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4AA7E-3AB4-4B6A-90F8-034215CF377E}" type="datetimeFigureOut">
              <a:rPr lang="en-US" smtClean="0"/>
              <a:pPr/>
              <a:t>1/24/2012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7A7E8-DDC4-4D15-A357-E04F3D2545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E34B-F02D-40CF-9740-3962CC15DAED}" type="datetimeFigureOut">
              <a:rPr lang="en-US" smtClean="0"/>
              <a:pPr/>
              <a:t>1/24/2012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558B-A025-4457-9082-BF2CDA3DB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E34B-F02D-40CF-9740-3962CC15DAED}" type="datetimeFigureOut">
              <a:rPr lang="en-US" smtClean="0"/>
              <a:pPr/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558B-A025-4457-9082-BF2CDA3DB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E34B-F02D-40CF-9740-3962CC15DAED}" type="datetimeFigureOut">
              <a:rPr lang="en-US" smtClean="0"/>
              <a:pPr/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558B-A025-4457-9082-BF2CDA3DB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E34B-F02D-40CF-9740-3962CC15DAED}" type="datetimeFigureOut">
              <a:rPr lang="en-US" smtClean="0"/>
              <a:pPr/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558B-A025-4457-9082-BF2CDA3DB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E34B-F02D-40CF-9740-3962CC15DAED}" type="datetimeFigureOut">
              <a:rPr lang="en-US" smtClean="0"/>
              <a:pPr/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558B-A025-4457-9082-BF2CDA3DB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E34B-F02D-40CF-9740-3962CC15DAED}" type="datetimeFigureOut">
              <a:rPr lang="en-US" smtClean="0"/>
              <a:pPr/>
              <a:t>1/24/2012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558B-A025-4457-9082-BF2CDA3DB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E34B-F02D-40CF-9740-3962CC15DAED}" type="datetimeFigureOut">
              <a:rPr lang="en-US" smtClean="0"/>
              <a:pPr/>
              <a:t>1/24/2012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558B-A025-4457-9082-BF2CDA3DB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E34B-F02D-40CF-9740-3962CC15DAED}" type="datetimeFigureOut">
              <a:rPr lang="en-US" smtClean="0"/>
              <a:pPr/>
              <a:t>1/24/2012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558B-A025-4457-9082-BF2CDA3DB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E34B-F02D-40CF-9740-3962CC15DAED}" type="datetimeFigureOut">
              <a:rPr lang="en-US" smtClean="0"/>
              <a:pPr/>
              <a:t>1/24/2012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558B-A025-4457-9082-BF2CDA3DB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E34B-F02D-40CF-9740-3962CC15DAED}" type="datetimeFigureOut">
              <a:rPr lang="en-US" smtClean="0"/>
              <a:pPr/>
              <a:t>1/24/2012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558B-A025-4457-9082-BF2CDA3DB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E34B-F02D-40CF-9740-3962CC15DAED}" type="datetimeFigureOut">
              <a:rPr lang="en-US" smtClean="0"/>
              <a:pPr/>
              <a:t>1/24/2012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B06558B-A025-4457-9082-BF2CDA3DB4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73E34B-F02D-40CF-9740-3962CC15DAED}" type="datetimeFigureOut">
              <a:rPr lang="en-US" smtClean="0"/>
              <a:pPr/>
              <a:t>1/24/2012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06558B-A025-4457-9082-BF2CDA3DB4A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Combined Utility System (CUS)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Proposed Use of the CUS General Purpose Fund as Temporary Appropriation Mechanism for CUS CIP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4953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Water and Wastewater (W&amp;WW) CIP utilizes a commercial paper line (CP) to appropriate capital projects</a:t>
            </a:r>
          </a:p>
          <a:p>
            <a:pPr lvl="1"/>
            <a:r>
              <a:rPr lang="en-US" dirty="0" smtClean="0"/>
              <a:t>The current commercial paper line is $600M</a:t>
            </a:r>
          </a:p>
          <a:p>
            <a:pPr lvl="1"/>
            <a:r>
              <a:rPr lang="en-US" dirty="0" smtClean="0"/>
              <a:t>Increasing by $100M to meet normal demand</a:t>
            </a:r>
            <a:endParaRPr lang="en-US" dirty="0" smtClean="0"/>
          </a:p>
          <a:p>
            <a:pPr lvl="1"/>
            <a:endParaRPr lang="en-US" sz="1200" dirty="0" smtClean="0"/>
          </a:p>
          <a:p>
            <a:r>
              <a:rPr lang="en-US" dirty="0" smtClean="0"/>
              <a:t>The FY11 $370M W&amp;WW CIP was not fully executed due to issues related to the rate validation suit (settled in favor of the City in April 2011)</a:t>
            </a:r>
          </a:p>
          <a:p>
            <a:pPr lvl="1"/>
            <a:r>
              <a:rPr lang="en-US" dirty="0" smtClean="0"/>
              <a:t>Caused a $234M CIP carry forward</a:t>
            </a:r>
          </a:p>
          <a:p>
            <a:pPr lvl="1"/>
            <a:r>
              <a:rPr lang="en-US" dirty="0" smtClean="0"/>
              <a:t>CUS </a:t>
            </a:r>
            <a:r>
              <a:rPr lang="en-US" dirty="0" smtClean="0"/>
              <a:t>will </a:t>
            </a:r>
            <a:r>
              <a:rPr lang="en-US" dirty="0" smtClean="0"/>
              <a:t>appropriate this carry forward in FY12 and FY13. </a:t>
            </a:r>
          </a:p>
          <a:p>
            <a:pPr lvl="1">
              <a:buNone/>
            </a:pPr>
            <a:r>
              <a:rPr lang="en-US" sz="900" dirty="0" smtClean="0"/>
              <a:t> </a:t>
            </a:r>
            <a:endParaRPr lang="en-US" sz="900" dirty="0" smtClean="0"/>
          </a:p>
          <a:p>
            <a:r>
              <a:rPr lang="en-US" dirty="0" smtClean="0"/>
              <a:t>The CUS </a:t>
            </a:r>
            <a:r>
              <a:rPr lang="en-US" dirty="0" smtClean="0"/>
              <a:t>needs </a:t>
            </a:r>
            <a:r>
              <a:rPr lang="en-US" dirty="0" smtClean="0"/>
              <a:t>more </a:t>
            </a:r>
            <a:r>
              <a:rPr lang="en-US" dirty="0" smtClean="0"/>
              <a:t>appropriation capacity </a:t>
            </a:r>
            <a:r>
              <a:rPr lang="en-US" dirty="0" smtClean="0"/>
              <a:t>for </a:t>
            </a:r>
            <a:r>
              <a:rPr lang="en-US" dirty="0" smtClean="0"/>
              <a:t>FY12 through FY14 to accommodate this </a:t>
            </a:r>
            <a:r>
              <a:rPr lang="en-US" dirty="0" smtClean="0"/>
              <a:t>need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724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CUS </a:t>
            </a:r>
            <a:r>
              <a:rPr lang="en-US" dirty="0" smtClean="0"/>
              <a:t>proposes to </a:t>
            </a:r>
            <a:r>
              <a:rPr lang="en-US" dirty="0" smtClean="0"/>
              <a:t>temporarily appropriate </a:t>
            </a:r>
            <a:r>
              <a:rPr lang="en-US" dirty="0" smtClean="0"/>
              <a:t>up to $100M from the CUS General Purpose Fund to </a:t>
            </a:r>
            <a:r>
              <a:rPr lang="en-US" smtClean="0"/>
              <a:t>support </a:t>
            </a:r>
            <a:r>
              <a:rPr lang="en-US" smtClean="0"/>
              <a:t>these higher </a:t>
            </a:r>
            <a:r>
              <a:rPr lang="en-US" dirty="0" smtClean="0"/>
              <a:t>W&amp;W CIP appropriations</a:t>
            </a:r>
          </a:p>
          <a:p>
            <a:pPr lvl="1"/>
            <a:r>
              <a:rPr lang="en-US" dirty="0" smtClean="0"/>
              <a:t>No intention of spending the cash, just needed for appropriation</a:t>
            </a:r>
          </a:p>
          <a:p>
            <a:pPr lvl="1"/>
            <a:r>
              <a:rPr lang="en-US" dirty="0" smtClean="0"/>
              <a:t>Bank liquidity in the market has contracted and remains expensive</a:t>
            </a:r>
          </a:p>
          <a:p>
            <a:pPr lvl="1"/>
            <a:r>
              <a:rPr lang="en-US" dirty="0" smtClean="0"/>
              <a:t>This allows us to avoid or delay need for additional CP capacity</a:t>
            </a:r>
          </a:p>
          <a:p>
            <a:r>
              <a:rPr lang="en-US" dirty="0" smtClean="0"/>
              <a:t>RCA to approve this appropriation will be brought to City Council next week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The CUS &amp; The City’s Financial Working Group request the recommend approval of this item.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552</TotalTime>
  <Words>207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Combined Utility System (CUS)</vt:lpstr>
      <vt:lpstr>Background</vt:lpstr>
      <vt:lpstr>Proposal</vt:lpstr>
    </vt:vector>
  </TitlesOfParts>
  <Company>City of Houston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Bechtold, Katheryn A.</dc:creator>
  <cp:lastModifiedBy>E096437</cp:lastModifiedBy>
  <cp:revision>55</cp:revision>
  <dcterms:created xsi:type="dcterms:W3CDTF">2011-01-05T20:20:04Z</dcterms:created>
  <dcterms:modified xsi:type="dcterms:W3CDTF">2012-01-24T23:33:44Z</dcterms:modified>
</cp:coreProperties>
</file>