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57" r:id="rId4"/>
    <p:sldId id="267" r:id="rId5"/>
    <p:sldId id="258" r:id="rId6"/>
    <p:sldId id="268" r:id="rId7"/>
    <p:sldId id="261" r:id="rId8"/>
    <p:sldId id="269" r:id="rId9"/>
    <p:sldId id="263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0"/>
            <a:ext cx="91440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coh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8625" y="574675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0"/>
            <a:ext cx="73914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686300"/>
            <a:ext cx="6019800" cy="1028700"/>
          </a:xfrm>
        </p:spPr>
        <p:txBody>
          <a:bodyPr/>
          <a:lstStyle>
            <a:lvl1pPr marL="0" indent="0" algn="ctr">
              <a:spcAft>
                <a:spcPct val="70000"/>
              </a:spcAft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1336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4762"/>
            <a:ext cx="91440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572000" y="795338"/>
            <a:ext cx="4357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effectLst/>
                <a:latin typeface="Arial Black" pitchFamily="34" charset="0"/>
                <a:cs typeface="+mn-cs"/>
              </a:rPr>
              <a:t>Finance Department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31750"/>
            <a:ext cx="1809750" cy="6521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1750"/>
            <a:ext cx="5276850" cy="652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3375025" y="795338"/>
            <a:ext cx="4551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b="1" dirty="0">
                <a:solidFill>
                  <a:srgbClr val="000099"/>
                </a:solidFill>
                <a:effectLst/>
                <a:cs typeface="+mn-cs"/>
              </a:rPr>
              <a:t>Finance Department</a:t>
            </a:r>
          </a:p>
        </p:txBody>
      </p:sp>
      <p:pic>
        <p:nvPicPr>
          <p:cNvPr id="6" name="Picture 13" descr="coh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8625" y="574675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7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0"/>
            <a:ext cx="7391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686300"/>
            <a:ext cx="6019800" cy="1028700"/>
          </a:xfrm>
        </p:spPr>
        <p:txBody>
          <a:bodyPr/>
          <a:lstStyle>
            <a:lvl1pPr marL="0" indent="0" algn="ctr">
              <a:spcAft>
                <a:spcPct val="70000"/>
              </a:spcAft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1336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4C32-47AF-476A-9A53-403FDC1CE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4C0F-7A6D-4FA6-A7D3-48CA574D11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5FD8-97EA-44CE-83A4-BF6D5415F6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8200A-DF27-4B20-8923-2D4938FF32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118DF-03C9-44C0-8C53-216DE2E210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014CE-7354-4FDC-80B3-C43567E241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D0F9-5CA1-427D-9E82-95D43AA4D9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4CDBE-72E6-4440-9D62-D57849348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78227-97BB-4CCB-9889-A99F932267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1869-4729-4E6F-A9BB-EB200A22F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31750"/>
            <a:ext cx="1809750" cy="6521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1750"/>
            <a:ext cx="5276850" cy="652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1C516-1077-4FEF-9AD9-EC305AAEB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175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447800"/>
            <a:ext cx="7239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95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26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cs typeface="+mn-cs"/>
              </a:defRPr>
            </a:lvl1pPr>
          </a:lstStyle>
          <a:p>
            <a:fld id="{D9027262-5EA0-413B-A94C-180CC1B1D2F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79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553200"/>
            <a:ext cx="297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95654" name="Rectangle 6"/>
          <p:cNvSpPr>
            <a:spLocks noChangeArrowheads="1"/>
          </p:cNvSpPr>
          <p:nvPr/>
        </p:nvSpPr>
        <p:spPr bwMode="auto">
          <a:xfrm>
            <a:off x="319088" y="231775"/>
            <a:ext cx="1077912" cy="14859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2055" name="Picture 7" descr="City%2Bof%2BHouston%2BSeal blu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8775" y="476250"/>
            <a:ext cx="9794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ouston-skyline-night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9088" y="3490913"/>
            <a:ext cx="1069975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56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cs typeface="+mn-cs"/>
              </a:defRPr>
            </a:lvl1pPr>
          </a:lstStyle>
          <a:p>
            <a:fld id="{8548C450-4D18-44D9-A118-2B0AC8D8EB8F}" type="slidenum">
              <a:rPr lang="en-US" smtClean="0"/>
              <a:t>‹#›</a:t>
            </a:fld>
            <a:endParaRPr lang="en-US"/>
          </a:p>
        </p:txBody>
      </p:sp>
      <p:pic>
        <p:nvPicPr>
          <p:cNvPr id="2058" name="Picture 10" descr="pen_small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19088" y="1862138"/>
            <a:ext cx="1076325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paper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82575" y="5103813"/>
            <a:ext cx="1143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houston-skyline-night"/>
          <p:cNvPicPr preferRelativeResize="0"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9088" y="3490913"/>
            <a:ext cx="1077912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Paper"/>
          <p:cNvPicPr preferRelativeResize="0"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17500" y="5129213"/>
            <a:ext cx="10810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5663" name="Rectangle 15"/>
          <p:cNvSpPr>
            <a:spLocks noChangeArrowheads="1"/>
          </p:cNvSpPr>
          <p:nvPr/>
        </p:nvSpPr>
        <p:spPr bwMode="auto">
          <a:xfrm>
            <a:off x="571500" y="6229350"/>
            <a:ext cx="18415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600" b="1" dirty="0">
              <a:solidFill>
                <a:schemeClr val="bg1"/>
              </a:solidFill>
              <a:effectLst/>
              <a:cs typeface="+mn-cs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1862137"/>
            <a:ext cx="1077912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54" name="Rectangle 18"/>
          <p:cNvSpPr>
            <a:spLocks noChangeArrowheads="1"/>
          </p:cNvSpPr>
          <p:nvPr/>
        </p:nvSpPr>
        <p:spPr bwMode="auto">
          <a:xfrm>
            <a:off x="-1566863" y="1295400"/>
            <a:ext cx="11385551" cy="5791200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26355" name="Rectangle 19"/>
          <p:cNvSpPr>
            <a:spLocks noChangeArrowheads="1"/>
          </p:cNvSpPr>
          <p:nvPr/>
        </p:nvSpPr>
        <p:spPr bwMode="auto">
          <a:xfrm>
            <a:off x="1633538" y="0"/>
            <a:ext cx="7510462" cy="1298575"/>
          </a:xfrm>
          <a:prstGeom prst="rect">
            <a:avLst/>
          </a:prstGeom>
          <a:solidFill>
            <a:srgbClr val="DDDDDD"/>
          </a:solidFill>
          <a:ln w="1905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175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447800"/>
            <a:ext cx="7239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26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6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553200"/>
            <a:ext cx="297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63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cs typeface="+mn-cs"/>
              </a:defRPr>
            </a:lvl1pPr>
          </a:lstStyle>
          <a:p>
            <a:pPr>
              <a:defRPr/>
            </a:pPr>
            <a:fld id="{E89B358F-8657-4FBB-A1C0-69E4F88054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26348" name="Rectangle 12"/>
          <p:cNvSpPr>
            <a:spLocks noChangeArrowheads="1"/>
          </p:cNvSpPr>
          <p:nvPr/>
        </p:nvSpPr>
        <p:spPr bwMode="auto">
          <a:xfrm>
            <a:off x="571500" y="6229350"/>
            <a:ext cx="18415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600" b="1" dirty="0">
              <a:solidFill>
                <a:schemeClr val="bg1"/>
              </a:solidFill>
              <a:effectLst/>
              <a:cs typeface="+mn-cs"/>
            </a:endParaRPr>
          </a:p>
        </p:txBody>
      </p:sp>
      <p:sp>
        <p:nvSpPr>
          <p:cNvPr id="526353" name="Rectangle 17"/>
          <p:cNvSpPr>
            <a:spLocks noChangeArrowheads="1"/>
          </p:cNvSpPr>
          <p:nvPr/>
        </p:nvSpPr>
        <p:spPr bwMode="auto">
          <a:xfrm>
            <a:off x="319088" y="231775"/>
            <a:ext cx="1077912" cy="987425"/>
          </a:xfrm>
          <a:prstGeom prst="rect">
            <a:avLst/>
          </a:prstGeom>
          <a:solidFill>
            <a:srgbClr val="000080"/>
          </a:solidFill>
          <a:ln w="1905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1035" name="Picture 16" descr="City%2Bof%2BHouston%2BSeal blue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9088" y="228600"/>
            <a:ext cx="10779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6356" name="Rectangle 20"/>
          <p:cNvSpPr>
            <a:spLocks noChangeArrowheads="1"/>
          </p:cNvSpPr>
          <p:nvPr/>
        </p:nvSpPr>
        <p:spPr bwMode="auto">
          <a:xfrm>
            <a:off x="0" y="0"/>
            <a:ext cx="96838" cy="1298575"/>
          </a:xfrm>
          <a:prstGeom prst="rect">
            <a:avLst/>
          </a:prstGeom>
          <a:solidFill>
            <a:srgbClr val="DDDDDD"/>
          </a:solidFill>
          <a:ln w="1905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429000"/>
            <a:ext cx="7391400" cy="1143000"/>
          </a:xfrm>
        </p:spPr>
        <p:txBody>
          <a:bodyPr/>
          <a:lstStyle/>
          <a:p>
            <a:r>
              <a:rPr lang="en-US" dirty="0"/>
              <a:t>Presentation to the City of Houston </a:t>
            </a:r>
            <a:br>
              <a:rPr lang="en-US" dirty="0"/>
            </a:br>
            <a:r>
              <a:rPr lang="en-US" dirty="0"/>
              <a:t>Budget and Fiscal Affairs </a:t>
            </a:r>
            <a:r>
              <a:rPr lang="en-US" dirty="0" smtClean="0"/>
              <a:t>Committee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Financial Policies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905500"/>
            <a:ext cx="6019800" cy="1028700"/>
          </a:xfrm>
        </p:spPr>
        <p:txBody>
          <a:bodyPr/>
          <a:lstStyle/>
          <a:p>
            <a:r>
              <a:rPr lang="en-US" dirty="0" smtClean="0"/>
              <a:t>February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</a:t>
            </a:r>
            <a:r>
              <a:rPr lang="en-US" smtClean="0"/>
              <a:t>Policies –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7239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Adopted by City Council in December 2014; took effect with FY16 proposed budget (amended mid-2015 for PAYGO update)</a:t>
            </a:r>
          </a:p>
          <a:p>
            <a:r>
              <a:rPr lang="en-US" sz="2800" dirty="0" smtClean="0"/>
              <a:t>Based on best practices from Government Finance Officers Association (GFOA) and other U.S. cities</a:t>
            </a:r>
          </a:p>
          <a:p>
            <a:r>
              <a:rPr lang="en-US" sz="2800" dirty="0" smtClean="0"/>
              <a:t>Positive coverage on GFOA website and in Texas Municipal League magazine</a:t>
            </a:r>
          </a:p>
          <a:p>
            <a:r>
              <a:rPr lang="en-US" sz="2800" dirty="0" smtClean="0"/>
              <a:t>Moody’s points to policies as indicator of good fiscal management</a:t>
            </a:r>
          </a:p>
          <a:p>
            <a:r>
              <a:rPr lang="en-US" sz="2800" dirty="0" smtClean="0"/>
              <a:t>Include new standards for enhanced transparency and accountability in stewardship of public funds</a:t>
            </a:r>
          </a:p>
          <a:p>
            <a:pPr lvl="1"/>
            <a:r>
              <a:rPr lang="en-US" sz="2400" dirty="0" smtClean="0"/>
              <a:t>Stronger requirements for transparency, financial reserves, budgeting, long-term forecasting and planning</a:t>
            </a:r>
          </a:p>
        </p:txBody>
      </p:sp>
    </p:spTree>
    <p:extLst>
      <p:ext uri="{BB962C8B-B14F-4D97-AF65-F5344CB8AC3E}">
        <p14:creationId xmlns:p14="http://schemas.microsoft.com/office/powerpoint/2010/main" val="40460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Policies –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Proposed operating budget and proposed CIP must include statements indicating whether they are in compliance with each relevant policy</a:t>
            </a:r>
            <a:endParaRPr lang="en-US" dirty="0"/>
          </a:p>
          <a:p>
            <a:r>
              <a:rPr lang="en-US" sz="2800" dirty="0"/>
              <a:t>Adopted budget must </a:t>
            </a:r>
            <a:r>
              <a:rPr lang="en-US" sz="2800" dirty="0" smtClean="0"/>
              <a:t>include comprehensive list </a:t>
            </a:r>
            <a:r>
              <a:rPr lang="en-US" sz="2800" dirty="0"/>
              <a:t>of all </a:t>
            </a:r>
            <a:r>
              <a:rPr lang="en-US" sz="2800" dirty="0" smtClean="0"/>
              <a:t>financial </a:t>
            </a:r>
            <a:r>
              <a:rPr lang="en-US" sz="2800" dirty="0"/>
              <a:t>policies indicating whether City is in compliance with each policy</a:t>
            </a:r>
          </a:p>
          <a:p>
            <a:pPr lvl="1"/>
            <a:r>
              <a:rPr lang="en-US" sz="2400" dirty="0"/>
              <a:t>For each policy where the City is not in compliance, explanation of why must be provided along with a plan for how the City will achieve </a:t>
            </a:r>
            <a:r>
              <a:rPr lang="en-US" sz="2400" dirty="0" smtClean="0"/>
              <a:t>compliance</a:t>
            </a:r>
          </a:p>
          <a:p>
            <a:r>
              <a:rPr lang="en-US" sz="2800" dirty="0" smtClean="0"/>
              <a:t>Policies include requirements for reporting to Council/BFA and public on financial performance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7995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Financial Policies –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71628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General Fund reserve requirements increased</a:t>
            </a:r>
          </a:p>
          <a:p>
            <a:pPr lvl="1"/>
            <a:r>
              <a:rPr lang="en-US" sz="2600" dirty="0" smtClean="0"/>
              <a:t>Desired minimum unassigned fund balance of at least 7.5 percent (was 5 percent) of General Fund </a:t>
            </a:r>
            <a:r>
              <a:rPr lang="en-US" sz="2600" smtClean="0"/>
              <a:t>expenditures </a:t>
            </a:r>
            <a:r>
              <a:rPr lang="en-US" sz="2600" smtClean="0"/>
              <a:t>excluding </a:t>
            </a:r>
            <a:r>
              <a:rPr lang="en-US" sz="2600" dirty="0" smtClean="0"/>
              <a:t>debt </a:t>
            </a:r>
            <a:r>
              <a:rPr lang="en-US" sz="2600" smtClean="0"/>
              <a:t>and </a:t>
            </a:r>
            <a:r>
              <a:rPr lang="en-US" sz="2600" smtClean="0"/>
              <a:t>PAYGO</a:t>
            </a:r>
            <a:endParaRPr lang="en-US" sz="2600" dirty="0" smtClean="0"/>
          </a:p>
          <a:p>
            <a:pPr lvl="1"/>
            <a:r>
              <a:rPr lang="en-US" sz="2600" dirty="0"/>
              <a:t>A</a:t>
            </a:r>
            <a:r>
              <a:rPr lang="en-US" sz="2600" dirty="0" smtClean="0"/>
              <a:t>ny use below desired minimum requires two-thirds Council approval </a:t>
            </a:r>
          </a:p>
          <a:p>
            <a:pPr lvl="1"/>
            <a:r>
              <a:rPr lang="en-US" sz="2600" dirty="0" smtClean="0"/>
              <a:t>Budget Stabilization Fund (formerly Rainy Day Fund) of at least 1 percent of General Fund expenditures (excluding debt) or $20 million, whichever is greater (was $20 million)</a:t>
            </a:r>
          </a:p>
          <a:p>
            <a:r>
              <a:rPr lang="en-US" sz="3400" dirty="0" smtClean="0"/>
              <a:t>Preferred use of fund balance is for non-recurring expenditures</a:t>
            </a:r>
            <a:r>
              <a:rPr lang="en-US" sz="3400" dirty="0"/>
              <a:t>;</a:t>
            </a:r>
            <a:r>
              <a:rPr lang="en-US" sz="3400" dirty="0" smtClean="0"/>
              <a:t> may be used for recurring expenditures if:</a:t>
            </a:r>
          </a:p>
          <a:p>
            <a:pPr lvl="1"/>
            <a:r>
              <a:rPr lang="en-US" sz="2600" dirty="0" smtClean="0"/>
              <a:t>Budget imbalance is to last no more than one year and can be corrected with fund balance available above minimum</a:t>
            </a:r>
          </a:p>
          <a:p>
            <a:pPr lvl="1"/>
            <a:r>
              <a:rPr lang="en-US" sz="2600" dirty="0" smtClean="0"/>
              <a:t>Or (if imbalance is projected to last more than one year) with a corresponding plan to close gap through revenue increases and/or expenditure reductions</a:t>
            </a:r>
          </a:p>
          <a:p>
            <a:r>
              <a:rPr lang="en-US" sz="3400" dirty="0"/>
              <a:t>Enterprise funds </a:t>
            </a:r>
            <a:r>
              <a:rPr lang="en-US" sz="3400" dirty="0" smtClean="0"/>
              <a:t>must have written </a:t>
            </a:r>
            <a:r>
              <a:rPr lang="en-US" sz="3400" dirty="0"/>
              <a:t>methodology for determining minimum and maximum </a:t>
            </a:r>
            <a:r>
              <a:rPr lang="en-US" sz="3400" dirty="0" smtClean="0"/>
              <a:t>reserves</a:t>
            </a:r>
            <a:endParaRPr lang="en-US" sz="3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9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Policies –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Balanced budget required (revenues sufficient to support expenditures)</a:t>
            </a:r>
          </a:p>
          <a:p>
            <a:r>
              <a:rPr lang="en-US" dirty="0" smtClean="0"/>
              <a:t>All post-employment and employee benefit systems must be financed to fully and systematically fund all liabilities</a:t>
            </a:r>
          </a:p>
          <a:p>
            <a:r>
              <a:rPr lang="en-US" dirty="0" smtClean="0"/>
              <a:t>Recurring revenues should support recurring expenditures (structural balance)</a:t>
            </a:r>
          </a:p>
          <a:p>
            <a:pPr lvl="1"/>
            <a:r>
              <a:rPr lang="en-US" dirty="0" smtClean="0"/>
              <a:t>If non-recurring revenues are used to cover recurring expenditures, policies require justification and a plan for ending dependence on non-recurring revenues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Policies – Long-Term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Five-year general fund forecast presented before proposed budget each year, with specific items for attention in forecast</a:t>
            </a:r>
          </a:p>
          <a:p>
            <a:pPr lvl="1"/>
            <a:r>
              <a:rPr lang="en-US" dirty="0" smtClean="0"/>
              <a:t>Revenues, expenditures and all long-term obligations</a:t>
            </a:r>
          </a:p>
          <a:p>
            <a:pPr lvl="1"/>
            <a:r>
              <a:rPr lang="en-US" dirty="0" smtClean="0"/>
              <a:t>Plan for eliminating funding shortfalls that would prevent a balanced budget</a:t>
            </a:r>
          </a:p>
          <a:p>
            <a:pPr lvl="1"/>
            <a:r>
              <a:rPr lang="en-US" dirty="0" smtClean="0"/>
              <a:t>Identification of requirements for structural budget balance (recurring revenues = recurring expenditures)</a:t>
            </a:r>
          </a:p>
          <a:p>
            <a:r>
              <a:rPr lang="en-US" dirty="0" smtClean="0"/>
              <a:t>Other forward-looking elements:</a:t>
            </a:r>
          </a:p>
          <a:p>
            <a:pPr lvl="1"/>
            <a:r>
              <a:rPr lang="en-US" dirty="0" smtClean="0"/>
              <a:t>Limiting debt increases</a:t>
            </a:r>
          </a:p>
          <a:p>
            <a:pPr lvl="1"/>
            <a:r>
              <a:rPr lang="en-US" dirty="0" smtClean="0"/>
              <a:t>Reducing General Fund transfer for debt service over time</a:t>
            </a:r>
          </a:p>
          <a:p>
            <a:pPr lvl="1"/>
            <a:r>
              <a:rPr lang="en-US" dirty="0" smtClean="0"/>
              <a:t>Investing in maintenance, repair and renewal of City facilities through gradually increasing set-aside</a:t>
            </a:r>
          </a:p>
          <a:p>
            <a:pPr lvl="1"/>
            <a:r>
              <a:rPr lang="en-US" dirty="0" smtClean="0"/>
              <a:t>Fiscal </a:t>
            </a:r>
            <a:r>
              <a:rPr lang="en-US" dirty="0"/>
              <a:t>notes on CIP-related requests for Council action to highlight projected operating and maintenance </a:t>
            </a:r>
            <a:r>
              <a:rPr lang="en-US" dirty="0" smtClean="0"/>
              <a:t>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Policies – Progress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Policies were not designed for full compliance at implementation – intent is to set the bar high</a:t>
            </a:r>
          </a:p>
          <a:p>
            <a:r>
              <a:rPr lang="en-US" dirty="0" smtClean="0"/>
              <a:t>Going into FY16, out of 64 items:</a:t>
            </a:r>
          </a:p>
          <a:p>
            <a:pPr lvl="1"/>
            <a:r>
              <a:rPr lang="en-US" dirty="0" smtClean="0"/>
              <a:t>39 “in compliance”</a:t>
            </a:r>
          </a:p>
          <a:p>
            <a:pPr lvl="1"/>
            <a:r>
              <a:rPr lang="en-US" dirty="0" smtClean="0"/>
              <a:t>16 “in progress”</a:t>
            </a:r>
          </a:p>
          <a:p>
            <a:pPr lvl="1"/>
            <a:r>
              <a:rPr lang="en-US" dirty="0" smtClean="0"/>
              <a:t>Nine “N/A” (not yet in effect but will apply for FY17)</a:t>
            </a:r>
          </a:p>
          <a:p>
            <a:r>
              <a:rPr lang="en-US" dirty="0" smtClean="0"/>
              <a:t>Examples of changes to comply include quarterly soft close, increased reserves and BFA adoption of debt-related presentation format</a:t>
            </a:r>
          </a:p>
        </p:txBody>
      </p:sp>
    </p:spTree>
    <p:extLst>
      <p:ext uri="{BB962C8B-B14F-4D97-AF65-F5344CB8AC3E}">
        <p14:creationId xmlns:p14="http://schemas.microsoft.com/office/powerpoint/2010/main" val="7780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Policies – Key BFA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371600"/>
            <a:ext cx="69342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Receive presentations on:</a:t>
            </a:r>
          </a:p>
          <a:p>
            <a:pPr lvl="1"/>
            <a:r>
              <a:rPr lang="en-US" dirty="0" smtClean="0"/>
              <a:t>Results of biennial review by mayor or mayor’s designee (proposed changes presented to Council)</a:t>
            </a:r>
            <a:endParaRPr lang="en-US" dirty="0"/>
          </a:p>
          <a:p>
            <a:pPr lvl="1"/>
            <a:r>
              <a:rPr lang="en-US" dirty="0" smtClean="0"/>
              <a:t>Reports on regular reviews of City fees/rates (every five years) and employee compensation (every three years)</a:t>
            </a:r>
          </a:p>
          <a:p>
            <a:pPr lvl="1"/>
            <a:r>
              <a:rPr lang="en-US" dirty="0" smtClean="0"/>
              <a:t>Five-year General Fund forecast</a:t>
            </a:r>
          </a:p>
          <a:p>
            <a:pPr lvl="1"/>
            <a:r>
              <a:rPr lang="en-US" dirty="0" smtClean="0"/>
              <a:t>Various items related to proposed debt issuance</a:t>
            </a:r>
          </a:p>
          <a:p>
            <a:r>
              <a:rPr lang="en-US" dirty="0" smtClean="0"/>
              <a:t>Adopt standard formats for presentations related to debt and economic development</a:t>
            </a:r>
          </a:p>
          <a:p>
            <a:r>
              <a:rPr lang="en-US" dirty="0" smtClean="0"/>
              <a:t>Policies also specify Council engagement (via communication and/or approval) on items including use of reserves, replacement of grant funds with local funds, and full funding of long-term obligations</a:t>
            </a:r>
          </a:p>
        </p:txBody>
      </p:sp>
    </p:spTree>
    <p:extLst>
      <p:ext uri="{BB962C8B-B14F-4D97-AF65-F5344CB8AC3E}">
        <p14:creationId xmlns:p14="http://schemas.microsoft.com/office/powerpoint/2010/main" val="14301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usiness accounting design template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BEBE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Business accounting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9050" cap="flat" cmpd="sng" algn="ctr">
          <a:solidFill>
            <a:srgbClr val="FFFFFF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9050" cap="flat" cmpd="sng" algn="ctr">
          <a:solidFill>
            <a:srgbClr val="FFFFFF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2_Business accounting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usiness accounting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usiness accounting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usiness accounting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usiness accounting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usiness accounting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usiness accounting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usiness accounting design template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BEBE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usiness accounting design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9050" cap="flat" cmpd="sng" algn="ctr">
          <a:solidFill>
            <a:srgbClr val="FFFFFF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9050" cap="flat" cmpd="sng" algn="ctr">
          <a:solidFill>
            <a:srgbClr val="FFFFFF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Business accounting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usiness accounting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siness accounting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siness accounting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siness accounting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siness accounting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siness accounting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BFA FY15-16 Budget Savings - 9Nov15</Template>
  <TotalTime>878</TotalTime>
  <Words>675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2_Business accounting design template</vt:lpstr>
      <vt:lpstr>1_Business accounting design template</vt:lpstr>
      <vt:lpstr>Presentation to the City of Houston  Budget and Fiscal Affairs Committee  Financial Policies Overview</vt:lpstr>
      <vt:lpstr>Financial Policies – Background</vt:lpstr>
      <vt:lpstr>Financial Policies – Transparency</vt:lpstr>
      <vt:lpstr>Financial Policies – Reserves</vt:lpstr>
      <vt:lpstr>Financial Policies – Budget</vt:lpstr>
      <vt:lpstr>Financial Policies – Long-Term Focus</vt:lpstr>
      <vt:lpstr>Financial Policies – Progress So Far</vt:lpstr>
      <vt:lpstr>Financial Policies – Key BFA Roles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Benson, Dave - FIN</dc:creator>
  <cp:lastModifiedBy>Administrator</cp:lastModifiedBy>
  <cp:revision>27</cp:revision>
  <cp:lastPrinted>2016-02-01T19:41:08Z</cp:lastPrinted>
  <dcterms:created xsi:type="dcterms:W3CDTF">2015-01-07T14:52:21Z</dcterms:created>
  <dcterms:modified xsi:type="dcterms:W3CDTF">2016-02-01T21:52:20Z</dcterms:modified>
</cp:coreProperties>
</file>