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310" r:id="rId2"/>
    <p:sldId id="535" r:id="rId3"/>
    <p:sldId id="537" r:id="rId4"/>
    <p:sldId id="536" r:id="rId5"/>
    <p:sldId id="530" r:id="rId6"/>
    <p:sldId id="542" r:id="rId7"/>
    <p:sldId id="543" r:id="rId8"/>
    <p:sldId id="538" r:id="rId9"/>
    <p:sldId id="539" r:id="rId10"/>
    <p:sldId id="540" r:id="rId11"/>
    <p:sldId id="541" r:id="rId12"/>
    <p:sldId id="534" r:id="rId13"/>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miah Usmani" initials="SU"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CC"/>
    <a:srgbClr val="A2FCAB"/>
    <a:srgbClr val="009900"/>
    <a:srgbClr val="FF7C80"/>
    <a:srgbClr val="6600FF"/>
    <a:srgbClr val="6666FF"/>
    <a:srgbClr val="00CC66"/>
    <a:srgbClr val="00FF00"/>
    <a:srgbClr val="3399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34" autoAdjust="0"/>
    <p:restoredTop sz="87179" autoAdjust="0"/>
  </p:normalViewPr>
  <p:slideViewPr>
    <p:cSldViewPr>
      <p:cViewPr>
        <p:scale>
          <a:sx n="70" d="100"/>
          <a:sy n="70" d="100"/>
        </p:scale>
        <p:origin x="-1152" y="-24"/>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1974" y="-78"/>
      </p:cViewPr>
      <p:guideLst>
        <p:guide orient="horz" pos="2909"/>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7840" cy="461804"/>
          </a:xfrm>
          <a:prstGeom prst="rect">
            <a:avLst/>
          </a:prstGeom>
        </p:spPr>
        <p:txBody>
          <a:bodyPr vert="horz" lIns="93624" tIns="46812" rIns="93624" bIns="46812" rtlCol="0"/>
          <a:lstStyle>
            <a:lvl1pPr algn="l">
              <a:defRPr sz="1200"/>
            </a:lvl1pPr>
          </a:lstStyle>
          <a:p>
            <a:endParaRPr lang="en-US" dirty="0"/>
          </a:p>
        </p:txBody>
      </p:sp>
      <p:sp>
        <p:nvSpPr>
          <p:cNvPr id="3" name="Date Placeholder 2"/>
          <p:cNvSpPr>
            <a:spLocks noGrp="1"/>
          </p:cNvSpPr>
          <p:nvPr>
            <p:ph type="dt" sz="quarter" idx="1"/>
          </p:nvPr>
        </p:nvSpPr>
        <p:spPr>
          <a:xfrm>
            <a:off x="3970944" y="2"/>
            <a:ext cx="3037840" cy="461804"/>
          </a:xfrm>
          <a:prstGeom prst="rect">
            <a:avLst/>
          </a:prstGeom>
        </p:spPr>
        <p:txBody>
          <a:bodyPr vert="horz" lIns="93624" tIns="46812" rIns="93624" bIns="46812" rtlCol="0"/>
          <a:lstStyle>
            <a:lvl1pPr algn="r">
              <a:defRPr sz="1200"/>
            </a:lvl1pPr>
          </a:lstStyle>
          <a:p>
            <a:fld id="{14DE60DA-2C31-4EF4-AE35-AC03D37AC16B}" type="datetimeFigureOut">
              <a:rPr lang="en-US" smtClean="0"/>
              <a:pPr/>
              <a:t>2/26/2016</a:t>
            </a:fld>
            <a:endParaRPr lang="en-US" dirty="0"/>
          </a:p>
        </p:txBody>
      </p:sp>
      <p:sp>
        <p:nvSpPr>
          <p:cNvPr id="4" name="Footer Placeholder 3"/>
          <p:cNvSpPr>
            <a:spLocks noGrp="1"/>
          </p:cNvSpPr>
          <p:nvPr>
            <p:ph type="ftr" sz="quarter" idx="2"/>
          </p:nvPr>
        </p:nvSpPr>
        <p:spPr>
          <a:xfrm>
            <a:off x="1" y="8772675"/>
            <a:ext cx="3037840" cy="461804"/>
          </a:xfrm>
          <a:prstGeom prst="rect">
            <a:avLst/>
          </a:prstGeom>
        </p:spPr>
        <p:txBody>
          <a:bodyPr vert="horz" lIns="93624" tIns="46812" rIns="93624" bIns="4681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44" y="8772675"/>
            <a:ext cx="3037840" cy="461804"/>
          </a:xfrm>
          <a:prstGeom prst="rect">
            <a:avLst/>
          </a:prstGeom>
        </p:spPr>
        <p:txBody>
          <a:bodyPr vert="horz" lIns="93624" tIns="46812" rIns="93624" bIns="46812" rtlCol="0" anchor="b"/>
          <a:lstStyle>
            <a:lvl1pPr algn="r">
              <a:defRPr sz="1200"/>
            </a:lvl1pPr>
          </a:lstStyle>
          <a:p>
            <a:fld id="{DB06256A-BE22-4D34-B186-5242ADC5607C}" type="slidenum">
              <a:rPr lang="en-US" smtClean="0"/>
              <a:pPr/>
              <a:t>‹#›</a:t>
            </a:fld>
            <a:endParaRPr lang="en-US" dirty="0"/>
          </a:p>
        </p:txBody>
      </p:sp>
    </p:spTree>
    <p:extLst>
      <p:ext uri="{BB962C8B-B14F-4D97-AF65-F5344CB8AC3E}">
        <p14:creationId xmlns:p14="http://schemas.microsoft.com/office/powerpoint/2010/main" val="3710722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7840" cy="461804"/>
          </a:xfrm>
          <a:prstGeom prst="rect">
            <a:avLst/>
          </a:prstGeom>
        </p:spPr>
        <p:txBody>
          <a:bodyPr vert="horz" lIns="93624" tIns="46812" rIns="93624" bIns="46812" rtlCol="0"/>
          <a:lstStyle>
            <a:lvl1pPr algn="l">
              <a:defRPr sz="1200"/>
            </a:lvl1pPr>
          </a:lstStyle>
          <a:p>
            <a:endParaRPr lang="en-US" dirty="0"/>
          </a:p>
        </p:txBody>
      </p:sp>
      <p:sp>
        <p:nvSpPr>
          <p:cNvPr id="3" name="Date Placeholder 2"/>
          <p:cNvSpPr>
            <a:spLocks noGrp="1"/>
          </p:cNvSpPr>
          <p:nvPr>
            <p:ph type="dt" idx="1"/>
          </p:nvPr>
        </p:nvSpPr>
        <p:spPr>
          <a:xfrm>
            <a:off x="3970944" y="2"/>
            <a:ext cx="3037840" cy="461804"/>
          </a:xfrm>
          <a:prstGeom prst="rect">
            <a:avLst/>
          </a:prstGeom>
        </p:spPr>
        <p:txBody>
          <a:bodyPr vert="horz" lIns="93624" tIns="46812" rIns="93624" bIns="46812" rtlCol="0"/>
          <a:lstStyle>
            <a:lvl1pPr algn="r">
              <a:defRPr sz="1200"/>
            </a:lvl1pPr>
          </a:lstStyle>
          <a:p>
            <a:fld id="{CABC00B7-828C-4F15-BC5F-36A24A2A888F}" type="datetimeFigureOut">
              <a:rPr lang="en-US" smtClean="0"/>
              <a:pPr/>
              <a:t>2/26/2016</a:t>
            </a:fld>
            <a:endParaRPr lang="en-US" dirty="0"/>
          </a:p>
        </p:txBody>
      </p:sp>
      <p:sp>
        <p:nvSpPr>
          <p:cNvPr id="4" name="Slide Image Placeholder 3"/>
          <p:cNvSpPr>
            <a:spLocks noGrp="1" noRot="1" noChangeAspect="1"/>
          </p:cNvSpPr>
          <p:nvPr>
            <p:ph type="sldImg" idx="2"/>
          </p:nvPr>
        </p:nvSpPr>
        <p:spPr>
          <a:xfrm>
            <a:off x="1195388" y="693738"/>
            <a:ext cx="4619625" cy="3463925"/>
          </a:xfrm>
          <a:prstGeom prst="rect">
            <a:avLst/>
          </a:prstGeom>
          <a:noFill/>
          <a:ln w="12700">
            <a:solidFill>
              <a:prstClr val="black"/>
            </a:solidFill>
          </a:ln>
        </p:spPr>
        <p:txBody>
          <a:bodyPr vert="horz" lIns="93624" tIns="46812" rIns="93624" bIns="46812" rtlCol="0" anchor="ctr"/>
          <a:lstStyle/>
          <a:p>
            <a:endParaRPr lang="en-US" dirty="0"/>
          </a:p>
        </p:txBody>
      </p:sp>
      <p:sp>
        <p:nvSpPr>
          <p:cNvPr id="5" name="Notes Placeholder 4"/>
          <p:cNvSpPr>
            <a:spLocks noGrp="1"/>
          </p:cNvSpPr>
          <p:nvPr>
            <p:ph type="body" sz="quarter" idx="3"/>
          </p:nvPr>
        </p:nvSpPr>
        <p:spPr>
          <a:xfrm>
            <a:off x="701040" y="4387142"/>
            <a:ext cx="5608320" cy="4156234"/>
          </a:xfrm>
          <a:prstGeom prst="rect">
            <a:avLst/>
          </a:prstGeom>
        </p:spPr>
        <p:txBody>
          <a:bodyPr vert="horz" lIns="93624" tIns="46812" rIns="93624" bIns="4681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75"/>
            <a:ext cx="3037840" cy="461804"/>
          </a:xfrm>
          <a:prstGeom prst="rect">
            <a:avLst/>
          </a:prstGeom>
        </p:spPr>
        <p:txBody>
          <a:bodyPr vert="horz" lIns="93624" tIns="46812" rIns="93624" bIns="4681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4" y="8772675"/>
            <a:ext cx="3037840" cy="461804"/>
          </a:xfrm>
          <a:prstGeom prst="rect">
            <a:avLst/>
          </a:prstGeom>
        </p:spPr>
        <p:txBody>
          <a:bodyPr vert="horz" lIns="93624" tIns="46812" rIns="93624" bIns="46812" rtlCol="0" anchor="b"/>
          <a:lstStyle>
            <a:lvl1pPr algn="r">
              <a:defRPr sz="1200"/>
            </a:lvl1pPr>
          </a:lstStyle>
          <a:p>
            <a:fld id="{2738CDB0-8FC4-40DD-A93B-1018B41D9D93}" type="slidenum">
              <a:rPr lang="en-US" smtClean="0"/>
              <a:pPr/>
              <a:t>‹#›</a:t>
            </a:fld>
            <a:endParaRPr lang="en-US" dirty="0"/>
          </a:p>
        </p:txBody>
      </p:sp>
    </p:spTree>
    <p:extLst>
      <p:ext uri="{BB962C8B-B14F-4D97-AF65-F5344CB8AC3E}">
        <p14:creationId xmlns:p14="http://schemas.microsoft.com/office/powerpoint/2010/main" val="922456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2CE334E4-2B20-4A55-BD97-797B38440785}" type="slidenum">
              <a:rPr lang="en-US" smtClean="0">
                <a:cs typeface="Arial" charset="0"/>
              </a:rPr>
              <a:pPr/>
              <a:t>1</a:t>
            </a:fld>
            <a:endParaRPr lang="en-US" dirty="0" smtClean="0">
              <a:cs typeface="Arial" charset="0"/>
            </a:endParaRPr>
          </a:p>
        </p:txBody>
      </p:sp>
      <p:sp>
        <p:nvSpPr>
          <p:cNvPr id="30723" name="Rectangle 2"/>
          <p:cNvSpPr>
            <a:spLocks noGrp="1" noRot="1" noChangeAspect="1" noChangeArrowheads="1" noTextEdit="1"/>
          </p:cNvSpPr>
          <p:nvPr>
            <p:ph type="sldImg"/>
          </p:nvPr>
        </p:nvSpPr>
        <p:spPr>
          <a:ln cap="flat"/>
        </p:spPr>
      </p:sp>
      <p:sp>
        <p:nvSpPr>
          <p:cNvPr id="3072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EBDA7A8-087F-486D-BEAF-9C2CB574E6D0}" type="slidenum">
              <a:rPr lang="en-US" smtClean="0"/>
              <a:pPr>
                <a:defRPr/>
              </a:pPr>
              <a:t>10</a:t>
            </a:fld>
            <a:endParaRPr lang="en-US" dirty="0"/>
          </a:p>
        </p:txBody>
      </p:sp>
    </p:spTree>
    <p:extLst>
      <p:ext uri="{BB962C8B-B14F-4D97-AF65-F5344CB8AC3E}">
        <p14:creationId xmlns:p14="http://schemas.microsoft.com/office/powerpoint/2010/main" val="30426322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303CBD98-7247-49BC-91B4-554DC5160940}" type="slidenum">
              <a:rPr lang="en-US" smtClean="0">
                <a:cs typeface="Arial" charset="0"/>
              </a:rPr>
              <a:pPr/>
              <a:t>11</a:t>
            </a:fld>
            <a:endParaRPr lang="en-US" dirty="0" smtClean="0">
              <a:cs typeface="Arial" charset="0"/>
            </a:endParaRPr>
          </a:p>
        </p:txBody>
      </p:sp>
      <p:sp>
        <p:nvSpPr>
          <p:cNvPr id="32771" name="Rectangle 1026"/>
          <p:cNvSpPr>
            <a:spLocks noGrp="1" noRot="1" noChangeAspect="1" noChangeArrowheads="1" noTextEdit="1"/>
          </p:cNvSpPr>
          <p:nvPr>
            <p:ph type="sldImg"/>
          </p:nvPr>
        </p:nvSpPr>
        <p:spPr>
          <a:ln/>
        </p:spPr>
      </p:sp>
      <p:sp>
        <p:nvSpPr>
          <p:cNvPr id="32772" name="Rectangle 1027"/>
          <p:cNvSpPr>
            <a:spLocks noGrp="1" noChangeArrowheads="1"/>
          </p:cNvSpPr>
          <p:nvPr>
            <p:ph type="body" idx="1"/>
          </p:nvPr>
        </p:nvSpPr>
        <p:spPr>
          <a:noFill/>
          <a:ln/>
        </p:spPr>
        <p:txBody>
          <a:bodyPr/>
          <a:lstStyle/>
          <a:p>
            <a:pPr marL="171748" indent="-171748" defTabSz="915517" fontAlgn="base">
              <a:spcBef>
                <a:spcPct val="30000"/>
              </a:spcBef>
              <a:spcAft>
                <a:spcPct val="0"/>
              </a:spcAft>
              <a:buFont typeface="Arial" pitchFamily="34" charset="0"/>
              <a:buChar char="•"/>
              <a:defRPr/>
            </a:pPr>
            <a:endParaRPr lang="en-US" dirty="0"/>
          </a:p>
        </p:txBody>
      </p:sp>
    </p:spTree>
    <p:extLst>
      <p:ext uri="{BB962C8B-B14F-4D97-AF65-F5344CB8AC3E}">
        <p14:creationId xmlns:p14="http://schemas.microsoft.com/office/powerpoint/2010/main" val="27859574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54E07E60-50E8-4345-8A4B-9DB609C8F832}" type="slidenum">
              <a:rPr lang="en-US" smtClean="0">
                <a:solidFill>
                  <a:prstClr val="black"/>
                </a:solidFill>
              </a:rPr>
              <a:pPr/>
              <a:t>12</a:t>
            </a:fld>
            <a:endParaRPr lang="en-US" dirty="0" smtClean="0">
              <a:solidFill>
                <a:prstClr val="black"/>
              </a:solidFill>
            </a:endParaRPr>
          </a:p>
        </p:txBody>
      </p:sp>
      <p:sp>
        <p:nvSpPr>
          <p:cNvPr id="48131" name="Rectangle 2"/>
          <p:cNvSpPr>
            <a:spLocks noGrp="1" noRot="1" noChangeAspect="1" noChangeArrowheads="1" noTextEdit="1"/>
          </p:cNvSpPr>
          <p:nvPr>
            <p:ph type="sldImg"/>
          </p:nvPr>
        </p:nvSpPr>
        <p:spPr>
          <a:xfrm>
            <a:off x="1196975" y="690563"/>
            <a:ext cx="4618038" cy="3463925"/>
          </a:xfrm>
          <a:ln/>
        </p:spPr>
      </p:sp>
      <p:sp>
        <p:nvSpPr>
          <p:cNvPr id="48132" name="Rectangle 3"/>
          <p:cNvSpPr>
            <a:spLocks noGrp="1" noChangeArrowheads="1"/>
          </p:cNvSpPr>
          <p:nvPr>
            <p:ph type="body" idx="1"/>
          </p:nvPr>
        </p:nvSpPr>
        <p:spPr>
          <a:xfrm>
            <a:off x="935044" y="4387773"/>
            <a:ext cx="5140324" cy="4155919"/>
          </a:xfrm>
          <a:noFill/>
          <a:ln/>
        </p:spPr>
        <p:txBody>
          <a:bodyPr/>
          <a:lstStyle/>
          <a:p>
            <a:pPr eaLnBrk="1" hangingPunct="1"/>
            <a:endParaRPr lang="en-US" baseline="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EBDA7A8-087F-486D-BEAF-9C2CB574E6D0}"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303CBD98-7247-49BC-91B4-554DC5160940}" type="slidenum">
              <a:rPr lang="en-US" smtClean="0">
                <a:cs typeface="Arial" charset="0"/>
              </a:rPr>
              <a:pPr/>
              <a:t>3</a:t>
            </a:fld>
            <a:endParaRPr lang="en-US" dirty="0" smtClean="0">
              <a:cs typeface="Arial" charset="0"/>
            </a:endParaRPr>
          </a:p>
        </p:txBody>
      </p:sp>
      <p:sp>
        <p:nvSpPr>
          <p:cNvPr id="32771" name="Rectangle 1026"/>
          <p:cNvSpPr>
            <a:spLocks noGrp="1" noRot="1" noChangeAspect="1" noChangeArrowheads="1" noTextEdit="1"/>
          </p:cNvSpPr>
          <p:nvPr>
            <p:ph type="sldImg"/>
          </p:nvPr>
        </p:nvSpPr>
        <p:spPr>
          <a:ln/>
        </p:spPr>
      </p:sp>
      <p:sp>
        <p:nvSpPr>
          <p:cNvPr id="32772" name="Rectangle 1027"/>
          <p:cNvSpPr>
            <a:spLocks noGrp="1" noChangeArrowheads="1"/>
          </p:cNvSpPr>
          <p:nvPr>
            <p:ph type="body" idx="1"/>
          </p:nvPr>
        </p:nvSpPr>
        <p:spPr>
          <a:noFill/>
          <a:ln/>
        </p:spPr>
        <p:txBody>
          <a:bodyPr/>
          <a:lstStyle/>
          <a:p>
            <a:pPr marL="171748" indent="-171748" defTabSz="915517" fontAlgn="base">
              <a:spcBef>
                <a:spcPct val="30000"/>
              </a:spcBef>
              <a:spcAft>
                <a:spcPct val="0"/>
              </a:spcAft>
              <a:buFont typeface="Arial" pitchFamily="34" charset="0"/>
              <a:buChar char="•"/>
              <a:defRPr/>
            </a:pPr>
            <a:endParaRPr lang="en-US" dirty="0"/>
          </a:p>
        </p:txBody>
      </p:sp>
    </p:spTree>
    <p:extLst>
      <p:ext uri="{BB962C8B-B14F-4D97-AF65-F5344CB8AC3E}">
        <p14:creationId xmlns:p14="http://schemas.microsoft.com/office/powerpoint/2010/main" val="71969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1.95% does not include VRDBs or SIFMA Index Floaters because they are swapped to fixed</a:t>
            </a:r>
          </a:p>
        </p:txBody>
      </p:sp>
      <p:sp>
        <p:nvSpPr>
          <p:cNvPr id="4" name="Slide Number Placeholder 3"/>
          <p:cNvSpPr>
            <a:spLocks noGrp="1"/>
          </p:cNvSpPr>
          <p:nvPr>
            <p:ph type="sldNum" sz="quarter" idx="10"/>
          </p:nvPr>
        </p:nvSpPr>
        <p:spPr/>
        <p:txBody>
          <a:bodyPr/>
          <a:lstStyle/>
          <a:p>
            <a:fld id="{A9D38F3B-F552-42C7-B770-ED046B0A545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303CBD98-7247-49BC-91B4-554DC5160940}" type="slidenum">
              <a:rPr lang="en-US" smtClean="0">
                <a:cs typeface="Arial" charset="0"/>
              </a:rPr>
              <a:pPr/>
              <a:t>5</a:t>
            </a:fld>
            <a:endParaRPr lang="en-US" dirty="0" smtClean="0">
              <a:cs typeface="Arial" charset="0"/>
            </a:endParaRPr>
          </a:p>
        </p:txBody>
      </p:sp>
      <p:sp>
        <p:nvSpPr>
          <p:cNvPr id="32771" name="Rectangle 1026"/>
          <p:cNvSpPr>
            <a:spLocks noGrp="1" noRot="1" noChangeAspect="1" noChangeArrowheads="1" noTextEdit="1"/>
          </p:cNvSpPr>
          <p:nvPr>
            <p:ph type="sldImg"/>
          </p:nvPr>
        </p:nvSpPr>
        <p:spPr>
          <a:ln/>
        </p:spPr>
      </p:sp>
      <p:sp>
        <p:nvSpPr>
          <p:cNvPr id="32772" name="Rectangle 1027"/>
          <p:cNvSpPr>
            <a:spLocks noGrp="1" noChangeArrowheads="1"/>
          </p:cNvSpPr>
          <p:nvPr>
            <p:ph type="body" idx="1"/>
          </p:nvPr>
        </p:nvSpPr>
        <p:spPr>
          <a:noFill/>
          <a:ln/>
        </p:spPr>
        <p:txBody>
          <a:bodyPr/>
          <a:lstStyle/>
          <a:p>
            <a:pPr marL="172599" indent="-172599" defTabSz="920051" fontAlgn="base">
              <a:spcBef>
                <a:spcPct val="30000"/>
              </a:spcBef>
              <a:spcAft>
                <a:spcPct val="0"/>
              </a:spcAft>
              <a:buFont typeface="Arial" pitchFamily="34" charset="0"/>
              <a:buChar char="•"/>
              <a:defRPr/>
            </a:pP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A9D38F3B-F552-42C7-B770-ED046B0A545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Renewing at 40bps … currently paying 45bps</a:t>
            </a:r>
            <a:endParaRPr lang="en-US" dirty="0"/>
          </a:p>
        </p:txBody>
      </p:sp>
      <p:sp>
        <p:nvSpPr>
          <p:cNvPr id="4" name="Slide Number Placeholder 3"/>
          <p:cNvSpPr>
            <a:spLocks noGrp="1"/>
          </p:cNvSpPr>
          <p:nvPr>
            <p:ph type="sldNum" sz="quarter" idx="10"/>
          </p:nvPr>
        </p:nvSpPr>
        <p:spPr/>
        <p:txBody>
          <a:bodyPr/>
          <a:lstStyle/>
          <a:p>
            <a:fld id="{A9D38F3B-F552-42C7-B770-ED046B0A545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EBDA7A8-087F-486D-BEAF-9C2CB574E6D0}" type="slidenum">
              <a:rPr lang="en-US" smtClean="0"/>
              <a:pPr>
                <a:defRPr/>
              </a:pPr>
              <a:t>8</a:t>
            </a:fld>
            <a:endParaRPr lang="en-US" dirty="0"/>
          </a:p>
        </p:txBody>
      </p:sp>
    </p:spTree>
    <p:extLst>
      <p:ext uri="{BB962C8B-B14F-4D97-AF65-F5344CB8AC3E}">
        <p14:creationId xmlns:p14="http://schemas.microsoft.com/office/powerpoint/2010/main" val="2153362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EBDA7A8-087F-486D-BEAF-9C2CB574E6D0}" type="slidenum">
              <a:rPr lang="en-US" smtClean="0"/>
              <a:pPr>
                <a:defRPr/>
              </a:pPr>
              <a:t>9</a:t>
            </a:fld>
            <a:endParaRPr lang="en-US" dirty="0"/>
          </a:p>
        </p:txBody>
      </p:sp>
    </p:spTree>
    <p:extLst>
      <p:ext uri="{BB962C8B-B14F-4D97-AF65-F5344CB8AC3E}">
        <p14:creationId xmlns:p14="http://schemas.microsoft.com/office/powerpoint/2010/main" val="778702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32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fld id="{9391A943-97E5-456F-8C6B-61FA6CD6F80D}" type="datetime1">
              <a:rPr lang="en-US" smtClean="0"/>
              <a:t>2/26/2016</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Note:   This presentation constitutes the written recommendation of the Finance Working Group</a:t>
            </a:r>
            <a:endParaRPr lang="en-US" dirty="0"/>
          </a:p>
        </p:txBody>
      </p:sp>
      <p:sp>
        <p:nvSpPr>
          <p:cNvPr id="6" name="Slide Number Placeholder 5"/>
          <p:cNvSpPr>
            <a:spLocks noGrp="1"/>
          </p:cNvSpPr>
          <p:nvPr>
            <p:ph type="sldNum" sz="quarter" idx="12"/>
          </p:nvPr>
        </p:nvSpPr>
        <p:spPr/>
        <p:txBody>
          <a:bodyPr/>
          <a:lstStyle>
            <a:lvl1pPr>
              <a:defRPr sz="1200" b="1"/>
            </a:lvl1pPr>
          </a:lstStyle>
          <a:p>
            <a:fld id="{EEDA831C-AE7C-42E9-82C5-D3912A40B1C1}" type="slidenum">
              <a:rPr lang="en-US" smtClean="0"/>
              <a:pPr/>
              <a:t>‹#›</a:t>
            </a:fld>
            <a:endParaRPr lang="en-US" dirty="0"/>
          </a:p>
        </p:txBody>
      </p:sp>
      <p:sp>
        <p:nvSpPr>
          <p:cNvPr id="7" name="Rectangle 2"/>
          <p:cNvSpPr txBox="1">
            <a:spLocks noChangeArrowheads="1"/>
          </p:cNvSpPr>
          <p:nvPr/>
        </p:nvSpPr>
        <p:spPr bwMode="auto">
          <a:xfrm>
            <a:off x="4038600" y="76201"/>
            <a:ext cx="51054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rgbClr val="000099"/>
                </a:solidFill>
                <a:effectLst/>
                <a:uLnTx/>
                <a:uFillTx/>
                <a:latin typeface="Gill Sans MT" pitchFamily="34" charset="0"/>
                <a:ea typeface="+mj-ea"/>
                <a:cs typeface="Tahoma" pitchFamily="34" charset="0"/>
              </a:rPr>
              <a:t>Finance Department</a:t>
            </a:r>
            <a:endParaRPr kumimoji="0" lang="en-US" sz="3600" b="1" i="0" u="none" strike="noStrike" kern="0" cap="none" spc="0" normalizeH="0" baseline="0" noProof="0" dirty="0">
              <a:ln>
                <a:noFill/>
              </a:ln>
              <a:solidFill>
                <a:srgbClr val="000099"/>
              </a:solidFill>
              <a:effectLst/>
              <a:uLnTx/>
              <a:uFillTx/>
              <a:latin typeface="Gill Sans MT" pitchFamily="34" charset="0"/>
              <a:ea typeface="+mj-ea"/>
              <a:cs typeface="Tahoma"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7C1A1E3-EF47-4A9D-9AFE-7D6AFCD37731}" type="datetime1">
              <a:rPr lang="en-US" smtClean="0"/>
              <a:t>2/26/2016</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Note:   This presentation constitutes the written recommendation of the Finance Working Group</a:t>
            </a:r>
            <a:endParaRPr lang="en-US" dirty="0"/>
          </a:p>
        </p:txBody>
      </p:sp>
      <p:sp>
        <p:nvSpPr>
          <p:cNvPr id="6" name="Slide Number Placeholder 5"/>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9DF643E-0681-4276-88E0-88FD7765B370}" type="datetime1">
              <a:rPr lang="en-US" smtClean="0"/>
              <a:t>2/26/2016</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Note:   This presentation constitutes the written recommendation of the Finance Working Group</a:t>
            </a:r>
            <a:endParaRPr lang="en-US" dirty="0"/>
          </a:p>
        </p:txBody>
      </p:sp>
      <p:sp>
        <p:nvSpPr>
          <p:cNvPr id="6" name="Slide Number Placeholder 5"/>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r>
              <a:rPr lang="en-US" dirty="0" smtClean="0"/>
              <a:t>Click icon to add chart</a:t>
            </a:r>
            <a:endParaRPr lang="en-US" dirty="0"/>
          </a:p>
        </p:txBody>
      </p:sp>
      <p:sp>
        <p:nvSpPr>
          <p:cNvPr id="4" name="Date Placeholder 3"/>
          <p:cNvSpPr>
            <a:spLocks noGrp="1"/>
          </p:cNvSpPr>
          <p:nvPr>
            <p:ph type="dt" sz="half" idx="10"/>
          </p:nvPr>
        </p:nvSpPr>
        <p:spPr>
          <a:xfrm>
            <a:off x="457200" y="6245225"/>
            <a:ext cx="2133600" cy="476250"/>
          </a:xfrm>
        </p:spPr>
        <p:txBody>
          <a:bodyPr/>
          <a:lstStyle>
            <a:lvl1pPr>
              <a:defRPr/>
            </a:lvl1pPr>
          </a:lstStyle>
          <a:p>
            <a:fld id="{3A1D31F2-051A-46E7-A633-39E14A6628D1}" type="datetime1">
              <a:rPr lang="en-US" smtClean="0"/>
              <a:t>2/26/2016</a:t>
            </a:fld>
            <a:endParaRPr lang="en-US" dirty="0"/>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r>
              <a:rPr lang="en-US" smtClean="0"/>
              <a:t>Note:   This presentation constitutes the written recommendation of the Finance Working Group</a:t>
            </a:r>
            <a:endParaRPr lang="en-US" dirty="0"/>
          </a:p>
        </p:txBody>
      </p:sp>
      <p:sp>
        <p:nvSpPr>
          <p:cNvPr id="6" name="Slide Number Placeholder 5"/>
          <p:cNvSpPr>
            <a:spLocks noGrp="1"/>
          </p:cNvSpPr>
          <p:nvPr>
            <p:ph type="sldNum" sz="quarter" idx="12"/>
          </p:nvPr>
        </p:nvSpPr>
        <p:spPr>
          <a:xfrm>
            <a:off x="7010400" y="6610350"/>
            <a:ext cx="2133600" cy="476250"/>
          </a:xfrm>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447800"/>
            <a:ext cx="8229600" cy="4953000"/>
          </a:xfrm>
        </p:spPr>
        <p:txBody>
          <a:bodyPr/>
          <a:lstStyle>
            <a:lvl1pPr>
              <a:spcBef>
                <a:spcPts val="600"/>
              </a:spcBef>
              <a:spcAft>
                <a:spcPts val="600"/>
              </a:spcAft>
              <a:defRPr/>
            </a:lvl1pPr>
            <a:lvl2pPr>
              <a:spcBef>
                <a:spcPts val="600"/>
              </a:spcBef>
              <a:spcAft>
                <a:spcPts val="600"/>
              </a:spcAft>
              <a:defRPr/>
            </a:lvl2pPr>
            <a:lvl3pPr>
              <a:spcBef>
                <a:spcPts val="300"/>
              </a:spcBef>
              <a:spcAft>
                <a:spcPts val="600"/>
              </a:spcAft>
              <a:defRPr/>
            </a:lvl3pPr>
            <a:lvl4pPr>
              <a:spcBef>
                <a:spcPts val="300"/>
              </a:spcBef>
              <a:spcAft>
                <a:spcPts val="600"/>
              </a:spcAft>
              <a:defRPr/>
            </a:lvl4pPr>
            <a:lvl5pPr>
              <a:spcBef>
                <a:spcPts val="300"/>
              </a:spcBef>
              <a:spcAft>
                <a:spcPts val="600"/>
              </a:spcAf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553199"/>
            <a:ext cx="2133600" cy="168275"/>
          </a:xfrm>
        </p:spPr>
        <p:txBody>
          <a:bodyPr/>
          <a:lstStyle>
            <a:lvl1pPr>
              <a:defRPr/>
            </a:lvl1pPr>
          </a:lstStyle>
          <a:p>
            <a:fld id="{D536E02A-7095-41B5-8E06-8316CB28A80C}" type="datetime1">
              <a:rPr lang="en-US" smtClean="0"/>
              <a:t>2/26/2016</a:t>
            </a:fld>
            <a:endParaRPr lang="en-US" dirty="0"/>
          </a:p>
        </p:txBody>
      </p:sp>
      <p:sp>
        <p:nvSpPr>
          <p:cNvPr id="5" name="Footer Placeholder 4"/>
          <p:cNvSpPr>
            <a:spLocks noGrp="1"/>
          </p:cNvSpPr>
          <p:nvPr>
            <p:ph type="ftr" sz="quarter" idx="11"/>
          </p:nvPr>
        </p:nvSpPr>
        <p:spPr>
          <a:xfrm>
            <a:off x="3124200" y="6553199"/>
            <a:ext cx="2895600" cy="168275"/>
          </a:xfrm>
        </p:spPr>
        <p:txBody>
          <a:bodyPr/>
          <a:lstStyle>
            <a:lvl1pPr>
              <a:defRPr/>
            </a:lvl1pPr>
          </a:lstStyle>
          <a:p>
            <a:r>
              <a:rPr lang="en-US" smtClean="0"/>
              <a:t>Note:   This presentation constitutes the written recommendation of the Finance Working Group</a:t>
            </a:r>
            <a:endParaRPr lang="en-US" dirty="0"/>
          </a:p>
        </p:txBody>
      </p:sp>
      <p:sp>
        <p:nvSpPr>
          <p:cNvPr id="6" name="Slide Number Placeholder 5"/>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2000" y="2438400"/>
            <a:ext cx="7772400" cy="2514600"/>
          </a:xfrm>
        </p:spPr>
        <p:txBody>
          <a:bodyPr anchor="ctr"/>
          <a:lstStyle>
            <a:lvl1pPr algn="ctr">
              <a:defRPr sz="3200" b="1" cap="none" baseline="0"/>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fld id="{E55EA34A-684B-4D2F-BD3C-9F739A951B58}" type="datetime1">
              <a:rPr lang="en-US" smtClean="0"/>
              <a:t>2/26/2016</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Note:   This presentation constitutes the written recommendation of the Finance Working Group</a:t>
            </a:r>
            <a:endParaRPr lang="en-US" dirty="0"/>
          </a:p>
        </p:txBody>
      </p:sp>
      <p:sp>
        <p:nvSpPr>
          <p:cNvPr id="6" name="Slide Number Placeholder 5"/>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
        <p:nvSpPr>
          <p:cNvPr id="7" name="Rectangle 2"/>
          <p:cNvSpPr txBox="1">
            <a:spLocks noChangeArrowheads="1"/>
          </p:cNvSpPr>
          <p:nvPr userDrawn="1"/>
        </p:nvSpPr>
        <p:spPr bwMode="auto">
          <a:xfrm>
            <a:off x="4038600" y="76201"/>
            <a:ext cx="51054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rgbClr val="000099"/>
                </a:solidFill>
                <a:effectLst/>
                <a:uLnTx/>
                <a:uFillTx/>
                <a:latin typeface="Gill Sans MT" pitchFamily="34" charset="0"/>
                <a:ea typeface="+mj-ea"/>
                <a:cs typeface="Tahoma" pitchFamily="34" charset="0"/>
              </a:rPr>
              <a:t>Finance Department</a:t>
            </a:r>
            <a:endParaRPr kumimoji="0" lang="en-US" sz="3600" b="1" i="0" u="none" strike="noStrike" kern="0" cap="none" spc="0" normalizeH="0" baseline="0" noProof="0" dirty="0">
              <a:ln>
                <a:noFill/>
              </a:ln>
              <a:solidFill>
                <a:srgbClr val="000099"/>
              </a:solidFill>
              <a:effectLst/>
              <a:uLnTx/>
              <a:uFillTx/>
              <a:latin typeface="Gill Sans MT" pitchFamily="34" charset="0"/>
              <a:ea typeface="+mj-ea"/>
              <a:cs typeface="Tahoma"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ACF90AB2-70C1-45CD-A44A-336CD20A5480}" type="datetime1">
              <a:rPr lang="en-US" smtClean="0"/>
              <a:t>2/26/2016</a:t>
            </a:fld>
            <a:endParaRPr lang="en-US" dirty="0"/>
          </a:p>
        </p:txBody>
      </p:sp>
      <p:sp>
        <p:nvSpPr>
          <p:cNvPr id="6" name="Footer Placeholder 5"/>
          <p:cNvSpPr>
            <a:spLocks noGrp="1"/>
          </p:cNvSpPr>
          <p:nvPr>
            <p:ph type="ftr" sz="quarter" idx="11"/>
          </p:nvPr>
        </p:nvSpPr>
        <p:spPr/>
        <p:txBody>
          <a:bodyPr/>
          <a:lstStyle>
            <a:lvl1pPr>
              <a:defRPr/>
            </a:lvl1pPr>
          </a:lstStyle>
          <a:p>
            <a:r>
              <a:rPr lang="en-US" smtClean="0"/>
              <a:t>Note:   This presentation constitutes the written recommendation of the Finance Working Group</a:t>
            </a:r>
            <a:endParaRPr lang="en-US" dirty="0"/>
          </a:p>
        </p:txBody>
      </p:sp>
      <p:sp>
        <p:nvSpPr>
          <p:cNvPr id="7" name="Slide Number Placeholder 6"/>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5953F518-F4B9-4496-BF48-D959E503900C}" type="datetime1">
              <a:rPr lang="en-US" smtClean="0"/>
              <a:t>2/26/2016</a:t>
            </a:fld>
            <a:endParaRPr lang="en-US" dirty="0"/>
          </a:p>
        </p:txBody>
      </p:sp>
      <p:sp>
        <p:nvSpPr>
          <p:cNvPr id="8" name="Footer Placeholder 7"/>
          <p:cNvSpPr>
            <a:spLocks noGrp="1"/>
          </p:cNvSpPr>
          <p:nvPr>
            <p:ph type="ftr" sz="quarter" idx="11"/>
          </p:nvPr>
        </p:nvSpPr>
        <p:spPr/>
        <p:txBody>
          <a:bodyPr/>
          <a:lstStyle>
            <a:lvl1pPr>
              <a:defRPr/>
            </a:lvl1pPr>
          </a:lstStyle>
          <a:p>
            <a:r>
              <a:rPr lang="en-US" smtClean="0"/>
              <a:t>Note:   This presentation constitutes the written recommendation of the Finance Working Group</a:t>
            </a:r>
            <a:endParaRPr lang="en-US" dirty="0"/>
          </a:p>
        </p:txBody>
      </p:sp>
      <p:sp>
        <p:nvSpPr>
          <p:cNvPr id="9" name="Slide Number Placeholder 8"/>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A8EC43AA-305A-4177-A6C2-C0E8F06C5FE0}" type="datetime1">
              <a:rPr lang="en-US" smtClean="0"/>
              <a:t>2/26/2016</a:t>
            </a:fld>
            <a:endParaRPr lang="en-US" dirty="0"/>
          </a:p>
        </p:txBody>
      </p:sp>
      <p:sp>
        <p:nvSpPr>
          <p:cNvPr id="4" name="Footer Placeholder 3"/>
          <p:cNvSpPr>
            <a:spLocks noGrp="1"/>
          </p:cNvSpPr>
          <p:nvPr>
            <p:ph type="ftr" sz="quarter" idx="11"/>
          </p:nvPr>
        </p:nvSpPr>
        <p:spPr/>
        <p:txBody>
          <a:bodyPr/>
          <a:lstStyle>
            <a:lvl1pPr>
              <a:defRPr/>
            </a:lvl1pPr>
          </a:lstStyle>
          <a:p>
            <a:r>
              <a:rPr lang="en-US" smtClean="0"/>
              <a:t>Note:   This presentation constitutes the written recommendation of the Finance Working Group</a:t>
            </a:r>
            <a:endParaRPr lang="en-US" dirty="0"/>
          </a:p>
        </p:txBody>
      </p:sp>
      <p:sp>
        <p:nvSpPr>
          <p:cNvPr id="5" name="Slide Number Placeholder 4"/>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F96EC7C4-98CE-44FB-87D9-F617830089F8}" type="datetime1">
              <a:rPr lang="en-US" smtClean="0"/>
              <a:t>2/26/2016</a:t>
            </a:fld>
            <a:endParaRPr lang="en-US" dirty="0"/>
          </a:p>
        </p:txBody>
      </p:sp>
      <p:sp>
        <p:nvSpPr>
          <p:cNvPr id="3" name="Footer Placeholder 2"/>
          <p:cNvSpPr>
            <a:spLocks noGrp="1"/>
          </p:cNvSpPr>
          <p:nvPr>
            <p:ph type="ftr" sz="quarter" idx="11"/>
          </p:nvPr>
        </p:nvSpPr>
        <p:spPr/>
        <p:txBody>
          <a:bodyPr/>
          <a:lstStyle>
            <a:lvl1pPr>
              <a:defRPr/>
            </a:lvl1pPr>
          </a:lstStyle>
          <a:p>
            <a:r>
              <a:rPr lang="en-US" smtClean="0"/>
              <a:t>Note:   This presentation constitutes the written recommendation of the Finance Working Group</a:t>
            </a:r>
            <a:endParaRPr lang="en-US" dirty="0"/>
          </a:p>
        </p:txBody>
      </p:sp>
      <p:sp>
        <p:nvSpPr>
          <p:cNvPr id="4" name="Slide Number Placeholder 3"/>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D2C695E-05F1-4384-ADBD-612135031ECA}" type="datetime1">
              <a:rPr lang="en-US" smtClean="0"/>
              <a:t>2/26/2016</a:t>
            </a:fld>
            <a:endParaRPr lang="en-US" dirty="0"/>
          </a:p>
        </p:txBody>
      </p:sp>
      <p:sp>
        <p:nvSpPr>
          <p:cNvPr id="6" name="Footer Placeholder 5"/>
          <p:cNvSpPr>
            <a:spLocks noGrp="1"/>
          </p:cNvSpPr>
          <p:nvPr>
            <p:ph type="ftr" sz="quarter" idx="11"/>
          </p:nvPr>
        </p:nvSpPr>
        <p:spPr/>
        <p:txBody>
          <a:bodyPr/>
          <a:lstStyle>
            <a:lvl1pPr>
              <a:defRPr/>
            </a:lvl1pPr>
          </a:lstStyle>
          <a:p>
            <a:r>
              <a:rPr lang="en-US" smtClean="0"/>
              <a:t>Note:   This presentation constitutes the written recommendation of the Finance Working Group</a:t>
            </a:r>
            <a:endParaRPr lang="en-US" dirty="0"/>
          </a:p>
        </p:txBody>
      </p:sp>
      <p:sp>
        <p:nvSpPr>
          <p:cNvPr id="7" name="Slide Number Placeholder 6"/>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2CDB6848-8422-4FE0-BDB2-BED96AF44146}" type="datetime1">
              <a:rPr lang="en-US" smtClean="0"/>
              <a:t>2/26/2016</a:t>
            </a:fld>
            <a:endParaRPr lang="en-US" dirty="0"/>
          </a:p>
        </p:txBody>
      </p:sp>
      <p:sp>
        <p:nvSpPr>
          <p:cNvPr id="6" name="Footer Placeholder 5"/>
          <p:cNvSpPr>
            <a:spLocks noGrp="1"/>
          </p:cNvSpPr>
          <p:nvPr>
            <p:ph type="ftr" sz="quarter" idx="11"/>
          </p:nvPr>
        </p:nvSpPr>
        <p:spPr/>
        <p:txBody>
          <a:bodyPr/>
          <a:lstStyle>
            <a:lvl1pPr>
              <a:defRPr/>
            </a:lvl1pPr>
          </a:lstStyle>
          <a:p>
            <a:r>
              <a:rPr lang="en-US" smtClean="0"/>
              <a:t>Note:   This presentation constitutes the written recommendation of the Finance Working Group</a:t>
            </a:r>
            <a:endParaRPr lang="en-US" dirty="0"/>
          </a:p>
        </p:txBody>
      </p:sp>
      <p:sp>
        <p:nvSpPr>
          <p:cNvPr id="7" name="Slide Number Placeholder 6"/>
          <p:cNvSpPr>
            <a:spLocks noGrp="1"/>
          </p:cNvSpPr>
          <p:nvPr>
            <p:ph type="sldNum" sz="quarter" idx="12"/>
          </p:nvPr>
        </p:nvSpPr>
        <p:spPr/>
        <p:txBody>
          <a:bodyPr/>
          <a:lstStyle>
            <a:lvl1pPr>
              <a:defRPr/>
            </a:lvl1pPr>
          </a:lstStyle>
          <a:p>
            <a:fld id="{EEDA831C-AE7C-42E9-82C5-D3912A40B1C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95400" y="243681"/>
            <a:ext cx="66294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524000"/>
            <a:ext cx="82296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457200" y="6476999"/>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DA7195D2-59AB-4295-AE77-3779892F103C}" type="datetime1">
              <a:rPr lang="en-US" smtClean="0"/>
              <a:t>2/26/2016</a:t>
            </a:fld>
            <a:endParaRPr lang="en-US" dirty="0"/>
          </a:p>
        </p:txBody>
      </p:sp>
      <p:sp>
        <p:nvSpPr>
          <p:cNvPr id="1029" name="Rectangle 5"/>
          <p:cNvSpPr>
            <a:spLocks noGrp="1" noChangeArrowheads="1"/>
          </p:cNvSpPr>
          <p:nvPr>
            <p:ph type="ftr" sz="quarter" idx="3"/>
          </p:nvPr>
        </p:nvSpPr>
        <p:spPr bwMode="auto">
          <a:xfrm>
            <a:off x="3124200" y="6476999"/>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smtClean="0"/>
              <a:t>Note:   This presentation constitutes the written recommendation of the Finance Working Group</a:t>
            </a:r>
            <a:endParaRPr lang="en-US" dirty="0"/>
          </a:p>
        </p:txBody>
      </p:sp>
      <p:sp>
        <p:nvSpPr>
          <p:cNvPr id="1030" name="Rectangle 6"/>
          <p:cNvSpPr>
            <a:spLocks noGrp="1" noChangeArrowheads="1"/>
          </p:cNvSpPr>
          <p:nvPr>
            <p:ph type="sldNum" sz="quarter" idx="4"/>
          </p:nvPr>
        </p:nvSpPr>
        <p:spPr bwMode="auto">
          <a:xfrm>
            <a:off x="65532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EEDA831C-AE7C-42E9-82C5-D3912A40B1C1}" type="slidenum">
              <a:rPr lang="en-US" smtClean="0"/>
              <a:pPr/>
              <a:t>‹#›</a:t>
            </a:fld>
            <a:endParaRPr lang="en-US" dirty="0"/>
          </a:p>
        </p:txBody>
      </p:sp>
      <p:pic>
        <p:nvPicPr>
          <p:cNvPr id="7" name="Picture 4" descr="cohlogo"/>
          <p:cNvPicPr>
            <a:picLocks noChangeAspect="1" noChangeArrowheads="1"/>
          </p:cNvPicPr>
          <p:nvPr/>
        </p:nvPicPr>
        <p:blipFill>
          <a:blip r:embed="rId14" cstate="print"/>
          <a:srcRect/>
          <a:stretch>
            <a:fillRect/>
          </a:stretch>
        </p:blipFill>
        <p:spPr bwMode="auto">
          <a:xfrm>
            <a:off x="228600" y="182562"/>
            <a:ext cx="808038" cy="808038"/>
          </a:xfrm>
          <a:prstGeom prst="rect">
            <a:avLst/>
          </a:prstGeom>
          <a:noFill/>
        </p:spPr>
      </p:pic>
      <p:sp>
        <p:nvSpPr>
          <p:cNvPr id="8" name="Rectangle 3"/>
          <p:cNvSpPr>
            <a:spLocks noChangeArrowheads="1"/>
          </p:cNvSpPr>
          <p:nvPr/>
        </p:nvSpPr>
        <p:spPr bwMode="auto">
          <a:xfrm>
            <a:off x="0" y="1143000"/>
            <a:ext cx="9144000" cy="152400"/>
          </a:xfrm>
          <a:prstGeom prst="rect">
            <a:avLst/>
          </a:prstGeom>
          <a:gradFill rotWithShape="0">
            <a:gsLst>
              <a:gs pos="0">
                <a:srgbClr val="FFFFFF"/>
              </a:gs>
              <a:gs pos="100000">
                <a:srgbClr val="000099"/>
              </a:gs>
            </a:gsLst>
            <a:lin ang="0" scaled="1"/>
          </a:gradFill>
          <a:ln w="6350">
            <a:noFill/>
            <a:miter lim="800000"/>
            <a:headEnd/>
            <a:tailEnd/>
          </a:ln>
          <a:effec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ctr" rtl="0" eaLnBrk="1" fontAlgn="base" hangingPunct="1">
        <a:spcBef>
          <a:spcPct val="0"/>
        </a:spcBef>
        <a:spcAft>
          <a:spcPct val="0"/>
        </a:spcAft>
        <a:defRPr sz="3600" b="1">
          <a:solidFill>
            <a:srgbClr val="002060"/>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cs typeface="+mn-cs"/>
        </a:defRPr>
      </a:lvl2pPr>
      <a:lvl3pPr marL="1143000" indent="-228600" algn="l" rtl="0" eaLnBrk="1" fontAlgn="base" hangingPunct="1">
        <a:spcBef>
          <a:spcPct val="20000"/>
        </a:spcBef>
        <a:spcAft>
          <a:spcPct val="0"/>
        </a:spcAft>
        <a:buChar char="•"/>
        <a:defRPr sz="2000">
          <a:solidFill>
            <a:schemeClr val="tx1"/>
          </a:solidFill>
          <a:latin typeface="+mn-lt"/>
          <a:cs typeface="+mn-cs"/>
        </a:defRPr>
      </a:lvl3pPr>
      <a:lvl4pPr marL="1600200" indent="-228600" algn="l" rtl="0" eaLnBrk="1" fontAlgn="base" hangingPunct="1">
        <a:spcBef>
          <a:spcPct val="20000"/>
        </a:spcBef>
        <a:spcAft>
          <a:spcPct val="0"/>
        </a:spcAft>
        <a:buChar char="–"/>
        <a:defRPr sz="1800">
          <a:solidFill>
            <a:schemeClr val="tx1"/>
          </a:solidFill>
          <a:latin typeface="+mn-lt"/>
          <a:cs typeface="+mn-cs"/>
        </a:defRPr>
      </a:lvl4pPr>
      <a:lvl5pPr marL="2057400" indent="-228600" algn="l" rtl="0" eaLnBrk="1" fontAlgn="base" hangingPunct="1">
        <a:spcBef>
          <a:spcPct val="20000"/>
        </a:spcBef>
        <a:spcAft>
          <a:spcPct val="0"/>
        </a:spcAft>
        <a:buChar char="»"/>
        <a:defRPr sz="18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3"/>
          <p:cNvSpPr>
            <a:spLocks noGrp="1" noChangeArrowheads="1"/>
          </p:cNvSpPr>
          <p:nvPr>
            <p:ph type="ctrTitle"/>
          </p:nvPr>
        </p:nvSpPr>
        <p:spPr>
          <a:xfrm>
            <a:off x="0" y="1828800"/>
            <a:ext cx="9144000" cy="1470025"/>
          </a:xfrm>
        </p:spPr>
        <p:txBody>
          <a:bodyPr/>
          <a:lstStyle/>
          <a:p>
            <a:r>
              <a:rPr lang="en-US" sz="3600" dirty="0">
                <a:solidFill>
                  <a:schemeClr val="accent2">
                    <a:lumMod val="75000"/>
                  </a:schemeClr>
                </a:solidFill>
                <a:latin typeface="Calibri" panose="020F0502020204030204" pitchFamily="34" charset="0"/>
              </a:rPr>
              <a:t>Presentation to the City of Houston </a:t>
            </a:r>
            <a:br>
              <a:rPr lang="en-US" sz="3600" dirty="0">
                <a:solidFill>
                  <a:schemeClr val="accent2">
                    <a:lumMod val="75000"/>
                  </a:schemeClr>
                </a:solidFill>
                <a:latin typeface="Calibri" panose="020F0502020204030204" pitchFamily="34" charset="0"/>
              </a:rPr>
            </a:br>
            <a:r>
              <a:rPr lang="en-US" sz="3600" dirty="0">
                <a:solidFill>
                  <a:schemeClr val="accent2">
                    <a:lumMod val="75000"/>
                  </a:schemeClr>
                </a:solidFill>
                <a:latin typeface="Calibri" panose="020F0502020204030204" pitchFamily="34" charset="0"/>
              </a:rPr>
              <a:t>Budget </a:t>
            </a:r>
            <a:r>
              <a:rPr lang="en-US" sz="3600" dirty="0" smtClean="0">
                <a:solidFill>
                  <a:schemeClr val="accent2">
                    <a:lumMod val="75000"/>
                  </a:schemeClr>
                </a:solidFill>
                <a:latin typeface="Calibri" panose="020F0502020204030204" pitchFamily="34" charset="0"/>
              </a:rPr>
              <a:t>and </a:t>
            </a:r>
            <a:r>
              <a:rPr lang="en-US" sz="3600" dirty="0">
                <a:solidFill>
                  <a:schemeClr val="accent2">
                    <a:lumMod val="75000"/>
                  </a:schemeClr>
                </a:solidFill>
                <a:latin typeface="Calibri" panose="020F0502020204030204" pitchFamily="34" charset="0"/>
              </a:rPr>
              <a:t>Fiscal Affairs Committee</a:t>
            </a:r>
            <a:endParaRPr lang="en-US" sz="3600" b="1" dirty="0" smtClean="0">
              <a:solidFill>
                <a:schemeClr val="accent2">
                  <a:lumMod val="75000"/>
                </a:schemeClr>
              </a:solidFill>
              <a:latin typeface="Calibri" panose="020F0502020204030204" pitchFamily="34" charset="0"/>
            </a:endParaRPr>
          </a:p>
        </p:txBody>
      </p:sp>
      <p:sp>
        <p:nvSpPr>
          <p:cNvPr id="5123" name="Rectangle 14"/>
          <p:cNvSpPr>
            <a:spLocks noGrp="1" noChangeArrowheads="1"/>
          </p:cNvSpPr>
          <p:nvPr>
            <p:ph type="subTitle" idx="1"/>
          </p:nvPr>
        </p:nvSpPr>
        <p:spPr>
          <a:xfrm>
            <a:off x="0" y="3733800"/>
            <a:ext cx="9144000" cy="1981200"/>
          </a:xfrm>
          <a:noFill/>
        </p:spPr>
        <p:txBody>
          <a:bodyPr anchor="ctr" anchorCtr="1"/>
          <a:lstStyle/>
          <a:p>
            <a:pPr>
              <a:spcBef>
                <a:spcPct val="0"/>
              </a:spcBef>
            </a:pPr>
            <a:r>
              <a:rPr lang="en-US" sz="3200" dirty="0">
                <a:latin typeface="Calibri" panose="020F0502020204030204" pitchFamily="34" charset="0"/>
                <a:cs typeface="Arial" pitchFamily="34" charset="0"/>
              </a:rPr>
              <a:t>Upcoming Financial </a:t>
            </a:r>
            <a:r>
              <a:rPr lang="en-US" sz="3200" dirty="0" smtClean="0">
                <a:latin typeface="Calibri" panose="020F0502020204030204" pitchFamily="34" charset="0"/>
                <a:cs typeface="Arial" pitchFamily="34" charset="0"/>
              </a:rPr>
              <a:t>Transactions</a:t>
            </a:r>
          </a:p>
          <a:p>
            <a:pPr>
              <a:spcBef>
                <a:spcPct val="0"/>
              </a:spcBef>
            </a:pPr>
            <a:endParaRPr lang="en-US" sz="3200" b="1" dirty="0" smtClean="0">
              <a:latin typeface="Calibri" panose="020F0502020204030204" pitchFamily="34" charset="0"/>
            </a:endParaRPr>
          </a:p>
          <a:p>
            <a:pPr>
              <a:spcBef>
                <a:spcPct val="0"/>
              </a:spcBef>
            </a:pPr>
            <a:r>
              <a:rPr lang="en-US" sz="2400" dirty="0" smtClean="0">
                <a:latin typeface="Calibri" panose="020F0502020204030204" pitchFamily="34" charset="0"/>
              </a:rPr>
              <a:t>March 1</a:t>
            </a:r>
            <a:r>
              <a:rPr lang="en-US" sz="2400" baseline="30000" dirty="0" smtClean="0">
                <a:latin typeface="Calibri" panose="020F0502020204030204" pitchFamily="34" charset="0"/>
              </a:rPr>
              <a:t>st</a:t>
            </a:r>
            <a:r>
              <a:rPr lang="en-US" sz="2400" dirty="0" smtClean="0">
                <a:latin typeface="Calibri" panose="020F0502020204030204" pitchFamily="34" charset="0"/>
              </a:rPr>
              <a:t> 2016</a:t>
            </a:r>
          </a:p>
          <a:p>
            <a:pPr>
              <a:spcBef>
                <a:spcPct val="0"/>
              </a:spcBef>
            </a:pPr>
            <a:endParaRPr lang="en-US" sz="3200" dirty="0" smtClean="0">
              <a:latin typeface="Calibri" panose="020F0502020204030204" pitchFamily="34" charset="0"/>
            </a:endParaRPr>
          </a:p>
        </p:txBody>
      </p:sp>
      <p:sp>
        <p:nvSpPr>
          <p:cNvPr id="4" name="Text Box 15"/>
          <p:cNvSpPr txBox="1">
            <a:spLocks noChangeArrowheads="1"/>
          </p:cNvSpPr>
          <p:nvPr/>
        </p:nvSpPr>
        <p:spPr bwMode="auto">
          <a:xfrm>
            <a:off x="0" y="5867400"/>
            <a:ext cx="9144000" cy="590931"/>
          </a:xfrm>
          <a:prstGeom prst="rect">
            <a:avLst/>
          </a:prstGeom>
          <a:noFill/>
          <a:ln w="9525">
            <a:noFill/>
            <a:miter lim="800000"/>
            <a:headEnd type="none" w="sm" len="sm"/>
            <a:tailEnd type="none" w="sm" len="sm"/>
          </a:ln>
        </p:spPr>
        <p:txBody>
          <a:bodyPr wrap="square">
            <a:spAutoFit/>
          </a:bodyPr>
          <a:lstStyle/>
          <a:p>
            <a:pPr algn="ctr">
              <a:lnSpc>
                <a:spcPct val="90000"/>
              </a:lnSpc>
              <a:spcBef>
                <a:spcPts val="600"/>
              </a:spcBef>
            </a:pPr>
            <a:r>
              <a:rPr lang="en-US" dirty="0">
                <a:latin typeface="Calibri" panose="020F0502020204030204" pitchFamily="34" charset="0"/>
                <a:cs typeface="Arial" pitchFamily="34" charset="0"/>
              </a:rPr>
              <a:t>Presented By</a:t>
            </a:r>
            <a:r>
              <a:rPr lang="en-US" dirty="0" smtClean="0">
                <a:latin typeface="Calibri" panose="020F0502020204030204" pitchFamily="34" charset="0"/>
                <a:cs typeface="Arial" pitchFamily="34" charset="0"/>
              </a:rPr>
              <a:t>:</a:t>
            </a:r>
          </a:p>
          <a:p>
            <a:pPr algn="ctr">
              <a:lnSpc>
                <a:spcPct val="90000"/>
              </a:lnSpc>
            </a:pPr>
            <a:r>
              <a:rPr lang="en-US" dirty="0" smtClean="0">
                <a:latin typeface="Calibri" panose="020F0502020204030204" pitchFamily="34" charset="0"/>
                <a:cs typeface="Arial" pitchFamily="34" charset="0"/>
              </a:rPr>
              <a:t>Jennifer </a:t>
            </a:r>
            <a:r>
              <a:rPr lang="en-US" dirty="0">
                <a:latin typeface="Calibri" panose="020F0502020204030204" pitchFamily="34" charset="0"/>
                <a:cs typeface="Arial" pitchFamily="34" charset="0"/>
              </a:rPr>
              <a:t>Olenick, </a:t>
            </a:r>
            <a:r>
              <a:rPr lang="en-US" dirty="0" smtClean="0">
                <a:latin typeface="Calibri" panose="020F0502020204030204" pitchFamily="34" charset="0"/>
                <a:cs typeface="Arial" pitchFamily="34" charset="0"/>
              </a:rPr>
              <a:t>CFA - Deputy Director</a:t>
            </a:r>
            <a:endParaRPr lang="en-US" dirty="0">
              <a:latin typeface="Calibri" panose="020F0502020204030204" pitchFamily="34" charset="0"/>
              <a:cs typeface="Arial" pitchFamily="34" charset="0"/>
            </a:endParaRPr>
          </a:p>
        </p:txBody>
      </p:sp>
      <p:sp>
        <p:nvSpPr>
          <p:cNvPr id="3" name="Slide Number Placeholder 2"/>
          <p:cNvSpPr>
            <a:spLocks noGrp="1"/>
          </p:cNvSpPr>
          <p:nvPr>
            <p:ph type="sldNum" sz="quarter" idx="12"/>
          </p:nvPr>
        </p:nvSpPr>
        <p:spPr/>
        <p:txBody>
          <a:bodyPr/>
          <a:lstStyle/>
          <a:p>
            <a:fld id="{EEDA831C-AE7C-42E9-82C5-D3912A40B1C1}" type="slidenum">
              <a:rPr lang="en-US" b="0" smtClean="0"/>
              <a:pPr/>
              <a:t>1</a:t>
            </a:fld>
            <a:endParaRPr lang="en-US"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07FAFE86-2E5F-492B-A0AC-F4073EBD1C5F}" type="slidenum">
              <a:rPr lang="en-US" smtClean="0"/>
              <a:pPr>
                <a:defRPr/>
              </a:pPr>
              <a:t>10</a:t>
            </a:fld>
            <a:endParaRPr lang="en-US" dirty="0"/>
          </a:p>
        </p:txBody>
      </p:sp>
      <p:sp>
        <p:nvSpPr>
          <p:cNvPr id="8" name="Rectangle 20"/>
          <p:cNvSpPr>
            <a:spLocks noGrp="1" noChangeArrowheads="1"/>
          </p:cNvSpPr>
          <p:nvPr>
            <p:ph type="title"/>
          </p:nvPr>
        </p:nvSpPr>
        <p:spPr>
          <a:xfrm>
            <a:off x="914400" y="76200"/>
            <a:ext cx="8229600" cy="1066799"/>
          </a:xfrm>
        </p:spPr>
        <p:txBody>
          <a:bodyPr/>
          <a:lstStyle/>
          <a:p>
            <a:r>
              <a:rPr lang="en-US" dirty="0">
                <a:latin typeface="Calibri" panose="020F0502020204030204" pitchFamily="34" charset="0"/>
              </a:rPr>
              <a:t>Public Improvement Refunding Bond </a:t>
            </a:r>
            <a:br>
              <a:rPr lang="en-US" dirty="0">
                <a:latin typeface="Calibri" panose="020F0502020204030204" pitchFamily="34" charset="0"/>
              </a:rPr>
            </a:br>
            <a:r>
              <a:rPr lang="en-US" dirty="0">
                <a:latin typeface="Calibri" panose="020F0502020204030204" pitchFamily="34" charset="0"/>
              </a:rPr>
              <a:t>Series </a:t>
            </a:r>
            <a:r>
              <a:rPr lang="en-US" dirty="0" smtClean="0">
                <a:latin typeface="Calibri" panose="020F0502020204030204" pitchFamily="34" charset="0"/>
              </a:rPr>
              <a:t>2016</a:t>
            </a:r>
            <a:endParaRPr lang="en-US" dirty="0">
              <a:latin typeface="Calibri" panose="020F0502020204030204" pitchFamily="34" charset="0"/>
            </a:endParaRPr>
          </a:p>
        </p:txBody>
      </p:sp>
      <p:sp>
        <p:nvSpPr>
          <p:cNvPr id="7" name="Content Placeholder 2"/>
          <p:cNvSpPr>
            <a:spLocks noGrp="1"/>
          </p:cNvSpPr>
          <p:nvPr/>
        </p:nvSpPr>
        <p:spPr>
          <a:xfrm>
            <a:off x="457200" y="1409700"/>
            <a:ext cx="8229600" cy="4038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Aft>
                <a:spcPts val="600"/>
              </a:spcAft>
            </a:pPr>
            <a:r>
              <a:rPr lang="en-US" sz="2100" dirty="0" smtClean="0">
                <a:latin typeface="Calibri" panose="020F0502020204030204" pitchFamily="34" charset="0"/>
                <a:cs typeface="Arial" pitchFamily="34" charset="0"/>
              </a:rPr>
              <a:t>Below is a breakdown of proposed components:</a:t>
            </a:r>
          </a:p>
          <a:p>
            <a:pPr marL="0" indent="0">
              <a:lnSpc>
                <a:spcPct val="90000"/>
              </a:lnSpc>
              <a:spcAft>
                <a:spcPts val="600"/>
              </a:spcAft>
              <a:buNone/>
            </a:pPr>
            <a:endParaRPr lang="en-US" sz="2200" dirty="0" smtClean="0">
              <a:latin typeface="Calibri" panose="020F0502020204030204" pitchFamily="34" charset="0"/>
              <a:cs typeface="Arial" pitchFamily="34" charset="0"/>
            </a:endParaRPr>
          </a:p>
          <a:p>
            <a:pPr>
              <a:lnSpc>
                <a:spcPct val="90000"/>
              </a:lnSpc>
              <a:spcAft>
                <a:spcPts val="600"/>
              </a:spcAft>
            </a:pPr>
            <a:endParaRPr lang="en-US" sz="2200" dirty="0" smtClean="0">
              <a:latin typeface="Calibri" panose="020F0502020204030204" pitchFamily="34" charset="0"/>
              <a:cs typeface="Arial" pitchFamily="34" charset="0"/>
            </a:endParaRPr>
          </a:p>
          <a:p>
            <a:pPr>
              <a:lnSpc>
                <a:spcPct val="90000"/>
              </a:lnSpc>
              <a:spcAft>
                <a:spcPts val="600"/>
              </a:spcAft>
            </a:pPr>
            <a:endParaRPr lang="en-US" sz="2200" dirty="0" smtClean="0">
              <a:latin typeface="Calibri" panose="020F0502020204030204" pitchFamily="34" charset="0"/>
              <a:cs typeface="Arial" pitchFamily="34" charset="0"/>
            </a:endParaRPr>
          </a:p>
          <a:p>
            <a:pPr>
              <a:lnSpc>
                <a:spcPct val="90000"/>
              </a:lnSpc>
              <a:spcAft>
                <a:spcPts val="600"/>
              </a:spcAft>
            </a:pPr>
            <a:endParaRPr lang="en-US" sz="2200" dirty="0" smtClean="0">
              <a:latin typeface="Calibri" panose="020F0502020204030204" pitchFamily="34" charset="0"/>
              <a:cs typeface="Arial" pitchFamily="34" charset="0"/>
            </a:endParaRPr>
          </a:p>
          <a:p>
            <a:pPr>
              <a:lnSpc>
                <a:spcPct val="90000"/>
              </a:lnSpc>
              <a:spcAft>
                <a:spcPts val="600"/>
              </a:spcAft>
            </a:pPr>
            <a:endParaRPr lang="en-US" sz="2200" dirty="0" smtClean="0">
              <a:latin typeface="Calibri" panose="020F0502020204030204" pitchFamily="34" charset="0"/>
              <a:cs typeface="Arial" pitchFamily="34" charset="0"/>
            </a:endParaRPr>
          </a:p>
          <a:p>
            <a:pPr marL="0" indent="0">
              <a:lnSpc>
                <a:spcPct val="90000"/>
              </a:lnSpc>
              <a:spcAft>
                <a:spcPts val="600"/>
              </a:spcAft>
              <a:buNone/>
            </a:pPr>
            <a:endParaRPr lang="en-US" sz="600" dirty="0" smtClean="0">
              <a:latin typeface="Calibri" panose="020F0502020204030204" pitchFamily="34" charset="0"/>
              <a:cs typeface="Arial" pitchFamily="34" charset="0"/>
            </a:endParaRPr>
          </a:p>
          <a:p>
            <a:pPr>
              <a:lnSpc>
                <a:spcPct val="90000"/>
              </a:lnSpc>
              <a:spcAft>
                <a:spcPts val="600"/>
              </a:spcAft>
            </a:pPr>
            <a:r>
              <a:rPr lang="en-US" sz="2100" dirty="0" smtClean="0">
                <a:latin typeface="Calibri" panose="020F0502020204030204" pitchFamily="34" charset="0"/>
                <a:cs typeface="Arial" pitchFamily="34" charset="0"/>
              </a:rPr>
              <a:t>Additional bonds produce savings, but do not meet the City’s criteria as set out in the Financial Policies.</a:t>
            </a:r>
          </a:p>
          <a:p>
            <a:pPr>
              <a:lnSpc>
                <a:spcPct val="90000"/>
              </a:lnSpc>
              <a:spcAft>
                <a:spcPts val="600"/>
              </a:spcAft>
            </a:pPr>
            <a:r>
              <a:rPr lang="en-US" sz="2100" dirty="0" smtClean="0">
                <a:latin typeface="Calibri" panose="020F0502020204030204" pitchFamily="34" charset="0"/>
                <a:cs typeface="Arial" pitchFamily="34" charset="0"/>
              </a:rPr>
              <a:t>As </a:t>
            </a:r>
            <a:r>
              <a:rPr lang="en-US" sz="2100" dirty="0">
                <a:latin typeface="Calibri" panose="020F0502020204030204" pitchFamily="34" charset="0"/>
                <a:cs typeface="Arial" pitchFamily="34" charset="0"/>
              </a:rPr>
              <a:t>standard course of business, in conjunction with this transaction, the FWG will review possibilities to refinance existing debt if prudent opportunities to achieve present value savings exists</a:t>
            </a:r>
            <a:r>
              <a:rPr lang="en-US" sz="2100" dirty="0" smtClean="0">
                <a:latin typeface="Calibri" panose="020F0502020204030204" pitchFamily="34" charset="0"/>
                <a:cs typeface="Arial" pitchFamily="34" charset="0"/>
              </a:rPr>
              <a:t>.</a:t>
            </a:r>
          </a:p>
          <a:p>
            <a:pPr>
              <a:lnSpc>
                <a:spcPct val="90000"/>
              </a:lnSpc>
              <a:spcAft>
                <a:spcPts val="600"/>
              </a:spcAft>
            </a:pPr>
            <a:r>
              <a:rPr lang="en-US" sz="2100" dirty="0" smtClean="0">
                <a:latin typeface="Calibri" panose="020F0502020204030204" pitchFamily="34" charset="0"/>
                <a:cs typeface="Arial" pitchFamily="34" charset="0"/>
              </a:rPr>
              <a:t>An RCA is expected to be brought before Council March 2, 2016.</a:t>
            </a:r>
            <a:endParaRPr lang="en-US" sz="2100" dirty="0">
              <a:latin typeface="Calibri" panose="020F0502020204030204" pitchFamily="34" charset="0"/>
              <a:cs typeface="Arial"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3476452954"/>
              </p:ext>
            </p:extLst>
          </p:nvPr>
        </p:nvGraphicFramePr>
        <p:xfrm>
          <a:off x="914400" y="2047700"/>
          <a:ext cx="7391399" cy="1857996"/>
        </p:xfrm>
        <a:graphic>
          <a:graphicData uri="http://schemas.openxmlformats.org/drawingml/2006/table">
            <a:tbl>
              <a:tblPr/>
              <a:tblGrid>
                <a:gridCol w="3735847"/>
                <a:gridCol w="1386152"/>
                <a:gridCol w="2269400"/>
              </a:tblGrid>
              <a:tr h="272335">
                <a:tc>
                  <a:txBody>
                    <a:bodyPr/>
                    <a:lstStyle/>
                    <a:p>
                      <a:pPr algn="l" fontAlgn="t"/>
                      <a:r>
                        <a:rPr lang="en-US" sz="1300" b="1" i="0" u="none" strike="noStrike" dirty="0">
                          <a:solidFill>
                            <a:sysClr val="windowText" lastClr="000000"/>
                          </a:solidFill>
                          <a:latin typeface="Calibri" panose="020F0502020204030204" pitchFamily="34" charset="0"/>
                          <a:cs typeface="Arial"/>
                        </a:rPr>
                        <a:t>Component being Refunded</a:t>
                      </a:r>
                      <a:endParaRPr lang="en-US" sz="1300" b="1" i="0" u="none" strike="noStrike" dirty="0">
                        <a:solidFill>
                          <a:sysClr val="windowText" lastClr="000000"/>
                        </a:solidFill>
                        <a:latin typeface="Calibri" panose="020F0502020204030204" pitchFamily="34" charset="0"/>
                      </a:endParaRP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fontAlgn="t"/>
                      <a:r>
                        <a:rPr lang="en-US" sz="1300" b="1" i="0" u="none" strike="noStrike" dirty="0">
                          <a:solidFill>
                            <a:sysClr val="windowText" lastClr="000000"/>
                          </a:solidFill>
                          <a:latin typeface="Calibri" panose="020F0502020204030204" pitchFamily="34" charset="0"/>
                          <a:cs typeface="Arial"/>
                        </a:rPr>
                        <a:t>Up To</a:t>
                      </a:r>
                      <a:endParaRPr lang="en-US" sz="1300" b="1" i="0" u="none" strike="noStrike" dirty="0">
                        <a:solidFill>
                          <a:sysClr val="windowText" lastClr="000000"/>
                        </a:solidFill>
                        <a:latin typeface="Calibri" panose="020F0502020204030204" pitchFamily="34" charset="0"/>
                      </a:endParaRP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fontAlgn="t"/>
                      <a:r>
                        <a:rPr lang="en-US" sz="1300" b="1" i="0" u="none" strike="noStrike" dirty="0">
                          <a:solidFill>
                            <a:sysClr val="windowText" lastClr="000000"/>
                          </a:solidFill>
                          <a:latin typeface="Calibri" panose="020F0502020204030204" pitchFamily="34" charset="0"/>
                          <a:cs typeface="Arial"/>
                        </a:rPr>
                        <a:t>Use</a:t>
                      </a:r>
                      <a:endParaRPr lang="en-US" sz="1300" b="1" i="0" u="none" strike="noStrike" dirty="0">
                        <a:solidFill>
                          <a:sysClr val="windowText" lastClr="000000"/>
                        </a:solidFill>
                        <a:latin typeface="Calibri" panose="020F0502020204030204" pitchFamily="34" charset="0"/>
                      </a:endParaRP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solidFill>
                      <a:schemeClr val="accent6">
                        <a:lumMod val="40000"/>
                        <a:lumOff val="60000"/>
                      </a:schemeClr>
                    </a:solidFill>
                  </a:tcPr>
                </a:tc>
              </a:tr>
              <a:tr h="272335">
                <a:tc>
                  <a:txBody>
                    <a:bodyPr/>
                    <a:lstStyle/>
                    <a:p>
                      <a:pPr algn="l" fontAlgn="t"/>
                      <a:r>
                        <a:rPr lang="en-US" sz="1300" b="0" i="0" u="none" strike="noStrike" dirty="0">
                          <a:solidFill>
                            <a:srgbClr val="000000"/>
                          </a:solidFill>
                          <a:latin typeface="Calibri" panose="020F0502020204030204" pitchFamily="34" charset="0"/>
                          <a:cs typeface="Arial"/>
                        </a:rPr>
                        <a:t>Refund CP Series E</a:t>
                      </a:r>
                      <a:endParaRPr lang="en-US" sz="1300" b="0" i="0" u="none" strike="noStrike" dirty="0">
                        <a:solidFill>
                          <a:srgbClr val="000000"/>
                        </a:solidFill>
                        <a:latin typeface="Calibri" panose="020F0502020204030204" pitchFamily="34" charset="0"/>
                      </a:endParaRPr>
                    </a:p>
                  </a:txBody>
                  <a:tcPr marL="9525" marR="9525" marT="9525" marB="0" anchor="ctr">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300" b="0" i="0" u="none" strike="noStrike" dirty="0" smtClean="0">
                          <a:solidFill>
                            <a:srgbClr val="000000"/>
                          </a:solidFill>
                          <a:latin typeface="Calibri" panose="020F0502020204030204" pitchFamily="34" charset="0"/>
                          <a:cs typeface="Arial"/>
                        </a:rPr>
                        <a:t>$110,000,000 </a:t>
                      </a:r>
                      <a:endParaRPr lang="en-US" sz="1300" b="0" i="0" u="none" strike="noStrike" dirty="0">
                        <a:solidFill>
                          <a:srgbClr val="000000"/>
                        </a:solidFill>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300" b="1" i="0" u="none" strike="noStrike" dirty="0" smtClean="0">
                          <a:solidFill>
                            <a:srgbClr val="000000"/>
                          </a:solidFill>
                          <a:latin typeface="Calibri" panose="020F0502020204030204" pitchFamily="34" charset="0"/>
                          <a:cs typeface="Arial"/>
                        </a:rPr>
                        <a:t>Equipment</a:t>
                      </a:r>
                      <a:endParaRPr lang="en-US" sz="1300" b="1" i="0" u="none" strike="noStrike" dirty="0">
                        <a:solidFill>
                          <a:srgbClr val="000000"/>
                        </a:solidFill>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59367">
                <a:tc>
                  <a:txBody>
                    <a:bodyPr/>
                    <a:lstStyle/>
                    <a:p>
                      <a:pPr algn="r" fontAlgn="b"/>
                      <a:r>
                        <a:rPr lang="en-US" sz="1300" b="0" i="0" u="none" strike="noStrike" dirty="0">
                          <a:solidFill>
                            <a:srgbClr val="000000"/>
                          </a:solidFill>
                          <a:latin typeface="Calibri" panose="020F0502020204030204" pitchFamily="34" charset="0"/>
                        </a:rPr>
                        <a:t>Total</a:t>
                      </a:r>
                    </a:p>
                  </a:txBody>
                  <a:tcPr marL="9525" marR="9525" marT="9525"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b"/>
                      <a:r>
                        <a:rPr lang="en-US" sz="1300" b="1" i="0" u="none" strike="noStrike" dirty="0">
                          <a:solidFill>
                            <a:srgbClr val="000000"/>
                          </a:solidFill>
                          <a:latin typeface="Calibri" panose="020F0502020204030204" pitchFamily="34" charset="0"/>
                        </a:rPr>
                        <a:t>$</a:t>
                      </a:r>
                      <a:r>
                        <a:rPr lang="en-US" sz="1300" b="1" i="0" u="none" strike="noStrike" dirty="0" smtClean="0">
                          <a:solidFill>
                            <a:srgbClr val="000000"/>
                          </a:solidFill>
                          <a:latin typeface="Calibri" panose="020F0502020204030204" pitchFamily="34" charset="0"/>
                        </a:rPr>
                        <a:t>110,000,000 </a:t>
                      </a:r>
                      <a:endParaRPr lang="en-US" sz="1300" b="1" i="0" u="none" strike="noStrike" dirty="0">
                        <a:solidFill>
                          <a:srgbClr val="000000"/>
                        </a:solidFill>
                        <a:latin typeface="Calibri" panose="020F0502020204030204" pitchFamily="34" charset="0"/>
                      </a:endParaRPr>
                    </a:p>
                  </a:txBody>
                  <a:tcPr marL="9525" marR="9525" marT="9525"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endParaRPr lang="en-US" sz="1300" b="0" i="0" u="none" strike="noStrike" dirty="0">
                        <a:solidFill>
                          <a:srgbClr val="000000"/>
                        </a:solidFill>
                        <a:latin typeface="Calibri" panose="020F0502020204030204" pitchFamily="34" charset="0"/>
                      </a:endParaRPr>
                    </a:p>
                  </a:txBody>
                  <a:tcPr marL="9525" marR="9525" marT="9525" marB="0" anchor="ctr">
                    <a:lnL>
                      <a:noFill/>
                    </a:lnL>
                    <a:lnR>
                      <a:noFill/>
                    </a:lnR>
                    <a:lnT w="19050" cap="flat" cmpd="sng" algn="ctr">
                      <a:solidFill>
                        <a:srgbClr val="000000"/>
                      </a:solidFill>
                      <a:prstDash val="solid"/>
                      <a:round/>
                      <a:headEnd type="none" w="med" len="med"/>
                      <a:tailEnd type="none" w="med" len="med"/>
                    </a:lnT>
                    <a:lnB>
                      <a:noFill/>
                    </a:lnB>
                  </a:tcPr>
                </a:tc>
              </a:tr>
              <a:tr h="53659">
                <a:tc>
                  <a:txBody>
                    <a:bodyPr/>
                    <a:lstStyle/>
                    <a:p>
                      <a:pPr algn="l" fontAlgn="b"/>
                      <a:endParaRPr lang="en-US" sz="800" b="0" i="0" u="none" strike="noStrike" dirty="0">
                        <a:solidFill>
                          <a:srgbClr val="000000"/>
                        </a:solidFill>
                        <a:latin typeface="Calibri" panose="020F0502020204030204" pitchFamily="34" charset="0"/>
                      </a:endParaRP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panose="020F0502020204030204" pitchFamily="34" charset="0"/>
                      </a:endParaRP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panose="020F0502020204030204" pitchFamily="34" charset="0"/>
                      </a:endParaRP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tcPr>
                </a:tc>
              </a:tr>
              <a:tr h="272335">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300" b="0" i="0" u="none" strike="noStrike" dirty="0" smtClean="0">
                          <a:solidFill>
                            <a:srgbClr val="000000"/>
                          </a:solidFill>
                          <a:latin typeface="Calibri" panose="020F0502020204030204" pitchFamily="34" charset="0"/>
                        </a:rPr>
                        <a:t>Advance Refundings  </a:t>
                      </a:r>
                    </a:p>
                  </a:txBody>
                  <a:tcPr marL="9525" marR="9525" marT="9525" marB="0" anchor="ctr">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300" b="0" i="0" u="none" strike="noStrike" dirty="0" smtClean="0">
                          <a:solidFill>
                            <a:schemeClr val="tx1"/>
                          </a:solidFill>
                          <a:latin typeface="Calibri" panose="020F0502020204030204" pitchFamily="34" charset="0"/>
                          <a:cs typeface="Arial"/>
                        </a:rPr>
                        <a:t>$690,000,000 </a:t>
                      </a:r>
                      <a:endParaRPr lang="en-US" sz="1300" b="0" i="0" u="none" strike="noStrike" dirty="0">
                        <a:solidFill>
                          <a:schemeClr val="tx1"/>
                        </a:solidFill>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t"/>
                      <a:endParaRPr lang="en-US" sz="1300" b="1" i="0" u="none" strike="noStrike" dirty="0">
                        <a:solidFill>
                          <a:srgbClr val="000000"/>
                        </a:solidFill>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59367">
                <a:tc>
                  <a:txBody>
                    <a:bodyPr/>
                    <a:lstStyle/>
                    <a:p>
                      <a:pPr algn="r" fontAlgn="t"/>
                      <a:r>
                        <a:rPr lang="en-US" sz="1300" b="0" i="0" u="none" strike="noStrike" dirty="0">
                          <a:solidFill>
                            <a:srgbClr val="000000"/>
                          </a:solidFill>
                          <a:latin typeface="Calibri" panose="020F0502020204030204" pitchFamily="34" charset="0"/>
                          <a:cs typeface="Arial"/>
                        </a:rPr>
                        <a:t>Total</a:t>
                      </a:r>
                      <a:endParaRPr lang="en-US" sz="1300" b="0" i="0" u="none" strike="noStrike" dirty="0">
                        <a:solidFill>
                          <a:srgbClr val="000000"/>
                        </a:solidFill>
                        <a:latin typeface="Calibri" panose="020F0502020204030204" pitchFamily="34" charset="0"/>
                      </a:endParaRPr>
                    </a:p>
                  </a:txBody>
                  <a:tcPr marL="9525" marR="9525" marT="9525"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t"/>
                      <a:r>
                        <a:rPr lang="en-US" sz="1300" b="1" i="0" u="dbl" strike="noStrike" dirty="0" smtClean="0">
                          <a:solidFill>
                            <a:schemeClr val="tx1"/>
                          </a:solidFill>
                          <a:latin typeface="Calibri" panose="020F0502020204030204" pitchFamily="34" charset="0"/>
                          <a:cs typeface="Arial"/>
                        </a:rPr>
                        <a:t>$690,000,000 </a:t>
                      </a:r>
                      <a:endParaRPr lang="en-US" sz="1300" b="1" i="0" u="dbl" strike="noStrike" dirty="0">
                        <a:solidFill>
                          <a:schemeClr val="tx1"/>
                        </a:solidFill>
                        <a:latin typeface="Calibri" panose="020F0502020204030204" pitchFamily="34" charset="0"/>
                      </a:endParaRPr>
                    </a:p>
                  </a:txBody>
                  <a:tcPr marL="9525" marR="9525" marT="9525"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t"/>
                      <a:endParaRPr lang="en-US" sz="1300" b="0" i="0" u="none" strike="noStrike" dirty="0">
                        <a:solidFill>
                          <a:srgbClr val="000000"/>
                        </a:solidFill>
                        <a:latin typeface="Calibri" panose="020F0502020204030204" pitchFamily="34" charset="0"/>
                      </a:endParaRPr>
                    </a:p>
                  </a:txBody>
                  <a:tcPr marL="9525" marR="9525" marT="9525" marB="0" anchor="ctr">
                    <a:lnL>
                      <a:noFill/>
                    </a:lnL>
                    <a:lnR>
                      <a:noFill/>
                    </a:lnR>
                    <a:lnT w="19050" cap="flat" cmpd="sng" algn="ctr">
                      <a:solidFill>
                        <a:srgbClr val="000000"/>
                      </a:solidFill>
                      <a:prstDash val="solid"/>
                      <a:round/>
                      <a:headEnd type="none" w="med" len="med"/>
                      <a:tailEnd type="none" w="med" len="med"/>
                    </a:lnT>
                    <a:lnB>
                      <a:noFill/>
                    </a:lnB>
                  </a:tcPr>
                </a:tc>
              </a:tr>
              <a:tr h="87822">
                <a:tc>
                  <a:txBody>
                    <a:bodyPr/>
                    <a:lstStyle/>
                    <a:p>
                      <a:pPr algn="r" fontAlgn="t"/>
                      <a:endParaRPr lang="en-US" sz="800" b="1" i="0" u="none" strike="noStrike" dirty="0">
                        <a:solidFill>
                          <a:srgbClr val="000000"/>
                        </a:solidFill>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t"/>
                      <a:endParaRPr lang="en-US" sz="800" b="1" i="0" u="none" strike="noStrike" dirty="0">
                        <a:solidFill>
                          <a:srgbClr val="000000"/>
                        </a:solidFill>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t"/>
                      <a:endParaRPr lang="en-US" sz="800" b="0" i="0" u="none" strike="noStrike" dirty="0">
                        <a:solidFill>
                          <a:srgbClr val="000000"/>
                        </a:solidFill>
                        <a:latin typeface="Calibri" panose="020F0502020204030204" pitchFamily="34" charset="0"/>
                      </a:endParaRPr>
                    </a:p>
                  </a:txBody>
                  <a:tcPr marL="9525" marR="9525" marT="9525" marB="0" anchor="ctr">
                    <a:lnL>
                      <a:noFill/>
                    </a:lnL>
                    <a:lnR>
                      <a:noFill/>
                    </a:lnR>
                    <a:lnT>
                      <a:noFill/>
                    </a:lnT>
                    <a:lnB>
                      <a:noFill/>
                    </a:lnB>
                  </a:tcPr>
                </a:tc>
              </a:tr>
              <a:tr h="259367">
                <a:tc>
                  <a:txBody>
                    <a:bodyPr/>
                    <a:lstStyle/>
                    <a:p>
                      <a:pPr algn="r" fontAlgn="t"/>
                      <a:r>
                        <a:rPr lang="en-US" sz="1300" b="1" i="0" u="none" strike="noStrike" dirty="0" smtClean="0">
                          <a:solidFill>
                            <a:sysClr val="windowText" lastClr="000000"/>
                          </a:solidFill>
                          <a:latin typeface="Calibri" panose="020F0502020204030204" pitchFamily="34" charset="0"/>
                          <a:cs typeface="Arial"/>
                        </a:rPr>
                        <a:t>Grand Total</a:t>
                      </a:r>
                      <a:endParaRPr lang="en-US" sz="1300" b="1" i="0" u="none" strike="noStrike" dirty="0">
                        <a:solidFill>
                          <a:sysClr val="windowText" lastClr="000000"/>
                        </a:solidFill>
                        <a:latin typeface="Calibri" panose="020F0502020204030204" pitchFamily="34" charset="0"/>
                      </a:endParaRPr>
                    </a:p>
                  </a:txBody>
                  <a:tcPr marL="9525" marR="9525" marT="9525" marB="0" anchor="ctr">
                    <a:lnL>
                      <a:noFill/>
                    </a:lnL>
                    <a:lnR>
                      <a:noFill/>
                    </a:lnR>
                    <a:lnT>
                      <a:noFill/>
                    </a:lnT>
                    <a:lnB>
                      <a:noFill/>
                    </a:lnB>
                    <a:solidFill>
                      <a:schemeClr val="accent6">
                        <a:lumMod val="40000"/>
                        <a:lumOff val="60000"/>
                      </a:schemeClr>
                    </a:solidFill>
                  </a:tcPr>
                </a:tc>
                <a:tc>
                  <a:txBody>
                    <a:bodyPr/>
                    <a:lstStyle/>
                    <a:p>
                      <a:pPr algn="ctr" fontAlgn="t"/>
                      <a:r>
                        <a:rPr lang="en-US" sz="1300" b="1" i="0" u="none" strike="noStrike" dirty="0" smtClean="0">
                          <a:solidFill>
                            <a:sysClr val="windowText" lastClr="000000"/>
                          </a:solidFill>
                          <a:latin typeface="Calibri" panose="020F0502020204030204" pitchFamily="34" charset="0"/>
                          <a:cs typeface="Arial"/>
                        </a:rPr>
                        <a:t>$800,000,000 </a:t>
                      </a:r>
                      <a:endParaRPr lang="en-US" sz="1300" b="1" i="0" u="none" strike="noStrike" dirty="0">
                        <a:solidFill>
                          <a:sysClr val="windowText" lastClr="000000"/>
                        </a:solidFill>
                        <a:latin typeface="Calibri" panose="020F0502020204030204" pitchFamily="34" charset="0"/>
                      </a:endParaRPr>
                    </a:p>
                  </a:txBody>
                  <a:tcPr marL="9525" marR="9525" marT="9525" marB="0" anchor="ctr">
                    <a:lnL>
                      <a:noFill/>
                    </a:lnL>
                    <a:lnR>
                      <a:noFill/>
                    </a:lnR>
                    <a:lnT>
                      <a:noFill/>
                    </a:lnT>
                    <a:lnB>
                      <a:noFill/>
                    </a:lnB>
                    <a:solidFill>
                      <a:schemeClr val="accent6">
                        <a:lumMod val="40000"/>
                        <a:lumOff val="60000"/>
                      </a:schemeClr>
                    </a:solidFill>
                  </a:tcPr>
                </a:tc>
                <a:tc>
                  <a:txBody>
                    <a:bodyPr/>
                    <a:lstStyle/>
                    <a:p>
                      <a:pPr algn="l" fontAlgn="t"/>
                      <a:r>
                        <a:rPr lang="en-US" sz="1300" b="0" i="0" u="none" strike="noStrike" dirty="0">
                          <a:solidFill>
                            <a:sysClr val="windowText" lastClr="000000"/>
                          </a:solidFill>
                          <a:latin typeface="Calibri" panose="020F0502020204030204" pitchFamily="34" charset="0"/>
                        </a:rPr>
                        <a:t> </a:t>
                      </a:r>
                    </a:p>
                  </a:txBody>
                  <a:tcPr marL="9525" marR="9525" marT="9525" marB="0" anchor="ctr">
                    <a:lnL>
                      <a:noFill/>
                    </a:lnL>
                    <a:lnR>
                      <a:noFill/>
                    </a:lnR>
                    <a:lnT>
                      <a:noFill/>
                    </a:lnT>
                    <a:lnB>
                      <a:noFill/>
                    </a:lnB>
                    <a:solidFill>
                      <a:schemeClr val="accent6">
                        <a:lumMod val="40000"/>
                        <a:lumOff val="60000"/>
                      </a:schemeClr>
                    </a:solidFill>
                  </a:tcPr>
                </a:tc>
              </a:tr>
            </a:tbl>
          </a:graphicData>
        </a:graphic>
      </p:graphicFrame>
      <p:sp>
        <p:nvSpPr>
          <p:cNvPr id="10" name="Footer Placeholder 1"/>
          <p:cNvSpPr>
            <a:spLocks noGrp="1"/>
          </p:cNvSpPr>
          <p:nvPr>
            <p:ph type="ftr" sz="quarter" idx="11"/>
          </p:nvPr>
        </p:nvSpPr>
        <p:spPr>
          <a:xfrm>
            <a:off x="533400" y="6324600"/>
            <a:ext cx="8077200" cy="304800"/>
          </a:xfrm>
        </p:spPr>
        <p:txBody>
          <a:bodyPr/>
          <a:lstStyle/>
          <a:p>
            <a:pPr algn="l"/>
            <a:r>
              <a:rPr lang="en-US" sz="1050" dirty="0" smtClean="0">
                <a:latin typeface="Calibri" panose="020F0502020204030204" pitchFamily="34" charset="0"/>
              </a:rPr>
              <a:t>Note:   This presentation constitutes the written recommendation of the Finance Working Group.</a:t>
            </a:r>
            <a:endParaRPr lang="en-US" sz="1050" dirty="0">
              <a:latin typeface="Calibri" panose="020F0502020204030204" pitchFamily="34" charset="0"/>
            </a:endParaRPr>
          </a:p>
        </p:txBody>
      </p:sp>
    </p:spTree>
    <p:extLst>
      <p:ext uri="{BB962C8B-B14F-4D97-AF65-F5344CB8AC3E}">
        <p14:creationId xmlns:p14="http://schemas.microsoft.com/office/powerpoint/2010/main" val="42754735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2E257D13-180C-44D9-8790-FFEAC1989D26}" type="slidenum">
              <a:rPr lang="en-US" smtClean="0">
                <a:cs typeface="Arial" charset="0"/>
              </a:rPr>
              <a:pPr/>
              <a:t>11</a:t>
            </a:fld>
            <a:endParaRPr lang="en-US" dirty="0" smtClean="0">
              <a:cs typeface="Arial"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106783123"/>
              </p:ext>
            </p:extLst>
          </p:nvPr>
        </p:nvGraphicFramePr>
        <p:xfrm>
          <a:off x="609600" y="1586725"/>
          <a:ext cx="8001000" cy="4735791"/>
        </p:xfrm>
        <a:graphic>
          <a:graphicData uri="http://schemas.openxmlformats.org/drawingml/2006/table">
            <a:tbl>
              <a:tblPr/>
              <a:tblGrid>
                <a:gridCol w="4267200"/>
                <a:gridCol w="228600"/>
                <a:gridCol w="624078"/>
                <a:gridCol w="1300224"/>
                <a:gridCol w="48116"/>
                <a:gridCol w="130544"/>
                <a:gridCol w="766229"/>
                <a:gridCol w="636009"/>
              </a:tblGrid>
              <a:tr h="152400">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301852">
                <a:tc>
                  <a:txBody>
                    <a:bodyPr/>
                    <a:lstStyle/>
                    <a:p>
                      <a:pPr algn="r" fontAlgn="b"/>
                      <a:r>
                        <a:rPr lang="en-US" sz="1600" b="0" i="0" u="none" strike="noStrike" dirty="0">
                          <a:solidFill>
                            <a:srgbClr val="000000"/>
                          </a:solidFill>
                          <a:effectLst/>
                          <a:latin typeface="Calibri" panose="020F0502020204030204" pitchFamily="34" charset="0"/>
                        </a:rPr>
                        <a:t>System</a:t>
                      </a: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r>
                        <a:rPr lang="en-US" sz="1600" b="0" i="0" u="none" strike="noStrike" dirty="0">
                          <a:solidFill>
                            <a:srgbClr val="000000"/>
                          </a:solidFill>
                          <a:effectLst/>
                          <a:latin typeface="Calibri" panose="020F0502020204030204" pitchFamily="34" charset="0"/>
                        </a:rPr>
                        <a:t>:</a:t>
                      </a:r>
                    </a:p>
                  </a:txBody>
                  <a:tcPr marL="9525" marR="9525" marT="9525" marB="0" anchor="b">
                    <a:lnL>
                      <a:noFill/>
                    </a:lnL>
                    <a:lnR>
                      <a:noFill/>
                    </a:lnR>
                    <a:lnT>
                      <a:noFill/>
                    </a:lnT>
                    <a:lnB>
                      <a:noFill/>
                    </a:lnB>
                    <a:solidFill>
                      <a:schemeClr val="accent2">
                        <a:lumMod val="20000"/>
                        <a:lumOff val="80000"/>
                      </a:schemeClr>
                    </a:solidFill>
                  </a:tcPr>
                </a:tc>
                <a:tc gridSpan="5">
                  <a:txBody>
                    <a:bodyPr/>
                    <a:lstStyle/>
                    <a:p>
                      <a:pPr algn="l" fontAlgn="b"/>
                      <a:r>
                        <a:rPr lang="en-US" sz="1600" b="0" i="0" u="none" strike="noStrike" dirty="0" smtClean="0">
                          <a:solidFill>
                            <a:srgbClr val="000000"/>
                          </a:solidFill>
                          <a:effectLst/>
                          <a:latin typeface="Calibri" panose="020F0502020204030204" pitchFamily="34" charset="0"/>
                        </a:rPr>
                        <a:t>General Obligation</a:t>
                      </a:r>
                      <a:endParaRPr lang="en-US"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6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chemeClr val="accent2">
                        <a:lumMod val="20000"/>
                        <a:lumOff val="80000"/>
                      </a:schemeClr>
                    </a:solidFill>
                  </a:tcPr>
                </a:tc>
              </a:tr>
              <a:tr h="301852">
                <a:tc>
                  <a:txBody>
                    <a:bodyPr/>
                    <a:lstStyle/>
                    <a:p>
                      <a:pPr algn="r" fontAlgn="b"/>
                      <a:r>
                        <a:rPr lang="en-US" sz="1600" b="0" i="0" u="none" strike="noStrike" dirty="0" smtClean="0">
                          <a:solidFill>
                            <a:srgbClr val="000000"/>
                          </a:solidFill>
                          <a:effectLst/>
                          <a:latin typeface="Calibri" panose="020F0502020204030204" pitchFamily="34" charset="0"/>
                        </a:rPr>
                        <a:t>New Money or Refunding?</a:t>
                      </a:r>
                      <a:endParaRPr lang="en-US"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600" b="0" i="0" u="none" strike="noStrike" dirty="0" smtClean="0">
                          <a:solidFill>
                            <a:srgbClr val="000000"/>
                          </a:solidFill>
                          <a:effectLst/>
                          <a:latin typeface="Calibri" panose="020F0502020204030204" pitchFamily="34" charset="0"/>
                        </a:rPr>
                        <a:t>:</a:t>
                      </a:r>
                      <a:endParaRPr lang="en-US"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6">
                  <a:txBody>
                    <a:bodyPr/>
                    <a:lstStyle/>
                    <a:p>
                      <a:pPr algn="l" fontAlgn="b"/>
                      <a:r>
                        <a:rPr lang="en-US" sz="1600" b="0" i="0" u="none" strike="noStrike" dirty="0" smtClean="0">
                          <a:solidFill>
                            <a:schemeClr val="tx1"/>
                          </a:solidFill>
                          <a:effectLst/>
                          <a:latin typeface="Calibri" panose="020F0502020204030204" pitchFamily="34" charset="0"/>
                        </a:rPr>
                        <a:t>Both</a:t>
                      </a:r>
                      <a:endParaRPr lang="en-US" sz="1600" b="0" i="0" u="none" strike="noStrike" dirty="0">
                        <a:solidFill>
                          <a:schemeClr val="tx1"/>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1852">
                <a:tc>
                  <a:txBody>
                    <a:bodyPr/>
                    <a:lstStyle/>
                    <a:p>
                      <a:pPr algn="r" fontAlgn="b"/>
                      <a:r>
                        <a:rPr lang="en-US" sz="1600" b="0" i="0" u="none" strike="noStrike" dirty="0" smtClean="0">
                          <a:solidFill>
                            <a:srgbClr val="000000"/>
                          </a:solidFill>
                          <a:effectLst/>
                          <a:latin typeface="Calibri" panose="020F0502020204030204" pitchFamily="34" charset="0"/>
                        </a:rPr>
                        <a:t>Par Amount</a:t>
                      </a:r>
                      <a:endParaRPr lang="en-US"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r>
                        <a:rPr lang="en-US" sz="1600" b="0" i="0" u="none" strike="noStrike" dirty="0">
                          <a:solidFill>
                            <a:srgbClr val="000000"/>
                          </a:solidFill>
                          <a:effectLst/>
                          <a:latin typeface="Calibri" panose="020F0502020204030204" pitchFamily="34" charset="0"/>
                        </a:rPr>
                        <a:t>:</a:t>
                      </a:r>
                    </a:p>
                  </a:txBody>
                  <a:tcPr marL="9525" marR="9525" marT="9525" marB="0" anchor="b">
                    <a:lnL>
                      <a:noFill/>
                    </a:lnL>
                    <a:lnR>
                      <a:noFill/>
                    </a:lnR>
                    <a:lnT>
                      <a:noFill/>
                    </a:lnT>
                    <a:lnB>
                      <a:noFill/>
                    </a:lnB>
                    <a:solidFill>
                      <a:schemeClr val="accent2">
                        <a:lumMod val="20000"/>
                        <a:lumOff val="80000"/>
                      </a:schemeClr>
                    </a:solidFill>
                  </a:tcPr>
                </a:tc>
                <a:tc gridSpan="6">
                  <a:txBody>
                    <a:bodyPr/>
                    <a:lstStyle/>
                    <a:p>
                      <a:pPr algn="l" fontAlgn="b"/>
                      <a:r>
                        <a:rPr lang="en-US" sz="1600" b="0" i="0" u="none" strike="noStrike" dirty="0" smtClean="0">
                          <a:solidFill>
                            <a:schemeClr val="tx1"/>
                          </a:solidFill>
                          <a:effectLst/>
                          <a:latin typeface="Calibri" panose="020F0502020204030204" pitchFamily="34" charset="0"/>
                        </a:rPr>
                        <a:t>$800 Million (maximum)</a:t>
                      </a:r>
                      <a:endParaRPr lang="en-US" sz="1600" b="0" i="0" u="none" strike="noStrike" dirty="0">
                        <a:solidFill>
                          <a:schemeClr val="tx1"/>
                        </a:solidFill>
                        <a:effectLst/>
                        <a:latin typeface="Calibri" panose="020F0502020204030204" pitchFamily="34" charset="0"/>
                      </a:endParaRPr>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1852">
                <a:tc>
                  <a:txBody>
                    <a:bodyPr/>
                    <a:lstStyle/>
                    <a:p>
                      <a:pPr algn="r" fontAlgn="b"/>
                      <a:r>
                        <a:rPr lang="en-US" sz="1600" b="0" i="0" u="none" strike="noStrike" dirty="0" smtClean="0">
                          <a:solidFill>
                            <a:srgbClr val="000000"/>
                          </a:solidFill>
                          <a:effectLst/>
                          <a:latin typeface="Calibri" panose="020F0502020204030204" pitchFamily="34" charset="0"/>
                        </a:rPr>
                        <a:t>Use of the Debt Proceeds</a:t>
                      </a:r>
                      <a:endParaRPr lang="en-US"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600" b="0" i="0" u="none" strike="noStrike" dirty="0">
                          <a:solidFill>
                            <a:srgbClr val="000000"/>
                          </a:solidFill>
                          <a:effectLst/>
                          <a:latin typeface="Calibri" panose="020F0502020204030204" pitchFamily="34" charset="0"/>
                        </a:rPr>
                        <a:t>:</a:t>
                      </a:r>
                    </a:p>
                  </a:txBody>
                  <a:tcPr marL="9525" marR="9525" marT="9525" marB="0" anchor="b">
                    <a:lnL>
                      <a:noFill/>
                    </a:lnL>
                    <a:lnR>
                      <a:noFill/>
                    </a:lnR>
                    <a:lnT>
                      <a:noFill/>
                    </a:lnT>
                    <a:lnB>
                      <a:noFill/>
                    </a:lnB>
                    <a:noFill/>
                  </a:tcPr>
                </a:tc>
                <a:tc gridSpan="5">
                  <a:txBody>
                    <a:bodyPr/>
                    <a:lstStyle/>
                    <a:p>
                      <a:pPr algn="l" fontAlgn="b"/>
                      <a:r>
                        <a:rPr lang="en-US" sz="1600" b="0" i="0" u="none" strike="noStrike" dirty="0">
                          <a:solidFill>
                            <a:schemeClr val="tx1"/>
                          </a:solidFill>
                          <a:effectLst/>
                          <a:latin typeface="Calibri" panose="020F0502020204030204" pitchFamily="34" charset="0"/>
                        </a:rPr>
                        <a:t>Capital Improvement Program</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600" b="0" i="0" u="none" strike="noStrike" dirty="0">
                          <a:solidFill>
                            <a:schemeClr val="tx1"/>
                          </a:solidFill>
                          <a:effectLst/>
                          <a:latin typeface="Calibri" panose="020F0502020204030204" pitchFamily="34" charset="0"/>
                        </a:rPr>
                        <a:t> </a:t>
                      </a:r>
                    </a:p>
                  </a:txBody>
                  <a:tcPr marL="9525" marR="9525" marT="9525" marB="0" anchor="b">
                    <a:lnL>
                      <a:noFill/>
                    </a:lnL>
                    <a:lnR>
                      <a:noFill/>
                    </a:lnR>
                    <a:lnT>
                      <a:noFill/>
                    </a:lnT>
                    <a:lnB>
                      <a:noFill/>
                    </a:lnB>
                    <a:noFill/>
                  </a:tcPr>
                </a:tc>
              </a:tr>
              <a:tr h="85044">
                <a:tc>
                  <a:txBody>
                    <a:bodyPr/>
                    <a:lstStyle/>
                    <a:p>
                      <a:pPr algn="r"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FF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gridSpan="3">
                  <a:txBody>
                    <a:bodyPr/>
                    <a:lstStyle/>
                    <a:p>
                      <a:pPr algn="l" fontAlgn="b"/>
                      <a:r>
                        <a:rPr lang="en-US" sz="800" b="0" i="0" u="none" strike="noStrike" dirty="0">
                          <a:solidFill>
                            <a:srgbClr val="FF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FF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105999">
                <a:tc>
                  <a:txBody>
                    <a:bodyPr/>
                    <a:lstStyle/>
                    <a:p>
                      <a:pPr algn="r"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solidFill>
                            <a:srgbClr val="FF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gridSpan="3">
                  <a:txBody>
                    <a:bodyPr/>
                    <a:lstStyle/>
                    <a:p>
                      <a:pPr algn="l" fontAlgn="b"/>
                      <a:r>
                        <a:rPr lang="en-US" sz="800" b="0" i="0" u="none" strike="noStrike" dirty="0">
                          <a:solidFill>
                            <a:srgbClr val="FF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solidFill>
                            <a:srgbClr val="FF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301852">
                <a:tc>
                  <a:txBody>
                    <a:bodyPr/>
                    <a:lstStyle/>
                    <a:p>
                      <a:pPr algn="r" fontAlgn="b"/>
                      <a:r>
                        <a:rPr lang="en-US" sz="1600" b="0" i="0" u="none" strike="noStrike" dirty="0" smtClean="0">
                          <a:solidFill>
                            <a:schemeClr val="tx1"/>
                          </a:solidFill>
                          <a:effectLst/>
                          <a:latin typeface="Calibri" panose="020F0502020204030204" pitchFamily="34" charset="0"/>
                        </a:rPr>
                        <a:t>Revenue Source Securing Debt</a:t>
                      </a:r>
                      <a:endParaRPr lang="en-US" sz="1600" b="0" i="0" u="none"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solidFill>
                      <a:schemeClr val="accent2">
                        <a:lumMod val="20000"/>
                        <a:lumOff val="80000"/>
                      </a:schemeClr>
                    </a:solidFill>
                  </a:tcPr>
                </a:tc>
                <a:tc>
                  <a:txBody>
                    <a:bodyPr/>
                    <a:lstStyle/>
                    <a:p>
                      <a:pPr algn="l" fontAlgn="b"/>
                      <a:r>
                        <a:rPr lang="en-US" sz="1600" b="0" i="0" u="none" strike="noStrike" dirty="0" smtClean="0">
                          <a:solidFill>
                            <a:schemeClr val="tx1"/>
                          </a:solidFill>
                          <a:effectLst/>
                          <a:latin typeface="Calibri" panose="020F0502020204030204" pitchFamily="34" charset="0"/>
                        </a:rPr>
                        <a:t>:</a:t>
                      </a:r>
                      <a:endParaRPr lang="en-US" sz="1600" b="0" i="0" u="none"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solidFill>
                      <a:schemeClr val="accent2">
                        <a:lumMod val="20000"/>
                        <a:lumOff val="80000"/>
                      </a:schemeClr>
                    </a:solidFill>
                  </a:tcPr>
                </a:tc>
                <a:tc gridSpan="5">
                  <a:txBody>
                    <a:bodyPr/>
                    <a:lstStyle/>
                    <a:p>
                      <a:pPr algn="l" fontAlgn="b"/>
                      <a:r>
                        <a:rPr lang="en-US" sz="1600" b="0" i="0" u="none" strike="noStrike" dirty="0" smtClean="0">
                          <a:solidFill>
                            <a:schemeClr val="tx1"/>
                          </a:solidFill>
                          <a:effectLst/>
                          <a:latin typeface="Calibri" panose="020F0502020204030204" pitchFamily="34" charset="0"/>
                        </a:rPr>
                        <a:t>Ad Valorem Property Taxes </a:t>
                      </a:r>
                      <a:endParaRPr lang="en-US" sz="1600" b="0" i="0" u="none"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16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chemeClr val="accent2">
                        <a:lumMod val="20000"/>
                        <a:lumOff val="80000"/>
                      </a:schemeClr>
                    </a:solidFill>
                  </a:tcPr>
                </a:tc>
              </a:tr>
              <a:tr h="301852">
                <a:tc>
                  <a:txBody>
                    <a:bodyPr/>
                    <a:lstStyle/>
                    <a:p>
                      <a:pPr algn="r" fontAlgn="b"/>
                      <a:r>
                        <a:rPr lang="en-US" sz="1600" b="0" i="0" u="none" strike="noStrike" dirty="0" smtClean="0">
                          <a:solidFill>
                            <a:schemeClr val="tx1"/>
                          </a:solidFill>
                          <a:effectLst/>
                          <a:latin typeface="Calibri" panose="020F0502020204030204" pitchFamily="34" charset="0"/>
                        </a:rPr>
                        <a:t>Estimated Weighted Average Life of the Debt Being</a:t>
                      </a:r>
                      <a:r>
                        <a:rPr lang="en-US" sz="1600" b="0" i="0" u="none" strike="noStrike" baseline="0" dirty="0" smtClean="0">
                          <a:solidFill>
                            <a:schemeClr val="tx1"/>
                          </a:solidFill>
                          <a:effectLst/>
                          <a:latin typeface="Calibri" panose="020F0502020204030204" pitchFamily="34" charset="0"/>
                        </a:rPr>
                        <a:t> Refunded </a:t>
                      </a:r>
                      <a:r>
                        <a:rPr lang="en-US" sz="1200" b="0" i="0" u="none" strike="noStrike" dirty="0" smtClean="0">
                          <a:solidFill>
                            <a:schemeClr val="tx1"/>
                          </a:solidFill>
                          <a:effectLst/>
                          <a:latin typeface="Calibri" panose="020F0502020204030204" pitchFamily="34" charset="0"/>
                        </a:rPr>
                        <a:t>(other than Commercial</a:t>
                      </a:r>
                      <a:r>
                        <a:rPr lang="en-US" sz="1200" b="0" i="0" u="none" strike="noStrike" baseline="0" dirty="0" smtClean="0">
                          <a:solidFill>
                            <a:schemeClr val="tx1"/>
                          </a:solidFill>
                          <a:effectLst/>
                          <a:latin typeface="Calibri" panose="020F0502020204030204" pitchFamily="34" charset="0"/>
                        </a:rPr>
                        <a:t> Paper</a:t>
                      </a:r>
                      <a:r>
                        <a:rPr lang="en-US" sz="1200" b="0" i="0" u="none" strike="noStrike" dirty="0" smtClean="0">
                          <a:solidFill>
                            <a:schemeClr val="tx1"/>
                          </a:solidFill>
                          <a:effectLst/>
                          <a:latin typeface="Calibri" panose="020F0502020204030204" pitchFamily="34" charset="0"/>
                        </a:rPr>
                        <a:t>)</a:t>
                      </a:r>
                      <a:endParaRPr lang="en-US" sz="1200" b="0" i="0" u="none"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noFill/>
                  </a:tcPr>
                </a:tc>
                <a:tc>
                  <a:txBody>
                    <a:bodyPr/>
                    <a:lstStyle/>
                    <a:p>
                      <a:pPr algn="l" fontAlgn="b"/>
                      <a:r>
                        <a:rPr lang="en-US" sz="1600" b="0" i="0" u="none" strike="noStrike" dirty="0">
                          <a:solidFill>
                            <a:schemeClr val="tx1"/>
                          </a:solidFill>
                          <a:effectLst/>
                          <a:latin typeface="Calibri" panose="020F0502020204030204" pitchFamily="34" charset="0"/>
                        </a:rPr>
                        <a:t>:</a:t>
                      </a:r>
                    </a:p>
                  </a:txBody>
                  <a:tcPr marL="9525" marR="9525" marT="9525" marB="0" anchor="ctr">
                    <a:lnL>
                      <a:noFill/>
                    </a:lnL>
                    <a:lnR>
                      <a:noFill/>
                    </a:lnR>
                    <a:lnT>
                      <a:noFill/>
                    </a:lnT>
                    <a:lnB>
                      <a:noFill/>
                    </a:lnB>
                    <a:noFill/>
                  </a:tcPr>
                </a:tc>
                <a:tc gridSpan="4">
                  <a:txBody>
                    <a:bodyPr/>
                    <a:lstStyle/>
                    <a:p>
                      <a:pPr algn="l" rtl="0" fontAlgn="b"/>
                      <a:r>
                        <a:rPr lang="en-US" sz="1600" b="0" i="0" u="none" strike="noStrike" dirty="0" smtClean="0">
                          <a:solidFill>
                            <a:schemeClr val="tx1"/>
                          </a:solidFill>
                          <a:effectLst/>
                          <a:latin typeface="Calibri" panose="020F0502020204030204" pitchFamily="34" charset="0"/>
                        </a:rPr>
                        <a:t>7.7 Years</a:t>
                      </a:r>
                      <a:endParaRPr lang="en-US" sz="1600" b="0" i="0" u="none"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noFill/>
                  </a:tcPr>
                </a:tc>
                <a:tc hMerge="1">
                  <a:txBody>
                    <a:bodyPr/>
                    <a:lstStyle/>
                    <a:p>
                      <a:pPr algn="r" fontAlgn="b"/>
                      <a:endParaRPr lang="en-US" sz="1600" b="0" i="0" u="none" strike="noStrike" dirty="0">
                        <a:solidFill>
                          <a:schemeClr val="tx1"/>
                        </a:solidFill>
                        <a:effectLst/>
                        <a:latin typeface="Calibri" panose="020F0502020204030204" pitchFamily="34" charset="0"/>
                      </a:endParaRP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hMerge="1">
                  <a:txBody>
                    <a:bodyPr/>
                    <a:lstStyle/>
                    <a:p>
                      <a:pPr algn="l" fontAlgn="b"/>
                      <a:endParaRPr lang="en-US" sz="1600" b="0" i="0" u="none" strike="noStrike" dirty="0">
                        <a:solidFill>
                          <a:schemeClr val="tx1"/>
                        </a:solidFill>
                        <a:effectLst/>
                        <a:latin typeface="Calibri" panose="020F0502020204030204" pitchFamily="34" charset="0"/>
                      </a:endParaRP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hMerge="1">
                  <a:txBody>
                    <a:bodyPr/>
                    <a:lstStyle/>
                    <a:p>
                      <a:pPr algn="l" rtl="0" fontAlgn="b"/>
                      <a:endParaRPr lang="en-US" sz="1600" b="0" i="0" u="none" strike="noStrike" dirty="0">
                        <a:solidFill>
                          <a:schemeClr val="tx1"/>
                        </a:solidFill>
                        <a:effectLst/>
                        <a:latin typeface="Calibri" panose="020F0502020204030204" pitchFamily="34" charset="0"/>
                      </a:endParaRP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FF0000"/>
                        </a:solidFill>
                        <a:effectLst/>
                        <a:latin typeface="Calibri" panose="020F0502020204030204" pitchFamily="34" charset="0"/>
                      </a:endParaRPr>
                    </a:p>
                  </a:txBody>
                  <a:tcPr marL="9525" marR="9525" marT="9525" marB="0" anchor="b">
                    <a:lnL w="12700" cmpd="sng">
                      <a:noFill/>
                      <a:prstDash val="solid"/>
                    </a:lnL>
                    <a:lnR>
                      <a:noFill/>
                    </a:lnR>
                    <a:lnT>
                      <a:noFill/>
                    </a:lnT>
                    <a:lnB>
                      <a:noFill/>
                    </a:lnB>
                    <a:lnTlToBr w="12700" cmpd="sng">
                      <a:noFill/>
                      <a:prstDash val="solid"/>
                    </a:lnTlToBr>
                    <a:lnBlToTr w="12700" cmpd="sng">
                      <a:noFill/>
                      <a:prstDash val="solid"/>
                    </a:lnBlToTr>
                    <a:noFill/>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r>
              <a:tr h="301852">
                <a:tc>
                  <a:txBody>
                    <a:bodyPr/>
                    <a:lstStyle/>
                    <a:p>
                      <a:pPr algn="r" fontAlgn="b"/>
                      <a:r>
                        <a:rPr lang="en-US" sz="1600" b="0" i="0" u="none" strike="noStrike" dirty="0" smtClean="0">
                          <a:solidFill>
                            <a:schemeClr val="tx1"/>
                          </a:solidFill>
                          <a:effectLst/>
                          <a:latin typeface="Calibri" panose="020F0502020204030204" pitchFamily="34" charset="0"/>
                        </a:rPr>
                        <a:t>Estimated Change to the Weighted Average Life of</a:t>
                      </a:r>
                      <a:r>
                        <a:rPr lang="en-US" sz="1600" b="0" i="0" u="none" strike="noStrike" baseline="0" dirty="0" smtClean="0">
                          <a:solidFill>
                            <a:schemeClr val="tx1"/>
                          </a:solidFill>
                          <a:effectLst/>
                          <a:latin typeface="Calibri" panose="020F0502020204030204" pitchFamily="34" charset="0"/>
                        </a:rPr>
                        <a:t> </a:t>
                      </a:r>
                      <a:r>
                        <a:rPr lang="en-US" sz="1600" b="0" i="0" u="none" strike="noStrike" dirty="0" smtClean="0">
                          <a:solidFill>
                            <a:schemeClr val="tx1"/>
                          </a:solidFill>
                          <a:effectLst/>
                          <a:latin typeface="Calibri" panose="020F0502020204030204" pitchFamily="34" charset="0"/>
                        </a:rPr>
                        <a:t>Debt Being Refunded </a:t>
                      </a:r>
                      <a:r>
                        <a:rPr lang="en-US" sz="1200" b="0" i="0" u="none" strike="noStrike" dirty="0" smtClean="0">
                          <a:solidFill>
                            <a:schemeClr val="tx1"/>
                          </a:solidFill>
                          <a:effectLst/>
                          <a:latin typeface="Calibri" panose="020F0502020204030204" pitchFamily="34" charset="0"/>
                        </a:rPr>
                        <a:t>(other than Commercial</a:t>
                      </a:r>
                      <a:r>
                        <a:rPr lang="en-US" sz="1200" b="0" i="0" u="none" strike="noStrike" baseline="0" dirty="0" smtClean="0">
                          <a:solidFill>
                            <a:schemeClr val="tx1"/>
                          </a:solidFill>
                          <a:effectLst/>
                          <a:latin typeface="Calibri" panose="020F0502020204030204" pitchFamily="34" charset="0"/>
                        </a:rPr>
                        <a:t> Paper</a:t>
                      </a:r>
                      <a:r>
                        <a:rPr lang="en-US" sz="1200" b="0" i="0" u="none" strike="noStrike" dirty="0" smtClean="0">
                          <a:solidFill>
                            <a:schemeClr val="tx1"/>
                          </a:solidFill>
                          <a:effectLst/>
                          <a:latin typeface="Calibri" panose="020F0502020204030204" pitchFamily="34" charset="0"/>
                        </a:rPr>
                        <a:t>)</a:t>
                      </a:r>
                      <a:endParaRPr lang="en-US" sz="1600" b="0" i="0" u="none"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solidFill>
                      <a:schemeClr val="accent2">
                        <a:lumMod val="20000"/>
                        <a:lumOff val="80000"/>
                      </a:schemeClr>
                    </a:solidFill>
                  </a:tcPr>
                </a:tc>
                <a:tc>
                  <a:txBody>
                    <a:bodyPr/>
                    <a:lstStyle/>
                    <a:p>
                      <a:pPr algn="l" fontAlgn="b"/>
                      <a:r>
                        <a:rPr lang="en-US" sz="1600" b="0" i="0" u="none" strike="noStrike" dirty="0" smtClean="0">
                          <a:solidFill>
                            <a:schemeClr val="tx1"/>
                          </a:solidFill>
                          <a:effectLst/>
                          <a:latin typeface="Calibri" panose="020F0502020204030204" pitchFamily="34" charset="0"/>
                        </a:rPr>
                        <a:t>:</a:t>
                      </a:r>
                      <a:endParaRPr lang="en-US" sz="1600" b="0" i="0" u="none"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solidFill>
                      <a:schemeClr val="accent2">
                        <a:lumMod val="20000"/>
                        <a:lumOff val="80000"/>
                      </a:schemeClr>
                    </a:solidFill>
                  </a:tcPr>
                </a:tc>
                <a:tc gridSpan="4">
                  <a:txBody>
                    <a:bodyPr/>
                    <a:lstStyle/>
                    <a:p>
                      <a:pPr algn="l" fontAlgn="b"/>
                      <a:r>
                        <a:rPr lang="en-US" sz="1600" b="0" i="0" u="none" strike="noStrike" dirty="0" smtClean="0">
                          <a:solidFill>
                            <a:schemeClr val="tx1"/>
                          </a:solidFill>
                          <a:effectLst/>
                          <a:latin typeface="Calibri" panose="020F0502020204030204" pitchFamily="34" charset="0"/>
                        </a:rPr>
                        <a:t>0.7</a:t>
                      </a:r>
                      <a:r>
                        <a:rPr lang="en-US" sz="1600" b="0" i="0" u="none" strike="noStrike" baseline="0" dirty="0" smtClean="0">
                          <a:solidFill>
                            <a:schemeClr val="tx1"/>
                          </a:solidFill>
                          <a:effectLst/>
                          <a:latin typeface="Calibri" panose="020F0502020204030204" pitchFamily="34" charset="0"/>
                        </a:rPr>
                        <a:t> Years</a:t>
                      </a:r>
                      <a:endParaRPr lang="en-US" sz="1600" b="0" i="0" u="none"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chemeClr val="accent2">
                        <a:lumMod val="20000"/>
                        <a:lumOff val="80000"/>
                      </a:schemeClr>
                    </a:solidFill>
                  </a:tcPr>
                </a:tc>
              </a:tr>
              <a:tr h="262711">
                <a:tc>
                  <a:txBody>
                    <a:bodyPr/>
                    <a:lstStyle/>
                    <a:p>
                      <a:pPr algn="r" fontAlgn="b"/>
                      <a:r>
                        <a:rPr lang="en-US" sz="1600" b="0" i="0" u="none" strike="noStrike" dirty="0" smtClean="0">
                          <a:solidFill>
                            <a:srgbClr val="000000"/>
                          </a:solidFill>
                          <a:effectLst/>
                          <a:latin typeface="Calibri" panose="020F0502020204030204" pitchFamily="34" charset="0"/>
                        </a:rPr>
                        <a:t>Estimated Net Present Value Savings</a:t>
                      </a:r>
                      <a:endParaRPr lang="en-US" sz="16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noFill/>
                  </a:tcPr>
                </a:tc>
                <a:tc>
                  <a:txBody>
                    <a:bodyPr/>
                    <a:lstStyle/>
                    <a:p>
                      <a:pPr algn="l" fontAlgn="b"/>
                      <a:r>
                        <a:rPr lang="en-US" sz="1600" b="0" i="0" u="none" strike="noStrike" dirty="0">
                          <a:solidFill>
                            <a:schemeClr val="tx1"/>
                          </a:solidFill>
                          <a:effectLst/>
                          <a:latin typeface="Calibri" panose="020F0502020204030204" pitchFamily="34" charset="0"/>
                        </a:rPr>
                        <a:t>:</a:t>
                      </a:r>
                    </a:p>
                  </a:txBody>
                  <a:tcPr marL="9525" marR="9525" marT="9525" marB="0" anchor="ctr">
                    <a:lnL>
                      <a:noFill/>
                    </a:lnL>
                    <a:lnR>
                      <a:noFill/>
                    </a:lnR>
                    <a:lnT>
                      <a:noFill/>
                    </a:lnT>
                    <a:lnB>
                      <a:noFill/>
                    </a:lnB>
                    <a:noFill/>
                  </a:tcPr>
                </a:tc>
                <a:tc gridSpan="4">
                  <a:txBody>
                    <a:bodyPr/>
                    <a:lstStyle/>
                    <a:p>
                      <a:pPr algn="l" rtl="0" fontAlgn="b"/>
                      <a:r>
                        <a:rPr lang="en-US" sz="1600" b="0" i="0" u="none" strike="noStrike" dirty="0" smtClean="0">
                          <a:solidFill>
                            <a:schemeClr val="tx1"/>
                          </a:solidFill>
                          <a:effectLst/>
                          <a:latin typeface="Calibri" panose="020F0502020204030204" pitchFamily="34" charset="0"/>
                        </a:rPr>
                        <a:t>$63 Million</a:t>
                      </a:r>
                      <a:endParaRPr lang="en-US" sz="1600" b="0" i="0" u="none"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noFill/>
                  </a:tcPr>
                </a:tc>
                <a:tc hMerge="1">
                  <a:txBody>
                    <a:bodyPr/>
                    <a:lstStyle/>
                    <a:p>
                      <a:endParaRPr lang="en-US" sz="1600" dirty="0">
                        <a:latin typeface="Calibri" panose="020F0502020204030204" pitchFamily="34" charset="0"/>
                      </a:endParaRPr>
                    </a:p>
                  </a:txBody>
                  <a:tcPr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r>
              <a:tr h="301852">
                <a:tc>
                  <a:txBody>
                    <a:bodyPr/>
                    <a:lstStyle/>
                    <a:p>
                      <a:pPr marL="0" algn="r" defTabSz="914400" rtl="0" eaLnBrk="1" fontAlgn="b" latinLnBrk="0" hangingPunct="1"/>
                      <a:r>
                        <a:rPr lang="en-US" sz="1600" b="0" i="0" u="none" strike="noStrike" kern="1200" dirty="0" smtClean="0">
                          <a:solidFill>
                            <a:schemeClr val="tx1"/>
                          </a:solidFill>
                          <a:effectLst/>
                          <a:latin typeface="Calibri" panose="020F0502020204030204" pitchFamily="34" charset="0"/>
                          <a:ea typeface="+mn-ea"/>
                          <a:cs typeface="+mn-cs"/>
                        </a:rPr>
                        <a:t>Estimated</a:t>
                      </a:r>
                      <a:r>
                        <a:rPr lang="en-US" sz="1600" b="0" i="0" u="none" strike="noStrike" kern="1200" baseline="0" dirty="0" smtClean="0">
                          <a:solidFill>
                            <a:schemeClr val="tx1"/>
                          </a:solidFill>
                          <a:effectLst/>
                          <a:latin typeface="Calibri" panose="020F0502020204030204" pitchFamily="34" charset="0"/>
                          <a:ea typeface="+mn-ea"/>
                          <a:cs typeface="+mn-cs"/>
                        </a:rPr>
                        <a:t> </a:t>
                      </a:r>
                      <a:r>
                        <a:rPr lang="en-US" sz="1600" b="0" i="0" u="none" strike="noStrike" kern="1200" dirty="0" smtClean="0">
                          <a:solidFill>
                            <a:schemeClr val="tx1"/>
                          </a:solidFill>
                          <a:effectLst/>
                          <a:latin typeface="Calibri" panose="020F0502020204030204" pitchFamily="34" charset="0"/>
                          <a:ea typeface="+mn-ea"/>
                          <a:cs typeface="+mn-cs"/>
                        </a:rPr>
                        <a:t>Percentage Savings</a:t>
                      </a:r>
                    </a:p>
                  </a:txBody>
                  <a:tcPr marL="9525" marR="9525" marT="9525" marB="0" anchor="ctr">
                    <a:lnL>
                      <a:noFill/>
                    </a:lnL>
                    <a:lnR>
                      <a:noFill/>
                    </a:lnR>
                    <a:lnT>
                      <a:noFill/>
                    </a:lnT>
                    <a:lnB>
                      <a:noFill/>
                    </a:lnB>
                    <a:solidFill>
                      <a:schemeClr val="accent2">
                        <a:lumMod val="20000"/>
                        <a:lumOff val="80000"/>
                      </a:schemeClr>
                    </a:solidFill>
                  </a:tcPr>
                </a:tc>
                <a:tc>
                  <a:txBody>
                    <a:bodyPr/>
                    <a:lstStyle/>
                    <a:p>
                      <a:pPr marL="0" algn="l" defTabSz="914400" rtl="0" eaLnBrk="1" fontAlgn="b" latinLnBrk="0" hangingPunct="1"/>
                      <a:r>
                        <a:rPr lang="en-US" sz="1600" b="0" i="0" u="none" strike="noStrike" kern="1200" dirty="0" smtClean="0">
                          <a:solidFill>
                            <a:schemeClr val="tx1"/>
                          </a:solidFill>
                          <a:effectLst/>
                          <a:latin typeface="Calibri" panose="020F0502020204030204" pitchFamily="34" charset="0"/>
                          <a:ea typeface="+mn-ea"/>
                          <a:cs typeface="+mn-cs"/>
                        </a:rPr>
                        <a:t>:</a:t>
                      </a:r>
                      <a:endParaRPr lang="en-US" sz="1600" b="0" i="0" u="none" strike="noStrike" kern="1200" dirty="0">
                        <a:solidFill>
                          <a:schemeClr val="tx1"/>
                        </a:solidFill>
                        <a:effectLst/>
                        <a:latin typeface="Calibri" panose="020F0502020204030204" pitchFamily="34" charset="0"/>
                        <a:ea typeface="+mn-ea"/>
                        <a:cs typeface="+mn-cs"/>
                      </a:endParaRPr>
                    </a:p>
                  </a:txBody>
                  <a:tcPr marL="9525" marR="9525" marT="9525" marB="0" anchor="ctr">
                    <a:lnL>
                      <a:noFill/>
                    </a:lnL>
                    <a:lnR>
                      <a:noFill/>
                    </a:lnR>
                    <a:lnT>
                      <a:noFill/>
                    </a:lnT>
                    <a:lnB>
                      <a:noFill/>
                    </a:lnB>
                    <a:solidFill>
                      <a:schemeClr val="accent2">
                        <a:lumMod val="20000"/>
                        <a:lumOff val="80000"/>
                      </a:schemeClr>
                    </a:solidFill>
                  </a:tcPr>
                </a:tc>
                <a:tc gridSpan="4">
                  <a:txBody>
                    <a:bodyPr/>
                    <a:lstStyle/>
                    <a:p>
                      <a:pPr marL="0" algn="l" defTabSz="914400" rtl="0" eaLnBrk="1" fontAlgn="b" latinLnBrk="0" hangingPunct="1"/>
                      <a:r>
                        <a:rPr lang="en-US" sz="1600" b="0" i="0" u="none" strike="noStrike" kern="1200" dirty="0" smtClean="0">
                          <a:solidFill>
                            <a:schemeClr val="tx1"/>
                          </a:solidFill>
                          <a:effectLst/>
                          <a:latin typeface="Calibri" panose="020F0502020204030204" pitchFamily="34" charset="0"/>
                          <a:ea typeface="+mn-ea"/>
                          <a:cs typeface="+mn-cs"/>
                        </a:rPr>
                        <a:t>10.7%</a:t>
                      </a:r>
                    </a:p>
                  </a:txBody>
                  <a:tcPr marL="9525" marR="9525" marT="9525" marB="0" anchor="ctr">
                    <a:lnL>
                      <a:noFill/>
                    </a:lnL>
                    <a:lnR>
                      <a:noFill/>
                    </a:lnR>
                    <a:lnT>
                      <a:noFill/>
                    </a:lnT>
                    <a:lnB>
                      <a:noFill/>
                    </a:lnB>
                    <a:solidFill>
                      <a:schemeClr val="accent2">
                        <a:lumMod val="20000"/>
                        <a:lumOff val="80000"/>
                      </a:schemeClr>
                    </a:solidFill>
                  </a:tcPr>
                </a:tc>
                <a:tc hMerge="1">
                  <a:txBody>
                    <a:bodyPr/>
                    <a:lstStyle/>
                    <a:p>
                      <a:pPr algn="l" fontAlgn="b"/>
                      <a:endParaRPr lang="en-US" sz="1600" b="0" i="0" u="none" strike="noStrike" dirty="0">
                        <a:solidFill>
                          <a:srgbClr val="FF0000"/>
                        </a:solidFill>
                        <a:effectLst/>
                        <a:latin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solidFill>
                      <a:schemeClr val="accent2">
                        <a:lumMod val="20000"/>
                        <a:lumOff val="80000"/>
                      </a:schemeClr>
                    </a:solidFill>
                  </a:tcPr>
                </a:tc>
                <a:tc hMerge="1">
                  <a:txBody>
                    <a:bodyPr/>
                    <a:lstStyle/>
                    <a:p>
                      <a:endParaRPr lang="en-US"/>
                    </a:p>
                  </a:txBody>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gridSpan="2">
                  <a:txBody>
                    <a:bodyPr/>
                    <a:lstStyle/>
                    <a:p>
                      <a:endParaRPr lang="en-US" sz="1600" dirty="0">
                        <a:latin typeface="Calibri" panose="020F0502020204030204" pitchFamily="34" charset="0"/>
                      </a:endParaRPr>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tc>
              </a:tr>
              <a:tr h="259944">
                <a:tc>
                  <a:txBody>
                    <a:bodyPr/>
                    <a:lstStyle/>
                    <a:p>
                      <a:pPr algn="r" fontAlgn="b"/>
                      <a:r>
                        <a:rPr lang="en-US" sz="1600" b="0" i="0" u="none" strike="noStrike" dirty="0" smtClean="0">
                          <a:solidFill>
                            <a:srgbClr val="000000"/>
                          </a:solidFill>
                          <a:effectLst/>
                          <a:latin typeface="Calibri" panose="020F0502020204030204" pitchFamily="34" charset="0"/>
                        </a:rPr>
                        <a:t>Estimated True Interest Cost (%)</a:t>
                      </a:r>
                    </a:p>
                  </a:txBody>
                  <a:tcPr marL="9525" marR="9525" marT="9525" marB="0" anchor="ctr">
                    <a:lnL>
                      <a:noFill/>
                    </a:lnL>
                    <a:lnR>
                      <a:noFill/>
                    </a:lnR>
                    <a:lnT>
                      <a:noFill/>
                    </a:lnT>
                    <a:lnB>
                      <a:noFill/>
                    </a:lnB>
                  </a:tcPr>
                </a:tc>
                <a:tc>
                  <a:txBody>
                    <a:bodyPr/>
                    <a:lstStyle/>
                    <a:p>
                      <a:pPr algn="l" fontAlgn="b"/>
                      <a:r>
                        <a:rPr lang="en-US" sz="1600" b="0" i="0" u="none" strike="noStrike" dirty="0" smtClean="0">
                          <a:solidFill>
                            <a:schemeClr val="tx1"/>
                          </a:solidFill>
                          <a:effectLst/>
                          <a:latin typeface="Calibri" panose="020F0502020204030204" pitchFamily="34" charset="0"/>
                        </a:rPr>
                        <a:t>:</a:t>
                      </a:r>
                      <a:endParaRPr lang="en-US" sz="1600" b="0" i="0" u="none"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tcPr>
                </a:tc>
                <a:tc gridSpan="4">
                  <a:txBody>
                    <a:bodyPr/>
                    <a:lstStyle/>
                    <a:p>
                      <a:pPr algn="l" fontAlgn="b"/>
                      <a:r>
                        <a:rPr lang="en-US" sz="1600" b="0" i="0" u="none" strike="noStrike" dirty="0" smtClean="0">
                          <a:solidFill>
                            <a:schemeClr val="tx1"/>
                          </a:solidFill>
                          <a:effectLst/>
                          <a:latin typeface="Calibri" panose="020F0502020204030204" pitchFamily="34" charset="0"/>
                        </a:rPr>
                        <a:t>2.2%</a:t>
                      </a:r>
                    </a:p>
                  </a:txBody>
                  <a:tcPr marL="9525" marR="9525" marT="9525" marB="0" anchor="ctr">
                    <a:lnL>
                      <a:noFill/>
                    </a:lnL>
                    <a:lnR>
                      <a:noFill/>
                    </a:lnR>
                    <a:lnT>
                      <a:noFill/>
                    </a:lnT>
                    <a:lnB>
                      <a:noFill/>
                    </a:lnB>
                  </a:tcPr>
                </a:tc>
                <a:tc hMerge="1">
                  <a:txBody>
                    <a:bodyPr/>
                    <a:lstStyle/>
                    <a:p>
                      <a:endParaRPr lang="en-US" sz="1600" dirty="0">
                        <a:latin typeface="Calibri" panose="020F0502020204030204" pitchFamily="34" charset="0"/>
                      </a:endParaRPr>
                    </a:p>
                  </a:txBody>
                  <a:tcPr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hMerge="1">
                  <a:txBody>
                    <a:bodyPr/>
                    <a:lstStyle/>
                    <a:p>
                      <a:endParaRPr lang="en-US"/>
                    </a:p>
                  </a:txBody>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tcPr>
                </a:tc>
                <a:tc gridSpan="2">
                  <a:txBody>
                    <a:bodyPr/>
                    <a:lstStyle/>
                    <a:p>
                      <a:endParaRPr lang="en-US" sz="1600" dirty="0">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en-US"/>
                    </a:p>
                  </a:txBody>
                  <a:tcPr/>
                </a:tc>
              </a:tr>
              <a:tr h="301852">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effectLst/>
                          <a:latin typeface="Calibri" panose="020F0502020204030204" pitchFamily="34" charset="0"/>
                        </a:rPr>
                        <a:t>Anticipated Council Agenda Date</a:t>
                      </a:r>
                    </a:p>
                  </a:txBody>
                  <a:tcPr marL="9525" marR="9525" marT="9525" marB="0" anchor="ctr">
                    <a:lnL>
                      <a:noFill/>
                    </a:lnL>
                    <a:lnR>
                      <a:noFill/>
                    </a:lnR>
                    <a:lnT>
                      <a:noFill/>
                    </a:lnT>
                    <a:lnB>
                      <a:noFill/>
                    </a:lnB>
                    <a:solidFill>
                      <a:schemeClr val="accent2">
                        <a:lumMod val="20000"/>
                        <a:lumOff val="80000"/>
                      </a:schemeClr>
                    </a:solidFill>
                  </a:tcPr>
                </a:tc>
                <a:tc>
                  <a:txBody>
                    <a:bodyPr/>
                    <a:lstStyle/>
                    <a:p>
                      <a:pPr algn="l" fontAlgn="b"/>
                      <a:r>
                        <a:rPr lang="en-US" sz="1600" b="0" i="0" u="none" strike="noStrike" dirty="0">
                          <a:solidFill>
                            <a:srgbClr val="000000"/>
                          </a:solidFill>
                          <a:effectLst/>
                          <a:latin typeface="Calibri" panose="020F0502020204030204" pitchFamily="34" charset="0"/>
                        </a:rPr>
                        <a:t>:</a:t>
                      </a:r>
                    </a:p>
                  </a:txBody>
                  <a:tcPr marL="9525" marR="9525" marT="9525" marB="0" anchor="ctr">
                    <a:lnL>
                      <a:noFill/>
                    </a:lnL>
                    <a:lnR>
                      <a:noFill/>
                    </a:lnR>
                    <a:lnT>
                      <a:noFill/>
                    </a:lnT>
                    <a:lnB>
                      <a:noFill/>
                    </a:lnB>
                    <a:solidFill>
                      <a:schemeClr val="accent2">
                        <a:lumMod val="20000"/>
                        <a:lumOff val="80000"/>
                      </a:schemeClr>
                    </a:solidFill>
                  </a:tcPr>
                </a:tc>
                <a:tc gridSpan="4">
                  <a:txBody>
                    <a:bodyPr/>
                    <a:lstStyle/>
                    <a:p>
                      <a:pPr algn="l" fontAlgn="b"/>
                      <a:r>
                        <a:rPr lang="en-US" sz="1600" b="0" i="0" u="none" strike="noStrike" dirty="0" smtClean="0">
                          <a:solidFill>
                            <a:schemeClr val="tx1"/>
                          </a:solidFill>
                          <a:effectLst/>
                          <a:latin typeface="Calibri" panose="020F0502020204030204" pitchFamily="34" charset="0"/>
                        </a:rPr>
                        <a:t>March 2, 2016</a:t>
                      </a:r>
                      <a:endParaRPr lang="en-US" sz="1600" b="0" i="0" u="none"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solidFill>
                      <a:schemeClr val="accent2">
                        <a:lumMod val="20000"/>
                        <a:lumOff val="80000"/>
                      </a:schemeClr>
                    </a:solidFill>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sz="1600" dirty="0">
                        <a:solidFill>
                          <a:schemeClr val="tx1"/>
                        </a:solidFill>
                        <a:latin typeface="Calibri" panose="020F0502020204030204" pitchFamily="34" charset="0"/>
                      </a:endParaRPr>
                    </a:p>
                  </a:txBody>
                  <a:tcPr marL="9525" marR="9525" marT="9525" marB="0" anchor="b">
                    <a:lnL>
                      <a:noFill/>
                    </a:lnL>
                    <a:lnR>
                      <a:noFill/>
                    </a:lnR>
                    <a:lnT>
                      <a:noFill/>
                    </a:lnT>
                    <a:lnB>
                      <a:noFill/>
                    </a:lnB>
                    <a:solidFill>
                      <a:schemeClr val="accent2">
                        <a:lumMod val="20000"/>
                        <a:lumOff val="80000"/>
                      </a:schemeClr>
                    </a:solidFill>
                  </a:tcPr>
                </a:tc>
                <a:tc hMerge="1">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gridSpan="2">
                  <a:txBody>
                    <a:bodyPr/>
                    <a:lstStyle/>
                    <a:p>
                      <a:endParaRPr lang="en-US" sz="1600" dirty="0">
                        <a:latin typeface="Calibri" panose="020F0502020204030204" pitchFamily="34" charset="0"/>
                      </a:endParaRPr>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tc>
              </a:tr>
              <a:tr h="257175">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effectLst/>
                          <a:latin typeface="Calibri" panose="020F0502020204030204" pitchFamily="34" charset="0"/>
                        </a:rPr>
                        <a:t>Anticipated Date of Pricing</a:t>
                      </a:r>
                    </a:p>
                  </a:txBody>
                  <a:tcPr marL="9525" marR="9525" marT="9525" marB="0" anchor="ctr">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a:t>
                      </a:r>
                    </a:p>
                  </a:txBody>
                  <a:tcPr marL="9525" marR="9525" marT="9525" marB="0" anchor="ctr">
                    <a:lnL>
                      <a:noFill/>
                    </a:lnL>
                    <a:lnR>
                      <a:noFill/>
                    </a:lnR>
                    <a:lnT>
                      <a:noFill/>
                    </a:lnT>
                    <a:lnB>
                      <a:noFill/>
                    </a:lnB>
                  </a:tcPr>
                </a:tc>
                <a:tc gridSpan="2">
                  <a:txBody>
                    <a:bodyPr/>
                    <a:lstStyle/>
                    <a:p>
                      <a:pPr algn="l" fontAlgn="b"/>
                      <a:r>
                        <a:rPr lang="en-US" sz="1600" b="0" i="0" u="none" strike="noStrike" dirty="0" smtClean="0">
                          <a:solidFill>
                            <a:schemeClr val="tx1"/>
                          </a:solidFill>
                          <a:effectLst/>
                          <a:latin typeface="Calibri" panose="020F0502020204030204" pitchFamily="34" charset="0"/>
                        </a:rPr>
                        <a:t>March 22, 2016</a:t>
                      </a:r>
                      <a:endParaRPr lang="en-US" sz="1600" b="0" i="0" u="none"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tcPr>
                </a:tc>
                <a:tc gridSpan="2">
                  <a:txBody>
                    <a:bodyPr/>
                    <a:lstStyle/>
                    <a:p>
                      <a:endParaRPr lang="en-US" sz="1600" dirty="0">
                        <a:latin typeface="Calibri" panose="020F0502020204030204" pitchFamily="34" charset="0"/>
                      </a:endParaRPr>
                    </a:p>
                  </a:txBody>
                  <a:tcPr marL="9525" marR="9525" marT="9525" marB="0" anchor="b">
                    <a:lnL>
                      <a:noFill/>
                    </a:lnL>
                    <a:lnR>
                      <a:noFill/>
                    </a:lnR>
                    <a:lnT>
                      <a:noFill/>
                    </a:lnT>
                    <a:lnB>
                      <a:noFill/>
                    </a:lnB>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tcPr>
                </a:tc>
                <a:tc>
                  <a:txBody>
                    <a:bodyPr/>
                    <a:lstStyle/>
                    <a:p>
                      <a:endParaRPr lang="en-US" sz="1600" dirty="0">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301852">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effectLst/>
                          <a:latin typeface="Calibri" panose="020F0502020204030204" pitchFamily="34" charset="0"/>
                        </a:rPr>
                        <a:t>Anticipated Date Closing</a:t>
                      </a:r>
                    </a:p>
                  </a:txBody>
                  <a:tcPr marL="9525" marR="9525" marT="9525" marB="0" anchor="ctr">
                    <a:lnL>
                      <a:noFill/>
                    </a:lnL>
                    <a:lnR>
                      <a:noFill/>
                    </a:lnR>
                    <a:lnT>
                      <a:noFill/>
                    </a:lnT>
                    <a:lnB>
                      <a:noFill/>
                    </a:lnB>
                    <a:solidFill>
                      <a:schemeClr val="accent2">
                        <a:lumMod val="20000"/>
                        <a:lumOff val="80000"/>
                      </a:schemeClr>
                    </a:solidFill>
                  </a:tcPr>
                </a:tc>
                <a:tc>
                  <a:txBody>
                    <a:bodyPr/>
                    <a:lstStyle/>
                    <a:p>
                      <a:pPr algn="l" fontAlgn="b"/>
                      <a:r>
                        <a:rPr lang="en-US" sz="1600" b="0" i="0" u="none" strike="noStrike" dirty="0">
                          <a:solidFill>
                            <a:srgbClr val="000000"/>
                          </a:solidFill>
                          <a:effectLst/>
                          <a:latin typeface="Calibri" panose="020F0502020204030204" pitchFamily="34" charset="0"/>
                        </a:rPr>
                        <a:t>:</a:t>
                      </a:r>
                    </a:p>
                  </a:txBody>
                  <a:tcPr marL="9525" marR="9525" marT="9525" marB="0" anchor="ctr">
                    <a:lnL>
                      <a:noFill/>
                    </a:lnL>
                    <a:lnR>
                      <a:noFill/>
                    </a:lnR>
                    <a:lnT>
                      <a:noFill/>
                    </a:lnT>
                    <a:lnB>
                      <a:noFill/>
                    </a:lnB>
                    <a:solidFill>
                      <a:schemeClr val="accent2">
                        <a:lumMod val="20000"/>
                        <a:lumOff val="80000"/>
                      </a:schemeClr>
                    </a:solidFill>
                  </a:tcPr>
                </a:tc>
                <a:tc gridSpan="4">
                  <a:txBody>
                    <a:bodyPr/>
                    <a:lstStyle/>
                    <a:p>
                      <a:pPr algn="l" fontAlgn="b"/>
                      <a:r>
                        <a:rPr lang="en-US" sz="1600" b="0" i="0" u="none" strike="noStrike" dirty="0" smtClean="0">
                          <a:solidFill>
                            <a:schemeClr val="tx1"/>
                          </a:solidFill>
                          <a:effectLst/>
                          <a:latin typeface="Calibri" panose="020F0502020204030204" pitchFamily="34" charset="0"/>
                        </a:rPr>
                        <a:t>April 13, 2016</a:t>
                      </a:r>
                      <a:endParaRPr lang="en-US" sz="1600" b="0" i="0" u="none" strike="noStrike" dirty="0">
                        <a:solidFill>
                          <a:schemeClr val="tx1"/>
                        </a:solidFill>
                        <a:effectLst/>
                        <a:latin typeface="Calibri" panose="020F0502020204030204" pitchFamily="34" charset="0"/>
                      </a:endParaRPr>
                    </a:p>
                  </a:txBody>
                  <a:tcPr marL="9525" marR="9525" marT="9525" marB="0" anchor="ctr">
                    <a:lnL>
                      <a:noFill/>
                    </a:lnL>
                    <a:lnR>
                      <a:noFill/>
                    </a:lnR>
                    <a:lnT>
                      <a:noFill/>
                    </a:lnT>
                    <a:lnB>
                      <a:noFill/>
                    </a:lnB>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r>
                        <a:rPr lang="en-US" sz="1600" b="0" i="0" u="none" strike="noStrike" dirty="0">
                          <a:solidFill>
                            <a:schemeClr val="tx1"/>
                          </a:solidFill>
                          <a:effectLst/>
                          <a:latin typeface="Calibri" panose="020F0502020204030204" pitchFamily="34" charset="0"/>
                        </a:rPr>
                        <a:t> </a:t>
                      </a: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r>
                        <a:rPr lang="en-US" sz="1600" b="0" i="0" u="none" strike="noStrike" dirty="0">
                          <a:solidFill>
                            <a:schemeClr val="tx1"/>
                          </a:solidFill>
                          <a:effectLst/>
                          <a:latin typeface="Calibri" panose="020F0502020204030204" pitchFamily="34" charset="0"/>
                        </a:rPr>
                        <a:t> </a:t>
                      </a:r>
                    </a:p>
                  </a:txBody>
                  <a:tcPr marL="9525" marR="9525" marT="9525" marB="0" anchor="b">
                    <a:lnL>
                      <a:noFill/>
                    </a:lnL>
                    <a:lnR>
                      <a:noFill/>
                    </a:lnR>
                    <a:lnT>
                      <a:noFill/>
                    </a:lnT>
                    <a:lnB>
                      <a:noFill/>
                    </a:lnB>
                    <a:solidFill>
                      <a:schemeClr val="accent2">
                        <a:lumMod val="20000"/>
                        <a:lumOff val="80000"/>
                      </a:schemeClr>
                    </a:solidFill>
                  </a:tcPr>
                </a:tc>
              </a:tr>
              <a:tr h="35876">
                <a:tc>
                  <a:txBody>
                    <a:bodyPr/>
                    <a:lstStyle/>
                    <a:p>
                      <a:pPr algn="r"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gridSpan="3">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pPr algn="l" fontAlgn="b"/>
                      <a:endParaRPr lang="en-US" sz="20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7" name="Rectangle 20"/>
          <p:cNvSpPr>
            <a:spLocks noGrp="1" noChangeArrowheads="1"/>
          </p:cNvSpPr>
          <p:nvPr>
            <p:ph type="title"/>
          </p:nvPr>
        </p:nvSpPr>
        <p:spPr>
          <a:xfrm>
            <a:off x="914400" y="76200"/>
            <a:ext cx="8229600" cy="1066799"/>
          </a:xfrm>
        </p:spPr>
        <p:txBody>
          <a:bodyPr/>
          <a:lstStyle/>
          <a:p>
            <a:r>
              <a:rPr lang="en-US" dirty="0">
                <a:latin typeface="Calibri" panose="020F0502020204030204" pitchFamily="34" charset="0"/>
              </a:rPr>
              <a:t>Public Improvement Refunding Bond </a:t>
            </a:r>
            <a:br>
              <a:rPr lang="en-US" dirty="0">
                <a:latin typeface="Calibri" panose="020F0502020204030204" pitchFamily="34" charset="0"/>
              </a:rPr>
            </a:br>
            <a:r>
              <a:rPr lang="en-US" dirty="0">
                <a:latin typeface="Calibri" panose="020F0502020204030204" pitchFamily="34" charset="0"/>
              </a:rPr>
              <a:t>Series </a:t>
            </a:r>
            <a:r>
              <a:rPr lang="en-US" dirty="0" smtClean="0">
                <a:latin typeface="Calibri" panose="020F0502020204030204" pitchFamily="34" charset="0"/>
              </a:rPr>
              <a:t>2016</a:t>
            </a:r>
            <a:endParaRPr lang="en-US" dirty="0">
              <a:latin typeface="Calibri" panose="020F0502020204030204" pitchFamily="34" charset="0"/>
            </a:endParaRPr>
          </a:p>
        </p:txBody>
      </p:sp>
      <p:sp>
        <p:nvSpPr>
          <p:cNvPr id="8" name="TextBox 7"/>
          <p:cNvSpPr txBox="1"/>
          <p:nvPr/>
        </p:nvSpPr>
        <p:spPr>
          <a:xfrm>
            <a:off x="533400" y="6375484"/>
            <a:ext cx="8382000" cy="253916"/>
          </a:xfrm>
          <a:prstGeom prst="rect">
            <a:avLst/>
          </a:prstGeom>
          <a:noFill/>
        </p:spPr>
        <p:txBody>
          <a:bodyPr wrap="square" rtlCol="0">
            <a:spAutoFit/>
          </a:bodyPr>
          <a:lstStyle/>
          <a:p>
            <a:r>
              <a:rPr lang="en-US" sz="1050" dirty="0">
                <a:latin typeface="Calibri" panose="020F0502020204030204" pitchFamily="34" charset="0"/>
              </a:rPr>
              <a:t>All figures are </a:t>
            </a:r>
            <a:r>
              <a:rPr lang="en-US" sz="1050" dirty="0" smtClean="0">
                <a:latin typeface="Calibri" panose="020F0502020204030204" pitchFamily="34" charset="0"/>
              </a:rPr>
              <a:t>as of February 17, 2016 and are subject </a:t>
            </a:r>
            <a:r>
              <a:rPr lang="en-US" sz="1050" dirty="0">
                <a:latin typeface="Calibri" panose="020F0502020204030204" pitchFamily="34" charset="0"/>
              </a:rPr>
              <a:t>to market adjustments. </a:t>
            </a:r>
          </a:p>
        </p:txBody>
      </p:sp>
      <p:sp>
        <p:nvSpPr>
          <p:cNvPr id="9" name="Footer Placeholder 1"/>
          <p:cNvSpPr>
            <a:spLocks noGrp="1"/>
          </p:cNvSpPr>
          <p:nvPr>
            <p:ph type="ftr" sz="quarter" idx="11"/>
          </p:nvPr>
        </p:nvSpPr>
        <p:spPr>
          <a:xfrm>
            <a:off x="533400" y="6553200"/>
            <a:ext cx="8077200" cy="304800"/>
          </a:xfrm>
        </p:spPr>
        <p:txBody>
          <a:bodyPr/>
          <a:lstStyle/>
          <a:p>
            <a:pPr algn="l"/>
            <a:r>
              <a:rPr lang="en-US" sz="1050" dirty="0" smtClean="0">
                <a:latin typeface="Calibri" panose="020F0502020204030204" pitchFamily="34" charset="0"/>
              </a:rPr>
              <a:t>Note:   This presentation constitutes the written recommendation of the Finance Working Group.</a:t>
            </a:r>
            <a:endParaRPr lang="en-US" sz="1050" dirty="0">
              <a:latin typeface="Calibri" panose="020F0502020204030204" pitchFamily="34" charset="0"/>
            </a:endParaRPr>
          </a:p>
        </p:txBody>
      </p:sp>
    </p:spTree>
    <p:extLst>
      <p:ext uri="{BB962C8B-B14F-4D97-AF65-F5344CB8AC3E}">
        <p14:creationId xmlns:p14="http://schemas.microsoft.com/office/powerpoint/2010/main" val="280479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p:spPr>
        <p:txBody>
          <a:bodyPr anchor="ctr"/>
          <a:lstStyle/>
          <a:p>
            <a:pPr algn="ctr"/>
            <a:r>
              <a:rPr lang="en-US" sz="4400" dirty="0" smtClean="0">
                <a:latin typeface="Calibri" panose="020F0502020204030204" pitchFamily="34" charset="0"/>
              </a:rPr>
              <a:t>Questions?</a:t>
            </a:r>
          </a:p>
        </p:txBody>
      </p:sp>
      <p:sp>
        <p:nvSpPr>
          <p:cNvPr id="3" name="Slide Number Placeholder 2"/>
          <p:cNvSpPr>
            <a:spLocks noGrp="1"/>
          </p:cNvSpPr>
          <p:nvPr>
            <p:ph type="sldNum" sz="quarter" idx="12"/>
          </p:nvPr>
        </p:nvSpPr>
        <p:spPr/>
        <p:txBody>
          <a:bodyPr/>
          <a:lstStyle/>
          <a:p>
            <a:fld id="{EEDA831C-AE7C-42E9-82C5-D3912A40B1C1}" type="slidenum">
              <a:rPr lang="en-US" smtClean="0"/>
              <a:pPr/>
              <a:t>12</a:t>
            </a:fld>
            <a:endParaRPr lang="en-US" dirty="0"/>
          </a:p>
        </p:txBody>
      </p:sp>
    </p:spTree>
    <p:extLst>
      <p:ext uri="{BB962C8B-B14F-4D97-AF65-F5344CB8AC3E}">
        <p14:creationId xmlns:p14="http://schemas.microsoft.com/office/powerpoint/2010/main" val="2021363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solidFill>
                  <a:schemeClr val="accent2">
                    <a:lumMod val="75000"/>
                  </a:schemeClr>
                </a:solidFill>
                <a:latin typeface="Calibri" panose="020F0502020204030204" pitchFamily="34" charset="0"/>
              </a:rPr>
              <a:t>Agenda</a:t>
            </a:r>
            <a:endParaRPr lang="en-US" sz="4000" b="1" dirty="0">
              <a:solidFill>
                <a:schemeClr val="accent2">
                  <a:lumMod val="75000"/>
                </a:schemeClr>
              </a:solidFill>
              <a:latin typeface="Calibri" panose="020F0502020204030204" pitchFamily="34" charset="0"/>
            </a:endParaRPr>
          </a:p>
        </p:txBody>
      </p:sp>
      <p:sp>
        <p:nvSpPr>
          <p:cNvPr id="3" name="Content Placeholder 2"/>
          <p:cNvSpPr>
            <a:spLocks noGrp="1"/>
          </p:cNvSpPr>
          <p:nvPr>
            <p:ph idx="1"/>
          </p:nvPr>
        </p:nvSpPr>
        <p:spPr>
          <a:xfrm>
            <a:off x="533400" y="1524000"/>
            <a:ext cx="8077200" cy="4419600"/>
          </a:xfrm>
        </p:spPr>
        <p:txBody>
          <a:bodyPr/>
          <a:lstStyle/>
          <a:p>
            <a:pPr>
              <a:lnSpc>
                <a:spcPct val="80000"/>
              </a:lnSpc>
            </a:pPr>
            <a:endParaRPr lang="en-US" sz="800" dirty="0">
              <a:latin typeface="Calibri" panose="020F0502020204030204" pitchFamily="34" charset="0"/>
            </a:endParaRPr>
          </a:p>
          <a:p>
            <a:pPr>
              <a:lnSpc>
                <a:spcPct val="80000"/>
              </a:lnSpc>
            </a:pPr>
            <a:endParaRPr lang="en-US" sz="3200" dirty="0" smtClean="0">
              <a:latin typeface="Calibri" panose="020F0502020204030204" pitchFamily="34" charset="0"/>
            </a:endParaRPr>
          </a:p>
          <a:p>
            <a:pPr>
              <a:lnSpc>
                <a:spcPct val="80000"/>
              </a:lnSpc>
            </a:pPr>
            <a:r>
              <a:rPr lang="en-US" sz="3200" dirty="0">
                <a:latin typeface="Calibri" panose="020F0502020204030204" pitchFamily="34" charset="0"/>
              </a:rPr>
              <a:t>Combined Utility System </a:t>
            </a:r>
            <a:endParaRPr lang="en-US" sz="3200" dirty="0" smtClean="0">
              <a:latin typeface="Calibri" panose="020F0502020204030204" pitchFamily="34" charset="0"/>
            </a:endParaRPr>
          </a:p>
          <a:p>
            <a:pPr lvl="1">
              <a:lnSpc>
                <a:spcPct val="80000"/>
              </a:lnSpc>
            </a:pPr>
            <a:r>
              <a:rPr lang="en-US" dirty="0" smtClean="0">
                <a:latin typeface="Calibri" panose="020F0502020204030204" pitchFamily="34" charset="0"/>
              </a:rPr>
              <a:t>Pricing </a:t>
            </a:r>
            <a:r>
              <a:rPr lang="en-US" dirty="0">
                <a:latin typeface="Calibri" panose="020F0502020204030204" pitchFamily="34" charset="0"/>
              </a:rPr>
              <a:t>Update - </a:t>
            </a:r>
            <a:r>
              <a:rPr lang="en-US" dirty="0" smtClean="0">
                <a:latin typeface="Calibri" panose="020F0502020204030204" pitchFamily="34" charset="0"/>
              </a:rPr>
              <a:t>First </a:t>
            </a:r>
            <a:r>
              <a:rPr lang="en-US" dirty="0">
                <a:latin typeface="Calibri" panose="020F0502020204030204" pitchFamily="34" charset="0"/>
              </a:rPr>
              <a:t>Lien Revenue and Refunding Bonds, Series </a:t>
            </a:r>
            <a:r>
              <a:rPr lang="en-US" dirty="0" smtClean="0">
                <a:latin typeface="Calibri" panose="020F0502020204030204" pitchFamily="34" charset="0"/>
              </a:rPr>
              <a:t>2016B</a:t>
            </a:r>
          </a:p>
          <a:p>
            <a:pPr lvl="1">
              <a:lnSpc>
                <a:spcPct val="80000"/>
              </a:lnSpc>
            </a:pPr>
            <a:r>
              <a:rPr lang="en-US" kern="1200" dirty="0" smtClean="0">
                <a:solidFill>
                  <a:prstClr val="black"/>
                </a:solidFill>
                <a:latin typeface="Calibri" panose="020F0502020204030204" pitchFamily="34" charset="0"/>
              </a:rPr>
              <a:t>Variable </a:t>
            </a:r>
            <a:r>
              <a:rPr lang="en-US" kern="1200" dirty="0">
                <a:solidFill>
                  <a:prstClr val="black"/>
                </a:solidFill>
                <a:latin typeface="Calibri" panose="020F0502020204030204" pitchFamily="34" charset="0"/>
              </a:rPr>
              <a:t>Rate Demand </a:t>
            </a:r>
            <a:r>
              <a:rPr lang="en-US" kern="1200" dirty="0" smtClean="0">
                <a:solidFill>
                  <a:prstClr val="black"/>
                </a:solidFill>
                <a:latin typeface="Calibri" panose="020F0502020204030204" pitchFamily="34" charset="0"/>
              </a:rPr>
              <a:t>Bonds, Series 2004 B-2, B-4 &amp; B-5</a:t>
            </a:r>
          </a:p>
          <a:p>
            <a:pPr>
              <a:lnSpc>
                <a:spcPct val="80000"/>
              </a:lnSpc>
            </a:pPr>
            <a:r>
              <a:rPr lang="en-US" sz="3200" kern="1200" dirty="0" smtClean="0">
                <a:solidFill>
                  <a:prstClr val="black"/>
                </a:solidFill>
                <a:latin typeface="Calibri" panose="020F0502020204030204" pitchFamily="34" charset="0"/>
              </a:rPr>
              <a:t>General Obligation</a:t>
            </a:r>
          </a:p>
          <a:p>
            <a:pPr lvl="1">
              <a:lnSpc>
                <a:spcPct val="80000"/>
              </a:lnSpc>
            </a:pPr>
            <a:r>
              <a:rPr lang="en-US" kern="1200" dirty="0">
                <a:solidFill>
                  <a:prstClr val="black"/>
                </a:solidFill>
                <a:latin typeface="Calibri" panose="020F0502020204030204" pitchFamily="34" charset="0"/>
              </a:rPr>
              <a:t>Commercial Paper Program Series </a:t>
            </a:r>
            <a:r>
              <a:rPr lang="en-US" kern="1200" dirty="0" smtClean="0">
                <a:solidFill>
                  <a:prstClr val="black"/>
                </a:solidFill>
                <a:latin typeface="Calibri" panose="020F0502020204030204" pitchFamily="34" charset="0"/>
              </a:rPr>
              <a:t>E-2</a:t>
            </a:r>
          </a:p>
          <a:p>
            <a:pPr lvl="1">
              <a:lnSpc>
                <a:spcPct val="80000"/>
              </a:lnSpc>
            </a:pPr>
            <a:r>
              <a:rPr lang="en-US" kern="1200" dirty="0">
                <a:solidFill>
                  <a:prstClr val="black"/>
                </a:solidFill>
                <a:latin typeface="Calibri" panose="020F0502020204030204" pitchFamily="34" charset="0"/>
              </a:rPr>
              <a:t>Public Improvement Refunding Bonds, Series </a:t>
            </a:r>
            <a:r>
              <a:rPr lang="en-US" kern="1200" dirty="0" smtClean="0">
                <a:solidFill>
                  <a:prstClr val="black"/>
                </a:solidFill>
                <a:latin typeface="Calibri" panose="020F0502020204030204" pitchFamily="34" charset="0"/>
              </a:rPr>
              <a:t>2016</a:t>
            </a:r>
            <a:endParaRPr lang="en-US" kern="1200" dirty="0">
              <a:solidFill>
                <a:prstClr val="black"/>
              </a:solidFill>
              <a:latin typeface="Calibri" panose="020F0502020204030204" pitchFamily="34" charset="0"/>
            </a:endParaRPr>
          </a:p>
          <a:p>
            <a:pPr marL="457200" lvl="1" indent="0">
              <a:lnSpc>
                <a:spcPct val="80000"/>
              </a:lnSpc>
              <a:buNone/>
            </a:pPr>
            <a:endParaRPr lang="en-US" kern="1200" dirty="0" smtClean="0">
              <a:solidFill>
                <a:prstClr val="black"/>
              </a:solidFill>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07FAFE86-2E5F-492B-A0AC-F4073EBD1C5F}" type="slidenum">
              <a:rPr lang="en-US" smtClean="0"/>
              <a:pPr>
                <a:defRPr/>
              </a:pPr>
              <a:t>2</a:t>
            </a:fld>
            <a:endParaRPr lang="en-US" dirty="0"/>
          </a:p>
        </p:txBody>
      </p:sp>
    </p:spTree>
    <p:extLst>
      <p:ext uri="{BB962C8B-B14F-4D97-AF65-F5344CB8AC3E}">
        <p14:creationId xmlns:p14="http://schemas.microsoft.com/office/powerpoint/2010/main" val="2087905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2E257D13-180C-44D9-8790-FFEAC1989D26}" type="slidenum">
              <a:rPr lang="en-US" smtClean="0">
                <a:cs typeface="Arial" charset="0"/>
              </a:rPr>
              <a:pPr/>
              <a:t>3</a:t>
            </a:fld>
            <a:endParaRPr lang="en-US" dirty="0" smtClean="0">
              <a:cs typeface="Arial"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857506257"/>
              </p:ext>
            </p:extLst>
          </p:nvPr>
        </p:nvGraphicFramePr>
        <p:xfrm>
          <a:off x="914400" y="1752600"/>
          <a:ext cx="7391400" cy="4157389"/>
        </p:xfrm>
        <a:graphic>
          <a:graphicData uri="http://schemas.openxmlformats.org/drawingml/2006/table">
            <a:tbl>
              <a:tblPr/>
              <a:tblGrid>
                <a:gridCol w="3352800"/>
                <a:gridCol w="304800"/>
                <a:gridCol w="1072192"/>
                <a:gridCol w="1201160"/>
                <a:gridCol w="44450"/>
                <a:gridCol w="120598"/>
                <a:gridCol w="707849"/>
                <a:gridCol w="587551"/>
              </a:tblGrid>
              <a:tr h="152400">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gridSpan="2">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hMerge="1">
                  <a:txBody>
                    <a:bodyPr/>
                    <a:lstStyle/>
                    <a:p>
                      <a:endParaRPr lang="en-US"/>
                    </a:p>
                  </a:txBody>
                  <a:tcPr/>
                </a:tc>
                <a:tc gridSpan="2">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hMerge="1">
                  <a:txBody>
                    <a:bodyPr/>
                    <a:lstStyle/>
                    <a:p>
                      <a:endParaRPr lang="en-US"/>
                    </a:p>
                  </a:txBody>
                  <a:tcPr/>
                </a:tc>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r>
              <a:tr h="301852">
                <a:tc>
                  <a:txBody>
                    <a:bodyPr/>
                    <a:lstStyle/>
                    <a:p>
                      <a:pPr algn="r" fontAlgn="b"/>
                      <a:r>
                        <a:rPr lang="en-US" sz="1800" b="0" i="0" u="none" strike="noStrike" dirty="0">
                          <a:solidFill>
                            <a:srgbClr val="000000"/>
                          </a:solidFill>
                          <a:effectLst/>
                          <a:latin typeface="Calibri"/>
                        </a:rPr>
                        <a:t>System</a:t>
                      </a:r>
                    </a:p>
                  </a:txBody>
                  <a:tcPr marL="9525" marR="9525" marT="9525" marB="0" anchor="b">
                    <a:lnL>
                      <a:noFill/>
                    </a:lnL>
                    <a:lnR>
                      <a:noFill/>
                    </a:lnR>
                    <a:lnT>
                      <a:noFill/>
                    </a:lnT>
                    <a:lnB>
                      <a:noFill/>
                    </a:lnB>
                    <a:noFill/>
                  </a:tcPr>
                </a:tc>
                <a:tc>
                  <a:txBody>
                    <a:bodyPr/>
                    <a:lstStyle/>
                    <a:p>
                      <a:pPr algn="l" fontAlgn="b"/>
                      <a:r>
                        <a:rPr lang="en-US" sz="1800" b="0" i="0" u="none" strike="noStrike" dirty="0">
                          <a:solidFill>
                            <a:srgbClr val="000000"/>
                          </a:solidFill>
                          <a:effectLst/>
                          <a:latin typeface="Calibri"/>
                        </a:rPr>
                        <a:t>:</a:t>
                      </a:r>
                    </a:p>
                  </a:txBody>
                  <a:tcPr marL="9525" marR="9525" marT="9525" marB="0" anchor="b">
                    <a:lnL>
                      <a:noFill/>
                    </a:lnL>
                    <a:lnR>
                      <a:noFill/>
                    </a:lnR>
                    <a:lnT>
                      <a:noFill/>
                    </a:lnT>
                    <a:lnB>
                      <a:noFill/>
                    </a:lnB>
                    <a:noFill/>
                  </a:tcPr>
                </a:tc>
                <a:tc gridSpan="5">
                  <a:txBody>
                    <a:bodyPr/>
                    <a:lstStyle/>
                    <a:p>
                      <a:pPr algn="l" fontAlgn="b"/>
                      <a:r>
                        <a:rPr lang="en-US" sz="1800" b="0" i="0" u="none" strike="noStrike" dirty="0" smtClean="0">
                          <a:solidFill>
                            <a:srgbClr val="000000"/>
                          </a:solidFill>
                          <a:effectLst/>
                          <a:latin typeface="Calibri"/>
                        </a:rPr>
                        <a:t>Combined Utility System</a:t>
                      </a:r>
                      <a:endParaRPr lang="en-US" sz="1800" b="0" i="0" u="none" strike="noStrike" dirty="0">
                        <a:solidFill>
                          <a:srgbClr val="000000"/>
                        </a:solidFill>
                        <a:effectLst/>
                        <a:latin typeface="Calibri"/>
                      </a:endParaRP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a:noFill/>
                    </a:lnT>
                    <a:lnB>
                      <a:noFill/>
                    </a:lnB>
                    <a:noFill/>
                  </a:tcPr>
                </a:tc>
              </a:tr>
              <a:tr h="301852">
                <a:tc>
                  <a:txBody>
                    <a:bodyPr/>
                    <a:lstStyle/>
                    <a:p>
                      <a:pPr algn="r" fontAlgn="b"/>
                      <a:r>
                        <a:rPr lang="en-US" sz="1800" b="0" i="0" u="none" strike="noStrike" dirty="0" smtClean="0">
                          <a:solidFill>
                            <a:srgbClr val="000000"/>
                          </a:solidFill>
                          <a:effectLst/>
                          <a:latin typeface="Calibri"/>
                        </a:rPr>
                        <a:t>Total</a:t>
                      </a:r>
                      <a:r>
                        <a:rPr lang="en-US" sz="1800" b="0" i="0" u="none" strike="noStrike" baseline="0" dirty="0" smtClean="0">
                          <a:solidFill>
                            <a:srgbClr val="000000"/>
                          </a:solidFill>
                          <a:effectLst/>
                          <a:latin typeface="Calibri"/>
                        </a:rPr>
                        <a:t> </a:t>
                      </a:r>
                      <a:r>
                        <a:rPr lang="en-US" sz="1800" b="0" i="0" u="none" strike="noStrike" dirty="0" smtClean="0">
                          <a:solidFill>
                            <a:srgbClr val="000000"/>
                          </a:solidFill>
                          <a:effectLst/>
                          <a:latin typeface="Calibri"/>
                        </a:rPr>
                        <a:t>Par Amount</a:t>
                      </a:r>
                      <a:endParaRPr lang="en-US" sz="1800" b="0" i="0" u="none" strike="noStrike" dirty="0">
                        <a:solidFill>
                          <a:srgbClr val="000000"/>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r>
                        <a:rPr lang="en-US" sz="1800" b="0" i="0" u="none" strike="noStrike" dirty="0">
                          <a:solidFill>
                            <a:srgbClr val="000000"/>
                          </a:solidFill>
                          <a:effectLst/>
                          <a:latin typeface="Calibri"/>
                        </a:rPr>
                        <a:t>:</a:t>
                      </a:r>
                    </a:p>
                  </a:txBody>
                  <a:tcPr marL="9525" marR="9525" marT="9525" marB="0" anchor="b">
                    <a:lnL>
                      <a:noFill/>
                    </a:lnL>
                    <a:lnR>
                      <a:noFill/>
                    </a:lnR>
                    <a:lnT>
                      <a:noFill/>
                    </a:lnT>
                    <a:lnB>
                      <a:noFill/>
                    </a:lnB>
                    <a:solidFill>
                      <a:schemeClr val="accent2">
                        <a:lumMod val="20000"/>
                        <a:lumOff val="80000"/>
                      </a:schemeClr>
                    </a:solidFill>
                  </a:tcPr>
                </a:tc>
                <a:tc gridSpan="6">
                  <a:txBody>
                    <a:bodyPr/>
                    <a:lstStyle/>
                    <a:p>
                      <a:pPr algn="l" fontAlgn="b"/>
                      <a:r>
                        <a:rPr lang="en-US" sz="1800" b="0" i="0" u="none" strike="noStrike" dirty="0" smtClean="0">
                          <a:solidFill>
                            <a:schemeClr val="tx1"/>
                          </a:solidFill>
                          <a:effectLst/>
                          <a:latin typeface="Calibri"/>
                        </a:rPr>
                        <a:t>$955.105 Million</a:t>
                      </a:r>
                      <a:endParaRPr lang="en-US" sz="1800" b="0" i="0" u="none" strike="noStrike" dirty="0">
                        <a:solidFill>
                          <a:schemeClr val="tx1"/>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1852">
                <a:tc>
                  <a:txBody>
                    <a:bodyPr/>
                    <a:lstStyle/>
                    <a:p>
                      <a:pPr algn="r" fontAlgn="b"/>
                      <a:r>
                        <a:rPr lang="en-US" sz="1800" b="0" i="0" u="none" strike="noStrike" dirty="0" smtClean="0">
                          <a:solidFill>
                            <a:srgbClr val="000000"/>
                          </a:solidFill>
                          <a:effectLst/>
                          <a:latin typeface="Calibri"/>
                        </a:rPr>
                        <a:t>Refunding</a:t>
                      </a:r>
                      <a:r>
                        <a:rPr lang="en-US" sz="1800" b="0" i="0" u="none" strike="noStrike" baseline="0" dirty="0" smtClean="0">
                          <a:solidFill>
                            <a:srgbClr val="000000"/>
                          </a:solidFill>
                          <a:effectLst/>
                          <a:latin typeface="Calibri"/>
                        </a:rPr>
                        <a:t> Par Amount</a:t>
                      </a:r>
                      <a:endParaRPr lang="en-US" sz="1800" b="0" i="0" u="none" strike="noStrike" dirty="0">
                        <a:solidFill>
                          <a:srgbClr val="000000"/>
                        </a:solidFill>
                        <a:effectLst/>
                        <a:latin typeface="Calibri"/>
                      </a:endParaRPr>
                    </a:p>
                  </a:txBody>
                  <a:tcPr marL="9525" marR="9525" marT="9525" marB="0" anchor="b">
                    <a:lnL>
                      <a:noFill/>
                    </a:lnL>
                    <a:lnR>
                      <a:noFill/>
                    </a:lnR>
                    <a:lnT>
                      <a:noFill/>
                    </a:lnT>
                    <a:lnB>
                      <a:noFill/>
                    </a:lnB>
                    <a:noFill/>
                  </a:tcPr>
                </a:tc>
                <a:tc>
                  <a:txBody>
                    <a:bodyPr/>
                    <a:lstStyle/>
                    <a:p>
                      <a:pPr algn="l" fontAlgn="b"/>
                      <a:r>
                        <a:rPr lang="en-US" sz="1800" b="0" i="0" u="none" strike="noStrike" dirty="0" smtClean="0">
                          <a:solidFill>
                            <a:srgbClr val="000000"/>
                          </a:solidFill>
                          <a:effectLst/>
                          <a:latin typeface="Calibri"/>
                        </a:rPr>
                        <a:t>:</a:t>
                      </a:r>
                      <a:endParaRPr lang="en-US" sz="1800" b="0" i="0" u="none" strike="noStrike" dirty="0">
                        <a:solidFill>
                          <a:srgbClr val="000000"/>
                        </a:solidFill>
                        <a:effectLst/>
                        <a:latin typeface="Calibri"/>
                      </a:endParaRPr>
                    </a:p>
                  </a:txBody>
                  <a:tcPr marL="9525" marR="9525" marT="9525" marB="0" anchor="b">
                    <a:lnL>
                      <a:noFill/>
                    </a:lnL>
                    <a:lnR>
                      <a:noFill/>
                    </a:lnR>
                    <a:lnT>
                      <a:noFill/>
                    </a:lnT>
                    <a:lnB>
                      <a:noFill/>
                    </a:lnB>
                    <a:noFill/>
                  </a:tcPr>
                </a:tc>
                <a:tc gridSpan="5">
                  <a:txBody>
                    <a:bodyPr/>
                    <a:lstStyle/>
                    <a:p>
                      <a:pPr algn="l" fontAlgn="b"/>
                      <a:r>
                        <a:rPr lang="en-US" sz="1800" b="0" i="0" u="none" strike="noStrike" dirty="0" smtClean="0">
                          <a:solidFill>
                            <a:schemeClr val="tx1"/>
                          </a:solidFill>
                          <a:effectLst/>
                          <a:latin typeface="Calibri"/>
                        </a:rPr>
                        <a:t>$739.625 Million</a:t>
                      </a:r>
                      <a:endParaRPr lang="en-US" sz="1800" b="0" i="0" u="none" strike="noStrike" dirty="0">
                        <a:solidFill>
                          <a:schemeClr val="tx1"/>
                        </a:solidFill>
                        <a:effectLst/>
                        <a:latin typeface="Calibri"/>
                      </a:endParaRP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dirty="0">
                        <a:solidFill>
                          <a:schemeClr val="tx1"/>
                        </a:solidFill>
                        <a:effectLst/>
                        <a:latin typeface="Calibri"/>
                      </a:endParaRPr>
                    </a:p>
                  </a:txBody>
                  <a:tcPr marL="9525" marR="9525" marT="9525" marB="0" anchor="b">
                    <a:lnL>
                      <a:noFill/>
                    </a:lnL>
                    <a:lnR>
                      <a:noFill/>
                    </a:lnR>
                    <a:lnT>
                      <a:noFill/>
                    </a:lnT>
                    <a:lnB>
                      <a:noFill/>
                    </a:lnB>
                    <a:noFill/>
                  </a:tcPr>
                </a:tc>
              </a:tr>
              <a:tr h="301852">
                <a:tc>
                  <a:txBody>
                    <a:bodyPr/>
                    <a:lstStyle/>
                    <a:p>
                      <a:pPr algn="r" fontAlgn="b"/>
                      <a:r>
                        <a:rPr lang="en-US" sz="1800" b="0" i="0" u="none" strike="noStrike" dirty="0">
                          <a:solidFill>
                            <a:srgbClr val="000000"/>
                          </a:solidFill>
                          <a:effectLst/>
                          <a:latin typeface="Calibri"/>
                        </a:rPr>
                        <a:t>Use</a:t>
                      </a: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r>
                        <a:rPr lang="en-US" sz="1800" b="0" i="0" u="none" strike="noStrike" dirty="0">
                          <a:solidFill>
                            <a:srgbClr val="000000"/>
                          </a:solidFill>
                          <a:effectLst/>
                          <a:latin typeface="Calibri"/>
                        </a:rPr>
                        <a:t>:</a:t>
                      </a:r>
                    </a:p>
                  </a:txBody>
                  <a:tcPr marL="9525" marR="9525" marT="9525" marB="0" anchor="b">
                    <a:lnL>
                      <a:noFill/>
                    </a:lnL>
                    <a:lnR>
                      <a:noFill/>
                    </a:lnR>
                    <a:lnT>
                      <a:noFill/>
                    </a:lnT>
                    <a:lnB>
                      <a:noFill/>
                    </a:lnB>
                    <a:solidFill>
                      <a:schemeClr val="accent2">
                        <a:lumMod val="20000"/>
                        <a:lumOff val="80000"/>
                      </a:schemeClr>
                    </a:solidFill>
                  </a:tcPr>
                </a:tc>
                <a:tc gridSpan="5">
                  <a:txBody>
                    <a:bodyPr/>
                    <a:lstStyle/>
                    <a:p>
                      <a:pPr algn="l" fontAlgn="b"/>
                      <a:r>
                        <a:rPr lang="en-US" sz="1800" b="0" i="0" u="none" strike="noStrike" dirty="0">
                          <a:solidFill>
                            <a:schemeClr val="tx1"/>
                          </a:solidFill>
                          <a:effectLst/>
                          <a:latin typeface="Calibri"/>
                        </a:rPr>
                        <a:t>Capital Improvement Program</a:t>
                      </a:r>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800" b="0" i="0" u="none" strike="noStrike" dirty="0">
                          <a:solidFill>
                            <a:schemeClr val="tx1"/>
                          </a:solidFill>
                          <a:effectLst/>
                          <a:latin typeface="Calibri"/>
                        </a:rPr>
                        <a:t> </a:t>
                      </a:r>
                    </a:p>
                  </a:txBody>
                  <a:tcPr marL="9525" marR="9525" marT="9525" marB="0" anchor="b">
                    <a:lnL>
                      <a:noFill/>
                    </a:lnL>
                    <a:lnR>
                      <a:noFill/>
                    </a:lnR>
                    <a:lnT>
                      <a:noFill/>
                    </a:lnT>
                    <a:lnB>
                      <a:noFill/>
                    </a:lnB>
                    <a:solidFill>
                      <a:schemeClr val="accent2">
                        <a:lumMod val="20000"/>
                        <a:lumOff val="80000"/>
                      </a:schemeClr>
                    </a:solidFill>
                  </a:tcPr>
                </a:tc>
              </a:tr>
              <a:tr h="294593">
                <a:tc>
                  <a:txBody>
                    <a:bodyPr/>
                    <a:lstStyle/>
                    <a:p>
                      <a:pPr algn="r" fontAlgn="b"/>
                      <a:r>
                        <a:rPr lang="en-US" sz="1800" b="0" i="0" u="none" strike="noStrike" dirty="0">
                          <a:solidFill>
                            <a:srgbClr val="000000"/>
                          </a:solidFill>
                          <a:effectLst/>
                          <a:latin typeface="Calibri"/>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FF0000"/>
                          </a:solidFill>
                          <a:effectLst/>
                          <a:latin typeface="Calibri"/>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gridSpan="3">
                  <a:txBody>
                    <a:bodyPr/>
                    <a:lstStyle/>
                    <a:p>
                      <a:pPr algn="l" fontAlgn="b"/>
                      <a:r>
                        <a:rPr lang="en-US" sz="1800" b="0" i="0" u="none" strike="noStrike" dirty="0">
                          <a:solidFill>
                            <a:srgbClr val="FF0000"/>
                          </a:solidFill>
                          <a:effectLst/>
                          <a:latin typeface="Calibri"/>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FF0000"/>
                          </a:solidFill>
                          <a:effectLst/>
                          <a:latin typeface="Calibri"/>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294593">
                <a:tc>
                  <a:txBody>
                    <a:bodyPr/>
                    <a:lstStyle/>
                    <a:p>
                      <a:pPr algn="r" fontAlgn="b"/>
                      <a:r>
                        <a:rPr lang="en-US" sz="1800" b="0" i="0" u="none" strike="noStrike" dirty="0">
                          <a:solidFill>
                            <a:srgbClr val="00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FF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gridSpan="3">
                  <a:txBody>
                    <a:bodyPr/>
                    <a:lstStyle/>
                    <a:p>
                      <a:pPr algn="l" fontAlgn="b"/>
                      <a:r>
                        <a:rPr lang="en-US" sz="1800" b="0" i="0" u="none" strike="noStrike" dirty="0">
                          <a:solidFill>
                            <a:srgbClr val="FF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mpd="sng">
                      <a:noFill/>
                      <a:prstDash val="solid"/>
                    </a:lnB>
                  </a:tcPr>
                </a:tc>
                <a:tc hMerge="1">
                  <a:txBody>
                    <a:bodyPr/>
                    <a:lstStyle/>
                    <a:p>
                      <a:endParaRPr lang="en-US"/>
                    </a:p>
                  </a:txBody>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FF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301852">
                <a:tc>
                  <a:txBody>
                    <a:bodyPr/>
                    <a:lstStyle/>
                    <a:p>
                      <a:pPr algn="r" fontAlgn="b"/>
                      <a:r>
                        <a:rPr lang="en-US" sz="1800" b="0" i="0" u="none" strike="noStrike" dirty="0" smtClean="0">
                          <a:solidFill>
                            <a:schemeClr val="tx1"/>
                          </a:solidFill>
                          <a:effectLst/>
                          <a:latin typeface="Calibri"/>
                        </a:rPr>
                        <a:t>Average Life (Years)</a:t>
                      </a:r>
                      <a:endParaRPr lang="en-US" sz="1800" b="0" i="0" u="none" strike="noStrike" dirty="0">
                        <a:solidFill>
                          <a:schemeClr val="tx1"/>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r>
                        <a:rPr lang="en-US" sz="1800" b="0" i="0" u="none" strike="noStrike" dirty="0">
                          <a:solidFill>
                            <a:schemeClr val="tx1"/>
                          </a:solidFill>
                          <a:effectLst/>
                          <a:latin typeface="Calibri"/>
                        </a:rPr>
                        <a:t>:</a:t>
                      </a:r>
                    </a:p>
                  </a:txBody>
                  <a:tcPr marL="9525" marR="9525" marT="9525" marB="0" anchor="b">
                    <a:lnL>
                      <a:noFill/>
                    </a:lnL>
                    <a:lnR>
                      <a:noFill/>
                    </a:lnR>
                    <a:lnT>
                      <a:noFill/>
                    </a:lnT>
                    <a:lnB>
                      <a:noFill/>
                    </a:lnB>
                    <a:solidFill>
                      <a:schemeClr val="accent2">
                        <a:lumMod val="20000"/>
                        <a:lumOff val="80000"/>
                      </a:schemeClr>
                    </a:solidFill>
                  </a:tcPr>
                </a:tc>
                <a:tc>
                  <a:txBody>
                    <a:bodyPr/>
                    <a:lstStyle/>
                    <a:p>
                      <a:pPr algn="l" rtl="0" fontAlgn="b"/>
                      <a:r>
                        <a:rPr lang="en-US" sz="1800" b="0" i="0" u="none" strike="noStrike" dirty="0" smtClean="0">
                          <a:solidFill>
                            <a:schemeClr val="tx1"/>
                          </a:solidFill>
                          <a:effectLst/>
                          <a:latin typeface="Calibri"/>
                        </a:rPr>
                        <a:t>16.969</a:t>
                      </a:r>
                      <a:endParaRPr lang="en-US" sz="1800" b="0" i="0" u="none" strike="noStrike" dirty="0">
                        <a:solidFill>
                          <a:schemeClr val="tx1"/>
                        </a:solidFill>
                        <a:effectLst/>
                        <a:latin typeface="Calibri"/>
                      </a:endParaRPr>
                    </a:p>
                  </a:txBody>
                  <a:tcPr marL="9525" marR="9525" marT="9525" marB="0" anchor="b">
                    <a:lnL>
                      <a:noFill/>
                    </a:lnL>
                    <a:lnR>
                      <a:noFill/>
                    </a:lnR>
                    <a:lnT>
                      <a:noFill/>
                    </a:lnT>
                    <a:lnB>
                      <a:noFill/>
                    </a:lnB>
                    <a:lnTlToBr w="12700" cmpd="sng">
                      <a:noFill/>
                      <a:prstDash val="solid"/>
                    </a:lnTlToBr>
                    <a:lnBlToTr w="12700" cmpd="sng">
                      <a:noFill/>
                      <a:prstDash val="solid"/>
                    </a:lnBlToTr>
                    <a:solidFill>
                      <a:schemeClr val="accent2">
                        <a:lumMod val="20000"/>
                        <a:lumOff val="80000"/>
                      </a:schemeClr>
                    </a:solidFill>
                  </a:tcPr>
                </a:tc>
                <a:tc gridSpan="3">
                  <a:txBody>
                    <a:bodyPr/>
                    <a:lstStyle/>
                    <a:p>
                      <a:endParaRPr lang="en-US" dirty="0"/>
                    </a:p>
                  </a:txBody>
                  <a:tcPr marL="9525" marR="9525" marT="9525" marB="0" anchor="b">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2">
                        <a:lumMod val="20000"/>
                        <a:lumOff val="80000"/>
                      </a:schemeClr>
                    </a:solidFill>
                  </a:tcPr>
                </a:tc>
                <a:tc hMerge="1">
                  <a:txBody>
                    <a:bodyPr/>
                    <a:lstStyle/>
                    <a:p>
                      <a:endParaRPr lang="en-US"/>
                    </a:p>
                  </a:txBody>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r>
                        <a:rPr lang="en-US" sz="1800" b="0" i="0" u="none" strike="noStrike" dirty="0">
                          <a:solidFill>
                            <a:srgbClr val="FF0000"/>
                          </a:solidFill>
                          <a:effectLst/>
                          <a:latin typeface="Calibri"/>
                        </a:rPr>
                        <a:t> </a:t>
                      </a:r>
                    </a:p>
                  </a:txBody>
                  <a:tcPr marL="9525" marR="9525" marT="9525" marB="0" anchor="b">
                    <a:lnL w="12700" cmpd="sng">
                      <a:noFill/>
                      <a:prstDash val="solid"/>
                    </a:lnL>
                    <a:lnR>
                      <a:noFill/>
                    </a:lnR>
                    <a:lnT>
                      <a:noFill/>
                    </a:lnT>
                    <a:lnB>
                      <a:noFill/>
                    </a:lnB>
                    <a:lnTlToBr w="12700" cmpd="sng">
                      <a:noFill/>
                      <a:prstDash val="solid"/>
                    </a:lnTlToBr>
                    <a:lnBlToTr w="12700" cmpd="sng">
                      <a:noFill/>
                      <a:prstDash val="solid"/>
                    </a:lnBlToTr>
                    <a:solidFill>
                      <a:schemeClr val="accent2">
                        <a:lumMod val="20000"/>
                        <a:lumOff val="80000"/>
                      </a:schemeClr>
                    </a:solidFill>
                  </a:tcPr>
                </a:tc>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a:noFill/>
                    </a:lnR>
                    <a:lnT>
                      <a:noFill/>
                    </a:lnT>
                    <a:lnB>
                      <a:noFill/>
                    </a:lnB>
                    <a:solidFill>
                      <a:schemeClr val="accent2">
                        <a:lumMod val="20000"/>
                        <a:lumOff val="80000"/>
                      </a:schemeClr>
                    </a:solidFill>
                  </a:tcPr>
                </a:tc>
              </a:tr>
              <a:tr h="301852">
                <a:tc>
                  <a:txBody>
                    <a:bodyPr/>
                    <a:lstStyle/>
                    <a:p>
                      <a:pPr algn="r" fontAlgn="b"/>
                      <a:r>
                        <a:rPr lang="en-US" sz="1800" b="0" i="0" u="none" strike="noStrike" dirty="0" smtClean="0">
                          <a:solidFill>
                            <a:srgbClr val="000000"/>
                          </a:solidFill>
                          <a:effectLst/>
                          <a:latin typeface="Calibri"/>
                        </a:rPr>
                        <a:t>Present Value Savings</a:t>
                      </a:r>
                      <a:endParaRPr lang="en-US" sz="18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1800" b="0" i="0" u="none" strike="noStrike" dirty="0">
                          <a:solidFill>
                            <a:schemeClr val="tx1"/>
                          </a:solidFill>
                          <a:effectLst/>
                          <a:latin typeface="Calibri"/>
                        </a:rPr>
                        <a:t>:</a:t>
                      </a:r>
                    </a:p>
                  </a:txBody>
                  <a:tcPr marL="9525" marR="9525" marT="9525" marB="0" anchor="b">
                    <a:lnL>
                      <a:noFill/>
                    </a:lnL>
                    <a:lnR>
                      <a:noFill/>
                    </a:lnR>
                    <a:lnT>
                      <a:noFill/>
                    </a:lnT>
                    <a:lnB>
                      <a:noFill/>
                    </a:lnB>
                  </a:tcPr>
                </a:tc>
                <a:tc gridSpan="4">
                  <a:txBody>
                    <a:bodyPr/>
                    <a:lstStyle/>
                    <a:p>
                      <a:pPr algn="l" rtl="0" fontAlgn="b"/>
                      <a:r>
                        <a:rPr lang="en-US" sz="1800" b="0" i="0" u="none" strike="noStrike" dirty="0" smtClean="0">
                          <a:solidFill>
                            <a:srgbClr val="000000"/>
                          </a:solidFill>
                          <a:effectLst/>
                          <a:latin typeface="Calibri"/>
                        </a:rPr>
                        <a:t>$116,762,674</a:t>
                      </a:r>
                      <a:endParaRPr lang="en-US" sz="1800" b="0" i="0" u="none" strike="noStrike" dirty="0">
                        <a:solidFill>
                          <a:srgbClr val="000000"/>
                        </a:solidFill>
                        <a:effectLst/>
                        <a:latin typeface="Calibri"/>
                      </a:endParaRPr>
                    </a:p>
                  </a:txBody>
                  <a:tcPr marL="9525" marR="9525" marT="9525" marB="0" anchor="b">
                    <a:lnL>
                      <a:noFill/>
                    </a:lnL>
                    <a:lnR>
                      <a:noFill/>
                    </a:lnR>
                    <a:lnT>
                      <a:noFill/>
                    </a:lnT>
                    <a:lnB>
                      <a:noFill/>
                    </a:lnB>
                  </a:tcPr>
                </a:tc>
                <a:tc hMerge="1">
                  <a:txBody>
                    <a:bodyPr/>
                    <a:lstStyle/>
                    <a:p>
                      <a:endParaRPr lang="en-US" dirty="0"/>
                    </a:p>
                  </a:txBody>
                  <a:tcPr marL="9525" marR="9525" marT="9525" marB="0" anchor="b">
                    <a:lnL>
                      <a:noFill/>
                    </a:lnL>
                    <a:lnR>
                      <a:noFill/>
                    </a:lnR>
                    <a:lnT>
                      <a:noFill/>
                    </a:lnT>
                    <a:lnB>
                      <a:noFill/>
                    </a:lnB>
                  </a:tcPr>
                </a:tc>
                <a:tc hMerge="1">
                  <a:txBody>
                    <a:bodyPr/>
                    <a:lstStyle/>
                    <a:p>
                      <a:endParaRPr lang="en-US"/>
                    </a:p>
                  </a:txBody>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tcPr>
                </a:tc>
                <a:tc>
                  <a:txBody>
                    <a:bodyPr/>
                    <a:lstStyle/>
                    <a:p>
                      <a:endParaRPr lang="en-US" sz="1800" dirty="0"/>
                    </a:p>
                  </a:txBody>
                  <a:tcPr marL="9525" marR="9525" marT="9525" marB="0" anchor="b">
                    <a:lnL>
                      <a:noFill/>
                    </a:lnL>
                    <a:lnR>
                      <a:noFill/>
                    </a:lnR>
                    <a:lnT>
                      <a:noFill/>
                    </a:lnT>
                    <a:lnB>
                      <a:noFill/>
                    </a:lnB>
                  </a:tcPr>
                </a:tc>
                <a:tc>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a:noFill/>
                    </a:lnR>
                    <a:lnT>
                      <a:noFill/>
                    </a:lnT>
                    <a:lnB>
                      <a:noFill/>
                    </a:lnB>
                  </a:tcPr>
                </a:tc>
              </a:tr>
              <a:tr h="301852">
                <a:tc>
                  <a:txBody>
                    <a:bodyPr/>
                    <a:lstStyle/>
                    <a:p>
                      <a:pPr algn="r" fontAlgn="b"/>
                      <a:r>
                        <a:rPr lang="en-US" sz="1800" b="0" i="0" u="none" strike="noStrike" dirty="0" smtClean="0">
                          <a:solidFill>
                            <a:srgbClr val="000000"/>
                          </a:solidFill>
                          <a:effectLst/>
                          <a:latin typeface="Calibri"/>
                        </a:rPr>
                        <a:t>Percentage Savings</a:t>
                      </a: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r>
                        <a:rPr lang="en-US" sz="1800" b="0" i="0" u="none" strike="noStrike" dirty="0" smtClean="0">
                          <a:solidFill>
                            <a:schemeClr val="tx1"/>
                          </a:solidFill>
                          <a:effectLst/>
                          <a:latin typeface="Calibri"/>
                        </a:rPr>
                        <a:t>:</a:t>
                      </a:r>
                      <a:endParaRPr lang="en-US" sz="1800" b="0" i="0" u="none" strike="noStrike" dirty="0">
                        <a:solidFill>
                          <a:schemeClr val="tx1"/>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gridSpan="4">
                  <a:txBody>
                    <a:bodyPr/>
                    <a:lstStyle/>
                    <a:p>
                      <a:pPr algn="l" fontAlgn="b"/>
                      <a:r>
                        <a:rPr lang="en-US" sz="1800" b="0" i="0" u="none" strike="noStrike" dirty="0" smtClean="0">
                          <a:solidFill>
                            <a:schemeClr val="tx1"/>
                          </a:solidFill>
                          <a:effectLst/>
                          <a:latin typeface="Calibri"/>
                        </a:rPr>
                        <a:t>15.787%</a:t>
                      </a:r>
                    </a:p>
                  </a:txBody>
                  <a:tcPr marL="9525" marR="9525" marT="9525" marB="0" anchor="b">
                    <a:lnL>
                      <a:noFill/>
                    </a:lnL>
                    <a:lnR>
                      <a:noFill/>
                    </a:lnR>
                    <a:lnT>
                      <a:noFill/>
                    </a:lnT>
                    <a:lnB>
                      <a:noFill/>
                    </a:lnB>
                    <a:lnTlToBr w="12700" cmpd="sng">
                      <a:noFill/>
                      <a:prstDash val="solid"/>
                    </a:lnTlToBr>
                    <a:lnBlToTr w="12700" cmpd="sng">
                      <a:noFill/>
                      <a:prstDash val="solid"/>
                    </a:lnBlToTr>
                    <a:solidFill>
                      <a:schemeClr val="accent2">
                        <a:lumMod val="20000"/>
                        <a:lumOff val="80000"/>
                      </a:schemeClr>
                    </a:solidFill>
                  </a:tcPr>
                </a:tc>
                <a:tc hMerge="1">
                  <a:txBody>
                    <a:bodyPr/>
                    <a:lstStyle/>
                    <a:p>
                      <a:endParaRPr lang="en-US"/>
                    </a:p>
                  </a:txBody>
                  <a:tcPr>
                    <a:lnL>
                      <a:noFill/>
                    </a:lnL>
                    <a:lnR>
                      <a:noFill/>
                    </a:lnR>
                    <a:lnT>
                      <a:noFill/>
                    </a:lnT>
                    <a:lnB>
                      <a:noFill/>
                    </a:lnB>
                    <a:solidFill>
                      <a:schemeClr val="accent2">
                        <a:lumMod val="20000"/>
                        <a:lumOff val="80000"/>
                      </a:schemeClr>
                    </a:solidFill>
                  </a:tcPr>
                </a:tc>
                <a:tc hMerge="1">
                  <a:txBody>
                    <a:bodyPr/>
                    <a:lstStyle/>
                    <a:p>
                      <a:endParaRPr lang="en-US"/>
                    </a:p>
                  </a:txBody>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gridSpan="2">
                  <a:txBody>
                    <a:bodyPr/>
                    <a:lstStyle/>
                    <a:p>
                      <a:endParaRPr lang="en-US" sz="1800" dirty="0"/>
                    </a:p>
                  </a:txBody>
                  <a:tcPr marL="9525" marR="9525" marT="9525" marB="0" anchor="b">
                    <a:lnL>
                      <a:noFill/>
                    </a:lnL>
                    <a:lnR>
                      <a:noFill/>
                    </a:lnR>
                    <a:lnT>
                      <a:noFill/>
                    </a:lnT>
                    <a:lnB>
                      <a:noFill/>
                    </a:lnB>
                    <a:lnTlToBr w="12700" cmpd="sng">
                      <a:noFill/>
                      <a:prstDash val="solid"/>
                    </a:lnTlToBr>
                    <a:lnBlToTr w="12700" cmpd="sng">
                      <a:noFill/>
                      <a:prstDash val="solid"/>
                    </a:lnBlToTr>
                    <a:solidFill>
                      <a:schemeClr val="accent2">
                        <a:lumMod val="20000"/>
                        <a:lumOff val="80000"/>
                      </a:schemeClr>
                    </a:solidFill>
                  </a:tcPr>
                </a:tc>
                <a:tc hMerge="1">
                  <a:txBody>
                    <a:bodyPr/>
                    <a:lstStyle/>
                    <a:p>
                      <a:endParaRPr lang="en-US"/>
                    </a:p>
                  </a:txBody>
                  <a:tcPr/>
                </a:tc>
              </a:tr>
              <a:tr h="301852">
                <a:tc>
                  <a:txBody>
                    <a:bodyPr/>
                    <a:lstStyle/>
                    <a:p>
                      <a:pPr algn="r" fontAlgn="b"/>
                      <a:r>
                        <a:rPr lang="en-US" sz="1800" b="0" i="0" u="none" strike="noStrike" dirty="0" smtClean="0">
                          <a:solidFill>
                            <a:srgbClr val="000000"/>
                          </a:solidFill>
                          <a:effectLst/>
                          <a:latin typeface="Calibri"/>
                        </a:rPr>
                        <a:t>All-In True Interest Cost (%)</a:t>
                      </a:r>
                    </a:p>
                  </a:txBody>
                  <a:tcPr marL="9525" marR="9525" marT="9525" marB="0" anchor="b">
                    <a:lnL>
                      <a:noFill/>
                    </a:lnL>
                    <a:lnR>
                      <a:noFill/>
                    </a:lnR>
                    <a:lnT>
                      <a:noFill/>
                    </a:lnT>
                    <a:lnB>
                      <a:noFill/>
                    </a:lnB>
                  </a:tcPr>
                </a:tc>
                <a:tc>
                  <a:txBody>
                    <a:bodyPr/>
                    <a:lstStyle/>
                    <a:p>
                      <a:pPr algn="l" fontAlgn="b"/>
                      <a:r>
                        <a:rPr lang="en-US" sz="1800" b="0" i="0" u="none" strike="noStrike" dirty="0" smtClean="0">
                          <a:solidFill>
                            <a:schemeClr val="tx1"/>
                          </a:solidFill>
                          <a:effectLst/>
                          <a:latin typeface="Calibri"/>
                        </a:rPr>
                        <a:t>:</a:t>
                      </a:r>
                      <a:endParaRPr lang="en-US" sz="1800" b="0" i="0" u="none" strike="noStrike" dirty="0">
                        <a:solidFill>
                          <a:schemeClr val="tx1"/>
                        </a:solidFill>
                        <a:effectLst/>
                        <a:latin typeface="Calibri"/>
                      </a:endParaRPr>
                    </a:p>
                  </a:txBody>
                  <a:tcPr marL="9525" marR="9525" marT="9525" marB="0" anchor="b">
                    <a:lnL>
                      <a:noFill/>
                    </a:lnL>
                    <a:lnR>
                      <a:noFill/>
                    </a:lnR>
                    <a:lnT>
                      <a:noFill/>
                    </a:lnT>
                    <a:lnB>
                      <a:noFill/>
                    </a:lnB>
                  </a:tcPr>
                </a:tc>
                <a:tc gridSpan="2">
                  <a:txBody>
                    <a:bodyPr/>
                    <a:lstStyle/>
                    <a:p>
                      <a:pPr algn="l" fontAlgn="b"/>
                      <a:r>
                        <a:rPr lang="en-US" sz="1800" b="0" i="0" u="none" strike="noStrike" dirty="0" smtClean="0">
                          <a:solidFill>
                            <a:schemeClr val="tx1"/>
                          </a:solidFill>
                          <a:effectLst/>
                          <a:latin typeface="Calibri"/>
                        </a:rPr>
                        <a:t>3.252%</a:t>
                      </a:r>
                    </a:p>
                  </a:txBody>
                  <a:tcPr marL="9525" marR="9525" marT="9525" marB="0" anchor="b">
                    <a:lnL>
                      <a:noFill/>
                    </a:lnL>
                    <a:lnR>
                      <a:noFill/>
                    </a:lnR>
                    <a:lnT>
                      <a:noFill/>
                    </a:lnT>
                    <a:lnB>
                      <a:noFill/>
                    </a:lnB>
                    <a:lnTlToBr w="12700" cmpd="sng">
                      <a:noFill/>
                      <a:prstDash val="solid"/>
                    </a:lnTlToBr>
                    <a:lnBlToTr w="12700" cmpd="sng">
                      <a:noFill/>
                      <a:prstDash val="solid"/>
                    </a:lnBlToTr>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tc>
                <a:tc gridSpan="2">
                  <a:txBody>
                    <a:bodyPr/>
                    <a:lstStyle/>
                    <a:p>
                      <a:endParaRPr lang="en-US" dirty="0"/>
                    </a:p>
                  </a:txBody>
                  <a:tcPr marL="9525" marR="9525" marT="9525" marB="0" anchor="b">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hMerge="1">
                  <a:txBody>
                    <a:bodyPr/>
                    <a:lstStyle/>
                    <a:p>
                      <a:pPr algn="l" fontAlgn="b"/>
                      <a:endParaRPr lang="en-US" sz="2000" b="0" i="0" u="none" strike="noStrike" dirty="0">
                        <a:solidFill>
                          <a:schemeClr val="tx1"/>
                        </a:solidFill>
                        <a:effectLst/>
                        <a:latin typeface="Calibri"/>
                      </a:endParaRPr>
                    </a:p>
                  </a:txBody>
                  <a:tcPr marL="9525" marR="9525" marT="9525" marB="0" anchor="b">
                    <a:lnL>
                      <a:noFill/>
                    </a:lnL>
                    <a:lnR>
                      <a:noFill/>
                    </a:lnR>
                    <a:lnT>
                      <a:noFill/>
                    </a:lnT>
                    <a:lnB>
                      <a:noFill/>
                    </a:lnB>
                  </a:tcPr>
                </a:tc>
                <a:tc gridSpan="2">
                  <a:txBody>
                    <a:bodyPr/>
                    <a:lstStyle/>
                    <a:p>
                      <a:endParaRPr lang="en-US" sz="1800" dirty="0"/>
                    </a:p>
                  </a:txBody>
                  <a:tcPr marL="9525" marR="9525" marT="9525" marB="0" anchor="b">
                    <a:lnL w="12700" cmpd="sng">
                      <a:noFill/>
                      <a:prstDash val="solid"/>
                    </a:lnL>
                    <a:lnR>
                      <a:noFill/>
                    </a:lnR>
                    <a:lnT>
                      <a:noFill/>
                    </a:lnT>
                    <a:lnB>
                      <a:noFill/>
                    </a:lnB>
                    <a:lnTlToBr w="12700" cmpd="sng">
                      <a:noFill/>
                      <a:prstDash val="solid"/>
                    </a:lnTlToBr>
                    <a:lnBlToTr w="12700" cmpd="sng">
                      <a:noFill/>
                      <a:prstDash val="solid"/>
                    </a:lnBlToTr>
                  </a:tcPr>
                </a:tc>
                <a:tc hMerge="1">
                  <a:txBody>
                    <a:bodyPr/>
                    <a:lstStyle/>
                    <a:p>
                      <a:endParaRPr lang="en-US"/>
                    </a:p>
                  </a:txBody>
                  <a:tcPr/>
                </a:tc>
              </a:tr>
              <a:tr h="301852">
                <a:tc>
                  <a:txBody>
                    <a:bodyPr/>
                    <a:lstStyle/>
                    <a:p>
                      <a:pPr algn="r" fontAlgn="b"/>
                      <a:endParaRPr lang="en-US" sz="1800" b="0" i="0" u="none" strike="noStrike" dirty="0">
                        <a:solidFill>
                          <a:srgbClr val="000000"/>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gridSpan="2">
                  <a:txBody>
                    <a:bodyPr/>
                    <a:lstStyle/>
                    <a:p>
                      <a:pPr algn="l" fontAlgn="b"/>
                      <a:endParaRPr lang="en-US" sz="1800" b="0" i="0" u="none" strike="noStrike" dirty="0">
                        <a:solidFill>
                          <a:schemeClr val="tx1"/>
                        </a:solidFill>
                        <a:effectLst/>
                        <a:latin typeface="Calibri"/>
                      </a:endParaRPr>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lnL>
                      <a:noFill/>
                    </a:lnL>
                    <a:lnR>
                      <a:noFill/>
                    </a:lnR>
                    <a:lnT>
                      <a:noFill/>
                    </a:lnT>
                    <a:lnB>
                      <a:noFill/>
                    </a:lnB>
                    <a:solidFill>
                      <a:schemeClr val="accent2">
                        <a:lumMod val="20000"/>
                        <a:lumOff val="80000"/>
                      </a:schemeClr>
                    </a:solidFill>
                  </a:tcPr>
                </a:tc>
                <a:tc gridSpan="2">
                  <a:txBody>
                    <a:bodyPr/>
                    <a:lstStyle/>
                    <a:p>
                      <a:endParaRPr lang="en-US" dirty="0"/>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lnL>
                      <a:noFill/>
                    </a:lnL>
                    <a:lnR>
                      <a:noFill/>
                    </a:lnR>
                    <a:lnT>
                      <a:noFill/>
                    </a:lnT>
                    <a:lnB>
                      <a:noFill/>
                    </a:lnB>
                    <a:solidFill>
                      <a:schemeClr val="accent2">
                        <a:lumMod val="20000"/>
                        <a:lumOff val="80000"/>
                      </a:schemeClr>
                    </a:solidFill>
                  </a:tcPr>
                </a:tc>
                <a:tc gridSpan="2">
                  <a:txBody>
                    <a:bodyPr/>
                    <a:lstStyle/>
                    <a:p>
                      <a:endParaRPr lang="en-US" sz="1800" dirty="0"/>
                    </a:p>
                  </a:txBody>
                  <a:tcPr marL="9525" marR="9525" marT="9525" marB="0" anchor="b">
                    <a:lnL>
                      <a:noFill/>
                    </a:lnL>
                    <a:lnR>
                      <a:noFill/>
                    </a:lnR>
                    <a:lnT>
                      <a:noFill/>
                    </a:lnT>
                    <a:lnB>
                      <a:noFill/>
                    </a:lnB>
                    <a:solidFill>
                      <a:schemeClr val="accent2">
                        <a:lumMod val="20000"/>
                        <a:lumOff val="80000"/>
                      </a:schemeClr>
                    </a:solidFill>
                  </a:tcPr>
                </a:tc>
                <a:tc hMerge="1">
                  <a:txBody>
                    <a:bodyPr/>
                    <a:lstStyle/>
                    <a:p>
                      <a:endParaRPr lang="en-US"/>
                    </a:p>
                  </a:txBody>
                  <a:tcPr/>
                </a:tc>
              </a:tr>
              <a:tr h="257175">
                <a:tc>
                  <a:txBody>
                    <a:bodyPr/>
                    <a:lstStyle/>
                    <a:p>
                      <a:pPr algn="r" fontAlgn="b"/>
                      <a:r>
                        <a:rPr lang="en-US" sz="1800" b="0" i="0" u="none" strike="noStrike" dirty="0" smtClean="0">
                          <a:solidFill>
                            <a:srgbClr val="000000"/>
                          </a:solidFill>
                          <a:effectLst/>
                          <a:latin typeface="Calibri"/>
                        </a:rPr>
                        <a:t>Anticipated Closing Date</a:t>
                      </a:r>
                      <a:endParaRPr lang="en-US" sz="18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1800" b="0" i="0" u="none" strike="noStrike" dirty="0">
                          <a:solidFill>
                            <a:srgbClr val="000000"/>
                          </a:solidFill>
                          <a:effectLst/>
                          <a:latin typeface="Calibri"/>
                        </a:rPr>
                        <a:t>:</a:t>
                      </a:r>
                    </a:p>
                  </a:txBody>
                  <a:tcPr marL="9525" marR="9525" marT="9525" marB="0" anchor="b">
                    <a:lnL>
                      <a:noFill/>
                    </a:lnL>
                    <a:lnR>
                      <a:noFill/>
                    </a:lnR>
                    <a:lnT>
                      <a:noFill/>
                    </a:lnT>
                    <a:lnB>
                      <a:noFill/>
                    </a:lnB>
                  </a:tcPr>
                </a:tc>
                <a:tc gridSpan="2">
                  <a:txBody>
                    <a:bodyPr/>
                    <a:lstStyle/>
                    <a:p>
                      <a:pPr algn="l" fontAlgn="b"/>
                      <a:r>
                        <a:rPr lang="en-US" sz="1800" b="0" i="0" u="none" strike="noStrike" dirty="0" smtClean="0">
                          <a:solidFill>
                            <a:schemeClr val="tx1"/>
                          </a:solidFill>
                          <a:effectLst/>
                          <a:latin typeface="Calibri"/>
                        </a:rPr>
                        <a:t>March 8, 2016</a:t>
                      </a:r>
                      <a:endParaRPr lang="en-US" sz="1800" b="0" i="0" u="none" strike="noStrike" dirty="0">
                        <a:solidFill>
                          <a:schemeClr val="tx1"/>
                        </a:solidFill>
                        <a:effectLst/>
                        <a:latin typeface="Calibri"/>
                      </a:endParaRPr>
                    </a:p>
                  </a:txBody>
                  <a:tcPr marL="9525" marR="9525" marT="9525" marB="0" anchor="b">
                    <a:lnL>
                      <a:noFill/>
                    </a:lnL>
                    <a:lnR>
                      <a:noFill/>
                    </a:lnR>
                    <a:lnT>
                      <a:noFill/>
                    </a:lnT>
                    <a:lnB>
                      <a:noFill/>
                    </a:lnB>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tc>
                <a:tc gridSpan="2">
                  <a:txBody>
                    <a:bodyPr/>
                    <a:lstStyle/>
                    <a:p>
                      <a:endParaRPr lang="en-US" dirty="0"/>
                    </a:p>
                  </a:txBody>
                  <a:tcPr marL="9525" marR="9525" marT="9525" marB="0" anchor="b">
                    <a:lnL>
                      <a:noFill/>
                    </a:lnL>
                    <a:lnR>
                      <a:noFill/>
                    </a:lnR>
                    <a:lnT>
                      <a:noFill/>
                    </a:lnT>
                    <a:lnB>
                      <a:noFill/>
                    </a:lnB>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tc>
                <a:tc>
                  <a:txBody>
                    <a:bodyPr/>
                    <a:lstStyle/>
                    <a:p>
                      <a:endParaRPr lang="en-US" sz="1800" dirty="0"/>
                    </a:p>
                  </a:txBody>
                  <a:tcPr marL="9525" marR="9525" marT="9525" marB="0" anchor="b">
                    <a:lnL>
                      <a:noFill/>
                    </a:lnL>
                    <a:lnR>
                      <a:noFill/>
                    </a:lnR>
                    <a:lnT>
                      <a:noFill/>
                    </a:lnT>
                    <a:lnB>
                      <a:noFill/>
                    </a:lnB>
                  </a:tcPr>
                </a:tc>
                <a:tc>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a:noFill/>
                    </a:lnR>
                    <a:lnT>
                      <a:noFill/>
                    </a:lnT>
                    <a:lnB>
                      <a:noFill/>
                    </a:lnB>
                  </a:tcPr>
                </a:tc>
              </a:tr>
              <a:tr h="257175">
                <a:tc>
                  <a:txBody>
                    <a:bodyPr/>
                    <a:lstStyle/>
                    <a:p>
                      <a:pPr algn="r" fontAlgn="b"/>
                      <a:endParaRPr lang="en-US" sz="18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c gridSpan="2">
                  <a:txBody>
                    <a:bodyPr/>
                    <a:lstStyle/>
                    <a:p>
                      <a:pPr algn="l" fontAlgn="b"/>
                      <a:endParaRPr lang="en-US" sz="1800" b="0" i="0" u="none" strike="noStrike" dirty="0">
                        <a:solidFill>
                          <a:schemeClr val="tx1"/>
                        </a:solidFill>
                        <a:effectLst/>
                        <a:latin typeface="Calibri"/>
                      </a:endParaRP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tcPr>
                </a:tc>
                <a:tc gridSpan="2">
                  <a:txBody>
                    <a:bodyPr/>
                    <a:lstStyle/>
                    <a:p>
                      <a:endParaRPr lang="en-US" sz="1800" dirty="0"/>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l" fontAlgn="b"/>
                      <a:endParaRPr lang="en-US" sz="2000" b="0" i="0" u="none" strike="noStrike" dirty="0">
                        <a:solidFill>
                          <a:srgbClr val="FF0000"/>
                        </a:solidFill>
                        <a:effectLst/>
                        <a:latin typeface="Calibri"/>
                      </a:endParaRPr>
                    </a:p>
                  </a:txBody>
                  <a:tcPr marL="9525" marR="9525" marT="9525" marB="0" anchor="b">
                    <a:lnL>
                      <a:noFill/>
                    </a:lnL>
                    <a:lnR>
                      <a:noFill/>
                    </a:lnR>
                    <a:lnT>
                      <a:noFill/>
                    </a:lnT>
                    <a:lnB>
                      <a:noFill/>
                    </a:lnB>
                  </a:tcPr>
                </a:tc>
                <a:tc>
                  <a:txBody>
                    <a:bodyPr/>
                    <a:lstStyle/>
                    <a:p>
                      <a:endParaRPr lang="en-US" sz="1800" dirty="0"/>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r>
            </a:tbl>
          </a:graphicData>
        </a:graphic>
      </p:graphicFrame>
      <p:sp>
        <p:nvSpPr>
          <p:cNvPr id="7" name="Rectangle 20"/>
          <p:cNvSpPr>
            <a:spLocks noGrp="1" noChangeArrowheads="1"/>
          </p:cNvSpPr>
          <p:nvPr>
            <p:ph type="title"/>
          </p:nvPr>
        </p:nvSpPr>
        <p:spPr>
          <a:xfrm>
            <a:off x="990600" y="-76200"/>
            <a:ext cx="8077200" cy="1356519"/>
          </a:xfrm>
        </p:spPr>
        <p:txBody>
          <a:bodyPr/>
          <a:lstStyle/>
          <a:p>
            <a:r>
              <a:rPr lang="en-US" sz="4000" dirty="0" smtClean="0">
                <a:latin typeface="Calibri" panose="020F0502020204030204" pitchFamily="34" charset="0"/>
              </a:rPr>
              <a:t>Pricing Update</a:t>
            </a:r>
            <a:br>
              <a:rPr lang="en-US" sz="4000" dirty="0" smtClean="0">
                <a:latin typeface="Calibri" panose="020F0502020204030204" pitchFamily="34" charset="0"/>
              </a:rPr>
            </a:br>
            <a:r>
              <a:rPr lang="en-US" sz="4000" dirty="0" smtClean="0">
                <a:latin typeface="Calibri" panose="020F0502020204030204" pitchFamily="34" charset="0"/>
              </a:rPr>
              <a:t>CUS Series 2016B</a:t>
            </a:r>
          </a:p>
        </p:txBody>
      </p:sp>
      <p:sp>
        <p:nvSpPr>
          <p:cNvPr id="2" name="Footer Placeholder 1"/>
          <p:cNvSpPr>
            <a:spLocks noGrp="1"/>
          </p:cNvSpPr>
          <p:nvPr>
            <p:ph type="ftr" sz="quarter" idx="11"/>
          </p:nvPr>
        </p:nvSpPr>
        <p:spPr>
          <a:xfrm>
            <a:off x="533400" y="6324600"/>
            <a:ext cx="8077200" cy="304800"/>
          </a:xfrm>
        </p:spPr>
        <p:txBody>
          <a:bodyPr/>
          <a:lstStyle/>
          <a:p>
            <a:pPr algn="l"/>
            <a:r>
              <a:rPr lang="en-US" sz="1050" dirty="0" smtClean="0">
                <a:latin typeface="Calibri" panose="020F0502020204030204" pitchFamily="34" charset="0"/>
              </a:rPr>
              <a:t>Note:   This presentation constitutes the written recommendation of the Finance Working Group.</a:t>
            </a:r>
            <a:endParaRPr lang="en-US" sz="1050" dirty="0">
              <a:latin typeface="Calibri" panose="020F0502020204030204" pitchFamily="34" charset="0"/>
            </a:endParaRPr>
          </a:p>
        </p:txBody>
      </p:sp>
      <p:sp>
        <p:nvSpPr>
          <p:cNvPr id="9" name="Rectangle 3"/>
          <p:cNvSpPr txBox="1">
            <a:spLocks noChangeArrowheads="1"/>
          </p:cNvSpPr>
          <p:nvPr/>
        </p:nvSpPr>
        <p:spPr>
          <a:xfrm>
            <a:off x="533400" y="6096000"/>
            <a:ext cx="7696200" cy="381000"/>
          </a:xfrm>
          <a:prstGeom prst="rect">
            <a:avLst/>
          </a:prstGeom>
        </p:spPr>
        <p:txBody>
          <a:bodyPr vert="horz" lIns="91440" tIns="45720" rIns="91440" bIns="45720" rtlCol="0">
            <a:normAutofit/>
          </a:bodyPr>
          <a:lstStyle/>
          <a:p>
            <a:pPr marL="342900" indent="-342900">
              <a:lnSpc>
                <a:spcPct val="90000"/>
              </a:lnSpc>
              <a:spcBef>
                <a:spcPct val="20000"/>
              </a:spcBef>
            </a:pPr>
            <a:r>
              <a:rPr lang="en-US" sz="1000" baseline="30000" dirty="0" smtClean="0">
                <a:latin typeface="Calibri" panose="020F0502020204030204" pitchFamily="34" charset="0"/>
                <a:cs typeface="Calibri" panose="020F0502020204030204" pitchFamily="34" charset="0"/>
              </a:rPr>
              <a:t>(1)</a:t>
            </a:r>
            <a:r>
              <a:rPr lang="en-US" sz="1000" dirty="0" smtClean="0">
                <a:latin typeface="Calibri" panose="020F0502020204030204" pitchFamily="34" charset="0"/>
                <a:cs typeface="Calibri" panose="020F0502020204030204" pitchFamily="34" charset="0"/>
              </a:rPr>
              <a:t> Wells Fargo, serving as the lead underwriter, supported the transaction by purchasing an estimated $131 million in unsold bonds. </a:t>
            </a:r>
            <a:endParaRPr lang="en-US" sz="1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796430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A8EF887-4AA1-44A4-803A-7E2B3A02AA67}" type="slidenum">
              <a:rPr lang="en-US" smtClean="0"/>
              <a:pPr/>
              <a:t>4</a:t>
            </a:fld>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92388061"/>
              </p:ext>
            </p:extLst>
          </p:nvPr>
        </p:nvGraphicFramePr>
        <p:xfrm>
          <a:off x="685800" y="1600200"/>
          <a:ext cx="7924802" cy="4157237"/>
        </p:xfrm>
        <a:graphic>
          <a:graphicData uri="http://schemas.openxmlformats.org/drawingml/2006/table">
            <a:tbl>
              <a:tblPr/>
              <a:tblGrid>
                <a:gridCol w="1273192"/>
                <a:gridCol w="1065074"/>
                <a:gridCol w="930409"/>
                <a:gridCol w="1652701"/>
                <a:gridCol w="946024"/>
                <a:gridCol w="838202"/>
                <a:gridCol w="1219200"/>
              </a:tblGrid>
              <a:tr h="260579">
                <a:tc>
                  <a:txBody>
                    <a:bodyPr/>
                    <a:lstStyle/>
                    <a:p>
                      <a:pPr algn="ctr" fontAlgn="ctr"/>
                      <a:r>
                        <a:rPr lang="en-US" sz="1300" b="1" i="0" u="none" strike="noStrike" dirty="0">
                          <a:solidFill>
                            <a:srgbClr val="000000"/>
                          </a:solidFill>
                          <a:latin typeface="Calibri" panose="020F0502020204030204" pitchFamily="34" charset="0"/>
                          <a:cs typeface="Calibri" panose="020F0502020204030204" pitchFamily="34" charset="0"/>
                        </a:rPr>
                        <a:t>Liquidity Type</a:t>
                      </a:r>
                    </a:p>
                  </a:txBody>
                  <a:tcPr marL="9338" marR="9338" marT="933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300" b="1" i="0" u="none" strike="noStrike" dirty="0">
                          <a:solidFill>
                            <a:srgbClr val="000000"/>
                          </a:solidFill>
                          <a:latin typeface="Calibri" panose="020F0502020204030204" pitchFamily="34" charset="0"/>
                          <a:cs typeface="Calibri" panose="020F0502020204030204" pitchFamily="34" charset="0"/>
                        </a:rPr>
                        <a:t>Series</a:t>
                      </a: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300" b="1" i="0" u="none" strike="noStrike" dirty="0">
                          <a:solidFill>
                            <a:srgbClr val="000000"/>
                          </a:solidFill>
                          <a:latin typeface="Calibri" panose="020F0502020204030204" pitchFamily="34" charset="0"/>
                          <a:cs typeface="Calibri" panose="020F0502020204030204" pitchFamily="34" charset="0"/>
                        </a:rPr>
                        <a:t>Size</a:t>
                      </a:r>
                      <a:br>
                        <a:rPr lang="en-US" sz="1300" b="1" i="0" u="none" strike="noStrike" dirty="0">
                          <a:solidFill>
                            <a:srgbClr val="000000"/>
                          </a:solidFill>
                          <a:latin typeface="Calibri" panose="020F0502020204030204" pitchFamily="34" charset="0"/>
                          <a:cs typeface="Calibri" panose="020F0502020204030204" pitchFamily="34" charset="0"/>
                        </a:rPr>
                      </a:br>
                      <a:r>
                        <a:rPr lang="en-US" sz="1300" b="1" i="0" u="none" strike="noStrike" dirty="0">
                          <a:solidFill>
                            <a:srgbClr val="000000"/>
                          </a:solidFill>
                          <a:latin typeface="Calibri" panose="020F0502020204030204" pitchFamily="34" charset="0"/>
                          <a:cs typeface="Calibri" panose="020F0502020204030204" pitchFamily="34" charset="0"/>
                        </a:rPr>
                        <a:t>($ millions)</a:t>
                      </a: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300" b="1" i="0" u="none" strike="noStrike" dirty="0" smtClean="0">
                          <a:solidFill>
                            <a:srgbClr val="000000"/>
                          </a:solidFill>
                          <a:latin typeface="Calibri" panose="020F0502020204030204" pitchFamily="34" charset="0"/>
                          <a:cs typeface="Calibri" panose="020F0502020204030204" pitchFamily="34" charset="0"/>
                        </a:rPr>
                        <a:t>Bank / Dealer</a:t>
                      </a:r>
                      <a:endParaRPr lang="en-US" sz="130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gridSpan="2">
                  <a:txBody>
                    <a:bodyPr/>
                    <a:lstStyle/>
                    <a:p>
                      <a:pPr algn="ctr" fontAlgn="ctr"/>
                      <a:r>
                        <a:rPr lang="en-US" sz="1300" b="1" i="0" u="none" strike="noStrike" dirty="0">
                          <a:solidFill>
                            <a:srgbClr val="000000"/>
                          </a:solidFill>
                          <a:latin typeface="Calibri" panose="020F0502020204030204" pitchFamily="34" charset="0"/>
                          <a:cs typeface="Calibri" panose="020F0502020204030204" pitchFamily="34" charset="0"/>
                        </a:rPr>
                        <a:t>Expiration</a:t>
                      </a: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tc>
                <a:tc>
                  <a:txBody>
                    <a:bodyPr/>
                    <a:lstStyle/>
                    <a:p>
                      <a:pPr algn="ctr" fontAlgn="ctr"/>
                      <a:r>
                        <a:rPr lang="en-US" sz="1300" b="1" i="0" u="none" strike="noStrike" dirty="0" smtClean="0">
                          <a:solidFill>
                            <a:srgbClr val="000000"/>
                          </a:solidFill>
                          <a:latin typeface="Calibri" panose="020F0502020204030204" pitchFamily="34" charset="0"/>
                          <a:cs typeface="Calibri" panose="020F0502020204030204" pitchFamily="34" charset="0"/>
                        </a:rPr>
                        <a:t>Requires Bank Facility</a:t>
                      </a:r>
                      <a:endParaRPr lang="en-US" sz="130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186765">
                <a:tc rowSpan="6">
                  <a:txBody>
                    <a:bodyPr/>
                    <a:lstStyle/>
                    <a:p>
                      <a:pPr algn="ctr" fontAlgn="ctr"/>
                      <a:r>
                        <a:rPr lang="en-US" sz="1150" b="1" i="0" u="none" strike="noStrike" dirty="0">
                          <a:solidFill>
                            <a:srgbClr val="000000"/>
                          </a:solidFill>
                          <a:latin typeface="Calibri" panose="020F0502020204030204" pitchFamily="34" charset="0"/>
                          <a:cs typeface="Calibri" panose="020F0502020204030204" pitchFamily="34" charset="0"/>
                        </a:rPr>
                        <a:t>Commercial Paper</a:t>
                      </a:r>
                    </a:p>
                  </a:txBody>
                  <a:tcPr marL="9338" marR="9338" marT="933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B-1</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         </a:t>
                      </a:r>
                      <a:r>
                        <a:rPr lang="en-US" sz="1150" b="0" i="0" u="none" strike="noStrike" dirty="0" smtClean="0">
                          <a:solidFill>
                            <a:schemeClr val="tx1"/>
                          </a:solidFill>
                          <a:latin typeface="Calibri" panose="020F0502020204030204" pitchFamily="34" charset="0"/>
                          <a:cs typeface="Calibri" panose="020F0502020204030204" pitchFamily="34" charset="0"/>
                        </a:rPr>
                        <a:t>100.00 </a:t>
                      </a:r>
                      <a:endParaRPr lang="en-US" sz="1150" b="0" i="0" u="none" strike="noStrike" dirty="0">
                        <a:solidFill>
                          <a:schemeClr val="tx1"/>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50" b="0" i="0" u="none" strike="noStrike" dirty="0" smtClean="0">
                          <a:solidFill>
                            <a:schemeClr val="tx1"/>
                          </a:solidFill>
                          <a:latin typeface="Calibri" panose="020F0502020204030204" pitchFamily="34" charset="0"/>
                          <a:cs typeface="Calibri" panose="020F0502020204030204" pitchFamily="34" charset="0"/>
                        </a:rPr>
                        <a:t>Bank of America</a:t>
                      </a:r>
                      <a:endParaRPr lang="en-US" sz="1150" b="0" i="0" u="none" strike="noStrike" dirty="0">
                        <a:solidFill>
                          <a:schemeClr val="tx1"/>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50" b="0" i="0" u="none" strike="noStrike" dirty="0" smtClean="0">
                          <a:solidFill>
                            <a:schemeClr val="tx1"/>
                          </a:solidFill>
                          <a:latin typeface="Calibri" panose="020F0502020204030204" pitchFamily="34" charset="0"/>
                          <a:cs typeface="Calibri" panose="020F0502020204030204" pitchFamily="34" charset="0"/>
                        </a:rPr>
                        <a:t>1/8/2019</a:t>
                      </a:r>
                      <a:endParaRPr lang="en-US" sz="1150" b="0" i="0" u="none" strike="noStrike" dirty="0">
                        <a:solidFill>
                          <a:schemeClr val="tx1"/>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50" b="0" i="0" u="none" strike="noStrike" dirty="0" smtClean="0">
                          <a:solidFill>
                            <a:schemeClr val="tx1"/>
                          </a:solidFill>
                          <a:latin typeface="Calibri" panose="020F0502020204030204" pitchFamily="34" charset="0"/>
                          <a:cs typeface="Calibri" panose="020F0502020204030204" pitchFamily="34" charset="0"/>
                        </a:rPr>
                        <a:t>Y</a:t>
                      </a:r>
                      <a:endParaRPr lang="en-US" sz="1150" b="0" i="0" u="none" strike="noStrike" dirty="0">
                        <a:solidFill>
                          <a:schemeClr val="tx1"/>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tr>
              <a:tr h="186765">
                <a:tc vMerge="1">
                  <a:txBody>
                    <a:bodyPr/>
                    <a:lstStyle/>
                    <a:p>
                      <a:endParaRPr lang="en-US"/>
                    </a:p>
                  </a:txBody>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B-2</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            75.00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50" b="0" i="0" u="none" strike="noStrike" dirty="0" smtClean="0">
                          <a:solidFill>
                            <a:schemeClr val="tx1"/>
                          </a:solidFill>
                          <a:latin typeface="Calibri" panose="020F0502020204030204" pitchFamily="34" charset="0"/>
                          <a:cs typeface="Calibri" panose="020F0502020204030204" pitchFamily="34" charset="0"/>
                        </a:rPr>
                        <a:t>Morgan Stanley</a:t>
                      </a:r>
                      <a:r>
                        <a:rPr lang="en-US" sz="1150" b="0" i="0" u="none" strike="noStrike" baseline="30000" dirty="0" smtClean="0">
                          <a:solidFill>
                            <a:schemeClr val="tx1"/>
                          </a:solidFill>
                          <a:latin typeface="Calibri" panose="020F0502020204030204" pitchFamily="34" charset="0"/>
                          <a:cs typeface="Calibri" panose="020F0502020204030204" pitchFamily="34" charset="0"/>
                        </a:rPr>
                        <a:t>(3)</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b"/>
                      <a:r>
                        <a:rPr lang="en-US" sz="1150" b="0" i="0" u="none" strike="noStrike" dirty="0" smtClean="0">
                          <a:solidFill>
                            <a:schemeClr val="tx1"/>
                          </a:solidFill>
                          <a:latin typeface="Calibri" panose="020F0502020204030204" pitchFamily="34" charset="0"/>
                          <a:cs typeface="Calibri" panose="020F0502020204030204" pitchFamily="34" charset="0"/>
                        </a:rPr>
                        <a:t>3/13/2022</a:t>
                      </a:r>
                      <a:endParaRPr lang="en-US" sz="1150" b="0" i="0" u="none" strike="noStrike" baseline="30000" dirty="0">
                        <a:solidFill>
                          <a:schemeClr val="tx1"/>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hMerge="1">
                  <a:txBody>
                    <a:bodyPr/>
                    <a:lstStyle/>
                    <a:p>
                      <a:endParaRPr lang="en-US"/>
                    </a:p>
                  </a:txBody>
                  <a:tcPr/>
                </a:tc>
                <a:tc>
                  <a:txBody>
                    <a:bodyPr/>
                    <a:lstStyle/>
                    <a:p>
                      <a:pPr algn="ctr" fontAlgn="b"/>
                      <a:r>
                        <a:rPr lang="en-US" sz="1150" b="0" i="0" u="none" strike="noStrike" dirty="0" smtClean="0">
                          <a:solidFill>
                            <a:schemeClr val="tx1"/>
                          </a:solidFill>
                          <a:latin typeface="Calibri" panose="020F0502020204030204" pitchFamily="34" charset="0"/>
                          <a:cs typeface="Calibri" panose="020F0502020204030204" pitchFamily="34" charset="0"/>
                        </a:rPr>
                        <a:t>N</a:t>
                      </a:r>
                      <a:endParaRPr lang="en-US" sz="1150" b="0" i="0" u="none" strike="noStrike" dirty="0">
                        <a:solidFill>
                          <a:schemeClr val="tx1"/>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noFill/>
                  </a:tcPr>
                </a:tc>
              </a:tr>
              <a:tr h="186765">
                <a:tc v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B-3</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75.00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50" b="0" i="0" u="none" strike="noStrike" dirty="0" smtClean="0">
                          <a:solidFill>
                            <a:srgbClr val="000000"/>
                          </a:solidFill>
                          <a:latin typeface="Calibri" panose="020F0502020204030204" pitchFamily="34" charset="0"/>
                          <a:cs typeface="Calibri" panose="020F0502020204030204" pitchFamily="34" charset="0"/>
                        </a:rPr>
                        <a:t>Bank of</a:t>
                      </a:r>
                      <a:r>
                        <a:rPr lang="en-US" sz="1150" b="0" i="0" u="none" strike="noStrike" baseline="0" dirty="0" smtClean="0">
                          <a:solidFill>
                            <a:srgbClr val="000000"/>
                          </a:solidFill>
                          <a:latin typeface="Calibri" panose="020F0502020204030204" pitchFamily="34" charset="0"/>
                          <a:cs typeface="Calibri" panose="020F0502020204030204" pitchFamily="34" charset="0"/>
                        </a:rPr>
                        <a:t> </a:t>
                      </a:r>
                      <a:r>
                        <a:rPr lang="en-US" sz="1150" b="0" i="0" u="none" strike="noStrike" dirty="0" smtClean="0">
                          <a:solidFill>
                            <a:srgbClr val="000000"/>
                          </a:solidFill>
                          <a:latin typeface="Calibri" panose="020F0502020204030204" pitchFamily="34" charset="0"/>
                          <a:cs typeface="Calibri" panose="020F0502020204030204" pitchFamily="34" charset="0"/>
                        </a:rPr>
                        <a:t>Tokyo-</a:t>
                      </a:r>
                      <a:r>
                        <a:rPr lang="en-US" sz="1150" b="0" i="0" u="none" strike="noStrike" baseline="0" dirty="0" smtClean="0">
                          <a:solidFill>
                            <a:srgbClr val="000000"/>
                          </a:solidFill>
                          <a:latin typeface="Calibri" panose="020F0502020204030204" pitchFamily="34" charset="0"/>
                          <a:cs typeface="Calibri" panose="020F0502020204030204" pitchFamily="34" charset="0"/>
                        </a:rPr>
                        <a:t>Mitsubishi</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1/16/2018</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hMerge="1">
                  <a:txBody>
                    <a:bodyPr/>
                    <a:lstStyle/>
                    <a:p>
                      <a:endParaRPr lang="en-US"/>
                    </a:p>
                  </a:txBody>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Y</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noFill/>
                  </a:tcPr>
                </a:tc>
              </a:tr>
              <a:tr h="186765">
                <a:tc v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B-4</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100.00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State Street</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7/15/2016</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hMerge="1">
                  <a:txBody>
                    <a:bodyPr/>
                    <a:lstStyle/>
                    <a:p>
                      <a:endParaRPr lang="en-US"/>
                    </a:p>
                  </a:txBody>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Y</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noFill/>
                  </a:tcPr>
                </a:tc>
              </a:tr>
              <a:tr h="186765">
                <a:tc v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B-5</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a:solidFill>
                            <a:schemeClr val="tx1"/>
                          </a:solidFill>
                          <a:latin typeface="Calibri" panose="020F0502020204030204" pitchFamily="34" charset="0"/>
                          <a:cs typeface="Calibri" panose="020F0502020204030204" pitchFamily="34" charset="0"/>
                        </a:rPr>
                        <a:t>         </a:t>
                      </a:r>
                      <a:r>
                        <a:rPr lang="en-US" sz="1150" b="0" i="0" u="none" strike="noStrike" dirty="0" smtClean="0">
                          <a:solidFill>
                            <a:schemeClr val="tx1"/>
                          </a:solidFill>
                          <a:latin typeface="Calibri" panose="020F0502020204030204" pitchFamily="34" charset="0"/>
                          <a:cs typeface="Calibri" panose="020F0502020204030204" pitchFamily="34" charset="0"/>
                        </a:rPr>
                        <a:t>250.00</a:t>
                      </a:r>
                      <a:endParaRPr lang="en-US" sz="1150" b="0" i="0" u="none" strike="noStrike" dirty="0">
                        <a:solidFill>
                          <a:schemeClr val="tx1"/>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RBC</a:t>
                      </a:r>
                      <a:r>
                        <a:rPr lang="en-US" sz="1150" b="0" i="0" u="none" strike="noStrike" baseline="30000" dirty="0" smtClean="0">
                          <a:solidFill>
                            <a:srgbClr val="000000"/>
                          </a:solidFill>
                          <a:latin typeface="Calibri" panose="020F0502020204030204" pitchFamily="34" charset="0"/>
                          <a:cs typeface="Calibri" panose="020F0502020204030204" pitchFamily="34" charset="0"/>
                        </a:rPr>
                        <a:t>(1)</a:t>
                      </a:r>
                      <a:endParaRPr lang="en-US" sz="1150" b="0" i="0" u="none" strike="noStrike" baseline="30000"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10/30/2018</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hMerge="1">
                  <a:txBody>
                    <a:bodyPr/>
                    <a:lstStyle/>
                    <a:p>
                      <a:endParaRPr lang="en-US"/>
                    </a:p>
                  </a:txBody>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N</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noFill/>
                  </a:tcPr>
                </a:tc>
              </a:tr>
              <a:tr h="186765">
                <a:tc vMerge="1">
                  <a:txBody>
                    <a:bodyPr/>
                    <a:lstStyle/>
                    <a:p>
                      <a:endParaRPr lang="en-US"/>
                    </a:p>
                  </a:txBody>
                  <a:tcPr/>
                </a:tc>
                <a:tc>
                  <a:txBody>
                    <a:bodyPr/>
                    <a:lstStyle/>
                    <a:p>
                      <a:pPr algn="ctr" fontAlgn="b"/>
                      <a:r>
                        <a:rPr lang="en-US" sz="1150" b="0" i="0" u="none" strike="noStrike">
                          <a:solidFill>
                            <a:srgbClr val="000000"/>
                          </a:solidFill>
                          <a:latin typeface="Calibri" panose="020F0502020204030204" pitchFamily="34" charset="0"/>
                          <a:cs typeface="Calibri" panose="020F0502020204030204" pitchFamily="34" charset="0"/>
                        </a:rPr>
                        <a:t>B-6</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100.00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US Bank</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gridSpan="2">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7/15/2016</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Y</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noFill/>
                  </a:tcPr>
                </a:tc>
              </a:tr>
              <a:tr h="186765">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50" b="1" i="0" u="none" strike="noStrike" dirty="0" smtClean="0">
                          <a:solidFill>
                            <a:srgbClr val="000000"/>
                          </a:solidFill>
                          <a:latin typeface="Calibri" panose="020F0502020204030204" pitchFamily="34" charset="0"/>
                          <a:cs typeface="Calibri" panose="020F0502020204030204" pitchFamily="34" charset="0"/>
                        </a:rPr>
                        <a:t>Subtotal</a:t>
                      </a:r>
                      <a:endParaRPr lang="en-US" sz="115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50" b="1" i="0" u="none" strike="noStrike" dirty="0">
                          <a:solidFill>
                            <a:srgbClr val="000000"/>
                          </a:solidFill>
                          <a:latin typeface="Calibri" panose="020F0502020204030204" pitchFamily="34" charset="0"/>
                          <a:cs typeface="Calibri" panose="020F0502020204030204" pitchFamily="34" charset="0"/>
                        </a:rPr>
                        <a:t>       </a:t>
                      </a:r>
                      <a:r>
                        <a:rPr lang="en-US" sz="1150" b="1" i="0" u="none" strike="noStrike" baseline="0" dirty="0" smtClean="0">
                          <a:solidFill>
                            <a:srgbClr val="000000"/>
                          </a:solidFill>
                          <a:latin typeface="Calibri" panose="020F0502020204030204" pitchFamily="34" charset="0"/>
                          <a:cs typeface="Calibri" panose="020F0502020204030204" pitchFamily="34" charset="0"/>
                        </a:rPr>
                        <a:t> </a:t>
                      </a:r>
                      <a:r>
                        <a:rPr lang="en-US" sz="1150" b="1" i="0" u="none" strike="noStrike" dirty="0" smtClean="0">
                          <a:solidFill>
                            <a:srgbClr val="000000"/>
                          </a:solidFill>
                          <a:latin typeface="Calibri" panose="020F0502020204030204" pitchFamily="34" charset="0"/>
                          <a:cs typeface="Calibri" panose="020F0502020204030204" pitchFamily="34" charset="0"/>
                        </a:rPr>
                        <a:t>700.00 </a:t>
                      </a:r>
                      <a:endParaRPr lang="en-US" sz="115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l" fontAlgn="b"/>
                      <a:endParaRPr lang="en-US" sz="1150" b="0" i="0" u="none" strike="noStrike">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6765">
                <a:tc rowSpan="5">
                  <a:txBody>
                    <a:bodyPr/>
                    <a:lstStyle/>
                    <a:p>
                      <a:pPr algn="ctr" fontAlgn="ctr"/>
                      <a:r>
                        <a:rPr lang="en-US" sz="1150" b="1" i="0" u="none" strike="noStrike" dirty="0">
                          <a:solidFill>
                            <a:srgbClr val="000000"/>
                          </a:solidFill>
                          <a:latin typeface="Calibri" panose="020F0502020204030204" pitchFamily="34" charset="0"/>
                          <a:cs typeface="Calibri" panose="020F0502020204030204" pitchFamily="34" charset="0"/>
                        </a:rPr>
                        <a:t>Variable Rate Demand Bonds</a:t>
                      </a:r>
                    </a:p>
                  </a:txBody>
                  <a:tcPr marL="9338" marR="9338" marT="9338" marB="0" anchor="ctr">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2004B-2</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C000"/>
                    </a:solid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100.00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C000"/>
                    </a:solidFill>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Bank of New</a:t>
                      </a:r>
                      <a:r>
                        <a:rPr lang="en-US" sz="1150" b="0" i="0" u="none" strike="noStrike" baseline="0" dirty="0" smtClean="0">
                          <a:solidFill>
                            <a:srgbClr val="000000"/>
                          </a:solidFill>
                          <a:latin typeface="Calibri" panose="020F0502020204030204" pitchFamily="34" charset="0"/>
                          <a:cs typeface="Calibri" panose="020F0502020204030204" pitchFamily="34" charset="0"/>
                        </a:rPr>
                        <a:t> York Mellon</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C000"/>
                    </a:solidFill>
                  </a:tcPr>
                </a:tc>
                <a:tc gridSpan="2">
                  <a:txBody>
                    <a:bodyPr/>
                    <a:lstStyle/>
                    <a:p>
                      <a:pPr algn="ctr" fontAlgn="b"/>
                      <a:r>
                        <a:rPr lang="en-US" sz="1150" b="0" i="0" u="none" strike="noStrike" dirty="0" smtClean="0">
                          <a:solidFill>
                            <a:schemeClr val="tx1"/>
                          </a:solidFill>
                          <a:latin typeface="Calibri" panose="020F0502020204030204" pitchFamily="34" charset="0"/>
                          <a:cs typeface="Calibri" panose="020F0502020204030204" pitchFamily="34" charset="0"/>
                        </a:rPr>
                        <a:t>4/4/2016</a:t>
                      </a:r>
                      <a:endParaRPr lang="en-US" sz="1150" b="0" i="0" u="none" strike="noStrike" dirty="0">
                        <a:solidFill>
                          <a:schemeClr val="tx1"/>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C000"/>
                    </a:solidFill>
                  </a:tcPr>
                </a:tc>
                <a:tc hMerge="1">
                  <a:txBody>
                    <a:bodyPr/>
                    <a:lstStyle/>
                    <a:p>
                      <a:endParaRPr lang="en-US"/>
                    </a:p>
                  </a:txBody>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Y</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FFC000"/>
                    </a:solidFill>
                  </a:tcPr>
                </a:tc>
              </a:tr>
              <a:tr h="186765">
                <a:tc v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2004B-3</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75.00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Sumitomo</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4/3/2018</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hMerge="1">
                  <a:txBody>
                    <a:bodyPr/>
                    <a:lstStyle/>
                    <a:p>
                      <a:endParaRPr lang="en-US"/>
                    </a:p>
                  </a:txBody>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Y</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noFill/>
                  </a:tcPr>
                </a:tc>
              </a:tr>
              <a:tr h="186765">
                <a:tc v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2004B-4</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75.00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algn="ctr" fontAlgn="b"/>
                      <a:r>
                        <a:rPr lang="en-US" sz="1150" b="0" i="0" u="none" strike="noStrike" dirty="0" smtClean="0">
                          <a:solidFill>
                            <a:schemeClr val="tx1"/>
                          </a:solidFill>
                          <a:latin typeface="Calibri" panose="020F0502020204030204" pitchFamily="34" charset="0"/>
                          <a:cs typeface="Calibri" panose="020F0502020204030204" pitchFamily="34" charset="0"/>
                        </a:rPr>
                        <a:t>Bank of Tokyo</a:t>
                      </a:r>
                      <a:endParaRPr lang="en-US" sz="1150" b="0" i="0" u="none" strike="noStrike" dirty="0">
                        <a:solidFill>
                          <a:schemeClr val="tx1"/>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000"/>
                    </a:solidFill>
                  </a:tcPr>
                </a:tc>
                <a:tc gridSpan="2">
                  <a:txBody>
                    <a:bodyPr/>
                    <a:lstStyle/>
                    <a:p>
                      <a:pPr algn="ctr" fontAlgn="b"/>
                      <a:r>
                        <a:rPr lang="en-US" sz="1150" b="0" i="0" u="none" strike="noStrike" dirty="0" smtClean="0">
                          <a:solidFill>
                            <a:schemeClr val="tx1"/>
                          </a:solidFill>
                          <a:latin typeface="Calibri" panose="020F0502020204030204" pitchFamily="34" charset="0"/>
                          <a:cs typeface="Calibri" panose="020F0502020204030204" pitchFamily="34" charset="0"/>
                        </a:rPr>
                        <a:t>4/4/2016</a:t>
                      </a:r>
                      <a:endParaRPr lang="en-US" sz="1150" b="0" i="0" u="none" strike="noStrike" dirty="0">
                        <a:solidFill>
                          <a:schemeClr val="tx1"/>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000"/>
                    </a:solidFill>
                  </a:tcPr>
                </a:tc>
                <a:tc hMerge="1">
                  <a:txBody>
                    <a:bodyPr/>
                    <a:lstStyle/>
                    <a:p>
                      <a:endParaRPr lang="en-US"/>
                    </a:p>
                  </a:txBody>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Y</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solidFill>
                      <a:srgbClr val="FFC000"/>
                    </a:solidFill>
                  </a:tcPr>
                </a:tc>
              </a:tr>
              <a:tr h="186765">
                <a:tc vMerge="1">
                  <a:txBody>
                    <a:bodyPr/>
                    <a:lstStyle/>
                    <a:p>
                      <a:endParaRPr lang="en-US"/>
                    </a:p>
                  </a:txBody>
                  <a:tcPr/>
                </a:tc>
                <a:tc>
                  <a:txBody>
                    <a:bodyPr/>
                    <a:lstStyle/>
                    <a:p>
                      <a:pPr algn="ctr" fontAlgn="b"/>
                      <a:r>
                        <a:rPr lang="en-US" sz="1150" b="0" i="0" u="none" strike="noStrike">
                          <a:solidFill>
                            <a:srgbClr val="000000"/>
                          </a:solidFill>
                          <a:latin typeface="Calibri" panose="020F0502020204030204" pitchFamily="34" charset="0"/>
                          <a:cs typeface="Calibri" panose="020F0502020204030204" pitchFamily="34" charset="0"/>
                        </a:rPr>
                        <a:t>2004B-5</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100.00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algn="ctr" fontAlgn="b"/>
                      <a:r>
                        <a:rPr lang="en-US" sz="1150" b="0" i="0" u="none" strike="noStrike" dirty="0" smtClean="0">
                          <a:solidFill>
                            <a:schemeClr val="tx1"/>
                          </a:solidFill>
                          <a:latin typeface="Calibri" panose="020F0502020204030204" pitchFamily="34" charset="0"/>
                          <a:cs typeface="Calibri" panose="020F0502020204030204" pitchFamily="34" charset="0"/>
                        </a:rPr>
                        <a:t>Wells Fargo</a:t>
                      </a:r>
                      <a:endParaRPr lang="en-US" sz="1150" b="0" i="0" u="none" strike="noStrike" dirty="0">
                        <a:solidFill>
                          <a:schemeClr val="tx1"/>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000"/>
                    </a:solidFill>
                  </a:tcPr>
                </a:tc>
                <a:tc gridSpan="2">
                  <a:txBody>
                    <a:bodyPr/>
                    <a:lstStyle/>
                    <a:p>
                      <a:pPr algn="ctr" fontAlgn="b"/>
                      <a:r>
                        <a:rPr lang="en-US" sz="1150" b="0" i="0" u="none" strike="noStrike" dirty="0" smtClean="0">
                          <a:solidFill>
                            <a:schemeClr val="tx1"/>
                          </a:solidFill>
                          <a:latin typeface="Calibri" panose="020F0502020204030204" pitchFamily="34" charset="0"/>
                          <a:cs typeface="Calibri" panose="020F0502020204030204" pitchFamily="34" charset="0"/>
                        </a:rPr>
                        <a:t>4/4/2016</a:t>
                      </a:r>
                      <a:endParaRPr lang="en-US" sz="1150" b="0" i="0" u="none" strike="noStrike" dirty="0">
                        <a:solidFill>
                          <a:schemeClr val="tx1"/>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000"/>
                    </a:solidFill>
                  </a:tcPr>
                </a:tc>
                <a:tc hMerge="1">
                  <a:txBody>
                    <a:bodyPr/>
                    <a:lstStyle/>
                    <a:p>
                      <a:endParaRPr lang="en-US"/>
                    </a:p>
                  </a:txBody>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Y</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a:noFill/>
                    </a:lnR>
                    <a:lnT>
                      <a:noFill/>
                    </a:lnT>
                    <a:lnB>
                      <a:noFill/>
                    </a:lnB>
                    <a:solidFill>
                      <a:srgbClr val="FFC000"/>
                    </a:solidFill>
                  </a:tcPr>
                </a:tc>
              </a:tr>
              <a:tr h="186765">
                <a:tc vMerge="1">
                  <a:txBody>
                    <a:bodyPr/>
                    <a:lstStyle/>
                    <a:p>
                      <a:endParaRPr lang="en-US"/>
                    </a:p>
                  </a:txBody>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2004B-6</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50" b="0" i="0" u="none" strike="noStrike" dirty="0">
                          <a:solidFill>
                            <a:srgbClr val="000000"/>
                          </a:solidFill>
                          <a:latin typeface="Calibri" panose="020F0502020204030204" pitchFamily="34" charset="0"/>
                          <a:cs typeface="Calibri" panose="020F0502020204030204" pitchFamily="34" charset="0"/>
                        </a:rPr>
                        <a:t>            78.33 </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Sumitomo</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gridSpan="2">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4/3/2018</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Y</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noFill/>
                  </a:tcPr>
                </a:tc>
              </a:tr>
              <a:tr h="186765">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50" b="1" i="0" u="none" strike="noStrike" dirty="0" smtClean="0">
                          <a:solidFill>
                            <a:srgbClr val="000000"/>
                          </a:solidFill>
                          <a:latin typeface="Calibri" panose="020F0502020204030204" pitchFamily="34" charset="0"/>
                          <a:cs typeface="Calibri" panose="020F0502020204030204" pitchFamily="34" charset="0"/>
                        </a:rPr>
                        <a:t>Subtotal</a:t>
                      </a:r>
                      <a:endParaRPr lang="en-US" sz="115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50" b="1" i="0" u="none" strike="noStrike" dirty="0" smtClean="0">
                          <a:solidFill>
                            <a:srgbClr val="000000"/>
                          </a:solidFill>
                          <a:latin typeface="Calibri" panose="020F0502020204030204" pitchFamily="34" charset="0"/>
                          <a:cs typeface="Calibri" panose="020F0502020204030204" pitchFamily="34" charset="0"/>
                        </a:rPr>
                        <a:t>       </a:t>
                      </a:r>
                      <a:r>
                        <a:rPr lang="en-US" sz="1150" b="1" i="0" u="none" strike="noStrike" baseline="0" dirty="0" smtClean="0">
                          <a:solidFill>
                            <a:srgbClr val="000000"/>
                          </a:solidFill>
                          <a:latin typeface="Calibri" panose="020F0502020204030204" pitchFamily="34" charset="0"/>
                          <a:cs typeface="Calibri" panose="020F0502020204030204" pitchFamily="34" charset="0"/>
                        </a:rPr>
                        <a:t> </a:t>
                      </a:r>
                      <a:r>
                        <a:rPr lang="en-US" sz="1150" b="1" i="0" u="none" strike="noStrike" dirty="0" smtClean="0">
                          <a:solidFill>
                            <a:srgbClr val="000000"/>
                          </a:solidFill>
                          <a:latin typeface="Calibri" panose="020F0502020204030204" pitchFamily="34" charset="0"/>
                          <a:cs typeface="Calibri" panose="020F0502020204030204" pitchFamily="34" charset="0"/>
                        </a:rPr>
                        <a:t>428.33</a:t>
                      </a:r>
                      <a:endParaRPr lang="en-US" sz="115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6765">
                <a:tc row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50" b="1" i="0" u="none" strike="noStrike" dirty="0" smtClean="0">
                          <a:solidFill>
                            <a:srgbClr val="000000"/>
                          </a:solidFill>
                          <a:latin typeface="Calibri" panose="020F0502020204030204" pitchFamily="34" charset="0"/>
                          <a:cs typeface="Calibri" panose="020F0502020204030204" pitchFamily="34" charset="0"/>
                        </a:rPr>
                        <a:t>SIFMA</a:t>
                      </a:r>
                      <a:r>
                        <a:rPr lang="en-US" sz="1150" b="1" i="0" u="none" strike="noStrike" baseline="0" dirty="0" smtClean="0">
                          <a:solidFill>
                            <a:srgbClr val="000000"/>
                          </a:solidFill>
                          <a:latin typeface="Calibri" panose="020F0502020204030204" pitchFamily="34" charset="0"/>
                          <a:cs typeface="Calibri" panose="020F0502020204030204" pitchFamily="34" charset="0"/>
                        </a:rPr>
                        <a:t> Index Floater</a:t>
                      </a:r>
                      <a:endParaRPr lang="en-US" sz="1150" b="1" i="0" u="none" strike="noStrike" dirty="0" smtClean="0">
                        <a:solidFill>
                          <a:srgbClr val="000000"/>
                        </a:solidFill>
                        <a:latin typeface="Calibri" panose="020F0502020204030204" pitchFamily="34" charset="0"/>
                        <a:cs typeface="Calibri" panose="020F0502020204030204" pitchFamily="34" charset="0"/>
                      </a:endParaRPr>
                    </a:p>
                  </a:txBody>
                  <a:tcPr marL="9338" marR="9338" marT="9338" marB="0" anchor="ctr">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2012A</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         125.00</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Bank of America</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gridSpan="2">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5/1/2020</a:t>
                      </a: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endParaRPr lang="en-US"/>
                    </a:p>
                  </a:txBody>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N</a:t>
                      </a:r>
                    </a:p>
                  </a:txBody>
                  <a:tcPr marL="9338" marR="9338" marT="9338" marB="0" anchor="b">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r>
              <a:tr h="186765">
                <a:tc vMerge="1">
                  <a:txBody>
                    <a:bodyPr/>
                    <a:lstStyle/>
                    <a:p>
                      <a:pPr algn="ctr" fontAlgn="ctr"/>
                      <a:endParaRPr lang="en-US" sz="1150" b="0" i="0" u="none" strike="noStrike" dirty="0">
                        <a:solidFill>
                          <a:srgbClr val="000000"/>
                        </a:solidFill>
                        <a:latin typeface="Calibri"/>
                      </a:endParaRPr>
                    </a:p>
                  </a:txBody>
                  <a:tcPr marL="9338" marR="9338" marT="933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2012B</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noFill/>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          100.00</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noFill/>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Wells Fargo Securities</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noFill/>
                  </a:tcPr>
                </a:tc>
                <a:tc gridSpan="2">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6/1/2017</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noFill/>
                  </a:tcPr>
                </a:tc>
                <a:tc hMerge="1">
                  <a:txBody>
                    <a:bodyPr/>
                    <a:lstStyle/>
                    <a:p>
                      <a:endParaRPr lang="en-US"/>
                    </a:p>
                  </a:txBody>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N</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a:noFill/>
                    </a:lnR>
                    <a:lnT>
                      <a:noFill/>
                    </a:lnT>
                    <a:lnB w="6350" cap="flat" cmpd="sng" algn="ctr">
                      <a:noFill/>
                      <a:prstDash val="solid"/>
                      <a:round/>
                      <a:headEnd type="none" w="med" len="med"/>
                      <a:tailEnd type="none" w="med" len="med"/>
                    </a:lnB>
                    <a:noFill/>
                  </a:tcPr>
                </a:tc>
              </a:tr>
              <a:tr h="186765">
                <a:tc vMerge="1">
                  <a:txBody>
                    <a:bodyPr/>
                    <a:lstStyle/>
                    <a:p>
                      <a:pPr algn="ctr" fontAlgn="ctr"/>
                      <a:endParaRPr lang="en-US" sz="1150" b="0" i="0" u="none" strike="noStrike" dirty="0">
                        <a:solidFill>
                          <a:srgbClr val="000000"/>
                        </a:solidFill>
                        <a:latin typeface="Calibri"/>
                      </a:endParaRPr>
                    </a:p>
                  </a:txBody>
                  <a:tcPr marL="9338" marR="9338" marT="933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2012C</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          249.08</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RBC</a:t>
                      </a:r>
                      <a:endParaRPr lang="en-US" sz="1150" b="0" i="0" u="none" strike="noStrike" baseline="30000"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gridSpan="2">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8/1/2016</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b"/>
                      <a:r>
                        <a:rPr lang="en-US" sz="1150" b="0" i="0" u="none" strike="noStrike" dirty="0" smtClean="0">
                          <a:solidFill>
                            <a:srgbClr val="000000"/>
                          </a:solidFill>
                          <a:latin typeface="Calibri" panose="020F0502020204030204" pitchFamily="34" charset="0"/>
                          <a:cs typeface="Calibri" panose="020F0502020204030204" pitchFamily="34" charset="0"/>
                        </a:rPr>
                        <a:t>N</a:t>
                      </a:r>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noFill/>
                  </a:tcPr>
                </a:tc>
              </a:tr>
              <a:tr h="186765">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50" b="1" i="0" u="none" strike="noStrike" dirty="0" smtClean="0">
                          <a:solidFill>
                            <a:srgbClr val="000000"/>
                          </a:solidFill>
                          <a:latin typeface="Calibri" panose="020F0502020204030204" pitchFamily="34" charset="0"/>
                          <a:cs typeface="Calibri" panose="020F0502020204030204" pitchFamily="34" charset="0"/>
                        </a:rPr>
                        <a:t>Subtotal</a:t>
                      </a:r>
                      <a:endParaRPr lang="en-US" sz="115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50" b="1" i="0" u="none" strike="noStrike" dirty="0">
                          <a:solidFill>
                            <a:srgbClr val="000000"/>
                          </a:solidFill>
                          <a:latin typeface="Calibri" panose="020F0502020204030204" pitchFamily="34" charset="0"/>
                          <a:cs typeface="Calibri" panose="020F0502020204030204" pitchFamily="34" charset="0"/>
                        </a:rPr>
                        <a:t>        </a:t>
                      </a:r>
                      <a:r>
                        <a:rPr lang="en-US" sz="1150" b="1" i="0" u="none" strike="noStrike" dirty="0" smtClean="0">
                          <a:solidFill>
                            <a:srgbClr val="000000"/>
                          </a:solidFill>
                          <a:latin typeface="Calibri" panose="020F0502020204030204" pitchFamily="34" charset="0"/>
                          <a:cs typeface="Calibri" panose="020F0502020204030204" pitchFamily="34" charset="0"/>
                        </a:rPr>
                        <a:t> 474.08 </a:t>
                      </a:r>
                      <a:endParaRPr lang="en-US" sz="115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200" b="1" i="0" u="none" strike="noStrike" dirty="0" smtClean="0">
                          <a:solidFill>
                            <a:schemeClr val="tx1"/>
                          </a:solidFill>
                          <a:latin typeface="Calibri" panose="020F0502020204030204" pitchFamily="34" charset="0"/>
                          <a:cs typeface="Calibri" panose="020F0502020204030204" pitchFamily="34" charset="0"/>
                        </a:rPr>
                        <a:t>Total Debt Outstanding</a:t>
                      </a:r>
                      <a:r>
                        <a:rPr lang="en-US" sz="1200" b="1" i="0" u="none" strike="noStrike" baseline="30000" dirty="0" smtClean="0">
                          <a:solidFill>
                            <a:schemeClr val="tx1"/>
                          </a:solidFill>
                          <a:latin typeface="Calibri" panose="020F0502020204030204" pitchFamily="34" charset="0"/>
                          <a:cs typeface="Calibri" panose="020F0502020204030204" pitchFamily="34" charset="0"/>
                        </a:rPr>
                        <a:t>(2)</a:t>
                      </a:r>
                      <a:endParaRPr lang="en-US" sz="1200" b="1" i="0" u="none" strike="noStrike" dirty="0" smtClean="0">
                        <a:solidFill>
                          <a:schemeClr val="tx1"/>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b"/>
                      <a:endParaRPr lang="en-US" sz="1150" b="0" i="0" u="none" strike="noStrike" dirty="0">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200" b="1" i="0" u="none" strike="noStrike" baseline="0" dirty="0" smtClean="0">
                          <a:solidFill>
                            <a:schemeClr val="tx1"/>
                          </a:solidFill>
                          <a:latin typeface="Calibri" panose="020F0502020204030204" pitchFamily="34" charset="0"/>
                          <a:cs typeface="Calibri" panose="020F0502020204030204" pitchFamily="34" charset="0"/>
                        </a:rPr>
                        <a:t>$6,156.49</a:t>
                      </a:r>
                      <a:endParaRPr lang="en-US" sz="1200" b="1" i="0" u="none" strike="noStrike" dirty="0" smtClean="0">
                        <a:solidFill>
                          <a:schemeClr val="tx1"/>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50" b="0" i="0" u="none" strike="noStrike" dirty="0">
                        <a:solidFill>
                          <a:srgbClr val="000000"/>
                        </a:solidFill>
                        <a:latin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47764">
                <a:tc>
                  <a:txBody>
                    <a:bodyPr/>
                    <a:lstStyle/>
                    <a:p>
                      <a:pPr marL="0" marR="0" indent="0" algn="r" defTabSz="914400" rtl="0" eaLnBrk="1" fontAlgn="b" latinLnBrk="0" hangingPunct="1">
                        <a:lnSpc>
                          <a:spcPct val="100000"/>
                        </a:lnSpc>
                        <a:spcBef>
                          <a:spcPts val="0"/>
                        </a:spcBef>
                        <a:spcAft>
                          <a:spcPts val="0"/>
                        </a:spcAft>
                        <a:buClrTx/>
                        <a:buSzTx/>
                        <a:buFontTx/>
                        <a:buNone/>
                        <a:tabLst/>
                        <a:defRPr/>
                      </a:pPr>
                      <a:endParaRPr lang="en-US" sz="1200" b="1" i="0" u="none" strike="noStrike" dirty="0" smtClean="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dirty="0" smtClean="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20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200" b="1" i="0" u="none" strike="noStrike" kern="1200" dirty="0" smtClean="0">
                          <a:solidFill>
                            <a:schemeClr val="tx1"/>
                          </a:solidFill>
                          <a:latin typeface="Calibri" panose="020F0502020204030204" pitchFamily="34" charset="0"/>
                          <a:ea typeface="+mn-ea"/>
                          <a:cs typeface="Calibri" panose="020F0502020204030204" pitchFamily="34" charset="0"/>
                        </a:rPr>
                        <a:t>Total Commercial Paper </a:t>
                      </a:r>
                      <a:r>
                        <a:rPr lang="en-US" sz="1200" b="1" i="0" u="none" strike="noStrike" kern="1200" baseline="0" dirty="0" smtClean="0">
                          <a:solidFill>
                            <a:schemeClr val="tx1"/>
                          </a:solidFill>
                          <a:latin typeface="Calibri" panose="020F0502020204030204" pitchFamily="34" charset="0"/>
                          <a:ea typeface="+mn-ea"/>
                          <a:cs typeface="Calibri" panose="020F0502020204030204" pitchFamily="34" charset="0"/>
                        </a:rPr>
                        <a:t>Outstanding </a:t>
                      </a:r>
                      <a:r>
                        <a:rPr lang="en-US" sz="1200" b="1" i="0" u="none" strike="noStrike" kern="1200" baseline="30000" dirty="0" smtClean="0">
                          <a:solidFill>
                            <a:schemeClr val="tx1"/>
                          </a:solidFill>
                          <a:latin typeface="Calibri" panose="020F0502020204030204" pitchFamily="34" charset="0"/>
                          <a:ea typeface="+mn-ea"/>
                          <a:cs typeface="Calibri" panose="020F0502020204030204" pitchFamily="34" charset="0"/>
                        </a:rPr>
                        <a:t>(2)</a:t>
                      </a: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smtClean="0">
                          <a:solidFill>
                            <a:schemeClr val="tx1"/>
                          </a:solidFill>
                          <a:latin typeface="Calibri" panose="020F0502020204030204" pitchFamily="34" charset="0"/>
                          <a:ea typeface="+mn-ea"/>
                          <a:cs typeface="Calibri" panose="020F0502020204030204" pitchFamily="34" charset="0"/>
                        </a:rPr>
                        <a:t>$120.00</a:t>
                      </a: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endParaRPr lang="en-US" sz="1200" dirty="0">
                        <a:latin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84146">
                <a:tc gridSpan="3">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50" b="1" i="0" u="none" strike="noStrike" kern="1200" dirty="0" smtClean="0">
                          <a:solidFill>
                            <a:srgbClr val="000000"/>
                          </a:solidFill>
                          <a:latin typeface="Calibri" panose="020F0502020204030204" pitchFamily="34" charset="0"/>
                          <a:ea typeface="+mn-ea"/>
                          <a:cs typeface="Calibri" panose="020F0502020204030204" pitchFamily="34" charset="0"/>
                        </a:rPr>
                        <a:t>                                         </a:t>
                      </a:r>
                    </a:p>
                  </a:txBody>
                  <a:tcPr marL="9338" marR="9338" marT="93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dirty="0" smtClean="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algn="ctr" defTabSz="914400" rtl="0" eaLnBrk="1" fontAlgn="b" latinLnBrk="0" hangingPunct="1"/>
                      <a:endParaRPr lang="en-US" sz="1150" b="1" i="0" u="none" strike="noStrike" kern="1200" dirty="0">
                        <a:solidFill>
                          <a:srgbClr val="000000"/>
                        </a:solidFill>
                        <a:latin typeface="Calibri" panose="020F0502020204030204" pitchFamily="34" charset="0"/>
                        <a:ea typeface="+mn-ea"/>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200" b="1" i="0" u="none" strike="noStrike" baseline="0" dirty="0" smtClean="0">
                          <a:solidFill>
                            <a:schemeClr val="tx1"/>
                          </a:solidFill>
                          <a:latin typeface="Calibri" panose="020F0502020204030204" pitchFamily="34" charset="0"/>
                          <a:cs typeface="Calibri" panose="020F0502020204030204" pitchFamily="34" charset="0"/>
                        </a:rPr>
                        <a:t>Total </a:t>
                      </a:r>
                      <a:r>
                        <a:rPr lang="en-US" sz="1200" b="1" i="0" u="none" strike="noStrike" baseline="0" dirty="0" err="1" smtClean="0">
                          <a:solidFill>
                            <a:schemeClr val="tx1"/>
                          </a:solidFill>
                          <a:latin typeface="Calibri" panose="020F0502020204030204" pitchFamily="34" charset="0"/>
                          <a:cs typeface="Calibri" panose="020F0502020204030204" pitchFamily="34" charset="0"/>
                        </a:rPr>
                        <a:t>Unhedged</a:t>
                      </a:r>
                      <a:r>
                        <a:rPr lang="en-US" sz="1200" b="1" i="0" u="none" strike="noStrike" baseline="0" dirty="0" smtClean="0">
                          <a:solidFill>
                            <a:schemeClr val="tx1"/>
                          </a:solidFill>
                          <a:latin typeface="Calibri" panose="020F0502020204030204" pitchFamily="34" charset="0"/>
                          <a:cs typeface="Calibri" panose="020F0502020204030204" pitchFamily="34" charset="0"/>
                        </a:rPr>
                        <a:t> Variable Rate Debt</a:t>
                      </a:r>
                      <a:r>
                        <a:rPr lang="en-US" sz="1200" b="1" i="0" u="none" strike="noStrike" baseline="30000" dirty="0" smtClean="0">
                          <a:solidFill>
                            <a:schemeClr val="tx1"/>
                          </a:solidFill>
                          <a:latin typeface="Calibri" panose="020F0502020204030204" pitchFamily="34" charset="0"/>
                          <a:cs typeface="Calibri" panose="020F0502020204030204" pitchFamily="34" charset="0"/>
                        </a:rPr>
                        <a:t>(2)</a:t>
                      </a: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b"/>
                      <a:endParaRPr lang="en-US" sz="1150" b="0" i="0" u="none" strike="noStrike" dirty="0">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200" b="1" i="0" u="none" strike="noStrike" baseline="0" dirty="0" smtClean="0">
                          <a:solidFill>
                            <a:schemeClr val="tx1"/>
                          </a:solidFill>
                          <a:latin typeface="Calibri" panose="020F0502020204030204" pitchFamily="34" charset="0"/>
                          <a:cs typeface="Calibri" panose="020F0502020204030204" pitchFamily="34" charset="0"/>
                        </a:rPr>
                        <a:t>1.95%</a:t>
                      </a: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50" b="0" i="0" u="none" strike="noStrike" dirty="0">
                        <a:solidFill>
                          <a:srgbClr val="000000"/>
                        </a:solidFill>
                        <a:latin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86765">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15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150" b="1"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endParaRPr lang="en-US" sz="1150" b="0" i="0" u="none" strike="noStrike" dirty="0">
                        <a:solidFill>
                          <a:srgbClr val="000000"/>
                        </a:solidFill>
                        <a:latin typeface="Calibri" panose="020F0502020204030204" pitchFamily="34" charset="0"/>
                        <a:cs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9" name="Rectangle 3"/>
          <p:cNvSpPr txBox="1">
            <a:spLocks noChangeArrowheads="1"/>
          </p:cNvSpPr>
          <p:nvPr/>
        </p:nvSpPr>
        <p:spPr>
          <a:xfrm>
            <a:off x="533400" y="5715000"/>
            <a:ext cx="7696200" cy="762000"/>
          </a:xfrm>
          <a:prstGeom prst="rect">
            <a:avLst/>
          </a:prstGeom>
        </p:spPr>
        <p:txBody>
          <a:bodyPr vert="horz" lIns="91440" tIns="45720" rIns="91440" bIns="45720" rtlCol="0">
            <a:normAutofit/>
          </a:bodyPr>
          <a:lstStyle/>
          <a:p>
            <a:pPr marL="342900" indent="-342900">
              <a:lnSpc>
                <a:spcPct val="90000"/>
              </a:lnSpc>
              <a:spcBef>
                <a:spcPct val="20000"/>
              </a:spcBef>
            </a:pPr>
            <a:r>
              <a:rPr lang="en-US" sz="1000" baseline="30000" dirty="0" smtClean="0">
                <a:latin typeface="Calibri" panose="020F0502020204030204" pitchFamily="34" charset="0"/>
                <a:cs typeface="Calibri" panose="020F0502020204030204" pitchFamily="34" charset="0"/>
              </a:rPr>
              <a:t>(1)</a:t>
            </a:r>
            <a:r>
              <a:rPr lang="en-US" sz="1000" dirty="0" smtClean="0">
                <a:latin typeface="Calibri" panose="020F0502020204030204" pitchFamily="34" charset="0"/>
                <a:cs typeface="Calibri" panose="020F0502020204030204" pitchFamily="34" charset="0"/>
              </a:rPr>
              <a:t> The RBC facility B-5 is a Forward Purchase Agreement. </a:t>
            </a:r>
            <a:endParaRPr lang="en-US" sz="1000" dirty="0">
              <a:latin typeface="Calibri" panose="020F0502020204030204" pitchFamily="34" charset="0"/>
              <a:cs typeface="Calibri" panose="020F0502020204030204" pitchFamily="34" charset="0"/>
            </a:endParaRPr>
          </a:p>
          <a:p>
            <a:pPr marL="342900" indent="-342900">
              <a:lnSpc>
                <a:spcPct val="90000"/>
              </a:lnSpc>
              <a:spcBef>
                <a:spcPct val="20000"/>
              </a:spcBef>
            </a:pPr>
            <a:r>
              <a:rPr lang="en-US" sz="1000" baseline="30000" noProof="0" dirty="0" smtClean="0">
                <a:latin typeface="Calibri" panose="020F0502020204030204" pitchFamily="34" charset="0"/>
                <a:cs typeface="Calibri" panose="020F0502020204030204" pitchFamily="34" charset="0"/>
              </a:rPr>
              <a:t>(2)</a:t>
            </a:r>
            <a:r>
              <a:rPr kumimoji="0" lang="en-US" sz="1000" b="0" i="0" u="none" strike="noStrike" kern="120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 </a:t>
            </a:r>
            <a:r>
              <a:rPr lang="en-US" sz="1000" dirty="0">
                <a:latin typeface="Calibri" panose="020F0502020204030204" pitchFamily="34" charset="0"/>
              </a:rPr>
              <a:t>As of </a:t>
            </a:r>
            <a:r>
              <a:rPr lang="en-US" sz="1000" dirty="0" smtClean="0">
                <a:latin typeface="Calibri" panose="020F0502020204030204" pitchFamily="34" charset="0"/>
              </a:rPr>
              <a:t>December 31</a:t>
            </a:r>
            <a:r>
              <a:rPr lang="en-US" sz="1000" dirty="0">
                <a:latin typeface="Calibri" panose="020F0502020204030204" pitchFamily="34" charset="0"/>
              </a:rPr>
              <a:t>, </a:t>
            </a:r>
            <a:r>
              <a:rPr lang="en-US" sz="1000" dirty="0" smtClean="0">
                <a:latin typeface="Calibri" panose="020F0502020204030204" pitchFamily="34" charset="0"/>
              </a:rPr>
              <a:t>2015 </a:t>
            </a:r>
            <a:r>
              <a:rPr lang="en-US" sz="1000" dirty="0">
                <a:latin typeface="Calibri" panose="020F0502020204030204" pitchFamily="34" charset="0"/>
              </a:rPr>
              <a:t>Monthly Financial Report</a:t>
            </a:r>
            <a:r>
              <a:rPr lang="en-US" sz="1000" dirty="0" smtClean="0">
                <a:latin typeface="Calibri" panose="020F0502020204030204" pitchFamily="34" charset="0"/>
              </a:rPr>
              <a:t>. </a:t>
            </a:r>
            <a:r>
              <a:rPr lang="en-US" sz="1000" dirty="0" smtClean="0">
                <a:latin typeface="Calibri" panose="020F0502020204030204" pitchFamily="34" charset="0"/>
                <a:cs typeface="Calibri" panose="020F0502020204030204" pitchFamily="34" charset="0"/>
              </a:rPr>
              <a:t> </a:t>
            </a:r>
          </a:p>
          <a:p>
            <a:pPr marL="342900" indent="-342900">
              <a:lnSpc>
                <a:spcPct val="90000"/>
              </a:lnSpc>
              <a:spcBef>
                <a:spcPct val="20000"/>
              </a:spcBef>
            </a:pPr>
            <a:r>
              <a:rPr lang="en-US" sz="1000" baseline="30000" dirty="0" smtClean="0">
                <a:latin typeface="Calibri" panose="020F0502020204030204" pitchFamily="34" charset="0"/>
                <a:cs typeface="Calibri" panose="020F0502020204030204" pitchFamily="34" charset="0"/>
              </a:rPr>
              <a:t>(3)</a:t>
            </a:r>
            <a:r>
              <a:rPr lang="en-US" sz="1000" dirty="0" smtClean="0">
                <a:latin typeface="Calibri" panose="020F0502020204030204" pitchFamily="34" charset="0"/>
                <a:cs typeface="Calibri" panose="020F0502020204030204" pitchFamily="34" charset="0"/>
              </a:rPr>
              <a:t> The </a:t>
            </a:r>
            <a:r>
              <a:rPr lang="en-US" sz="1000" dirty="0" smtClean="0">
                <a:latin typeface="Calibri" panose="020F0502020204030204" pitchFamily="34" charset="0"/>
              </a:rPr>
              <a:t>Morgan Stanley B-2 is an Extendible Commercial Paper product.</a:t>
            </a:r>
            <a:endParaRPr kumimoji="0" lang="en-US" sz="1000" b="0" i="0" u="none" strike="noStrike" kern="120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endParaRPr>
          </a:p>
        </p:txBody>
      </p:sp>
      <p:sp>
        <p:nvSpPr>
          <p:cNvPr id="10" name="Rectangle 20"/>
          <p:cNvSpPr>
            <a:spLocks noGrp="1" noChangeArrowheads="1"/>
          </p:cNvSpPr>
          <p:nvPr>
            <p:ph type="title"/>
          </p:nvPr>
        </p:nvSpPr>
        <p:spPr>
          <a:xfrm>
            <a:off x="1066800" y="243680"/>
            <a:ext cx="8077200" cy="975519"/>
          </a:xfrm>
        </p:spPr>
        <p:txBody>
          <a:bodyPr/>
          <a:lstStyle/>
          <a:p>
            <a:pPr lvl="0"/>
            <a:r>
              <a:rPr lang="en-US" sz="3900" dirty="0" smtClean="0">
                <a:latin typeface="Calibri" panose="020F0502020204030204" pitchFamily="34" charset="0"/>
                <a:cs typeface="Calibri" panose="020F0502020204030204" pitchFamily="34" charset="0"/>
              </a:rPr>
              <a:t>CUS Variable </a:t>
            </a:r>
            <a:r>
              <a:rPr lang="en-US" sz="3900" dirty="0">
                <a:latin typeface="Calibri" panose="020F0502020204030204" pitchFamily="34" charset="0"/>
                <a:cs typeface="Calibri" panose="020F0502020204030204" pitchFamily="34" charset="0"/>
              </a:rPr>
              <a:t>Rate Exposure </a:t>
            </a:r>
            <a:r>
              <a:rPr lang="en-US" sz="3900" dirty="0" smtClean="0">
                <a:latin typeface="Calibri" panose="020F0502020204030204" pitchFamily="34" charset="0"/>
                <a:cs typeface="Calibri" panose="020F0502020204030204" pitchFamily="34" charset="0"/>
              </a:rPr>
              <a:t>Summary</a:t>
            </a:r>
            <a:endParaRPr lang="en-US" sz="3900" dirty="0">
              <a:latin typeface="Calibri" panose="020F0502020204030204" pitchFamily="34" charset="0"/>
              <a:cs typeface="Calibri" panose="020F0502020204030204" pitchFamily="34" charset="0"/>
            </a:endParaRPr>
          </a:p>
        </p:txBody>
      </p:sp>
      <p:sp>
        <p:nvSpPr>
          <p:cNvPr id="8" name="Footer Placeholder 1"/>
          <p:cNvSpPr>
            <a:spLocks noGrp="1"/>
          </p:cNvSpPr>
          <p:nvPr>
            <p:ph type="ftr" sz="quarter" idx="11"/>
          </p:nvPr>
        </p:nvSpPr>
        <p:spPr>
          <a:xfrm>
            <a:off x="533400" y="6324600"/>
            <a:ext cx="8077200" cy="304800"/>
          </a:xfrm>
        </p:spPr>
        <p:txBody>
          <a:bodyPr/>
          <a:lstStyle/>
          <a:p>
            <a:pPr algn="l"/>
            <a:r>
              <a:rPr lang="en-US" sz="1050" dirty="0" smtClean="0">
                <a:latin typeface="Calibri" panose="020F0502020204030204" pitchFamily="34" charset="0"/>
              </a:rPr>
              <a:t>Note:   This presentation constitutes the written recommendation of the Finance Working Group.</a:t>
            </a:r>
            <a:endParaRPr lang="en-US" sz="1050" dirty="0">
              <a:latin typeface="Calibri" panose="020F0502020204030204" pitchFamily="34" charset="0"/>
            </a:endParaRPr>
          </a:p>
        </p:txBody>
      </p:sp>
    </p:spTree>
    <p:extLst>
      <p:ext uri="{BB962C8B-B14F-4D97-AF65-F5344CB8AC3E}">
        <p14:creationId xmlns:p14="http://schemas.microsoft.com/office/powerpoint/2010/main" val="34927046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0"/>
          <p:cNvSpPr>
            <a:spLocks noGrp="1" noChangeArrowheads="1"/>
          </p:cNvSpPr>
          <p:nvPr>
            <p:ph type="title"/>
          </p:nvPr>
        </p:nvSpPr>
        <p:spPr>
          <a:xfrm>
            <a:off x="914400" y="381000"/>
            <a:ext cx="8229600" cy="975519"/>
          </a:xfrm>
        </p:spPr>
        <p:txBody>
          <a:bodyPr/>
          <a:lstStyle/>
          <a:p>
            <a:r>
              <a:rPr lang="en-US" dirty="0" smtClean="0">
                <a:latin typeface="Calibri" panose="020F0502020204030204" pitchFamily="34" charset="0"/>
                <a:cs typeface="Calibri" panose="020F0502020204030204" pitchFamily="34" charset="0"/>
              </a:rPr>
              <a:t>CUS Variable Rate Demand Bonds</a:t>
            </a:r>
            <a:r>
              <a:rPr lang="en-US" dirty="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
            </a:r>
            <a:br>
              <a:rPr lang="en-US" dirty="0" smtClean="0">
                <a:latin typeface="Calibri" panose="020F0502020204030204" pitchFamily="34" charset="0"/>
                <a:cs typeface="Calibri" panose="020F0502020204030204" pitchFamily="34" charset="0"/>
              </a:rPr>
            </a:br>
            <a:r>
              <a:rPr lang="en-US" dirty="0" smtClean="0">
                <a:latin typeface="Calibri" panose="020F0502020204030204" pitchFamily="34" charset="0"/>
                <a:cs typeface="Calibri" panose="020F0502020204030204" pitchFamily="34" charset="0"/>
              </a:rPr>
              <a:t>Series </a:t>
            </a:r>
            <a:r>
              <a:rPr lang="en-US" dirty="0">
                <a:latin typeface="Calibri" panose="020F0502020204030204" pitchFamily="34" charset="0"/>
                <a:cs typeface="Calibri" panose="020F0502020204030204" pitchFamily="34" charset="0"/>
              </a:rPr>
              <a:t>2004 B-2, B-4 &amp; B-5</a:t>
            </a:r>
            <a:br>
              <a:rPr lang="en-US" dirty="0">
                <a:latin typeface="Calibri" panose="020F0502020204030204" pitchFamily="34" charset="0"/>
                <a:cs typeface="Calibri" panose="020F0502020204030204" pitchFamily="34" charset="0"/>
              </a:rPr>
            </a:br>
            <a:endParaRPr lang="en-US" dirty="0">
              <a:latin typeface="Calibri" panose="020F0502020204030204" pitchFamily="34" charset="0"/>
              <a:cs typeface="Calibri" panose="020F0502020204030204" pitchFamily="34" charset="0"/>
            </a:endParaRPr>
          </a:p>
        </p:txBody>
      </p:sp>
      <p:sp>
        <p:nvSpPr>
          <p:cNvPr id="7172" name="Rectangle 21"/>
          <p:cNvSpPr>
            <a:spLocks noGrp="1" noChangeArrowheads="1"/>
          </p:cNvSpPr>
          <p:nvPr>
            <p:ph idx="1"/>
          </p:nvPr>
        </p:nvSpPr>
        <p:spPr/>
        <p:txBody>
          <a:bodyPr>
            <a:noAutofit/>
          </a:bodyPr>
          <a:lstStyle/>
          <a:p>
            <a:r>
              <a:rPr lang="en-US" sz="2400" dirty="0">
                <a:latin typeface="Calibri" panose="020F0502020204030204" pitchFamily="34" charset="0"/>
                <a:cs typeface="Calibri" panose="020F0502020204030204" pitchFamily="34" charset="0"/>
              </a:rPr>
              <a:t>The 2004B-2, B-4, B-5 bonds are three of </a:t>
            </a:r>
            <a:r>
              <a:rPr lang="en-US" sz="2400" dirty="0" smtClean="0">
                <a:latin typeface="Calibri" panose="020F0502020204030204" pitchFamily="34" charset="0"/>
                <a:cs typeface="Calibri" panose="020F0502020204030204" pitchFamily="34" charset="0"/>
              </a:rPr>
              <a:t>five (5) </a:t>
            </a:r>
            <a:r>
              <a:rPr lang="en-US" sz="2400" dirty="0">
                <a:latin typeface="Calibri" panose="020F0502020204030204" pitchFamily="34" charset="0"/>
                <a:cs typeface="Calibri" panose="020F0502020204030204" pitchFamily="34" charset="0"/>
              </a:rPr>
              <a:t>tranches of tax-exempt variable rate </a:t>
            </a:r>
            <a:r>
              <a:rPr lang="en-US" sz="2400" dirty="0" smtClean="0">
                <a:latin typeface="Calibri" panose="020F0502020204030204" pitchFamily="34" charset="0"/>
                <a:cs typeface="Calibri" panose="020F0502020204030204" pitchFamily="34" charset="0"/>
              </a:rPr>
              <a:t>demand bonds </a:t>
            </a:r>
            <a:r>
              <a:rPr lang="en-US" sz="2400" dirty="0">
                <a:latin typeface="Calibri" panose="020F0502020204030204" pitchFamily="34" charset="0"/>
                <a:cs typeface="Calibri" panose="020F0502020204030204" pitchFamily="34" charset="0"/>
              </a:rPr>
              <a:t>supported by bank letters of credit</a:t>
            </a:r>
            <a:r>
              <a:rPr lang="en-US" sz="2400" dirty="0" smtClean="0">
                <a:latin typeface="Calibri" panose="020F0502020204030204" pitchFamily="34" charset="0"/>
                <a:cs typeface="Calibri" panose="020F0502020204030204" pitchFamily="34" charset="0"/>
              </a:rPr>
              <a:t>.</a:t>
            </a:r>
          </a:p>
          <a:p>
            <a:r>
              <a:rPr lang="en-US" sz="2400" dirty="0">
                <a:latin typeface="Calibri" panose="020F0502020204030204" pitchFamily="34" charset="0"/>
              </a:rPr>
              <a:t>The </a:t>
            </a:r>
            <a:r>
              <a:rPr lang="en-US" sz="2400" dirty="0" smtClean="0">
                <a:latin typeface="Calibri" panose="020F0502020204030204" pitchFamily="34" charset="0"/>
              </a:rPr>
              <a:t>facilities are set </a:t>
            </a:r>
            <a:r>
              <a:rPr lang="en-US" sz="2400" dirty="0">
                <a:latin typeface="Calibri" panose="020F0502020204030204" pitchFamily="34" charset="0"/>
              </a:rPr>
              <a:t>to expire on April </a:t>
            </a:r>
            <a:r>
              <a:rPr lang="en-US" sz="2400" dirty="0" smtClean="0">
                <a:latin typeface="Calibri" panose="020F0502020204030204" pitchFamily="34" charset="0"/>
              </a:rPr>
              <a:t>4, </a:t>
            </a:r>
            <a:r>
              <a:rPr lang="en-US" sz="2400" dirty="0">
                <a:latin typeface="Calibri" panose="020F0502020204030204" pitchFamily="34" charset="0"/>
              </a:rPr>
              <a:t>2016.</a:t>
            </a:r>
          </a:p>
          <a:p>
            <a:r>
              <a:rPr lang="en-US" sz="2400" dirty="0" smtClean="0">
                <a:latin typeface="Calibri" panose="020F0502020204030204" pitchFamily="34" charset="0"/>
                <a:cs typeface="Calibri" panose="020F0502020204030204" pitchFamily="34" charset="0"/>
              </a:rPr>
              <a:t>In February, the </a:t>
            </a:r>
            <a:r>
              <a:rPr lang="en-US" sz="2400" dirty="0">
                <a:latin typeface="Calibri" panose="020F0502020204030204" pitchFamily="34" charset="0"/>
                <a:cs typeface="Calibri" panose="020F0502020204030204" pitchFamily="34" charset="0"/>
              </a:rPr>
              <a:t>City </a:t>
            </a:r>
            <a:r>
              <a:rPr lang="en-US" sz="2400" dirty="0" smtClean="0">
                <a:latin typeface="Calibri" panose="020F0502020204030204" pitchFamily="34" charset="0"/>
                <a:cs typeface="Calibri" panose="020F0502020204030204" pitchFamily="34" charset="0"/>
              </a:rPr>
              <a:t>issued a </a:t>
            </a:r>
            <a:r>
              <a:rPr lang="en-US" sz="2400" dirty="0">
                <a:latin typeface="Calibri" panose="020F0502020204030204" pitchFamily="34" charset="0"/>
                <a:cs typeface="Calibri" panose="020F0502020204030204" pitchFamily="34" charset="0"/>
              </a:rPr>
              <a:t>request for </a:t>
            </a:r>
            <a:r>
              <a:rPr lang="en-US" sz="2400" dirty="0" smtClean="0">
                <a:latin typeface="Calibri" panose="020F0502020204030204" pitchFamily="34" charset="0"/>
                <a:cs typeface="Calibri" panose="020F0502020204030204" pitchFamily="34" charset="0"/>
              </a:rPr>
              <a:t>proposals from </a:t>
            </a:r>
            <a:r>
              <a:rPr lang="en-US" sz="2400" dirty="0">
                <a:latin typeface="Calibri" panose="020F0502020204030204" pitchFamily="34" charset="0"/>
                <a:cs typeface="Calibri" panose="020F0502020204030204" pitchFamily="34" charset="0"/>
              </a:rPr>
              <a:t>qualified financial institutions to provide a credit facility. </a:t>
            </a:r>
            <a:endParaRPr lang="en-US" sz="2400" dirty="0" smtClean="0">
              <a:latin typeface="Calibri" panose="020F0502020204030204" pitchFamily="34" charset="0"/>
              <a:cs typeface="Calibri" panose="020F0502020204030204" pitchFamily="34" charset="0"/>
            </a:endParaRPr>
          </a:p>
          <a:p>
            <a:r>
              <a:rPr lang="en-US" sz="2400" dirty="0" smtClean="0">
                <a:latin typeface="Calibri" panose="020F0502020204030204" pitchFamily="34" charset="0"/>
              </a:rPr>
              <a:t>The </a:t>
            </a:r>
            <a:r>
              <a:rPr lang="en-US" sz="2400" dirty="0">
                <a:latin typeface="Calibri" panose="020F0502020204030204" pitchFamily="34" charset="0"/>
              </a:rPr>
              <a:t>Finance Working Group recommends we explore renewal or replacement of the existing letter of credit as </a:t>
            </a:r>
            <a:r>
              <a:rPr lang="en-US" sz="2400" dirty="0" smtClean="0">
                <a:latin typeface="Calibri" panose="020F0502020204030204" pitchFamily="34" charset="0"/>
              </a:rPr>
              <a:t>they </a:t>
            </a:r>
            <a:r>
              <a:rPr lang="en-US" sz="2400" dirty="0">
                <a:latin typeface="Calibri" panose="020F0502020204030204" pitchFamily="34" charset="0"/>
              </a:rPr>
              <a:t>come due.</a:t>
            </a:r>
          </a:p>
          <a:p>
            <a:r>
              <a:rPr lang="en-US" sz="2400" dirty="0" smtClean="0">
                <a:latin typeface="Calibri" panose="020F0502020204030204" pitchFamily="34" charset="0"/>
                <a:cs typeface="Calibri" panose="020F0502020204030204" pitchFamily="34" charset="0"/>
              </a:rPr>
              <a:t>An </a:t>
            </a:r>
            <a:r>
              <a:rPr lang="en-US" sz="2400" dirty="0">
                <a:latin typeface="Calibri" panose="020F0502020204030204" pitchFamily="34" charset="0"/>
                <a:cs typeface="Calibri" panose="020F0502020204030204" pitchFamily="34" charset="0"/>
              </a:rPr>
              <a:t>RCA can be expected to be presented to City Council </a:t>
            </a:r>
            <a:r>
              <a:rPr lang="en-US" sz="2400" dirty="0" smtClean="0">
                <a:latin typeface="Calibri" panose="020F0502020204030204" pitchFamily="34" charset="0"/>
                <a:cs typeface="Calibri" panose="020F0502020204030204" pitchFamily="34" charset="0"/>
              </a:rPr>
              <a:t>March 23, 2016.</a:t>
            </a:r>
            <a:endParaRPr lang="en-US" sz="2400" dirty="0">
              <a:latin typeface="Calibri" panose="020F0502020204030204" pitchFamily="34" charset="0"/>
              <a:cs typeface="Calibri" panose="020F0502020204030204" pitchFamily="34" charset="0"/>
            </a:endParaRPr>
          </a:p>
        </p:txBody>
      </p:sp>
      <p:sp>
        <p:nvSpPr>
          <p:cNvPr id="7170" name="Slide Number Placeholder 5"/>
          <p:cNvSpPr>
            <a:spLocks noGrp="1"/>
          </p:cNvSpPr>
          <p:nvPr>
            <p:ph type="sldNum" sz="quarter" idx="12"/>
          </p:nvPr>
        </p:nvSpPr>
        <p:spPr>
          <a:noFill/>
        </p:spPr>
        <p:txBody>
          <a:bodyPr/>
          <a:lstStyle/>
          <a:p>
            <a:fld id="{2E257D13-180C-44D9-8790-FFEAC1989D26}" type="slidenum">
              <a:rPr lang="en-US" smtClean="0">
                <a:cs typeface="Arial" charset="0"/>
              </a:rPr>
              <a:pPr/>
              <a:t>5</a:t>
            </a:fld>
            <a:endParaRPr lang="en-US" dirty="0" smtClean="0">
              <a:cs typeface="Arial" charset="0"/>
            </a:endParaRPr>
          </a:p>
        </p:txBody>
      </p:sp>
      <p:sp>
        <p:nvSpPr>
          <p:cNvPr id="7" name="Footer Placeholder 1"/>
          <p:cNvSpPr>
            <a:spLocks noGrp="1"/>
          </p:cNvSpPr>
          <p:nvPr>
            <p:ph type="ftr" sz="quarter" idx="11"/>
          </p:nvPr>
        </p:nvSpPr>
        <p:spPr>
          <a:xfrm>
            <a:off x="533400" y="6324600"/>
            <a:ext cx="8077200" cy="304800"/>
          </a:xfrm>
        </p:spPr>
        <p:txBody>
          <a:bodyPr/>
          <a:lstStyle/>
          <a:p>
            <a:pPr algn="l"/>
            <a:r>
              <a:rPr lang="en-US" sz="1050" dirty="0" smtClean="0">
                <a:latin typeface="Calibri" panose="020F0502020204030204" pitchFamily="34" charset="0"/>
              </a:rPr>
              <a:t>Note:   This presentation constitutes the written recommendation of the Finance Working Group.</a:t>
            </a:r>
            <a:endParaRPr lang="en-US" sz="1050" dirty="0">
              <a:latin typeface="Calibri" panose="020F0502020204030204" pitchFamily="34" charset="0"/>
            </a:endParaRPr>
          </a:p>
        </p:txBody>
      </p:sp>
    </p:spTree>
    <p:extLst>
      <p:ext uri="{BB962C8B-B14F-4D97-AF65-F5344CB8AC3E}">
        <p14:creationId xmlns:p14="http://schemas.microsoft.com/office/powerpoint/2010/main" val="2602281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A8EF887-4AA1-44A4-803A-7E2B3A02AA67}" type="slidenum">
              <a:rPr lang="en-US" smtClean="0"/>
              <a:pPr/>
              <a:t>6</a:t>
            </a:fld>
            <a:endParaRPr lang="en-US" dirty="0"/>
          </a:p>
        </p:txBody>
      </p:sp>
      <p:sp>
        <p:nvSpPr>
          <p:cNvPr id="10" name="Rectangle 20"/>
          <p:cNvSpPr>
            <a:spLocks noGrp="1" noChangeArrowheads="1"/>
          </p:cNvSpPr>
          <p:nvPr>
            <p:ph type="title"/>
          </p:nvPr>
        </p:nvSpPr>
        <p:spPr>
          <a:xfrm>
            <a:off x="1066800" y="243680"/>
            <a:ext cx="8077200" cy="975519"/>
          </a:xfrm>
        </p:spPr>
        <p:txBody>
          <a:bodyPr/>
          <a:lstStyle/>
          <a:p>
            <a:pPr lvl="0"/>
            <a:r>
              <a:rPr lang="en-US" sz="3900" dirty="0" smtClean="0">
                <a:latin typeface="Calibri" panose="020F0502020204030204" pitchFamily="34" charset="0"/>
                <a:cs typeface="Calibri" panose="020F0502020204030204" pitchFamily="34" charset="0"/>
              </a:rPr>
              <a:t>GO Variable </a:t>
            </a:r>
            <a:r>
              <a:rPr lang="en-US" sz="3900" dirty="0">
                <a:latin typeface="Calibri" panose="020F0502020204030204" pitchFamily="34" charset="0"/>
                <a:cs typeface="Calibri" panose="020F0502020204030204" pitchFamily="34" charset="0"/>
              </a:rPr>
              <a:t>Rate Exposure </a:t>
            </a:r>
            <a:r>
              <a:rPr lang="en-US" sz="3900" dirty="0" smtClean="0">
                <a:latin typeface="Calibri" panose="020F0502020204030204" pitchFamily="34" charset="0"/>
                <a:cs typeface="Calibri" panose="020F0502020204030204" pitchFamily="34" charset="0"/>
              </a:rPr>
              <a:t>Summary</a:t>
            </a:r>
            <a:endParaRPr lang="en-US" sz="3900" dirty="0">
              <a:latin typeface="Calibri" panose="020F0502020204030204" pitchFamily="34" charset="0"/>
              <a:cs typeface="Calibri" panose="020F050202020403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964810894"/>
              </p:ext>
            </p:extLst>
          </p:nvPr>
        </p:nvGraphicFramePr>
        <p:xfrm>
          <a:off x="457200" y="1905000"/>
          <a:ext cx="8305801" cy="3276605"/>
        </p:xfrm>
        <a:graphic>
          <a:graphicData uri="http://schemas.openxmlformats.org/drawingml/2006/table">
            <a:tbl>
              <a:tblPr/>
              <a:tblGrid>
                <a:gridCol w="1334404"/>
                <a:gridCol w="1116279"/>
                <a:gridCol w="975141"/>
                <a:gridCol w="1732158"/>
                <a:gridCol w="1870005"/>
                <a:gridCol w="1277814"/>
              </a:tblGrid>
              <a:tr h="493693">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en-US" sz="1200" b="1" i="0" u="none" strike="noStrike" dirty="0">
                          <a:solidFill>
                            <a:srgbClr val="000000"/>
                          </a:solidFill>
                          <a:latin typeface="Calibri" panose="020F0502020204030204" pitchFamily="34" charset="0"/>
                        </a:rPr>
                        <a:t>Liquidity Type</a:t>
                      </a:r>
                    </a:p>
                  </a:txBody>
                  <a:tcPr marL="9338" marR="9338" marT="933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en-US" sz="1200" b="1" i="0" u="none" strike="noStrike" dirty="0">
                          <a:solidFill>
                            <a:srgbClr val="000000"/>
                          </a:solidFill>
                          <a:latin typeface="Calibri" panose="020F0502020204030204" pitchFamily="34" charset="0"/>
                        </a:rPr>
                        <a:t>Series</a:t>
                      </a: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en-US" sz="1200" b="1" i="0" u="none" strike="noStrike" dirty="0">
                          <a:solidFill>
                            <a:srgbClr val="000000"/>
                          </a:solidFill>
                          <a:latin typeface="Calibri" panose="020F0502020204030204" pitchFamily="34" charset="0"/>
                        </a:rPr>
                        <a:t>Size</a:t>
                      </a:r>
                      <a:br>
                        <a:rPr lang="en-US" sz="1200" b="1" i="0" u="none" strike="noStrike" dirty="0">
                          <a:solidFill>
                            <a:srgbClr val="000000"/>
                          </a:solidFill>
                          <a:latin typeface="Calibri" panose="020F0502020204030204" pitchFamily="34" charset="0"/>
                        </a:rPr>
                      </a:br>
                      <a:r>
                        <a:rPr lang="en-US" sz="1200" b="1" i="0" u="none" strike="noStrike" dirty="0">
                          <a:solidFill>
                            <a:srgbClr val="000000"/>
                          </a:solidFill>
                          <a:latin typeface="Calibri" panose="020F0502020204030204" pitchFamily="34" charset="0"/>
                        </a:rPr>
                        <a:t>($ millions)</a:t>
                      </a: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en-US" sz="1200" b="1" i="0" u="none" strike="noStrike" dirty="0">
                          <a:solidFill>
                            <a:srgbClr val="000000"/>
                          </a:solidFill>
                          <a:latin typeface="Calibri" panose="020F0502020204030204" pitchFamily="34" charset="0"/>
                        </a:rPr>
                        <a:t>Bank</a:t>
                      </a: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en-US" sz="1200" b="1" i="0" u="none" strike="noStrike" dirty="0">
                          <a:solidFill>
                            <a:srgbClr val="000000"/>
                          </a:solidFill>
                          <a:latin typeface="Calibri" panose="020F0502020204030204" pitchFamily="34" charset="0"/>
                        </a:rPr>
                        <a:t>Expiration</a:t>
                      </a: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en-US" sz="1200" b="1" i="0" u="none" strike="noStrike" dirty="0" smtClean="0">
                          <a:solidFill>
                            <a:srgbClr val="000000"/>
                          </a:solidFill>
                          <a:latin typeface="Calibri" panose="020F0502020204030204" pitchFamily="34" charset="0"/>
                        </a:rPr>
                        <a:t>Requires Bank Facility</a:t>
                      </a:r>
                      <a:endParaRPr lang="en-US" sz="1200" b="1"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52992">
                <a:tc rowSpan="8">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ctr"/>
                      <a:r>
                        <a:rPr lang="en-US" sz="1200" b="0" i="0" u="none" strike="noStrike" dirty="0">
                          <a:solidFill>
                            <a:srgbClr val="000000"/>
                          </a:solidFill>
                          <a:latin typeface="Calibri" panose="020F0502020204030204" pitchFamily="34" charset="0"/>
                        </a:rPr>
                        <a:t>Commercial Paper</a:t>
                      </a:r>
                    </a:p>
                  </a:txBody>
                  <a:tcPr marL="9338" marR="9338" marT="933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rgbClr val="000000"/>
                          </a:solidFill>
                          <a:latin typeface="Calibri" panose="020F0502020204030204" pitchFamily="34" charset="0"/>
                        </a:rPr>
                        <a:t>E-1</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a:solidFill>
                            <a:srgbClr val="000000"/>
                          </a:solidFill>
                          <a:latin typeface="Calibri" panose="020F0502020204030204" pitchFamily="34" charset="0"/>
                        </a:rPr>
                        <a:t>         </a:t>
                      </a:r>
                      <a:r>
                        <a:rPr lang="en-US" sz="1200" b="0" i="0" u="none" strike="noStrike" dirty="0" smtClean="0">
                          <a:solidFill>
                            <a:srgbClr val="000000"/>
                          </a:solidFill>
                          <a:latin typeface="Calibri" panose="020F0502020204030204" pitchFamily="34" charset="0"/>
                        </a:rPr>
                        <a:t>100 </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rgbClr val="000000"/>
                          </a:solidFill>
                          <a:latin typeface="Calibri" panose="020F0502020204030204" pitchFamily="34" charset="0"/>
                        </a:rPr>
                        <a:t>Citigroup</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rgbClr val="000000"/>
                          </a:solidFill>
                          <a:latin typeface="Calibri" panose="020F0502020204030204" pitchFamily="34" charset="0"/>
                        </a:rPr>
                        <a:t>7/13/18</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rgbClr val="000000"/>
                          </a:solidFill>
                          <a:latin typeface="Calibri" panose="020F0502020204030204" pitchFamily="34" charset="0"/>
                        </a:rPr>
                        <a:t>Y</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r>
              <a:tr h="252992">
                <a:tc vMerge="1">
                  <a:txBody>
                    <a:bodyPr/>
                    <a:lstStyle/>
                    <a:p>
                      <a:endParaRPr lang="en-US"/>
                    </a:p>
                  </a:txBody>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rgbClr val="000000"/>
                          </a:solidFill>
                          <a:latin typeface="Calibri" panose="020F0502020204030204" pitchFamily="34" charset="0"/>
                        </a:rPr>
                        <a:t>E-2</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C000"/>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a:solidFill>
                            <a:srgbClr val="000000"/>
                          </a:solidFill>
                          <a:latin typeface="Calibri" panose="020F0502020204030204" pitchFamily="34" charset="0"/>
                        </a:rPr>
                        <a:t>         </a:t>
                      </a:r>
                      <a:r>
                        <a:rPr lang="en-US" sz="1200" b="0" i="0" u="none" strike="noStrike" dirty="0" smtClean="0">
                          <a:solidFill>
                            <a:srgbClr val="000000"/>
                          </a:solidFill>
                          <a:latin typeface="Calibri" panose="020F0502020204030204" pitchFamily="34" charset="0"/>
                        </a:rPr>
                        <a:t>100 </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C000"/>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chemeClr val="tx1"/>
                          </a:solidFill>
                          <a:latin typeface="Calibri" panose="020F0502020204030204" pitchFamily="34" charset="0"/>
                        </a:rPr>
                        <a:t>Wells Fargo</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C000"/>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rgbClr val="000000"/>
                          </a:solidFill>
                          <a:latin typeface="Calibri" panose="020F0502020204030204" pitchFamily="34" charset="0"/>
                        </a:rPr>
                        <a:t>4/28/2016</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C000"/>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rgbClr val="000000"/>
                          </a:solidFill>
                          <a:latin typeface="Calibri" panose="020F0502020204030204" pitchFamily="34" charset="0"/>
                        </a:rPr>
                        <a:t>Y</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C000"/>
                    </a:solidFill>
                  </a:tcPr>
                </a:tc>
              </a:tr>
              <a:tr h="252992">
                <a:tc vMerge="1">
                  <a:txBody>
                    <a:bodyPr/>
                    <a:lstStyle/>
                    <a:p>
                      <a:endParaRPr lang="en-US"/>
                    </a:p>
                  </a:txBody>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chemeClr val="tx1"/>
                          </a:solidFill>
                          <a:latin typeface="Calibri" panose="020F0502020204030204" pitchFamily="34" charset="0"/>
                        </a:rPr>
                        <a:t>G-1</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a:solidFill>
                            <a:schemeClr val="tx1"/>
                          </a:solidFill>
                          <a:latin typeface="Calibri" panose="020F0502020204030204" pitchFamily="34" charset="0"/>
                        </a:rPr>
                        <a:t>         </a:t>
                      </a:r>
                      <a:r>
                        <a:rPr lang="en-US" sz="1200" b="0" i="0" u="none" strike="noStrike" dirty="0" smtClean="0">
                          <a:solidFill>
                            <a:schemeClr val="tx1"/>
                          </a:solidFill>
                          <a:latin typeface="Calibri" panose="020F0502020204030204" pitchFamily="34" charset="0"/>
                        </a:rPr>
                        <a:t>  75 </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chemeClr val="tx1"/>
                          </a:solidFill>
                          <a:latin typeface="Calibri" panose="020F0502020204030204" pitchFamily="34" charset="0"/>
                        </a:rPr>
                        <a:t>Mizuho</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chemeClr val="tx1"/>
                          </a:solidFill>
                          <a:latin typeface="Calibri" panose="020F0502020204030204" pitchFamily="34" charset="0"/>
                        </a:rPr>
                        <a:t>2/19/2018</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chemeClr val="tx1"/>
                          </a:solidFill>
                          <a:latin typeface="Calibri" panose="020F0502020204030204" pitchFamily="34" charset="0"/>
                        </a:rPr>
                        <a:t>Y</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r>
              <a:tr h="252992">
                <a:tc vMerge="1">
                  <a:txBody>
                    <a:bodyPr/>
                    <a:lstStyle/>
                    <a:p>
                      <a:endParaRPr lang="en-US"/>
                    </a:p>
                  </a:txBody>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chemeClr val="tx1"/>
                          </a:solidFill>
                          <a:latin typeface="Calibri" panose="020F0502020204030204" pitchFamily="34" charset="0"/>
                        </a:rPr>
                        <a:t>G-2</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a:solidFill>
                            <a:srgbClr val="000000"/>
                          </a:solidFill>
                          <a:latin typeface="Calibri" panose="020F0502020204030204" pitchFamily="34" charset="0"/>
                        </a:rPr>
                        <a:t>         </a:t>
                      </a:r>
                      <a:r>
                        <a:rPr lang="en-US" sz="1200" b="0" i="0" u="none" strike="noStrike" dirty="0" smtClean="0">
                          <a:solidFill>
                            <a:srgbClr val="000000"/>
                          </a:solidFill>
                          <a:latin typeface="Calibri" panose="020F0502020204030204" pitchFamily="34" charset="0"/>
                        </a:rPr>
                        <a:t>125 </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chemeClr val="tx1"/>
                          </a:solidFill>
                          <a:latin typeface="Calibri" panose="020F0502020204030204" pitchFamily="34" charset="0"/>
                        </a:rPr>
                        <a:t>Sumitomo</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rgbClr val="000000"/>
                          </a:solidFill>
                          <a:latin typeface="Calibri" panose="020F0502020204030204" pitchFamily="34" charset="0"/>
                        </a:rPr>
                        <a:t>11/28/2017</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chemeClr val="tx1"/>
                          </a:solidFill>
                          <a:latin typeface="Calibri" panose="020F0502020204030204" pitchFamily="34" charset="0"/>
                        </a:rPr>
                        <a:t>Y</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r>
              <a:tr h="252992">
                <a:tc vMerge="1">
                  <a:txBody>
                    <a:bodyPr/>
                    <a:lstStyle/>
                    <a:p>
                      <a:endParaRPr lang="en-US"/>
                    </a:p>
                  </a:txBody>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chemeClr val="tx1"/>
                          </a:solidFill>
                          <a:latin typeface="Calibri" panose="020F0502020204030204" pitchFamily="34" charset="0"/>
                        </a:rPr>
                        <a:t>H-2</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a:solidFill>
                            <a:schemeClr val="tx1"/>
                          </a:solidFill>
                          <a:latin typeface="Calibri" panose="020F0502020204030204" pitchFamily="34" charset="0"/>
                        </a:rPr>
                        <a:t>         </a:t>
                      </a:r>
                      <a:r>
                        <a:rPr lang="en-US" sz="1200" b="0" i="0" u="none" strike="noStrike" dirty="0" smtClean="0">
                          <a:solidFill>
                            <a:schemeClr val="tx1"/>
                          </a:solidFill>
                          <a:latin typeface="Calibri" panose="020F0502020204030204" pitchFamily="34" charset="0"/>
                        </a:rPr>
                        <a:t>100 </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chemeClr val="tx1"/>
                          </a:solidFill>
                          <a:latin typeface="Calibri" panose="020F0502020204030204" pitchFamily="34" charset="0"/>
                        </a:rPr>
                        <a:t>Mizuho</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chemeClr val="tx1"/>
                          </a:solidFill>
                          <a:latin typeface="Calibri" panose="020F0502020204030204" pitchFamily="34" charset="0"/>
                        </a:rPr>
                        <a:t>10/13/2017</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chemeClr val="tx1"/>
                          </a:solidFill>
                          <a:latin typeface="Calibri" panose="020F0502020204030204" pitchFamily="34" charset="0"/>
                        </a:rPr>
                        <a:t>Y</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r>
              <a:tr h="252992">
                <a:tc vMerge="1">
                  <a:txBody>
                    <a:bodyPr/>
                    <a:lstStyle/>
                    <a:p>
                      <a:endParaRPr lang="en-US"/>
                    </a:p>
                  </a:txBody>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rgbClr val="000000"/>
                          </a:solidFill>
                          <a:latin typeface="Calibri" panose="020F0502020204030204" pitchFamily="34" charset="0"/>
                        </a:rPr>
                        <a:t>J</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a:solidFill>
                            <a:srgbClr val="000000"/>
                          </a:solidFill>
                          <a:latin typeface="Calibri" panose="020F0502020204030204" pitchFamily="34" charset="0"/>
                        </a:rPr>
                        <a:t>         </a:t>
                      </a:r>
                      <a:r>
                        <a:rPr lang="en-US" sz="1200" b="0" i="0" u="none" strike="noStrike" dirty="0" smtClean="0">
                          <a:solidFill>
                            <a:srgbClr val="000000"/>
                          </a:solidFill>
                          <a:latin typeface="Calibri" panose="020F0502020204030204" pitchFamily="34" charset="0"/>
                        </a:rPr>
                        <a:t>125 </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rgbClr val="000000"/>
                          </a:solidFill>
                          <a:latin typeface="Calibri" panose="020F0502020204030204" pitchFamily="34" charset="0"/>
                        </a:rPr>
                        <a:t>State Street</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rgbClr val="000000"/>
                          </a:solidFill>
                          <a:latin typeface="Calibri" panose="020F0502020204030204" pitchFamily="34" charset="0"/>
                        </a:rPr>
                        <a:t>5/20/2017</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rgbClr val="000000"/>
                          </a:solidFill>
                          <a:latin typeface="Calibri" panose="020F0502020204030204" pitchFamily="34" charset="0"/>
                        </a:rPr>
                        <a:t>Y</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r>
              <a:tr h="252992">
                <a:tc vMerge="1">
                  <a:txBody>
                    <a:bodyPr/>
                    <a:lstStyle/>
                    <a:p>
                      <a:endParaRPr lang="en-US"/>
                    </a:p>
                  </a:txBody>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chemeClr val="tx1"/>
                          </a:solidFill>
                          <a:latin typeface="Calibri" panose="020F0502020204030204" pitchFamily="34" charset="0"/>
                        </a:rPr>
                        <a:t>K-1</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a:solidFill>
                            <a:schemeClr val="tx1"/>
                          </a:solidFill>
                          <a:latin typeface="Calibri" panose="020F0502020204030204" pitchFamily="34" charset="0"/>
                        </a:rPr>
                        <a:t>         </a:t>
                      </a:r>
                      <a:r>
                        <a:rPr lang="en-US" sz="1200" b="0" i="0" u="none" strike="noStrike" dirty="0" smtClean="0">
                          <a:solidFill>
                            <a:schemeClr val="tx1"/>
                          </a:solidFill>
                          <a:latin typeface="Calibri" panose="020F0502020204030204" pitchFamily="34" charset="0"/>
                        </a:rPr>
                        <a:t>150 </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chemeClr val="tx1"/>
                          </a:solidFill>
                          <a:latin typeface="Calibri" panose="020F0502020204030204" pitchFamily="34" charset="0"/>
                        </a:rPr>
                        <a:t>RBC</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chemeClr val="tx1"/>
                          </a:solidFill>
                          <a:latin typeface="Calibri" panose="020F0502020204030204" pitchFamily="34" charset="0"/>
                        </a:rPr>
                        <a:t>2/2/2022</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chemeClr val="tx1"/>
                          </a:solidFill>
                          <a:latin typeface="Calibri" panose="020F0502020204030204" pitchFamily="34" charset="0"/>
                        </a:rPr>
                        <a:t>N</a:t>
                      </a:r>
                      <a:endParaRPr lang="en-US" sz="1200" b="0" i="0" u="none" strike="noStrike" dirty="0">
                        <a:solidFill>
                          <a:schemeClr val="tx1"/>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r>
              <a:tr h="252992">
                <a:tc vMerge="1">
                  <a:txBody>
                    <a:bodyPr/>
                    <a:lstStyle/>
                    <a:p>
                      <a:endParaRPr lang="en-US"/>
                    </a:p>
                  </a:txBody>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rgbClr val="000000"/>
                          </a:solidFill>
                          <a:latin typeface="Calibri" panose="020F0502020204030204" pitchFamily="34" charset="0"/>
                        </a:rPr>
                        <a:t>K-2</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a:solidFill>
                            <a:srgbClr val="000000"/>
                          </a:solidFill>
                          <a:latin typeface="Calibri" panose="020F0502020204030204" pitchFamily="34" charset="0"/>
                        </a:rPr>
                        <a:t>         </a:t>
                      </a:r>
                      <a:r>
                        <a:rPr lang="en-US" sz="1200" b="0" i="0" u="none" strike="noStrike" dirty="0" smtClean="0">
                          <a:solidFill>
                            <a:srgbClr val="000000"/>
                          </a:solidFill>
                          <a:latin typeface="Calibri" panose="020F0502020204030204" pitchFamily="34" charset="0"/>
                        </a:rPr>
                        <a:t>100 </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latin typeface="Calibri" panose="020F0502020204030204" pitchFamily="34" charset="0"/>
                        </a:rPr>
                        <a:t>Citibank</a:t>
                      </a: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rgbClr val="000000"/>
                          </a:solidFill>
                          <a:latin typeface="Calibri" panose="020F0502020204030204" pitchFamily="34" charset="0"/>
                        </a:rPr>
                        <a:t>12/27/2018</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0" i="0" u="none" strike="noStrike" dirty="0" smtClean="0">
                          <a:solidFill>
                            <a:srgbClr val="000000"/>
                          </a:solidFill>
                          <a:latin typeface="Calibri" panose="020F0502020204030204" pitchFamily="34" charset="0"/>
                        </a:rPr>
                        <a:t>Y</a:t>
                      </a:r>
                      <a:endParaRPr lang="en-US" sz="1200" b="0" i="0" u="none" strike="noStrike" dirty="0">
                        <a:solidFill>
                          <a:srgbClr val="000000"/>
                        </a:solidFill>
                        <a:latin typeface="Calibri" panose="020F0502020204030204" pitchFamily="34" charset="0"/>
                      </a:endParaRPr>
                    </a:p>
                  </a:txBody>
                  <a:tcPr marL="9338" marR="9338" marT="9338"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52992">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endParaRPr lang="en-US" sz="1200" b="0" i="0" u="none" strike="noStrike" dirty="0">
                        <a:solidFill>
                          <a:srgbClr val="000000"/>
                        </a:solidFill>
                        <a:latin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1" i="0" u="none" strike="noStrike" dirty="0">
                          <a:solidFill>
                            <a:srgbClr val="000000"/>
                          </a:solidFill>
                          <a:latin typeface="Calibri" panose="020F0502020204030204" pitchFamily="34" charset="0"/>
                        </a:rPr>
                        <a:t>Total</a:t>
                      </a: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ctr" fontAlgn="b"/>
                      <a:r>
                        <a:rPr lang="en-US" sz="1200" b="1" i="0" u="none" strike="noStrike" dirty="0">
                          <a:solidFill>
                            <a:srgbClr val="000000"/>
                          </a:solidFill>
                          <a:latin typeface="Calibri" panose="020F0502020204030204" pitchFamily="34" charset="0"/>
                        </a:rPr>
                        <a:t>         </a:t>
                      </a:r>
                      <a:r>
                        <a:rPr lang="en-US" sz="1200" b="1" i="0" u="none" strike="noStrike" dirty="0" smtClean="0">
                          <a:solidFill>
                            <a:srgbClr val="000000"/>
                          </a:solidFill>
                          <a:latin typeface="Calibri" panose="020F0502020204030204" pitchFamily="34" charset="0"/>
                        </a:rPr>
                        <a:t>875 </a:t>
                      </a:r>
                      <a:endParaRPr lang="en-US" sz="1200" b="1" i="0" u="none" strike="noStrike" dirty="0">
                        <a:solidFill>
                          <a:srgbClr val="000000"/>
                        </a:solidFill>
                        <a:latin typeface="Calibri" panose="020F0502020204030204" pitchFamily="34" charset="0"/>
                      </a:endParaRPr>
                    </a:p>
                  </a:txBody>
                  <a:tcPr marL="9338" marR="9338" marT="9338" marB="0" anchor="ctr">
                    <a:lnL>
                      <a:noFill/>
                    </a:lnL>
                    <a:lnR>
                      <a:noFill/>
                    </a:lnR>
                    <a:lnT w="635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endParaRPr lang="en-US" sz="1200" b="0" i="0" u="none" strike="noStrike" dirty="0">
                        <a:solidFill>
                          <a:srgbClr val="000000"/>
                        </a:solidFill>
                        <a:latin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endParaRPr lang="en-US" sz="1200" b="0" i="0" u="none" strike="noStrike" dirty="0">
                        <a:solidFill>
                          <a:srgbClr val="000000"/>
                        </a:solidFill>
                        <a:latin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algn="l" fontAlgn="b"/>
                      <a:endParaRPr lang="en-US" sz="1200" b="0" i="0" u="none" strike="noStrike" dirty="0">
                        <a:solidFill>
                          <a:srgbClr val="000000"/>
                        </a:solidFill>
                        <a:latin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252992">
                <a:tc gridSpan="3">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indent="0" algn="r" defTabSz="914400" rtl="0" eaLnBrk="1" fontAlgn="b" latinLnBrk="0" hangingPunct="1">
                        <a:lnSpc>
                          <a:spcPct val="100000"/>
                        </a:lnSpc>
                        <a:spcBef>
                          <a:spcPts val="0"/>
                        </a:spcBef>
                        <a:spcAft>
                          <a:spcPts val="0"/>
                        </a:spcAft>
                        <a:buClrTx/>
                        <a:buSzTx/>
                        <a:buFontTx/>
                        <a:buNone/>
                        <a:tabLst/>
                        <a:defRPr/>
                      </a:pPr>
                      <a:r>
                        <a:rPr lang="en-US" sz="1200" b="1" i="0" u="none" strike="noStrike" dirty="0" smtClean="0">
                          <a:solidFill>
                            <a:schemeClr val="tx1"/>
                          </a:solidFill>
                          <a:latin typeface="Calibri" panose="020F0502020204030204" pitchFamily="34" charset="0"/>
                        </a:rPr>
                        <a:t>Total Debt Outstanding</a:t>
                      </a:r>
                      <a:r>
                        <a:rPr lang="en-US" sz="1200" b="1" i="0" u="none" strike="noStrike" baseline="30000" dirty="0" smtClean="0">
                          <a:solidFill>
                            <a:schemeClr val="tx1"/>
                          </a:solidFill>
                          <a:latin typeface="Calibri" panose="020F0502020204030204" pitchFamily="34" charset="0"/>
                        </a:rPr>
                        <a:t>(1)</a:t>
                      </a:r>
                      <a:r>
                        <a:rPr lang="en-US" sz="1200" b="1" i="0" u="none" strike="noStrike" baseline="0" dirty="0" smtClean="0">
                          <a:solidFill>
                            <a:schemeClr val="tx1"/>
                          </a:solidFill>
                          <a:latin typeface="Calibri" panose="020F0502020204030204" pitchFamily="34" charset="0"/>
                        </a:rPr>
                        <a:t>   $3,225,240</a:t>
                      </a:r>
                      <a:endParaRPr lang="en-US" sz="1200" b="1" i="0" u="none" strike="noStrike" dirty="0" smtClean="0">
                        <a:solidFill>
                          <a:schemeClr val="tx1"/>
                        </a:solidFill>
                        <a:latin typeface="Calibri" panose="020F0502020204030204" pitchFamily="34" charset="0"/>
                      </a:endParaRPr>
                    </a:p>
                  </a:txBody>
                  <a:tcPr marL="9338" marR="9338" marT="9338" marB="0" anchor="b">
                    <a:lnL>
                      <a:noFill/>
                    </a:lnL>
                    <a:lnR>
                      <a:noFill/>
                    </a:lnR>
                    <a:lnT w="12700" cap="flat" cmpd="sng" algn="ctr">
                      <a:solidFill>
                        <a:sysClr val="windowText" lastClr="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b"/>
                      <a:endParaRPr lang="en-US" sz="1150" b="1" i="0" u="none" strike="noStrike" dirty="0">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US" sz="1150" b="1" i="0" u="none" strike="noStrike" dirty="0">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dirty="0" smtClean="0">
                        <a:solidFill>
                          <a:srgbClr val="000000"/>
                        </a:solidFill>
                        <a:latin typeface="Calibri" panose="020F0502020204030204" pitchFamily="34" charset="0"/>
                      </a:endParaRPr>
                    </a:p>
                  </a:txBody>
                  <a:tcPr marL="9338" marR="9338" marT="9338" marB="0" anchor="b">
                    <a:lnL>
                      <a:noFill/>
                    </a:lnL>
                    <a:lnR>
                      <a:noFill/>
                    </a:lnR>
                    <a:lnT w="12700" cap="flat" cmpd="sng" algn="ctr">
                      <a:solidFill>
                        <a:sysClr val="windowText" lastClr="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endParaRPr lang="en-US" sz="1150" b="0" i="0" u="none" strike="noStrike" dirty="0">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150" b="0" i="0" u="none" strike="noStrike" dirty="0">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2992">
                <a:tc gridSpan="3">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indent="0" algn="r" defTabSz="914400" rtl="0" eaLnBrk="1" fontAlgn="b" latinLnBrk="0" hangingPunct="1">
                        <a:lnSpc>
                          <a:spcPct val="100000"/>
                        </a:lnSpc>
                        <a:spcBef>
                          <a:spcPts val="0"/>
                        </a:spcBef>
                        <a:spcAft>
                          <a:spcPts val="0"/>
                        </a:spcAft>
                        <a:buClrTx/>
                        <a:buSzTx/>
                        <a:buFontTx/>
                        <a:buNone/>
                        <a:tabLst/>
                        <a:defRPr/>
                      </a:pPr>
                      <a:r>
                        <a:rPr lang="en-US" sz="1200" b="1" i="0" u="none" strike="noStrike" dirty="0" smtClean="0">
                          <a:solidFill>
                            <a:schemeClr val="tx1"/>
                          </a:solidFill>
                          <a:latin typeface="Calibri" panose="020F0502020204030204" pitchFamily="34" charset="0"/>
                        </a:rPr>
                        <a:t>Total Commercial Paper Outstanding</a:t>
                      </a:r>
                      <a:r>
                        <a:rPr lang="en-US" sz="1200" b="1" i="0" u="none" strike="noStrike" baseline="30000" dirty="0" smtClean="0">
                          <a:solidFill>
                            <a:schemeClr val="tx1"/>
                          </a:solidFill>
                          <a:latin typeface="Calibri" panose="020F0502020204030204" pitchFamily="34" charset="0"/>
                        </a:rPr>
                        <a:t>(1)</a:t>
                      </a:r>
                      <a:r>
                        <a:rPr lang="en-US" sz="1200" b="1" i="0" u="none" strike="noStrike" baseline="0" dirty="0" smtClean="0">
                          <a:solidFill>
                            <a:schemeClr val="tx1"/>
                          </a:solidFill>
                          <a:latin typeface="Calibri" panose="020F0502020204030204" pitchFamily="34" charset="0"/>
                        </a:rPr>
                        <a:t>   $166,900</a:t>
                      </a:r>
                      <a:endParaRPr lang="en-US" sz="1200" b="1" i="0" u="none" strike="noStrike" dirty="0" smtClean="0">
                        <a:solidFill>
                          <a:schemeClr val="tx1"/>
                        </a:solidFill>
                        <a:latin typeface="Calibri" panose="020F0502020204030204" pitchFamily="34" charset="0"/>
                      </a:endParaRP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b"/>
                      <a:endParaRPr lang="en-US" sz="1150" b="1" i="0" u="none" strike="noStrike" dirty="0">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pPr algn="ctr" fontAlgn="b"/>
                      <a:endParaRPr lang="en-US" sz="1150" b="1" i="0" u="none" strike="noStrike" dirty="0">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gridSpan="3">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dirty="0" smtClean="0">
                          <a:solidFill>
                            <a:srgbClr val="000000"/>
                          </a:solidFill>
                          <a:latin typeface="Calibri" panose="020F0502020204030204" pitchFamily="34" charset="0"/>
                        </a:rPr>
                        <a:t>Total Current Variable Rate Exposure 5.17%</a:t>
                      </a:r>
                    </a:p>
                  </a:txBody>
                  <a:tcPr marL="9338" marR="9338" marT="9338"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endParaRPr lang="en-US" sz="1150" b="0" i="0" u="none" strike="noStrike" dirty="0">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pPr algn="l" fontAlgn="b"/>
                      <a:endParaRPr lang="en-US" sz="1150" b="0" i="0" u="none" strike="noStrike" dirty="0">
                        <a:solidFill>
                          <a:srgbClr val="000000"/>
                        </a:solidFill>
                        <a:latin typeface="Calibri"/>
                      </a:endParaRPr>
                    </a:p>
                  </a:txBody>
                  <a:tcPr marL="9338" marR="9338" marT="9338"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r>
            </a:tbl>
          </a:graphicData>
        </a:graphic>
      </p:graphicFrame>
      <p:sp>
        <p:nvSpPr>
          <p:cNvPr id="7" name="Rectangle 3"/>
          <p:cNvSpPr txBox="1">
            <a:spLocks noChangeArrowheads="1"/>
          </p:cNvSpPr>
          <p:nvPr/>
        </p:nvSpPr>
        <p:spPr>
          <a:xfrm>
            <a:off x="533400" y="6096000"/>
            <a:ext cx="7696200" cy="609600"/>
          </a:xfrm>
          <a:prstGeom prst="rect">
            <a:avLst/>
          </a:prstGeom>
        </p:spPr>
        <p:txBody>
          <a:bodyPr vert="horz" lIns="91440" tIns="45720" rIns="91440" bIns="45720" rtlCol="0">
            <a:normAutofit/>
          </a:bodyPr>
          <a:lstStyle/>
          <a:p>
            <a:pPr marL="342900" indent="-342900">
              <a:lnSpc>
                <a:spcPct val="90000"/>
              </a:lnSpc>
              <a:spcBef>
                <a:spcPct val="20000"/>
              </a:spcBef>
            </a:pPr>
            <a:r>
              <a:rPr lang="en-US" sz="900" baseline="30000" noProof="0" dirty="0" smtClean="0">
                <a:latin typeface="Calibri" panose="020F0502020204030204" pitchFamily="34" charset="0"/>
                <a:cs typeface="Calibri" panose="020F0502020204030204" pitchFamily="34" charset="0"/>
              </a:rPr>
              <a:t>(1)</a:t>
            </a:r>
            <a:r>
              <a:rPr kumimoji="0" lang="en-US" sz="900" b="0" i="0" u="none" strike="noStrike" kern="120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 </a:t>
            </a:r>
            <a:r>
              <a:rPr lang="en-US" sz="900" dirty="0">
                <a:latin typeface="Calibri" panose="020F0502020204030204" pitchFamily="34" charset="0"/>
              </a:rPr>
              <a:t>As of </a:t>
            </a:r>
            <a:r>
              <a:rPr lang="en-US" sz="900" dirty="0" smtClean="0">
                <a:latin typeface="Calibri" panose="020F0502020204030204" pitchFamily="34" charset="0"/>
              </a:rPr>
              <a:t>December 31</a:t>
            </a:r>
            <a:r>
              <a:rPr lang="en-US" sz="900" dirty="0">
                <a:latin typeface="Calibri" panose="020F0502020204030204" pitchFamily="34" charset="0"/>
              </a:rPr>
              <a:t>, </a:t>
            </a:r>
            <a:r>
              <a:rPr lang="en-US" sz="900" dirty="0" smtClean="0">
                <a:latin typeface="Calibri" panose="020F0502020204030204" pitchFamily="34" charset="0"/>
              </a:rPr>
              <a:t>2015 </a:t>
            </a:r>
            <a:r>
              <a:rPr lang="en-US" sz="900" dirty="0">
                <a:latin typeface="Calibri" panose="020F0502020204030204" pitchFamily="34" charset="0"/>
              </a:rPr>
              <a:t>Monthly Financial Report</a:t>
            </a:r>
            <a:r>
              <a:rPr lang="en-US" sz="900" dirty="0" smtClean="0">
                <a:latin typeface="Calibri" panose="020F0502020204030204" pitchFamily="34" charset="0"/>
              </a:rPr>
              <a:t>.</a:t>
            </a:r>
            <a:r>
              <a:rPr lang="en-US" sz="900" dirty="0" smtClean="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981656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A8EF887-4AA1-44A4-803A-7E2B3A02AA67}" type="slidenum">
              <a:rPr lang="en-US" b="1" smtClean="0">
                <a:solidFill>
                  <a:schemeClr val="bg1"/>
                </a:solidFill>
              </a:rPr>
              <a:pPr/>
              <a:t>7</a:t>
            </a:fld>
            <a:endParaRPr lang="en-US" b="1" dirty="0">
              <a:solidFill>
                <a:schemeClr val="bg1"/>
              </a:solidFill>
            </a:endParaRPr>
          </a:p>
        </p:txBody>
      </p:sp>
      <p:sp>
        <p:nvSpPr>
          <p:cNvPr id="9" name="Content Placeholder 8"/>
          <p:cNvSpPr>
            <a:spLocks noGrp="1"/>
          </p:cNvSpPr>
          <p:nvPr>
            <p:ph idx="1"/>
          </p:nvPr>
        </p:nvSpPr>
        <p:spPr>
          <a:xfrm>
            <a:off x="609600" y="1447800"/>
            <a:ext cx="7924800" cy="4237910"/>
          </a:xfrm>
          <a:noFill/>
          <a:ln w="9525">
            <a:noFill/>
            <a:miter lim="800000"/>
            <a:headEnd/>
            <a:tailEnd/>
          </a:ln>
          <a:effectLst/>
        </p:spPr>
        <p:txBody>
          <a:bodyPr vert="horz" wrap="square" lIns="91440" tIns="45720" rIns="91440" bIns="45720" numCol="1" anchor="t" anchorCtr="0" compatLnSpc="1">
            <a:prstTxWarp prst="textNoShape">
              <a:avLst/>
            </a:prstTxWarp>
          </a:bodyPr>
          <a:lstStyle/>
          <a:p>
            <a:pPr>
              <a:lnSpc>
                <a:spcPct val="80000"/>
              </a:lnSpc>
            </a:pPr>
            <a:r>
              <a:rPr lang="en-US" sz="2600" dirty="0">
                <a:latin typeface="Calibri" panose="020F0502020204030204" pitchFamily="34" charset="0"/>
              </a:rPr>
              <a:t>Commercial paper (CP) has provided an expedient, cost–effective method of accessing cash and providing interim </a:t>
            </a:r>
            <a:r>
              <a:rPr lang="en-US" sz="2600" dirty="0" smtClean="0">
                <a:latin typeface="Calibri" panose="020F0502020204030204" pitchFamily="34" charset="0"/>
              </a:rPr>
              <a:t>financing.</a:t>
            </a:r>
          </a:p>
          <a:p>
            <a:pPr>
              <a:lnSpc>
                <a:spcPct val="80000"/>
              </a:lnSpc>
            </a:pPr>
            <a:r>
              <a:rPr lang="en-US" sz="2600" dirty="0" smtClean="0">
                <a:latin typeface="Calibri" panose="020F0502020204030204" pitchFamily="34" charset="0"/>
              </a:rPr>
              <a:t>The </a:t>
            </a:r>
            <a:r>
              <a:rPr lang="en-US" sz="2600" dirty="0">
                <a:latin typeface="Calibri" panose="020F0502020204030204" pitchFamily="34" charset="0"/>
              </a:rPr>
              <a:t>current liquidity facility for the </a:t>
            </a:r>
            <a:r>
              <a:rPr lang="en-US" sz="2600" dirty="0" smtClean="0">
                <a:latin typeface="Calibri" panose="020F0502020204030204" pitchFamily="34" charset="0"/>
              </a:rPr>
              <a:t>General Obligation </a:t>
            </a:r>
            <a:r>
              <a:rPr lang="en-US" sz="2600" dirty="0">
                <a:latin typeface="Calibri" panose="020F0502020204030204" pitchFamily="34" charset="0"/>
              </a:rPr>
              <a:t>Commercial Paper </a:t>
            </a:r>
            <a:r>
              <a:rPr lang="en-US" sz="2600" dirty="0" smtClean="0">
                <a:latin typeface="Calibri" panose="020F0502020204030204" pitchFamily="34" charset="0"/>
              </a:rPr>
              <a:t>Program, Series E-2 is set </a:t>
            </a:r>
            <a:r>
              <a:rPr lang="en-US" sz="2600" dirty="0">
                <a:latin typeface="Calibri" panose="020F0502020204030204" pitchFamily="34" charset="0"/>
              </a:rPr>
              <a:t>to expire on </a:t>
            </a:r>
            <a:r>
              <a:rPr lang="en-US" sz="2600" dirty="0" smtClean="0">
                <a:latin typeface="Calibri" panose="020F0502020204030204" pitchFamily="34" charset="0"/>
              </a:rPr>
              <a:t>April 28, 2016.</a:t>
            </a:r>
            <a:endParaRPr lang="en-US" sz="2600" dirty="0">
              <a:latin typeface="Calibri" panose="020F0502020204030204" pitchFamily="34" charset="0"/>
            </a:endParaRPr>
          </a:p>
          <a:p>
            <a:pPr>
              <a:lnSpc>
                <a:spcPct val="80000"/>
              </a:lnSpc>
            </a:pPr>
            <a:r>
              <a:rPr lang="en-US" sz="2600" dirty="0" smtClean="0">
                <a:latin typeface="Calibri" panose="020F0502020204030204" pitchFamily="34" charset="0"/>
              </a:rPr>
              <a:t>The Series E-2 supports the </a:t>
            </a:r>
            <a:r>
              <a:rPr lang="en-US" sz="2600" dirty="0">
                <a:latin typeface="Calibri" panose="020F0502020204030204" pitchFamily="34" charset="0"/>
              </a:rPr>
              <a:t>City’s capital improvement </a:t>
            </a:r>
            <a:r>
              <a:rPr lang="en-US" sz="2600" dirty="0" smtClean="0">
                <a:latin typeface="Calibri" panose="020F0502020204030204" pitchFamily="34" charset="0"/>
              </a:rPr>
              <a:t>program.</a:t>
            </a:r>
          </a:p>
          <a:p>
            <a:pPr>
              <a:lnSpc>
                <a:spcPct val="80000"/>
              </a:lnSpc>
            </a:pPr>
            <a:r>
              <a:rPr lang="en-US" sz="2600" dirty="0" smtClean="0">
                <a:latin typeface="Calibri" panose="020F0502020204030204" pitchFamily="34" charset="0"/>
              </a:rPr>
              <a:t>The </a:t>
            </a:r>
            <a:r>
              <a:rPr lang="en-US" sz="2600" dirty="0">
                <a:latin typeface="Calibri" panose="020F0502020204030204" pitchFamily="34" charset="0"/>
              </a:rPr>
              <a:t>Finance Working Group recommends renewing </a:t>
            </a:r>
            <a:r>
              <a:rPr lang="en-US" sz="2600" dirty="0" smtClean="0">
                <a:latin typeface="Calibri" panose="020F0502020204030204" pitchFamily="34" charset="0"/>
              </a:rPr>
              <a:t>with </a:t>
            </a:r>
            <a:r>
              <a:rPr lang="en-US" sz="2600" dirty="0">
                <a:latin typeface="Calibri" panose="020F0502020204030204" pitchFamily="34" charset="0"/>
              </a:rPr>
              <a:t>the current provider, </a:t>
            </a:r>
            <a:r>
              <a:rPr lang="en-US" sz="2600" dirty="0" smtClean="0">
                <a:latin typeface="Calibri" panose="020F0502020204030204" pitchFamily="34" charset="0"/>
              </a:rPr>
              <a:t>Wells Fargo</a:t>
            </a:r>
            <a:endParaRPr lang="en-US" sz="2600" dirty="0">
              <a:latin typeface="Calibri" panose="020F0502020204030204" pitchFamily="34" charset="0"/>
            </a:endParaRPr>
          </a:p>
        </p:txBody>
      </p:sp>
      <p:sp>
        <p:nvSpPr>
          <p:cNvPr id="11" name="Rectangle 20"/>
          <p:cNvSpPr>
            <a:spLocks noGrp="1" noChangeArrowheads="1"/>
          </p:cNvSpPr>
          <p:nvPr>
            <p:ph type="title"/>
          </p:nvPr>
        </p:nvSpPr>
        <p:spPr>
          <a:xfrm>
            <a:off x="1066800" y="91281"/>
            <a:ext cx="8077200" cy="975519"/>
          </a:xfrm>
        </p:spPr>
        <p:txBody>
          <a:bodyPr/>
          <a:lstStyle/>
          <a:p>
            <a:pPr lvl="0"/>
            <a:r>
              <a:rPr lang="en-US" dirty="0" smtClean="0">
                <a:latin typeface="Calibri" panose="020F0502020204030204" pitchFamily="34" charset="0"/>
                <a:cs typeface="Calibri" panose="020F0502020204030204" pitchFamily="34" charset="0"/>
              </a:rPr>
              <a:t>GO Commercial </a:t>
            </a:r>
            <a:r>
              <a:rPr lang="en-US" dirty="0">
                <a:latin typeface="Calibri" panose="020F0502020204030204" pitchFamily="34" charset="0"/>
                <a:cs typeface="Calibri" panose="020F0502020204030204" pitchFamily="34" charset="0"/>
              </a:rPr>
              <a:t>Paper </a:t>
            </a:r>
            <a:r>
              <a:rPr lang="en-US" dirty="0" smtClean="0">
                <a:latin typeface="Calibri" panose="020F0502020204030204" pitchFamily="34" charset="0"/>
                <a:cs typeface="Calibri" panose="020F0502020204030204" pitchFamily="34" charset="0"/>
              </a:rPr>
              <a:t>Program</a:t>
            </a:r>
            <a:br>
              <a:rPr lang="en-US" dirty="0" smtClean="0">
                <a:latin typeface="Calibri" panose="020F0502020204030204" pitchFamily="34" charset="0"/>
                <a:cs typeface="Calibri" panose="020F0502020204030204" pitchFamily="34" charset="0"/>
              </a:rPr>
            </a:br>
            <a:r>
              <a:rPr lang="en-US" dirty="0" smtClean="0">
                <a:latin typeface="Calibri" panose="020F0502020204030204" pitchFamily="34" charset="0"/>
                <a:cs typeface="Calibri" panose="020F0502020204030204" pitchFamily="34" charset="0"/>
              </a:rPr>
              <a:t>Series E-2</a:t>
            </a:r>
            <a:endParaRPr lang="en-US" dirty="0">
              <a:latin typeface="Calibri" panose="020F0502020204030204" pitchFamily="34" charset="0"/>
              <a:cs typeface="Calibri" panose="020F0502020204030204" pitchFamily="34" charset="0"/>
            </a:endParaRPr>
          </a:p>
        </p:txBody>
      </p:sp>
      <p:sp>
        <p:nvSpPr>
          <p:cNvPr id="6" name="Slide Number Placeholder 3"/>
          <p:cNvSpPr txBox="1">
            <a:spLocks/>
          </p:cNvSpPr>
          <p:nvPr/>
        </p:nvSpPr>
        <p:spPr bwMode="auto">
          <a:xfrm>
            <a:off x="65532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A8EF887-4AA1-44A4-803A-7E2B3A02AA67}" type="slidenum">
              <a:rPr lang="en-US" smtClean="0"/>
              <a:pPr/>
              <a:t>7</a:t>
            </a:fld>
            <a:endParaRPr lang="en-US" dirty="0"/>
          </a:p>
        </p:txBody>
      </p:sp>
      <p:sp>
        <p:nvSpPr>
          <p:cNvPr id="7" name="Footer Placeholder 1"/>
          <p:cNvSpPr>
            <a:spLocks noGrp="1"/>
          </p:cNvSpPr>
          <p:nvPr>
            <p:ph type="ftr" sz="quarter" idx="11"/>
          </p:nvPr>
        </p:nvSpPr>
        <p:spPr>
          <a:xfrm>
            <a:off x="533400" y="6324600"/>
            <a:ext cx="8077200" cy="304800"/>
          </a:xfrm>
        </p:spPr>
        <p:txBody>
          <a:bodyPr/>
          <a:lstStyle/>
          <a:p>
            <a:pPr algn="l"/>
            <a:r>
              <a:rPr lang="en-US" sz="1050" dirty="0" smtClean="0">
                <a:latin typeface="Calibri" panose="020F0502020204030204" pitchFamily="34" charset="0"/>
              </a:rPr>
              <a:t>Note:   This presentation constitutes the written recommendation of the Finance Working Group.</a:t>
            </a:r>
            <a:endParaRPr lang="en-US" sz="1050" dirty="0">
              <a:latin typeface="Calibri" panose="020F0502020204030204" pitchFamily="34" charset="0"/>
            </a:endParaRPr>
          </a:p>
        </p:txBody>
      </p:sp>
    </p:spTree>
    <p:extLst>
      <p:ext uri="{BB962C8B-B14F-4D97-AF65-F5344CB8AC3E}">
        <p14:creationId xmlns:p14="http://schemas.microsoft.com/office/powerpoint/2010/main" val="534202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07FAFE86-2E5F-492B-A0AC-F4073EBD1C5F}" type="slidenum">
              <a:rPr lang="en-US" smtClean="0"/>
              <a:pPr>
                <a:defRPr/>
              </a:pPr>
              <a:t>8</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968447262"/>
              </p:ext>
            </p:extLst>
          </p:nvPr>
        </p:nvGraphicFramePr>
        <p:xfrm>
          <a:off x="838200" y="1676400"/>
          <a:ext cx="7505700" cy="4186684"/>
        </p:xfrm>
        <a:graphic>
          <a:graphicData uri="http://schemas.openxmlformats.org/drawingml/2006/table">
            <a:tbl>
              <a:tblPr/>
              <a:tblGrid>
                <a:gridCol w="1116921"/>
                <a:gridCol w="1244421"/>
                <a:gridCol w="1065174"/>
                <a:gridCol w="1802171"/>
                <a:gridCol w="1096338"/>
                <a:gridCol w="1180675"/>
              </a:tblGrid>
              <a:tr h="396912">
                <a:tc>
                  <a:txBody>
                    <a:bodyPr/>
                    <a:lstStyle/>
                    <a:p>
                      <a:pPr algn="ctr" rtl="0" fontAlgn="ctr"/>
                      <a:r>
                        <a:rPr lang="en-US" sz="1300" b="1" i="0" u="none" strike="noStrike" dirty="0">
                          <a:solidFill>
                            <a:srgbClr val="000000"/>
                          </a:solidFill>
                          <a:latin typeface="Calibri" panose="020F0502020204030204" pitchFamily="34" charset="0"/>
                        </a:rPr>
                        <a:t>Department</a:t>
                      </a:r>
                    </a:p>
                  </a:txBody>
                  <a:tcPr marL="6569" marR="6569" marT="6569"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rtl="0" fontAlgn="ctr"/>
                      <a:r>
                        <a:rPr lang="en-US" sz="1300" b="1" i="0" u="none" strike="noStrike" dirty="0">
                          <a:solidFill>
                            <a:srgbClr val="000000"/>
                          </a:solidFill>
                          <a:latin typeface="Calibri" panose="020F0502020204030204" pitchFamily="34" charset="0"/>
                        </a:rPr>
                        <a:t>Series</a:t>
                      </a:r>
                    </a:p>
                  </a:txBody>
                  <a:tcPr marL="6569" marR="6569" marT="65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300" b="1" i="0" u="none" strike="noStrike" dirty="0" smtClean="0">
                          <a:solidFill>
                            <a:srgbClr val="000000"/>
                          </a:solidFill>
                          <a:latin typeface="Calibri" panose="020F0502020204030204" pitchFamily="34" charset="0"/>
                        </a:rPr>
                        <a:t>Size </a:t>
                      </a:r>
                    </a:p>
                    <a:p>
                      <a:pPr marL="0" marR="0" indent="0" algn="ctr" defTabSz="914400" rtl="0" eaLnBrk="1" fontAlgn="ctr" latinLnBrk="0" hangingPunct="1">
                        <a:lnSpc>
                          <a:spcPct val="100000"/>
                        </a:lnSpc>
                        <a:spcBef>
                          <a:spcPts val="0"/>
                        </a:spcBef>
                        <a:spcAft>
                          <a:spcPts val="0"/>
                        </a:spcAft>
                        <a:buClrTx/>
                        <a:buSzTx/>
                        <a:buFontTx/>
                        <a:buNone/>
                        <a:tabLst/>
                        <a:defRPr/>
                      </a:pPr>
                      <a:r>
                        <a:rPr lang="en-US" sz="1300" b="1" i="0" u="none" strike="noStrike" dirty="0" smtClean="0">
                          <a:solidFill>
                            <a:srgbClr val="000000"/>
                          </a:solidFill>
                          <a:latin typeface="Calibri" panose="020F0502020204030204" pitchFamily="34" charset="0"/>
                        </a:rPr>
                        <a:t>($ Millions)</a:t>
                      </a:r>
                    </a:p>
                  </a:txBody>
                  <a:tcPr marL="6569" marR="6569" marT="65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rtl="0" fontAlgn="ctr"/>
                      <a:r>
                        <a:rPr lang="en-US" sz="1300" b="1" i="0" u="none" strike="noStrike" dirty="0" smtClean="0">
                          <a:solidFill>
                            <a:srgbClr val="000000"/>
                          </a:solidFill>
                          <a:latin typeface="Calibri" panose="020F0502020204030204" pitchFamily="34" charset="0"/>
                        </a:rPr>
                        <a:t>Actual or Anticipated </a:t>
                      </a:r>
                      <a:r>
                        <a:rPr lang="en-US" sz="1300" b="1" i="0" u="none" strike="noStrike" dirty="0">
                          <a:solidFill>
                            <a:srgbClr val="000000"/>
                          </a:solidFill>
                          <a:latin typeface="Calibri" panose="020F0502020204030204" pitchFamily="34" charset="0"/>
                        </a:rPr>
                        <a:t>Closing</a:t>
                      </a:r>
                    </a:p>
                  </a:txBody>
                  <a:tcPr marL="6569" marR="6569" marT="65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rtl="0" fontAlgn="ctr"/>
                      <a:r>
                        <a:rPr lang="en-US" sz="1300" b="1" i="0" u="none" strike="noStrike" dirty="0" smtClean="0">
                          <a:solidFill>
                            <a:srgbClr val="000000"/>
                          </a:solidFill>
                          <a:latin typeface="Calibri" panose="020F0502020204030204" pitchFamily="34" charset="0"/>
                        </a:rPr>
                        <a:t>PV Savings</a:t>
                      </a:r>
                      <a:r>
                        <a:rPr lang="en-US" sz="1300" b="1" i="0" u="none" strike="noStrike" baseline="0" dirty="0" smtClean="0">
                          <a:solidFill>
                            <a:srgbClr val="000000"/>
                          </a:solidFill>
                          <a:latin typeface="Calibri" panose="020F0502020204030204" pitchFamily="34" charset="0"/>
                        </a:rPr>
                        <a:t> </a:t>
                      </a:r>
                    </a:p>
                    <a:p>
                      <a:pPr algn="ctr" rtl="0" fontAlgn="ctr"/>
                      <a:r>
                        <a:rPr lang="en-US" sz="1300" b="1" i="0" u="none" strike="noStrike" dirty="0" smtClean="0">
                          <a:solidFill>
                            <a:srgbClr val="000000"/>
                          </a:solidFill>
                          <a:latin typeface="Calibri" panose="020F0502020204030204" pitchFamily="34" charset="0"/>
                        </a:rPr>
                        <a:t>($ Millions)</a:t>
                      </a:r>
                    </a:p>
                  </a:txBody>
                  <a:tcPr marL="6569" marR="6569" marT="65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rtl="0" fontAlgn="ctr"/>
                      <a:r>
                        <a:rPr lang="en-US" sz="1300" b="1" i="0" u="none" strike="noStrike" dirty="0" smtClean="0">
                          <a:solidFill>
                            <a:srgbClr val="000000"/>
                          </a:solidFill>
                          <a:latin typeface="Calibri" panose="020F0502020204030204" pitchFamily="34" charset="0"/>
                        </a:rPr>
                        <a:t>True Interest</a:t>
                      </a:r>
                      <a:r>
                        <a:rPr lang="en-US" sz="1300" b="1" i="0" u="none" strike="noStrike" baseline="0" dirty="0" smtClean="0">
                          <a:solidFill>
                            <a:srgbClr val="000000"/>
                          </a:solidFill>
                          <a:latin typeface="Calibri" panose="020F0502020204030204" pitchFamily="34" charset="0"/>
                        </a:rPr>
                        <a:t> </a:t>
                      </a:r>
                      <a:r>
                        <a:rPr lang="en-US" sz="1300" b="1" i="0" u="none" strike="noStrike" dirty="0" smtClean="0">
                          <a:solidFill>
                            <a:srgbClr val="000000"/>
                          </a:solidFill>
                          <a:latin typeface="Calibri" panose="020F0502020204030204" pitchFamily="34" charset="0"/>
                        </a:rPr>
                        <a:t>Cost (%)</a:t>
                      </a:r>
                      <a:endParaRPr lang="en-US" sz="1300" b="1" i="0" u="none" strike="noStrike" dirty="0">
                        <a:solidFill>
                          <a:srgbClr val="000000"/>
                        </a:solidFill>
                        <a:latin typeface="Calibri" panose="020F0502020204030204" pitchFamily="34" charset="0"/>
                      </a:endParaRPr>
                    </a:p>
                  </a:txBody>
                  <a:tcPr marL="6569" marR="6569" marT="656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r h="284882">
                <a:tc>
                  <a:txBody>
                    <a:bodyPr/>
                    <a:lstStyle/>
                    <a:p>
                      <a:pPr algn="ctr" rtl="0" fontAlgn="ctr"/>
                      <a:r>
                        <a:rPr lang="en-US" sz="1300" b="0" i="0" u="none" strike="noStrike" dirty="0">
                          <a:solidFill>
                            <a:schemeClr val="tx1"/>
                          </a:solidFill>
                          <a:latin typeface="Calibri" panose="020F0502020204030204" pitchFamily="34" charset="0"/>
                        </a:rPr>
                        <a:t>GO</a:t>
                      </a:r>
                    </a:p>
                  </a:txBody>
                  <a:tcPr marL="6569" marR="6569" marT="6569"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300" b="0" i="0" u="none" strike="noStrike" dirty="0" smtClean="0">
                          <a:solidFill>
                            <a:schemeClr val="tx1"/>
                          </a:solidFill>
                          <a:latin typeface="Calibri" panose="020F0502020204030204" pitchFamily="34" charset="0"/>
                        </a:rPr>
                        <a:t>TRANS</a:t>
                      </a:r>
                      <a:r>
                        <a:rPr lang="en-US" sz="1300" b="0" i="0" u="none" strike="noStrike" baseline="0" dirty="0" smtClean="0">
                          <a:solidFill>
                            <a:schemeClr val="tx1"/>
                          </a:solidFill>
                          <a:latin typeface="Calibri" panose="020F0502020204030204" pitchFamily="34" charset="0"/>
                        </a:rPr>
                        <a:t> 2015</a:t>
                      </a:r>
                      <a:endParaRPr lang="en-US" sz="1300" b="0" i="0" u="none" strike="noStrike" dirty="0" smtClean="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0" i="0" u="none" strike="noStrike" dirty="0" smtClean="0">
                          <a:solidFill>
                            <a:schemeClr val="tx1"/>
                          </a:solidFill>
                          <a:latin typeface="Calibri" panose="020F0502020204030204" pitchFamily="34" charset="0"/>
                        </a:rPr>
                        <a:t>210</a:t>
                      </a:r>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0" i="0" u="none" strike="noStrike" dirty="0" smtClean="0">
                          <a:solidFill>
                            <a:schemeClr val="tx1"/>
                          </a:solidFill>
                          <a:latin typeface="Calibri" panose="020F0502020204030204" pitchFamily="34" charset="0"/>
                        </a:rPr>
                        <a:t>July 2, 2015</a:t>
                      </a:r>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0" i="0" u="none" strike="noStrike" dirty="0" smtClean="0">
                          <a:solidFill>
                            <a:schemeClr val="tx1"/>
                          </a:solidFill>
                          <a:latin typeface="Calibri" panose="020F0502020204030204" pitchFamily="34" charset="0"/>
                        </a:rPr>
                        <a:t>N/A</a:t>
                      </a:r>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0" i="0" u="none" strike="noStrike" dirty="0" smtClean="0">
                          <a:solidFill>
                            <a:schemeClr val="tx1"/>
                          </a:solidFill>
                          <a:latin typeface="Calibri" panose="020F0502020204030204" pitchFamily="34" charset="0"/>
                        </a:rPr>
                        <a:t>0.29</a:t>
                      </a:r>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84882">
                <a:tc>
                  <a:txBody>
                    <a:bodyPr/>
                    <a:lstStyle/>
                    <a:p>
                      <a:pPr marL="0" algn="ctr" defTabSz="914400" rtl="0" eaLnBrk="1" fontAlgn="b" latinLnBrk="0" hangingPunct="1"/>
                      <a:r>
                        <a:rPr lang="en-US" sz="1300" b="0" i="0" u="none" strike="noStrike" kern="1200" dirty="0">
                          <a:solidFill>
                            <a:schemeClr val="tx1"/>
                          </a:solidFill>
                          <a:latin typeface="Calibri" panose="020F0502020204030204" pitchFamily="34" charset="0"/>
                          <a:ea typeface="+mn-ea"/>
                          <a:cs typeface="+mn-cs"/>
                        </a:rPr>
                        <a:t>CUS</a:t>
                      </a:r>
                    </a:p>
                  </a:txBody>
                  <a:tcPr marL="6569" marR="6569" marT="6569"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1300" b="0" i="0" u="none" strike="noStrike" kern="1200" dirty="0" smtClean="0">
                          <a:solidFill>
                            <a:schemeClr val="tx1"/>
                          </a:solidFill>
                          <a:latin typeface="Calibri" panose="020F0502020204030204" pitchFamily="34" charset="0"/>
                          <a:ea typeface="+mn-ea"/>
                          <a:cs typeface="+mn-cs"/>
                        </a:rPr>
                        <a:t>2015D &amp;</a:t>
                      </a:r>
                      <a:r>
                        <a:rPr lang="en-US" sz="1300" b="0" i="0" u="none" strike="noStrike" kern="1200" baseline="0" dirty="0" smtClean="0">
                          <a:solidFill>
                            <a:schemeClr val="tx1"/>
                          </a:solidFill>
                          <a:latin typeface="Calibri" panose="020F0502020204030204" pitchFamily="34" charset="0"/>
                          <a:ea typeface="+mn-ea"/>
                          <a:cs typeface="+mn-cs"/>
                        </a:rPr>
                        <a:t> 2007A Exchange Bonds</a:t>
                      </a:r>
                      <a:endParaRPr lang="en-US" sz="1300" b="0" i="0" u="none" strike="noStrike" kern="1200" dirty="0">
                        <a:solidFill>
                          <a:schemeClr val="tx1"/>
                        </a:solidFill>
                        <a:latin typeface="Calibri" panose="020F0502020204030204" pitchFamily="34" charset="0"/>
                        <a:ea typeface="+mn-ea"/>
                        <a:cs typeface="+mn-cs"/>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1300" b="0" i="0" u="none" strike="noStrike" kern="1200" dirty="0" smtClean="0">
                          <a:solidFill>
                            <a:schemeClr val="tx1"/>
                          </a:solidFill>
                          <a:latin typeface="Calibri" panose="020F0502020204030204" pitchFamily="34" charset="0"/>
                          <a:ea typeface="+mn-ea"/>
                          <a:cs typeface="+mn-cs"/>
                        </a:rPr>
                        <a:t>119</a:t>
                      </a:r>
                      <a:endParaRPr lang="en-US" sz="1300" b="0" i="0" u="none" strike="noStrike" kern="1200" dirty="0">
                        <a:solidFill>
                          <a:schemeClr val="tx1"/>
                        </a:solidFill>
                        <a:latin typeface="Calibri" panose="020F0502020204030204" pitchFamily="34" charset="0"/>
                        <a:ea typeface="+mn-ea"/>
                        <a:cs typeface="+mn-cs"/>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1300" b="0" i="0" u="none" strike="noStrike" kern="1200" dirty="0" smtClean="0">
                          <a:solidFill>
                            <a:schemeClr val="tx1"/>
                          </a:solidFill>
                          <a:latin typeface="Calibri" panose="020F0502020204030204" pitchFamily="34" charset="0"/>
                          <a:ea typeface="+mn-ea"/>
                          <a:cs typeface="+mn-cs"/>
                        </a:rPr>
                        <a:t>July 9, 2015</a:t>
                      </a:r>
                      <a:endParaRPr lang="en-US" sz="1300" b="0" i="0" u="none" strike="noStrike" kern="1200" dirty="0">
                        <a:solidFill>
                          <a:schemeClr val="tx1"/>
                        </a:solidFill>
                        <a:latin typeface="Calibri" panose="020F0502020204030204" pitchFamily="34" charset="0"/>
                        <a:ea typeface="+mn-ea"/>
                        <a:cs typeface="+mn-cs"/>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1300" b="0" i="0" u="none" strike="noStrike" kern="1200" dirty="0" smtClean="0">
                          <a:solidFill>
                            <a:schemeClr val="tx1"/>
                          </a:solidFill>
                          <a:latin typeface="Calibri" panose="020F0502020204030204" pitchFamily="34" charset="0"/>
                          <a:ea typeface="+mn-ea"/>
                          <a:cs typeface="+mn-cs"/>
                        </a:rPr>
                        <a:t>10.12</a:t>
                      </a:r>
                      <a:endParaRPr lang="en-US" sz="1300" b="0" i="0" u="none" strike="noStrike" kern="1200" dirty="0">
                        <a:solidFill>
                          <a:schemeClr val="tx1"/>
                        </a:solidFill>
                        <a:latin typeface="Calibri" panose="020F0502020204030204" pitchFamily="34" charset="0"/>
                        <a:ea typeface="+mn-ea"/>
                        <a:cs typeface="+mn-cs"/>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1300" b="0" i="0" u="none" strike="noStrike" kern="1200" dirty="0" smtClean="0">
                          <a:solidFill>
                            <a:schemeClr val="tx1"/>
                          </a:solidFill>
                          <a:latin typeface="Calibri" panose="020F0502020204030204" pitchFamily="34" charset="0"/>
                          <a:ea typeface="+mn-ea"/>
                          <a:cs typeface="+mn-cs"/>
                        </a:rPr>
                        <a:t>3.71</a:t>
                      </a:r>
                      <a:endParaRPr lang="en-US" sz="1300" b="0" i="0" u="none" strike="noStrike" kern="1200" dirty="0">
                        <a:solidFill>
                          <a:schemeClr val="tx1"/>
                        </a:solidFill>
                        <a:latin typeface="Calibri" panose="020F0502020204030204" pitchFamily="34" charset="0"/>
                        <a:ea typeface="+mn-ea"/>
                        <a:cs typeface="+mn-cs"/>
                      </a:endParaRPr>
                    </a:p>
                  </a:txBody>
                  <a:tcPr marL="6569" marR="6569" marT="6569" marB="0" anchor="ctr">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84882">
                <a:tc>
                  <a:txBody>
                    <a:bodyPr/>
                    <a:lstStyle/>
                    <a:p>
                      <a:pPr algn="ctr" rtl="0" fontAlgn="ctr"/>
                      <a:r>
                        <a:rPr lang="en-US" sz="1300" b="0" i="0" u="none" strike="noStrike" dirty="0" smtClean="0">
                          <a:solidFill>
                            <a:schemeClr val="tx1"/>
                          </a:solidFill>
                          <a:latin typeface="Calibri" panose="020F0502020204030204" pitchFamily="34" charset="0"/>
                        </a:rPr>
                        <a:t>CUS</a:t>
                      </a:r>
                      <a:endParaRPr lang="en-US" sz="1300" b="0" i="0" u="none" strike="noStrike" dirty="0">
                        <a:solidFill>
                          <a:schemeClr val="tx1"/>
                        </a:solidFill>
                        <a:latin typeface="Calibri" panose="020F0502020204030204" pitchFamily="34" charset="0"/>
                      </a:endParaRPr>
                    </a:p>
                  </a:txBody>
                  <a:tcPr marL="6569" marR="6569" marT="6569"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300" b="0" i="0" u="none" strike="noStrike" kern="1200" dirty="0" smtClean="0">
                          <a:solidFill>
                            <a:schemeClr val="tx1"/>
                          </a:solidFill>
                          <a:latin typeface="Calibri" panose="020F0502020204030204" pitchFamily="34" charset="0"/>
                          <a:ea typeface="+mn-ea"/>
                          <a:cs typeface="+mn-cs"/>
                        </a:rPr>
                        <a:t>2016A</a:t>
                      </a: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0" i="0" u="none" strike="noStrike" baseline="0" dirty="0" smtClean="0">
                          <a:solidFill>
                            <a:schemeClr val="tx1"/>
                          </a:solidFill>
                          <a:latin typeface="Calibri" panose="020F0502020204030204" pitchFamily="34" charset="0"/>
                        </a:rPr>
                        <a:t>64</a:t>
                      </a:r>
                      <a:endParaRPr lang="en-US" sz="1300" b="0" i="0" u="none" strike="noStrike" baseline="30000"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1300" b="0" i="0" u="none" strike="noStrike" kern="1200" dirty="0" smtClean="0">
                          <a:solidFill>
                            <a:schemeClr val="tx1"/>
                          </a:solidFill>
                          <a:latin typeface="Calibri" panose="020F0502020204030204" pitchFamily="34" charset="0"/>
                          <a:ea typeface="+mn-ea"/>
                          <a:cs typeface="+mn-cs"/>
                        </a:rPr>
                        <a:t>January 20, 2016</a:t>
                      </a:r>
                      <a:endParaRPr lang="en-US" sz="1300" b="0" i="0" u="none" strike="noStrike" kern="1200" dirty="0">
                        <a:solidFill>
                          <a:schemeClr val="tx1"/>
                        </a:solidFill>
                        <a:latin typeface="Calibri" panose="020F0502020204030204" pitchFamily="34" charset="0"/>
                        <a:ea typeface="+mn-ea"/>
                        <a:cs typeface="+mn-cs"/>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0" i="0" u="none" strike="noStrike" dirty="0" smtClean="0">
                          <a:solidFill>
                            <a:schemeClr val="tx1"/>
                          </a:solidFill>
                          <a:latin typeface="Calibri" panose="020F0502020204030204" pitchFamily="34" charset="0"/>
                        </a:rPr>
                        <a:t>N/A</a:t>
                      </a:r>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0" i="0" u="none" strike="noStrike" dirty="0" smtClean="0">
                          <a:solidFill>
                            <a:schemeClr val="tx1"/>
                          </a:solidFill>
                          <a:latin typeface="Calibri" panose="020F0502020204030204" pitchFamily="34" charset="0"/>
                        </a:rPr>
                        <a:t>1.40</a:t>
                      </a:r>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84882">
                <a:tc>
                  <a:txBody>
                    <a:bodyPr/>
                    <a:lstStyle/>
                    <a:p>
                      <a:pPr algn="ctr" rtl="0" fontAlgn="ctr"/>
                      <a:r>
                        <a:rPr lang="en-US" sz="1300" b="0" i="0" u="none" strike="noStrike" dirty="0" smtClean="0">
                          <a:solidFill>
                            <a:schemeClr val="tx1"/>
                          </a:solidFill>
                          <a:latin typeface="Calibri" panose="020F0502020204030204" pitchFamily="34" charset="0"/>
                        </a:rPr>
                        <a:t>CUS</a:t>
                      </a:r>
                      <a:endParaRPr lang="en-US" sz="1300" b="0" i="0" u="none" strike="noStrike" dirty="0">
                        <a:solidFill>
                          <a:schemeClr val="tx1"/>
                        </a:solidFill>
                        <a:latin typeface="Calibri" panose="020F0502020204030204" pitchFamily="34" charset="0"/>
                      </a:endParaRPr>
                    </a:p>
                  </a:txBody>
                  <a:tcPr marL="6569" marR="6569" marT="6569"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300" b="0" i="0" u="none" strike="noStrike" dirty="0" smtClean="0">
                          <a:solidFill>
                            <a:schemeClr val="tx1"/>
                          </a:solidFill>
                          <a:latin typeface="Calibri" panose="020F0502020204030204" pitchFamily="34" charset="0"/>
                        </a:rPr>
                        <a:t>2016B</a:t>
                      </a: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0" i="0" u="none" strike="noStrike" dirty="0" smtClean="0">
                          <a:solidFill>
                            <a:schemeClr val="tx1"/>
                          </a:solidFill>
                          <a:latin typeface="Calibri" panose="020F0502020204030204" pitchFamily="34" charset="0"/>
                        </a:rPr>
                        <a:t>955</a:t>
                      </a:r>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1300" b="0" i="0" u="none" strike="noStrike" kern="1200" dirty="0" smtClean="0">
                          <a:solidFill>
                            <a:schemeClr val="tx1"/>
                          </a:solidFill>
                          <a:latin typeface="Calibri" panose="020F0502020204030204" pitchFamily="34" charset="0"/>
                          <a:ea typeface="+mn-ea"/>
                          <a:cs typeface="+mn-cs"/>
                        </a:rPr>
                        <a:t>March 8, 2016</a:t>
                      </a:r>
                      <a:endParaRPr lang="en-US" sz="1300" b="0" i="0" u="none" strike="noStrike" kern="1200" dirty="0">
                        <a:solidFill>
                          <a:schemeClr val="tx1"/>
                        </a:solidFill>
                        <a:latin typeface="Calibri" panose="020F0502020204030204" pitchFamily="34" charset="0"/>
                        <a:ea typeface="+mn-ea"/>
                        <a:cs typeface="+mn-cs"/>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300" b="0" i="0" u="none" strike="noStrike" dirty="0" smtClean="0">
                          <a:solidFill>
                            <a:schemeClr val="tx1"/>
                          </a:solidFill>
                          <a:latin typeface="Calibri" panose="020F0502020204030204" pitchFamily="34" charset="0"/>
                        </a:rPr>
                        <a:t>116.76</a:t>
                      </a: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0" i="0" u="none" strike="noStrike" dirty="0" smtClean="0">
                          <a:solidFill>
                            <a:schemeClr val="tx1"/>
                          </a:solidFill>
                          <a:latin typeface="Calibri" panose="020F0502020204030204" pitchFamily="34" charset="0"/>
                        </a:rPr>
                        <a:t>3.26</a:t>
                      </a:r>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84882">
                <a:tc>
                  <a:txBody>
                    <a:bodyPr/>
                    <a:lstStyle/>
                    <a:p>
                      <a:pPr algn="ctr" rtl="0" fontAlgn="ctr"/>
                      <a:endParaRPr lang="en-US" sz="1300" b="0" i="0" u="none" strike="noStrike" dirty="0">
                        <a:solidFill>
                          <a:schemeClr val="tx1"/>
                        </a:solidFill>
                        <a:latin typeface="Calibri" panose="020F0502020204030204" pitchFamily="34" charset="0"/>
                      </a:endParaRPr>
                    </a:p>
                  </a:txBody>
                  <a:tcPr marL="6569" marR="6569" marT="6569"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90345">
                <a:tc>
                  <a:txBody>
                    <a:bodyPr/>
                    <a:lstStyle/>
                    <a:p>
                      <a:pPr algn="ctr" rtl="0" fontAlgn="ctr"/>
                      <a:endParaRPr lang="en-US" sz="1300" b="0" i="0" u="none" strike="noStrike" dirty="0">
                        <a:solidFill>
                          <a:srgbClr val="FF0000"/>
                        </a:solidFill>
                        <a:latin typeface="Calibri" panose="020F0502020204030204" pitchFamily="34" charset="0"/>
                      </a:endParaRPr>
                    </a:p>
                  </a:txBody>
                  <a:tcPr marL="6569" marR="6569" marT="6569" marB="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300" b="1" i="0" u="none" strike="noStrike" dirty="0" smtClean="0">
                          <a:solidFill>
                            <a:schemeClr val="tx1"/>
                          </a:solidFill>
                          <a:latin typeface="Calibri" panose="020F0502020204030204" pitchFamily="34" charset="0"/>
                        </a:rPr>
                        <a:t>Subtotal</a:t>
                      </a:r>
                    </a:p>
                  </a:txBody>
                  <a:tcPr marL="6569" marR="6569" marT="656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1" i="0" u="none" strike="noStrike" dirty="0" smtClean="0">
                          <a:solidFill>
                            <a:schemeClr val="tx1"/>
                          </a:solidFill>
                          <a:latin typeface="Calibri" panose="020F0502020204030204" pitchFamily="34" charset="0"/>
                        </a:rPr>
                        <a:t>$329</a:t>
                      </a:r>
                      <a:endParaRPr lang="en-US" sz="1300" b="1" i="0" u="none" strike="noStrike" dirty="0">
                        <a:solidFill>
                          <a:schemeClr val="tx1"/>
                        </a:solidFill>
                        <a:latin typeface="Calibri" panose="020F0502020204030204" pitchFamily="34" charset="0"/>
                      </a:endParaRPr>
                    </a:p>
                  </a:txBody>
                  <a:tcPr marL="6569" marR="6569" marT="656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
                      <a:endParaRPr lang="en-US" sz="1300" b="1" i="0" u="none" strike="noStrike" dirty="0">
                        <a:solidFill>
                          <a:schemeClr val="tx1"/>
                        </a:solidFill>
                        <a:latin typeface="Calibri" panose="020F0502020204030204" pitchFamily="34" charset="0"/>
                      </a:endParaRPr>
                    </a:p>
                  </a:txBody>
                  <a:tcPr marL="6569" marR="6569" marT="656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1" i="0" u="none" strike="noStrike" dirty="0" smtClean="0">
                          <a:solidFill>
                            <a:schemeClr val="tx1"/>
                          </a:solidFill>
                          <a:latin typeface="Calibri" panose="020F0502020204030204" pitchFamily="34" charset="0"/>
                        </a:rPr>
                        <a:t>$126.88</a:t>
                      </a:r>
                      <a:endParaRPr lang="en-US" sz="1300" b="1" i="0" u="none" strike="noStrike" dirty="0">
                        <a:solidFill>
                          <a:schemeClr val="tx1"/>
                        </a:solidFill>
                        <a:latin typeface="Calibri" panose="020F0502020204030204" pitchFamily="34" charset="0"/>
                      </a:endParaRPr>
                    </a:p>
                  </a:txBody>
                  <a:tcPr marL="6569" marR="6569" marT="656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1" i="0" u="none" strike="noStrike" dirty="0" smtClean="0">
                          <a:solidFill>
                            <a:schemeClr val="tx1"/>
                          </a:solidFill>
                          <a:latin typeface="Calibri" panose="020F0502020204030204" pitchFamily="34" charset="0"/>
                        </a:rPr>
                        <a:t>2.75</a:t>
                      </a:r>
                      <a:endParaRPr lang="en-US" sz="1300" b="1" i="0" u="none" strike="noStrike" dirty="0">
                        <a:solidFill>
                          <a:schemeClr val="tx1"/>
                        </a:solidFill>
                        <a:latin typeface="Calibri" panose="020F0502020204030204" pitchFamily="34" charset="0"/>
                      </a:endParaRPr>
                    </a:p>
                  </a:txBody>
                  <a:tcPr marL="6569" marR="6569" marT="6569"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4882">
                <a:tc>
                  <a:txBody>
                    <a:bodyPr/>
                    <a:lstStyle/>
                    <a:p>
                      <a:pPr algn="ctr" rtl="0" fontAlgn="ctr"/>
                      <a:r>
                        <a:rPr lang="en-US" sz="1300" b="0" i="0" u="none" strike="noStrike" dirty="0" smtClean="0">
                          <a:solidFill>
                            <a:schemeClr val="tx1"/>
                          </a:solidFill>
                          <a:latin typeface="Calibri" panose="020F0502020204030204" pitchFamily="34" charset="0"/>
                        </a:rPr>
                        <a:t>GO</a:t>
                      </a:r>
                      <a:endParaRPr lang="en-US" sz="1300" b="0" i="0" u="none" strike="noStrike" dirty="0">
                        <a:solidFill>
                          <a:schemeClr val="tx1"/>
                        </a:solidFill>
                        <a:latin typeface="Calibri" panose="020F0502020204030204" pitchFamily="34" charset="0"/>
                      </a:endParaRPr>
                    </a:p>
                  </a:txBody>
                  <a:tcPr marL="6569" marR="6569" marT="6569"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300" b="0" i="0" u="none" strike="noStrike" dirty="0" smtClean="0">
                          <a:solidFill>
                            <a:schemeClr val="tx1"/>
                          </a:solidFill>
                          <a:latin typeface="Calibri" panose="020F0502020204030204" pitchFamily="34" charset="0"/>
                        </a:rPr>
                        <a:t>PIB 2015</a:t>
                      </a: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0" i="0" u="none" strike="noStrike" dirty="0" smtClean="0">
                          <a:solidFill>
                            <a:schemeClr val="tx1"/>
                          </a:solidFill>
                          <a:latin typeface="Calibri" panose="020F0502020204030204" pitchFamily="34" charset="0"/>
                        </a:rPr>
                        <a:t>800</a:t>
                      </a:r>
                      <a:r>
                        <a:rPr lang="en-US" sz="1300" b="0" i="0" u="none" strike="noStrike" baseline="30000" dirty="0" smtClean="0">
                          <a:solidFill>
                            <a:schemeClr val="tx1"/>
                          </a:solidFill>
                          <a:latin typeface="Calibri" panose="020F0502020204030204" pitchFamily="34" charset="0"/>
                        </a:rPr>
                        <a:t>(1)</a:t>
                      </a:r>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1300" b="0" i="0" u="none" strike="noStrike" kern="1200" dirty="0" smtClean="0">
                          <a:solidFill>
                            <a:schemeClr val="tx1"/>
                          </a:solidFill>
                          <a:latin typeface="Calibri" panose="020F0502020204030204" pitchFamily="34" charset="0"/>
                          <a:ea typeface="+mn-ea"/>
                          <a:cs typeface="+mn-cs"/>
                        </a:rPr>
                        <a:t>April 2016</a:t>
                      </a:r>
                      <a:endParaRPr lang="en-US" sz="1300" b="0" i="0" u="none" strike="noStrike" kern="1200" dirty="0">
                        <a:solidFill>
                          <a:schemeClr val="tx1"/>
                        </a:solidFill>
                        <a:latin typeface="Calibri" panose="020F0502020204030204" pitchFamily="34" charset="0"/>
                        <a:ea typeface="+mn-ea"/>
                        <a:cs typeface="+mn-cs"/>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0" i="0" u="none" strike="noStrike" dirty="0" smtClean="0">
                          <a:solidFill>
                            <a:schemeClr val="tx1"/>
                          </a:solidFill>
                          <a:latin typeface="Calibri" panose="020F0502020204030204" pitchFamily="34" charset="0"/>
                        </a:rPr>
                        <a:t>63</a:t>
                      </a:r>
                      <a:r>
                        <a:rPr lang="en-US" sz="1300" b="0" i="0" u="none" strike="noStrike" baseline="30000" dirty="0" smtClean="0">
                          <a:solidFill>
                            <a:schemeClr val="tx1"/>
                          </a:solidFill>
                          <a:latin typeface="Calibri" panose="020F0502020204030204" pitchFamily="34" charset="0"/>
                        </a:rPr>
                        <a:t>(1)</a:t>
                      </a:r>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0" i="0" u="none" strike="noStrike" dirty="0" smtClean="0">
                          <a:solidFill>
                            <a:schemeClr val="tx1"/>
                          </a:solidFill>
                          <a:latin typeface="Calibri" panose="020F0502020204030204" pitchFamily="34" charset="0"/>
                        </a:rPr>
                        <a:t>---</a:t>
                      </a:r>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68647">
                <a:tc>
                  <a:txBody>
                    <a:bodyPr/>
                    <a:lstStyle/>
                    <a:p>
                      <a:pPr algn="ctr" rtl="0" fontAlgn="ctr"/>
                      <a:r>
                        <a:rPr lang="en-US" sz="1300" b="0" i="0" u="none" strike="noStrike" dirty="0" smtClean="0">
                          <a:solidFill>
                            <a:schemeClr val="tx1"/>
                          </a:solidFill>
                          <a:latin typeface="Calibri" panose="020F0502020204030204" pitchFamily="34" charset="0"/>
                        </a:rPr>
                        <a:t>HAS</a:t>
                      </a:r>
                      <a:endParaRPr lang="en-US" sz="1300" b="0" i="0" u="none" strike="noStrike" dirty="0">
                        <a:solidFill>
                          <a:schemeClr val="tx1"/>
                        </a:solidFill>
                        <a:latin typeface="Calibri" panose="020F0502020204030204" pitchFamily="34" charset="0"/>
                      </a:endParaRPr>
                    </a:p>
                  </a:txBody>
                  <a:tcPr marL="6569" marR="6569" marT="6569"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300" b="0" i="0" u="none" strike="noStrike" dirty="0" smtClean="0">
                          <a:solidFill>
                            <a:schemeClr val="tx1"/>
                          </a:solidFill>
                          <a:latin typeface="Calibri" panose="020F0502020204030204" pitchFamily="34" charset="0"/>
                        </a:rPr>
                        <a:t>2016</a:t>
                      </a: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0" i="0" u="none" strike="noStrike" dirty="0" smtClean="0">
                          <a:solidFill>
                            <a:schemeClr val="tx1"/>
                          </a:solidFill>
                          <a:latin typeface="Calibri" panose="020F0502020204030204" pitchFamily="34" charset="0"/>
                        </a:rPr>
                        <a:t>TBD</a:t>
                      </a:r>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0" i="0" u="none" strike="noStrike" dirty="0" smtClean="0">
                          <a:solidFill>
                            <a:schemeClr val="tx1"/>
                          </a:solidFill>
                          <a:latin typeface="Calibri" panose="020F0502020204030204" pitchFamily="34" charset="0"/>
                        </a:rPr>
                        <a:t>June 2016</a:t>
                      </a:r>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0" i="0" u="none" strike="noStrike" dirty="0" smtClean="0">
                          <a:solidFill>
                            <a:schemeClr val="tx1"/>
                          </a:solidFill>
                          <a:latin typeface="Calibri" panose="020F0502020204030204" pitchFamily="34" charset="0"/>
                        </a:rPr>
                        <a:t>---</a:t>
                      </a:r>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b="0" i="0" u="none" strike="noStrike" dirty="0" smtClean="0">
                          <a:solidFill>
                            <a:schemeClr val="tx1"/>
                          </a:solidFill>
                          <a:latin typeface="Calibri" panose="020F0502020204030204" pitchFamily="34" charset="0"/>
                        </a:rPr>
                        <a:t>---</a:t>
                      </a:r>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84882">
                <a:tc>
                  <a:txBody>
                    <a:bodyPr/>
                    <a:lstStyle/>
                    <a:p>
                      <a:pPr algn="ctr" rtl="0" fontAlgn="ctr"/>
                      <a:endParaRPr lang="en-US" sz="1300" b="0" i="0" u="none" strike="noStrike" dirty="0">
                        <a:solidFill>
                          <a:schemeClr val="tx1"/>
                        </a:solidFill>
                        <a:latin typeface="Calibri" panose="020F0502020204030204" pitchFamily="34" charset="0"/>
                      </a:endParaRPr>
                    </a:p>
                  </a:txBody>
                  <a:tcPr marL="6569" marR="6569" marT="6569"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300" b="0" i="0" u="none" strike="noStrike" dirty="0" smtClean="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84882">
                <a:tc>
                  <a:txBody>
                    <a:bodyPr/>
                    <a:lstStyle/>
                    <a:p>
                      <a:pPr algn="ctr" rtl="0" fontAlgn="ctr"/>
                      <a:endParaRPr lang="en-US" sz="1300" b="0" i="0" u="none" strike="noStrike" dirty="0">
                        <a:solidFill>
                          <a:schemeClr val="tx1"/>
                        </a:solidFill>
                        <a:latin typeface="Calibri" panose="020F0502020204030204" pitchFamily="34" charset="0"/>
                      </a:endParaRPr>
                    </a:p>
                  </a:txBody>
                  <a:tcPr marL="6569" marR="6569" marT="6569"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300" b="0" i="0" u="none" strike="noStrike" dirty="0" smtClean="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endParaRPr lang="en-US" sz="1300" b="0" i="0" u="none" strike="noStrike" dirty="0">
                        <a:solidFill>
                          <a:schemeClr val="tx1"/>
                        </a:solidFill>
                        <a:latin typeface="Calibri" panose="020F0502020204030204" pitchFamily="34" charset="0"/>
                      </a:endParaRPr>
                    </a:p>
                  </a:txBody>
                  <a:tcPr marL="6569" marR="6569" marT="6569" marB="0" anchor="ctr">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33653">
                <a:tc>
                  <a:txBody>
                    <a:bodyPr/>
                    <a:lstStyle/>
                    <a:p>
                      <a:pPr algn="ctr" fontAlgn="b"/>
                      <a:endParaRPr lang="en-US" sz="1300" b="1" i="0" u="none" strike="noStrike" dirty="0">
                        <a:solidFill>
                          <a:srgbClr val="000000"/>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300" b="1" i="0" u="none" strike="noStrike" dirty="0" smtClean="0">
                          <a:solidFill>
                            <a:schemeClr val="tx1"/>
                          </a:solidFill>
                          <a:latin typeface="Calibri" panose="020F0502020204030204" pitchFamily="34" charset="0"/>
                        </a:rPr>
                        <a:t>Subtotal</a:t>
                      </a:r>
                      <a:endParaRPr lang="en-US" sz="1300" b="1" i="0" u="none" strike="noStrike" dirty="0">
                        <a:solidFill>
                          <a:schemeClr val="tx1"/>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300" b="1" i="0" u="none" strike="noStrike" dirty="0" smtClean="0">
                          <a:solidFill>
                            <a:schemeClr val="tx1"/>
                          </a:solidFill>
                          <a:latin typeface="Calibri" panose="020F0502020204030204" pitchFamily="34" charset="0"/>
                        </a:rPr>
                        <a:t>$800</a:t>
                      </a:r>
                      <a:endParaRPr lang="en-US" sz="1300" b="1" i="0" u="none" strike="noStrike" dirty="0">
                        <a:solidFill>
                          <a:schemeClr val="tx1"/>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300" b="0" i="1" u="none" strike="noStrike" dirty="0">
                        <a:solidFill>
                          <a:schemeClr val="tx1"/>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300" b="1" i="0" u="none" strike="noStrike" dirty="0" smtClean="0">
                          <a:solidFill>
                            <a:schemeClr val="tx1"/>
                          </a:solidFill>
                          <a:latin typeface="Calibri" panose="020F0502020204030204" pitchFamily="34" charset="0"/>
                        </a:rPr>
                        <a:t>$63.00</a:t>
                      </a:r>
                      <a:endParaRPr lang="en-US" sz="1300" b="1" i="0" u="none" strike="noStrike" dirty="0">
                        <a:solidFill>
                          <a:schemeClr val="tx1"/>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300" b="1" i="0" u="none" strike="noStrike" dirty="0">
                        <a:solidFill>
                          <a:schemeClr val="tx1"/>
                        </a:solidFill>
                        <a:latin typeface="Calibri" panose="020F0502020204030204" pitchFamily="34" charset="0"/>
                      </a:endParaRPr>
                    </a:p>
                  </a:txBody>
                  <a:tcPr marL="6569" marR="6569" marT="6569"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2703">
                <a:tc>
                  <a:txBody>
                    <a:bodyPr/>
                    <a:lstStyle/>
                    <a:p>
                      <a:pPr algn="ctr" fontAlgn="b"/>
                      <a:r>
                        <a:rPr lang="en-US" sz="1300" b="1" i="0" u="none" strike="noStrike" dirty="0" smtClean="0">
                          <a:solidFill>
                            <a:srgbClr val="000000"/>
                          </a:solidFill>
                          <a:latin typeface="Calibri" panose="020F0502020204030204" pitchFamily="34" charset="0"/>
                        </a:rPr>
                        <a:t>FY2016</a:t>
                      </a:r>
                      <a:endParaRPr lang="en-US" sz="1300" b="1" i="0" u="none" strike="noStrike" dirty="0">
                        <a:solidFill>
                          <a:srgbClr val="000000"/>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300" b="1" i="0" u="none" strike="noStrike" dirty="0" smtClean="0">
                          <a:solidFill>
                            <a:schemeClr val="tx1"/>
                          </a:solidFill>
                          <a:latin typeface="Calibri" panose="020F0502020204030204" pitchFamily="34" charset="0"/>
                        </a:rPr>
                        <a:t>Total</a:t>
                      </a:r>
                      <a:endParaRPr lang="en-US" sz="1300" b="1" i="0" u="none" strike="noStrike" dirty="0">
                        <a:solidFill>
                          <a:schemeClr val="tx1"/>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300" b="1" i="0" u="none" strike="noStrike" dirty="0" smtClean="0">
                          <a:solidFill>
                            <a:schemeClr val="tx1"/>
                          </a:solidFill>
                          <a:latin typeface="Calibri" panose="020F0502020204030204" pitchFamily="34" charset="0"/>
                        </a:rPr>
                        <a:t>$1,129</a:t>
                      </a:r>
                      <a:endParaRPr lang="en-US" sz="1300" b="1" i="0" u="none" strike="noStrike" dirty="0">
                        <a:solidFill>
                          <a:schemeClr val="tx1"/>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300" b="0" i="1" u="none" strike="noStrike" dirty="0">
                        <a:solidFill>
                          <a:schemeClr val="tx1"/>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300" b="1" i="0" u="none" strike="noStrike" dirty="0" smtClean="0">
                          <a:solidFill>
                            <a:schemeClr val="tx1"/>
                          </a:solidFill>
                          <a:latin typeface="Calibri" panose="020F0502020204030204" pitchFamily="34" charset="0"/>
                        </a:rPr>
                        <a:t>$189.88</a:t>
                      </a:r>
                      <a:endParaRPr lang="en-US" sz="1300" b="1" i="0" u="none" strike="noStrike" dirty="0">
                        <a:solidFill>
                          <a:schemeClr val="tx1"/>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300" b="1" i="0" u="none" strike="noStrike" dirty="0">
                        <a:solidFill>
                          <a:schemeClr val="tx1"/>
                        </a:solidFill>
                        <a:latin typeface="Calibri" panose="020F0502020204030204" pitchFamily="34" charset="0"/>
                      </a:endParaRPr>
                    </a:p>
                  </a:txBody>
                  <a:tcPr marL="6569" marR="6569" marT="6569"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ctr" fontAlgn="b"/>
                      <a:r>
                        <a:rPr lang="en-US" sz="1300" b="1" i="0" u="none" strike="noStrike" dirty="0" smtClean="0">
                          <a:solidFill>
                            <a:srgbClr val="000000"/>
                          </a:solidFill>
                          <a:latin typeface="Calibri" panose="020F0502020204030204" pitchFamily="34" charset="0"/>
                        </a:rPr>
                        <a:t>FY2015</a:t>
                      </a:r>
                      <a:endParaRPr lang="en-US" sz="1300" b="1" i="0" u="none" strike="noStrike" dirty="0">
                        <a:solidFill>
                          <a:srgbClr val="000000"/>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300" b="1" i="0" u="none" strike="noStrike" dirty="0" smtClean="0">
                          <a:solidFill>
                            <a:schemeClr val="tx1"/>
                          </a:solidFill>
                          <a:latin typeface="Calibri" panose="020F0502020204030204" pitchFamily="34" charset="0"/>
                        </a:rPr>
                        <a:t>Total</a:t>
                      </a:r>
                      <a:endParaRPr lang="en-US" sz="1300" b="1" i="0" u="none" strike="noStrike" dirty="0">
                        <a:solidFill>
                          <a:schemeClr val="tx1"/>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300" b="1" i="0" u="none" strike="noStrike" dirty="0" smtClean="0">
                          <a:solidFill>
                            <a:schemeClr val="tx1"/>
                          </a:solidFill>
                          <a:latin typeface="Calibri" panose="020F0502020204030204" pitchFamily="34" charset="0"/>
                        </a:rPr>
                        <a:t>$1,353</a:t>
                      </a:r>
                      <a:endParaRPr lang="en-US" sz="1300" b="1" i="0" u="none" strike="noStrike" dirty="0">
                        <a:solidFill>
                          <a:schemeClr val="tx1"/>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300" b="1" i="0" u="none" strike="noStrike" dirty="0">
                        <a:solidFill>
                          <a:schemeClr val="tx1"/>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300" b="1" i="0" u="none" strike="noStrike" dirty="0" smtClean="0">
                          <a:solidFill>
                            <a:schemeClr val="tx1"/>
                          </a:solidFill>
                          <a:latin typeface="Calibri" panose="020F0502020204030204" pitchFamily="34" charset="0"/>
                        </a:rPr>
                        <a:t>$44.13</a:t>
                      </a:r>
                      <a:endParaRPr lang="en-US" sz="1300" b="1" i="0" u="none" strike="noStrike" dirty="0">
                        <a:solidFill>
                          <a:schemeClr val="tx1"/>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300" b="1" i="0" u="none" strike="noStrike" dirty="0">
                        <a:solidFill>
                          <a:schemeClr val="tx1"/>
                        </a:solidFill>
                        <a:latin typeface="Calibri" panose="020F0502020204030204" pitchFamily="34" charset="0"/>
                      </a:endParaRPr>
                    </a:p>
                  </a:txBody>
                  <a:tcPr marL="6569" marR="6569" marT="6569"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ctr" fontAlgn="b"/>
                      <a:r>
                        <a:rPr lang="en-US" sz="1300" b="1" i="0" u="none" strike="noStrike" dirty="0" smtClean="0">
                          <a:solidFill>
                            <a:schemeClr val="tx1"/>
                          </a:solidFill>
                          <a:latin typeface="Calibri" panose="020F0502020204030204" pitchFamily="34" charset="0"/>
                        </a:rPr>
                        <a:t>FY2014</a:t>
                      </a:r>
                      <a:endParaRPr lang="en-US" sz="1300" b="0" i="0" u="none" strike="noStrike" dirty="0">
                        <a:solidFill>
                          <a:srgbClr val="000000"/>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300" b="1" i="0" u="none" strike="noStrike" dirty="0">
                          <a:solidFill>
                            <a:schemeClr val="tx1"/>
                          </a:solidFill>
                          <a:latin typeface="Calibri" panose="020F0502020204030204" pitchFamily="34" charset="0"/>
                        </a:rPr>
                        <a:t>Total</a:t>
                      </a: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300" b="1" i="0" u="none" strike="noStrike" dirty="0" smtClean="0">
                          <a:solidFill>
                            <a:schemeClr val="tx1"/>
                          </a:solidFill>
                          <a:latin typeface="Calibri" panose="020F0502020204030204" pitchFamily="34" charset="0"/>
                        </a:rPr>
                        <a:t>$2,390</a:t>
                      </a:r>
                      <a:endParaRPr lang="en-US" sz="1300" b="1" i="0" u="none" strike="noStrike" dirty="0">
                        <a:solidFill>
                          <a:schemeClr val="tx1"/>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300" b="0" i="0" u="none" strike="noStrike" dirty="0">
                          <a:solidFill>
                            <a:schemeClr val="tx1"/>
                          </a:solidFill>
                          <a:latin typeface="Calibri" panose="020F0502020204030204" pitchFamily="34" charset="0"/>
                        </a:rPr>
                        <a:t> </a:t>
                      </a: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300" b="1" i="0" u="none" strike="noStrike" dirty="0" smtClean="0">
                          <a:solidFill>
                            <a:schemeClr val="tx1"/>
                          </a:solidFill>
                          <a:latin typeface="Calibri" panose="020F0502020204030204" pitchFamily="34" charset="0"/>
                        </a:rPr>
                        <a:t>$209.23</a:t>
                      </a:r>
                      <a:endParaRPr lang="en-US" sz="1300" b="1" i="0" u="none" strike="noStrike" dirty="0">
                        <a:solidFill>
                          <a:schemeClr val="tx1"/>
                        </a:solidFill>
                        <a:latin typeface="Calibri" panose="020F0502020204030204" pitchFamily="34" charset="0"/>
                      </a:endParaRPr>
                    </a:p>
                  </a:txBody>
                  <a:tcPr marL="6569" marR="6569" marT="656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300" b="1" i="0" u="none" strike="noStrike" dirty="0">
                        <a:solidFill>
                          <a:schemeClr val="tx1"/>
                        </a:solidFill>
                        <a:latin typeface="Calibri" panose="020F0502020204030204" pitchFamily="34" charset="0"/>
                      </a:endParaRPr>
                    </a:p>
                  </a:txBody>
                  <a:tcPr marL="6569" marR="6569" marT="6569"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Rectangle 6"/>
          <p:cNvSpPr txBox="1">
            <a:spLocks noChangeArrowheads="1"/>
          </p:cNvSpPr>
          <p:nvPr/>
        </p:nvSpPr>
        <p:spPr>
          <a:xfrm>
            <a:off x="457200" y="304800"/>
            <a:ext cx="8458200" cy="792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fontAlgn="base">
              <a:spcBef>
                <a:spcPct val="0"/>
              </a:spcBef>
              <a:spcAft>
                <a:spcPct val="0"/>
              </a:spcAft>
              <a:defRPr sz="3600" b="1">
                <a:solidFill>
                  <a:srgbClr val="002060"/>
                </a:solidFill>
                <a:latin typeface="Calibri" panose="020F0502020204030204" pitchFamily="34" charset="0"/>
                <a:ea typeface="+mj-ea"/>
                <a:cs typeface="+mj-cs"/>
              </a:defRPr>
            </a:lvl1pPr>
            <a:lvl2pPr algn="ctr" fontAlgn="base">
              <a:spcBef>
                <a:spcPct val="0"/>
              </a:spcBef>
              <a:spcAft>
                <a:spcPct val="0"/>
              </a:spcAft>
              <a:defRPr sz="4400">
                <a:solidFill>
                  <a:schemeClr val="tx2"/>
                </a:solidFill>
                <a:latin typeface="Arial" charset="0"/>
                <a:cs typeface="Arial" charset="0"/>
              </a:defRPr>
            </a:lvl2pPr>
            <a:lvl3pPr algn="ctr" fontAlgn="base">
              <a:spcBef>
                <a:spcPct val="0"/>
              </a:spcBef>
              <a:spcAft>
                <a:spcPct val="0"/>
              </a:spcAft>
              <a:defRPr sz="4400">
                <a:solidFill>
                  <a:schemeClr val="tx2"/>
                </a:solidFill>
                <a:latin typeface="Arial" charset="0"/>
                <a:cs typeface="Arial" charset="0"/>
              </a:defRPr>
            </a:lvl3pPr>
            <a:lvl4pPr algn="ctr" fontAlgn="base">
              <a:spcBef>
                <a:spcPct val="0"/>
              </a:spcBef>
              <a:spcAft>
                <a:spcPct val="0"/>
              </a:spcAft>
              <a:defRPr sz="4400">
                <a:solidFill>
                  <a:schemeClr val="tx2"/>
                </a:solidFill>
                <a:latin typeface="Arial" charset="0"/>
                <a:cs typeface="Arial" charset="0"/>
              </a:defRPr>
            </a:lvl4pPr>
            <a:lvl5pPr algn="ctr" fontAlgn="base">
              <a:spcBef>
                <a:spcPct val="0"/>
              </a:spcBef>
              <a:spcAft>
                <a:spcPct val="0"/>
              </a:spcAft>
              <a:defRPr sz="4400">
                <a:solidFill>
                  <a:schemeClr val="tx2"/>
                </a:solidFill>
                <a:latin typeface="Arial" charset="0"/>
                <a:cs typeface="Arial" charset="0"/>
              </a:defRPr>
            </a:lvl5pPr>
            <a:lvl6pPr marL="457200" algn="ctr" fontAlgn="base">
              <a:spcBef>
                <a:spcPct val="0"/>
              </a:spcBef>
              <a:spcAft>
                <a:spcPct val="0"/>
              </a:spcAft>
              <a:defRPr sz="4400">
                <a:solidFill>
                  <a:schemeClr val="tx2"/>
                </a:solidFill>
                <a:latin typeface="Arial" charset="0"/>
                <a:cs typeface="Arial" charset="0"/>
              </a:defRPr>
            </a:lvl6pPr>
            <a:lvl7pPr marL="914400" algn="ctr" fontAlgn="base">
              <a:spcBef>
                <a:spcPct val="0"/>
              </a:spcBef>
              <a:spcAft>
                <a:spcPct val="0"/>
              </a:spcAft>
              <a:defRPr sz="4400">
                <a:solidFill>
                  <a:schemeClr val="tx2"/>
                </a:solidFill>
                <a:latin typeface="Arial" charset="0"/>
                <a:cs typeface="Arial" charset="0"/>
              </a:defRPr>
            </a:lvl7pPr>
            <a:lvl8pPr marL="1371600" algn="ctr" fontAlgn="base">
              <a:spcBef>
                <a:spcPct val="0"/>
              </a:spcBef>
              <a:spcAft>
                <a:spcPct val="0"/>
              </a:spcAft>
              <a:defRPr sz="4400">
                <a:solidFill>
                  <a:schemeClr val="tx2"/>
                </a:solidFill>
                <a:latin typeface="Arial" charset="0"/>
                <a:cs typeface="Arial" charset="0"/>
              </a:defRPr>
            </a:lvl8pPr>
            <a:lvl9pPr marL="1828800" algn="ctr" fontAlgn="base">
              <a:spcBef>
                <a:spcPct val="0"/>
              </a:spcBef>
              <a:spcAft>
                <a:spcPct val="0"/>
              </a:spcAft>
              <a:defRPr sz="4400">
                <a:solidFill>
                  <a:schemeClr val="tx2"/>
                </a:solidFill>
                <a:latin typeface="Arial" charset="0"/>
                <a:cs typeface="Arial" charset="0"/>
              </a:defRPr>
            </a:lvl9pPr>
          </a:lstStyle>
          <a:p>
            <a:r>
              <a:rPr lang="en-US" dirty="0"/>
              <a:t>Annual Financing Plan</a:t>
            </a:r>
          </a:p>
        </p:txBody>
      </p:sp>
      <p:sp>
        <p:nvSpPr>
          <p:cNvPr id="5" name="TextBox 4"/>
          <p:cNvSpPr txBox="1"/>
          <p:nvPr/>
        </p:nvSpPr>
        <p:spPr>
          <a:xfrm>
            <a:off x="539338" y="5943600"/>
            <a:ext cx="8382000" cy="253916"/>
          </a:xfrm>
          <a:prstGeom prst="rect">
            <a:avLst/>
          </a:prstGeom>
          <a:noFill/>
        </p:spPr>
        <p:txBody>
          <a:bodyPr wrap="square" rtlCol="0">
            <a:spAutoFit/>
          </a:bodyPr>
          <a:lstStyle/>
          <a:p>
            <a:pPr marL="228600" indent="-228600">
              <a:buAutoNum type="arabicParenBoth"/>
            </a:pPr>
            <a:r>
              <a:rPr lang="en-US" sz="1050" dirty="0" smtClean="0">
                <a:latin typeface="Calibri" panose="020F0502020204030204" pitchFamily="34" charset="0"/>
              </a:rPr>
              <a:t>Estimated.  Preliminary, subject to change. </a:t>
            </a:r>
          </a:p>
        </p:txBody>
      </p:sp>
      <p:sp>
        <p:nvSpPr>
          <p:cNvPr id="9" name="Footer Placeholder 1"/>
          <p:cNvSpPr>
            <a:spLocks noGrp="1"/>
          </p:cNvSpPr>
          <p:nvPr>
            <p:ph type="ftr" sz="quarter" idx="11"/>
          </p:nvPr>
        </p:nvSpPr>
        <p:spPr>
          <a:xfrm>
            <a:off x="533400" y="6324600"/>
            <a:ext cx="8077200" cy="304800"/>
          </a:xfrm>
        </p:spPr>
        <p:txBody>
          <a:bodyPr/>
          <a:lstStyle/>
          <a:p>
            <a:pPr algn="l"/>
            <a:r>
              <a:rPr lang="en-US" sz="1050" dirty="0" smtClean="0">
                <a:latin typeface="Calibri" panose="020F0502020204030204" pitchFamily="34" charset="0"/>
              </a:rPr>
              <a:t>Note:   This presentation constitutes the written recommendation of the Finance Working Group.</a:t>
            </a:r>
            <a:endParaRPr lang="en-US" sz="1050" dirty="0">
              <a:latin typeface="Calibri" panose="020F0502020204030204" pitchFamily="34" charset="0"/>
            </a:endParaRPr>
          </a:p>
        </p:txBody>
      </p:sp>
    </p:spTree>
    <p:extLst>
      <p:ext uri="{BB962C8B-B14F-4D97-AF65-F5344CB8AC3E}">
        <p14:creationId xmlns:p14="http://schemas.microsoft.com/office/powerpoint/2010/main" val="2859579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610600" cy="4267200"/>
          </a:xfrm>
        </p:spPr>
        <p:txBody>
          <a:bodyPr/>
          <a:lstStyle/>
          <a:p>
            <a:pPr>
              <a:lnSpc>
                <a:spcPct val="80000"/>
              </a:lnSpc>
            </a:pPr>
            <a:r>
              <a:rPr lang="en-US" sz="2500" dirty="0" smtClean="0">
                <a:latin typeface="Calibri" panose="020F0502020204030204" pitchFamily="34" charset="0"/>
              </a:rPr>
              <a:t>Commercial </a:t>
            </a:r>
            <a:r>
              <a:rPr lang="en-US" sz="2500" dirty="0">
                <a:latin typeface="Calibri" panose="020F0502020204030204" pitchFamily="34" charset="0"/>
              </a:rPr>
              <a:t>paper (CP) has provided an expedient, cost–effective method of accessing cash and providing interim financing.  The CP notes are later refinanced into fixed rate bonds that match the useful life of the project or equipment being financed. </a:t>
            </a:r>
            <a:r>
              <a:rPr lang="en-US" sz="2500" dirty="0" smtClean="0">
                <a:latin typeface="Calibri" panose="020F0502020204030204" pitchFamily="34" charset="0"/>
              </a:rPr>
              <a:t> </a:t>
            </a:r>
          </a:p>
          <a:p>
            <a:pPr>
              <a:lnSpc>
                <a:spcPct val="80000"/>
              </a:lnSpc>
            </a:pPr>
            <a:r>
              <a:rPr lang="en-US" sz="2500" dirty="0" smtClean="0">
                <a:latin typeface="Calibri" panose="020F0502020204030204" pitchFamily="34" charset="0"/>
              </a:rPr>
              <a:t>This transaction represents the normal refunding of these commercial paper notes.</a:t>
            </a:r>
          </a:p>
          <a:p>
            <a:pPr>
              <a:lnSpc>
                <a:spcPct val="80000"/>
              </a:lnSpc>
            </a:pPr>
            <a:r>
              <a:rPr lang="en-US" sz="2500" dirty="0">
                <a:latin typeface="Calibri" panose="020F0502020204030204" pitchFamily="34" charset="0"/>
              </a:rPr>
              <a:t>Additionally we will be refinancing some currently outstanding bonds at lower current market interest rates which result in present value savings currently estimated at </a:t>
            </a:r>
            <a:r>
              <a:rPr lang="en-US" sz="2500" dirty="0" smtClean="0">
                <a:latin typeface="Calibri" panose="020F0502020204030204" pitchFamily="34" charset="0"/>
              </a:rPr>
              <a:t>$60-65 Million</a:t>
            </a:r>
            <a:r>
              <a:rPr lang="en-US" sz="2500" dirty="0">
                <a:latin typeface="Calibri" panose="020F0502020204030204" pitchFamily="34" charset="0"/>
              </a:rPr>
              <a:t>.</a:t>
            </a:r>
          </a:p>
        </p:txBody>
      </p:sp>
      <p:sp>
        <p:nvSpPr>
          <p:cNvPr id="4" name="Slide Number Placeholder 3"/>
          <p:cNvSpPr>
            <a:spLocks noGrp="1"/>
          </p:cNvSpPr>
          <p:nvPr>
            <p:ph type="sldNum" sz="quarter" idx="12"/>
          </p:nvPr>
        </p:nvSpPr>
        <p:spPr/>
        <p:txBody>
          <a:bodyPr/>
          <a:lstStyle/>
          <a:p>
            <a:pPr>
              <a:defRPr/>
            </a:pPr>
            <a:fld id="{07FAFE86-2E5F-492B-A0AC-F4073EBD1C5F}" type="slidenum">
              <a:rPr lang="en-US" smtClean="0"/>
              <a:pPr>
                <a:defRPr/>
              </a:pPr>
              <a:t>9</a:t>
            </a:fld>
            <a:endParaRPr lang="en-US" dirty="0"/>
          </a:p>
        </p:txBody>
      </p:sp>
      <p:sp>
        <p:nvSpPr>
          <p:cNvPr id="8" name="Rectangle 20"/>
          <p:cNvSpPr>
            <a:spLocks noGrp="1" noChangeArrowheads="1"/>
          </p:cNvSpPr>
          <p:nvPr>
            <p:ph type="title"/>
          </p:nvPr>
        </p:nvSpPr>
        <p:spPr>
          <a:xfrm>
            <a:off x="914400" y="76200"/>
            <a:ext cx="8229600" cy="1066799"/>
          </a:xfrm>
        </p:spPr>
        <p:txBody>
          <a:bodyPr/>
          <a:lstStyle/>
          <a:p>
            <a:r>
              <a:rPr lang="en-US" dirty="0">
                <a:latin typeface="Calibri" panose="020F0502020204030204" pitchFamily="34" charset="0"/>
              </a:rPr>
              <a:t>Public Improvement Refunding </a:t>
            </a:r>
            <a:r>
              <a:rPr lang="en-US" dirty="0" smtClean="0">
                <a:latin typeface="Calibri" panose="020F0502020204030204" pitchFamily="34" charset="0"/>
              </a:rPr>
              <a:t>Bond </a:t>
            </a:r>
            <a:br>
              <a:rPr lang="en-US" dirty="0" smtClean="0">
                <a:latin typeface="Calibri" panose="020F0502020204030204" pitchFamily="34" charset="0"/>
              </a:rPr>
            </a:br>
            <a:r>
              <a:rPr lang="en-US" dirty="0" smtClean="0">
                <a:latin typeface="Calibri" panose="020F0502020204030204" pitchFamily="34" charset="0"/>
              </a:rPr>
              <a:t>Series 2016</a:t>
            </a:r>
            <a:endParaRPr lang="en-US" dirty="0">
              <a:latin typeface="Calibri" panose="020F0502020204030204" pitchFamily="34" charset="0"/>
            </a:endParaRPr>
          </a:p>
        </p:txBody>
      </p:sp>
      <p:sp>
        <p:nvSpPr>
          <p:cNvPr id="6" name="Footer Placeholder 1"/>
          <p:cNvSpPr>
            <a:spLocks noGrp="1"/>
          </p:cNvSpPr>
          <p:nvPr>
            <p:ph type="ftr" sz="quarter" idx="11"/>
          </p:nvPr>
        </p:nvSpPr>
        <p:spPr>
          <a:xfrm>
            <a:off x="533400" y="6324600"/>
            <a:ext cx="8077200" cy="304800"/>
          </a:xfrm>
        </p:spPr>
        <p:txBody>
          <a:bodyPr/>
          <a:lstStyle/>
          <a:p>
            <a:pPr algn="l"/>
            <a:r>
              <a:rPr lang="en-US" sz="1050" dirty="0" smtClean="0">
                <a:latin typeface="Calibri" panose="020F0502020204030204" pitchFamily="34" charset="0"/>
              </a:rPr>
              <a:t>Note:   This presentation constitutes the written recommendation of the Finance Working Group.</a:t>
            </a:r>
            <a:endParaRPr lang="en-US" sz="1050" dirty="0">
              <a:latin typeface="Calibri" panose="020F0502020204030204" pitchFamily="34" charset="0"/>
            </a:endParaRPr>
          </a:p>
        </p:txBody>
      </p:sp>
    </p:spTree>
    <p:extLst>
      <p:ext uri="{BB962C8B-B14F-4D97-AF65-F5344CB8AC3E}">
        <p14:creationId xmlns:p14="http://schemas.microsoft.com/office/powerpoint/2010/main" val="2973772198"/>
      </p:ext>
    </p:extLst>
  </p:cSld>
  <p:clrMapOvr>
    <a:masterClrMapping/>
  </p:clrMapOvr>
  <p:timing>
    <p:tnLst>
      <p:par>
        <p:cTn id="1" dur="indefinite" restart="never" nodeType="tmRoot"/>
      </p:par>
    </p:tnLst>
  </p:timing>
</p:sld>
</file>

<file path=ppt/theme/theme1.xml><?xml version="1.0" encoding="utf-8"?>
<a:theme xmlns:a="http://schemas.openxmlformats.org/drawingml/2006/main" name="Generic Format">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21633</TotalTime>
  <Words>1243</Words>
  <Application>Microsoft Office PowerPoint</Application>
  <PresentationFormat>On-screen Show (4:3)</PresentationFormat>
  <Paragraphs>428</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Generic Format</vt:lpstr>
      <vt:lpstr>Presentation to the City of Houston  Budget and Fiscal Affairs Committee</vt:lpstr>
      <vt:lpstr>Agenda</vt:lpstr>
      <vt:lpstr>Pricing Update CUS Series 2016B</vt:lpstr>
      <vt:lpstr>CUS Variable Rate Exposure Summary</vt:lpstr>
      <vt:lpstr>CUS Variable Rate Demand Bonds,  Series 2004 B-2, B-4 &amp; B-5 </vt:lpstr>
      <vt:lpstr>GO Variable Rate Exposure Summary</vt:lpstr>
      <vt:lpstr>GO Commercial Paper Program Series E-2</vt:lpstr>
      <vt:lpstr>PowerPoint Presentation</vt:lpstr>
      <vt:lpstr>Public Improvement Refunding Bond  Series 2016</vt:lpstr>
      <vt:lpstr>Public Improvement Refunding Bond  Series 2016</vt:lpstr>
      <vt:lpstr>Public Improvement Refunding Bond  Series 2016</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Alvarez, Jaime - FIN</dc:creator>
  <cp:lastModifiedBy>Jaime Alvarez</cp:lastModifiedBy>
  <cp:revision>1400</cp:revision>
  <cp:lastPrinted>2015-09-24T13:40:36Z</cp:lastPrinted>
  <dcterms:created xsi:type="dcterms:W3CDTF">2011-08-25T20:34:58Z</dcterms:created>
  <dcterms:modified xsi:type="dcterms:W3CDTF">2016-02-26T17:22:56Z</dcterms:modified>
</cp:coreProperties>
</file>