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258" r:id="rId2"/>
    <p:sldId id="259" r:id="rId3"/>
    <p:sldId id="265" r:id="rId4"/>
    <p:sldId id="260" r:id="rId5"/>
    <p:sldId id="263" r:id="rId6"/>
    <p:sldId id="269" r:id="rId7"/>
    <p:sldId id="266" r:id="rId8"/>
    <p:sldId id="262" r:id="rId9"/>
    <p:sldId id="264" r:id="rId10"/>
    <p:sldId id="268" r:id="rId11"/>
    <p:sldId id="270" r:id="rId12"/>
    <p:sldId id="271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23233D"/>
    <a:srgbClr val="B2B2B2"/>
    <a:srgbClr val="800000"/>
    <a:srgbClr val="FF6600"/>
    <a:srgbClr val="FF9933"/>
    <a:srgbClr val="CC00FF"/>
    <a:srgbClr val="E1D6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558" autoAdjust="0"/>
    <p:restoredTop sz="90171" autoAdjust="0"/>
  </p:normalViewPr>
  <p:slideViewPr>
    <p:cSldViewPr snapToGrid="0" snapToObjects="1">
      <p:cViewPr varScale="1">
        <p:scale>
          <a:sx n="113" d="100"/>
          <a:sy n="113" d="100"/>
        </p:scale>
        <p:origin x="-3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924"/>
    </p:cViewPr>
  </p:sorterViewPr>
  <p:notesViewPr>
    <p:cSldViewPr snapToGrid="0" snapToObjects="1">
      <p:cViewPr>
        <p:scale>
          <a:sx n="100" d="100"/>
          <a:sy n="100" d="100"/>
        </p:scale>
        <p:origin x="-72" y="3245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3037735" cy="46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09" tIns="46304" rIns="92609" bIns="46304" numCol="1" anchor="t" anchorCtr="0" compatLnSpc="1">
            <a:prstTxWarp prst="textNoShape">
              <a:avLst/>
            </a:prstTxWarp>
          </a:bodyPr>
          <a:lstStyle>
            <a:lvl1pPr defTabSz="926385">
              <a:defRPr sz="130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084" y="0"/>
            <a:ext cx="3037735" cy="46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09" tIns="46304" rIns="92609" bIns="46304" numCol="1" anchor="t" anchorCtr="0" compatLnSpc="1">
            <a:prstTxWarp prst="textNoShape">
              <a:avLst/>
            </a:prstTxWarp>
          </a:bodyPr>
          <a:lstStyle>
            <a:lvl1pPr algn="r" defTabSz="926385">
              <a:defRPr sz="130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828730"/>
            <a:ext cx="3037735" cy="46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09" tIns="46304" rIns="92609" bIns="46304" numCol="1" anchor="b" anchorCtr="0" compatLnSpc="1">
            <a:prstTxWarp prst="textNoShape">
              <a:avLst/>
            </a:prstTxWarp>
          </a:bodyPr>
          <a:lstStyle>
            <a:lvl1pPr defTabSz="926385">
              <a:defRPr sz="130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084" y="8828730"/>
            <a:ext cx="3037735" cy="46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09" tIns="46304" rIns="92609" bIns="46304" numCol="1" anchor="b" anchorCtr="0" compatLnSpc="1">
            <a:prstTxWarp prst="textNoShape">
              <a:avLst/>
            </a:prstTxWarp>
          </a:bodyPr>
          <a:lstStyle>
            <a:lvl1pPr algn="r" defTabSz="926385">
              <a:defRPr sz="1300" i="0"/>
            </a:lvl1pPr>
          </a:lstStyle>
          <a:p>
            <a:pPr>
              <a:defRPr/>
            </a:pPr>
            <a:fld id="{BFFF6DB1-3300-4866-81D8-000D33C108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319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3037735" cy="46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09" tIns="46304" rIns="92609" bIns="46304" numCol="1" anchor="t" anchorCtr="0" compatLnSpc="1">
            <a:prstTxWarp prst="textNoShape">
              <a:avLst/>
            </a:prstTxWarp>
          </a:bodyPr>
          <a:lstStyle>
            <a:lvl1pPr defTabSz="926385">
              <a:defRPr sz="130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084" y="0"/>
            <a:ext cx="3037735" cy="46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09" tIns="46304" rIns="92609" bIns="46304" numCol="1" anchor="t" anchorCtr="0" compatLnSpc="1">
            <a:prstTxWarp prst="textNoShape">
              <a:avLst/>
            </a:prstTxWarp>
          </a:bodyPr>
          <a:lstStyle>
            <a:lvl1pPr algn="r" defTabSz="926385">
              <a:defRPr sz="130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5325"/>
            <a:ext cx="4649787" cy="3487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995" y="4416743"/>
            <a:ext cx="5608002" cy="4183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09" tIns="46304" rIns="92609" bIns="46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28730"/>
            <a:ext cx="3037735" cy="46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09" tIns="46304" rIns="92609" bIns="46304" numCol="1" anchor="b" anchorCtr="0" compatLnSpc="1">
            <a:prstTxWarp prst="textNoShape">
              <a:avLst/>
            </a:prstTxWarp>
          </a:bodyPr>
          <a:lstStyle>
            <a:lvl1pPr defTabSz="926385">
              <a:defRPr sz="130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084" y="8828730"/>
            <a:ext cx="3037735" cy="46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09" tIns="46304" rIns="92609" bIns="46304" numCol="1" anchor="b" anchorCtr="0" compatLnSpc="1">
            <a:prstTxWarp prst="textNoShape">
              <a:avLst/>
            </a:prstTxWarp>
          </a:bodyPr>
          <a:lstStyle>
            <a:lvl1pPr algn="r" defTabSz="926385">
              <a:defRPr sz="1300" i="0"/>
            </a:lvl1pPr>
          </a:lstStyle>
          <a:p>
            <a:pPr>
              <a:defRPr/>
            </a:pPr>
            <a:fld id="{A8C67887-CB3A-4630-99D9-23787B8ADD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734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4997"/>
            <a:fld id="{1B289135-96B2-411B-8B89-423A41DA90DC}" type="slidenum">
              <a:rPr lang="en-US" smtClean="0"/>
              <a:pPr defTabSz="924997"/>
              <a:t>1</a:t>
            </a:fld>
            <a:endParaRPr lang="en-US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43300"/>
            <a:ext cx="91440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BA9E9-5978-4444-A614-FF3C27DC53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57DB4-09B5-47A3-B8BE-61DAF4DB8A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52400"/>
            <a:ext cx="20193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52400"/>
            <a:ext cx="59055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06B5A-8B7A-4EF5-9BE5-73B921A17E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524000"/>
            <a:ext cx="39624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9624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0779E-C4C3-401A-A055-19F5196EF9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42D1C-3BE5-40C8-B75D-7D278621CB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8F1CF-1D8A-4C3A-9A83-640B40ECB0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03EF3-4D41-4EB1-9D71-B880A91C7D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BE6FB-2CA3-43D7-A3E9-D228658061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122AC-4641-432A-A521-9C39B78F72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BE96B-F11A-4979-B6FF-097EFE21E2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FF5BF-B397-4907-B203-9F03626B10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8EF26-1979-4DB8-919B-FF89D937F0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27" name="Picture 17" descr="Transparentskyline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14288" y="3530600"/>
            <a:ext cx="9158288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240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pPr>
              <a:defRPr/>
            </a:pPr>
            <a:fld id="{F955E8D4-DC37-4B6A-80BA-4A971CF44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itylogo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416" y="101600"/>
            <a:ext cx="1322832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647" y="1255059"/>
            <a:ext cx="8848165" cy="1580979"/>
          </a:xfrm>
        </p:spPr>
        <p:txBody>
          <a:bodyPr/>
          <a:lstStyle/>
          <a:p>
            <a:r>
              <a:rPr lang="en-US" sz="3200" cap="small" dirty="0" smtClean="0"/>
              <a:t>Campaign Finance</a:t>
            </a:r>
            <a:br>
              <a:rPr lang="en-US" sz="3200" cap="small" dirty="0" smtClean="0"/>
            </a:br>
            <a:r>
              <a:rPr lang="en-US" sz="3200" cap="small" dirty="0" smtClean="0"/>
              <a:t>Chapter 18 Code Amendments</a:t>
            </a:r>
            <a:endParaRPr lang="en-US" sz="3200" cap="smal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635624"/>
            <a:ext cx="8051800" cy="2115669"/>
          </a:xfrm>
        </p:spPr>
        <p:txBody>
          <a:bodyPr/>
          <a:lstStyle/>
          <a:p>
            <a:r>
              <a:rPr lang="en-US" sz="2400" b="1" dirty="0" smtClean="0"/>
              <a:t>Budget &amp; Fiscal Affairs Committee</a:t>
            </a:r>
          </a:p>
          <a:p>
            <a:r>
              <a:rPr lang="en-US" sz="1800" b="1" dirty="0" smtClean="0"/>
              <a:t>June 23, 2016</a:t>
            </a:r>
          </a:p>
          <a:p>
            <a:r>
              <a:rPr lang="en-US" sz="1800" dirty="0" smtClean="0"/>
              <a:t>Presented by Office of the City Attorney</a:t>
            </a:r>
          </a:p>
          <a:p>
            <a:r>
              <a:rPr lang="en-US" sz="1800" dirty="0" smtClean="0"/>
              <a:t>Tracy Calabrese, Senior Assistant City Attorney</a:t>
            </a:r>
          </a:p>
          <a:p>
            <a:r>
              <a:rPr lang="en-US" sz="1800" dirty="0" smtClean="0"/>
              <a:t>Danielle Folsom, Assistant City Attorney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153" y="1524000"/>
            <a:ext cx="4280647" cy="4648200"/>
          </a:xfrm>
        </p:spPr>
        <p:txBody>
          <a:bodyPr/>
          <a:lstStyle/>
          <a:p>
            <a:r>
              <a:rPr lang="en-US" sz="2000" b="1" dirty="0"/>
              <a:t>Ex. </a:t>
            </a:r>
            <a:r>
              <a:rPr lang="en-US" sz="2000" b="1" dirty="0" smtClean="0"/>
              <a:t>#1: </a:t>
            </a:r>
            <a:r>
              <a:rPr lang="en-US" sz="2000" dirty="0"/>
              <a:t>Candidate X participated in </a:t>
            </a:r>
            <a:r>
              <a:rPr lang="en-US" sz="2000" dirty="0" smtClean="0"/>
              <a:t>11/3/15 </a:t>
            </a:r>
            <a:r>
              <a:rPr lang="en-US" sz="2000" dirty="0"/>
              <a:t>election and 12/12/15 run-off</a:t>
            </a:r>
          </a:p>
          <a:p>
            <a:r>
              <a:rPr lang="en-US" sz="2000" b="1" dirty="0"/>
              <a:t>11/1/15:</a:t>
            </a:r>
            <a:r>
              <a:rPr lang="en-US" sz="2000" dirty="0"/>
              <a:t> Person A gave $5,000 to X (for 2015 general election)</a:t>
            </a:r>
          </a:p>
          <a:p>
            <a:r>
              <a:rPr lang="en-US" sz="2000" b="1" dirty="0"/>
              <a:t>12/1/15:</a:t>
            </a:r>
            <a:r>
              <a:rPr lang="en-US" sz="2000" dirty="0"/>
              <a:t> A gave $5,000 to X (for run-off)</a:t>
            </a:r>
          </a:p>
          <a:p>
            <a:r>
              <a:rPr lang="en-US" sz="2000" b="1" u="sng" dirty="0"/>
              <a:t>1/1/16:</a:t>
            </a:r>
            <a:r>
              <a:rPr lang="en-US" sz="2000" u="sng" dirty="0"/>
              <a:t> A gave $5,000 to X (for next election)</a:t>
            </a:r>
          </a:p>
          <a:p>
            <a:r>
              <a:rPr lang="en-US" sz="2000" b="1" dirty="0"/>
              <a:t>Result:</a:t>
            </a:r>
            <a:r>
              <a:rPr lang="en-US" sz="2000" dirty="0"/>
              <a:t> </a:t>
            </a:r>
            <a:r>
              <a:rPr lang="en-US" sz="2000" dirty="0" smtClean="0"/>
              <a:t>1/1/16 </a:t>
            </a:r>
            <a:r>
              <a:rPr lang="en-US" sz="2000" dirty="0"/>
              <a:t>donation is governed by previous law in effect ($5,000 “per election</a:t>
            </a:r>
            <a:r>
              <a:rPr lang="en-US" sz="2000" dirty="0" smtClean="0"/>
              <a:t>”), would apply to 2019 election and would be valid under old limits</a:t>
            </a:r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217894" cy="4648200"/>
          </a:xfrm>
        </p:spPr>
        <p:txBody>
          <a:bodyPr/>
          <a:lstStyle/>
          <a:p>
            <a:r>
              <a:rPr lang="en-US" sz="2000" b="1" dirty="0"/>
              <a:t>Ex. </a:t>
            </a:r>
            <a:r>
              <a:rPr lang="en-US" sz="2000" b="1" dirty="0" smtClean="0"/>
              <a:t>#2: </a:t>
            </a:r>
            <a:r>
              <a:rPr lang="en-US" sz="2000" dirty="0"/>
              <a:t>Candidate X participated in </a:t>
            </a:r>
            <a:r>
              <a:rPr lang="en-US" sz="2000" dirty="0" smtClean="0"/>
              <a:t>11/3/15 </a:t>
            </a:r>
            <a:r>
              <a:rPr lang="en-US" sz="2000" dirty="0"/>
              <a:t>election and 12/12/15 run-off</a:t>
            </a:r>
          </a:p>
          <a:p>
            <a:r>
              <a:rPr lang="en-US" sz="2000" b="1" dirty="0"/>
              <a:t>11/1/15:</a:t>
            </a:r>
            <a:r>
              <a:rPr lang="en-US" sz="2000" dirty="0"/>
              <a:t> Person A gave $5,000 to X (for 2015 general election)</a:t>
            </a:r>
          </a:p>
          <a:p>
            <a:r>
              <a:rPr lang="en-US" sz="2000" b="1" dirty="0"/>
              <a:t>12/1/15:</a:t>
            </a:r>
            <a:r>
              <a:rPr lang="en-US" sz="2000" dirty="0"/>
              <a:t> A gave $5,000 to X (for run-off)</a:t>
            </a:r>
          </a:p>
          <a:p>
            <a:r>
              <a:rPr lang="en-US" sz="2000" b="1" u="sng" dirty="0"/>
              <a:t>4/6/16:</a:t>
            </a:r>
            <a:r>
              <a:rPr lang="en-US" sz="2000" u="sng" dirty="0"/>
              <a:t> A gave $5,000 to X (for next election)</a:t>
            </a:r>
          </a:p>
          <a:p>
            <a:r>
              <a:rPr lang="en-US" sz="2000" b="1" dirty="0"/>
              <a:t>Result:</a:t>
            </a:r>
            <a:r>
              <a:rPr lang="en-US" sz="2000" dirty="0"/>
              <a:t> 4/6/16 donation goes toward contribution </a:t>
            </a:r>
            <a:r>
              <a:rPr lang="en-US" sz="2000" dirty="0" smtClean="0"/>
              <a:t>cycle ending 12/31/17 under </a:t>
            </a:r>
            <a:r>
              <a:rPr lang="en-US" sz="2000" dirty="0"/>
              <a:t>new rules 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A42D1C-3BE5-40C8-B75D-7D278621CB8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10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Reimbursements from Campaign Funds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-1" y="1524000"/>
            <a:ext cx="8928847" cy="4648200"/>
          </a:xfrm>
        </p:spPr>
        <p:txBody>
          <a:bodyPr/>
          <a:lstStyle/>
          <a:p>
            <a:r>
              <a:rPr lang="en-US" dirty="0" smtClean="0"/>
              <a:t>Section 18-37 sets limits on the amount of money that can be </a:t>
            </a:r>
            <a:r>
              <a:rPr lang="en-US" dirty="0"/>
              <a:t>reimbursed from campaign contributions for any campaign expenditures </a:t>
            </a:r>
            <a:r>
              <a:rPr lang="en-US" dirty="0" smtClean="0"/>
              <a:t>made from </a:t>
            </a:r>
            <a:r>
              <a:rPr lang="en-US" dirty="0"/>
              <a:t>personal funds </a:t>
            </a:r>
            <a:endParaRPr lang="en-US" dirty="0" smtClean="0"/>
          </a:p>
          <a:p>
            <a:r>
              <a:rPr lang="en-US" dirty="0" smtClean="0"/>
              <a:t>Proposed Increases:</a:t>
            </a:r>
          </a:p>
          <a:p>
            <a:pPr lvl="1"/>
            <a:r>
              <a:rPr lang="en-US" dirty="0" smtClean="0"/>
              <a:t>Controller/At-Large Council Member: from $15,000 to $75,000</a:t>
            </a:r>
          </a:p>
          <a:p>
            <a:pPr lvl="1"/>
            <a:r>
              <a:rPr lang="en-US" dirty="0" smtClean="0"/>
              <a:t>District Council Member: from $5,000 to $50,000</a:t>
            </a:r>
          </a:p>
          <a:p>
            <a:pPr lvl="1"/>
            <a:r>
              <a:rPr lang="en-US" dirty="0" smtClean="0"/>
              <a:t>Limits for Mayor stay the same ($75,000)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003EF3-4D41-4EB1-9D71-B880A91C7D0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423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Questions/Comments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A42D1C-3BE5-40C8-B75D-7D278621CB8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650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small" dirty="0" smtClean="0"/>
              <a:t>Background: </a:t>
            </a:r>
            <a:r>
              <a:rPr lang="en-US" i="1" cap="small" dirty="0" smtClean="0"/>
              <a:t>Gordon v. City of Houston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259" y="1524000"/>
            <a:ext cx="8704729" cy="4648200"/>
          </a:xfrm>
        </p:spPr>
        <p:txBody>
          <a:bodyPr/>
          <a:lstStyle/>
          <a:p>
            <a:pPr algn="just"/>
            <a:r>
              <a:rPr lang="en-US" dirty="0" smtClean="0"/>
              <a:t>January 9, 2015: federal district court enjoined City from enforcing fundraising blackout period in Section 18-35 of Code of Ordinances</a:t>
            </a:r>
          </a:p>
          <a:p>
            <a:pPr lvl="1" algn="just"/>
            <a:r>
              <a:rPr lang="en-US" dirty="0" smtClean="0"/>
              <a:t>Candidates were previously prohibited from fundraising except during the time period beginning </a:t>
            </a:r>
            <a:r>
              <a:rPr lang="en-US" b="1" dirty="0" smtClean="0"/>
              <a:t>February 1</a:t>
            </a:r>
            <a:r>
              <a:rPr lang="en-US" dirty="0" smtClean="0"/>
              <a:t> of an election year and ending </a:t>
            </a:r>
            <a:r>
              <a:rPr lang="en-US" b="1" dirty="0" smtClean="0"/>
              <a:t>March 4</a:t>
            </a:r>
            <a:r>
              <a:rPr lang="en-US" dirty="0" smtClean="0"/>
              <a:t> after election day, or </a:t>
            </a:r>
            <a:r>
              <a:rPr lang="en-US" b="1" dirty="0" smtClean="0"/>
              <a:t>April 4</a:t>
            </a:r>
            <a:r>
              <a:rPr lang="en-US" dirty="0" smtClean="0"/>
              <a:t> if the candidate was in a run-off election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A42D1C-3BE5-40C8-B75D-7D278621CB8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923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Background: Post-</a:t>
            </a:r>
            <a:r>
              <a:rPr lang="en-US" i="1" dirty="0" smtClean="0"/>
              <a:t>Gordon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Now, candidates can fundraise at any time throughout the year</a:t>
            </a:r>
          </a:p>
          <a:p>
            <a:pPr algn="just"/>
            <a:r>
              <a:rPr lang="en-US" dirty="0" smtClean="0"/>
              <a:t>$5,000/$10,000 contribution limits for persons/political committees still exist in the Code of Ordinances “per election”</a:t>
            </a:r>
          </a:p>
          <a:p>
            <a:pPr algn="just"/>
            <a:r>
              <a:rPr lang="en-US" dirty="0" smtClean="0"/>
              <a:t>November 3, 2015: Voters approved term limit change from </a:t>
            </a:r>
            <a:r>
              <a:rPr lang="en-US" b="1" dirty="0" smtClean="0"/>
              <a:t>three two-year terms</a:t>
            </a:r>
            <a:r>
              <a:rPr lang="en-US" dirty="0" smtClean="0"/>
              <a:t> to </a:t>
            </a:r>
            <a:r>
              <a:rPr lang="en-US" b="1" dirty="0" smtClean="0"/>
              <a:t>two four-year terms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A42D1C-3BE5-40C8-B75D-7D278621CB8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026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small" dirty="0" smtClean="0"/>
              <a:t>Recommendations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34082" cy="46482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Recommended changes to Chapter 18 will:</a:t>
            </a:r>
          </a:p>
          <a:p>
            <a:pPr algn="just"/>
            <a:r>
              <a:rPr lang="en-US" dirty="0" smtClean="0"/>
              <a:t>Adapt City’s existing contribution limits and other campaign finance restrictions to a four-year election cycle</a:t>
            </a:r>
          </a:p>
          <a:p>
            <a:pPr algn="just"/>
            <a:r>
              <a:rPr lang="en-US" dirty="0" smtClean="0"/>
              <a:t>Clarify for candidates and contributors when contribution limits reset</a:t>
            </a:r>
          </a:p>
          <a:p>
            <a:pPr algn="just"/>
            <a:r>
              <a:rPr lang="en-US" dirty="0" smtClean="0"/>
              <a:t>Eliminate Code provisions that are no longer relevant with year-round fundraising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A42D1C-3BE5-40C8-B75D-7D278621CB8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439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01050" cy="990600"/>
          </a:xfrm>
        </p:spPr>
        <p:txBody>
          <a:bodyPr/>
          <a:lstStyle/>
          <a:p>
            <a:pPr algn="ctr"/>
            <a:r>
              <a:rPr lang="en-US" cap="small" dirty="0"/>
              <a:t>Contribution Limits</a:t>
            </a:r>
            <a:r>
              <a:rPr lang="en-US" cap="small" dirty="0" smtClean="0"/>
              <a:t>:</a:t>
            </a:r>
            <a:r>
              <a:rPr lang="en-US" cap="small" dirty="0"/>
              <a:t/>
            </a:r>
            <a:br>
              <a:rPr lang="en-US" cap="small" dirty="0"/>
            </a:br>
            <a:r>
              <a:rPr lang="en-US" cap="small" dirty="0" smtClean="0"/>
              <a:t>$5,000/$10,000 </a:t>
            </a:r>
            <a:r>
              <a:rPr lang="en-US" cap="small" dirty="0"/>
              <a:t>per “contribution cycle”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8" y="1371599"/>
            <a:ext cx="8575862" cy="4800601"/>
          </a:xfrm>
        </p:spPr>
        <p:txBody>
          <a:bodyPr/>
          <a:lstStyle/>
          <a:p>
            <a:r>
              <a:rPr lang="en-US" dirty="0" smtClean="0"/>
              <a:t>Changing limits for person/political committee from $5,000/$10,000 “per election” to “per contribution cycle”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Limits will stay at $5,000 (for person) and $10,000 (for political committee) per two-year period with </a:t>
            </a:r>
            <a:r>
              <a:rPr lang="en-US" b="1" dirty="0" smtClean="0"/>
              <a:t>two </a:t>
            </a:r>
            <a:r>
              <a:rPr lang="en-US" dirty="0" smtClean="0"/>
              <a:t>contribution cycles per election; the limit applies per candidate </a:t>
            </a:r>
          </a:p>
          <a:p>
            <a:pPr marL="457200" lvl="1" indent="0">
              <a:buNone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A42D1C-3BE5-40C8-B75D-7D278621CB8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515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Contribution Cycles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082" y="1524000"/>
            <a:ext cx="8377518" cy="4648200"/>
          </a:xfrm>
        </p:spPr>
        <p:txBody>
          <a:bodyPr/>
          <a:lstStyle/>
          <a:p>
            <a:pPr algn="just"/>
            <a:r>
              <a:rPr lang="en-US" b="1" dirty="0"/>
              <a:t>“Contribution cycle” #1: </a:t>
            </a:r>
          </a:p>
          <a:p>
            <a:pPr marL="914400" lvl="1" indent="-457200" algn="just"/>
            <a:r>
              <a:rPr lang="en-US" u="sng" dirty="0"/>
              <a:t>Starts</a:t>
            </a:r>
            <a:r>
              <a:rPr lang="en-US" dirty="0"/>
              <a:t> January 1 following general election and </a:t>
            </a:r>
            <a:r>
              <a:rPr lang="en-US" u="sng" dirty="0"/>
              <a:t>e</a:t>
            </a:r>
            <a:r>
              <a:rPr lang="en-US" u="sng" dirty="0" smtClean="0"/>
              <a:t>nds</a:t>
            </a:r>
            <a:r>
              <a:rPr lang="en-US" dirty="0" smtClean="0"/>
              <a:t> </a:t>
            </a:r>
            <a:r>
              <a:rPr lang="en-US" dirty="0"/>
              <a:t>December 31 of next year</a:t>
            </a:r>
          </a:p>
          <a:p>
            <a:pPr lvl="1" algn="just"/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Ex: January 1, 2020 – December 31, 2021</a:t>
            </a:r>
          </a:p>
          <a:p>
            <a:pPr algn="just"/>
            <a:r>
              <a:rPr lang="en-US" b="1" dirty="0"/>
              <a:t>“Contribution cycle” #2: </a:t>
            </a:r>
          </a:p>
          <a:p>
            <a:pPr lvl="1" algn="just"/>
            <a:r>
              <a:rPr lang="en-US" u="sng" dirty="0"/>
              <a:t>Starts</a:t>
            </a:r>
            <a:r>
              <a:rPr lang="en-US" dirty="0"/>
              <a:t> January 1 after end of last cycle and </a:t>
            </a:r>
            <a:r>
              <a:rPr lang="en-US" u="sng" dirty="0"/>
              <a:t>e</a:t>
            </a:r>
            <a:r>
              <a:rPr lang="en-US" u="sng" dirty="0" smtClean="0"/>
              <a:t>nds</a:t>
            </a:r>
            <a:r>
              <a:rPr lang="en-US" dirty="0" smtClean="0"/>
              <a:t> </a:t>
            </a:r>
            <a:r>
              <a:rPr lang="en-US" dirty="0"/>
              <a:t>December 31 following general election</a:t>
            </a:r>
          </a:p>
          <a:p>
            <a:pPr lvl="1" algn="just"/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Ex: January 1, 2022 – December 31, 2023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A42D1C-3BE5-40C8-B75D-7D278621CB8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184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Contribution Cycles: Run-off &amp; Special Election to Fill a Vacancy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40" y="1524000"/>
            <a:ext cx="8820069" cy="4648200"/>
          </a:xfrm>
        </p:spPr>
        <p:txBody>
          <a:bodyPr/>
          <a:lstStyle/>
          <a:p>
            <a:pPr algn="just"/>
            <a:r>
              <a:rPr lang="en-US" sz="3000" dirty="0" smtClean="0"/>
              <a:t>Run-off: $5,000/$10,000 per candidate for person/political committee</a:t>
            </a:r>
          </a:p>
          <a:p>
            <a:pPr lvl="1" algn="just"/>
            <a:r>
              <a:rPr lang="en-US" u="sng" dirty="0" smtClean="0"/>
              <a:t>Starts</a:t>
            </a:r>
            <a:r>
              <a:rPr lang="en-US" dirty="0" smtClean="0"/>
              <a:t> day after general election and </a:t>
            </a:r>
            <a:r>
              <a:rPr lang="en-US" u="sng" dirty="0" smtClean="0"/>
              <a:t>ends</a:t>
            </a:r>
            <a:r>
              <a:rPr lang="en-US" dirty="0" smtClean="0"/>
              <a:t> December 31 following run-off election</a:t>
            </a:r>
          </a:p>
          <a:p>
            <a:pPr algn="just"/>
            <a:r>
              <a:rPr lang="en-US" sz="3000" dirty="0" smtClean="0"/>
              <a:t>Special election to fill a vacancy: $5,000/$10,000 per candidate for person/political committee</a:t>
            </a:r>
          </a:p>
          <a:p>
            <a:pPr lvl="1" algn="just"/>
            <a:r>
              <a:rPr lang="en-US" u="sng" dirty="0" smtClean="0"/>
              <a:t>Starts</a:t>
            </a:r>
            <a:r>
              <a:rPr lang="en-US" dirty="0" smtClean="0"/>
              <a:t> day after person takes affirmative action to  become a candidate under Section 18-2 of the Code and </a:t>
            </a:r>
            <a:r>
              <a:rPr lang="en-US" u="sng" dirty="0" smtClean="0"/>
              <a:t>ends</a:t>
            </a:r>
            <a:r>
              <a:rPr lang="en-US" dirty="0" smtClean="0"/>
              <a:t> December 31 of the year in which special election is held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A42D1C-3BE5-40C8-B75D-7D278621CB8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218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Effective Date &amp;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29" y="1524000"/>
            <a:ext cx="8668871" cy="4648200"/>
          </a:xfrm>
        </p:spPr>
        <p:txBody>
          <a:bodyPr/>
          <a:lstStyle/>
          <a:p>
            <a:r>
              <a:rPr lang="en-US" sz="2800" dirty="0" smtClean="0"/>
              <a:t>Ordinance effective July 1, 2016</a:t>
            </a:r>
            <a:endParaRPr lang="en-US" sz="2800" dirty="0"/>
          </a:p>
          <a:p>
            <a:r>
              <a:rPr lang="en-US" sz="2800" dirty="0" smtClean="0"/>
              <a:t>Contribution limits retroactively apply to </a:t>
            </a:r>
            <a:r>
              <a:rPr lang="en-US" sz="2800" u="sng" dirty="0" smtClean="0"/>
              <a:t>March 5, 2016,</a:t>
            </a:r>
            <a:r>
              <a:rPr lang="en-US" sz="2800" dirty="0" smtClean="0"/>
              <a:t> or </a:t>
            </a:r>
            <a:r>
              <a:rPr lang="en-US" sz="2800" u="sng" dirty="0" smtClean="0"/>
              <a:t>April 5, 2016,</a:t>
            </a:r>
            <a:r>
              <a:rPr lang="en-US" sz="2800" dirty="0" smtClean="0"/>
              <a:t> for candidates in Dec. 12, 2015 run-off</a:t>
            </a:r>
          </a:p>
          <a:p>
            <a:pPr lvl="1"/>
            <a:r>
              <a:rPr lang="en-US" dirty="0" smtClean="0"/>
              <a:t>Prior contributions controlled by Code in effect on the date the contribution was made</a:t>
            </a:r>
          </a:p>
          <a:p>
            <a:r>
              <a:rPr lang="en-US" sz="2800" dirty="0" smtClean="0"/>
              <a:t>Contribution cycle for candidates going toward next election </a:t>
            </a:r>
            <a:r>
              <a:rPr lang="en-US" sz="2800" u="sng" dirty="0" smtClean="0"/>
              <a:t>begins on March 5, 2016, or April 5, 2016,</a:t>
            </a:r>
            <a:r>
              <a:rPr lang="en-US" sz="2800" dirty="0" smtClean="0"/>
              <a:t> for contributions to Dec. 12, 2015 run-off candidate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A42D1C-3BE5-40C8-B75D-7D278621CB8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85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Proposed Contribution Limits Timeline: November 6, 2019 Election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A42D1C-3BE5-40C8-B75D-7D278621CB8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6350"/>
            <a:ext cx="9018494" cy="4648200"/>
          </a:xfrm>
        </p:spPr>
        <p:txBody>
          <a:bodyPr/>
          <a:lstStyle/>
          <a:p>
            <a:endParaRPr lang="en-US" sz="2000" b="1" dirty="0" smtClean="0"/>
          </a:p>
          <a:p>
            <a:r>
              <a:rPr lang="en-US" sz="2000" b="1" dirty="0" smtClean="0"/>
              <a:t>For a person or political committee</a:t>
            </a:r>
            <a:r>
              <a:rPr lang="en-US" sz="2000" b="1" dirty="0"/>
              <a:t>:</a:t>
            </a:r>
            <a:endParaRPr lang="en-US" sz="2000" b="1" dirty="0" smtClean="0"/>
          </a:p>
          <a:p>
            <a:pPr lvl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 #1</a:t>
            </a:r>
            <a:r>
              <a:rPr lang="en-US" sz="2000" dirty="0" smtClean="0"/>
              <a:t>: </a:t>
            </a:r>
          </a:p>
          <a:p>
            <a:pPr lvl="2"/>
            <a:r>
              <a:rPr lang="en-US" sz="2000" u="sng" dirty="0" smtClean="0"/>
              <a:t>Starts</a:t>
            </a:r>
            <a:r>
              <a:rPr lang="en-US" sz="2000" dirty="0" smtClean="0"/>
              <a:t>: March 5, 2016 (April 5, 2016 for Dec. 12, 2015 run-off candidates) </a:t>
            </a:r>
          </a:p>
          <a:p>
            <a:pPr lvl="2"/>
            <a:r>
              <a:rPr lang="en-US" sz="2000" u="sng" dirty="0" smtClean="0"/>
              <a:t>Ends</a:t>
            </a:r>
            <a:r>
              <a:rPr lang="en-US" sz="2000" dirty="0" smtClean="0"/>
              <a:t>: December 31, 2017</a:t>
            </a:r>
          </a:p>
          <a:p>
            <a:pPr lvl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 #2:</a:t>
            </a:r>
            <a:r>
              <a:rPr lang="en-US" sz="2000" dirty="0" smtClean="0"/>
              <a:t> </a:t>
            </a:r>
          </a:p>
          <a:p>
            <a:pPr lvl="2"/>
            <a:r>
              <a:rPr lang="en-US" sz="2000" u="sng" dirty="0" smtClean="0"/>
              <a:t>Starts</a:t>
            </a:r>
            <a:r>
              <a:rPr lang="en-US" sz="2000" dirty="0" smtClean="0"/>
              <a:t>: January 1, 2018</a:t>
            </a:r>
          </a:p>
          <a:p>
            <a:pPr lvl="2"/>
            <a:r>
              <a:rPr lang="en-US" sz="2000" u="sng" dirty="0" smtClean="0"/>
              <a:t>Ends</a:t>
            </a:r>
            <a:r>
              <a:rPr lang="en-US" sz="2000" dirty="0" smtClean="0"/>
              <a:t>: December 31, 2019</a:t>
            </a:r>
          </a:p>
          <a:p>
            <a:pPr lvl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Run-off:</a:t>
            </a:r>
          </a:p>
          <a:p>
            <a:pPr lvl="2"/>
            <a:r>
              <a:rPr lang="en-US" sz="2000" u="sng" dirty="0" smtClean="0"/>
              <a:t>Starts</a:t>
            </a:r>
            <a:r>
              <a:rPr lang="en-US" sz="2000" dirty="0" smtClean="0"/>
              <a:t>: November 7, 2019</a:t>
            </a:r>
          </a:p>
          <a:p>
            <a:pPr lvl="2"/>
            <a:r>
              <a:rPr lang="en-US" sz="2000" u="sng" dirty="0" smtClean="0"/>
              <a:t>Ends</a:t>
            </a:r>
            <a:r>
              <a:rPr lang="en-US" sz="2000" dirty="0" smtClean="0"/>
              <a:t>: December 31, 2019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097360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23405</TotalTime>
  <Words>777</Words>
  <Application>Microsoft Office PowerPoint</Application>
  <PresentationFormat>On-screen Show (4:3)</PresentationFormat>
  <Paragraphs>84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Custom Design</vt:lpstr>
      <vt:lpstr>Campaign Finance Chapter 18 Code Amendments</vt:lpstr>
      <vt:lpstr>Background: Gordon v. City of Houston</vt:lpstr>
      <vt:lpstr>Background: Post-Gordon</vt:lpstr>
      <vt:lpstr>Recommendations</vt:lpstr>
      <vt:lpstr>Contribution Limits: $5,000/$10,000 per “contribution cycle”</vt:lpstr>
      <vt:lpstr>Contribution Cycles</vt:lpstr>
      <vt:lpstr>Other Contribution Cycles: Run-off &amp; Special Election to Fill a Vacancy</vt:lpstr>
      <vt:lpstr>Effective Date &amp; Application</vt:lpstr>
      <vt:lpstr>Proposed Contribution Limits Timeline: November 6, 2019 Election</vt:lpstr>
      <vt:lpstr>Examples </vt:lpstr>
      <vt:lpstr>Reimbursements from Campaign Funds</vt:lpstr>
      <vt:lpstr>PowerPoint Presentation</vt:lpstr>
    </vt:vector>
  </TitlesOfParts>
  <Company>CoH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JGivens</dc:creator>
  <cp:lastModifiedBy>Folsom, Danielle - LGL</cp:lastModifiedBy>
  <cp:revision>1042</cp:revision>
  <cp:lastPrinted>2016-06-21T14:56:50Z</cp:lastPrinted>
  <dcterms:created xsi:type="dcterms:W3CDTF">2009-04-23T00:25:54Z</dcterms:created>
  <dcterms:modified xsi:type="dcterms:W3CDTF">2016-06-22T18:38:08Z</dcterms:modified>
</cp:coreProperties>
</file>