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2" r:id="rId2"/>
    <p:sldId id="348" r:id="rId3"/>
    <p:sldId id="349" r:id="rId4"/>
    <p:sldId id="350" r:id="rId5"/>
    <p:sldId id="351" r:id="rId6"/>
    <p:sldId id="360" r:id="rId7"/>
    <p:sldId id="367" r:id="rId8"/>
    <p:sldId id="361" r:id="rId9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ED946C-D45B-4D33-8674-B640DFC3EE9B}">
          <p14:sldIdLst>
            <p14:sldId id="292"/>
            <p14:sldId id="348"/>
            <p14:sldId id="349"/>
            <p14:sldId id="350"/>
            <p14:sldId id="351"/>
            <p14:sldId id="360"/>
            <p14:sldId id="367"/>
            <p14:sldId id="3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F85"/>
    <a:srgbClr val="5268AF"/>
    <a:srgbClr val="5684C2"/>
    <a:srgbClr val="9CC0EC"/>
    <a:srgbClr val="F2C734"/>
    <a:srgbClr val="C98F0A"/>
    <a:srgbClr val="92B7E1"/>
    <a:srgbClr val="97B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1" autoAdjust="0"/>
    <p:restoredTop sz="92686" autoAdjust="0"/>
  </p:normalViewPr>
  <p:slideViewPr>
    <p:cSldViewPr snapToGrid="0">
      <p:cViewPr>
        <p:scale>
          <a:sx n="80" d="100"/>
          <a:sy n="80" d="100"/>
        </p:scale>
        <p:origin x="-293" y="-58"/>
      </p:cViewPr>
      <p:guideLst>
        <p:guide orient="horz" pos="3424"/>
        <p:guide orient="horz" pos="880"/>
        <p:guide pos="1675"/>
        <p:guide pos="41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8" y="-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4A7B93-67E4-46F2-8EB0-043F6B48034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</dgm:pt>
    <dgm:pt modelId="{80DB47B6-404E-482C-81DC-C07BEA438174}">
      <dgm:prSet phldrT="[Text]" custT="1"/>
      <dgm:spPr/>
      <dgm:t>
        <a:bodyPr/>
        <a:lstStyle/>
        <a:p>
          <a:r>
            <a:rPr lang="en-US" sz="1800" dirty="0" smtClean="0">
              <a:latin typeface="+mj-lt"/>
            </a:rPr>
            <a:t>Colette Holt and Associates    </a:t>
          </a:r>
        </a:p>
      </dgm:t>
    </dgm:pt>
    <dgm:pt modelId="{E953DB4E-8649-441E-B71F-AD54C91B7203}" type="parTrans" cxnId="{3513C648-698C-4E31-BD56-914E3615B515}">
      <dgm:prSet/>
      <dgm:spPr/>
      <dgm:t>
        <a:bodyPr/>
        <a:lstStyle/>
        <a:p>
          <a:endParaRPr lang="en-US"/>
        </a:p>
      </dgm:t>
    </dgm:pt>
    <dgm:pt modelId="{0F7E1D24-044A-46E1-A015-EBFA0A739140}" type="sibTrans" cxnId="{3513C648-698C-4E31-BD56-914E3615B515}">
      <dgm:prSet/>
      <dgm:spPr/>
      <dgm:t>
        <a:bodyPr/>
        <a:lstStyle/>
        <a:p>
          <a:endParaRPr lang="en-US"/>
        </a:p>
      </dgm:t>
    </dgm:pt>
    <dgm:pt modelId="{8AB26055-446D-4801-B1D6-EBFF1468B7FE}">
      <dgm:prSet/>
      <dgm:spPr/>
      <dgm:t>
        <a:bodyPr/>
        <a:lstStyle/>
        <a:p>
          <a:endParaRPr lang="en-US" sz="2300" dirty="0"/>
        </a:p>
      </dgm:t>
    </dgm:pt>
    <dgm:pt modelId="{7517614B-301B-4509-AEE8-124ED7BEC255}" type="parTrans" cxnId="{9C8F19C2-04B4-463A-8FE5-C3BADBE831D7}">
      <dgm:prSet/>
      <dgm:spPr/>
      <dgm:t>
        <a:bodyPr/>
        <a:lstStyle/>
        <a:p>
          <a:endParaRPr lang="en-US"/>
        </a:p>
      </dgm:t>
    </dgm:pt>
    <dgm:pt modelId="{3FB211BE-455B-4435-AAFD-1942A2FFF643}" type="sibTrans" cxnId="{9C8F19C2-04B4-463A-8FE5-C3BADBE831D7}">
      <dgm:prSet/>
      <dgm:spPr/>
      <dgm:t>
        <a:bodyPr/>
        <a:lstStyle/>
        <a:p>
          <a:endParaRPr lang="en-US"/>
        </a:p>
      </dgm:t>
    </dgm:pt>
    <dgm:pt modelId="{F3D31ABA-A780-4923-9B45-FF954E481A0F}">
      <dgm:prSet custT="1"/>
      <dgm:spPr/>
      <dgm:t>
        <a:bodyPr/>
        <a:lstStyle/>
        <a:p>
          <a:endParaRPr lang="en-US" sz="1400" dirty="0"/>
        </a:p>
      </dgm:t>
    </dgm:pt>
    <dgm:pt modelId="{E84C64C1-C4CD-4729-8F3D-465F0840F418}" type="parTrans" cxnId="{08B1BEEA-3347-44FE-AE46-9E96F0C9B3D1}">
      <dgm:prSet/>
      <dgm:spPr/>
      <dgm:t>
        <a:bodyPr/>
        <a:lstStyle/>
        <a:p>
          <a:endParaRPr lang="en-US"/>
        </a:p>
      </dgm:t>
    </dgm:pt>
    <dgm:pt modelId="{25B3E50A-657B-4FAF-B910-3C9CF03820B3}" type="sibTrans" cxnId="{08B1BEEA-3347-44FE-AE46-9E96F0C9B3D1}">
      <dgm:prSet/>
      <dgm:spPr/>
      <dgm:t>
        <a:bodyPr/>
        <a:lstStyle/>
        <a:p>
          <a:endParaRPr lang="en-US"/>
        </a:p>
      </dgm:t>
    </dgm:pt>
    <dgm:pt modelId="{4815F812-31D9-4B07-851E-A6EBC96C883C}" type="pres">
      <dgm:prSet presAssocID="{724A7B93-67E4-46F2-8EB0-043F6B480343}" presName="Name0" presStyleCnt="0">
        <dgm:presLayoutVars>
          <dgm:dir/>
          <dgm:animLvl val="lvl"/>
          <dgm:resizeHandles val="exact"/>
        </dgm:presLayoutVars>
      </dgm:prSet>
      <dgm:spPr/>
    </dgm:pt>
    <dgm:pt modelId="{E7F2E377-4810-4D4F-A557-5C92F5F67CD0}" type="pres">
      <dgm:prSet presAssocID="{80DB47B6-404E-482C-81DC-C07BEA438174}" presName="composite" presStyleCnt="0"/>
      <dgm:spPr/>
    </dgm:pt>
    <dgm:pt modelId="{82944F25-6143-4723-B820-84B33E88A814}" type="pres">
      <dgm:prSet presAssocID="{80DB47B6-404E-482C-81DC-C07BEA43817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5F58D-925B-4DD9-A371-459F63492DFB}" type="pres">
      <dgm:prSet presAssocID="{80DB47B6-404E-482C-81DC-C07BEA43817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CB11F8-C606-4248-B63F-5453AD5A45C8}" type="presOf" srcId="{8AB26055-446D-4801-B1D6-EBFF1468B7FE}" destId="{47E5F58D-925B-4DD9-A371-459F63492DFB}" srcOrd="0" destOrd="1" presId="urn:microsoft.com/office/officeart/2005/8/layout/hList1"/>
    <dgm:cxn modelId="{9C8F19C2-04B4-463A-8FE5-C3BADBE831D7}" srcId="{80DB47B6-404E-482C-81DC-C07BEA438174}" destId="{8AB26055-446D-4801-B1D6-EBFF1468B7FE}" srcOrd="1" destOrd="0" parTransId="{7517614B-301B-4509-AEE8-124ED7BEC255}" sibTransId="{3FB211BE-455B-4435-AAFD-1942A2FFF643}"/>
    <dgm:cxn modelId="{3B1C79C9-8BC9-4495-ACAF-611359937A17}" type="presOf" srcId="{F3D31ABA-A780-4923-9B45-FF954E481A0F}" destId="{47E5F58D-925B-4DD9-A371-459F63492DFB}" srcOrd="0" destOrd="0" presId="urn:microsoft.com/office/officeart/2005/8/layout/hList1"/>
    <dgm:cxn modelId="{3513C648-698C-4E31-BD56-914E3615B515}" srcId="{724A7B93-67E4-46F2-8EB0-043F6B480343}" destId="{80DB47B6-404E-482C-81DC-C07BEA438174}" srcOrd="0" destOrd="0" parTransId="{E953DB4E-8649-441E-B71F-AD54C91B7203}" sibTransId="{0F7E1D24-044A-46E1-A015-EBFA0A739140}"/>
    <dgm:cxn modelId="{7B5FBF52-BBAA-40C5-B26E-645131AE01EF}" type="presOf" srcId="{724A7B93-67E4-46F2-8EB0-043F6B480343}" destId="{4815F812-31D9-4B07-851E-A6EBC96C883C}" srcOrd="0" destOrd="0" presId="urn:microsoft.com/office/officeart/2005/8/layout/hList1"/>
    <dgm:cxn modelId="{08B1BEEA-3347-44FE-AE46-9E96F0C9B3D1}" srcId="{80DB47B6-404E-482C-81DC-C07BEA438174}" destId="{F3D31ABA-A780-4923-9B45-FF954E481A0F}" srcOrd="0" destOrd="0" parTransId="{E84C64C1-C4CD-4729-8F3D-465F0840F418}" sibTransId="{25B3E50A-657B-4FAF-B910-3C9CF03820B3}"/>
    <dgm:cxn modelId="{13467969-C3F8-4210-B006-03EAB32BA80C}" type="presOf" srcId="{80DB47B6-404E-482C-81DC-C07BEA438174}" destId="{82944F25-6143-4723-B820-84B33E88A814}" srcOrd="0" destOrd="0" presId="urn:microsoft.com/office/officeart/2005/8/layout/hList1"/>
    <dgm:cxn modelId="{C96706DC-2AA9-4C8F-AD6E-D415FB4393AA}" type="presParOf" srcId="{4815F812-31D9-4B07-851E-A6EBC96C883C}" destId="{E7F2E377-4810-4D4F-A557-5C92F5F67CD0}" srcOrd="0" destOrd="0" presId="urn:microsoft.com/office/officeart/2005/8/layout/hList1"/>
    <dgm:cxn modelId="{5D158FB6-BEF2-474C-87AB-ACA4897B2F08}" type="presParOf" srcId="{E7F2E377-4810-4D4F-A557-5C92F5F67CD0}" destId="{82944F25-6143-4723-B820-84B33E88A814}" srcOrd="0" destOrd="0" presId="urn:microsoft.com/office/officeart/2005/8/layout/hList1"/>
    <dgm:cxn modelId="{C39FE90E-397D-4EAF-9999-9FBD2A40B5DC}" type="presParOf" srcId="{E7F2E377-4810-4D4F-A557-5C92F5F67CD0}" destId="{47E5F58D-925B-4DD9-A371-459F63492D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44F25-6143-4723-B820-84B33E88A814}">
      <dsp:nvSpPr>
        <dsp:cNvPr id="0" name=""/>
        <dsp:cNvSpPr/>
      </dsp:nvSpPr>
      <dsp:spPr>
        <a:xfrm>
          <a:off x="0" y="29931"/>
          <a:ext cx="4173193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</a:rPr>
            <a:t>Colette Holt and Associates    </a:t>
          </a:r>
        </a:p>
      </dsp:txBody>
      <dsp:txXfrm>
        <a:off x="0" y="29931"/>
        <a:ext cx="4173193" cy="720000"/>
      </dsp:txXfrm>
    </dsp:sp>
    <dsp:sp modelId="{47E5F58D-925B-4DD9-A371-459F63492DFB}">
      <dsp:nvSpPr>
        <dsp:cNvPr id="0" name=""/>
        <dsp:cNvSpPr/>
      </dsp:nvSpPr>
      <dsp:spPr>
        <a:xfrm>
          <a:off x="0" y="749932"/>
          <a:ext cx="4173193" cy="109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</dsp:txBody>
      <dsp:txXfrm>
        <a:off x="0" y="749932"/>
        <a:ext cx="4173193" cy="109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731207" y="2"/>
            <a:ext cx="4291894" cy="62060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52F8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Presentation Template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45657" y="8843646"/>
            <a:ext cx="2731206" cy="465455"/>
          </a:xfrm>
          <a:prstGeom prst="rect">
            <a:avLst/>
          </a:prstGeom>
        </p:spPr>
        <p:txBody>
          <a:bodyPr vert="horz" wrap="square" lIns="93299" tIns="46649" rIns="93299" bIns="4664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F7F7F"/>
                </a:solidFill>
                <a:cs typeface="Arial" pitchFamily="34" charset="0"/>
              </a:defRPr>
            </a:lvl1pPr>
          </a:lstStyle>
          <a:p>
            <a:fld id="{FEEE264D-55F0-490C-B2BC-70B0471B9409}" type="datetime1">
              <a:rPr lang="en-US"/>
              <a:pPr/>
              <a:t>6/24/2016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3645"/>
            <a:ext cx="3355481" cy="463840"/>
          </a:xfrm>
          <a:prstGeom prst="rect">
            <a:avLst/>
          </a:prstGeom>
        </p:spPr>
        <p:txBody>
          <a:bodyPr vert="horz" lIns="93299" tIns="46649" rIns="93299" bIns="4664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R3-070611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76863" y="8843645"/>
            <a:ext cx="544616" cy="463840"/>
          </a:xfrm>
          <a:prstGeom prst="rect">
            <a:avLst/>
          </a:prstGeom>
        </p:spPr>
        <p:txBody>
          <a:bodyPr vert="horz" wrap="square" lIns="93299" tIns="46649" rIns="93299" bIns="46649" numCol="1" anchor="ctr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152F85"/>
                </a:solidFill>
                <a:cs typeface="Arial" pitchFamily="34" charset="0"/>
              </a:defRPr>
            </a:lvl1pPr>
          </a:lstStyle>
          <a:p>
            <a:fld id="{08F74B14-8341-4845-ABEC-6EE7C15C888B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842033"/>
            <a:ext cx="7023100" cy="1615"/>
          </a:xfrm>
          <a:prstGeom prst="line">
            <a:avLst/>
          </a:prstGeom>
          <a:ln>
            <a:solidFill>
              <a:srgbClr val="152F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95" name="Picture 13" descr="COHMOBO-Logotype-Color_CMYK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"/>
            <a:ext cx="2433700" cy="7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373884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731207" y="6"/>
            <a:ext cx="4291894" cy="58666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52F8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Presentation Template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67619" y="8843646"/>
            <a:ext cx="2822246" cy="465455"/>
          </a:xfrm>
          <a:prstGeom prst="rect">
            <a:avLst/>
          </a:prstGeom>
        </p:spPr>
        <p:txBody>
          <a:bodyPr vert="horz" wrap="square" lIns="93299" tIns="46649" rIns="93299" bIns="4664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F7F7F"/>
                </a:solidFill>
                <a:cs typeface="Arial" pitchFamily="34" charset="0"/>
              </a:defRPr>
            </a:lvl1pPr>
          </a:lstStyle>
          <a:p>
            <a:fld id="{C2100E78-548B-4D85-9AD5-0741FD9823BA}" type="datetime1">
              <a:rPr lang="en-US"/>
              <a:pPr/>
              <a:t>6/24/2016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9" tIns="46649" rIns="93299" bIns="4664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7"/>
            <a:ext cx="5618480" cy="4189095"/>
          </a:xfrm>
          <a:prstGeom prst="rect">
            <a:avLst/>
          </a:prstGeom>
        </p:spPr>
        <p:txBody>
          <a:bodyPr vert="horz" lIns="93299" tIns="46649" rIns="93299" bIns="4664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42033"/>
            <a:ext cx="3277447" cy="465455"/>
          </a:xfrm>
          <a:prstGeom prst="rect">
            <a:avLst/>
          </a:prstGeom>
        </p:spPr>
        <p:txBody>
          <a:bodyPr vert="horz" lIns="93299" tIns="46649" rIns="93299" bIns="4664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R3-070611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489866" y="8842033"/>
            <a:ext cx="531610" cy="465455"/>
          </a:xfrm>
          <a:prstGeom prst="rect">
            <a:avLst/>
          </a:prstGeom>
        </p:spPr>
        <p:txBody>
          <a:bodyPr vert="horz" wrap="square" lIns="93299" tIns="46649" rIns="93299" bIns="46649" numCol="1" anchor="ctr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152F85"/>
                </a:solidFill>
                <a:cs typeface="Arial" pitchFamily="34" charset="0"/>
              </a:defRPr>
            </a:lvl1pPr>
          </a:lstStyle>
          <a:p>
            <a:fld id="{AE29F82E-23E9-4671-819A-060CAA3926F0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842033"/>
            <a:ext cx="7023100" cy="1615"/>
          </a:xfrm>
          <a:prstGeom prst="line">
            <a:avLst/>
          </a:prstGeom>
          <a:ln>
            <a:solidFill>
              <a:srgbClr val="152F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21" name="Picture 8" descr="COHMOBO-Logotype-Color_CMYK-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"/>
            <a:ext cx="2433700" cy="7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428659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rgbClr val="191919"/>
        </a:solidFill>
        <a:latin typeface="Arial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rgbClr val="191919"/>
        </a:solidFill>
        <a:latin typeface="Arial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rgbClr val="191919"/>
        </a:solidFill>
        <a:latin typeface="Arial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rgbClr val="191919"/>
        </a:solidFill>
        <a:latin typeface="Arial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rgbClr val="191919"/>
        </a:solidFill>
        <a:latin typeface="Arial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 smtClean="0"/>
              <a:t/>
            </a:r>
            <a:br>
              <a:rPr lang="en-US" sz="1200" u="sng" dirty="0" smtClean="0"/>
            </a:br>
            <a:endParaRPr lang="en-US" sz="1200" kern="1200" dirty="0" smtClean="0">
              <a:solidFill>
                <a:srgbClr val="191919"/>
              </a:solidFill>
              <a:latin typeface="Arial"/>
              <a:ea typeface="MS PGothic" pitchFamily="34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Template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2100E78-548B-4D85-9AD5-0741FD9823BA}" type="datetime1">
              <a:rPr lang="en-US" smtClean="0"/>
              <a:pPr/>
              <a:t>6/24/2016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R3-070611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29F82E-23E9-4671-819A-060CAA3926F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73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dirty="0" smtClean="0"/>
              <a:t>Stakeholder Meeting on September 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2015</a:t>
            </a:r>
            <a:r>
              <a:rPr lang="en-US" sz="1200" kern="1200" dirty="0" smtClean="0">
                <a:solidFill>
                  <a:srgbClr val="191919"/>
                </a:solidFill>
                <a:latin typeface="Arial"/>
                <a:ea typeface="MS PGothic" pitchFamily="34" charset="-128"/>
                <a:cs typeface="ＭＳ Ｐゴシック" charset="-128"/>
              </a:rPr>
              <a:t>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800" kern="1200" dirty="0" smtClean="0">
              <a:solidFill>
                <a:srgbClr val="191919"/>
              </a:solidFill>
              <a:latin typeface="Arial"/>
              <a:ea typeface="MS PGothic" pitchFamily="34" charset="-128"/>
              <a:cs typeface="ＭＳ Ｐゴシック" charset="-128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dirty="0" smtClean="0"/>
              <a:t>Created OBO Disparity Study website for additional stakeholder input.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kern="1200" dirty="0" smtClean="0">
                <a:solidFill>
                  <a:srgbClr val="191919"/>
                </a:solidFill>
                <a:latin typeface="Arial"/>
                <a:ea typeface="MS PGothic" pitchFamily="34" charset="-128"/>
                <a:cs typeface="ＭＳ Ｐゴシック" charset="-128"/>
              </a:rPr>
              <a:t>The community will be updated on the status of the progress through the Disparity page on OBO’s website at </a:t>
            </a:r>
            <a:r>
              <a:rPr lang="en-US" sz="1200" u="sng" dirty="0" smtClean="0"/>
              <a:t>http://www.houstontx.gov/obo</a:t>
            </a:r>
            <a:br>
              <a:rPr lang="en-US" sz="1200" u="sng" dirty="0" smtClean="0"/>
            </a:br>
            <a:endParaRPr lang="en-US" sz="1200" kern="1200" dirty="0" smtClean="0">
              <a:solidFill>
                <a:srgbClr val="191919"/>
              </a:solidFill>
              <a:latin typeface="Arial"/>
              <a:ea typeface="MS PGothic" pitchFamily="34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Template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2100E78-548B-4D85-9AD5-0741FD9823BA}" type="datetime1">
              <a:rPr lang="en-US" smtClean="0"/>
              <a:pPr/>
              <a:t>6/24/2016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R3-070611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29F82E-23E9-4671-819A-060CAA3926F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7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75063" y="5227638"/>
            <a:ext cx="5011737" cy="1100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611 Walker, 7th Floor</a:t>
            </a:r>
          </a:p>
          <a:p>
            <a:pPr>
              <a:spcAft>
                <a:spcPts val="300"/>
              </a:spcAft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Houston, TX 77002</a:t>
            </a:r>
          </a:p>
          <a:p>
            <a:pPr>
              <a:spcAft>
                <a:spcPts val="1500"/>
              </a:spcAft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www.houstontx.gov/</a:t>
            </a:r>
            <a:r>
              <a:rPr lang="en-US" sz="1200" b="1" dirty="0">
                <a:solidFill>
                  <a:srgbClr val="FFFFFF"/>
                </a:solidFill>
                <a:cs typeface="Arial" pitchFamily="34" charset="0"/>
              </a:rPr>
              <a:t>obo</a:t>
            </a:r>
          </a:p>
          <a:p>
            <a:pPr>
              <a:spcAft>
                <a:spcPts val="900"/>
              </a:spcAft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T. 832.393.0600 F</a:t>
            </a: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832.393.0647</a:t>
            </a:r>
            <a:endParaRPr lang="en-US" sz="12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05038" y="6086475"/>
            <a:ext cx="432435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276475" y="5502275"/>
            <a:ext cx="1370013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579438" y="3738563"/>
            <a:ext cx="2501900" cy="214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kern="0" cap="all" spc="300" dirty="0">
                <a:solidFill>
                  <a:srgbClr val="5684C2"/>
                </a:solidFill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t>Educate. Connect. </a:t>
            </a:r>
            <a:r>
              <a:rPr lang="en-US" sz="800" b="1" kern="0" cap="all" spc="300" dirty="0">
                <a:solidFill>
                  <a:srgbClr val="5684C2"/>
                </a:solidFill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t>Grow.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4712" y="1261035"/>
            <a:ext cx="5012088" cy="233941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4712" y="3747073"/>
            <a:ext cx="5012088" cy="120060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52F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3C2B3-24EA-4FAB-B10B-A6C0E7C2F21E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2" name="Picture 11" descr="Trial.png"/>
          <p:cNvPicPr>
            <a:picLocks noChangeAspect="1"/>
          </p:cNvPicPr>
          <p:nvPr userDrawn="1"/>
        </p:nvPicPr>
        <p:blipFill>
          <a:blip r:embed="rId3"/>
          <a:srcRect b="7028"/>
          <a:stretch>
            <a:fillRect/>
          </a:stretch>
        </p:blipFill>
        <p:spPr>
          <a:xfrm>
            <a:off x="379663" y="1082426"/>
            <a:ext cx="2870979" cy="256152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flipH="1">
            <a:off x="457200" y="5268582"/>
            <a:ext cx="3065463" cy="1100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200" dirty="0" smtClean="0">
                <a:solidFill>
                  <a:srgbClr val="FFFFFF"/>
                </a:solidFill>
                <a:cs typeface="Arial" pitchFamily="34" charset="0"/>
              </a:rPr>
              <a:t>Sylvester Turner</a:t>
            </a:r>
            <a:endParaRPr lang="en-US" sz="1200" dirty="0">
              <a:solidFill>
                <a:srgbClr val="FFFFFF"/>
              </a:solidFill>
              <a:cs typeface="Arial" pitchFamily="34" charset="0"/>
            </a:endParaRPr>
          </a:p>
          <a:p>
            <a:pPr algn="r">
              <a:spcAft>
                <a:spcPts val="1500"/>
              </a:spcAft>
            </a:pPr>
            <a:r>
              <a:rPr lang="en-US" sz="1200" b="1" dirty="0">
                <a:solidFill>
                  <a:srgbClr val="FFFFFF"/>
                </a:solidFill>
                <a:cs typeface="Arial" pitchFamily="34" charset="0"/>
              </a:rPr>
              <a:t>Mayor</a:t>
            </a:r>
          </a:p>
          <a:p>
            <a:pPr algn="r">
              <a:spcAft>
                <a:spcPts val="300"/>
              </a:spcAft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Carlecia D. Wright</a:t>
            </a:r>
          </a:p>
          <a:p>
            <a:pPr algn="r">
              <a:spcAft>
                <a:spcPts val="300"/>
              </a:spcAft>
            </a:pPr>
            <a:r>
              <a:rPr lang="en-US" sz="1200" b="1" dirty="0">
                <a:solidFill>
                  <a:srgbClr val="FFFFFF"/>
                </a:solidFill>
                <a:cs typeface="Arial" pitchFamily="34" charset="0"/>
              </a:rPr>
              <a:t>Director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161671" y="1397000"/>
            <a:ext cx="4114800" cy="4114800"/>
          </a:xfrm>
          <a:prstGeom prst="rect">
            <a:avLst/>
          </a:prstGeom>
          <a:blipFill dpi="0" rotWithShape="1">
            <a:blip r:embed="rId3">
              <a:alphaModFix amt="34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background cutou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 userDrawn="1"/>
        </p:nvSpPr>
        <p:spPr>
          <a:xfrm>
            <a:off x="2284413" y="1141413"/>
            <a:ext cx="4575175" cy="457517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444750" y="6034088"/>
            <a:ext cx="16049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9CC0EC"/>
                </a:solidFill>
              </a:rPr>
              <a:t>EDUCATE.</a:t>
            </a:r>
            <a:endParaRPr lang="en-US" b="1" dirty="0">
              <a:solidFill>
                <a:srgbClr val="9CC0EC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987800" y="6034088"/>
            <a:ext cx="16335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9CC0EC"/>
                </a:solidFill>
              </a:rPr>
              <a:t>CONNECT.</a:t>
            </a:r>
            <a:endParaRPr lang="en-US" b="1" dirty="0">
              <a:solidFill>
                <a:srgbClr val="9CC0EC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578475" y="6032500"/>
            <a:ext cx="11350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cap="all" spc="300" dirty="0">
                <a:solidFill>
                  <a:srgbClr val="9CC0EC"/>
                </a:solidFill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t>Grow.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2268530" y="1137290"/>
            <a:ext cx="4579644" cy="4572000"/>
            <a:chOff x="103979" y="914400"/>
            <a:chExt cx="4579644" cy="4572000"/>
          </a:xfrm>
        </p:grpSpPr>
        <p:sp>
          <p:nvSpPr>
            <p:cNvPr id="25" name="Oval 24"/>
            <p:cNvSpPr/>
            <p:nvPr/>
          </p:nvSpPr>
          <p:spPr>
            <a:xfrm>
              <a:off x="111623" y="914400"/>
              <a:ext cx="4572000" cy="45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Picture 25" descr="C:\Users\aHarianawala\Desktop\A\Misc\Logos used\COHLOGO.png"/>
            <p:cNvPicPr>
              <a:picLocks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3979" y="914400"/>
              <a:ext cx="4572000" cy="457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5D440-C213-44E1-8DF2-63C2A2CC8B5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7" name="Picture 2" descr="C:\Users\aHarianawala\Desktop\A\Misc\Logos used\COHOBO-Logotype-Color_RGB-NEW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7673" y="6049384"/>
            <a:ext cx="2852380" cy="7130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3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758"/>
            <a:ext cx="5562600" cy="39824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2668A-1B26-463E-B950-95F236875E7C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2" descr="C:\Users\aHarianawala\Desktop\A\Misc\Logos used\COHOBO-Logotype-Color_RGB-NEW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7673" y="6049384"/>
            <a:ext cx="2852380" cy="7130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41475" y="1357313"/>
            <a:ext cx="2501900" cy="214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kern="0" cap="all" spc="300" dirty="0">
                <a:solidFill>
                  <a:srgbClr val="5684C2"/>
                </a:solidFill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t>Educate. Connect. </a:t>
            </a:r>
            <a:r>
              <a:rPr lang="en-US" sz="800" b="1" kern="0" cap="all" spc="300" dirty="0">
                <a:solidFill>
                  <a:srgbClr val="5684C2"/>
                </a:solidFill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t>Grow.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09800"/>
            <a:ext cx="5486400" cy="838200"/>
          </a:xfrm>
        </p:spPr>
        <p:txBody>
          <a:bodyPr anchor="b">
            <a:normAutofit/>
          </a:bodyPr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3048000"/>
            <a:ext cx="3810000" cy="28956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4A2F1-B917-4F1D-A9B0-DC3BCD47359F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2" descr="C:\Users\aHarianawala\Desktop\A\Misc\Logos used\COHOBO-Logotype-Color_RGB-NEW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36736" y="364437"/>
            <a:ext cx="3971500" cy="9928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41475" y="1357313"/>
            <a:ext cx="2501900" cy="214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kern="0" cap="all" spc="300" dirty="0">
                <a:solidFill>
                  <a:srgbClr val="5684C2"/>
                </a:solidFill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t>Educate. Connect. </a:t>
            </a:r>
            <a:r>
              <a:rPr lang="en-US" sz="800" b="1" kern="0" cap="all" spc="300" dirty="0">
                <a:solidFill>
                  <a:srgbClr val="5684C2"/>
                </a:solidFill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t>Grow.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09800"/>
            <a:ext cx="5486400" cy="838200"/>
          </a:xfrm>
        </p:spPr>
        <p:txBody>
          <a:bodyPr anchor="b">
            <a:normAutofit/>
          </a:bodyPr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3048000"/>
            <a:ext cx="3809999" cy="28956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71FCD-FE5A-433D-8351-83C395E3B03A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6146" name="Picture 2" descr="C:\Users\aHarianawala\Desktop\A\Misc\Logos used\COHOBO-Logotype-Color_RGB-NEW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32013" y="341213"/>
            <a:ext cx="4162566" cy="10406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F2230-3FC0-4A5F-941F-5CC990C4442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2" descr="C:\Users\aHarianawala\Desktop\A\Misc\Logos used\COHOBO-Logotype-Color_RGB-NEW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7673" y="6049384"/>
            <a:ext cx="2852380" cy="7130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2F8B3-4853-4808-8FBE-988128788782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5122" name="Picture 2" descr="C:\Users\aHarianawala\Desktop\A\Misc\Logos used\COHOBO-Logotype-Color_RGB-NEW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7673" y="6049384"/>
            <a:ext cx="2852380" cy="7130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675063" y="5227638"/>
            <a:ext cx="5011737" cy="1100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611 Walker, 7th Floor</a:t>
            </a:r>
          </a:p>
          <a:p>
            <a:pPr>
              <a:spcAft>
                <a:spcPts val="300"/>
              </a:spcAft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Houston, TX 77002</a:t>
            </a:r>
          </a:p>
          <a:p>
            <a:pPr>
              <a:spcAft>
                <a:spcPts val="1500"/>
              </a:spcAft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www.houstontx.gov/</a:t>
            </a:r>
            <a:r>
              <a:rPr lang="en-US" sz="1200" b="1" dirty="0">
                <a:solidFill>
                  <a:srgbClr val="FFFFFF"/>
                </a:solidFill>
                <a:cs typeface="Arial" pitchFamily="34" charset="0"/>
              </a:rPr>
              <a:t>obo</a:t>
            </a:r>
          </a:p>
          <a:p>
            <a:pPr>
              <a:spcAft>
                <a:spcPts val="900"/>
              </a:spcAft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T. 713.837.9000    F. 713.837.9055</a:t>
            </a:r>
          </a:p>
        </p:txBody>
      </p:sp>
      <p:sp>
        <p:nvSpPr>
          <p:cNvPr id="4" name="Rectangle 3"/>
          <p:cNvSpPr/>
          <p:nvPr userDrawn="1"/>
        </p:nvSpPr>
        <p:spPr>
          <a:xfrm flipH="1">
            <a:off x="457200" y="5227638"/>
            <a:ext cx="3065463" cy="1100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Annise D. Parker</a:t>
            </a:r>
          </a:p>
          <a:p>
            <a:pPr algn="r">
              <a:spcAft>
                <a:spcPts val="1500"/>
              </a:spcAft>
            </a:pPr>
            <a:r>
              <a:rPr lang="en-US" sz="1200" b="1" dirty="0">
                <a:solidFill>
                  <a:srgbClr val="FFFFFF"/>
                </a:solidFill>
                <a:cs typeface="Arial" pitchFamily="34" charset="0"/>
              </a:rPr>
              <a:t>Mayor</a:t>
            </a:r>
          </a:p>
          <a:p>
            <a:pPr algn="r">
              <a:spcAft>
                <a:spcPts val="300"/>
              </a:spcAft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Carlecia D. Wright</a:t>
            </a:r>
          </a:p>
          <a:p>
            <a:pPr algn="r">
              <a:spcAft>
                <a:spcPts val="300"/>
              </a:spcAft>
            </a:pPr>
            <a:r>
              <a:rPr lang="en-US" sz="1200" b="1" dirty="0">
                <a:solidFill>
                  <a:srgbClr val="FFFFFF"/>
                </a:solidFill>
                <a:cs typeface="Arial" pitchFamily="34" charset="0"/>
              </a:rPr>
              <a:t>Director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05038" y="6086475"/>
            <a:ext cx="432435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276475" y="5502275"/>
            <a:ext cx="1370013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579438" y="3738563"/>
            <a:ext cx="2501900" cy="214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kern="0" cap="all" spc="300" dirty="0">
                <a:solidFill>
                  <a:srgbClr val="5684C2"/>
                </a:solidFill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t>Educate. Connect. </a:t>
            </a:r>
            <a:r>
              <a:rPr lang="en-US" sz="800" b="1" kern="0" cap="all" spc="300" dirty="0">
                <a:solidFill>
                  <a:srgbClr val="5684C2"/>
                </a:solidFill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t>Grow.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4712" y="1261035"/>
            <a:ext cx="5012088" cy="233941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098" name="Picture 2" descr="C:\Users\aHarianawala\Desktop\A\Misc\Logos used\manoman.png"/>
          <p:cNvPicPr>
            <a:picLocks noChangeAspect="1" noChangeArrowheads="1"/>
          </p:cNvPicPr>
          <p:nvPr userDrawn="1"/>
        </p:nvPicPr>
        <p:blipFill>
          <a:blip r:embed="rId3"/>
          <a:srcRect b="6843"/>
          <a:stretch>
            <a:fillRect/>
          </a:stretch>
        </p:blipFill>
        <p:spPr bwMode="auto">
          <a:xfrm>
            <a:off x="508806" y="1145465"/>
            <a:ext cx="2657475" cy="24756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0150" y="6416675"/>
            <a:ext cx="2133600" cy="4413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6013" y="6416675"/>
            <a:ext cx="2624137" cy="4413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416675"/>
            <a:ext cx="546100" cy="4413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152F85"/>
                </a:solidFill>
                <a:cs typeface="Arial" pitchFamily="34" charset="0"/>
              </a:defRPr>
            </a:lvl1pPr>
          </a:lstStyle>
          <a:p>
            <a:fld id="{9576F2E8-2A5A-4BC2-889A-F3AFF2C78DA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5" r:id="rId2"/>
    <p:sldLayoutId id="2147483808" r:id="rId3"/>
    <p:sldLayoutId id="2147483809" r:id="rId4"/>
    <p:sldLayoutId id="2147483810" r:id="rId5"/>
    <p:sldLayoutId id="2147483806" r:id="rId6"/>
    <p:sldLayoutId id="2147483811" r:id="rId7"/>
    <p:sldLayoutId id="2147483812" r:id="rId8"/>
    <p:sldLayoutId id="2147483815" r:id="rId9"/>
    <p:sldLayoutId id="2147483816" r:id="rId10"/>
    <p:sldLayoutId id="2147483814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MS PGothic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19191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9191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19191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19191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19191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stontx.gov/ob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500" b="1" dirty="0" smtClean="0"/>
              <a:t>City of Houston </a:t>
            </a:r>
            <a:br>
              <a:rPr lang="en-US" sz="2500" b="1" dirty="0" smtClean="0"/>
            </a:br>
            <a:r>
              <a:rPr lang="en-US" sz="2500" b="1" dirty="0" smtClean="0"/>
              <a:t>Comprehensive Disparity Study</a:t>
            </a:r>
            <a:endParaRPr lang="en-US" sz="2500" b="1" dirty="0" smtClean="0">
              <a:latin typeface="+mj-lt"/>
            </a:endParaRP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3674712" y="3747072"/>
            <a:ext cx="5469288" cy="1377377"/>
          </a:xfrm>
        </p:spPr>
        <p:txBody>
          <a:bodyPr>
            <a:normAutofit/>
          </a:bodyPr>
          <a:lstStyle/>
          <a:p>
            <a:r>
              <a:rPr lang="en-US" sz="1900" dirty="0" smtClean="0"/>
              <a:t>Presented to:</a:t>
            </a:r>
          </a:p>
          <a:p>
            <a:r>
              <a:rPr lang="en-US" b="1" dirty="0" smtClean="0"/>
              <a:t>Budget and Fiscal Affairs Committee</a:t>
            </a:r>
          </a:p>
          <a:p>
            <a:r>
              <a:rPr lang="en-US" sz="1900" dirty="0"/>
              <a:t>June 28, 2016</a:t>
            </a:r>
          </a:p>
        </p:txBody>
      </p:sp>
      <p:pic>
        <p:nvPicPr>
          <p:cNvPr id="12" name="Picture 11" descr="Trial.png"/>
          <p:cNvPicPr>
            <a:picLocks noChangeAspect="1"/>
          </p:cNvPicPr>
          <p:nvPr/>
        </p:nvPicPr>
        <p:blipFill>
          <a:blip r:embed="rId2"/>
          <a:srcRect b="7028"/>
          <a:stretch>
            <a:fillRect/>
          </a:stretch>
        </p:blipFill>
        <p:spPr>
          <a:xfrm>
            <a:off x="379663" y="1082426"/>
            <a:ext cx="2870979" cy="256152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58" y="-8626"/>
            <a:ext cx="8229600" cy="1225550"/>
          </a:xfrm>
        </p:spPr>
        <p:txBody>
          <a:bodyPr/>
          <a:lstStyle/>
          <a:p>
            <a:r>
              <a:rPr lang="en-US" b="1" dirty="0" smtClean="0"/>
              <a:t>Purpose of Disparity Study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D440-C213-44E1-8DF2-63C2A2CC8B5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92" y="1721258"/>
            <a:ext cx="8458200" cy="43888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As required by Chapter 15 of the </a:t>
            </a:r>
            <a:r>
              <a:rPr lang="en-US" sz="1600" dirty="0" smtClean="0">
                <a:solidFill>
                  <a:schemeClr val="tx1"/>
                </a:solidFill>
              </a:rPr>
              <a:t>City’s </a:t>
            </a:r>
            <a:r>
              <a:rPr lang="en-US" sz="1600" dirty="0">
                <a:solidFill>
                  <a:schemeClr val="tx1"/>
                </a:solidFill>
              </a:rPr>
              <a:t>Code of Ordinances, the City shall make its best efforts to conduct a </a:t>
            </a:r>
            <a:r>
              <a:rPr lang="en-US" sz="1600" dirty="0" smtClean="0">
                <a:solidFill>
                  <a:schemeClr val="tx1"/>
                </a:solidFill>
              </a:rPr>
              <a:t>Disparity Study </a:t>
            </a:r>
            <a:r>
              <a:rPr lang="en-US" sz="1600" dirty="0">
                <a:solidFill>
                  <a:schemeClr val="tx1"/>
                </a:solidFill>
              </a:rPr>
              <a:t>to initiate a review of its </a:t>
            </a:r>
            <a:r>
              <a:rPr lang="en-US" sz="1600" dirty="0" smtClean="0">
                <a:solidFill>
                  <a:schemeClr val="tx1"/>
                </a:solidFill>
              </a:rPr>
              <a:t>Minority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dirty="0" smtClean="0">
                <a:solidFill>
                  <a:schemeClr val="tx1"/>
                </a:solidFill>
              </a:rPr>
              <a:t>Women Business Enterprise Program </a:t>
            </a:r>
            <a:r>
              <a:rPr lang="en-US" sz="1600" dirty="0">
                <a:solidFill>
                  <a:schemeClr val="tx1"/>
                </a:solidFill>
              </a:rPr>
              <a:t>at least every five years. 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Timeliness </a:t>
            </a:r>
            <a:r>
              <a:rPr lang="en-US" sz="1600" dirty="0">
                <a:solidFill>
                  <a:schemeClr val="tx1"/>
                </a:solidFill>
              </a:rPr>
              <a:t>of a </a:t>
            </a:r>
            <a:r>
              <a:rPr lang="en-US" sz="1600" dirty="0" smtClean="0">
                <a:solidFill>
                  <a:schemeClr val="tx1"/>
                </a:solidFill>
              </a:rPr>
              <a:t>Disparity Study </a:t>
            </a:r>
            <a:r>
              <a:rPr lang="en-US" sz="1600" dirty="0">
                <a:solidFill>
                  <a:schemeClr val="tx1"/>
                </a:solidFill>
              </a:rPr>
              <a:t>is critical in order to analyze recent </a:t>
            </a:r>
            <a:r>
              <a:rPr lang="en-US" sz="1600" dirty="0" smtClean="0">
                <a:solidFill>
                  <a:schemeClr val="tx1"/>
                </a:solidFill>
              </a:rPr>
              <a:t>utilization, update availability of MWBEs, and </a:t>
            </a:r>
            <a:r>
              <a:rPr lang="en-US" sz="1600" dirty="0">
                <a:solidFill>
                  <a:schemeClr val="tx1"/>
                </a:solidFill>
              </a:rPr>
              <a:t>to determine the need </a:t>
            </a:r>
            <a:r>
              <a:rPr lang="en-US" sz="1600" dirty="0" smtClean="0">
                <a:solidFill>
                  <a:schemeClr val="tx1"/>
                </a:solidFill>
              </a:rPr>
              <a:t>for remedial programs.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Conducting a Study ensures a legally sound program.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A Disparity Study allows the City of Houston to put corrective measures in place to address any </a:t>
            </a:r>
            <a:r>
              <a:rPr lang="en-US" sz="1600" dirty="0">
                <a:solidFill>
                  <a:schemeClr val="tx1"/>
                </a:solidFill>
              </a:rPr>
              <a:t>evidence of discrimination </a:t>
            </a:r>
            <a:r>
              <a:rPr lang="en-US" sz="1600" dirty="0" smtClean="0">
                <a:solidFill>
                  <a:schemeClr val="tx1"/>
                </a:solidFill>
              </a:rPr>
              <a:t>and enhance the MWBE Program.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62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58" y="0"/>
            <a:ext cx="8229600" cy="1225550"/>
          </a:xfrm>
        </p:spPr>
        <p:txBody>
          <a:bodyPr/>
          <a:lstStyle/>
          <a:p>
            <a:r>
              <a:rPr lang="en-US" b="1" dirty="0"/>
              <a:t>Background of Last </a:t>
            </a:r>
            <a:r>
              <a:rPr lang="en-US" b="1" dirty="0" smtClean="0"/>
              <a:t>Studies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23" y="1751330"/>
            <a:ext cx="864108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In 2006, the City published a Disparity Study that reviewed all city contracts types from July 1, 2003 – June 30, 2006.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In 2012,  the City published a Disparity Study that reviewed City construction contracts from July 1, 2005 –December 31, 2009. This Disparity Study was conducted pursuant to a settlement agreement in the </a:t>
            </a:r>
            <a:r>
              <a:rPr lang="en-US" sz="1600" i="1" dirty="0" err="1">
                <a:solidFill>
                  <a:schemeClr val="tx1"/>
                </a:solidFill>
              </a:rPr>
              <a:t>Kossman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case. 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Each Study concluded that there were disparities in City contracting regarding Minority and Women businesses, requiring that the City implement remedial measures to address those disparities.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D440-C213-44E1-8DF2-63C2A2CC8B5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26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Goals Based on Previous Studies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92591"/>
            <a:ext cx="885444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Based on the 2006 Disparity Study, the </a:t>
            </a:r>
            <a:r>
              <a:rPr lang="en-US" sz="1600" b="1" dirty="0"/>
              <a:t>City </a:t>
            </a:r>
            <a:r>
              <a:rPr lang="en-US" sz="1600" b="1" dirty="0" smtClean="0"/>
              <a:t>implemented the current </a:t>
            </a:r>
            <a:r>
              <a:rPr lang="en-US" sz="1600" b="1" dirty="0" smtClean="0">
                <a:solidFill>
                  <a:schemeClr val="tx1"/>
                </a:solidFill>
              </a:rPr>
              <a:t>c</a:t>
            </a:r>
            <a:r>
              <a:rPr lang="en-US" sz="1600" b="1" dirty="0" smtClean="0"/>
              <a:t>itywide </a:t>
            </a:r>
            <a:r>
              <a:rPr lang="en-US" sz="1600" b="1" dirty="0"/>
              <a:t>goals</a:t>
            </a:r>
            <a:r>
              <a:rPr lang="en-US" sz="1600" b="1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</a:rPr>
              <a:t>Professional Services</a:t>
            </a:r>
            <a:r>
              <a:rPr lang="en-US" sz="1600" dirty="0">
                <a:solidFill>
                  <a:schemeClr val="tx1"/>
                </a:solidFill>
              </a:rPr>
              <a:t> - </a:t>
            </a:r>
            <a:r>
              <a:rPr lang="en-US" sz="1600" dirty="0" smtClean="0">
                <a:solidFill>
                  <a:schemeClr val="tx1"/>
                </a:solidFill>
              </a:rPr>
              <a:t>Contracts </a:t>
            </a:r>
            <a:r>
              <a:rPr lang="en-US" sz="1600" dirty="0">
                <a:solidFill>
                  <a:schemeClr val="tx1"/>
                </a:solidFill>
              </a:rPr>
              <a:t>(also known as regulated contracts) </a:t>
            </a:r>
            <a:r>
              <a:rPr lang="en-US" sz="1600" dirty="0" smtClean="0">
                <a:solidFill>
                  <a:schemeClr val="tx1"/>
                </a:solidFill>
              </a:rPr>
              <a:t>that often require </a:t>
            </a:r>
            <a:r>
              <a:rPr lang="en-US" sz="1600" dirty="0">
                <a:solidFill>
                  <a:schemeClr val="tx1"/>
                </a:solidFill>
              </a:rPr>
              <a:t>a professional license </a:t>
            </a:r>
            <a:r>
              <a:rPr lang="en-US" sz="1600" dirty="0" smtClean="0">
                <a:solidFill>
                  <a:schemeClr val="tx1"/>
                </a:solidFill>
              </a:rPr>
              <a:t>(e.g.,  </a:t>
            </a:r>
            <a:r>
              <a:rPr lang="en-US" sz="1600" dirty="0">
                <a:solidFill>
                  <a:schemeClr val="tx1"/>
                </a:solidFill>
              </a:rPr>
              <a:t>architect, engineer, attorney</a:t>
            </a:r>
            <a:r>
              <a:rPr lang="en-US" sz="1600" dirty="0" smtClean="0">
                <a:solidFill>
                  <a:schemeClr val="tx1"/>
                </a:solidFill>
              </a:rPr>
              <a:t>, accountant). This category also includes consultants. </a:t>
            </a: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dirty="0" smtClean="0">
                <a:solidFill>
                  <a:schemeClr val="tx1"/>
                </a:solidFill>
              </a:rPr>
              <a:t>citywide </a:t>
            </a:r>
            <a:r>
              <a:rPr lang="en-US" sz="1600" dirty="0">
                <a:solidFill>
                  <a:schemeClr val="tx1"/>
                </a:solidFill>
              </a:rPr>
              <a:t>goal for </a:t>
            </a:r>
            <a:r>
              <a:rPr lang="en-US" sz="1600" dirty="0" smtClean="0">
                <a:solidFill>
                  <a:schemeClr val="tx1"/>
                </a:solidFill>
              </a:rPr>
              <a:t>Professional Services </a:t>
            </a:r>
            <a:r>
              <a:rPr lang="en-US" sz="1600" dirty="0">
                <a:solidFill>
                  <a:schemeClr val="tx1"/>
                </a:solidFill>
              </a:rPr>
              <a:t>contracts is 24</a:t>
            </a:r>
            <a:r>
              <a:rPr lang="en-US" sz="1600" dirty="0" smtClean="0">
                <a:solidFill>
                  <a:schemeClr val="tx1"/>
                </a:solidFill>
              </a:rPr>
              <a:t>%.</a:t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tx1"/>
                </a:solidFill>
              </a:rPr>
              <a:t>Goods </a:t>
            </a:r>
            <a:r>
              <a:rPr lang="en-US" sz="1600" b="1" dirty="0">
                <a:solidFill>
                  <a:schemeClr val="tx1"/>
                </a:solidFill>
              </a:rPr>
              <a:t>&amp; Services </a:t>
            </a:r>
            <a:r>
              <a:rPr lang="en-US" sz="1600" dirty="0">
                <a:solidFill>
                  <a:schemeClr val="tx1"/>
                </a:solidFill>
              </a:rPr>
              <a:t>- </a:t>
            </a:r>
            <a:r>
              <a:rPr lang="en-US" sz="1600" dirty="0" smtClean="0">
                <a:solidFill>
                  <a:schemeClr val="tx1"/>
                </a:solidFill>
              </a:rPr>
              <a:t>Contracts </a:t>
            </a:r>
            <a:r>
              <a:rPr lang="en-US" sz="1600" dirty="0">
                <a:solidFill>
                  <a:schemeClr val="tx1"/>
                </a:solidFill>
              </a:rPr>
              <a:t>provide for the supply of goods </a:t>
            </a:r>
            <a:r>
              <a:rPr lang="en-US" sz="1600" dirty="0" smtClean="0">
                <a:solidFill>
                  <a:schemeClr val="tx1"/>
                </a:solidFill>
              </a:rPr>
              <a:t>or non-professional </a:t>
            </a:r>
            <a:r>
              <a:rPr lang="en-US" sz="1600" dirty="0">
                <a:solidFill>
                  <a:schemeClr val="tx1"/>
                </a:solidFill>
              </a:rPr>
              <a:t>services above $100K. The </a:t>
            </a:r>
            <a:r>
              <a:rPr lang="en-US" sz="1600" dirty="0" smtClean="0">
                <a:solidFill>
                  <a:schemeClr val="tx1"/>
                </a:solidFill>
              </a:rPr>
              <a:t>citywide </a:t>
            </a:r>
            <a:r>
              <a:rPr lang="en-US" sz="1600" dirty="0">
                <a:solidFill>
                  <a:schemeClr val="tx1"/>
                </a:solidFill>
              </a:rPr>
              <a:t>goal for Goods &amp; Services contracts is 11</a:t>
            </a:r>
            <a:r>
              <a:rPr lang="en-US" sz="1600" dirty="0" smtClean="0">
                <a:solidFill>
                  <a:schemeClr val="tx1"/>
                </a:solidFill>
              </a:rPr>
              <a:t>%.</a:t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Based </a:t>
            </a:r>
            <a:r>
              <a:rPr lang="en-US" sz="1600" b="1" dirty="0">
                <a:solidFill>
                  <a:schemeClr val="tx1"/>
                </a:solidFill>
              </a:rPr>
              <a:t>on the </a:t>
            </a:r>
            <a:r>
              <a:rPr lang="en-US" sz="1600" b="1" dirty="0" smtClean="0">
                <a:solidFill>
                  <a:schemeClr val="tx1"/>
                </a:solidFill>
              </a:rPr>
              <a:t>2012 Disparity Study, </a:t>
            </a:r>
            <a:r>
              <a:rPr lang="en-US" sz="1600" b="1" dirty="0">
                <a:solidFill>
                  <a:schemeClr val="tx1"/>
                </a:solidFill>
              </a:rPr>
              <a:t>the City implemented the current </a:t>
            </a:r>
            <a:r>
              <a:rPr lang="en-US" sz="1600" b="1" dirty="0" smtClean="0">
                <a:solidFill>
                  <a:schemeClr val="tx1"/>
                </a:solidFill>
              </a:rPr>
              <a:t>Construction goals</a:t>
            </a:r>
            <a:r>
              <a:rPr lang="en-US" sz="1600" b="1" dirty="0">
                <a:solidFill>
                  <a:schemeClr val="tx1"/>
                </a:solidFill>
              </a:rPr>
              <a:t>: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tx1"/>
                </a:solidFill>
              </a:rPr>
              <a:t>Construction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- </a:t>
            </a:r>
            <a:r>
              <a:rPr lang="en-US" sz="1600" dirty="0" smtClean="0">
                <a:solidFill>
                  <a:schemeClr val="tx1"/>
                </a:solidFill>
              </a:rPr>
              <a:t>Contracts </a:t>
            </a:r>
            <a:r>
              <a:rPr lang="en-US" sz="1600" dirty="0">
                <a:solidFill>
                  <a:schemeClr val="tx1"/>
                </a:solidFill>
              </a:rPr>
              <a:t>are related to construction projects above $1M. </a:t>
            </a:r>
            <a:r>
              <a:rPr lang="en-US" sz="1600" dirty="0" smtClean="0">
                <a:solidFill>
                  <a:schemeClr val="tx1"/>
                </a:solidFill>
              </a:rPr>
              <a:t>In July 2013, City Council adopted new Construction goals – increasing </a:t>
            </a:r>
            <a:r>
              <a:rPr lang="en-US" sz="1600" dirty="0">
                <a:solidFill>
                  <a:schemeClr val="tx1"/>
                </a:solidFill>
              </a:rPr>
              <a:t>from </a:t>
            </a:r>
            <a:r>
              <a:rPr lang="en-US" sz="1600" dirty="0" smtClean="0">
                <a:solidFill>
                  <a:schemeClr val="tx1"/>
                </a:solidFill>
              </a:rPr>
              <a:t>a 22</a:t>
            </a:r>
            <a:r>
              <a:rPr lang="en-US" sz="1600" dirty="0">
                <a:solidFill>
                  <a:schemeClr val="tx1"/>
                </a:solidFill>
              </a:rPr>
              <a:t>% </a:t>
            </a:r>
            <a:r>
              <a:rPr lang="en-US" sz="1600" dirty="0" smtClean="0">
                <a:solidFill>
                  <a:schemeClr val="tx1"/>
                </a:solidFill>
              </a:rPr>
              <a:t>MBE &amp; SBE goal to a 34% MBE, WBE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dirty="0" smtClean="0">
                <a:solidFill>
                  <a:schemeClr val="tx1"/>
                </a:solidFill>
              </a:rPr>
              <a:t>SBE goal.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0" lvl="0" indent="0">
              <a:buNone/>
            </a:pPr>
            <a:r>
              <a:rPr lang="en-US" sz="1200" b="1" dirty="0" smtClean="0"/>
              <a:t>Note: City Departments are encouraged to assign contract specific goals or where frequency of contract scope dictates</a:t>
            </a:r>
            <a:r>
              <a:rPr lang="en-US" sz="1200" b="1" dirty="0" smtClean="0">
                <a:solidFill>
                  <a:srgbClr val="FF0000"/>
                </a:solidFill>
              </a:rPr>
              <a:t>,</a:t>
            </a:r>
            <a:r>
              <a:rPr lang="en-US" sz="1200" b="1" dirty="0" smtClean="0"/>
              <a:t> a categorical goal.</a:t>
            </a:r>
            <a:endParaRPr lang="en-US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D440-C213-44E1-8DF2-63C2A2CC8B5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4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08" y="0"/>
            <a:ext cx="8229600" cy="1225550"/>
          </a:xfrm>
        </p:spPr>
        <p:txBody>
          <a:bodyPr/>
          <a:lstStyle/>
          <a:p>
            <a:r>
              <a:rPr lang="en-US" b="1" dirty="0" smtClean="0"/>
              <a:t>Disparity Study Scope Elements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37" y="1408255"/>
            <a:ext cx="8825860" cy="4909418"/>
          </a:xfrm>
        </p:spPr>
        <p:txBody>
          <a:bodyPr/>
          <a:lstStyle/>
          <a:p>
            <a:pPr marL="457200" lvl="0" indent="-36576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1600" b="1" dirty="0" smtClean="0"/>
          </a:p>
          <a:p>
            <a:pPr marL="457200" lvl="0" indent="-36576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Covers a five-year period: </a:t>
            </a:r>
            <a:r>
              <a:rPr lang="en-US" sz="1600" dirty="0" smtClean="0">
                <a:solidFill>
                  <a:schemeClr val="tx1"/>
                </a:solidFill>
              </a:rPr>
              <a:t>FY2012 - FY2016</a:t>
            </a:r>
            <a:endParaRPr lang="en-US" sz="1600" dirty="0">
              <a:solidFill>
                <a:schemeClr val="tx1"/>
              </a:solidFill>
            </a:endParaRPr>
          </a:p>
          <a:p>
            <a:pPr marL="457200" lvl="0" indent="-36576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Approximately 4,000 </a:t>
            </a:r>
            <a:r>
              <a:rPr lang="en-US" sz="1600" dirty="0" smtClean="0">
                <a:solidFill>
                  <a:schemeClr val="tx1"/>
                </a:solidFill>
              </a:rPr>
              <a:t>Professional Services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Goods </a:t>
            </a:r>
            <a:r>
              <a:rPr lang="en-US" sz="1600" dirty="0">
                <a:solidFill>
                  <a:schemeClr val="tx1"/>
                </a:solidFill>
              </a:rPr>
              <a:t>&amp; </a:t>
            </a:r>
            <a:r>
              <a:rPr lang="en-US" sz="1600" dirty="0" smtClean="0">
                <a:solidFill>
                  <a:schemeClr val="tx1"/>
                </a:solidFill>
              </a:rPr>
              <a:t>Services</a:t>
            </a:r>
            <a:r>
              <a:rPr lang="en-US" sz="1600" dirty="0">
                <a:solidFill>
                  <a:schemeClr val="tx1"/>
                </a:solidFill>
              </a:rPr>
              <a:t>, and </a:t>
            </a:r>
            <a:r>
              <a:rPr lang="en-US" sz="1600" dirty="0" smtClean="0">
                <a:solidFill>
                  <a:schemeClr val="tx1"/>
                </a:solidFill>
              </a:rPr>
              <a:t>Construction </a:t>
            </a:r>
            <a:r>
              <a:rPr lang="en-US" sz="1600" dirty="0">
                <a:solidFill>
                  <a:schemeClr val="tx1"/>
                </a:solidFill>
              </a:rPr>
              <a:t>prime </a:t>
            </a:r>
            <a:r>
              <a:rPr lang="en-US" sz="1600" dirty="0" smtClean="0">
                <a:solidFill>
                  <a:schemeClr val="tx1"/>
                </a:solidFill>
              </a:rPr>
              <a:t>contracts. </a:t>
            </a:r>
            <a:endParaRPr lang="en-US" sz="1600" dirty="0">
              <a:solidFill>
                <a:schemeClr val="tx1"/>
              </a:solidFill>
            </a:endParaRPr>
          </a:p>
          <a:p>
            <a:pPr marL="457200" lvl="0" indent="-36576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In addition to analysis of </a:t>
            </a:r>
            <a:r>
              <a:rPr lang="en-US" sz="1600" dirty="0" smtClean="0">
                <a:solidFill>
                  <a:schemeClr val="tx1"/>
                </a:solidFill>
              </a:rPr>
              <a:t>MWBE </a:t>
            </a:r>
            <a:r>
              <a:rPr lang="en-US" sz="1600" dirty="0">
                <a:solidFill>
                  <a:schemeClr val="tx1"/>
                </a:solidFill>
              </a:rPr>
              <a:t>availability and utilization, the study will look at disabled </a:t>
            </a:r>
            <a:r>
              <a:rPr lang="en-US" sz="1600" dirty="0" smtClean="0">
                <a:solidFill>
                  <a:schemeClr val="tx1"/>
                </a:solidFill>
              </a:rPr>
              <a:t>veterans, </a:t>
            </a:r>
            <a:r>
              <a:rPr lang="en-US" sz="1600" dirty="0">
                <a:solidFill>
                  <a:schemeClr val="tx1"/>
                </a:solidFill>
              </a:rPr>
              <a:t>DBE, </a:t>
            </a:r>
            <a:r>
              <a:rPr lang="en-US" sz="1600" dirty="0" smtClean="0">
                <a:solidFill>
                  <a:schemeClr val="tx1"/>
                </a:solidFill>
              </a:rPr>
              <a:t>and </a:t>
            </a:r>
            <a:r>
              <a:rPr lang="en-US" sz="1600" dirty="0">
                <a:solidFill>
                  <a:schemeClr val="tx1"/>
                </a:solidFill>
              </a:rPr>
              <a:t>ACDBE availability and </a:t>
            </a:r>
            <a:r>
              <a:rPr lang="en-US" sz="1600" dirty="0" smtClean="0">
                <a:solidFill>
                  <a:schemeClr val="tx1"/>
                </a:solidFill>
              </a:rPr>
              <a:t>utilization. </a:t>
            </a:r>
            <a:endParaRPr lang="en-US" sz="1600" dirty="0">
              <a:solidFill>
                <a:schemeClr val="tx1"/>
              </a:solidFill>
            </a:endParaRPr>
          </a:p>
          <a:p>
            <a:pPr marL="457200" lvl="0" indent="-36576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Evaluation of the dollar threshold for regulated and </a:t>
            </a:r>
            <a:r>
              <a:rPr lang="en-US" sz="1600" dirty="0" smtClean="0">
                <a:solidFill>
                  <a:schemeClr val="tx1"/>
                </a:solidFill>
              </a:rPr>
              <a:t>goal-oriented contracts.</a:t>
            </a:r>
            <a:endParaRPr lang="en-US" sz="1600" dirty="0">
              <a:solidFill>
                <a:schemeClr val="tx1"/>
              </a:solidFill>
            </a:endParaRPr>
          </a:p>
          <a:p>
            <a:pPr marL="457200" lvl="0" indent="-36576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Explore participation as well as availability and utilization of certified firms for Purchase </a:t>
            </a:r>
            <a:r>
              <a:rPr lang="en-US" sz="1600" dirty="0" smtClean="0">
                <a:solidFill>
                  <a:schemeClr val="tx1"/>
                </a:solidFill>
              </a:rPr>
              <a:t>Orders </a:t>
            </a:r>
            <a:r>
              <a:rPr lang="en-US" sz="1600" dirty="0">
                <a:solidFill>
                  <a:schemeClr val="tx1"/>
                </a:solidFill>
              </a:rPr>
              <a:t>under $</a:t>
            </a:r>
            <a:r>
              <a:rPr lang="en-US" sz="1600" dirty="0" smtClean="0">
                <a:solidFill>
                  <a:schemeClr val="tx1"/>
                </a:solidFill>
              </a:rPr>
              <a:t>50K.</a:t>
            </a:r>
            <a:endParaRPr lang="en-US" sz="1600" dirty="0">
              <a:solidFill>
                <a:schemeClr val="tx1"/>
              </a:solidFill>
            </a:endParaRPr>
          </a:p>
          <a:p>
            <a:pPr marL="457200" indent="-36576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In response to a recent U.S. District Court Injunction removing Native Americans from the City’s Construction </a:t>
            </a:r>
            <a:r>
              <a:rPr lang="en-US" sz="1600" dirty="0">
                <a:solidFill>
                  <a:schemeClr val="tx1"/>
                </a:solidFill>
              </a:rPr>
              <a:t>P</a:t>
            </a:r>
            <a:r>
              <a:rPr lang="en-US" sz="1600" dirty="0" smtClean="0">
                <a:solidFill>
                  <a:schemeClr val="tx1"/>
                </a:solidFill>
              </a:rPr>
              <a:t>rogram, the Study </a:t>
            </a:r>
            <a:r>
              <a:rPr lang="en-US" sz="1600" dirty="0">
                <a:solidFill>
                  <a:schemeClr val="tx1"/>
                </a:solidFill>
              </a:rPr>
              <a:t>will </a:t>
            </a:r>
            <a:r>
              <a:rPr lang="en-US" sz="1600" dirty="0" smtClean="0">
                <a:solidFill>
                  <a:schemeClr val="tx1"/>
                </a:solidFill>
              </a:rPr>
              <a:t>encompass additional outreach to this group to address </a:t>
            </a:r>
            <a:r>
              <a:rPr lang="en-US" sz="1600" dirty="0">
                <a:solidFill>
                  <a:schemeClr val="tx1"/>
                </a:solidFill>
              </a:rPr>
              <a:t>whether Native American-owned businesses are underutilized in the Houston construction </a:t>
            </a:r>
            <a:r>
              <a:rPr lang="en-US" sz="1600" dirty="0" smtClean="0">
                <a:solidFill>
                  <a:schemeClr val="tx1"/>
                </a:solidFill>
              </a:rPr>
              <a:t>market.</a:t>
            </a:r>
          </a:p>
          <a:p>
            <a:pPr marL="457200" indent="-36576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457200" indent="-36576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marL="457200" indent="-36576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D440-C213-44E1-8DF2-63C2A2CC8B5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26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During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09059"/>
            <a:ext cx="8175172" cy="4525963"/>
          </a:xfrm>
        </p:spPr>
        <p:txBody>
          <a:bodyPr/>
          <a:lstStyle/>
          <a:p>
            <a:pPr marL="285750" lvl="1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Consultant </a:t>
            </a:r>
            <a:r>
              <a:rPr lang="en-US" sz="1600" dirty="0">
                <a:solidFill>
                  <a:schemeClr val="tx1"/>
                </a:solidFill>
              </a:rPr>
              <a:t>will conduct </a:t>
            </a:r>
            <a:r>
              <a:rPr lang="en-US" sz="1600" dirty="0" smtClean="0">
                <a:solidFill>
                  <a:schemeClr val="tx1"/>
                </a:solidFill>
              </a:rPr>
              <a:t>surveys</a:t>
            </a:r>
            <a:r>
              <a:rPr lang="en-US" sz="1600" dirty="0">
                <a:solidFill>
                  <a:schemeClr val="tx1"/>
                </a:solidFill>
              </a:rPr>
              <a:t>, collect anecdotal </a:t>
            </a:r>
            <a:r>
              <a:rPr lang="en-US" sz="1600" dirty="0" smtClean="0">
                <a:solidFill>
                  <a:schemeClr val="tx1"/>
                </a:solidFill>
              </a:rPr>
              <a:t>evidence, </a:t>
            </a:r>
            <a:r>
              <a:rPr lang="en-US" sz="1600" dirty="0">
                <a:solidFill>
                  <a:schemeClr val="tx1"/>
                </a:solidFill>
              </a:rPr>
              <a:t>and host focus groups. 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Consultant may request data and/or meetings with various </a:t>
            </a:r>
            <a:r>
              <a:rPr lang="en-US" sz="1600" dirty="0" smtClean="0">
                <a:solidFill>
                  <a:schemeClr val="tx1"/>
                </a:solidFill>
              </a:rPr>
              <a:t>contracting departments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Disparity studies </a:t>
            </a:r>
            <a:r>
              <a:rPr lang="en-US" sz="1600" dirty="0">
                <a:solidFill>
                  <a:schemeClr val="tx1"/>
                </a:solidFill>
              </a:rPr>
              <a:t>generally take one to two years to </a:t>
            </a:r>
            <a:r>
              <a:rPr lang="en-US" sz="1600" dirty="0" smtClean="0">
                <a:solidFill>
                  <a:schemeClr val="tx1"/>
                </a:solidFill>
              </a:rPr>
              <a:t>complete.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The Study will include the determination of the relevant geographic market, analysis of the private sector, analysis of prior studies, program and goal recommendations.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The Study is funded in </a:t>
            </a:r>
            <a:r>
              <a:rPr lang="en-US" sz="1600" dirty="0">
                <a:solidFill>
                  <a:schemeClr val="tx1"/>
                </a:solidFill>
              </a:rPr>
              <a:t>general government </a:t>
            </a:r>
            <a:r>
              <a:rPr lang="en-US" sz="1600" dirty="0" smtClean="0">
                <a:solidFill>
                  <a:schemeClr val="tx1"/>
                </a:solidFill>
              </a:rPr>
              <a:t>based on a FY2016 allocations. 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cs typeface="ＭＳ Ｐゴシック" charset="-128"/>
              </a:rPr>
              <a:t>Stakeholders will </a:t>
            </a:r>
            <a:r>
              <a:rPr lang="en-US" sz="1600" dirty="0">
                <a:solidFill>
                  <a:schemeClr val="tx1"/>
                </a:solidFill>
                <a:cs typeface="ＭＳ Ｐゴシック" charset="-128"/>
              </a:rPr>
              <a:t>be updated on the </a:t>
            </a:r>
            <a:r>
              <a:rPr lang="en-US" sz="1600" dirty="0" smtClean="0">
                <a:solidFill>
                  <a:schemeClr val="tx1"/>
                </a:solidFill>
                <a:cs typeface="ＭＳ Ｐゴシック" charset="-128"/>
              </a:rPr>
              <a:t>status of the progress </a:t>
            </a:r>
            <a:r>
              <a:rPr lang="en-US" sz="1600" dirty="0">
                <a:solidFill>
                  <a:schemeClr val="tx1"/>
                </a:solidFill>
                <a:cs typeface="ＭＳ Ｐゴシック" charset="-128"/>
              </a:rPr>
              <a:t>through the </a:t>
            </a:r>
            <a:r>
              <a:rPr lang="en-US" sz="1600" dirty="0" smtClean="0">
                <a:solidFill>
                  <a:schemeClr val="tx1"/>
                </a:solidFill>
                <a:cs typeface="ＭＳ Ｐゴシック" charset="-128"/>
              </a:rPr>
              <a:t>Disparity Study dedicated page </a:t>
            </a:r>
            <a:r>
              <a:rPr lang="en-US" sz="1600" dirty="0">
                <a:solidFill>
                  <a:schemeClr val="tx1"/>
                </a:solidFill>
                <a:cs typeface="ＭＳ Ｐゴシック" charset="-128"/>
              </a:rPr>
              <a:t>on OBO’s website at </a:t>
            </a:r>
            <a:r>
              <a:rPr lang="en-US" sz="1600" u="sng" dirty="0">
                <a:hlinkClick r:id="rId3"/>
              </a:rPr>
              <a:t>http://</a:t>
            </a:r>
            <a:r>
              <a:rPr lang="en-US" sz="1600" u="sng" dirty="0" smtClean="0">
                <a:hlinkClick r:id="rId3"/>
              </a:rPr>
              <a:t>www.houstontx.gov/obo</a:t>
            </a:r>
            <a:r>
              <a:rPr lang="en-US" sz="1600" u="sng" dirty="0" smtClean="0"/>
              <a:t>. </a:t>
            </a:r>
            <a:endParaRPr lang="en-US" sz="16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D440-C213-44E1-8DF2-63C2A2CC8B5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31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Committee and Selecting Final Consultant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D440-C213-44E1-8DF2-63C2A2CC8B5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303638"/>
            <a:ext cx="84105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1F497D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+mj-lt"/>
              </a:rPr>
              <a:t>City departments represented on the Evaluation Committee were: OBO, GSD, LGL, PWE, and HAS.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+mj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+mj-lt"/>
              </a:rPr>
              <a:t>A total of seven (7) firms responded to the RFP.  Upon </a:t>
            </a:r>
            <a:r>
              <a:rPr lang="en-US" sz="1600" dirty="0" smtClean="0">
                <a:latin typeface="+mj-lt"/>
              </a:rPr>
              <a:t>reviewing each of the proposals, the Evaluation Committee shortlisted three firms.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>
              <a:latin typeface="+mj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+mj-lt"/>
              </a:rPr>
              <a:t>The Evaluation Committee conducted interviews with each of the shortlisted firms and after final deliberation, selected the following team to conduct the Study: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001007"/>
              </p:ext>
            </p:extLst>
          </p:nvPr>
        </p:nvGraphicFramePr>
        <p:xfrm>
          <a:off x="2237132" y="3797136"/>
          <a:ext cx="4173193" cy="187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2213260" y="4526518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400" dirty="0"/>
              <a:t>Certified </a:t>
            </a:r>
            <a:r>
              <a:rPr lang="en-US" sz="1400" dirty="0" smtClean="0"/>
              <a:t>Sub-consultants:</a:t>
            </a:r>
          </a:p>
          <a:p>
            <a:pPr lvl="0">
              <a:spcBef>
                <a:spcPts val="600"/>
              </a:spcBef>
            </a:pPr>
            <a:endParaRPr lang="en-US" sz="800" dirty="0" smtClean="0"/>
          </a:p>
          <a:p>
            <a:pPr marL="548640" lvl="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The </a:t>
            </a:r>
            <a:r>
              <a:rPr lang="en-US" sz="1400" dirty="0"/>
              <a:t>Pierre </a:t>
            </a:r>
            <a:r>
              <a:rPr lang="en-US" sz="1400" dirty="0" smtClean="0"/>
              <a:t>Firm</a:t>
            </a:r>
          </a:p>
          <a:p>
            <a:pPr marL="548640" lvl="0" indent="-285750">
              <a:buFont typeface="Wingdings" panose="05000000000000000000" pitchFamily="2" charset="2"/>
              <a:buChar char="§"/>
            </a:pPr>
            <a:r>
              <a:rPr lang="en-US" sz="1400" dirty="0"/>
              <a:t>Cavazos Communications and </a:t>
            </a:r>
            <a:r>
              <a:rPr lang="en-US" sz="1400" dirty="0" smtClean="0"/>
              <a:t>Resources</a:t>
            </a:r>
          </a:p>
          <a:p>
            <a:pPr marL="548640" lvl="0" indent="-285750"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87470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RFP Progress and Completion Timeline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D440-C213-44E1-8DF2-63C2A2CC8B5D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2225" y="2251752"/>
            <a:ext cx="0" cy="11811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623323" y="3001901"/>
            <a:ext cx="1" cy="4098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2634252" y="4097699"/>
            <a:ext cx="2" cy="939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085178" y="4737151"/>
            <a:ext cx="13857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November 16th Developed Scope of Work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643285" y="2694993"/>
            <a:ext cx="0" cy="7379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6482642" y="4120386"/>
            <a:ext cx="2" cy="939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56309" y="4694814"/>
            <a:ext cx="104111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Mar 17th RFP Solicitation Due Date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888462"/>
              </p:ext>
            </p:extLst>
          </p:nvPr>
        </p:nvGraphicFramePr>
        <p:xfrm>
          <a:off x="292308" y="3558540"/>
          <a:ext cx="8584956" cy="437727"/>
        </p:xfrm>
        <a:graphic>
          <a:graphicData uri="http://schemas.openxmlformats.org/drawingml/2006/table">
            <a:tbl>
              <a:tblPr/>
              <a:tblGrid>
                <a:gridCol w="953884"/>
                <a:gridCol w="953884"/>
                <a:gridCol w="953884"/>
                <a:gridCol w="953884"/>
                <a:gridCol w="953884"/>
                <a:gridCol w="953884"/>
                <a:gridCol w="953884"/>
                <a:gridCol w="953884"/>
                <a:gridCol w="953884"/>
              </a:tblGrid>
              <a:tr h="437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Sep 2015</a:t>
                      </a: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Oct 2015</a:t>
                      </a: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Nov 2015</a:t>
                      </a: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Dec 2015</a:t>
                      </a: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Jan 2016</a:t>
                      </a: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Feb 2016</a:t>
                      </a: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 2016</a:t>
                      </a: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Apr 2016</a:t>
                      </a: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May 2016</a:t>
                      </a: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2898" y="1636424"/>
            <a:ext cx="114466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September 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Stakeholder Meeting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3042948" y="1679330"/>
            <a:ext cx="120067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December 18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</a:t>
            </a:r>
            <a:r>
              <a:rPr lang="en-US" sz="1200" dirty="0"/>
              <a:t>Reviewed and </a:t>
            </a:r>
            <a:r>
              <a:rPr lang="en-US" sz="1200" dirty="0" smtClean="0"/>
              <a:t>Approved </a:t>
            </a:r>
            <a:r>
              <a:rPr lang="en-US" sz="1200" dirty="0"/>
              <a:t>Draft Scope of Work for RFP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41519" y="2384256"/>
            <a:ext cx="99862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October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Completed RFI</a:t>
            </a:r>
            <a:endParaRPr lang="en-US" sz="1200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 flipV="1">
            <a:off x="971296" y="4120386"/>
            <a:ext cx="2" cy="939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5343" y="4694814"/>
            <a:ext cx="128667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September 19th Collected Survey Data</a:t>
            </a:r>
            <a:endParaRPr lang="en-US" sz="1200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 flipV="1">
            <a:off x="4584786" y="4120386"/>
            <a:ext cx="2" cy="939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084738" y="4738837"/>
            <a:ext cx="10711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January 22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Completed RFP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577446" y="2722276"/>
            <a:ext cx="0" cy="7379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365052" y="2707421"/>
            <a:ext cx="0" cy="7379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15169" y="1642021"/>
            <a:ext cx="109976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April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Committee Scored Proposals and Developed </a:t>
            </a:r>
            <a:r>
              <a:rPr lang="en-US" sz="1200" dirty="0"/>
              <a:t>S</a:t>
            </a:r>
            <a:r>
              <a:rPr lang="en-US" sz="1200" dirty="0" smtClean="0"/>
              <a:t>hort </a:t>
            </a:r>
            <a:r>
              <a:rPr lang="en-US" sz="1200" dirty="0"/>
              <a:t>L</a:t>
            </a:r>
            <a:r>
              <a:rPr lang="en-US" sz="1200" dirty="0" smtClean="0"/>
              <a:t>ist</a:t>
            </a:r>
            <a:endParaRPr lang="en-US" sz="1200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 flipV="1">
            <a:off x="8156560" y="4120386"/>
            <a:ext cx="2" cy="939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676276" y="4694814"/>
            <a:ext cx="96056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May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Committee Interviewed Shortlist of Proposers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46430" y="2384256"/>
            <a:ext cx="102005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Feb 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Advertised Solicitation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1277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HOBO-CorporatePresentationTemplate-R5-0804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COHOBO-CorporatePresentationTemplate-R5-080411</Template>
  <TotalTime>7134</TotalTime>
  <Words>746</Words>
  <Application>Microsoft Office PowerPoint</Application>
  <PresentationFormat>On-screen Show (4:3)</PresentationFormat>
  <Paragraphs>98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COHOBO-CorporatePresentationTemplate-R5-080411</vt:lpstr>
      <vt:lpstr>City of Houston  Comprehensive Disparity Study</vt:lpstr>
      <vt:lpstr>Purpose of Disparity Study</vt:lpstr>
      <vt:lpstr>Background of Last Studies </vt:lpstr>
      <vt:lpstr>Current Goals Based on Previous Studies</vt:lpstr>
      <vt:lpstr>Disparity Study Scope Elements</vt:lpstr>
      <vt:lpstr>Work During the Study</vt:lpstr>
      <vt:lpstr>Evaluation Committee and Selecting Final Consultant</vt:lpstr>
      <vt:lpstr>RFP Progress and Completion Timeline</vt:lpstr>
    </vt:vector>
  </TitlesOfParts>
  <Manager>Carlecia D. Wright</Manager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Harianawala, Arwa - OBO</dc:creator>
  <dc:description>Spotlight Creative, LLC_x000d_http://www.spotlightcreative.com</dc:description>
  <cp:lastModifiedBy>Administrator</cp:lastModifiedBy>
  <cp:revision>628</cp:revision>
  <cp:lastPrinted>2016-06-23T20:23:12Z</cp:lastPrinted>
  <dcterms:created xsi:type="dcterms:W3CDTF">2012-02-12T16:37:25Z</dcterms:created>
  <dcterms:modified xsi:type="dcterms:W3CDTF">2016-06-24T23:04:14Z</dcterms:modified>
</cp:coreProperties>
</file>