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52" r:id="rId2"/>
  </p:sldMasterIdLst>
  <p:notesMasterIdLst>
    <p:notesMasterId r:id="rId15"/>
  </p:notesMasterIdLst>
  <p:handoutMasterIdLst>
    <p:handoutMasterId r:id="rId16"/>
  </p:handoutMasterIdLst>
  <p:sldIdLst>
    <p:sldId id="285" r:id="rId3"/>
    <p:sldId id="259" r:id="rId4"/>
    <p:sldId id="291" r:id="rId5"/>
    <p:sldId id="292" r:id="rId6"/>
    <p:sldId id="300" r:id="rId7"/>
    <p:sldId id="298" r:id="rId8"/>
    <p:sldId id="301" r:id="rId9"/>
    <p:sldId id="260" r:id="rId10"/>
    <p:sldId id="299" r:id="rId11"/>
    <p:sldId id="293" r:id="rId12"/>
    <p:sldId id="265" r:id="rId13"/>
    <p:sldId id="294" r:id="rId14"/>
  </p:sldIdLst>
  <p:sldSz cx="9144000" cy="6858000" type="letter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51AD"/>
    <a:srgbClr val="CC3300"/>
    <a:srgbClr val="0033CC"/>
    <a:srgbClr val="2F1BA5"/>
    <a:srgbClr val="FF6600"/>
    <a:srgbClr val="FFCB25"/>
    <a:srgbClr val="3B95D9"/>
    <a:srgbClr val="A1071D"/>
    <a:srgbClr val="FF9900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193" autoAdjust="0"/>
    <p:restoredTop sz="97664" autoAdjust="0"/>
  </p:normalViewPr>
  <p:slideViewPr>
    <p:cSldViewPr snapToGrid="0">
      <p:cViewPr>
        <p:scale>
          <a:sx n="57" d="100"/>
          <a:sy n="57" d="100"/>
        </p:scale>
        <p:origin x="-1268" y="-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5" d="100"/>
        <a:sy n="115" d="100"/>
      </p:scale>
      <p:origin x="0" y="0"/>
    </p:cViewPr>
  </p:sorterViewPr>
  <p:notesViewPr>
    <p:cSldViewPr snapToGrid="0">
      <p:cViewPr>
        <p:scale>
          <a:sx n="66" d="100"/>
          <a:sy n="66" d="100"/>
        </p:scale>
        <p:origin x="-2328" y="-48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343" cy="467071"/>
          </a:xfrm>
          <a:prstGeom prst="rect">
            <a:avLst/>
          </a:prstGeom>
        </p:spPr>
        <p:txBody>
          <a:bodyPr vert="horz" lIns="92784" tIns="46392" rIns="92784" bIns="46392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1"/>
            <a:ext cx="3043343" cy="467071"/>
          </a:xfrm>
          <a:prstGeom prst="rect">
            <a:avLst/>
          </a:prstGeom>
        </p:spPr>
        <p:txBody>
          <a:bodyPr vert="horz" lIns="92784" tIns="46392" rIns="92784" bIns="46392" rtlCol="0"/>
          <a:lstStyle>
            <a:lvl1pPr algn="r">
              <a:defRPr sz="1200"/>
            </a:lvl1pPr>
          </a:lstStyle>
          <a:p>
            <a:fld id="{E9508083-C74E-4DF2-A012-9C63B8FD307F}" type="datetimeFigureOut">
              <a:rPr lang="en-US"/>
              <a:pPr/>
              <a:t>6/22/2016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0"/>
          </a:xfrm>
          <a:prstGeom prst="rect">
            <a:avLst/>
          </a:prstGeom>
        </p:spPr>
        <p:txBody>
          <a:bodyPr vert="horz" lIns="92784" tIns="46392" rIns="92784" bIns="46392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0"/>
          </a:xfrm>
          <a:prstGeom prst="rect">
            <a:avLst/>
          </a:prstGeom>
        </p:spPr>
        <p:txBody>
          <a:bodyPr vert="horz" lIns="92784" tIns="46392" rIns="92784" bIns="46392" rtlCol="0" anchor="b"/>
          <a:lstStyle>
            <a:lvl1pPr algn="r">
              <a:defRPr sz="1200"/>
            </a:lvl1pPr>
          </a:lstStyle>
          <a:p>
            <a:fld id="{6E00214D-144D-479F-B57B-732F41D3ADF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83583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343" cy="467071"/>
          </a:xfrm>
          <a:prstGeom prst="rect">
            <a:avLst/>
          </a:prstGeom>
        </p:spPr>
        <p:txBody>
          <a:bodyPr vert="horz" lIns="92784" tIns="46392" rIns="92784" bIns="46392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1"/>
            <a:ext cx="3043343" cy="467071"/>
          </a:xfrm>
          <a:prstGeom prst="rect">
            <a:avLst/>
          </a:prstGeom>
        </p:spPr>
        <p:txBody>
          <a:bodyPr vert="horz" lIns="92784" tIns="46392" rIns="92784" bIns="46392" rtlCol="0"/>
          <a:lstStyle>
            <a:lvl1pPr algn="r">
              <a:defRPr sz="1200"/>
            </a:lvl1pPr>
          </a:lstStyle>
          <a:p>
            <a:fld id="{855FC22E-BC19-46BB-BF0C-ABCC5E004457}" type="datetimeFigureOut">
              <a:rPr lang="en-US"/>
              <a:pPr/>
              <a:t>6/22/2016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84" tIns="46392" rIns="92784" bIns="46392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14"/>
            <a:ext cx="5618480" cy="3141821"/>
          </a:xfrm>
          <a:prstGeom prst="rect">
            <a:avLst/>
          </a:prstGeom>
        </p:spPr>
        <p:txBody>
          <a:bodyPr vert="horz" lIns="92784" tIns="46392" rIns="92784" bIns="46392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0"/>
          </a:xfrm>
          <a:prstGeom prst="rect">
            <a:avLst/>
          </a:prstGeom>
        </p:spPr>
        <p:txBody>
          <a:bodyPr vert="horz" lIns="92784" tIns="46392" rIns="92784" bIns="46392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0"/>
          </a:xfrm>
          <a:prstGeom prst="rect">
            <a:avLst/>
          </a:prstGeom>
        </p:spPr>
        <p:txBody>
          <a:bodyPr vert="horz" lIns="92784" tIns="46392" rIns="92784" bIns="46392" rtlCol="0" anchor="b"/>
          <a:lstStyle>
            <a:lvl1pPr algn="r">
              <a:defRPr sz="1200"/>
            </a:lvl1pPr>
          </a:lstStyle>
          <a:p>
            <a:fld id="{21479F04-A7D0-49D5-94BD-9017E0F6FE41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4723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96B6-722B-43BB-A674-19440665F24D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831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79F04-A7D0-49D5-94BD-9017E0F6FE4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2953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79F04-A7D0-49D5-94BD-9017E0F6FE4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After reviewing four STD proposals on 12 plan options,  some of the options had 14-30 day elimination period and paid anywhere from a 50% benefit to a 66 2/3 benefits.  There were wide variances  in rates, however after going through the best and final offer process, we have selected the best choice for the employees.  The consensus are as follows: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C00000"/>
                </a:solidFill>
              </a:rPr>
              <a:t>READ SLIDE 13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688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79F04-A7D0-49D5-94BD-9017E0F6FE4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68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79F04-A7D0-49D5-94BD-9017E0F6FE4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862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79F04-A7D0-49D5-94BD-9017E0F6FE4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316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79F04-A7D0-49D5-94BD-9017E0F6FE4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3164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79F04-A7D0-49D5-94BD-9017E0F6FE4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3164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79F04-A7D0-49D5-94BD-9017E0F6FE4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3164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79F04-A7D0-49D5-94BD-9017E0F6FE4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3164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79F04-A7D0-49D5-94BD-9017E0F6FE4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This effort is led by the Strategic Purchasing Division of the Finance Department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2953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79F04-A7D0-49D5-94BD-9017E0F6FE4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295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1E90DD7-F98A-4B8E-8B3B-C6B5E6A469D7}" type="datetime1">
              <a:rPr lang="en-US" smtClean="0"/>
              <a:pPr/>
              <a:t>6/22/2016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DBF5F9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5836C6-3233-489B-AE49-D5601A6EEF14}" type="slidenum">
              <a:rPr lang="en-US" smtClean="0">
                <a:solidFill>
                  <a:srgbClr val="DBF5F9"/>
                </a:solidFill>
              </a:rPr>
              <a:pPr/>
              <a:t>‹#›</a:t>
            </a:fld>
            <a:endParaRPr lang="en-US" dirty="0">
              <a:solidFill>
                <a:srgbClr val="DBF5F9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845" y="365761"/>
            <a:ext cx="7886700" cy="50214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2F6F0-EB13-43CD-9016-AEA56E07104D}" type="datetime1">
              <a:rPr lang="en-US" smtClean="0"/>
              <a:pPr/>
              <a:t>6/22/2016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3FF8441-F48E-492B-A75E-4601F429D3C5}" type="datetime1">
              <a:rPr lang="en-US" smtClean="0">
                <a:solidFill>
                  <a:srgbClr val="04617B"/>
                </a:solidFill>
              </a:rPr>
              <a:pPr/>
              <a:t>6/22/2016</a:t>
            </a:fld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4617B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25836C6-3233-489B-AE49-D5601A6EEF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61" r:id="rId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267200"/>
            <a:ext cx="8458200" cy="1828800"/>
          </a:xfrm>
        </p:spPr>
        <p:txBody>
          <a:bodyPr>
            <a:normAutofit/>
          </a:bodyPr>
          <a:lstStyle/>
          <a:p>
            <a:pPr algn="r"/>
            <a:r>
              <a:rPr lang="en-US" sz="2000" b="1" dirty="0" smtClean="0">
                <a:latin typeface="Georgia" pitchFamily="18" charset="0"/>
              </a:rPr>
              <a:t>City of Houston</a:t>
            </a:r>
            <a:br>
              <a:rPr lang="en-US" sz="2000" b="1" dirty="0" smtClean="0">
                <a:latin typeface="Georgia" pitchFamily="18" charset="0"/>
              </a:rPr>
            </a:br>
            <a:r>
              <a:rPr lang="en-US" sz="2000" b="1" dirty="0" smtClean="0">
                <a:latin typeface="Georgia" pitchFamily="18" charset="0"/>
              </a:rPr>
              <a:t>budget and FISCAL AFFAIRS COMMITTEE</a:t>
            </a:r>
            <a:br>
              <a:rPr lang="en-US" sz="2000" b="1" dirty="0" smtClean="0">
                <a:latin typeface="Georgia" pitchFamily="18" charset="0"/>
              </a:rPr>
            </a:br>
            <a:r>
              <a:rPr lang="en-US" sz="2000" b="1" dirty="0" smtClean="0">
                <a:latin typeface="Georgia" pitchFamily="18" charset="0"/>
              </a:rPr>
              <a:t>June 28, 2016</a:t>
            </a:r>
            <a:r>
              <a:rPr lang="en-US" sz="2400" dirty="0" smtClean="0">
                <a:latin typeface="Georgia" pitchFamily="18" charset="0"/>
              </a:rPr>
              <a:t/>
            </a:r>
            <a:br>
              <a:rPr lang="en-US" sz="2400" dirty="0" smtClean="0">
                <a:latin typeface="Georgia" pitchFamily="18" charset="0"/>
              </a:rPr>
            </a:br>
            <a:endParaRPr lang="en-US" sz="2400" dirty="0">
              <a:latin typeface="Georg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609600"/>
            <a:ext cx="8458200" cy="3733800"/>
          </a:xfrm>
        </p:spPr>
        <p:txBody>
          <a:bodyPr>
            <a:normAutofit fontScale="92500" lnSpcReduction="20000"/>
          </a:bodyPr>
          <a:lstStyle/>
          <a:p>
            <a:pPr algn="ctr"/>
            <a:endParaRPr lang="en-US" b="1" dirty="0" smtClean="0"/>
          </a:p>
          <a:p>
            <a:pPr lvl="1">
              <a:spcBef>
                <a:spcPts val="1200"/>
              </a:spcBef>
            </a:pPr>
            <a:r>
              <a:rPr lang="en-US" sz="3800" b="1" dirty="0" smtClean="0">
                <a:latin typeface="Georgia" pitchFamily="18" charset="0"/>
              </a:rPr>
              <a:t>Group LONG-TERM DISABILITY (</a:t>
            </a:r>
            <a:r>
              <a:rPr lang="en-US" sz="3800" b="1" dirty="0">
                <a:latin typeface="Georgia" pitchFamily="18" charset="0"/>
              </a:rPr>
              <a:t>L</a:t>
            </a:r>
            <a:r>
              <a:rPr lang="en-US" sz="3800" b="1" dirty="0" smtClean="0">
                <a:latin typeface="Georgia" pitchFamily="18" charset="0"/>
              </a:rPr>
              <a:t>TD) Third Party Administrator</a:t>
            </a:r>
          </a:p>
          <a:p>
            <a:pPr lvl="1"/>
            <a:endParaRPr lang="en-US" sz="3800" b="1" dirty="0" smtClean="0">
              <a:latin typeface="Georgia" pitchFamily="18" charset="0"/>
            </a:endParaRPr>
          </a:p>
          <a:p>
            <a:pPr lvl="1">
              <a:spcBef>
                <a:spcPts val="1200"/>
              </a:spcBef>
            </a:pPr>
            <a:r>
              <a:rPr lang="en-US" sz="3800" b="1" dirty="0" smtClean="0">
                <a:latin typeface="Georgia" pitchFamily="18" charset="0"/>
              </a:rPr>
              <a:t>Briefing</a:t>
            </a:r>
          </a:p>
          <a:p>
            <a:pPr algn="ctr">
              <a:spcAft>
                <a:spcPts val="600"/>
              </a:spcAft>
            </a:pPr>
            <a:r>
              <a:rPr lang="en-US" sz="3800" b="1" dirty="0" smtClean="0">
                <a:solidFill>
                  <a:schemeClr val="tx1"/>
                </a:solidFill>
                <a:latin typeface="Georgia" pitchFamily="18" charset="0"/>
              </a:rPr>
              <a:t> by</a:t>
            </a:r>
          </a:p>
          <a:p>
            <a:pPr algn="ctr"/>
            <a:r>
              <a:rPr lang="en-US" sz="3800" b="1" dirty="0" smtClean="0">
                <a:latin typeface="Georgia" pitchFamily="18" charset="0"/>
              </a:rPr>
              <a:t>Human Resources Department</a:t>
            </a:r>
          </a:p>
          <a:p>
            <a:pPr algn="ctr"/>
            <a:endParaRPr lang="en-US" sz="3200" b="1" dirty="0" smtClean="0">
              <a:solidFill>
                <a:srgbClr val="FF0000"/>
              </a:solidFill>
              <a:latin typeface="Georgia" pitchFamily="18" charset="0"/>
            </a:endParaRPr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endParaRPr lang="en-US" b="1" dirty="0"/>
          </a:p>
        </p:txBody>
      </p:sp>
      <p:pic>
        <p:nvPicPr>
          <p:cNvPr id="1026" name="Picture 2" descr="C:\Users\e112340\Desktop\CitySeal-Color-[Converted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88" y="4415883"/>
            <a:ext cx="1594625" cy="1483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026218"/>
      </p:ext>
    </p:extLst>
  </p:cSld>
  <p:clrMapOvr>
    <a:masterClrMapping/>
  </p:clrMapOvr>
  <p:transition spd="slow">
    <p:wipe/>
    <p:sndAc>
      <p:stSnd>
        <p:snd r:embed="rId3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287" y="382387"/>
            <a:ext cx="8474926" cy="502145"/>
          </a:xfrm>
        </p:spPr>
        <p:txBody>
          <a:bodyPr>
            <a:noAutofit/>
          </a:bodyPr>
          <a:lstStyle/>
          <a:p>
            <a:r>
              <a:rPr lang="en-US" sz="38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      </a:t>
            </a:r>
            <a:r>
              <a:rPr lang="en-US" sz="40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How does the LTD Plan work?</a:t>
            </a:r>
            <a:endParaRPr lang="en-US" sz="4000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262" y="1561171"/>
            <a:ext cx="8562109" cy="472811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5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The </a:t>
            </a:r>
            <a:r>
              <a:rPr lang="en-US" sz="5100" dirty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policy provides coverage for the employee only, no dependent coverage.  It is designed with three components</a:t>
            </a:r>
            <a:r>
              <a:rPr lang="en-US" sz="5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:</a:t>
            </a:r>
          </a:p>
          <a:p>
            <a:pPr marL="0" indent="0">
              <a:buNone/>
            </a:pPr>
            <a:endParaRPr lang="en-US" sz="2300" dirty="0">
              <a:latin typeface="Georgia" panose="02040502050405020303" pitchFamily="18" charset="0"/>
            </a:endParaRPr>
          </a:p>
          <a:p>
            <a:pPr lvl="1"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51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Elimination Period</a:t>
            </a:r>
            <a:r>
              <a:rPr lang="en-US" sz="5100" i="1" dirty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 -</a:t>
            </a:r>
            <a:r>
              <a:rPr lang="en-US" sz="5100" dirty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 The period which is the number of consecutive days an employee must be disabled in order for benefit payments to begin. An elimination period for sickness and injury </a:t>
            </a:r>
            <a:r>
              <a:rPr lang="en-US" sz="5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(6 months)</a:t>
            </a:r>
          </a:p>
          <a:p>
            <a:pPr lvl="1"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endParaRPr lang="en-US" sz="2300" dirty="0">
              <a:latin typeface="Georgia" panose="02040502050405020303" pitchFamily="18" charset="0"/>
            </a:endParaRPr>
          </a:p>
          <a:p>
            <a:pPr lvl="1"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51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LTD Benefit</a:t>
            </a:r>
            <a:r>
              <a:rPr lang="en-US" sz="51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 </a:t>
            </a:r>
            <a:r>
              <a:rPr lang="en-US" sz="51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- A </a:t>
            </a:r>
            <a:r>
              <a:rPr lang="en-US" sz="51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paycheck </a:t>
            </a:r>
            <a:r>
              <a:rPr lang="en-US" sz="51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ranging from </a:t>
            </a:r>
            <a:r>
              <a:rPr lang="en-US" sz="51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50%-70% of base salary</a:t>
            </a:r>
          </a:p>
          <a:p>
            <a:pPr lvl="1"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endParaRPr lang="en-US" sz="1900" dirty="0">
              <a:latin typeface="Georgia" panose="02040502050405020303" pitchFamily="18" charset="0"/>
            </a:endParaRPr>
          </a:p>
          <a:p>
            <a:pPr lvl="1"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51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Benefit Duration Period</a:t>
            </a:r>
            <a:r>
              <a:rPr lang="en-US" sz="51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 </a:t>
            </a:r>
            <a:r>
              <a:rPr lang="en-US" sz="5100" dirty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–</a:t>
            </a:r>
            <a:r>
              <a:rPr lang="en-US" sz="51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 </a:t>
            </a:r>
            <a:r>
              <a:rPr lang="en-US" sz="5100" dirty="0" smtClean="0">
                <a:latin typeface="Georgia" panose="02040502050405020303" pitchFamily="18" charset="0"/>
              </a:rPr>
              <a:t>(disability after 9/1/1994) </a:t>
            </a:r>
            <a:r>
              <a:rPr lang="en-US" sz="5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to age 65, </a:t>
            </a:r>
            <a:r>
              <a:rPr lang="en-US" sz="5100" dirty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(disability before 9/1/1994) to age </a:t>
            </a:r>
            <a:r>
              <a:rPr lang="en-US" sz="5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70, date of death, or person is no longer disabled.  </a:t>
            </a:r>
            <a:endParaRPr lang="en-US" sz="3000" dirty="0"/>
          </a:p>
          <a:p>
            <a:pPr marL="0" indent="0">
              <a:buClr>
                <a:srgbClr val="C00000"/>
              </a:buClr>
              <a:buSzPct val="100000"/>
              <a:buNone/>
            </a:pPr>
            <a:endParaRPr lang="en-US" sz="3000" dirty="0" smtClean="0"/>
          </a:p>
          <a:p>
            <a:pPr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en-US" sz="3000" dirty="0" smtClean="0"/>
          </a:p>
          <a:p>
            <a:pPr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14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224" y="1707776"/>
            <a:ext cx="8286997" cy="47153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The 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Human Resources Department recommends approval 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for the selected vendor to administer the Group LTD Program in 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a three-year contract, with two optional one-year 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term.  Plan 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Provisions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:</a:t>
            </a:r>
          </a:p>
          <a:p>
            <a:pPr marL="0" indent="0">
              <a:buNone/>
            </a:pPr>
            <a:endParaRPr lang="en-US" sz="2800" dirty="0" smtClean="0">
              <a:effectLst>
                <a:outerShdw blurRad="38100" dist="38100" dir="2700000" algn="tl">
                  <a:srgbClr val="FFFFFF"/>
                </a:outerShdw>
              </a:effectLst>
              <a:latin typeface="Georgia" panose="02040502050405020303" pitchFamily="18" charset="0"/>
            </a:endParaRPr>
          </a:p>
          <a:p>
            <a:pPr lvl="1"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Compliance with Scope of Services</a:t>
            </a:r>
          </a:p>
          <a:p>
            <a:pPr lvl="1"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Five-Year Rate Guarantee</a:t>
            </a: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FAB73BC-B049-4115-A692-8D63A059BFB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8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Recommendations</a:t>
            </a:r>
            <a:endParaRPr lang="en-US" sz="3800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36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518" y="1546412"/>
            <a:ext cx="8488703" cy="4876690"/>
          </a:xfrm>
        </p:spPr>
        <p:txBody>
          <a:bodyPr>
            <a:normAutofit lnSpcReduction="10000"/>
          </a:bodyPr>
          <a:lstStyle/>
          <a:p>
            <a:pPr marL="0" lvl="0" indent="0">
              <a:buClr>
                <a:srgbClr val="C00000"/>
              </a:buClr>
              <a:buSzPct val="110000"/>
              <a:buNone/>
            </a:pPr>
            <a:r>
              <a:rPr lang="en-US" sz="3000" dirty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Considerations and benefits</a:t>
            </a:r>
            <a:r>
              <a:rPr lang="en-US" sz="3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:</a:t>
            </a:r>
          </a:p>
          <a:p>
            <a:pPr marL="0" lvl="0" indent="0">
              <a:buClr>
                <a:srgbClr val="C00000"/>
              </a:buClr>
              <a:buSzPct val="110000"/>
              <a:buNone/>
            </a:pPr>
            <a:endParaRPr lang="en-US" sz="3000" dirty="0">
              <a:effectLst>
                <a:outerShdw blurRad="38100" dist="38100" dir="2700000" algn="tl">
                  <a:srgbClr val="FFFFFF"/>
                </a:outerShdw>
              </a:effectLst>
              <a:latin typeface="Georgia" panose="02040502050405020303" pitchFamily="18" charset="0"/>
            </a:endParaRPr>
          </a:p>
          <a:p>
            <a:pPr lvl="0"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3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Rehabilitation services to assist employees to re-enter the workforce</a:t>
            </a:r>
          </a:p>
          <a:p>
            <a:pPr lvl="0">
              <a:buClr>
                <a:srgbClr val="C00000"/>
              </a:buClr>
              <a:buSzPct val="110000"/>
              <a:buNone/>
            </a:pPr>
            <a:endParaRPr lang="en-US" sz="1000" dirty="0">
              <a:effectLst>
                <a:outerShdw blurRad="38100" dist="38100" dir="2700000" algn="tl">
                  <a:srgbClr val="FFFFFF"/>
                </a:outerShdw>
              </a:effectLst>
              <a:latin typeface="Georgia" panose="02040502050405020303" pitchFamily="18" charset="0"/>
            </a:endParaRPr>
          </a:p>
          <a:p>
            <a:pPr lvl="0"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3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Services available to assist employees</a:t>
            </a:r>
          </a:p>
          <a:p>
            <a:pPr lvl="2">
              <a:buClr>
                <a:srgbClr val="C00000"/>
              </a:buClr>
              <a:buSzPct val="110000"/>
              <a:buFont typeface="Courier New" pitchFamily="49" charset="0"/>
              <a:buChar char="o"/>
            </a:pPr>
            <a:r>
              <a:rPr lang="en-US" sz="3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 File for Social Security Disability benefits, and</a:t>
            </a:r>
          </a:p>
          <a:p>
            <a:pPr lvl="2">
              <a:buClr>
                <a:srgbClr val="C00000"/>
              </a:buClr>
              <a:buSzPct val="110000"/>
              <a:buFont typeface="Courier New" pitchFamily="49" charset="0"/>
              <a:buChar char="o"/>
            </a:pPr>
            <a:r>
              <a:rPr lang="en-US" sz="3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 Appeal denial of those benefits</a:t>
            </a:r>
          </a:p>
          <a:p>
            <a:pPr lvl="2">
              <a:buClr>
                <a:srgbClr val="C00000"/>
              </a:buClr>
              <a:buSzPct val="110000"/>
              <a:buNone/>
            </a:pPr>
            <a:endParaRPr lang="en-US" sz="1000" dirty="0">
              <a:effectLst>
                <a:outerShdw blurRad="38100" dist="38100" dir="2700000" algn="tl">
                  <a:srgbClr val="FFFFFF"/>
                </a:outerShdw>
              </a:effectLst>
              <a:latin typeface="Georgia" panose="02040502050405020303" pitchFamily="18" charset="0"/>
            </a:endParaRPr>
          </a:p>
          <a:p>
            <a:pPr lvl="0"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3000" dirty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Little </a:t>
            </a:r>
            <a:r>
              <a:rPr lang="en-US" sz="3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administration </a:t>
            </a:r>
            <a:r>
              <a:rPr lang="en-US" sz="3000" dirty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or resource burden to HR</a:t>
            </a:r>
          </a:p>
          <a:p>
            <a:pPr lvl="0"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endParaRPr lang="en-US" sz="2800" dirty="0">
              <a:latin typeface="Georgia" panose="020405020504050203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FAB73BC-B049-4115-A692-8D63A059BFB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8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Recommendations con’t</a:t>
            </a:r>
            <a:endParaRPr lang="en-US" sz="3800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05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761"/>
            <a:ext cx="8063345" cy="50214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Georgia" panose="02040502050405020303" pitchFamily="18" charset="0"/>
              </a:rPr>
              <a:t>Contents</a:t>
            </a:r>
            <a:endParaRPr lang="en-US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968" y="1995055"/>
            <a:ext cx="8999032" cy="4522123"/>
          </a:xfrm>
        </p:spPr>
        <p:txBody>
          <a:bodyPr>
            <a:noAutofit/>
          </a:bodyPr>
          <a:lstStyle/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105000"/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Who is Eligible?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105000"/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COH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Disability Policy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105000"/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COH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Employee Statistics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105000"/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Scope of Work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Georgia" panose="02040502050405020303" pitchFamily="18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105000"/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LTD Procurement Process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105000"/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How does the LTD Work?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SzPct val="105000"/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Recommendation</a:t>
            </a:r>
          </a:p>
          <a:p>
            <a:pPr marL="0" indent="0">
              <a:buClr>
                <a:srgbClr val="C00000"/>
              </a:buClr>
              <a:buSzPct val="100000"/>
              <a:buNone/>
            </a:pPr>
            <a:endParaRPr lang="en-US" sz="30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9476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570" y="365761"/>
            <a:ext cx="9065941" cy="502145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     Who is eligible?</a:t>
            </a:r>
            <a:endParaRPr lang="en-US" sz="4000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5118" y="2259106"/>
            <a:ext cx="8189748" cy="4070662"/>
          </a:xfrm>
        </p:spPr>
        <p:txBody>
          <a:bodyPr>
            <a:noAutofit/>
          </a:bodyPr>
          <a:lstStyle/>
          <a:p>
            <a:pPr>
              <a:buClr>
                <a:srgbClr val="C00000"/>
              </a:buClr>
              <a:buSzPct val="103000"/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Georgia" panose="02040502050405020303" pitchFamily="18" charset="0"/>
              </a:rPr>
              <a:t>Active full-time municipal and classified firefighters </a:t>
            </a:r>
            <a:r>
              <a:rPr lang="en-US" sz="2800" dirty="0">
                <a:latin typeface="Georgia" panose="02040502050405020303" pitchFamily="18" charset="0"/>
              </a:rPr>
              <a:t>employees that are </a:t>
            </a:r>
            <a:r>
              <a:rPr lang="en-US" sz="2800" dirty="0" smtClean="0">
                <a:latin typeface="Georgia" panose="02040502050405020303" pitchFamily="18" charset="0"/>
              </a:rPr>
              <a:t>scheduled </a:t>
            </a:r>
            <a:r>
              <a:rPr lang="en-US" sz="2800" dirty="0">
                <a:latin typeface="Georgia" panose="02040502050405020303" pitchFamily="18" charset="0"/>
              </a:rPr>
              <a:t>to work at least 30 hours per week as designated in the City SAP payroll </a:t>
            </a:r>
            <a:r>
              <a:rPr lang="en-US" sz="2800" dirty="0" smtClean="0">
                <a:latin typeface="Georgia" panose="02040502050405020303" pitchFamily="18" charset="0"/>
              </a:rPr>
              <a:t>system</a:t>
            </a:r>
          </a:p>
          <a:p>
            <a:pPr>
              <a:buClr>
                <a:srgbClr val="C00000"/>
              </a:buClr>
              <a:buSzPct val="103000"/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Georgia" panose="02040502050405020303" pitchFamily="18" charset="0"/>
              </a:rPr>
              <a:t>Participate in the Compensable Sick Leave Plan</a:t>
            </a:r>
          </a:p>
          <a:p>
            <a:pPr marL="320040" lvl="3" indent="-320040">
              <a:spcBef>
                <a:spcPts val="700"/>
              </a:spcBef>
              <a:buClr>
                <a:srgbClr val="C00000"/>
              </a:buClr>
              <a:buSzPct val="103000"/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Georgia" panose="02040502050405020303" pitchFamily="18" charset="0"/>
              </a:rPr>
              <a:t>Employees are qualify after one year of employment</a:t>
            </a:r>
          </a:p>
          <a:p>
            <a:pPr>
              <a:buClr>
                <a:srgbClr val="C00000"/>
              </a:buClr>
              <a:buSzPct val="103000"/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Georgia" panose="02040502050405020303" pitchFamily="18" charset="0"/>
              </a:rPr>
              <a:t>Approximately 14,500 employees are eligible.</a:t>
            </a:r>
          </a:p>
          <a:p>
            <a:pPr>
              <a:buClr>
                <a:srgbClr val="C00000"/>
              </a:buClr>
              <a:buSzPct val="103000"/>
              <a:buFont typeface="Wingdings" panose="05000000000000000000" pitchFamily="2" charset="2"/>
              <a:buChar char="§"/>
            </a:pPr>
            <a:endParaRPr lang="en-US" sz="2800" dirty="0" smtClean="0">
              <a:latin typeface="Georgia" panose="02040502050405020303" pitchFamily="18" charset="0"/>
            </a:endParaRPr>
          </a:p>
          <a:p>
            <a:pPr>
              <a:buClr>
                <a:srgbClr val="C00000"/>
              </a:buClr>
              <a:buSzPct val="103000"/>
              <a:buFont typeface="Wingdings" panose="05000000000000000000" pitchFamily="2" charset="2"/>
              <a:buChar char="§"/>
            </a:pPr>
            <a:endParaRPr lang="en-US" sz="2800" dirty="0" smtClean="0">
              <a:latin typeface="Georgia" panose="02040502050405020303" pitchFamily="18" charset="0"/>
            </a:endParaRPr>
          </a:p>
          <a:p>
            <a:pPr>
              <a:buClr>
                <a:srgbClr val="C00000"/>
              </a:buClr>
              <a:buSzPct val="103000"/>
              <a:buFont typeface="Wingdings" panose="05000000000000000000" pitchFamily="2" charset="2"/>
              <a:buChar char="§"/>
            </a:pPr>
            <a:endParaRPr lang="en-US" sz="2800" dirty="0">
              <a:latin typeface="Georgia" panose="020405020504050203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9690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570" y="365761"/>
            <a:ext cx="9065941" cy="502145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     COH Disability Policy</a:t>
            </a:r>
            <a:endParaRPr lang="en-US" sz="4000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936" y="1579418"/>
            <a:ext cx="8253930" cy="4750350"/>
          </a:xfrm>
        </p:spPr>
        <p:txBody>
          <a:bodyPr>
            <a:noAutofit/>
          </a:bodyPr>
          <a:lstStyle/>
          <a:p>
            <a:pPr marL="0" indent="0">
              <a:buClr>
                <a:srgbClr val="C00000"/>
              </a:buClr>
              <a:buSzPct val="110000"/>
              <a:buNone/>
            </a:pPr>
            <a:endParaRPr lang="en-US" sz="1000" dirty="0" smtClean="0">
              <a:latin typeface="Georgia" panose="02040502050405020303" pitchFamily="18" charset="0"/>
            </a:endParaRPr>
          </a:p>
          <a:p>
            <a:pPr marL="0" indent="0">
              <a:buClr>
                <a:srgbClr val="C00000"/>
              </a:buClr>
              <a:buSzPct val="110000"/>
              <a:buNone/>
            </a:pPr>
            <a:endParaRPr lang="en-US" sz="1000" dirty="0">
              <a:latin typeface="Georgia" panose="02040502050405020303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Georgia" panose="02040502050405020303" pitchFamily="18" charset="0"/>
              </a:rPr>
              <a:t>Long Term Disability starts after </a:t>
            </a:r>
            <a:r>
              <a:rPr lang="en-US" sz="2800" dirty="0" smtClean="0">
                <a:latin typeface="Georgia" panose="02040502050405020303" pitchFamily="18" charset="0"/>
              </a:rPr>
              <a:t>total disability for </a:t>
            </a:r>
            <a:r>
              <a:rPr lang="en-US" sz="2800" dirty="0">
                <a:latin typeface="Georgia" panose="02040502050405020303" pitchFamily="18" charset="0"/>
              </a:rPr>
              <a:t>the longer of:</a:t>
            </a:r>
          </a:p>
          <a:p>
            <a:pPr lvl="3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Courier New" pitchFamily="49" charset="0"/>
              <a:buChar char="o"/>
            </a:pPr>
            <a:r>
              <a:rPr lang="en-US" sz="2800" dirty="0">
                <a:latin typeface="Georgia" panose="02040502050405020303" pitchFamily="18" charset="0"/>
              </a:rPr>
              <a:t>6 months, or</a:t>
            </a:r>
          </a:p>
          <a:p>
            <a:pPr lvl="3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Courier New" pitchFamily="49" charset="0"/>
              <a:buChar char="o"/>
            </a:pPr>
            <a:r>
              <a:rPr lang="en-US" sz="2800" dirty="0">
                <a:latin typeface="Georgia" panose="02040502050405020303" pitchFamily="18" charset="0"/>
              </a:rPr>
              <a:t>Duration of </a:t>
            </a:r>
            <a:r>
              <a:rPr lang="en-US" sz="2800" dirty="0" smtClean="0">
                <a:latin typeface="Georgia" panose="02040502050405020303" pitchFamily="18" charset="0"/>
              </a:rPr>
              <a:t>employee annual </a:t>
            </a:r>
            <a:r>
              <a:rPr lang="en-US" sz="2800" dirty="0">
                <a:latin typeface="Georgia" panose="02040502050405020303" pitchFamily="18" charset="0"/>
              </a:rPr>
              <a:t>sick leave</a:t>
            </a:r>
          </a:p>
          <a:p>
            <a:pPr>
              <a:buClr>
                <a:srgbClr val="C00000"/>
              </a:buClr>
              <a:buSzPct val="110000"/>
              <a:buNone/>
            </a:pPr>
            <a:endParaRPr lang="en-US" sz="2800" dirty="0" smtClean="0">
              <a:latin typeface="Georgia" panose="02040502050405020303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Georgia" panose="02040502050405020303" pitchFamily="18" charset="0"/>
              </a:rPr>
              <a:t>Provides </a:t>
            </a:r>
            <a:r>
              <a:rPr lang="en-US" sz="2800" dirty="0" smtClean="0">
                <a:latin typeface="Georgia" panose="02040502050405020303" pitchFamily="18" charset="0"/>
              </a:rPr>
              <a:t>50% of base salary (or 70% combined with other disability income</a:t>
            </a:r>
            <a:r>
              <a:rPr lang="en-US" sz="2800" dirty="0" smtClean="0">
                <a:latin typeface="Georgia" panose="02040502050405020303" pitchFamily="18" charset="0"/>
              </a:rPr>
              <a:t>)</a:t>
            </a:r>
            <a:endParaRPr lang="en-US" sz="2800" dirty="0" smtClean="0">
              <a:latin typeface="Georgia" panose="020405020504050203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4697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570" y="365761"/>
            <a:ext cx="9065941" cy="502145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     COH Disability Policy</a:t>
            </a:r>
            <a:endParaRPr lang="en-US" sz="4000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936" y="1579418"/>
            <a:ext cx="8253930" cy="4750350"/>
          </a:xfrm>
        </p:spPr>
        <p:txBody>
          <a:bodyPr>
            <a:noAutofit/>
          </a:bodyPr>
          <a:lstStyle/>
          <a:p>
            <a:pPr marL="0" indent="0">
              <a:buClr>
                <a:srgbClr val="C00000"/>
              </a:buClr>
              <a:buSzPct val="110000"/>
              <a:buNone/>
            </a:pPr>
            <a:endParaRPr lang="en-US" sz="1000" dirty="0">
              <a:latin typeface="Georgia" panose="02040502050405020303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Georgia" panose="02040502050405020303" pitchFamily="18" charset="0"/>
              </a:rPr>
              <a:t>Benefits are payable until the earlier of</a:t>
            </a:r>
          </a:p>
          <a:p>
            <a:pPr lvl="3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Courier New" pitchFamily="49" charset="0"/>
              <a:buChar char="o"/>
            </a:pPr>
            <a:r>
              <a:rPr lang="en-US" sz="2400" dirty="0" smtClean="0">
                <a:latin typeface="Georgia" panose="02040502050405020303" pitchFamily="18" charset="0"/>
              </a:rPr>
              <a:t>Age 70 (disability occurred before 9/1/1994);</a:t>
            </a:r>
          </a:p>
          <a:p>
            <a:pPr lvl="3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Courier New" pitchFamily="49" charset="0"/>
              <a:buChar char="o"/>
            </a:pPr>
            <a:r>
              <a:rPr lang="en-US" sz="2400" dirty="0" smtClean="0">
                <a:latin typeface="Georgia" panose="02040502050405020303" pitchFamily="18" charset="0"/>
              </a:rPr>
              <a:t>Age 65 (disability occurred after 9/1/1994);</a:t>
            </a:r>
          </a:p>
          <a:p>
            <a:pPr lvl="3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Courier New" pitchFamily="49" charset="0"/>
              <a:buChar char="o"/>
            </a:pPr>
            <a:r>
              <a:rPr lang="en-US" sz="2400" dirty="0" smtClean="0">
                <a:latin typeface="Georgia" panose="02040502050405020303" pitchFamily="18" charset="0"/>
              </a:rPr>
              <a:t>Date of death, or</a:t>
            </a:r>
          </a:p>
          <a:p>
            <a:pPr lvl="3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Courier New" pitchFamily="49" charset="0"/>
              <a:buChar char="o"/>
            </a:pPr>
            <a:r>
              <a:rPr lang="en-US" sz="2400" dirty="0" smtClean="0">
                <a:latin typeface="Georgia" panose="02040502050405020303" pitchFamily="18" charset="0"/>
              </a:rPr>
              <a:t>The date the person ceases to be disabled</a:t>
            </a:r>
          </a:p>
          <a:p>
            <a:pPr lvl="3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None/>
            </a:pPr>
            <a:endParaRPr lang="en-US" sz="2400" dirty="0" smtClean="0">
              <a:latin typeface="Georgia" panose="02040502050405020303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Georgia" panose="02040502050405020303" pitchFamily="18" charset="0"/>
              </a:rPr>
              <a:t>Self-insured plan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None/>
            </a:pPr>
            <a:endParaRPr lang="en-US" sz="2400" dirty="0" smtClean="0">
              <a:latin typeface="Georgia" panose="02040502050405020303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Georgia" panose="02040502050405020303" pitchFamily="18" charset="0"/>
              </a:rPr>
              <a:t>City subsidized</a:t>
            </a:r>
            <a:r>
              <a:rPr lang="en-US" sz="2600" dirty="0" smtClean="0">
                <a:latin typeface="Georgia" panose="02040502050405020303" pitchFamily="18" charset="0"/>
              </a:rPr>
              <a:t> (about $179,500 annually)</a:t>
            </a:r>
          </a:p>
          <a:p>
            <a:pPr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endParaRPr lang="en-US" sz="2800" dirty="0" smtClean="0">
              <a:latin typeface="Georgia" panose="020405020504050203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4697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570" y="365761"/>
            <a:ext cx="9065941" cy="502145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     COH Statistics</a:t>
            </a:r>
            <a:endParaRPr lang="en-US" sz="4000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936" y="2028304"/>
            <a:ext cx="8253930" cy="4301463"/>
          </a:xfrm>
        </p:spPr>
        <p:txBody>
          <a:bodyPr>
            <a:noAutofit/>
          </a:bodyPr>
          <a:lstStyle/>
          <a:p>
            <a:pPr marL="0" indent="0">
              <a:buFont typeface="Wingdings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  Long Term Disability Plan has averaged about 160 participants over the last 10 years</a:t>
            </a:r>
          </a:p>
          <a:p>
            <a:pPr marL="0" indent="0">
              <a:buNone/>
            </a:pPr>
            <a:endParaRPr lang="en-US" sz="2800" dirty="0" smtClean="0">
              <a:effectLst>
                <a:outerShdw blurRad="38100" dist="38100" dir="2700000" algn="tl">
                  <a:srgbClr val="FFFFFF"/>
                </a:outerShdw>
              </a:effectLst>
              <a:latin typeface="Georgia" panose="02040502050405020303" pitchFamily="18" charset="0"/>
            </a:endParaRPr>
          </a:p>
          <a:p>
            <a:pPr marL="0" indent="0">
              <a:buFont typeface="Wingdings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  162 participants currently</a:t>
            </a:r>
          </a:p>
          <a:p>
            <a:pPr marL="0" indent="0">
              <a:buFont typeface="Wingdings" pitchFamily="2" charset="2"/>
              <a:buChar char="§"/>
            </a:pPr>
            <a:endParaRPr lang="en-US" sz="2800" dirty="0" smtClean="0">
              <a:effectLst>
                <a:outerShdw blurRad="38100" dist="38100" dir="2700000" algn="tl">
                  <a:srgbClr val="FFFFFF"/>
                </a:outerShdw>
              </a:effectLst>
              <a:latin typeface="Georgia" panose="02040502050405020303" pitchFamily="18" charset="0"/>
            </a:endParaRPr>
          </a:p>
          <a:p>
            <a:pPr marL="0" indent="0">
              <a:buFont typeface="Wingdings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  Plan projected costs are about $179,500 annually</a:t>
            </a:r>
          </a:p>
          <a:p>
            <a:pPr marL="0" indent="0">
              <a:buFont typeface="Wingdings" pitchFamily="2" charset="2"/>
              <a:buChar char="§"/>
            </a:pPr>
            <a:endParaRPr lang="en-US" sz="2800" dirty="0">
              <a:latin typeface="Georgia" panose="020405020504050203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8892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570" y="365761"/>
            <a:ext cx="9065941" cy="502145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     Scope of Work</a:t>
            </a:r>
            <a:endParaRPr lang="en-US" sz="4000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936" y="1579418"/>
            <a:ext cx="8253930" cy="4750350"/>
          </a:xfrm>
        </p:spPr>
        <p:txBody>
          <a:bodyPr>
            <a:noAutofit/>
          </a:bodyPr>
          <a:lstStyle/>
          <a:p>
            <a:pPr lvl="1"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Offer state-of-the-art program management and administrative services</a:t>
            </a:r>
          </a:p>
          <a:p>
            <a:pPr lvl="1">
              <a:buClr>
                <a:srgbClr val="C00000"/>
              </a:buClr>
              <a:buSzPct val="110000"/>
              <a:buNone/>
            </a:pPr>
            <a:endParaRPr lang="en-US" sz="900" dirty="0">
              <a:latin typeface="Georgia" panose="02040502050405020303" pitchFamily="18" charset="0"/>
            </a:endParaRPr>
          </a:p>
          <a:p>
            <a:pPr lvl="1"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Communicate benefit determination to employees timely</a:t>
            </a:r>
          </a:p>
          <a:p>
            <a:pPr lvl="1">
              <a:buClr>
                <a:srgbClr val="C00000"/>
              </a:buClr>
              <a:buSzPct val="110000"/>
              <a:buNone/>
            </a:pPr>
            <a:endParaRPr lang="en-US" sz="900" dirty="0">
              <a:latin typeface="Georgia" panose="02040502050405020303" pitchFamily="18" charset="0"/>
            </a:endParaRPr>
          </a:p>
          <a:p>
            <a:pPr lvl="1"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Offer innovative solutions to manage and optimize the program</a:t>
            </a:r>
          </a:p>
          <a:p>
            <a:pPr lvl="1"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endParaRPr lang="en-US" sz="900" dirty="0" smtClean="0">
              <a:effectLst>
                <a:outerShdw blurRad="38100" dist="38100" dir="2700000" algn="tl">
                  <a:srgbClr val="FFFFFF"/>
                </a:outerShdw>
              </a:effectLst>
              <a:latin typeface="Georgia" panose="02040502050405020303" pitchFamily="18" charset="0"/>
            </a:endParaRPr>
          </a:p>
          <a:p>
            <a:pPr lvl="1"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Provide timely reporting / dashboards</a:t>
            </a:r>
            <a:endParaRPr lang="en-US" sz="2800" dirty="0">
              <a:latin typeface="Georgia" panose="02040502050405020303" pitchFamily="18" charset="0"/>
            </a:endParaRPr>
          </a:p>
          <a:p>
            <a:pPr>
              <a:buClr>
                <a:srgbClr val="C00000"/>
              </a:buClr>
              <a:buSzPct val="90000"/>
              <a:buFont typeface="Courier New" panose="02070309020205020404" pitchFamily="49" charset="0"/>
              <a:buChar char="o"/>
            </a:pPr>
            <a:endParaRPr lang="en-US" sz="2800" dirty="0" smtClean="0">
              <a:latin typeface="Georgia" panose="020405020504050203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9356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287" y="382387"/>
            <a:ext cx="8474926" cy="502145"/>
          </a:xfrm>
        </p:spPr>
        <p:txBody>
          <a:bodyPr>
            <a:noAutofit/>
          </a:bodyPr>
          <a:lstStyle/>
          <a:p>
            <a:r>
              <a:rPr lang="en-US" sz="38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      </a:t>
            </a:r>
            <a:r>
              <a:rPr lang="en-US" sz="40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LTD Procurement Process</a:t>
            </a:r>
            <a:endParaRPr lang="en-US" sz="4000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541" y="1855694"/>
            <a:ext cx="8496830" cy="4433594"/>
          </a:xfrm>
        </p:spPr>
        <p:txBody>
          <a:bodyPr>
            <a:normAutofit fontScale="70000" lnSpcReduction="20000"/>
          </a:bodyPr>
          <a:lstStyle/>
          <a:p>
            <a:pPr lvl="0"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3300" dirty="0">
                <a:latin typeface="Georgia" panose="02040502050405020303" pitchFamily="18" charset="0"/>
              </a:rPr>
              <a:t>Human Resources Department and Strategic Purchasing Division of Finance Department issued an RFP, with an MWBE waiver, in </a:t>
            </a:r>
            <a:r>
              <a:rPr lang="en-US" sz="3300" dirty="0" smtClean="0">
                <a:latin typeface="Georgia" panose="02040502050405020303" pitchFamily="18" charset="0"/>
              </a:rPr>
              <a:t>March 2016.  </a:t>
            </a:r>
          </a:p>
          <a:p>
            <a:pPr marL="0" lvl="0" indent="0">
              <a:buClr>
                <a:srgbClr val="C00000"/>
              </a:buClr>
              <a:buSzPct val="110000"/>
              <a:buNone/>
            </a:pPr>
            <a:endParaRPr lang="en-US" sz="1400" dirty="0">
              <a:latin typeface="Georgia" panose="02040502050405020303" pitchFamily="18" charset="0"/>
            </a:endParaRPr>
          </a:p>
          <a:p>
            <a:pPr lvl="0"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3300" dirty="0" smtClean="0">
                <a:latin typeface="Georgia" panose="02040502050405020303" pitchFamily="18" charset="0"/>
              </a:rPr>
              <a:t>Three </a:t>
            </a:r>
            <a:r>
              <a:rPr lang="en-US" sz="3300" dirty="0">
                <a:latin typeface="Georgia" panose="02040502050405020303" pitchFamily="18" charset="0"/>
              </a:rPr>
              <a:t>companies responded to the RFP and </a:t>
            </a:r>
            <a:r>
              <a:rPr lang="en-US" sz="3300" dirty="0" smtClean="0">
                <a:latin typeface="Georgia" panose="02040502050405020303" pitchFamily="18" charset="0"/>
              </a:rPr>
              <a:t>one submitted </a:t>
            </a:r>
            <a:r>
              <a:rPr lang="en-US" sz="3300" dirty="0">
                <a:latin typeface="Georgia" panose="02040502050405020303" pitchFamily="18" charset="0"/>
              </a:rPr>
              <a:t>completed </a:t>
            </a:r>
            <a:r>
              <a:rPr lang="en-US" sz="3300" dirty="0" smtClean="0">
                <a:latin typeface="Georgia" panose="02040502050405020303" pitchFamily="18" charset="0"/>
              </a:rPr>
              <a:t>proposal.</a:t>
            </a:r>
          </a:p>
          <a:p>
            <a:pPr marL="0" lvl="0" indent="0">
              <a:buClr>
                <a:srgbClr val="C00000"/>
              </a:buClr>
              <a:buSzPct val="110000"/>
              <a:buNone/>
            </a:pPr>
            <a:endParaRPr lang="en-US" sz="1400" dirty="0">
              <a:latin typeface="Georgia" panose="02040502050405020303" pitchFamily="18" charset="0"/>
            </a:endParaRPr>
          </a:p>
          <a:p>
            <a:pPr lvl="0"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3300" dirty="0">
                <a:latin typeface="Georgia" panose="02040502050405020303" pitchFamily="18" charset="0"/>
              </a:rPr>
              <a:t>An evaluation committee assessed and rated the </a:t>
            </a:r>
            <a:r>
              <a:rPr lang="en-US" sz="3300" dirty="0" smtClean="0">
                <a:latin typeface="Georgia" panose="02040502050405020303" pitchFamily="18" charset="0"/>
              </a:rPr>
              <a:t>proposal. </a:t>
            </a:r>
            <a:r>
              <a:rPr lang="en-US" sz="3300" dirty="0">
                <a:latin typeface="Georgia" panose="02040502050405020303" pitchFamily="18" charset="0"/>
              </a:rPr>
              <a:t>The committee comprises:</a:t>
            </a:r>
          </a:p>
          <a:p>
            <a:pPr lvl="2">
              <a:buClr>
                <a:srgbClr val="C00000"/>
              </a:buClr>
              <a:buSzPct val="105000"/>
              <a:buFont typeface="Courier New" panose="02070309020205020404" pitchFamily="49" charset="0"/>
              <a:buChar char="o"/>
            </a:pPr>
            <a:r>
              <a:rPr lang="en-US" sz="3300" dirty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Strategic Benefits Planning &amp; Design–Division of HR Department</a:t>
            </a:r>
            <a:endParaRPr lang="en-US" sz="3300" dirty="0">
              <a:latin typeface="Georgia" panose="02040502050405020303" pitchFamily="18" charset="0"/>
            </a:endParaRPr>
          </a:p>
          <a:p>
            <a:pPr lvl="2">
              <a:buClr>
                <a:srgbClr val="C00000"/>
              </a:buClr>
              <a:buSzPct val="105000"/>
              <a:buFont typeface="Courier New" panose="02070309020205020404" pitchFamily="49" charset="0"/>
              <a:buChar char="o"/>
            </a:pPr>
            <a:r>
              <a:rPr lang="en-US" sz="33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Solid Waste Department</a:t>
            </a:r>
            <a:endParaRPr lang="en-US" sz="3300" dirty="0">
              <a:latin typeface="Georgia" panose="02040502050405020303" pitchFamily="18" charset="0"/>
            </a:endParaRPr>
          </a:p>
          <a:p>
            <a:pPr lvl="2">
              <a:buClr>
                <a:srgbClr val="C00000"/>
              </a:buClr>
              <a:buSzPct val="105000"/>
              <a:buFont typeface="Courier New" panose="02070309020205020404" pitchFamily="49" charset="0"/>
              <a:buChar char="o"/>
            </a:pPr>
            <a:r>
              <a:rPr lang="en-US" sz="3300" dirty="0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Strategic Purchasing—Division of Finance Department</a:t>
            </a:r>
            <a:endParaRPr lang="en-US" sz="3300" dirty="0">
              <a:latin typeface="Georgia" panose="02040502050405020303" pitchFamily="18" charset="0"/>
            </a:endParaRPr>
          </a:p>
          <a:p>
            <a:pPr marL="0" indent="0">
              <a:buSzPct val="105000"/>
              <a:buNone/>
            </a:pPr>
            <a:r>
              <a:rPr lang="en-US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 </a:t>
            </a:r>
            <a:endParaRPr lang="en-US" sz="3600" dirty="0"/>
          </a:p>
          <a:p>
            <a:pPr marL="0" indent="0">
              <a:buClr>
                <a:srgbClr val="C00000"/>
              </a:buClr>
              <a:buSzPct val="100000"/>
              <a:buNone/>
            </a:pPr>
            <a:endParaRPr lang="en-US" sz="3000" dirty="0" smtClean="0"/>
          </a:p>
          <a:p>
            <a:pPr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en-US" sz="3000" dirty="0" smtClean="0"/>
          </a:p>
          <a:p>
            <a:pPr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61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287" y="382387"/>
            <a:ext cx="8474926" cy="502145"/>
          </a:xfrm>
        </p:spPr>
        <p:txBody>
          <a:bodyPr>
            <a:noAutofit/>
          </a:bodyPr>
          <a:lstStyle/>
          <a:p>
            <a:r>
              <a:rPr lang="en-US" sz="38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      </a:t>
            </a:r>
            <a:r>
              <a:rPr lang="en-US" sz="40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LTD Procurement Process con’t</a:t>
            </a:r>
            <a:endParaRPr lang="en-US" sz="4000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541" y="1855694"/>
            <a:ext cx="8496830" cy="44335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latin typeface="Georgia" panose="02040502050405020303" pitchFamily="18" charset="0"/>
              </a:rPr>
              <a:t>Proposal evaluation </a:t>
            </a:r>
            <a:r>
              <a:rPr lang="en-US" sz="2800" b="1" dirty="0">
                <a:latin typeface="Georgia" panose="02040502050405020303" pitchFamily="18" charset="0"/>
              </a:rPr>
              <a:t>criteria:</a:t>
            </a:r>
            <a:endParaRPr lang="en-US" sz="2800" dirty="0">
              <a:latin typeface="Georgia" panose="02040502050405020303" pitchFamily="18" charset="0"/>
            </a:endParaRPr>
          </a:p>
          <a:p>
            <a:pPr lvl="1"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2800" dirty="0">
                <a:latin typeface="Georgia" panose="02040502050405020303" pitchFamily="18" charset="0"/>
              </a:rPr>
              <a:t>Vendor’s ability to meet City’s requirements</a:t>
            </a:r>
          </a:p>
          <a:p>
            <a:pPr lvl="1"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2800" dirty="0">
                <a:latin typeface="Georgia" panose="02040502050405020303" pitchFamily="18" charset="0"/>
              </a:rPr>
              <a:t>Experience in providing services to large entities  the size of the City’s</a:t>
            </a:r>
          </a:p>
          <a:p>
            <a:pPr lvl="1"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2800" dirty="0">
                <a:latin typeface="Georgia" panose="02040502050405020303" pitchFamily="18" charset="0"/>
              </a:rPr>
              <a:t>Financial competitiveness</a:t>
            </a:r>
          </a:p>
          <a:p>
            <a:pPr lvl="1"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2800" dirty="0">
                <a:latin typeface="Georgia" panose="02040502050405020303" pitchFamily="18" charset="0"/>
              </a:rPr>
              <a:t>Financial ability of the company</a:t>
            </a:r>
          </a:p>
          <a:p>
            <a:pPr lvl="1"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2800" dirty="0">
                <a:latin typeface="Georgia" panose="02040502050405020303" pitchFamily="18" charset="0"/>
              </a:rPr>
              <a:t>Best and Final Offers</a:t>
            </a:r>
          </a:p>
          <a:p>
            <a:pPr lvl="1"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2800" dirty="0">
                <a:latin typeface="Georgia" panose="02040502050405020303" pitchFamily="18" charset="0"/>
              </a:rPr>
              <a:t>Systems and technical capabilities</a:t>
            </a:r>
          </a:p>
          <a:p>
            <a:pPr marL="0" indent="0">
              <a:buClr>
                <a:srgbClr val="C00000"/>
              </a:buClr>
              <a:buSzPct val="100000"/>
              <a:buNone/>
            </a:pPr>
            <a:endParaRPr lang="en-US" sz="3000" dirty="0"/>
          </a:p>
          <a:p>
            <a:pPr marL="0" indent="0">
              <a:buClr>
                <a:srgbClr val="C00000"/>
              </a:buClr>
              <a:buSzPct val="100000"/>
              <a:buNone/>
            </a:pPr>
            <a:endParaRPr lang="en-US" sz="3000" dirty="0" smtClean="0"/>
          </a:p>
          <a:p>
            <a:pPr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en-US" sz="3000" dirty="0" smtClean="0"/>
          </a:p>
          <a:p>
            <a:pPr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35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D73F44B-0B30-4936-994E-4B79789ABC6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656</Words>
  <Application>Microsoft Office PowerPoint</Application>
  <PresentationFormat>Letter Paper (8.5x11 in)</PresentationFormat>
  <Paragraphs>128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Median</vt:lpstr>
      <vt:lpstr>City of Houston budget and FISCAL AFFAIRS COMMITTEE June 28, 2016 </vt:lpstr>
      <vt:lpstr>Contents</vt:lpstr>
      <vt:lpstr>     Who is eligible?</vt:lpstr>
      <vt:lpstr>     COH Disability Policy</vt:lpstr>
      <vt:lpstr>     COH Disability Policy</vt:lpstr>
      <vt:lpstr>     COH Statistics</vt:lpstr>
      <vt:lpstr>     Scope of Work</vt:lpstr>
      <vt:lpstr>      LTD Procurement Process</vt:lpstr>
      <vt:lpstr>      LTD Procurement Process con’t</vt:lpstr>
      <vt:lpstr>      How does the LTD Plan work?</vt:lpstr>
      <vt:lpstr>Recommendations</vt:lpstr>
      <vt:lpstr>Recommendations con’t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2014-03-19T01:32:06Z</dcterms:created>
  <dcterms:modified xsi:type="dcterms:W3CDTF">2016-06-22T20:55:15Z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TC028888929991</vt:lpwstr>
  </property>
</Properties>
</file>