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84" r:id="rId3"/>
    <p:sldId id="278" r:id="rId4"/>
    <p:sldId id="291" r:id="rId5"/>
    <p:sldId id="290" r:id="rId6"/>
    <p:sldId id="265" r:id="rId7"/>
    <p:sldId id="286" r:id="rId8"/>
    <p:sldId id="287" r:id="rId9"/>
    <p:sldId id="288" r:id="rId10"/>
    <p:sldId id="279" r:id="rId11"/>
    <p:sldId id="267" r:id="rId12"/>
    <p:sldId id="270" r:id="rId13"/>
    <p:sldId id="283" r:id="rId14"/>
    <p:sldId id="289" r:id="rId15"/>
  </p:sldIdLst>
  <p:sldSz cx="9144000" cy="6858000" type="screen4x3"/>
  <p:notesSz cx="9309100" cy="70231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5" d="100"/>
          <a:sy n="85" d="100"/>
        </p:scale>
        <p:origin x="-72" y="-1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675" y="0"/>
            <a:ext cx="4033838" cy="350838"/>
          </a:xfrm>
          <a:prstGeom prst="rect">
            <a:avLst/>
          </a:prstGeom>
        </p:spPr>
        <p:txBody>
          <a:bodyPr vert="horz" lIns="91440" tIns="45720" rIns="91440" bIns="45720" rtlCol="0"/>
          <a:lstStyle>
            <a:lvl1pPr algn="r">
              <a:defRPr sz="1200"/>
            </a:lvl1pPr>
          </a:lstStyle>
          <a:p>
            <a:fld id="{93F0D185-B227-4EAD-ABE3-FBE6E4EFD55A}" type="datetimeFigureOut">
              <a:rPr lang="en-US" smtClean="0"/>
              <a:t>8/24/2016</a:t>
            </a:fld>
            <a:endParaRPr lang="en-US"/>
          </a:p>
        </p:txBody>
      </p:sp>
      <p:sp>
        <p:nvSpPr>
          <p:cNvPr id="4" name="Footer Placeholder 3"/>
          <p:cNvSpPr>
            <a:spLocks noGrp="1"/>
          </p:cNvSpPr>
          <p:nvPr>
            <p:ph type="ftr" sz="quarter" idx="2"/>
          </p:nvPr>
        </p:nvSpPr>
        <p:spPr>
          <a:xfrm>
            <a:off x="0" y="6670675"/>
            <a:ext cx="4033838" cy="3508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675" y="6670675"/>
            <a:ext cx="4033838" cy="350838"/>
          </a:xfrm>
          <a:prstGeom prst="rect">
            <a:avLst/>
          </a:prstGeom>
        </p:spPr>
        <p:txBody>
          <a:bodyPr vert="horz" lIns="91440" tIns="45720" rIns="91440" bIns="45720" rtlCol="0" anchor="b"/>
          <a:lstStyle>
            <a:lvl1pPr algn="r">
              <a:defRPr sz="1200"/>
            </a:lvl1pPr>
          </a:lstStyle>
          <a:p>
            <a:fld id="{D2C79AAE-0799-45AC-9B97-4E8717990A8C}" type="slidenum">
              <a:rPr lang="en-US" smtClean="0"/>
              <a:t>‹#›</a:t>
            </a:fld>
            <a:endParaRPr lang="en-US"/>
          </a:p>
        </p:txBody>
      </p:sp>
    </p:spTree>
    <p:extLst>
      <p:ext uri="{BB962C8B-B14F-4D97-AF65-F5344CB8AC3E}">
        <p14:creationId xmlns:p14="http://schemas.microsoft.com/office/powerpoint/2010/main" val="87777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2425"/>
          </a:xfrm>
          <a:prstGeom prst="rect">
            <a:avLst/>
          </a:prstGeom>
        </p:spPr>
        <p:txBody>
          <a:bodyPr vert="horz" lIns="91440" tIns="45720" rIns="91440" bIns="45720" rtlCol="0"/>
          <a:lstStyle>
            <a:lvl1pPr algn="r">
              <a:defRPr sz="1200"/>
            </a:lvl1pPr>
          </a:lstStyle>
          <a:p>
            <a:fld id="{960CA5CD-416D-40DE-AC4C-0BA894E59253}" type="datetimeFigureOut">
              <a:rPr lang="en-US" smtClean="0"/>
              <a:t>8/24/2016</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9788"/>
            <a:ext cx="7448550" cy="2765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70675"/>
            <a:ext cx="4033838" cy="352425"/>
          </a:xfrm>
          <a:prstGeom prst="rect">
            <a:avLst/>
          </a:prstGeom>
        </p:spPr>
        <p:txBody>
          <a:bodyPr vert="horz" lIns="91440" tIns="45720" rIns="91440" bIns="45720" rtlCol="0" anchor="b"/>
          <a:lstStyle>
            <a:lvl1pPr algn="r">
              <a:defRPr sz="1200"/>
            </a:lvl1pPr>
          </a:lstStyle>
          <a:p>
            <a:fld id="{568006A7-74CC-409F-B7B7-79490BCC286C}" type="slidenum">
              <a:rPr lang="en-US" smtClean="0"/>
              <a:t>‹#›</a:t>
            </a:fld>
            <a:endParaRPr lang="en-US"/>
          </a:p>
        </p:txBody>
      </p:sp>
    </p:spTree>
    <p:extLst>
      <p:ext uri="{BB962C8B-B14F-4D97-AF65-F5344CB8AC3E}">
        <p14:creationId xmlns:p14="http://schemas.microsoft.com/office/powerpoint/2010/main" val="183788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675063" y="5227638"/>
            <a:ext cx="5011737" cy="1100137"/>
          </a:xfrm>
          <a:prstGeom prst="rect">
            <a:avLst/>
          </a:prstGeom>
        </p:spPr>
        <p:txBody>
          <a:bodyPr>
            <a:spAutoFit/>
          </a:bodyPr>
          <a:lstStyle/>
          <a:p>
            <a:pPr>
              <a:spcAft>
                <a:spcPts val="300"/>
              </a:spcAft>
            </a:pPr>
            <a:r>
              <a:rPr lang="en-US" sz="1200" dirty="0">
                <a:solidFill>
                  <a:srgbClr val="FFFFFF"/>
                </a:solidFill>
                <a:cs typeface="Arial" pitchFamily="34" charset="0"/>
              </a:rPr>
              <a:t>611 Walker, 7th Floor</a:t>
            </a:r>
          </a:p>
          <a:p>
            <a:pPr>
              <a:spcAft>
                <a:spcPts val="300"/>
              </a:spcAft>
            </a:pPr>
            <a:r>
              <a:rPr lang="en-US" sz="1200" dirty="0">
                <a:solidFill>
                  <a:srgbClr val="FFFFFF"/>
                </a:solidFill>
                <a:cs typeface="Arial" pitchFamily="34" charset="0"/>
              </a:rPr>
              <a:t>Houston, TX 77002</a:t>
            </a:r>
          </a:p>
          <a:p>
            <a:pPr>
              <a:spcAft>
                <a:spcPts val="1500"/>
              </a:spcAft>
            </a:pPr>
            <a:r>
              <a:rPr lang="en-US" sz="1200" dirty="0">
                <a:solidFill>
                  <a:srgbClr val="FFFFFF"/>
                </a:solidFill>
                <a:cs typeface="Arial" pitchFamily="34" charset="0"/>
              </a:rPr>
              <a:t>www.houstontx.gov/</a:t>
            </a:r>
            <a:r>
              <a:rPr lang="en-US" sz="1200" b="1" dirty="0">
                <a:solidFill>
                  <a:srgbClr val="FFFFFF"/>
                </a:solidFill>
                <a:cs typeface="Arial" pitchFamily="34" charset="0"/>
              </a:rPr>
              <a:t>obo</a:t>
            </a:r>
          </a:p>
          <a:p>
            <a:pPr>
              <a:spcAft>
                <a:spcPts val="900"/>
              </a:spcAft>
            </a:pPr>
            <a:r>
              <a:rPr lang="en-US" sz="1200" dirty="0" smtClean="0">
                <a:solidFill>
                  <a:srgbClr val="FFFFFF"/>
                </a:solidFill>
                <a:cs typeface="Arial" pitchFamily="34" charset="0"/>
              </a:rPr>
              <a:t>T. 832.393.0600 F</a:t>
            </a:r>
            <a:r>
              <a:rPr lang="en-US" sz="1200" dirty="0">
                <a:solidFill>
                  <a:srgbClr val="FFFFFF"/>
                </a:solidFill>
                <a:cs typeface="Arial" pitchFamily="34" charset="0"/>
              </a:rPr>
              <a:t>. </a:t>
            </a:r>
            <a:r>
              <a:rPr lang="en-US" sz="1200" dirty="0" smtClean="0">
                <a:solidFill>
                  <a:srgbClr val="FFFFFF"/>
                </a:solidFill>
                <a:cs typeface="Arial" pitchFamily="34" charset="0"/>
              </a:rPr>
              <a:t>832.393.0647</a:t>
            </a:r>
            <a:endParaRPr lang="en-US" sz="1200" dirty="0">
              <a:solidFill>
                <a:srgbClr val="FFFFFF"/>
              </a:solidFill>
              <a:cs typeface="Arial" pitchFamily="34" charset="0"/>
            </a:endParaRPr>
          </a:p>
        </p:txBody>
      </p:sp>
      <p:cxnSp>
        <p:nvCxnSpPr>
          <p:cNvPr id="6" name="Straight Connector 5"/>
          <p:cNvCxnSpPr/>
          <p:nvPr userDrawn="1"/>
        </p:nvCxnSpPr>
        <p:spPr>
          <a:xfrm>
            <a:off x="2205038" y="6086475"/>
            <a:ext cx="432435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276475" y="5502275"/>
            <a:ext cx="1370013"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579438" y="3738563"/>
            <a:ext cx="2501900" cy="214312"/>
          </a:xfrm>
          <a:prstGeom prst="rect">
            <a:avLst/>
          </a:prstGeom>
        </p:spPr>
        <p:txBody>
          <a:bodyPr wrap="none">
            <a:spAutoFit/>
          </a:bodyPr>
          <a:lstStyle/>
          <a:p>
            <a:pPr algn="ctr">
              <a:defRPr/>
            </a:pPr>
            <a:r>
              <a:rPr lang="en-US" sz="800" kern="0" cap="all" spc="300" dirty="0">
                <a:solidFill>
                  <a:srgbClr val="5684C2"/>
                </a:solidFill>
                <a:latin typeface="Arial" pitchFamily="29" charset="0"/>
                <a:ea typeface="ＭＳ Ｐゴシック" pitchFamily="29" charset="-128"/>
                <a:cs typeface="ＭＳ Ｐゴシック" pitchFamily="29" charset="-128"/>
              </a:rPr>
              <a:t>Educate. Connect. </a:t>
            </a:r>
            <a:r>
              <a:rPr lang="en-US" sz="800" b="1" kern="0" cap="all" spc="300" dirty="0">
                <a:solidFill>
                  <a:srgbClr val="5684C2"/>
                </a:solidFill>
                <a:latin typeface="Arial" pitchFamily="29" charset="0"/>
                <a:ea typeface="ＭＳ Ｐゴシック" pitchFamily="29" charset="-128"/>
                <a:cs typeface="ＭＳ Ｐゴシック" pitchFamily="29" charset="-128"/>
              </a:rPr>
              <a:t>Grow.</a:t>
            </a:r>
          </a:p>
        </p:txBody>
      </p:sp>
      <p:sp>
        <p:nvSpPr>
          <p:cNvPr id="2" name="Title 1"/>
          <p:cNvSpPr>
            <a:spLocks noGrp="1"/>
          </p:cNvSpPr>
          <p:nvPr>
            <p:ph type="ctrTitle"/>
          </p:nvPr>
        </p:nvSpPr>
        <p:spPr>
          <a:xfrm>
            <a:off x="3674712" y="1261035"/>
            <a:ext cx="5012088" cy="233941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674712" y="3747073"/>
            <a:ext cx="5012088" cy="1200606"/>
          </a:xfrm>
        </p:spPr>
        <p:txBody>
          <a:bodyPr>
            <a:normAutofit/>
          </a:bodyPr>
          <a:lstStyle>
            <a:lvl1pPr marL="0" indent="0" algn="l">
              <a:buNone/>
              <a:defRPr sz="2000">
                <a:solidFill>
                  <a:srgbClr val="152F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6013C2B3-24EA-4FAB-B10B-A6C0E7C2F21E}" type="slidenum">
              <a:rPr lang="en-US"/>
              <a:pPr/>
              <a:t>‹#›</a:t>
            </a:fld>
            <a:endParaRPr lang="en-US" dirty="0"/>
          </a:p>
        </p:txBody>
      </p:sp>
      <p:pic>
        <p:nvPicPr>
          <p:cNvPr id="12" name="Picture 11" descr="Trial.png"/>
          <p:cNvPicPr>
            <a:picLocks noChangeAspect="1"/>
          </p:cNvPicPr>
          <p:nvPr userDrawn="1"/>
        </p:nvPicPr>
        <p:blipFill>
          <a:blip r:embed="rId3"/>
          <a:srcRect b="7028"/>
          <a:stretch>
            <a:fillRect/>
          </a:stretch>
        </p:blipFill>
        <p:spPr>
          <a:xfrm>
            <a:off x="379663" y="1082426"/>
            <a:ext cx="2870979" cy="2561526"/>
          </a:xfrm>
          <a:prstGeom prst="rect">
            <a:avLst/>
          </a:prstGeom>
        </p:spPr>
      </p:pic>
      <p:sp>
        <p:nvSpPr>
          <p:cNvPr id="5" name="Rectangle 4"/>
          <p:cNvSpPr/>
          <p:nvPr userDrawn="1"/>
        </p:nvSpPr>
        <p:spPr>
          <a:xfrm flipH="1">
            <a:off x="457200" y="5268582"/>
            <a:ext cx="3065463" cy="1100137"/>
          </a:xfrm>
          <a:prstGeom prst="rect">
            <a:avLst/>
          </a:prstGeom>
        </p:spPr>
        <p:txBody>
          <a:bodyPr>
            <a:spAutoFit/>
          </a:bodyPr>
          <a:lstStyle/>
          <a:p>
            <a:pPr algn="r">
              <a:spcAft>
                <a:spcPts val="300"/>
              </a:spcAft>
            </a:pPr>
            <a:r>
              <a:rPr lang="en-US" sz="1200" dirty="0" smtClean="0">
                <a:solidFill>
                  <a:srgbClr val="FFFFFF"/>
                </a:solidFill>
                <a:cs typeface="Arial" pitchFamily="34" charset="0"/>
              </a:rPr>
              <a:t>Sylvester Turner</a:t>
            </a:r>
            <a:endParaRPr lang="en-US" sz="1200" dirty="0">
              <a:solidFill>
                <a:srgbClr val="FFFFFF"/>
              </a:solidFill>
              <a:cs typeface="Arial" pitchFamily="34" charset="0"/>
            </a:endParaRPr>
          </a:p>
          <a:p>
            <a:pPr algn="r">
              <a:spcAft>
                <a:spcPts val="1500"/>
              </a:spcAft>
            </a:pPr>
            <a:r>
              <a:rPr lang="en-US" sz="1200" b="1" dirty="0">
                <a:solidFill>
                  <a:srgbClr val="FFFFFF"/>
                </a:solidFill>
                <a:cs typeface="Arial" pitchFamily="34" charset="0"/>
              </a:rPr>
              <a:t>Mayor</a:t>
            </a:r>
          </a:p>
          <a:p>
            <a:pPr algn="r">
              <a:spcAft>
                <a:spcPts val="300"/>
              </a:spcAft>
            </a:pPr>
            <a:r>
              <a:rPr lang="en-US" sz="1200" dirty="0">
                <a:solidFill>
                  <a:srgbClr val="FFFFFF"/>
                </a:solidFill>
                <a:cs typeface="Arial" pitchFamily="34" charset="0"/>
              </a:rPr>
              <a:t>Carlecia D. Wright</a:t>
            </a:r>
          </a:p>
          <a:p>
            <a:pPr algn="r">
              <a:spcAft>
                <a:spcPts val="300"/>
              </a:spcAft>
            </a:pPr>
            <a:r>
              <a:rPr lang="en-US" sz="1200" b="1" dirty="0">
                <a:solidFill>
                  <a:srgbClr val="FFFFFF"/>
                </a:solidFill>
                <a:cs typeface="Arial" pitchFamily="34" charset="0"/>
              </a:rPr>
              <a:t>Director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161671" y="1397000"/>
            <a:ext cx="4114800" cy="4114800"/>
          </a:xfrm>
          <a:prstGeom prst="rect">
            <a:avLst/>
          </a:prstGeom>
          <a:blipFill dpi="0" rotWithShape="1">
            <a:blip r:embed="rId3">
              <a:alphaModFix amt="34000"/>
              <a:duotone>
                <a:prstClr val="black"/>
                <a:schemeClr val="accent1">
                  <a:tint val="45000"/>
                  <a:satMod val="40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 name="Picture 14" descr="background cutout.pn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Oval 1"/>
          <p:cNvSpPr/>
          <p:nvPr userDrawn="1"/>
        </p:nvSpPr>
        <p:spPr>
          <a:xfrm>
            <a:off x="2284413" y="1141413"/>
            <a:ext cx="4575175" cy="457517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2444750" y="6034088"/>
            <a:ext cx="1604963" cy="369887"/>
          </a:xfrm>
          <a:prstGeom prst="rect">
            <a:avLst/>
          </a:prstGeom>
        </p:spPr>
        <p:txBody>
          <a:bodyPr wrap="none">
            <a:spAutoFit/>
          </a:bodyPr>
          <a:lstStyle/>
          <a:p>
            <a:pPr algn="ctr"/>
            <a:r>
              <a:rPr lang="en-US" dirty="0">
                <a:solidFill>
                  <a:srgbClr val="9CC0EC"/>
                </a:solidFill>
              </a:rPr>
              <a:t>EDUCATE.</a:t>
            </a:r>
            <a:endParaRPr lang="en-US" b="1" dirty="0">
              <a:solidFill>
                <a:srgbClr val="9CC0EC"/>
              </a:solidFill>
            </a:endParaRPr>
          </a:p>
        </p:txBody>
      </p:sp>
      <p:sp>
        <p:nvSpPr>
          <p:cNvPr id="15" name="Rectangle 14"/>
          <p:cNvSpPr/>
          <p:nvPr userDrawn="1"/>
        </p:nvSpPr>
        <p:spPr>
          <a:xfrm>
            <a:off x="3987800" y="6034088"/>
            <a:ext cx="1633538" cy="368300"/>
          </a:xfrm>
          <a:prstGeom prst="rect">
            <a:avLst/>
          </a:prstGeom>
        </p:spPr>
        <p:txBody>
          <a:bodyPr wrap="none">
            <a:spAutoFit/>
          </a:bodyPr>
          <a:lstStyle/>
          <a:p>
            <a:pPr algn="ctr"/>
            <a:r>
              <a:rPr lang="en-US" dirty="0">
                <a:solidFill>
                  <a:srgbClr val="9CC0EC"/>
                </a:solidFill>
              </a:rPr>
              <a:t>CONNECT.</a:t>
            </a:r>
            <a:endParaRPr lang="en-US" b="1" dirty="0">
              <a:solidFill>
                <a:srgbClr val="9CC0EC"/>
              </a:solidFill>
            </a:endParaRPr>
          </a:p>
        </p:txBody>
      </p:sp>
      <p:sp>
        <p:nvSpPr>
          <p:cNvPr id="16" name="Rectangle 15"/>
          <p:cNvSpPr/>
          <p:nvPr userDrawn="1"/>
        </p:nvSpPr>
        <p:spPr>
          <a:xfrm>
            <a:off x="5578475" y="6032500"/>
            <a:ext cx="1135063" cy="369888"/>
          </a:xfrm>
          <a:prstGeom prst="rect">
            <a:avLst/>
          </a:prstGeom>
        </p:spPr>
        <p:txBody>
          <a:bodyPr wrap="none">
            <a:spAutoFit/>
          </a:bodyPr>
          <a:lstStyle/>
          <a:p>
            <a:pPr algn="ctr">
              <a:defRPr/>
            </a:pPr>
            <a:r>
              <a:rPr lang="en-US" b="1" cap="all" spc="300" dirty="0">
                <a:solidFill>
                  <a:srgbClr val="9CC0EC"/>
                </a:solidFill>
                <a:latin typeface="Arial" pitchFamily="29" charset="0"/>
                <a:ea typeface="ＭＳ Ｐゴシック" pitchFamily="29" charset="-128"/>
                <a:cs typeface="ＭＳ Ｐゴシック" pitchFamily="29" charset="-128"/>
              </a:rPr>
              <a:t>Grow.</a:t>
            </a:r>
          </a:p>
        </p:txBody>
      </p:sp>
      <p:grpSp>
        <p:nvGrpSpPr>
          <p:cNvPr id="24" name="Group 23"/>
          <p:cNvGrpSpPr/>
          <p:nvPr userDrawn="1"/>
        </p:nvGrpSpPr>
        <p:grpSpPr>
          <a:xfrm>
            <a:off x="2268530" y="1137290"/>
            <a:ext cx="4579644" cy="4572000"/>
            <a:chOff x="103979" y="914400"/>
            <a:chExt cx="4579644" cy="4572000"/>
          </a:xfrm>
        </p:grpSpPr>
        <p:sp>
          <p:nvSpPr>
            <p:cNvPr id="25" name="Oval 24"/>
            <p:cNvSpPr/>
            <p:nvPr/>
          </p:nvSpPr>
          <p:spPr>
            <a:xfrm>
              <a:off x="111623" y="914400"/>
              <a:ext cx="4572000" cy="4572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C:\Users\aHarianawala\Desktop\A\Misc\Logos used\COHLOGO.png"/>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103979" y="914400"/>
              <a:ext cx="4572000" cy="4572000"/>
            </a:xfrm>
            <a:prstGeom prst="rect">
              <a:avLst/>
            </a:prstGeom>
            <a:noFill/>
            <a:ln>
              <a:no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1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2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5562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265D440-C213-44E1-8DF2-63C2A2CC8B5D}" type="slidenum">
              <a:rPr lang="en-US"/>
              <a:pPr/>
              <a:t>‹#›</a:t>
            </a:fld>
            <a:endParaRPr lang="en-US" dirty="0"/>
          </a:p>
        </p:txBody>
      </p:sp>
      <p:pic>
        <p:nvPicPr>
          <p:cNvPr id="7" name="Picture 2" descr="C:\Users\aHarianawala\Desktop\A\Misc\Logos used\COHOBO-Logotype-Color_RGB-NEW.png"/>
          <p:cNvPicPr>
            <a:picLocks noChangeAspect="1" noChangeArrowheads="1"/>
          </p:cNvPicPr>
          <p:nvPr userDrawn="1"/>
        </p:nvPicPr>
        <p:blipFill>
          <a:blip r:embed="rId2"/>
          <a:srcRect/>
          <a:stretch>
            <a:fillRect/>
          </a:stretch>
        </p:blipFill>
        <p:spPr bwMode="auto">
          <a:xfrm>
            <a:off x="477673" y="6049384"/>
            <a:ext cx="2852380" cy="713096"/>
          </a:xfrm>
          <a:prstGeom prst="rect">
            <a:avLst/>
          </a:prstGeom>
          <a:noFill/>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834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143758"/>
            <a:ext cx="5562600" cy="39824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C32668A-1B26-463E-B950-95F236875E7C}" type="slidenum">
              <a:rPr lang="en-US"/>
              <a:pPr/>
              <a:t>‹#›</a:t>
            </a:fld>
            <a:endParaRPr lang="en-US" dirty="0"/>
          </a:p>
        </p:txBody>
      </p:sp>
      <p:pic>
        <p:nvPicPr>
          <p:cNvPr id="8" name="Picture 2" descr="C:\Users\aHarianawala\Desktop\A\Misc\Logos used\COHOBO-Logotype-Color_RGB-NEW.png"/>
          <p:cNvPicPr>
            <a:picLocks noChangeAspect="1" noChangeArrowheads="1"/>
          </p:cNvPicPr>
          <p:nvPr userDrawn="1"/>
        </p:nvPicPr>
        <p:blipFill>
          <a:blip r:embed="rId3"/>
          <a:srcRect/>
          <a:stretch>
            <a:fillRect/>
          </a:stretch>
        </p:blipFill>
        <p:spPr bwMode="auto">
          <a:xfrm>
            <a:off x="477673" y="6049384"/>
            <a:ext cx="2852380" cy="713096"/>
          </a:xfrm>
          <a:prstGeom prst="rect">
            <a:avLst/>
          </a:prstGeom>
          <a:noFill/>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641475" y="1357313"/>
            <a:ext cx="2501900" cy="214312"/>
          </a:xfrm>
          <a:prstGeom prst="rect">
            <a:avLst/>
          </a:prstGeom>
        </p:spPr>
        <p:txBody>
          <a:bodyPr wrap="none">
            <a:spAutoFit/>
          </a:bodyPr>
          <a:lstStyle/>
          <a:p>
            <a:pPr algn="ctr">
              <a:defRPr/>
            </a:pPr>
            <a:r>
              <a:rPr lang="en-US" sz="800" kern="0" cap="all" spc="300" dirty="0">
                <a:solidFill>
                  <a:srgbClr val="5684C2"/>
                </a:solidFill>
                <a:latin typeface="Arial" pitchFamily="29" charset="0"/>
                <a:ea typeface="ＭＳ Ｐゴシック" pitchFamily="29" charset="-128"/>
                <a:cs typeface="ＭＳ Ｐゴシック" pitchFamily="29" charset="-128"/>
              </a:rPr>
              <a:t>Educate. Connect. </a:t>
            </a:r>
            <a:r>
              <a:rPr lang="en-US" sz="800" b="1" kern="0" cap="all" spc="300" dirty="0">
                <a:solidFill>
                  <a:srgbClr val="5684C2"/>
                </a:solidFill>
                <a:latin typeface="Arial" pitchFamily="29" charset="0"/>
                <a:ea typeface="ＭＳ Ｐゴシック" pitchFamily="29" charset="-128"/>
                <a:cs typeface="ＭＳ Ｐゴシック" pitchFamily="29" charset="-128"/>
              </a:rPr>
              <a:t>Grow.</a:t>
            </a:r>
          </a:p>
        </p:txBody>
      </p:sp>
      <p:sp>
        <p:nvSpPr>
          <p:cNvPr id="2" name="Title 1"/>
          <p:cNvSpPr>
            <a:spLocks noGrp="1"/>
          </p:cNvSpPr>
          <p:nvPr>
            <p:ph type="title"/>
          </p:nvPr>
        </p:nvSpPr>
        <p:spPr>
          <a:xfrm>
            <a:off x="457201" y="2209800"/>
            <a:ext cx="5486400" cy="838200"/>
          </a:xfrm>
        </p:spPr>
        <p:txBody>
          <a:bodyPr anchor="b">
            <a:normAutofit/>
          </a:bodyPr>
          <a:lstStyle>
            <a:lvl1pPr algn="l">
              <a:defRPr sz="3200" b="1"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3048000"/>
            <a:ext cx="3810000" cy="2895600"/>
          </a:xfrm>
        </p:spPr>
        <p:txBody>
          <a:bodyPr>
            <a:normAutofit/>
          </a:bodyPr>
          <a:lstStyle>
            <a:lvl1pPr marL="0" indent="0">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064A2F1-B917-4F1D-A9B0-DC3BCD47359F}" type="slidenum">
              <a:rPr lang="en-US"/>
              <a:pPr/>
              <a:t>‹#›</a:t>
            </a:fld>
            <a:endParaRPr lang="en-US" dirty="0"/>
          </a:p>
        </p:txBody>
      </p:sp>
      <p:pic>
        <p:nvPicPr>
          <p:cNvPr id="8" name="Picture 2" descr="C:\Users\aHarianawala\Desktop\A\Misc\Logos used\COHOBO-Logotype-Color_RGB-NEW.png"/>
          <p:cNvPicPr>
            <a:picLocks noChangeAspect="1" noChangeArrowheads="1"/>
          </p:cNvPicPr>
          <p:nvPr userDrawn="1"/>
        </p:nvPicPr>
        <p:blipFill>
          <a:blip r:embed="rId3"/>
          <a:srcRect/>
          <a:stretch>
            <a:fillRect/>
          </a:stretch>
        </p:blipFill>
        <p:spPr bwMode="auto">
          <a:xfrm>
            <a:off x="379586" y="386925"/>
            <a:ext cx="3971500" cy="99287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641475" y="1357313"/>
            <a:ext cx="2501900" cy="214312"/>
          </a:xfrm>
          <a:prstGeom prst="rect">
            <a:avLst/>
          </a:prstGeom>
        </p:spPr>
        <p:txBody>
          <a:bodyPr wrap="none">
            <a:spAutoFit/>
          </a:bodyPr>
          <a:lstStyle/>
          <a:p>
            <a:pPr algn="ctr">
              <a:defRPr/>
            </a:pPr>
            <a:r>
              <a:rPr lang="en-US" sz="800" kern="0" cap="all" spc="300" dirty="0">
                <a:solidFill>
                  <a:srgbClr val="5684C2"/>
                </a:solidFill>
                <a:latin typeface="Arial" pitchFamily="29" charset="0"/>
                <a:ea typeface="ＭＳ Ｐゴシック" pitchFamily="29" charset="-128"/>
                <a:cs typeface="ＭＳ Ｐゴシック" pitchFamily="29" charset="-128"/>
              </a:rPr>
              <a:t>Educate. Connect. </a:t>
            </a:r>
            <a:r>
              <a:rPr lang="en-US" sz="800" b="1" kern="0" cap="all" spc="300" dirty="0">
                <a:solidFill>
                  <a:srgbClr val="5684C2"/>
                </a:solidFill>
                <a:latin typeface="Arial" pitchFamily="29" charset="0"/>
                <a:ea typeface="ＭＳ Ｐゴシック" pitchFamily="29" charset="-128"/>
                <a:cs typeface="ＭＳ Ｐゴシック" pitchFamily="29" charset="-128"/>
              </a:rPr>
              <a:t>Grow.</a:t>
            </a:r>
          </a:p>
        </p:txBody>
      </p:sp>
      <p:sp>
        <p:nvSpPr>
          <p:cNvPr id="2" name="Title 1"/>
          <p:cNvSpPr>
            <a:spLocks noGrp="1"/>
          </p:cNvSpPr>
          <p:nvPr>
            <p:ph type="title"/>
          </p:nvPr>
        </p:nvSpPr>
        <p:spPr>
          <a:xfrm>
            <a:off x="457201" y="2209800"/>
            <a:ext cx="5486400" cy="838200"/>
          </a:xfrm>
        </p:spPr>
        <p:txBody>
          <a:bodyPr anchor="b">
            <a:normAutofit/>
          </a:bodyPr>
          <a:lstStyle>
            <a:lvl1pPr algn="l">
              <a:defRPr sz="3200" b="1"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3048000"/>
            <a:ext cx="3809999" cy="2895600"/>
          </a:xfrm>
        </p:spPr>
        <p:txBody>
          <a:bodyPr>
            <a:normAutofit/>
          </a:bodyPr>
          <a:lstStyle>
            <a:lvl1pPr marL="0" indent="0">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2771FCD-FE5A-433D-8351-83C395E3B03A}" type="slidenum">
              <a:rPr lang="en-US"/>
              <a:pPr/>
              <a:t>‹#›</a:t>
            </a:fld>
            <a:endParaRPr lang="en-US" dirty="0"/>
          </a:p>
        </p:txBody>
      </p:sp>
      <p:pic>
        <p:nvPicPr>
          <p:cNvPr id="6146" name="Picture 2" descr="C:\Users\aHarianawala\Desktop\A\Misc\Logos used\COHOBO-Logotype-Color_RGB-NEW.png"/>
          <p:cNvPicPr>
            <a:picLocks noChangeAspect="1" noChangeArrowheads="1"/>
          </p:cNvPicPr>
          <p:nvPr userDrawn="1"/>
        </p:nvPicPr>
        <p:blipFill>
          <a:blip r:embed="rId3"/>
          <a:srcRect/>
          <a:stretch>
            <a:fillRect/>
          </a:stretch>
        </p:blipFill>
        <p:spPr bwMode="auto">
          <a:xfrm>
            <a:off x="232013" y="341213"/>
            <a:ext cx="4162566" cy="104064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EFF2230-3FC0-4A5F-941F-5CC990C4442D}" type="slidenum">
              <a:rPr lang="en-US"/>
              <a:pPr/>
              <a:t>‹#›</a:t>
            </a:fld>
            <a:endParaRPr lang="en-US" dirty="0"/>
          </a:p>
        </p:txBody>
      </p:sp>
      <p:pic>
        <p:nvPicPr>
          <p:cNvPr id="8" name="Picture 2" descr="C:\Users\aHarianawala\Desktop\A\Misc\Logos used\COHOBO-Logotype-Color_RGB-NEW.png"/>
          <p:cNvPicPr>
            <a:picLocks noChangeAspect="1" noChangeArrowheads="1"/>
          </p:cNvPicPr>
          <p:nvPr userDrawn="1"/>
        </p:nvPicPr>
        <p:blipFill>
          <a:blip r:embed="rId2"/>
          <a:srcRect/>
          <a:stretch>
            <a:fillRect/>
          </a:stretch>
        </p:blipFill>
        <p:spPr bwMode="auto">
          <a:xfrm>
            <a:off x="477673" y="6049384"/>
            <a:ext cx="2852380" cy="713096"/>
          </a:xfrm>
          <a:prstGeom prst="rect">
            <a:avLst/>
          </a:prstGeom>
          <a:noFill/>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09800"/>
            <a:ext cx="4038600" cy="3916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09800"/>
            <a:ext cx="4038600" cy="3916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6542F8B3-4853-4808-8FBE-988128788782}" type="slidenum">
              <a:rPr lang="en-US"/>
              <a:pPr/>
              <a:t>‹#›</a:t>
            </a:fld>
            <a:endParaRPr lang="en-US" dirty="0"/>
          </a:p>
        </p:txBody>
      </p:sp>
      <p:pic>
        <p:nvPicPr>
          <p:cNvPr id="5122" name="Picture 2" descr="C:\Users\aHarianawala\Desktop\A\Misc\Logos used\COHOBO-Logotype-Color_RGB-NEW.png"/>
          <p:cNvPicPr>
            <a:picLocks noChangeAspect="1" noChangeArrowheads="1"/>
          </p:cNvPicPr>
          <p:nvPr userDrawn="1"/>
        </p:nvPicPr>
        <p:blipFill>
          <a:blip r:embed="rId3"/>
          <a:srcRect/>
          <a:stretch>
            <a:fillRect/>
          </a:stretch>
        </p:blipFill>
        <p:spPr bwMode="auto">
          <a:xfrm>
            <a:off x="477673" y="6049384"/>
            <a:ext cx="2852380" cy="713096"/>
          </a:xfrm>
          <a:prstGeom prst="rect">
            <a:avLst/>
          </a:prstGeom>
          <a:noFill/>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675063" y="5227638"/>
            <a:ext cx="5011737" cy="1100137"/>
          </a:xfrm>
          <a:prstGeom prst="rect">
            <a:avLst/>
          </a:prstGeom>
        </p:spPr>
        <p:txBody>
          <a:bodyPr>
            <a:spAutoFit/>
          </a:bodyPr>
          <a:lstStyle/>
          <a:p>
            <a:pPr>
              <a:spcAft>
                <a:spcPts val="300"/>
              </a:spcAft>
            </a:pPr>
            <a:r>
              <a:rPr lang="en-US" sz="1200" dirty="0">
                <a:solidFill>
                  <a:srgbClr val="FFFFFF"/>
                </a:solidFill>
                <a:cs typeface="Arial" pitchFamily="34" charset="0"/>
              </a:rPr>
              <a:t>611 Walker, 7th Floor</a:t>
            </a:r>
          </a:p>
          <a:p>
            <a:pPr>
              <a:spcAft>
                <a:spcPts val="300"/>
              </a:spcAft>
            </a:pPr>
            <a:r>
              <a:rPr lang="en-US" sz="1200" dirty="0">
                <a:solidFill>
                  <a:srgbClr val="FFFFFF"/>
                </a:solidFill>
                <a:cs typeface="Arial" pitchFamily="34" charset="0"/>
              </a:rPr>
              <a:t>Houston, TX 77002</a:t>
            </a:r>
          </a:p>
          <a:p>
            <a:pPr>
              <a:spcAft>
                <a:spcPts val="1500"/>
              </a:spcAft>
            </a:pPr>
            <a:r>
              <a:rPr lang="en-US" sz="1200" dirty="0">
                <a:solidFill>
                  <a:srgbClr val="FFFFFF"/>
                </a:solidFill>
                <a:cs typeface="Arial" pitchFamily="34" charset="0"/>
              </a:rPr>
              <a:t>www.houstontx.gov/</a:t>
            </a:r>
            <a:r>
              <a:rPr lang="en-US" sz="1200" b="1" dirty="0">
                <a:solidFill>
                  <a:srgbClr val="FFFFFF"/>
                </a:solidFill>
                <a:cs typeface="Arial" pitchFamily="34" charset="0"/>
              </a:rPr>
              <a:t>obo</a:t>
            </a:r>
          </a:p>
          <a:p>
            <a:pPr>
              <a:spcAft>
                <a:spcPts val="900"/>
              </a:spcAft>
            </a:pPr>
            <a:r>
              <a:rPr lang="en-US" sz="1200" dirty="0">
                <a:solidFill>
                  <a:srgbClr val="FFFFFF"/>
                </a:solidFill>
                <a:cs typeface="Arial" pitchFamily="34" charset="0"/>
              </a:rPr>
              <a:t>T. 713.837.9000    F. 713.837.9055</a:t>
            </a:r>
          </a:p>
        </p:txBody>
      </p:sp>
      <p:sp>
        <p:nvSpPr>
          <p:cNvPr id="4" name="Rectangle 3"/>
          <p:cNvSpPr/>
          <p:nvPr userDrawn="1"/>
        </p:nvSpPr>
        <p:spPr>
          <a:xfrm flipH="1">
            <a:off x="457200" y="5227638"/>
            <a:ext cx="3065463" cy="1100137"/>
          </a:xfrm>
          <a:prstGeom prst="rect">
            <a:avLst/>
          </a:prstGeom>
        </p:spPr>
        <p:txBody>
          <a:bodyPr>
            <a:spAutoFit/>
          </a:bodyPr>
          <a:lstStyle/>
          <a:p>
            <a:pPr algn="r">
              <a:spcAft>
                <a:spcPts val="300"/>
              </a:spcAft>
            </a:pPr>
            <a:r>
              <a:rPr lang="en-US" sz="1200" dirty="0" smtClean="0">
                <a:solidFill>
                  <a:srgbClr val="FFFFFF"/>
                </a:solidFill>
                <a:cs typeface="Arial" pitchFamily="34" charset="0"/>
              </a:rPr>
              <a:t>Sylvester Turner</a:t>
            </a:r>
          </a:p>
          <a:p>
            <a:pPr algn="r">
              <a:spcAft>
                <a:spcPts val="1500"/>
              </a:spcAft>
            </a:pPr>
            <a:r>
              <a:rPr lang="en-US" sz="1200" b="1" dirty="0" smtClean="0">
                <a:solidFill>
                  <a:srgbClr val="FFFFFF"/>
                </a:solidFill>
                <a:cs typeface="Arial" pitchFamily="34" charset="0"/>
              </a:rPr>
              <a:t>Mayor</a:t>
            </a:r>
          </a:p>
          <a:p>
            <a:pPr algn="r">
              <a:spcAft>
                <a:spcPts val="300"/>
              </a:spcAft>
            </a:pPr>
            <a:r>
              <a:rPr lang="en-US" sz="1200" dirty="0" smtClean="0">
                <a:solidFill>
                  <a:srgbClr val="FFFFFF"/>
                </a:solidFill>
                <a:cs typeface="Arial" pitchFamily="34" charset="0"/>
              </a:rPr>
              <a:t>Carlecia </a:t>
            </a:r>
            <a:r>
              <a:rPr lang="en-US" sz="1200" dirty="0">
                <a:solidFill>
                  <a:srgbClr val="FFFFFF"/>
                </a:solidFill>
                <a:cs typeface="Arial" pitchFamily="34" charset="0"/>
              </a:rPr>
              <a:t>D. Wright</a:t>
            </a:r>
          </a:p>
          <a:p>
            <a:pPr algn="r">
              <a:spcAft>
                <a:spcPts val="300"/>
              </a:spcAft>
            </a:pPr>
            <a:r>
              <a:rPr lang="en-US" sz="1200" b="1" dirty="0">
                <a:solidFill>
                  <a:srgbClr val="FFFFFF"/>
                </a:solidFill>
                <a:cs typeface="Arial" pitchFamily="34" charset="0"/>
              </a:rPr>
              <a:t>Director</a:t>
            </a:r>
          </a:p>
        </p:txBody>
      </p:sp>
      <p:cxnSp>
        <p:nvCxnSpPr>
          <p:cNvPr id="5" name="Straight Connector 4"/>
          <p:cNvCxnSpPr/>
          <p:nvPr userDrawn="1"/>
        </p:nvCxnSpPr>
        <p:spPr>
          <a:xfrm>
            <a:off x="2205038" y="6086475"/>
            <a:ext cx="432435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2276475" y="5502275"/>
            <a:ext cx="1370013"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579438" y="3738563"/>
            <a:ext cx="2501900" cy="214312"/>
          </a:xfrm>
          <a:prstGeom prst="rect">
            <a:avLst/>
          </a:prstGeom>
        </p:spPr>
        <p:txBody>
          <a:bodyPr wrap="none">
            <a:spAutoFit/>
          </a:bodyPr>
          <a:lstStyle/>
          <a:p>
            <a:pPr algn="ctr">
              <a:defRPr/>
            </a:pPr>
            <a:r>
              <a:rPr lang="en-US" sz="800" kern="0" cap="all" spc="300" dirty="0">
                <a:solidFill>
                  <a:srgbClr val="5684C2"/>
                </a:solidFill>
                <a:latin typeface="Arial" pitchFamily="29" charset="0"/>
                <a:ea typeface="ＭＳ Ｐゴシック" pitchFamily="29" charset="-128"/>
                <a:cs typeface="ＭＳ Ｐゴシック" pitchFamily="29" charset="-128"/>
              </a:rPr>
              <a:t>Educate. Connect. </a:t>
            </a:r>
            <a:r>
              <a:rPr lang="en-US" sz="800" b="1" kern="0" cap="all" spc="300" dirty="0">
                <a:solidFill>
                  <a:srgbClr val="5684C2"/>
                </a:solidFill>
                <a:latin typeface="Arial" pitchFamily="29" charset="0"/>
                <a:ea typeface="ＭＳ Ｐゴシック" pitchFamily="29" charset="-128"/>
                <a:cs typeface="ＭＳ Ｐゴシック" pitchFamily="29" charset="-128"/>
              </a:rPr>
              <a:t>Grow.</a:t>
            </a:r>
          </a:p>
        </p:txBody>
      </p:sp>
      <p:sp>
        <p:nvSpPr>
          <p:cNvPr id="2" name="Title 1"/>
          <p:cNvSpPr>
            <a:spLocks noGrp="1"/>
          </p:cNvSpPr>
          <p:nvPr>
            <p:ph type="ctrTitle"/>
          </p:nvPr>
        </p:nvSpPr>
        <p:spPr>
          <a:xfrm>
            <a:off x="3674712" y="1261035"/>
            <a:ext cx="5012088" cy="2339416"/>
          </a:xfrm>
        </p:spPr>
        <p:txBody>
          <a:bodyPr/>
          <a:lstStyle>
            <a:lvl1pPr>
              <a:defRPr b="1"/>
            </a:lvl1pPr>
          </a:lstStyle>
          <a:p>
            <a:r>
              <a:rPr lang="en-US" smtClean="0"/>
              <a:t>Click to edit Master title style</a:t>
            </a:r>
            <a:endParaRPr lang="en-US" dirty="0"/>
          </a:p>
        </p:txBody>
      </p:sp>
      <p:pic>
        <p:nvPicPr>
          <p:cNvPr id="4098" name="Picture 2" descr="C:\Users\aHarianawala\Desktop\A\Misc\Logos used\manoman.png"/>
          <p:cNvPicPr>
            <a:picLocks noChangeAspect="1" noChangeArrowheads="1"/>
          </p:cNvPicPr>
          <p:nvPr userDrawn="1"/>
        </p:nvPicPr>
        <p:blipFill>
          <a:blip r:embed="rId3"/>
          <a:srcRect b="6843"/>
          <a:stretch>
            <a:fillRect/>
          </a:stretch>
        </p:blipFill>
        <p:spPr bwMode="auto">
          <a:xfrm>
            <a:off x="508806" y="1145465"/>
            <a:ext cx="2657475" cy="247562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225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5562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0150" y="6416675"/>
            <a:ext cx="2133600" cy="4413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charset="0"/>
                <a:ea typeface="Arial" charset="0"/>
                <a:cs typeface="Arial" charset="0"/>
              </a:defRPr>
            </a:lvl1pPr>
          </a:lstStyle>
          <a:p>
            <a:pPr>
              <a:defRPr/>
            </a:pPr>
            <a:endParaRPr lang="en-US" dirty="0"/>
          </a:p>
        </p:txBody>
      </p:sp>
      <p:sp>
        <p:nvSpPr>
          <p:cNvPr id="5" name="Footer Placeholder 4"/>
          <p:cNvSpPr>
            <a:spLocks noGrp="1"/>
          </p:cNvSpPr>
          <p:nvPr>
            <p:ph type="ftr" sz="quarter" idx="3"/>
          </p:nvPr>
        </p:nvSpPr>
        <p:spPr>
          <a:xfrm>
            <a:off x="3656013" y="6416675"/>
            <a:ext cx="2624137" cy="441325"/>
          </a:xfrm>
          <a:prstGeom prst="rect">
            <a:avLst/>
          </a:prstGeom>
        </p:spPr>
        <p:txBody>
          <a:bodyPr vert="horz" lIns="0" tIns="45720" rIns="0" bIns="0" rtlCol="0" anchor="ctr"/>
          <a:lstStyle>
            <a:lvl1pPr algn="l" fontAlgn="auto">
              <a:spcBef>
                <a:spcPts val="0"/>
              </a:spcBef>
              <a:spcAft>
                <a:spcPts val="0"/>
              </a:spcAft>
              <a:defRPr sz="1000">
                <a:solidFill>
                  <a:schemeClr val="tx1">
                    <a:tint val="75000"/>
                  </a:schemeClr>
                </a:solidFill>
                <a:latin typeface="Arial"/>
                <a:ea typeface="+mn-ea"/>
                <a:cs typeface="Arial"/>
              </a:defRPr>
            </a:lvl1pPr>
          </a:lstStyle>
          <a:p>
            <a:pPr>
              <a:defRPr/>
            </a:pPr>
            <a:endParaRPr lang="en-US" dirty="0"/>
          </a:p>
        </p:txBody>
      </p:sp>
      <p:sp>
        <p:nvSpPr>
          <p:cNvPr id="6" name="Slide Number Placeholder 5"/>
          <p:cNvSpPr>
            <a:spLocks noGrp="1"/>
          </p:cNvSpPr>
          <p:nvPr>
            <p:ph type="sldNum" sz="quarter" idx="4"/>
          </p:nvPr>
        </p:nvSpPr>
        <p:spPr>
          <a:xfrm>
            <a:off x="8413750" y="6416675"/>
            <a:ext cx="546100" cy="441325"/>
          </a:xfrm>
          <a:prstGeom prst="rect">
            <a:avLst/>
          </a:prstGeom>
        </p:spPr>
        <p:txBody>
          <a:bodyPr vert="horz" wrap="square" lIns="0" tIns="0" rIns="0" bIns="0" numCol="1" anchor="ctr" anchorCtr="0" compatLnSpc="1">
            <a:prstTxWarp prst="textNoShape">
              <a:avLst/>
            </a:prstTxWarp>
          </a:bodyPr>
          <a:lstStyle>
            <a:lvl1pPr algn="ctr">
              <a:defRPr sz="1000" b="1">
                <a:solidFill>
                  <a:srgbClr val="152F85"/>
                </a:solidFill>
                <a:cs typeface="Arial" pitchFamily="34" charset="0"/>
              </a:defRPr>
            </a:lvl1pPr>
          </a:lstStyle>
          <a:p>
            <a:fld id="{9576F2E8-2A5A-4BC2-889A-F3AFF2C78DA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07" r:id="rId1"/>
    <p:sldLayoutId id="2147483805" r:id="rId2"/>
    <p:sldLayoutId id="2147483808" r:id="rId3"/>
    <p:sldLayoutId id="2147483809" r:id="rId4"/>
    <p:sldLayoutId id="2147483810" r:id="rId5"/>
    <p:sldLayoutId id="2147483806" r:id="rId6"/>
    <p:sldLayoutId id="2147483811" r:id="rId7"/>
    <p:sldLayoutId id="2147483812" r:id="rId8"/>
    <p:sldLayoutId id="2147483815" r:id="rId9"/>
    <p:sldLayoutId id="2147483816" r:id="rId10"/>
    <p:sldLayoutId id="2147483814" r:id="rId11"/>
  </p:sldLayoutIdLst>
  <p:transition spd="med">
    <p:fade/>
  </p:transition>
  <p:timing>
    <p:tnLst>
      <p:par>
        <p:cTn id="1" dur="indefinite" restart="never" nodeType="tmRoot"/>
      </p:par>
    </p:tnLst>
  </p:timing>
  <p:hf hdr="0" ftr="0"/>
  <p:txStyles>
    <p:titleStyle>
      <a:lvl1pPr algn="l" defTabSz="457200" rtl="0" eaLnBrk="1" fontAlgn="base" hangingPunct="1">
        <a:spcBef>
          <a:spcPct val="0"/>
        </a:spcBef>
        <a:spcAft>
          <a:spcPct val="0"/>
        </a:spcAft>
        <a:defRPr sz="3200" kern="1200">
          <a:solidFill>
            <a:schemeClr val="bg1"/>
          </a:solidFill>
          <a:latin typeface="Arial"/>
          <a:ea typeface="MS PGothic" pitchFamily="34" charset="-128"/>
          <a:cs typeface="Arial"/>
        </a:defRPr>
      </a:lvl1pPr>
      <a:lvl2pPr algn="l" defTabSz="457200" rtl="0" eaLnBrk="1" fontAlgn="base" hangingPunct="1">
        <a:spcBef>
          <a:spcPct val="0"/>
        </a:spcBef>
        <a:spcAft>
          <a:spcPct val="0"/>
        </a:spcAft>
        <a:defRPr sz="3200">
          <a:solidFill>
            <a:schemeClr val="bg1"/>
          </a:solidFill>
          <a:latin typeface="Arial" charset="0"/>
          <a:ea typeface="MS PGothic" pitchFamily="34" charset="-128"/>
        </a:defRPr>
      </a:lvl2pPr>
      <a:lvl3pPr algn="l" defTabSz="457200" rtl="0" eaLnBrk="1" fontAlgn="base" hangingPunct="1">
        <a:spcBef>
          <a:spcPct val="0"/>
        </a:spcBef>
        <a:spcAft>
          <a:spcPct val="0"/>
        </a:spcAft>
        <a:defRPr sz="3200">
          <a:solidFill>
            <a:schemeClr val="bg1"/>
          </a:solidFill>
          <a:latin typeface="Arial" charset="0"/>
          <a:ea typeface="MS PGothic" pitchFamily="34" charset="-128"/>
        </a:defRPr>
      </a:lvl3pPr>
      <a:lvl4pPr algn="l" defTabSz="457200" rtl="0" eaLnBrk="1" fontAlgn="base" hangingPunct="1">
        <a:spcBef>
          <a:spcPct val="0"/>
        </a:spcBef>
        <a:spcAft>
          <a:spcPct val="0"/>
        </a:spcAft>
        <a:defRPr sz="3200">
          <a:solidFill>
            <a:schemeClr val="bg1"/>
          </a:solidFill>
          <a:latin typeface="Arial" charset="0"/>
          <a:ea typeface="MS PGothic" pitchFamily="34" charset="-128"/>
        </a:defRPr>
      </a:lvl4pPr>
      <a:lvl5pPr algn="l" defTabSz="457200" rtl="0" eaLnBrk="1" fontAlgn="base" hangingPunct="1">
        <a:spcBef>
          <a:spcPct val="0"/>
        </a:spcBef>
        <a:spcAft>
          <a:spcPct val="0"/>
        </a:spcAft>
        <a:defRPr sz="3200">
          <a:solidFill>
            <a:schemeClr val="bg1"/>
          </a:solidFill>
          <a:latin typeface="Arial" charset="0"/>
          <a:ea typeface="MS PGothic" pitchFamily="34" charset="-128"/>
        </a:defRPr>
      </a:lvl5pPr>
      <a:lvl6pPr marL="457200" algn="l" defTabSz="457200" rtl="0" eaLnBrk="1" fontAlgn="base" hangingPunct="1">
        <a:spcBef>
          <a:spcPct val="0"/>
        </a:spcBef>
        <a:spcAft>
          <a:spcPct val="0"/>
        </a:spcAft>
        <a:defRPr sz="3200">
          <a:solidFill>
            <a:schemeClr val="bg1"/>
          </a:solidFill>
          <a:latin typeface="Arial" charset="0"/>
          <a:ea typeface="ＭＳ Ｐゴシック" charset="-128"/>
        </a:defRPr>
      </a:lvl6pPr>
      <a:lvl7pPr marL="914400" algn="l" defTabSz="457200" rtl="0" eaLnBrk="1" fontAlgn="base" hangingPunct="1">
        <a:spcBef>
          <a:spcPct val="0"/>
        </a:spcBef>
        <a:spcAft>
          <a:spcPct val="0"/>
        </a:spcAft>
        <a:defRPr sz="3200">
          <a:solidFill>
            <a:schemeClr val="bg1"/>
          </a:solidFill>
          <a:latin typeface="Arial" charset="0"/>
          <a:ea typeface="ＭＳ Ｐゴシック" charset="-128"/>
        </a:defRPr>
      </a:lvl7pPr>
      <a:lvl8pPr marL="1371600" algn="l" defTabSz="457200" rtl="0" eaLnBrk="1" fontAlgn="base" hangingPunct="1">
        <a:spcBef>
          <a:spcPct val="0"/>
        </a:spcBef>
        <a:spcAft>
          <a:spcPct val="0"/>
        </a:spcAft>
        <a:defRPr sz="3200">
          <a:solidFill>
            <a:schemeClr val="bg1"/>
          </a:solidFill>
          <a:latin typeface="Arial" charset="0"/>
          <a:ea typeface="ＭＳ Ｐゴシック" charset="-128"/>
        </a:defRPr>
      </a:lvl8pPr>
      <a:lvl9pPr marL="1828800" algn="l" defTabSz="457200" rtl="0" eaLnBrk="1" fontAlgn="base" hangingPunct="1">
        <a:spcBef>
          <a:spcPct val="0"/>
        </a:spcBef>
        <a:spcAft>
          <a:spcPct val="0"/>
        </a:spcAft>
        <a:defRPr sz="3200">
          <a:solidFill>
            <a:schemeClr val="bg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2400" kern="1200">
          <a:solidFill>
            <a:srgbClr val="19191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19191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kern="1200">
          <a:solidFill>
            <a:srgbClr val="19191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pitchFamily="34" charset="0"/>
        <a:buChar char="–"/>
        <a:defRPr sz="1600" kern="1200">
          <a:solidFill>
            <a:srgbClr val="19191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pitchFamily="34" charset="0"/>
        <a:buChar char="»"/>
        <a:defRPr sz="1600" kern="1200">
          <a:solidFill>
            <a:srgbClr val="19191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houstonairports.biz/office-of-business-opportun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t>FFY 2017 - 2019</a:t>
            </a:r>
            <a:br>
              <a:rPr lang="en-US" sz="3600" b="1" dirty="0"/>
            </a:br>
            <a:r>
              <a:rPr lang="en-US" sz="3600" b="1" dirty="0"/>
              <a:t>Proposed </a:t>
            </a:r>
            <a:r>
              <a:rPr lang="en-US" sz="3600" b="1" dirty="0" smtClean="0"/>
              <a:t>DBE Goals </a:t>
            </a:r>
            <a:br>
              <a:rPr lang="en-US" sz="3600" b="1" dirty="0" smtClean="0"/>
            </a:br>
            <a:endParaRPr lang="en-US" sz="3600" b="1" dirty="0"/>
          </a:p>
        </p:txBody>
      </p:sp>
      <p:sp>
        <p:nvSpPr>
          <p:cNvPr id="3" name="Subtitle 2"/>
          <p:cNvSpPr>
            <a:spLocks noGrp="1"/>
          </p:cNvSpPr>
          <p:nvPr>
            <p:ph type="subTitle" idx="1"/>
          </p:nvPr>
        </p:nvSpPr>
        <p:spPr>
          <a:xfrm>
            <a:off x="3227294" y="3747073"/>
            <a:ext cx="5459506" cy="1200606"/>
          </a:xfrm>
        </p:spPr>
        <p:txBody>
          <a:bodyPr>
            <a:normAutofit/>
          </a:bodyPr>
          <a:lstStyle/>
          <a:p>
            <a:r>
              <a:rPr lang="en-US" sz="2400" b="1" dirty="0" smtClean="0">
                <a:solidFill>
                  <a:schemeClr val="accent1">
                    <a:lumMod val="75000"/>
                  </a:schemeClr>
                </a:solidFill>
              </a:rPr>
              <a:t>Budget and Fiscal Affairs Committee</a:t>
            </a:r>
          </a:p>
          <a:p>
            <a:r>
              <a:rPr lang="en-US" sz="2400" b="1" dirty="0" smtClean="0">
                <a:solidFill>
                  <a:schemeClr val="accent1">
                    <a:lumMod val="75000"/>
                  </a:schemeClr>
                </a:solidFill>
              </a:rPr>
              <a:t>August 30, 2016</a:t>
            </a:r>
            <a:endParaRPr lang="en-US" sz="2400" b="1" dirty="0">
              <a:solidFill>
                <a:schemeClr val="accent1">
                  <a:lumMod val="75000"/>
                </a:schemeClr>
              </a:solidFill>
            </a:endParaRPr>
          </a:p>
        </p:txBody>
      </p:sp>
    </p:spTree>
    <p:extLst>
      <p:ext uri="{BB962C8B-B14F-4D97-AF65-F5344CB8AC3E}">
        <p14:creationId xmlns:p14="http://schemas.microsoft.com/office/powerpoint/2010/main" val="425087137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b="1" dirty="0" smtClean="0"/>
              <a:t>Average </a:t>
            </a:r>
            <a:r>
              <a:rPr lang="en-US" b="1" dirty="0"/>
              <a:t>DBE </a:t>
            </a:r>
            <a:r>
              <a:rPr lang="en-US" b="1" dirty="0" smtClean="0"/>
              <a:t>Participation </a:t>
            </a:r>
            <a:r>
              <a:rPr lang="en-US" b="1" dirty="0"/>
              <a:t>at IAH for </a:t>
            </a:r>
            <a:r>
              <a:rPr lang="en-US" b="1" dirty="0" smtClean="0"/>
              <a:t/>
            </a:r>
            <a:br>
              <a:rPr lang="en-US" b="1" dirty="0" smtClean="0"/>
            </a:br>
            <a:r>
              <a:rPr lang="en-US" b="1" dirty="0" smtClean="0"/>
              <a:t>Federal </a:t>
            </a:r>
            <a:r>
              <a:rPr lang="en-US" b="1" dirty="0"/>
              <a:t>Fiscal Years 2013 – </a:t>
            </a:r>
            <a:r>
              <a:rPr lang="en-US" b="1" dirty="0" smtClean="0"/>
              <a:t>2015  </a:t>
            </a:r>
            <a:r>
              <a:rPr lang="en-US" sz="4400" dirty="0">
                <a:solidFill>
                  <a:schemeClr val="tx1"/>
                </a:solidFill>
              </a:rPr>
              <a:t/>
            </a:r>
            <a:br>
              <a:rPr lang="en-US" sz="4400" dirty="0">
                <a:solidFill>
                  <a:schemeClr val="tx1"/>
                </a:solidFill>
              </a:rPr>
            </a:b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265D440-C213-44E1-8DF2-63C2A2CC8B5D}" type="slidenum">
              <a:rPr lang="en-US" smtClean="0"/>
              <a:pPr/>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86195913"/>
              </p:ext>
            </p:extLst>
          </p:nvPr>
        </p:nvGraphicFramePr>
        <p:xfrm>
          <a:off x="394448" y="2128509"/>
          <a:ext cx="8220636" cy="2389702"/>
        </p:xfrm>
        <a:graphic>
          <a:graphicData uri="http://schemas.openxmlformats.org/drawingml/2006/table">
            <a:tbl>
              <a:tblPr firstRow="1" firstCol="1" bandRow="1">
                <a:tableStyleId>{5C22544A-7EE6-4342-B048-85BDC9FD1C3A}</a:tableStyleId>
              </a:tblPr>
              <a:tblGrid>
                <a:gridCol w="4110318"/>
                <a:gridCol w="4110318"/>
              </a:tblGrid>
              <a:tr h="398808">
                <a:tc>
                  <a:txBody>
                    <a:bodyPr/>
                    <a:lstStyle/>
                    <a:p>
                      <a:pPr marL="0" marR="0" algn="ctr">
                        <a:lnSpc>
                          <a:spcPct val="115000"/>
                        </a:lnSpc>
                        <a:spcBef>
                          <a:spcPts val="0"/>
                        </a:spcBef>
                        <a:spcAft>
                          <a:spcPts val="0"/>
                        </a:spcAft>
                      </a:pPr>
                      <a:r>
                        <a:rPr lang="en-US" sz="1600" dirty="0">
                          <a:effectLst/>
                        </a:rPr>
                        <a:t>Fiscal Year</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DBE Participation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492203">
                <a:tc>
                  <a:txBody>
                    <a:bodyPr/>
                    <a:lstStyle/>
                    <a:p>
                      <a:pPr marL="0" marR="0" algn="ctr">
                        <a:lnSpc>
                          <a:spcPct val="115000"/>
                        </a:lnSpc>
                        <a:spcBef>
                          <a:spcPts val="0"/>
                        </a:spcBef>
                        <a:spcAft>
                          <a:spcPts val="0"/>
                        </a:spcAft>
                      </a:pPr>
                      <a:r>
                        <a:rPr lang="en-US" sz="1600" dirty="0">
                          <a:effectLst/>
                        </a:rPr>
                        <a:t>2013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25.1%</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491285">
                <a:tc>
                  <a:txBody>
                    <a:bodyPr/>
                    <a:lstStyle/>
                    <a:p>
                      <a:pPr marL="0" marR="0" algn="ctr">
                        <a:lnSpc>
                          <a:spcPct val="115000"/>
                        </a:lnSpc>
                        <a:spcBef>
                          <a:spcPts val="0"/>
                        </a:spcBef>
                        <a:spcAft>
                          <a:spcPts val="0"/>
                        </a:spcAft>
                      </a:pPr>
                      <a:r>
                        <a:rPr lang="en-US" sz="1600" dirty="0">
                          <a:effectLst/>
                        </a:rPr>
                        <a:t>2014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34.2%</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492203">
                <a:tc>
                  <a:txBody>
                    <a:bodyPr/>
                    <a:lstStyle/>
                    <a:p>
                      <a:pPr marL="0" marR="0" algn="ctr">
                        <a:lnSpc>
                          <a:spcPct val="115000"/>
                        </a:lnSpc>
                        <a:spcBef>
                          <a:spcPts val="0"/>
                        </a:spcBef>
                        <a:spcAft>
                          <a:spcPts val="0"/>
                        </a:spcAft>
                      </a:pPr>
                      <a:r>
                        <a:rPr lang="en-US" sz="1600" dirty="0">
                          <a:effectLst/>
                        </a:rPr>
                        <a:t>2015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31.5%</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15203">
                <a:tc>
                  <a:txBody>
                    <a:bodyPr/>
                    <a:lstStyle/>
                    <a:p>
                      <a:pPr marL="0" marR="0" algn="ctr">
                        <a:lnSpc>
                          <a:spcPct val="115000"/>
                        </a:lnSpc>
                        <a:spcBef>
                          <a:spcPts val="0"/>
                        </a:spcBef>
                        <a:spcAft>
                          <a:spcPts val="0"/>
                        </a:spcAft>
                      </a:pPr>
                      <a:r>
                        <a:rPr lang="en-US" sz="1600" dirty="0">
                          <a:effectLst/>
                        </a:rPr>
                        <a:t>Average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30.3%</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3588767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
            </a:r>
            <a:br>
              <a:rPr lang="en-US" b="1" dirty="0" smtClean="0"/>
            </a:br>
            <a:r>
              <a:rPr lang="en-US" b="1" dirty="0" smtClean="0"/>
              <a:t>Weighted Availability - IAH</a:t>
            </a:r>
            <a:r>
              <a:rPr lang="en-US" b="1" dirty="0"/>
              <a:t/>
            </a:r>
            <a:br>
              <a:rPr lang="en-US" b="1" dirty="0"/>
            </a:br>
            <a:endParaRPr lang="en-US" b="1" dirty="0"/>
          </a:p>
        </p:txBody>
      </p:sp>
      <p:sp>
        <p:nvSpPr>
          <p:cNvPr id="2" name="Slide Number Placeholder 1"/>
          <p:cNvSpPr>
            <a:spLocks noGrp="1"/>
          </p:cNvSpPr>
          <p:nvPr>
            <p:ph type="sldNum" sz="quarter" idx="12"/>
          </p:nvPr>
        </p:nvSpPr>
        <p:spPr/>
        <p:txBody>
          <a:bodyPr/>
          <a:lstStyle/>
          <a:p>
            <a:fld id="{6EEFAA33-7BE7-4579-872F-FCE5F9EA8146}" type="slidenum">
              <a:rPr lang="en-US" smtClean="0"/>
              <a:pPr/>
              <a:t>11</a:t>
            </a:fld>
            <a:endParaRPr lang="en-US"/>
          </a:p>
        </p:txBody>
      </p:sp>
      <p:pic>
        <p:nvPicPr>
          <p:cNvPr id="5" name="Content Placeholder 4"/>
          <p:cNvPicPr>
            <a:picLocks noGrp="1" noChangeAspect="1"/>
          </p:cNvPicPr>
          <p:nvPr>
            <p:ph idx="1"/>
          </p:nvPr>
        </p:nvPicPr>
        <p:blipFill>
          <a:blip r:embed="rId2"/>
          <a:stretch>
            <a:fillRect/>
          </a:stretch>
        </p:blipFill>
        <p:spPr>
          <a:xfrm>
            <a:off x="206189" y="1515036"/>
            <a:ext cx="8641976" cy="4096870"/>
          </a:xfrm>
          <a:prstGeom prst="rect">
            <a:avLst/>
          </a:prstGeom>
        </p:spPr>
      </p:pic>
    </p:spTree>
    <p:extLst>
      <p:ext uri="{BB962C8B-B14F-4D97-AF65-F5344CB8AC3E}">
        <p14:creationId xmlns:p14="http://schemas.microsoft.com/office/powerpoint/2010/main" val="80351704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
            </a:r>
            <a:br>
              <a:rPr lang="en-US" b="1" dirty="0" smtClean="0"/>
            </a:br>
            <a:r>
              <a:rPr lang="en-US" b="1" dirty="0" smtClean="0"/>
              <a:t>Weighted Availability - HOU</a:t>
            </a:r>
            <a:r>
              <a:rPr lang="en-US" b="1" dirty="0"/>
              <a:t/>
            </a:r>
            <a:br>
              <a:rPr lang="en-US" b="1" dirty="0"/>
            </a:br>
            <a:endParaRPr lang="en-US" dirty="0"/>
          </a:p>
        </p:txBody>
      </p:sp>
      <p:sp>
        <p:nvSpPr>
          <p:cNvPr id="2" name="Slide Number Placeholder 1"/>
          <p:cNvSpPr>
            <a:spLocks noGrp="1"/>
          </p:cNvSpPr>
          <p:nvPr>
            <p:ph type="sldNum" sz="quarter" idx="12"/>
          </p:nvPr>
        </p:nvSpPr>
        <p:spPr/>
        <p:txBody>
          <a:bodyPr/>
          <a:lstStyle/>
          <a:p>
            <a:fld id="{6EEFAA33-7BE7-4579-872F-FCE5F9EA8146}" type="slidenum">
              <a:rPr lang="en-US" smtClean="0"/>
              <a:pPr/>
              <a:t>12</a:t>
            </a:fld>
            <a:endParaRPr lang="en-US"/>
          </a:p>
        </p:txBody>
      </p:sp>
      <p:pic>
        <p:nvPicPr>
          <p:cNvPr id="5" name="Content Placeholder 4"/>
          <p:cNvPicPr>
            <a:picLocks noGrp="1" noChangeAspect="1"/>
          </p:cNvPicPr>
          <p:nvPr>
            <p:ph idx="1"/>
          </p:nvPr>
        </p:nvPicPr>
        <p:blipFill>
          <a:blip r:embed="rId2"/>
          <a:stretch>
            <a:fillRect/>
          </a:stretch>
        </p:blipFill>
        <p:spPr>
          <a:xfrm>
            <a:off x="215153" y="1470212"/>
            <a:ext cx="8534400" cy="3872753"/>
          </a:xfrm>
          <a:prstGeom prst="rect">
            <a:avLst/>
          </a:prstGeom>
        </p:spPr>
      </p:pic>
    </p:spTree>
    <p:extLst>
      <p:ext uri="{BB962C8B-B14F-4D97-AF65-F5344CB8AC3E}">
        <p14:creationId xmlns:p14="http://schemas.microsoft.com/office/powerpoint/2010/main" val="148666648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
            </a:r>
            <a:br>
              <a:rPr lang="en-US" b="1" dirty="0" smtClean="0"/>
            </a:br>
            <a:r>
              <a:rPr lang="en-US" b="1" dirty="0" smtClean="0"/>
              <a:t>Weighted Availability - EFD</a:t>
            </a:r>
            <a:r>
              <a:rPr lang="en-US" b="1" dirty="0"/>
              <a:t/>
            </a:r>
            <a:br>
              <a:rPr lang="en-US" b="1" dirty="0"/>
            </a:br>
            <a:endParaRPr lang="en-US" dirty="0"/>
          </a:p>
        </p:txBody>
      </p:sp>
      <p:sp>
        <p:nvSpPr>
          <p:cNvPr id="2" name="Slide Number Placeholder 1"/>
          <p:cNvSpPr>
            <a:spLocks noGrp="1"/>
          </p:cNvSpPr>
          <p:nvPr>
            <p:ph type="sldNum" sz="quarter" idx="12"/>
          </p:nvPr>
        </p:nvSpPr>
        <p:spPr/>
        <p:txBody>
          <a:bodyPr/>
          <a:lstStyle/>
          <a:p>
            <a:fld id="{6EEFAA33-7BE7-4579-872F-FCE5F9EA8146}" type="slidenum">
              <a:rPr lang="en-US" smtClean="0"/>
              <a:pPr/>
              <a:t>13</a:t>
            </a:fld>
            <a:endParaRPr lang="en-US"/>
          </a:p>
        </p:txBody>
      </p:sp>
      <p:pic>
        <p:nvPicPr>
          <p:cNvPr id="7" name="Content Placeholder 5"/>
          <p:cNvPicPr>
            <a:picLocks noGrp="1" noChangeAspect="1"/>
          </p:cNvPicPr>
          <p:nvPr>
            <p:ph idx="1"/>
          </p:nvPr>
        </p:nvPicPr>
        <p:blipFill>
          <a:blip r:embed="rId2"/>
          <a:stretch>
            <a:fillRect/>
          </a:stretch>
        </p:blipFill>
        <p:spPr>
          <a:xfrm>
            <a:off x="233083" y="1479176"/>
            <a:ext cx="8641977" cy="4249271"/>
          </a:xfrm>
          <a:prstGeom prst="rect">
            <a:avLst/>
          </a:prstGeom>
        </p:spPr>
      </p:pic>
    </p:spTree>
    <p:extLst>
      <p:ext uri="{BB962C8B-B14F-4D97-AF65-F5344CB8AC3E}">
        <p14:creationId xmlns:p14="http://schemas.microsoft.com/office/powerpoint/2010/main" val="357646003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Stakeholders’ Comments and Recommendations</a:t>
            </a:r>
            <a:endParaRPr lang="en-US" b="1"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265D440-C213-44E1-8DF2-63C2A2CC8B5D}" type="slidenum">
              <a:rPr lang="en-US" smtClean="0"/>
              <a:pPr/>
              <a:t>14</a:t>
            </a:fld>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2086712842"/>
              </p:ext>
            </p:extLst>
          </p:nvPr>
        </p:nvGraphicFramePr>
        <p:xfrm>
          <a:off x="427071" y="1766044"/>
          <a:ext cx="7614270" cy="3236261"/>
        </p:xfrm>
        <a:graphic>
          <a:graphicData uri="http://schemas.openxmlformats.org/drawingml/2006/table">
            <a:tbl>
              <a:tblPr/>
              <a:tblGrid>
                <a:gridCol w="2719002"/>
                <a:gridCol w="4895268"/>
              </a:tblGrid>
              <a:tr h="314636">
                <a:tc>
                  <a:txBody>
                    <a:bodyPr/>
                    <a:lstStyle/>
                    <a:p>
                      <a:pPr marL="0" marR="0" algn="ctr">
                        <a:spcBef>
                          <a:spcPts val="0"/>
                        </a:spcBef>
                        <a:spcAft>
                          <a:spcPts val="0"/>
                        </a:spcAft>
                      </a:pPr>
                      <a:r>
                        <a:rPr lang="en-US" sz="1400" b="1" dirty="0" smtClean="0">
                          <a:solidFill>
                            <a:srgbClr val="365F91"/>
                          </a:solidFill>
                          <a:latin typeface="Calibri"/>
                          <a:ea typeface="Times New Roman"/>
                          <a:cs typeface="Times New Roman"/>
                        </a:rPr>
                        <a:t>Stakeholders’ Comments</a:t>
                      </a:r>
                      <a:endParaRPr lang="en-US" sz="1400" dirty="0">
                        <a:latin typeface="Calibri"/>
                        <a:ea typeface="Times New Roman"/>
                        <a:cs typeface="Times New Roman"/>
                      </a:endParaRPr>
                    </a:p>
                  </a:txBody>
                  <a:tcPr marL="62736" marR="6273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65F91"/>
                          </a:solidFill>
                          <a:latin typeface="Calibri"/>
                          <a:ea typeface="Times New Roman"/>
                          <a:cs typeface="Times New Roman"/>
                        </a:rPr>
                        <a:t>Stakeholders’ Recommendations</a:t>
                      </a:r>
                      <a:endParaRPr lang="en-US" sz="1400" dirty="0">
                        <a:latin typeface="Calibri"/>
                        <a:ea typeface="Times New Roman"/>
                        <a:cs typeface="Times New Roman"/>
                      </a:endParaRPr>
                    </a:p>
                  </a:txBody>
                  <a:tcPr marL="62736" marR="6273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752975">
                <a:tc>
                  <a:txBody>
                    <a:bodyPr/>
                    <a:lstStyle/>
                    <a:p>
                      <a:pPr marL="0" marR="0">
                        <a:spcBef>
                          <a:spcPts val="0"/>
                        </a:spcBef>
                        <a:spcAft>
                          <a:spcPts val="0"/>
                        </a:spcAft>
                      </a:pPr>
                      <a:r>
                        <a:rPr lang="en-US" sz="1300" b="1" dirty="0" smtClean="0">
                          <a:solidFill>
                            <a:srgbClr val="365F91"/>
                          </a:solidFill>
                          <a:latin typeface="Calibri"/>
                          <a:ea typeface="Times New Roman"/>
                          <a:cs typeface="Times New Roman"/>
                        </a:rPr>
                        <a:t>Opportunities are not easily accessible</a:t>
                      </a:r>
                      <a:endParaRPr lang="en-US" sz="1300" dirty="0">
                        <a:latin typeface="Calibri"/>
                        <a:ea typeface="Times New Roman"/>
                        <a:cs typeface="Times New Roman"/>
                      </a:endParaRPr>
                    </a:p>
                  </a:txBody>
                  <a:tcPr marL="62736" marR="62736"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285750" marR="0" lvl="0" indent="-285750">
                        <a:spcBef>
                          <a:spcPts val="0"/>
                        </a:spcBef>
                        <a:spcAft>
                          <a:spcPts val="0"/>
                        </a:spcAft>
                        <a:buFont typeface="Arial" panose="020B0604020202020204" pitchFamily="34" charset="0"/>
                        <a:buChar char="•"/>
                      </a:pPr>
                      <a:r>
                        <a:rPr lang="en-US" sz="1300" dirty="0" smtClean="0">
                          <a:solidFill>
                            <a:srgbClr val="365F91"/>
                          </a:solidFill>
                          <a:latin typeface="Calibri"/>
                          <a:ea typeface="Times New Roman"/>
                          <a:cs typeface="Times New Roman"/>
                        </a:rPr>
                        <a:t>Assist and educate the public in</a:t>
                      </a:r>
                      <a:r>
                        <a:rPr lang="en-US" sz="1300" baseline="0" dirty="0" smtClean="0">
                          <a:solidFill>
                            <a:srgbClr val="365F91"/>
                          </a:solidFill>
                          <a:latin typeface="Calibri"/>
                          <a:ea typeface="Times New Roman"/>
                          <a:cs typeface="Times New Roman"/>
                        </a:rPr>
                        <a:t> navigating the City and HAS’ websites.</a:t>
                      </a:r>
                    </a:p>
                    <a:p>
                      <a:pPr marL="285750" marR="0" lvl="0" indent="-285750">
                        <a:spcBef>
                          <a:spcPts val="0"/>
                        </a:spcBef>
                        <a:spcAft>
                          <a:spcPts val="0"/>
                        </a:spcAft>
                        <a:buFont typeface="Arial" panose="020B0604020202020204" pitchFamily="34" charset="0"/>
                        <a:buChar char="•"/>
                      </a:pPr>
                      <a:r>
                        <a:rPr lang="en-US" sz="1300" baseline="0" dirty="0" smtClean="0">
                          <a:solidFill>
                            <a:srgbClr val="365F91"/>
                          </a:solidFill>
                          <a:latin typeface="Calibri"/>
                          <a:ea typeface="Times New Roman"/>
                          <a:cs typeface="Times New Roman"/>
                        </a:rPr>
                        <a:t>Create more comprehensive methods on how to market DBE projects.</a:t>
                      </a:r>
                    </a:p>
                    <a:p>
                      <a:pPr marL="285750" marR="0" lvl="0" indent="-285750">
                        <a:spcBef>
                          <a:spcPts val="0"/>
                        </a:spcBef>
                        <a:spcAft>
                          <a:spcPts val="0"/>
                        </a:spcAft>
                        <a:buFont typeface="Arial" panose="020B0604020202020204" pitchFamily="34" charset="0"/>
                        <a:buChar char="•"/>
                      </a:pPr>
                      <a:r>
                        <a:rPr lang="en-US" sz="1300" baseline="0" dirty="0" smtClean="0">
                          <a:solidFill>
                            <a:srgbClr val="365F91"/>
                          </a:solidFill>
                          <a:latin typeface="Calibri"/>
                          <a:ea typeface="Times New Roman"/>
                          <a:cs typeface="Times New Roman"/>
                        </a:rPr>
                        <a:t>Host Industry Days for larger projects.</a:t>
                      </a:r>
                    </a:p>
                    <a:p>
                      <a:pPr marL="0" marR="0" lvl="0" indent="0">
                        <a:spcBef>
                          <a:spcPts val="0"/>
                        </a:spcBef>
                        <a:spcAft>
                          <a:spcPts val="0"/>
                        </a:spcAft>
                        <a:buFont typeface="Wingdings"/>
                        <a:buNone/>
                      </a:pPr>
                      <a:endParaRPr lang="en-US" sz="1300" dirty="0">
                        <a:latin typeface="Calibri"/>
                        <a:ea typeface="Times New Roman"/>
                        <a:cs typeface="Times New Roman"/>
                      </a:endParaRPr>
                    </a:p>
                  </a:txBody>
                  <a:tcPr marL="62736" marR="62736"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168650">
                <a:tc>
                  <a:txBody>
                    <a:bodyPr/>
                    <a:lstStyle/>
                    <a:p>
                      <a:pPr marL="0" marR="0">
                        <a:spcBef>
                          <a:spcPts val="0"/>
                        </a:spcBef>
                        <a:spcAft>
                          <a:spcPts val="0"/>
                        </a:spcAft>
                      </a:pPr>
                      <a:r>
                        <a:rPr lang="en-US" sz="1300" b="1" dirty="0" smtClean="0">
                          <a:solidFill>
                            <a:srgbClr val="365F91"/>
                          </a:solidFill>
                          <a:latin typeface="Calibri"/>
                          <a:ea typeface="Times New Roman"/>
                          <a:cs typeface="Times New Roman"/>
                        </a:rPr>
                        <a:t>Information Technology is not</a:t>
                      </a:r>
                      <a:r>
                        <a:rPr lang="en-US" sz="1300" b="1" baseline="0" dirty="0" smtClean="0">
                          <a:solidFill>
                            <a:srgbClr val="365F91"/>
                          </a:solidFill>
                          <a:latin typeface="Calibri"/>
                          <a:ea typeface="Times New Roman"/>
                          <a:cs typeface="Times New Roman"/>
                        </a:rPr>
                        <a:t> well represented on DBE contracts</a:t>
                      </a:r>
                      <a:endParaRPr lang="en-US" sz="1300" dirty="0">
                        <a:latin typeface="Calibri"/>
                        <a:ea typeface="Times New Roman"/>
                        <a:cs typeface="Times New Roman"/>
                      </a:endParaRPr>
                    </a:p>
                  </a:txBody>
                  <a:tcPr marL="62736" marR="62736" marT="0" marB="0">
                    <a:lnL>
                      <a:noFill/>
                    </a:lnL>
                    <a:lnR>
                      <a:noFill/>
                    </a:lnR>
                    <a:lnT>
                      <a:noFill/>
                    </a:lnT>
                    <a:lnB>
                      <a:noFill/>
                    </a:lnB>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solidFill>
                            <a:srgbClr val="365F91"/>
                          </a:solidFill>
                          <a:latin typeface="Calibri"/>
                          <a:ea typeface="Times New Roman"/>
                          <a:cs typeface="Times New Roman"/>
                        </a:rPr>
                        <a:t>Have representatives from the IT group present at Industry Days, networking events, and any other outreach events to discuss various IT opportunities.</a:t>
                      </a:r>
                    </a:p>
                    <a:p>
                      <a:pPr marL="0" marR="0" lvl="0" indent="0">
                        <a:spcBef>
                          <a:spcPts val="0"/>
                        </a:spcBef>
                        <a:spcAft>
                          <a:spcPts val="0"/>
                        </a:spcAft>
                        <a:buFont typeface="Arial" panose="020B0604020202020204" pitchFamily="34" charset="0"/>
                        <a:buNone/>
                      </a:pPr>
                      <a:endParaRPr lang="en-US" sz="1300" dirty="0">
                        <a:latin typeface="Calibri"/>
                        <a:ea typeface="Times New Roman"/>
                        <a:cs typeface="Times New Roman"/>
                      </a:endParaRPr>
                    </a:p>
                  </a:txBody>
                  <a:tcPr marL="62736" marR="62736" marT="0" marB="0">
                    <a:lnL>
                      <a:noFill/>
                    </a:lnL>
                    <a:lnR>
                      <a:noFill/>
                    </a:lnR>
                    <a:lnT>
                      <a:noFill/>
                    </a:lnT>
                    <a:lnB>
                      <a:noFill/>
                    </a:lnB>
                  </a:tcPr>
                </a:tc>
              </a:tr>
            </a:tbl>
          </a:graphicData>
        </a:graphic>
      </p:graphicFrame>
    </p:spTree>
    <p:extLst>
      <p:ext uri="{BB962C8B-B14F-4D97-AF65-F5344CB8AC3E}">
        <p14:creationId xmlns:p14="http://schemas.microsoft.com/office/powerpoint/2010/main" val="59523457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Background</a:t>
            </a:r>
            <a:endParaRPr lang="en-US" b="1" dirty="0"/>
          </a:p>
        </p:txBody>
      </p:sp>
      <p:sp>
        <p:nvSpPr>
          <p:cNvPr id="3" name="Content Placeholder 2"/>
          <p:cNvSpPr>
            <a:spLocks noGrp="1"/>
          </p:cNvSpPr>
          <p:nvPr>
            <p:ph idx="1"/>
          </p:nvPr>
        </p:nvSpPr>
        <p:spPr>
          <a:xfrm>
            <a:off x="268941" y="1394012"/>
            <a:ext cx="8265459" cy="4737847"/>
          </a:xfrm>
        </p:spPr>
        <p:txBody>
          <a:bodyPr/>
          <a:lstStyle/>
          <a:p>
            <a:pPr marL="109728" indent="0" algn="just">
              <a:buNone/>
            </a:pPr>
            <a:r>
              <a:rPr lang="en-US" sz="2000" dirty="0" smtClean="0"/>
              <a:t>The US Department </a:t>
            </a:r>
            <a:r>
              <a:rPr lang="en-US" sz="2000" dirty="0"/>
              <a:t>of </a:t>
            </a:r>
            <a:r>
              <a:rPr lang="en-US" sz="2000" dirty="0" smtClean="0"/>
              <a:t>Transportation (USDOT</a:t>
            </a:r>
            <a:r>
              <a:rPr lang="en-US" sz="2000" dirty="0"/>
              <a:t>) requires </a:t>
            </a:r>
            <a:r>
              <a:rPr lang="en-US" sz="2000" dirty="0" smtClean="0"/>
              <a:t>Federal Aviation Administration (FAA) recipients receiving funds </a:t>
            </a:r>
            <a:r>
              <a:rPr lang="en-US" sz="2000" dirty="0"/>
              <a:t>in excess of $250,000 in a fiscal year </a:t>
            </a:r>
            <a:r>
              <a:rPr lang="en-US" sz="2000" dirty="0" smtClean="0"/>
              <a:t>for airport planning or development, to </a:t>
            </a:r>
            <a:r>
              <a:rPr lang="en-US" sz="2000" dirty="0"/>
              <a:t>establish a Disadvantaged Business Enterprise Plan and set </a:t>
            </a:r>
            <a:r>
              <a:rPr lang="en-US" sz="2000" dirty="0" smtClean="0"/>
              <a:t>Triennial </a:t>
            </a:r>
            <a:r>
              <a:rPr lang="en-US" sz="2000" dirty="0"/>
              <a:t>G</a:t>
            </a:r>
            <a:r>
              <a:rPr lang="en-US" sz="2000" dirty="0" smtClean="0"/>
              <a:t>oals </a:t>
            </a:r>
            <a:r>
              <a:rPr lang="en-US" sz="2000" dirty="0"/>
              <a:t>for all federally-assisted projects.  </a:t>
            </a:r>
            <a:r>
              <a:rPr lang="en-US" sz="2000" dirty="0" smtClean="0"/>
              <a:t>Historically, the City of Houston, through the Houston Airport System (HAS), has received </a:t>
            </a:r>
            <a:r>
              <a:rPr lang="en-US" sz="2000" dirty="0"/>
              <a:t>Airport Improvement </a:t>
            </a:r>
            <a:r>
              <a:rPr lang="en-US" sz="2000" dirty="0" smtClean="0"/>
              <a:t>Program (AIP) </a:t>
            </a:r>
            <a:r>
              <a:rPr lang="en-US" sz="2000" dirty="0"/>
              <a:t>funds from the </a:t>
            </a:r>
            <a:r>
              <a:rPr lang="en-US" sz="2000" dirty="0" smtClean="0"/>
              <a:t>FAA in </a:t>
            </a:r>
            <a:r>
              <a:rPr lang="en-US" sz="2000" dirty="0"/>
              <a:t>excess of this </a:t>
            </a:r>
            <a:r>
              <a:rPr lang="en-US" sz="2000" dirty="0" smtClean="0"/>
              <a:t>amount. </a:t>
            </a:r>
          </a:p>
          <a:p>
            <a:pPr marL="109728" indent="0" algn="just">
              <a:buNone/>
            </a:pPr>
            <a:endParaRPr lang="en-US" sz="1100" dirty="0" smtClean="0"/>
          </a:p>
          <a:p>
            <a:pPr marL="109728" indent="0" algn="just">
              <a:buNone/>
            </a:pPr>
            <a:r>
              <a:rPr lang="en-US" sz="2000" dirty="0" smtClean="0"/>
              <a:t>The HAS </a:t>
            </a:r>
            <a:r>
              <a:rPr lang="en-US" sz="2000" dirty="0"/>
              <a:t>anticipates receiving funds that will surpass the $250,000 </a:t>
            </a:r>
            <a:r>
              <a:rPr lang="en-US" sz="2000" dirty="0" smtClean="0"/>
              <a:t>threshold. </a:t>
            </a:r>
            <a:r>
              <a:rPr lang="en-US" sz="2000" dirty="0"/>
              <a:t>A</a:t>
            </a:r>
            <a:r>
              <a:rPr lang="en-US" sz="2000" dirty="0" smtClean="0"/>
              <a:t>s a result, the City of Houston must establish goals for the next three federal fiscal years. The established goals are specifically for DBE participation on HAS Construction and Professional </a:t>
            </a:r>
            <a:r>
              <a:rPr lang="en-US" sz="2000" dirty="0"/>
              <a:t>S</a:t>
            </a:r>
            <a:r>
              <a:rPr lang="en-US" sz="2000" dirty="0" smtClean="0"/>
              <a:t>ervices contracts only.  They are not applicable to the Airport Concessions contracts.</a:t>
            </a:r>
          </a:p>
          <a:p>
            <a:pPr marL="0" indent="0">
              <a:buNone/>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265D440-C213-44E1-8DF2-63C2A2CC8B5D}" type="slidenum">
              <a:rPr lang="en-US" smtClean="0"/>
              <a:pPr/>
              <a:t>2</a:t>
            </a:fld>
            <a:endParaRPr lang="en-US" dirty="0"/>
          </a:p>
        </p:txBody>
      </p:sp>
    </p:spTree>
    <p:extLst>
      <p:ext uri="{BB962C8B-B14F-4D97-AF65-F5344CB8AC3E}">
        <p14:creationId xmlns:p14="http://schemas.microsoft.com/office/powerpoint/2010/main" val="10911184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Organizational Structure</a:t>
            </a:r>
            <a:r>
              <a:rPr lang="en-US" dirty="0" smtClean="0"/>
              <a:t> </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265D440-C213-44E1-8DF2-63C2A2CC8B5D}" type="slidenum">
              <a:rPr lang="en-US" smtClean="0"/>
              <a:pPr/>
              <a:t>3</a:t>
            </a:fld>
            <a:endParaRPr lang="en-US" dirty="0"/>
          </a:p>
        </p:txBody>
      </p:sp>
      <p:sp>
        <p:nvSpPr>
          <p:cNvPr id="7" name="TextBox 6"/>
          <p:cNvSpPr txBox="1"/>
          <p:nvPr/>
        </p:nvSpPr>
        <p:spPr>
          <a:xfrm>
            <a:off x="726142" y="1335741"/>
            <a:ext cx="7879976" cy="1200329"/>
          </a:xfrm>
          <a:prstGeom prst="rect">
            <a:avLst/>
          </a:prstGeom>
          <a:noFill/>
        </p:spPr>
        <p:txBody>
          <a:bodyPr wrap="square" rtlCol="0">
            <a:spAutoFit/>
          </a:bodyPr>
          <a:lstStyle/>
          <a:p>
            <a:r>
              <a:rPr lang="en-US" dirty="0"/>
              <a:t>USDOT requires the recipient </a:t>
            </a:r>
            <a:r>
              <a:rPr lang="en-US" dirty="0" smtClean="0"/>
              <a:t>to appoint </a:t>
            </a:r>
            <a:r>
              <a:rPr lang="en-US" dirty="0"/>
              <a:t>a DBE Liaison Officer with direct access to the entity’s Chief Executive Officer and that the governing body approve the </a:t>
            </a:r>
            <a:r>
              <a:rPr lang="en-US" dirty="0" smtClean="0"/>
              <a:t>Triennial </a:t>
            </a:r>
            <a:r>
              <a:rPr lang="en-US" dirty="0"/>
              <a:t>G</a:t>
            </a:r>
            <a:r>
              <a:rPr lang="en-US" dirty="0" smtClean="0"/>
              <a:t>oals</a:t>
            </a:r>
            <a:r>
              <a:rPr lang="en-US" dirty="0"/>
              <a:t>.</a:t>
            </a:r>
          </a:p>
          <a:p>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173" y="2241176"/>
            <a:ext cx="5524500" cy="377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2308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8611" y="0"/>
            <a:ext cx="9045389" cy="1225550"/>
          </a:xfrm>
        </p:spPr>
        <p:txBody>
          <a:bodyPr/>
          <a:lstStyle/>
          <a:p>
            <a:pPr algn="ctr" eaLnBrk="1" hangingPunct="1"/>
            <a:r>
              <a:rPr lang="en-US" altLang="en-US" b="1" dirty="0" smtClean="0">
                <a:latin typeface="Arial" charset="0"/>
                <a:ea typeface="ＭＳ Ｐゴシック" pitchFamily="34" charset="-128"/>
                <a:cs typeface="Arial" charset="0"/>
              </a:rPr>
              <a:t>Proposed DBE Goals for Federal FY 2017-2019</a:t>
            </a:r>
          </a:p>
        </p:txBody>
      </p:sp>
      <p:sp>
        <p:nvSpPr>
          <p:cNvPr id="11267" name="Content Placeholder 2"/>
          <p:cNvSpPr>
            <a:spLocks noGrp="1"/>
          </p:cNvSpPr>
          <p:nvPr>
            <p:ph idx="1"/>
          </p:nvPr>
        </p:nvSpPr>
        <p:spPr>
          <a:xfrm>
            <a:off x="367553" y="1322294"/>
            <a:ext cx="8104188" cy="4253754"/>
          </a:xfrm>
        </p:spPr>
        <p:txBody>
          <a:bodyPr/>
          <a:lstStyle/>
          <a:p>
            <a:pPr eaLnBrk="1" hangingPunct="1">
              <a:buFont typeface="Arial" charset="0"/>
              <a:buNone/>
            </a:pPr>
            <a:r>
              <a:rPr lang="en-US" altLang="en-US" dirty="0" smtClean="0">
                <a:latin typeface="Arial" charset="0"/>
                <a:ea typeface="ＭＳ Ｐゴシック" pitchFamily="34" charset="-128"/>
                <a:cs typeface="Arial" charset="0"/>
              </a:rPr>
              <a:t>	</a:t>
            </a:r>
            <a:r>
              <a:rPr lang="en-US" altLang="en-US" sz="2000" dirty="0" smtClean="0">
                <a:latin typeface="Arial" charset="0"/>
                <a:ea typeface="ＭＳ Ｐゴシック" pitchFamily="34" charset="-128"/>
                <a:cs typeface="Arial" charset="0"/>
              </a:rPr>
              <a:t>Pursuant to Title 49, Code of Federal Regulations, Part 26, the City of Houston’s Office of Business Opportunity and the Houston Airport System have analyzed the criteria required by the federal authorities to determine the DBE Goals for the period of October 1, 2016 to September 30, 2019. </a:t>
            </a:r>
          </a:p>
          <a:p>
            <a:pPr eaLnBrk="1" hangingPunct="1"/>
            <a:endParaRPr lang="en-US" altLang="en-US" dirty="0" smtClean="0">
              <a:latin typeface="Arial" charset="0"/>
              <a:ea typeface="ＭＳ Ｐゴシック" pitchFamily="34" charset="-128"/>
              <a:cs typeface="Arial" charset="0"/>
            </a:endParaRPr>
          </a:p>
          <a:p>
            <a:pPr eaLnBrk="1" hangingPunct="1"/>
            <a:endParaRPr lang="en-US" altLang="en-US" dirty="0" smtClean="0">
              <a:latin typeface="Arial" charset="0"/>
              <a:ea typeface="ＭＳ Ｐゴシック" pitchFamily="34" charset="-128"/>
              <a:cs typeface="Arial" charset="0"/>
            </a:endParaRPr>
          </a:p>
          <a:p>
            <a:pPr eaLnBrk="1" hangingPunct="1"/>
            <a:endParaRPr lang="en-US" altLang="en-US" dirty="0" smtClean="0">
              <a:latin typeface="Arial" charset="0"/>
              <a:ea typeface="ＭＳ Ｐゴシック" pitchFamily="34" charset="-128"/>
              <a:cs typeface="Arial" charset="0"/>
            </a:endParaRPr>
          </a:p>
          <a:p>
            <a:pPr eaLnBrk="1" hangingPunct="1"/>
            <a:endParaRPr lang="en-US" altLang="en-US" dirty="0" smtClean="0">
              <a:latin typeface="Arial" charset="0"/>
              <a:ea typeface="ＭＳ Ｐゴシック" pitchFamily="34" charset="-128"/>
              <a:cs typeface="Arial" charset="0"/>
            </a:endParaRPr>
          </a:p>
          <a:p>
            <a:pPr eaLnBrk="1" hangingPunct="1">
              <a:buFont typeface="Arial" charset="0"/>
              <a:buNone/>
            </a:pPr>
            <a:r>
              <a:rPr lang="en-US" altLang="en-US" sz="1600" b="1" dirty="0" smtClean="0">
                <a:latin typeface="Arial" charset="0"/>
                <a:ea typeface="ＭＳ Ｐゴシック" pitchFamily="34" charset="-128"/>
                <a:cs typeface="Arial" charset="0"/>
              </a:rPr>
              <a:t>	</a:t>
            </a:r>
            <a:endParaRPr lang="en-US" altLang="en-US" sz="1600" dirty="0" smtClean="0">
              <a:latin typeface="Arial" charset="0"/>
              <a:ea typeface="ＭＳ Ｐゴシック" pitchFamily="34" charset="-128"/>
              <a:cs typeface="Arial" charset="0"/>
            </a:endParaRP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rgbClr val="191919"/>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2000">
                <a:solidFill>
                  <a:srgbClr val="191919"/>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a:solidFill>
                  <a:srgbClr val="191919"/>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600">
                <a:solidFill>
                  <a:srgbClr val="191919"/>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600">
                <a:solidFill>
                  <a:srgbClr val="19191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9pPr>
          </a:lstStyle>
          <a:p>
            <a:pPr eaLnBrk="1" hangingPunct="1">
              <a:spcBef>
                <a:spcPct val="0"/>
              </a:spcBef>
              <a:buFontTx/>
              <a:buNone/>
            </a:pPr>
            <a:fld id="{5CED8B20-5388-4986-9201-94C7A3A8908B}" type="slidenum">
              <a:rPr lang="en-US" altLang="en-US" sz="1000" smtClean="0">
                <a:solidFill>
                  <a:srgbClr val="152F85"/>
                </a:solidFill>
              </a:rPr>
              <a:pPr eaLnBrk="1" hangingPunct="1">
                <a:spcBef>
                  <a:spcPct val="0"/>
                </a:spcBef>
                <a:buFontTx/>
                <a:buNone/>
              </a:pPr>
              <a:t>4</a:t>
            </a:fld>
            <a:endParaRPr lang="en-US" altLang="en-US" sz="1000" smtClean="0">
              <a:solidFill>
                <a:srgbClr val="152F85"/>
              </a:solidFill>
            </a:endParaRPr>
          </a:p>
        </p:txBody>
      </p:sp>
      <p:sp>
        <p:nvSpPr>
          <p:cNvPr id="1126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rgbClr val="191919"/>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2000">
                <a:solidFill>
                  <a:srgbClr val="191919"/>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a:solidFill>
                  <a:srgbClr val="191919"/>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600">
                <a:solidFill>
                  <a:srgbClr val="191919"/>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600">
                <a:solidFill>
                  <a:srgbClr val="19191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9pPr>
          </a:lstStyle>
          <a:p>
            <a:pPr eaLnBrk="1" hangingPunct="1">
              <a:spcBef>
                <a:spcPct val="0"/>
              </a:spcBef>
              <a:buFontTx/>
              <a:buNone/>
            </a:pPr>
            <a:endParaRPr lang="en-US" altLang="en-US" sz="1000" smtClean="0">
              <a:solidFill>
                <a:srgbClr val="898989"/>
              </a:solidFill>
            </a:endParaRPr>
          </a:p>
        </p:txBody>
      </p:sp>
      <p:graphicFrame>
        <p:nvGraphicFramePr>
          <p:cNvPr id="15387" name="Group 27"/>
          <p:cNvGraphicFramePr>
            <a:graphicFrameLocks noGrp="1"/>
          </p:cNvGraphicFramePr>
          <p:nvPr>
            <p:extLst>
              <p:ext uri="{D42A27DB-BD31-4B8C-83A1-F6EECF244321}">
                <p14:modId xmlns:p14="http://schemas.microsoft.com/office/powerpoint/2010/main" val="3282146243"/>
              </p:ext>
            </p:extLst>
          </p:nvPr>
        </p:nvGraphicFramePr>
        <p:xfrm>
          <a:off x="2305142" y="3300132"/>
          <a:ext cx="3913187" cy="2027238"/>
        </p:xfrm>
        <a:graphic>
          <a:graphicData uri="http://schemas.openxmlformats.org/drawingml/2006/table">
            <a:tbl>
              <a:tblPr/>
              <a:tblGrid>
                <a:gridCol w="1305101"/>
                <a:gridCol w="1304043"/>
                <a:gridCol w="1304043"/>
              </a:tblGrid>
              <a:tr h="641350">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Airport </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Proposed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DBE Goal </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Race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Neutral Goal</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88">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IAH</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ea typeface="ＭＳ Ｐゴシック" pitchFamily="34" charset="-128"/>
                          <a:cs typeface="Arial" charset="0"/>
                        </a:rPr>
                        <a:t>29%</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2.5%</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Hobby </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ea typeface="ＭＳ Ｐゴシック" pitchFamily="34" charset="-128"/>
                          <a:cs typeface="Arial" charset="0"/>
                        </a:rPr>
                        <a:t>29%</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2.5%</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EFD</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26%</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2.5%</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Rectangle 1"/>
          <p:cNvSpPr/>
          <p:nvPr/>
        </p:nvSpPr>
        <p:spPr>
          <a:xfrm>
            <a:off x="340657" y="5595973"/>
            <a:ext cx="8283387" cy="292388"/>
          </a:xfrm>
          <a:prstGeom prst="rect">
            <a:avLst/>
          </a:prstGeom>
        </p:spPr>
        <p:txBody>
          <a:bodyPr wrap="square">
            <a:spAutoFit/>
          </a:bodyPr>
          <a:lstStyle/>
          <a:p>
            <a:pPr marL="0" indent="0" algn="ctr" eaLnBrk="1" hangingPunct="1">
              <a:spcBef>
                <a:spcPts val="0"/>
              </a:spcBef>
              <a:buFont typeface="Arial" charset="0"/>
              <a:buNone/>
            </a:pPr>
            <a:r>
              <a:rPr lang="en-US" altLang="en-US" sz="1300" b="1" dirty="0" smtClean="0">
                <a:latin typeface="Arial" charset="0"/>
                <a:ea typeface="ＭＳ Ｐゴシック" pitchFamily="34" charset="-128"/>
                <a:cs typeface="Arial" charset="0"/>
              </a:rPr>
              <a:t>*</a:t>
            </a:r>
            <a:r>
              <a:rPr lang="en-US" altLang="en-US" sz="1300" dirty="0" smtClean="0">
                <a:latin typeface="Arial" charset="0"/>
                <a:ea typeface="ＭＳ Ｐゴシック" pitchFamily="34" charset="-128"/>
                <a:cs typeface="Arial" charset="0"/>
              </a:rPr>
              <a:t>Proposed Goals </a:t>
            </a:r>
            <a:r>
              <a:rPr lang="en-US" altLang="en-US" sz="1300" dirty="0">
                <a:latin typeface="Arial" charset="0"/>
                <a:ea typeface="ＭＳ Ｐゴシック" pitchFamily="34" charset="-128"/>
                <a:cs typeface="Arial" charset="0"/>
              </a:rPr>
              <a:t>are </a:t>
            </a:r>
            <a:r>
              <a:rPr lang="en-US" altLang="en-US" sz="1300" dirty="0" smtClean="0">
                <a:latin typeface="Arial" charset="0"/>
                <a:ea typeface="ＭＳ Ｐゴシック" pitchFamily="34" charset="-128"/>
                <a:cs typeface="Arial" charset="0"/>
              </a:rPr>
              <a:t>for Construction </a:t>
            </a:r>
            <a:r>
              <a:rPr lang="en-US" altLang="en-US" sz="1300" dirty="0">
                <a:latin typeface="Arial" charset="0"/>
                <a:ea typeface="ＭＳ Ｐゴシック" pitchFamily="34" charset="-128"/>
                <a:cs typeface="Arial" charset="0"/>
              </a:rPr>
              <a:t>and Professional </a:t>
            </a:r>
            <a:r>
              <a:rPr lang="en-US" altLang="en-US" sz="1300" dirty="0" smtClean="0">
                <a:latin typeface="Arial" charset="0"/>
                <a:ea typeface="ＭＳ Ｐゴシック" pitchFamily="34" charset="-128"/>
                <a:cs typeface="Arial" charset="0"/>
              </a:rPr>
              <a:t>Services contracts only</a:t>
            </a:r>
            <a:endParaRPr lang="en-US" altLang="en-US" sz="13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88800538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 y="0"/>
            <a:ext cx="9027459" cy="1225550"/>
          </a:xfrm>
        </p:spPr>
        <p:txBody>
          <a:bodyPr/>
          <a:lstStyle/>
          <a:p>
            <a:pPr algn="ctr" eaLnBrk="1" hangingPunct="1"/>
            <a:r>
              <a:rPr lang="en-US" altLang="en-US" b="1" dirty="0" smtClean="0">
                <a:latin typeface="Arial" charset="0"/>
                <a:ea typeface="ＭＳ Ｐゴシック" pitchFamily="34" charset="-128"/>
                <a:cs typeface="Arial" charset="0"/>
              </a:rPr>
              <a:t>Current DBE Goals for Federal FY 2014 -2016</a:t>
            </a:r>
          </a:p>
        </p:txBody>
      </p:sp>
      <p:sp>
        <p:nvSpPr>
          <p:cNvPr id="11267" name="Content Placeholder 2"/>
          <p:cNvSpPr>
            <a:spLocks noGrp="1"/>
          </p:cNvSpPr>
          <p:nvPr>
            <p:ph idx="1"/>
          </p:nvPr>
        </p:nvSpPr>
        <p:spPr>
          <a:xfrm>
            <a:off x="385482" y="1376082"/>
            <a:ext cx="8104188" cy="4525963"/>
          </a:xfrm>
        </p:spPr>
        <p:txBody>
          <a:bodyPr/>
          <a:lstStyle/>
          <a:p>
            <a:pPr algn="just">
              <a:buFont typeface="Arial" charset="0"/>
              <a:buNone/>
              <a:defRPr/>
            </a:pPr>
            <a:r>
              <a:rPr lang="en-US" sz="1800" dirty="0" smtClean="0"/>
              <a:t>City </a:t>
            </a:r>
            <a:r>
              <a:rPr lang="en-US" sz="1800" dirty="0"/>
              <a:t>Council </a:t>
            </a:r>
            <a:r>
              <a:rPr lang="en-US" sz="1800" dirty="0" smtClean="0"/>
              <a:t>last approved </a:t>
            </a:r>
            <a:r>
              <a:rPr lang="en-US" sz="1800" dirty="0"/>
              <a:t>the </a:t>
            </a:r>
            <a:r>
              <a:rPr lang="en-US" sz="1800" dirty="0" smtClean="0"/>
              <a:t> </a:t>
            </a:r>
            <a:r>
              <a:rPr lang="en-US" sz="1800" dirty="0"/>
              <a:t>DBE Goal for </a:t>
            </a:r>
            <a:r>
              <a:rPr lang="en-US" sz="1800" dirty="0" smtClean="0"/>
              <a:t>George Bush Intercontinental</a:t>
            </a:r>
          </a:p>
          <a:p>
            <a:pPr algn="just">
              <a:buFont typeface="Arial" charset="0"/>
              <a:buNone/>
              <a:defRPr/>
            </a:pPr>
            <a:r>
              <a:rPr lang="en-US" sz="1800" dirty="0"/>
              <a:t>Airport (</a:t>
            </a:r>
            <a:r>
              <a:rPr lang="en-US" sz="1800" dirty="0" smtClean="0"/>
              <a:t>IAH) in October, 2013. No goals were proposed at </a:t>
            </a:r>
            <a:r>
              <a:rPr lang="en-US" sz="1800" dirty="0"/>
              <a:t>that </a:t>
            </a:r>
            <a:r>
              <a:rPr lang="en-US" sz="1800" dirty="0" smtClean="0"/>
              <a:t>time </a:t>
            </a:r>
            <a:r>
              <a:rPr lang="en-US" sz="1800" dirty="0">
                <a:ea typeface="ＭＳ Ｐゴシック" pitchFamily="34" charset="-128"/>
                <a:cs typeface="Arial" charset="0"/>
              </a:rPr>
              <a:t>for </a:t>
            </a:r>
            <a:r>
              <a:rPr lang="en-US" sz="1800" dirty="0" smtClean="0">
                <a:ea typeface="ＭＳ Ｐゴシック" pitchFamily="34" charset="-128"/>
                <a:cs typeface="Arial" charset="0"/>
              </a:rPr>
              <a:t>William</a:t>
            </a:r>
          </a:p>
          <a:p>
            <a:pPr algn="just">
              <a:buFont typeface="Arial" charset="0"/>
              <a:buNone/>
              <a:defRPr/>
            </a:pPr>
            <a:r>
              <a:rPr lang="en-US" sz="1800" dirty="0" smtClean="0">
                <a:ea typeface="ＭＳ Ｐゴシック" pitchFamily="34" charset="-128"/>
                <a:cs typeface="Arial" charset="0"/>
              </a:rPr>
              <a:t>P</a:t>
            </a:r>
            <a:r>
              <a:rPr lang="en-US" sz="1800" dirty="0">
                <a:ea typeface="ＭＳ Ｐゴシック" pitchFamily="34" charset="-128"/>
                <a:cs typeface="Arial" charset="0"/>
              </a:rPr>
              <a:t>. Hobby (HOU) </a:t>
            </a:r>
            <a:r>
              <a:rPr lang="en-US" sz="1800" dirty="0" smtClean="0">
                <a:ea typeface="ＭＳ Ｐゴシック" pitchFamily="34" charset="-128"/>
                <a:cs typeface="Arial" charset="0"/>
              </a:rPr>
              <a:t>nor Ellington </a:t>
            </a:r>
            <a:r>
              <a:rPr lang="en-US" sz="1800" dirty="0">
                <a:ea typeface="ＭＳ Ｐゴシック" pitchFamily="34" charset="-128"/>
                <a:cs typeface="Arial" charset="0"/>
              </a:rPr>
              <a:t>Field (EFD) </a:t>
            </a:r>
            <a:r>
              <a:rPr lang="en-US" sz="1800" dirty="0" smtClean="0">
                <a:ea typeface="ＭＳ Ｐゴシック" pitchFamily="34" charset="-128"/>
                <a:cs typeface="Arial" charset="0"/>
              </a:rPr>
              <a:t>Airports </a:t>
            </a:r>
            <a:r>
              <a:rPr lang="en-US" sz="1800" dirty="0" smtClean="0"/>
              <a:t>because </a:t>
            </a:r>
            <a:r>
              <a:rPr lang="en-US" sz="1800" dirty="0" smtClean="0">
                <a:ea typeface="ＭＳ Ｐゴシック" pitchFamily="34" charset="-128"/>
                <a:cs typeface="Arial" charset="0"/>
              </a:rPr>
              <a:t>HAS had not</a:t>
            </a:r>
          </a:p>
          <a:p>
            <a:pPr algn="just">
              <a:buFont typeface="Arial" charset="0"/>
              <a:buNone/>
              <a:defRPr/>
            </a:pPr>
            <a:r>
              <a:rPr lang="en-US" sz="1800" dirty="0" smtClean="0">
                <a:ea typeface="ＭＳ Ｐゴシック" pitchFamily="34" charset="-128"/>
                <a:cs typeface="Arial" charset="0"/>
              </a:rPr>
              <a:t>anticipated receiving </a:t>
            </a:r>
            <a:r>
              <a:rPr lang="en-US" sz="1800" dirty="0">
                <a:ea typeface="ＭＳ Ｐゴシック" pitchFamily="34" charset="-128"/>
                <a:cs typeface="Arial" charset="0"/>
              </a:rPr>
              <a:t>any </a:t>
            </a:r>
            <a:r>
              <a:rPr lang="en-US" sz="1800" dirty="0" smtClean="0">
                <a:ea typeface="ＭＳ Ｐゴシック" pitchFamily="34" charset="-128"/>
                <a:cs typeface="Arial" charset="0"/>
              </a:rPr>
              <a:t>federal funds. </a:t>
            </a:r>
            <a:endParaRPr lang="en-US" sz="1800" dirty="0" smtClean="0"/>
          </a:p>
          <a:p>
            <a:pPr algn="just">
              <a:buFont typeface="Arial" charset="0"/>
              <a:buNone/>
              <a:defRPr/>
            </a:pPr>
            <a:endParaRPr lang="en-US" sz="1400" dirty="0"/>
          </a:p>
          <a:p>
            <a:pPr eaLnBrk="1" hangingPunct="1"/>
            <a:endParaRPr lang="en-US" altLang="en-US" sz="1400" dirty="0" smtClean="0">
              <a:latin typeface="Arial" charset="0"/>
              <a:ea typeface="ＭＳ Ｐゴシック" pitchFamily="34" charset="-128"/>
              <a:cs typeface="Arial" charset="0"/>
            </a:endParaRPr>
          </a:p>
          <a:p>
            <a:pPr eaLnBrk="1" hangingPunct="1"/>
            <a:endParaRPr lang="en-US" altLang="en-US" sz="1400" dirty="0" smtClean="0">
              <a:latin typeface="Arial" charset="0"/>
              <a:ea typeface="ＭＳ Ｐゴシック" pitchFamily="34" charset="-128"/>
              <a:cs typeface="Arial" charset="0"/>
            </a:endParaRPr>
          </a:p>
          <a:p>
            <a:pPr eaLnBrk="1" hangingPunct="1"/>
            <a:endParaRPr lang="en-US" altLang="en-US" sz="1400" dirty="0" smtClean="0">
              <a:latin typeface="Arial" charset="0"/>
              <a:ea typeface="ＭＳ Ｐゴシック" pitchFamily="34" charset="-128"/>
              <a:cs typeface="Arial" charset="0"/>
            </a:endParaRPr>
          </a:p>
          <a:p>
            <a:pPr eaLnBrk="1" hangingPunct="1"/>
            <a:endParaRPr lang="en-US" altLang="en-US" dirty="0" smtClean="0">
              <a:latin typeface="Arial" charset="0"/>
              <a:ea typeface="ＭＳ Ｐゴシック" pitchFamily="34" charset="-128"/>
              <a:cs typeface="Arial" charset="0"/>
            </a:endParaRPr>
          </a:p>
          <a:p>
            <a:pPr eaLnBrk="1" hangingPunct="1">
              <a:buFont typeface="Arial" charset="0"/>
              <a:buNone/>
            </a:pPr>
            <a:r>
              <a:rPr lang="en-US" altLang="en-US" sz="1600" b="1" dirty="0" smtClean="0">
                <a:latin typeface="Arial" charset="0"/>
                <a:ea typeface="ＭＳ Ｐゴシック" pitchFamily="34" charset="-128"/>
                <a:cs typeface="Arial" charset="0"/>
              </a:rPr>
              <a:t>	</a:t>
            </a:r>
            <a:endParaRPr lang="en-US" altLang="en-US" sz="1600" dirty="0" smtClean="0">
              <a:latin typeface="Arial" charset="0"/>
              <a:ea typeface="ＭＳ Ｐゴシック" pitchFamily="34" charset="-128"/>
              <a:cs typeface="Arial" charset="0"/>
            </a:endParaRP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rgbClr val="191919"/>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2000">
                <a:solidFill>
                  <a:srgbClr val="191919"/>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a:solidFill>
                  <a:srgbClr val="191919"/>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600">
                <a:solidFill>
                  <a:srgbClr val="191919"/>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600">
                <a:solidFill>
                  <a:srgbClr val="19191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9pPr>
          </a:lstStyle>
          <a:p>
            <a:pPr eaLnBrk="1" hangingPunct="1">
              <a:spcBef>
                <a:spcPct val="0"/>
              </a:spcBef>
              <a:buFontTx/>
              <a:buNone/>
            </a:pPr>
            <a:fld id="{5CED8B20-5388-4986-9201-94C7A3A8908B}" type="slidenum">
              <a:rPr lang="en-US" altLang="en-US" sz="1000" smtClean="0">
                <a:solidFill>
                  <a:srgbClr val="152F85"/>
                </a:solidFill>
              </a:rPr>
              <a:pPr eaLnBrk="1" hangingPunct="1">
                <a:spcBef>
                  <a:spcPct val="0"/>
                </a:spcBef>
                <a:buFontTx/>
                <a:buNone/>
              </a:pPr>
              <a:t>5</a:t>
            </a:fld>
            <a:endParaRPr lang="en-US" altLang="en-US" sz="1000" smtClean="0">
              <a:solidFill>
                <a:srgbClr val="152F85"/>
              </a:solidFill>
            </a:endParaRPr>
          </a:p>
        </p:txBody>
      </p:sp>
      <p:sp>
        <p:nvSpPr>
          <p:cNvPr id="1126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rgbClr val="191919"/>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2000">
                <a:solidFill>
                  <a:srgbClr val="191919"/>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a:solidFill>
                  <a:srgbClr val="191919"/>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600">
                <a:solidFill>
                  <a:srgbClr val="191919"/>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600">
                <a:solidFill>
                  <a:srgbClr val="19191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1600">
                <a:solidFill>
                  <a:srgbClr val="191919"/>
                </a:solidFill>
                <a:latin typeface="Arial" charset="0"/>
                <a:ea typeface="ＭＳ Ｐゴシック" pitchFamily="34" charset="-128"/>
                <a:cs typeface="Arial" charset="0"/>
              </a:defRPr>
            </a:lvl9pPr>
          </a:lstStyle>
          <a:p>
            <a:pPr eaLnBrk="1" hangingPunct="1">
              <a:spcBef>
                <a:spcPct val="0"/>
              </a:spcBef>
              <a:buFontTx/>
              <a:buNone/>
            </a:pPr>
            <a:endParaRPr lang="en-US" altLang="en-US" sz="1000" smtClean="0">
              <a:solidFill>
                <a:srgbClr val="898989"/>
              </a:solidFill>
            </a:endParaRPr>
          </a:p>
        </p:txBody>
      </p:sp>
      <p:graphicFrame>
        <p:nvGraphicFramePr>
          <p:cNvPr id="15387" name="Group 27"/>
          <p:cNvGraphicFramePr>
            <a:graphicFrameLocks noGrp="1"/>
          </p:cNvGraphicFramePr>
          <p:nvPr>
            <p:extLst>
              <p:ext uri="{D42A27DB-BD31-4B8C-83A1-F6EECF244321}">
                <p14:modId xmlns:p14="http://schemas.microsoft.com/office/powerpoint/2010/main" val="325624849"/>
              </p:ext>
            </p:extLst>
          </p:nvPr>
        </p:nvGraphicFramePr>
        <p:xfrm>
          <a:off x="2268073" y="2958351"/>
          <a:ext cx="4455456" cy="2073447"/>
        </p:xfrm>
        <a:graphic>
          <a:graphicData uri="http://schemas.openxmlformats.org/drawingml/2006/table">
            <a:tbl>
              <a:tblPr/>
              <a:tblGrid>
                <a:gridCol w="1485956"/>
                <a:gridCol w="1484750"/>
                <a:gridCol w="1484750"/>
              </a:tblGrid>
              <a:tr h="640080">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Airport </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Proposed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DBE Goal </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Race Neutral Goal</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5247">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IAH</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29%</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3.7%</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6900">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Hobby* </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000">
                          <a:solidFill>
                            <a:srgbClr val="191919"/>
                          </a:solidFill>
                          <a:latin typeface="Arial" charset="0"/>
                          <a:ea typeface="ＭＳ Ｐゴシック" pitchFamily="34" charset="-128"/>
                          <a:cs typeface="Arial" charset="0"/>
                        </a:defRPr>
                      </a:lvl1pPr>
                      <a:lvl2pPr marL="742950" indent="-285750">
                        <a:spcBef>
                          <a:spcPct val="20000"/>
                        </a:spcBef>
                        <a:buFont typeface="Arial" charset="0"/>
                        <a:defRPr>
                          <a:solidFill>
                            <a:srgbClr val="191919"/>
                          </a:solidFill>
                          <a:latin typeface="Arial" charset="0"/>
                          <a:ea typeface="ＭＳ Ｐゴシック" pitchFamily="34" charset="-128"/>
                          <a:cs typeface="Arial" charset="0"/>
                        </a:defRPr>
                      </a:lvl2pPr>
                      <a:lvl3pPr marL="1143000" indent="-228600">
                        <a:spcBef>
                          <a:spcPct val="20000"/>
                        </a:spcBef>
                        <a:buFont typeface="Arial" charset="0"/>
                        <a:defRPr sz="1600">
                          <a:solidFill>
                            <a:srgbClr val="191919"/>
                          </a:solidFill>
                          <a:latin typeface="Arial" charset="0"/>
                          <a:ea typeface="ＭＳ Ｐゴシック" pitchFamily="34" charset="-128"/>
                          <a:cs typeface="Arial" charset="0"/>
                        </a:defRPr>
                      </a:lvl3pPr>
                      <a:lvl4pPr marL="1600200" indent="-228600">
                        <a:spcBef>
                          <a:spcPct val="20000"/>
                        </a:spcBef>
                        <a:buFont typeface="Arial" charset="0"/>
                        <a:defRPr sz="1400">
                          <a:solidFill>
                            <a:srgbClr val="191919"/>
                          </a:solidFill>
                          <a:latin typeface="Arial" charset="0"/>
                          <a:ea typeface="ＭＳ Ｐゴシック" pitchFamily="34" charset="-128"/>
                          <a:cs typeface="Arial" charset="0"/>
                        </a:defRPr>
                      </a:lvl4pPr>
                      <a:lvl5pPr marL="2057400" indent="-228600">
                        <a:spcBef>
                          <a:spcPct val="20000"/>
                        </a:spcBef>
                        <a:buFont typeface="Arial" charset="0"/>
                        <a:defRPr sz="1400">
                          <a:solidFill>
                            <a:srgbClr val="191919"/>
                          </a:solidFill>
                          <a:latin typeface="Arial" charset="0"/>
                          <a:ea typeface="ＭＳ Ｐゴシック" pitchFamily="34" charset="-128"/>
                          <a:cs typeface="Arial" charset="0"/>
                        </a:defRPr>
                      </a:lvl5pPr>
                      <a:lvl6pPr marL="25146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6pPr>
                      <a:lvl7pPr marL="29718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7pPr>
                      <a:lvl8pPr marL="34290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8pPr>
                      <a:lvl9pPr marL="3886200" indent="-228600" fontAlgn="base">
                        <a:spcBef>
                          <a:spcPct val="20000"/>
                        </a:spcBef>
                        <a:spcAft>
                          <a:spcPct val="0"/>
                        </a:spcAft>
                        <a:buFont typeface="Arial" charset="0"/>
                        <a:defRPr sz="1400">
                          <a:solidFill>
                            <a:srgbClr val="191919"/>
                          </a:solidFill>
                          <a:latin typeface="Arial" charset="0"/>
                          <a:ea typeface="ＭＳ Ｐゴシック" pitchFamily="34"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19%</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3.7%</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EFD*</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28%</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34" charset="-128"/>
                          <a:cs typeface="Arial" charset="0"/>
                        </a:rPr>
                        <a:t>3.7%</a:t>
                      </a:r>
                    </a:p>
                  </a:txBody>
                  <a:tcPr marL="66388" marR="663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extBox 1"/>
          <p:cNvSpPr txBox="1"/>
          <p:nvPr/>
        </p:nvSpPr>
        <p:spPr>
          <a:xfrm>
            <a:off x="493059" y="5253318"/>
            <a:ext cx="7360024" cy="800219"/>
          </a:xfrm>
          <a:prstGeom prst="rect">
            <a:avLst/>
          </a:prstGeom>
          <a:noFill/>
        </p:spPr>
        <p:txBody>
          <a:bodyPr wrap="square" rtlCol="0">
            <a:spAutoFit/>
          </a:bodyPr>
          <a:lstStyle/>
          <a:p>
            <a:pPr algn="just">
              <a:buFont typeface="Arial" charset="0"/>
              <a:buNone/>
              <a:defRPr/>
            </a:pPr>
            <a:r>
              <a:rPr lang="en-US" sz="1400" dirty="0"/>
              <a:t>*In September 2015, the City amended the </a:t>
            </a:r>
            <a:r>
              <a:rPr lang="en-US" sz="1400" dirty="0" smtClean="0"/>
              <a:t>Triennial </a:t>
            </a:r>
            <a:r>
              <a:rPr lang="en-US" sz="1400" dirty="0"/>
              <a:t>G</a:t>
            </a:r>
            <a:r>
              <a:rPr lang="en-US" sz="1400" dirty="0" smtClean="0"/>
              <a:t>oals </a:t>
            </a:r>
            <a:r>
              <a:rPr lang="en-US" sz="1400" dirty="0"/>
              <a:t>for </a:t>
            </a:r>
            <a:r>
              <a:rPr lang="en-US" sz="1400" dirty="0" smtClean="0"/>
              <a:t>Federal </a:t>
            </a:r>
            <a:r>
              <a:rPr lang="en-US" sz="1400" dirty="0"/>
              <a:t>FY 2014-2016 to address AIP </a:t>
            </a:r>
            <a:r>
              <a:rPr lang="en-US" sz="1400" dirty="0" smtClean="0"/>
              <a:t>grants subsequently received </a:t>
            </a:r>
            <a:r>
              <a:rPr lang="en-US" sz="1400" dirty="0"/>
              <a:t>for  HOU and EFD.</a:t>
            </a:r>
          </a:p>
          <a:p>
            <a:endParaRPr lang="en-US" dirty="0"/>
          </a:p>
        </p:txBody>
      </p:sp>
    </p:spTree>
    <p:extLst>
      <p:ext uri="{BB962C8B-B14F-4D97-AF65-F5344CB8AC3E}">
        <p14:creationId xmlns:p14="http://schemas.microsoft.com/office/powerpoint/2010/main" val="322929701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611" y="1272987"/>
            <a:ext cx="8126507" cy="4742331"/>
          </a:xfrm>
        </p:spPr>
        <p:txBody>
          <a:bodyPr>
            <a:normAutofit/>
          </a:bodyPr>
          <a:lstStyle/>
          <a:p>
            <a:pPr marL="57150" indent="0" algn="just">
              <a:buNone/>
            </a:pPr>
            <a:r>
              <a:rPr lang="en-US" sz="1800" dirty="0" smtClean="0">
                <a:solidFill>
                  <a:schemeClr val="tx1"/>
                </a:solidFill>
              </a:rPr>
              <a:t>USDOT provides a methodology as guidelines to establishing the DBE Goals. Regulations also requires separate </a:t>
            </a:r>
            <a:r>
              <a:rPr lang="en-US" sz="1800" dirty="0">
                <a:solidFill>
                  <a:schemeClr val="tx1"/>
                </a:solidFill>
              </a:rPr>
              <a:t>goals for </a:t>
            </a:r>
            <a:r>
              <a:rPr lang="en-US" sz="1800" dirty="0" smtClean="0">
                <a:solidFill>
                  <a:schemeClr val="tx1"/>
                </a:solidFill>
              </a:rPr>
              <a:t>each airport (based on HAS’ airport size).</a:t>
            </a:r>
          </a:p>
          <a:p>
            <a:pPr marL="57150" indent="0" algn="just">
              <a:buNone/>
            </a:pPr>
            <a:endParaRPr lang="en-US" sz="1000" b="1" dirty="0" smtClean="0"/>
          </a:p>
          <a:p>
            <a:pPr marL="57150" indent="0" algn="just">
              <a:buNone/>
            </a:pPr>
            <a:r>
              <a:rPr lang="en-US" sz="1600" b="1" dirty="0" smtClean="0"/>
              <a:t>Step 1: </a:t>
            </a:r>
            <a:r>
              <a:rPr lang="en-US" sz="1600" dirty="0" smtClean="0"/>
              <a:t>Determine</a:t>
            </a:r>
            <a:r>
              <a:rPr lang="en-US" sz="1600" dirty="0" smtClean="0">
                <a:solidFill>
                  <a:srgbClr val="FF0000"/>
                </a:solidFill>
              </a:rPr>
              <a:t> </a:t>
            </a:r>
            <a:r>
              <a:rPr lang="en-US" sz="1600" dirty="0"/>
              <a:t>a base figure for the relative availability of DBEs</a:t>
            </a:r>
            <a:r>
              <a:rPr lang="en-US" sz="1600" dirty="0" smtClean="0"/>
              <a:t>.</a:t>
            </a:r>
            <a:endParaRPr lang="en-US" sz="1600" dirty="0"/>
          </a:p>
          <a:p>
            <a:pPr marL="457200" lvl="1" indent="0" algn="just">
              <a:buNone/>
            </a:pPr>
            <a:endParaRPr lang="en-US" sz="1000" dirty="0" smtClean="0"/>
          </a:p>
          <a:p>
            <a:pPr marL="457200" lvl="1" indent="0" algn="just">
              <a:buNone/>
            </a:pPr>
            <a:endParaRPr lang="en-US" dirty="0"/>
          </a:p>
          <a:p>
            <a:pPr marL="457200" lvl="1" indent="0" algn="just">
              <a:buNone/>
            </a:pPr>
            <a:endParaRPr lang="en-US" dirty="0" smtClean="0"/>
          </a:p>
          <a:p>
            <a:pPr marL="457200" lvl="1" indent="0" algn="just">
              <a:buNone/>
            </a:pPr>
            <a:endParaRPr lang="en-US" sz="1200" dirty="0" smtClean="0"/>
          </a:p>
          <a:p>
            <a:pPr>
              <a:buFontTx/>
              <a:buNone/>
            </a:pPr>
            <a:r>
              <a:rPr lang="en-US" altLang="en-US" sz="1600" b="1" dirty="0"/>
              <a:t>Step 2: </a:t>
            </a:r>
            <a:r>
              <a:rPr lang="en-US" altLang="en-US" sz="1600" dirty="0"/>
              <a:t>Examine all of the evidence available in your jurisdiction to determine </a:t>
            </a:r>
          </a:p>
          <a:p>
            <a:pPr>
              <a:buFontTx/>
              <a:buNone/>
            </a:pPr>
            <a:r>
              <a:rPr lang="en-US" altLang="en-US" sz="1600" dirty="0"/>
              <a:t>             what adjustment, if any, is needed to the base figure. </a:t>
            </a:r>
          </a:p>
          <a:p>
            <a:pPr marL="457200" lvl="1" indent="0" algn="just">
              <a:buNone/>
            </a:pPr>
            <a:endParaRPr lang="en-US" sz="1600" dirty="0" smtClean="0"/>
          </a:p>
          <a:p>
            <a:pPr lvl="1"/>
            <a:endParaRPr lang="en-US" sz="1600" dirty="0" smtClean="0"/>
          </a:p>
        </p:txBody>
      </p:sp>
      <p:sp>
        <p:nvSpPr>
          <p:cNvPr id="3" name="Title 2"/>
          <p:cNvSpPr>
            <a:spLocks noGrp="1"/>
          </p:cNvSpPr>
          <p:nvPr>
            <p:ph type="title"/>
          </p:nvPr>
        </p:nvSpPr>
        <p:spPr/>
        <p:txBody>
          <a:bodyPr>
            <a:noAutofit/>
          </a:bodyPr>
          <a:lstStyle/>
          <a:p>
            <a:pPr algn="ctr"/>
            <a:r>
              <a:rPr lang="en-US" b="1" dirty="0"/>
              <a:t>DBE Goal Methodology (All Airports)</a:t>
            </a:r>
          </a:p>
        </p:txBody>
      </p:sp>
      <p:sp>
        <p:nvSpPr>
          <p:cNvPr id="4" name="Slide Number Placeholder 3"/>
          <p:cNvSpPr>
            <a:spLocks noGrp="1"/>
          </p:cNvSpPr>
          <p:nvPr>
            <p:ph type="sldNum" sz="quarter" idx="12"/>
          </p:nvPr>
        </p:nvSpPr>
        <p:spPr/>
        <p:txBody>
          <a:bodyPr/>
          <a:lstStyle/>
          <a:p>
            <a:fld id="{6EEFAA33-7BE7-4579-872F-FCE5F9EA8146}" type="slidenum">
              <a:rPr lang="en-US" smtClean="0"/>
              <a:pPr/>
              <a:t>6</a:t>
            </a:fld>
            <a:endParaRPr lang="en-US"/>
          </a:p>
        </p:txBody>
      </p:sp>
      <p:sp>
        <p:nvSpPr>
          <p:cNvPr id="6" name="Rectangle 5"/>
          <p:cNvSpPr/>
          <p:nvPr/>
        </p:nvSpPr>
        <p:spPr bwMode="auto">
          <a:xfrm>
            <a:off x="717550" y="2795584"/>
            <a:ext cx="1513915" cy="696440"/>
          </a:xfrm>
          <a:prstGeom prst="rect">
            <a:avLst/>
          </a:prstGeom>
          <a:solidFill>
            <a:schemeClr val="tx2">
              <a:lumMod val="60000"/>
              <a:lumOff val="4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rPr>
              <a:t>Base Figure </a:t>
            </a:r>
          </a:p>
        </p:txBody>
      </p:sp>
      <p:sp>
        <p:nvSpPr>
          <p:cNvPr id="7" name="Minus 6"/>
          <p:cNvSpPr/>
          <p:nvPr/>
        </p:nvSpPr>
        <p:spPr bwMode="auto">
          <a:xfrm>
            <a:off x="2366682" y="2916746"/>
            <a:ext cx="457200" cy="304800"/>
          </a:xfrm>
          <a:prstGeom prst="mathMinus">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8" name="Minus 7"/>
          <p:cNvSpPr/>
          <p:nvPr/>
        </p:nvSpPr>
        <p:spPr bwMode="auto">
          <a:xfrm>
            <a:off x="2366682" y="3039869"/>
            <a:ext cx="457200" cy="304800"/>
          </a:xfrm>
          <a:prstGeom prst="mathMinus">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9" name="Rectangle 8"/>
          <p:cNvSpPr/>
          <p:nvPr/>
        </p:nvSpPr>
        <p:spPr bwMode="auto">
          <a:xfrm>
            <a:off x="3079370" y="2693183"/>
            <a:ext cx="5248835" cy="901241"/>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marL="0" lvl="1" algn="just">
              <a:defRPr/>
            </a:pPr>
            <a:r>
              <a:rPr lang="en-US" sz="1500" b="1" dirty="0" smtClean="0">
                <a:solidFill>
                  <a:schemeClr val="bg1"/>
                </a:solidFill>
              </a:rPr>
              <a:t>HAS utilized the average </a:t>
            </a:r>
            <a:r>
              <a:rPr lang="en-US" sz="1500" b="1" dirty="0">
                <a:solidFill>
                  <a:schemeClr val="bg1"/>
                </a:solidFill>
              </a:rPr>
              <a:t>DBE participation </a:t>
            </a:r>
            <a:r>
              <a:rPr lang="en-US" sz="1500" b="1" dirty="0" smtClean="0">
                <a:solidFill>
                  <a:schemeClr val="bg1"/>
                </a:solidFill>
              </a:rPr>
              <a:t>at IAH for the past three years as the base figure for all three airports. </a:t>
            </a:r>
            <a:endParaRPr lang="en-US" b="1" dirty="0">
              <a:solidFill>
                <a:schemeClr val="bg2"/>
              </a:solidFill>
            </a:endParaRPr>
          </a:p>
        </p:txBody>
      </p:sp>
      <p:sp>
        <p:nvSpPr>
          <p:cNvPr id="11" name="Slide Number Placeholder 3"/>
          <p:cNvSpPr txBox="1">
            <a:spLocks/>
          </p:cNvSpPr>
          <p:nvPr/>
        </p:nvSpPr>
        <p:spPr>
          <a:xfrm>
            <a:off x="8445500" y="7207245"/>
            <a:ext cx="546100" cy="441325"/>
          </a:xfrm>
          <a:prstGeom prst="rect">
            <a:avLst/>
          </a:prstGeom>
        </p:spPr>
        <p:txBody>
          <a:bodyPr vert="horz" wrap="square" lIns="0" tIns="0" rIns="0" bIns="0" numCol="1" anchor="ctr" anchorCtr="0" compatLnSpc="1">
            <a:prstTxWarp prst="textNoShape">
              <a:avLst/>
            </a:prstTxWarp>
          </a:bodyPr>
          <a:lstStyle>
            <a:defPPr>
              <a:defRPr lang="en-US"/>
            </a:defPPr>
            <a:lvl1pPr algn="ctr" defTabSz="457200" rtl="0" fontAlgn="base">
              <a:spcBef>
                <a:spcPct val="0"/>
              </a:spcBef>
              <a:spcAft>
                <a:spcPct val="0"/>
              </a:spcAft>
              <a:defRPr sz="1000" b="1" kern="1200">
                <a:solidFill>
                  <a:srgbClr val="152F85"/>
                </a:solidFill>
                <a:latin typeface="Arial" pitchFamily="34" charset="0"/>
                <a:ea typeface="MS PGothic"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fld id="{6EEFAA33-7BE7-4579-872F-FCE5F9EA8146}" type="slidenum">
              <a:rPr lang="en-US" smtClean="0"/>
              <a:pPr/>
              <a:t>6</a:t>
            </a:fld>
            <a:endParaRPr lang="en-US"/>
          </a:p>
        </p:txBody>
      </p:sp>
      <p:sp>
        <p:nvSpPr>
          <p:cNvPr id="12" name="Content Placeholder 2"/>
          <p:cNvSpPr txBox="1">
            <a:spLocks/>
          </p:cNvSpPr>
          <p:nvPr/>
        </p:nvSpPr>
        <p:spPr bwMode="auto">
          <a:xfrm>
            <a:off x="318621" y="3856782"/>
            <a:ext cx="8534400" cy="289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400" kern="1200">
                <a:solidFill>
                  <a:srgbClr val="19191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19191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kern="1200">
                <a:solidFill>
                  <a:srgbClr val="19191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pitchFamily="34" charset="0"/>
              <a:buChar char="–"/>
              <a:defRPr sz="1600" kern="1200">
                <a:solidFill>
                  <a:srgbClr val="19191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pitchFamily="34" charset="0"/>
              <a:buChar char="»"/>
              <a:defRPr sz="1600" kern="1200">
                <a:solidFill>
                  <a:srgbClr val="19191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endParaRPr lang="en-US" altLang="en-US" sz="1900" dirty="0" smtClean="0"/>
          </a:p>
          <a:p>
            <a:pPr>
              <a:buClr>
                <a:schemeClr val="tx1"/>
              </a:buClr>
            </a:pPr>
            <a:endParaRPr lang="en-US" altLang="en-US" dirty="0" smtClean="0"/>
          </a:p>
        </p:txBody>
      </p:sp>
      <p:grpSp>
        <p:nvGrpSpPr>
          <p:cNvPr id="13" name="Group 5"/>
          <p:cNvGrpSpPr>
            <a:grpSpLocks/>
          </p:cNvGrpSpPr>
          <p:nvPr/>
        </p:nvGrpSpPr>
        <p:grpSpPr bwMode="auto">
          <a:xfrm>
            <a:off x="2119779" y="4463014"/>
            <a:ext cx="5646271" cy="1356756"/>
            <a:chOff x="2469029" y="3672444"/>
            <a:chExt cx="5646271" cy="1356756"/>
          </a:xfrm>
        </p:grpSpPr>
        <p:sp>
          <p:nvSpPr>
            <p:cNvPr id="14" name="Rounded Rectangle 13"/>
            <p:cNvSpPr/>
            <p:nvPr/>
          </p:nvSpPr>
          <p:spPr>
            <a:xfrm>
              <a:off x="2971800" y="3727642"/>
              <a:ext cx="1398494" cy="1301558"/>
            </a:xfrm>
            <a:prstGeom prst="roundRect">
              <a:avLst/>
            </a:prstGeom>
            <a:solidFill>
              <a:schemeClr val="tx2">
                <a:lumMod val="60000"/>
                <a:lumOff val="40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smtClean="0">
                  <a:solidFill>
                    <a:schemeClr val="bg2"/>
                  </a:solidFill>
                </a:rPr>
                <a:t>Weighted Availability of Specific DBE Projects</a:t>
              </a:r>
              <a:endParaRPr lang="en-US" sz="1600" b="1" dirty="0">
                <a:solidFill>
                  <a:schemeClr val="bg2"/>
                </a:solidFill>
              </a:endParaRPr>
            </a:p>
          </p:txBody>
        </p:sp>
        <p:sp>
          <p:nvSpPr>
            <p:cNvPr id="15" name="Plus 14"/>
            <p:cNvSpPr/>
            <p:nvPr/>
          </p:nvSpPr>
          <p:spPr>
            <a:xfrm>
              <a:off x="2469029" y="4057650"/>
              <a:ext cx="304800" cy="457200"/>
            </a:xfrm>
            <a:prstGeom prst="mathPlus">
              <a:avLst/>
            </a:prstGeom>
            <a:solidFill>
              <a:srgbClr val="99CCFF"/>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rgbClr val="99CCFF"/>
                  </a:solidFill>
                </a:ln>
              </a:endParaRPr>
            </a:p>
          </p:txBody>
        </p:sp>
        <p:sp>
          <p:nvSpPr>
            <p:cNvPr id="16" name="Division 15"/>
            <p:cNvSpPr/>
            <p:nvPr/>
          </p:nvSpPr>
          <p:spPr>
            <a:xfrm>
              <a:off x="4554071" y="4071374"/>
              <a:ext cx="762000" cy="503699"/>
            </a:xfrm>
            <a:prstGeom prst="mathDivide">
              <a:avLst/>
            </a:prstGeom>
            <a:solidFill>
              <a:srgbClr val="99CCFF"/>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7" name="TextBox 16"/>
            <p:cNvSpPr txBox="1"/>
            <p:nvPr/>
          </p:nvSpPr>
          <p:spPr>
            <a:xfrm>
              <a:off x="5360894" y="3824584"/>
              <a:ext cx="692146" cy="923330"/>
            </a:xfrm>
            <a:prstGeom prst="rect">
              <a:avLst/>
            </a:prstGeom>
            <a:noFill/>
          </p:spPr>
          <p:txBody>
            <a:bodyPr wrap="square">
              <a:spAutoFit/>
            </a:bodyPr>
            <a:lstStyle/>
            <a:p>
              <a:pPr>
                <a:defRPr/>
              </a:pPr>
              <a:r>
                <a:rPr lang="en-US" sz="5400" b="1" dirty="0">
                  <a:solidFill>
                    <a:schemeClr val="tx2">
                      <a:lumMod val="60000"/>
                      <a:lumOff val="40000"/>
                    </a:schemeClr>
                  </a:solidFill>
                  <a:effectLst>
                    <a:outerShdw blurRad="38100" dist="38100" dir="2700000" algn="tl">
                      <a:srgbClr val="000000">
                        <a:alpha val="43137"/>
                      </a:srgbClr>
                    </a:outerShdw>
                  </a:effectLst>
                </a:rPr>
                <a:t>2</a:t>
              </a:r>
            </a:p>
          </p:txBody>
        </p:sp>
        <p:sp>
          <p:nvSpPr>
            <p:cNvPr id="18" name="Equal 17"/>
            <p:cNvSpPr/>
            <p:nvPr/>
          </p:nvSpPr>
          <p:spPr>
            <a:xfrm>
              <a:off x="6053039" y="4092110"/>
              <a:ext cx="638175" cy="388279"/>
            </a:xfrm>
            <a:prstGeom prst="mathEqual">
              <a:avLst/>
            </a:prstGeom>
            <a:solidFill>
              <a:srgbClr val="99CCFF"/>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19" name="Rounded Rectangle 18"/>
            <p:cNvSpPr/>
            <p:nvPr/>
          </p:nvSpPr>
          <p:spPr>
            <a:xfrm>
              <a:off x="6819900" y="3672444"/>
              <a:ext cx="1295400" cy="1301558"/>
            </a:xfrm>
            <a:prstGeom prst="roundRect">
              <a:avLst/>
            </a:prstGeom>
            <a:solidFill>
              <a:schemeClr val="tx2">
                <a:lumMod val="60000"/>
                <a:lumOff val="40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2"/>
                  </a:solidFill>
                </a:rPr>
                <a:t>Overall DBE </a:t>
              </a:r>
            </a:p>
            <a:p>
              <a:pPr algn="ctr">
                <a:defRPr/>
              </a:pPr>
              <a:r>
                <a:rPr lang="en-US" sz="2000" b="1" dirty="0" smtClean="0">
                  <a:solidFill>
                    <a:schemeClr val="bg2"/>
                  </a:solidFill>
                </a:rPr>
                <a:t>Goal</a:t>
              </a:r>
              <a:endParaRPr lang="en-US" sz="2000" b="1" dirty="0">
                <a:solidFill>
                  <a:schemeClr val="bg2"/>
                </a:solidFill>
              </a:endParaRPr>
            </a:p>
          </p:txBody>
        </p:sp>
      </p:grpSp>
      <p:sp>
        <p:nvSpPr>
          <p:cNvPr id="20" name="Rounded Rectangle 19"/>
          <p:cNvSpPr/>
          <p:nvPr/>
        </p:nvSpPr>
        <p:spPr>
          <a:xfrm>
            <a:off x="717550" y="4518212"/>
            <a:ext cx="1295400" cy="1301558"/>
          </a:xfrm>
          <a:prstGeom prst="roundRect">
            <a:avLst/>
          </a:prstGeom>
          <a:solidFill>
            <a:schemeClr val="tx2">
              <a:lumMod val="60000"/>
              <a:lumOff val="40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2"/>
                </a:solidFill>
              </a:rPr>
              <a:t>Base Figure</a:t>
            </a:r>
            <a:endParaRPr lang="en-US" sz="2000" b="1" dirty="0">
              <a:solidFill>
                <a:schemeClr val="bg2"/>
              </a:solidFill>
            </a:endParaRPr>
          </a:p>
        </p:txBody>
      </p:sp>
    </p:spTree>
    <p:extLst>
      <p:ext uri="{BB962C8B-B14F-4D97-AF65-F5344CB8AC3E}">
        <p14:creationId xmlns:p14="http://schemas.microsoft.com/office/powerpoint/2010/main" val="345398185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187" y="1317812"/>
            <a:ext cx="8668871" cy="4808351"/>
          </a:xfrm>
        </p:spPr>
        <p:txBody>
          <a:bodyPr>
            <a:normAutofit/>
          </a:bodyPr>
          <a:lstStyle/>
          <a:p>
            <a:pPr marL="0" indent="0" algn="just">
              <a:spcBef>
                <a:spcPts val="0"/>
              </a:spcBef>
              <a:buNone/>
            </a:pPr>
            <a:r>
              <a:rPr lang="en-US" sz="1800" dirty="0">
                <a:ea typeface="Times New Roman"/>
              </a:rPr>
              <a:t>I</a:t>
            </a:r>
            <a:r>
              <a:rPr lang="en-US" sz="1800" dirty="0" smtClean="0">
                <a:latin typeface="Arial"/>
                <a:ea typeface="Times New Roman"/>
              </a:rPr>
              <a:t>t is also necessary </a:t>
            </a:r>
            <a:r>
              <a:rPr lang="en-US" sz="1800" dirty="0">
                <a:latin typeface="Arial"/>
                <a:ea typeface="Times New Roman"/>
              </a:rPr>
              <a:t>to </a:t>
            </a:r>
            <a:r>
              <a:rPr lang="en-US" sz="1800" dirty="0" smtClean="0">
                <a:latin typeface="Arial"/>
                <a:ea typeface="Times New Roman"/>
              </a:rPr>
              <a:t>determine how </a:t>
            </a:r>
            <a:r>
              <a:rPr lang="en-US" sz="1800" dirty="0">
                <a:latin typeface="Arial"/>
                <a:ea typeface="Times New Roman"/>
              </a:rPr>
              <a:t>much </a:t>
            </a:r>
            <a:r>
              <a:rPr lang="en-US" sz="1800" dirty="0" smtClean="0">
                <a:latin typeface="Arial"/>
                <a:ea typeface="Times New Roman"/>
              </a:rPr>
              <a:t>DBE </a:t>
            </a:r>
            <a:r>
              <a:rPr lang="en-US" sz="1800" dirty="0">
                <a:latin typeface="Arial"/>
                <a:ea typeface="Times New Roman"/>
              </a:rPr>
              <a:t>participation would result without the assistance of </a:t>
            </a:r>
            <a:r>
              <a:rPr lang="en-US" sz="1800" dirty="0" smtClean="0">
                <a:latin typeface="Arial"/>
                <a:ea typeface="Times New Roman"/>
              </a:rPr>
              <a:t>DBE </a:t>
            </a:r>
            <a:r>
              <a:rPr lang="en-US" sz="1800" dirty="0">
                <a:latin typeface="Arial"/>
                <a:ea typeface="Times New Roman"/>
              </a:rPr>
              <a:t>contracting goals.  </a:t>
            </a:r>
            <a:endParaRPr lang="en-US" sz="1800" dirty="0" smtClean="0">
              <a:latin typeface="Arial"/>
              <a:ea typeface="Times New Roman"/>
            </a:endParaRPr>
          </a:p>
          <a:p>
            <a:pPr marL="0" indent="0" algn="just">
              <a:spcBef>
                <a:spcPts val="0"/>
              </a:spcBef>
              <a:buNone/>
            </a:pPr>
            <a:endParaRPr lang="en-US" sz="1800" dirty="0">
              <a:ea typeface="Times New Roman"/>
            </a:endParaRPr>
          </a:p>
          <a:p>
            <a:pPr marL="0" indent="0" algn="just">
              <a:spcBef>
                <a:spcPts val="0"/>
              </a:spcBef>
              <a:buNone/>
            </a:pPr>
            <a:r>
              <a:rPr lang="en-US" sz="1800" dirty="0" smtClean="0">
                <a:latin typeface="Arial"/>
                <a:ea typeface="Times New Roman"/>
              </a:rPr>
              <a:t>To calculate the Race/Gender </a:t>
            </a:r>
            <a:r>
              <a:rPr lang="en-US" sz="1800" dirty="0">
                <a:ea typeface="Times New Roman"/>
              </a:rPr>
              <a:t>N</a:t>
            </a:r>
            <a:r>
              <a:rPr lang="en-US" sz="1800" dirty="0" smtClean="0">
                <a:latin typeface="Arial"/>
                <a:ea typeface="Times New Roman"/>
              </a:rPr>
              <a:t>eutral </a:t>
            </a:r>
            <a:r>
              <a:rPr lang="en-US" sz="1800" dirty="0" smtClean="0">
                <a:ea typeface="Times New Roman"/>
              </a:rPr>
              <a:t>G</a:t>
            </a:r>
            <a:r>
              <a:rPr lang="en-US" sz="1800" dirty="0" smtClean="0">
                <a:latin typeface="Arial"/>
                <a:ea typeface="Times New Roman"/>
              </a:rPr>
              <a:t>oal, we took the median DBE participation for the past three years and subtracted the overall DBE Goal. </a:t>
            </a:r>
            <a:r>
              <a:rPr lang="en-US" sz="1800" dirty="0">
                <a:ea typeface="Times New Roman"/>
              </a:rPr>
              <a:t>I</a:t>
            </a:r>
            <a:r>
              <a:rPr lang="en-US" sz="1800" dirty="0" smtClean="0">
                <a:latin typeface="Arial"/>
                <a:ea typeface="Times New Roman"/>
              </a:rPr>
              <a:t>nformation from IAH was once again utilized for all three airports.</a:t>
            </a:r>
            <a:endParaRPr lang="en-US" sz="1400" dirty="0">
              <a:effectLst/>
              <a:latin typeface="Times New Roman"/>
              <a:ea typeface="Times New Roman"/>
            </a:endParaRPr>
          </a:p>
        </p:txBody>
      </p:sp>
      <p:sp>
        <p:nvSpPr>
          <p:cNvPr id="3" name="Title 2"/>
          <p:cNvSpPr>
            <a:spLocks noGrp="1"/>
          </p:cNvSpPr>
          <p:nvPr>
            <p:ph type="title"/>
          </p:nvPr>
        </p:nvSpPr>
        <p:spPr/>
        <p:txBody>
          <a:bodyPr>
            <a:normAutofit/>
          </a:bodyPr>
          <a:lstStyle/>
          <a:p>
            <a:pPr algn="ctr"/>
            <a:r>
              <a:rPr lang="en-US" b="1" dirty="0" smtClean="0"/>
              <a:t>Race/Gender Neutral Goal </a:t>
            </a:r>
            <a:endParaRPr lang="en-US" b="1" dirty="0"/>
          </a:p>
        </p:txBody>
      </p:sp>
      <p:sp>
        <p:nvSpPr>
          <p:cNvPr id="5" name="Slide Number Placeholder 4"/>
          <p:cNvSpPr>
            <a:spLocks noGrp="1"/>
          </p:cNvSpPr>
          <p:nvPr>
            <p:ph type="sldNum" sz="quarter" idx="12"/>
          </p:nvPr>
        </p:nvSpPr>
        <p:spPr/>
        <p:txBody>
          <a:bodyPr/>
          <a:lstStyle/>
          <a:p>
            <a:fld id="{6EEFAA33-7BE7-4579-872F-FCE5F9EA8146}"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56177891"/>
              </p:ext>
            </p:extLst>
          </p:nvPr>
        </p:nvGraphicFramePr>
        <p:xfrm>
          <a:off x="770964" y="3325906"/>
          <a:ext cx="7297270" cy="1771776"/>
        </p:xfrm>
        <a:graphic>
          <a:graphicData uri="http://schemas.openxmlformats.org/drawingml/2006/table">
            <a:tbl>
              <a:tblPr firstRow="1" firstCol="1" bandRow="1">
                <a:tableStyleId>{5C22544A-7EE6-4342-B048-85BDC9FD1C3A}</a:tableStyleId>
              </a:tblPr>
              <a:tblGrid>
                <a:gridCol w="2042222"/>
                <a:gridCol w="2290532"/>
                <a:gridCol w="1938337"/>
                <a:gridCol w="1026179"/>
              </a:tblGrid>
              <a:tr h="441756">
                <a:tc>
                  <a:txBody>
                    <a:bodyPr/>
                    <a:lstStyle/>
                    <a:p>
                      <a:pPr marL="0" marR="0" algn="ctr">
                        <a:spcBef>
                          <a:spcPts val="0"/>
                        </a:spcBef>
                        <a:spcAft>
                          <a:spcPts val="0"/>
                        </a:spcAft>
                      </a:pPr>
                      <a:r>
                        <a:rPr lang="en-US" sz="1400" dirty="0">
                          <a:effectLst/>
                        </a:rPr>
                        <a:t>Fiscal Year</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Actual Participation</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Overall DBE Goal</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200">
                          <a:effectLst/>
                        </a:rPr>
                        <a:t> </a:t>
                      </a:r>
                      <a:endParaRPr lang="en-US" sz="1200">
                        <a:effectLst/>
                        <a:latin typeface="Arial" panose="020B0604020202020204" pitchFamily="34" charset="0"/>
                        <a:ea typeface="Times New Roman" panose="02020603050405020304" pitchFamily="18" charset="0"/>
                      </a:endParaRPr>
                    </a:p>
                  </a:txBody>
                  <a:tcPr marL="68580" marR="68580" marT="0" marB="0"/>
                </a:tc>
              </a:tr>
              <a:tr h="332505">
                <a:tc>
                  <a:txBody>
                    <a:bodyPr/>
                    <a:lstStyle/>
                    <a:p>
                      <a:pPr marL="228600" marR="0" algn="ctr">
                        <a:spcBef>
                          <a:spcPts val="0"/>
                        </a:spcBef>
                        <a:spcAft>
                          <a:spcPts val="0"/>
                        </a:spcAft>
                      </a:pPr>
                      <a:r>
                        <a:rPr lang="en-US" sz="1400" dirty="0" smtClean="0">
                          <a:effectLst/>
                        </a:rPr>
                        <a:t>2013</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dirty="0">
                          <a:effectLst/>
                        </a:rPr>
                        <a:t>25.1%</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a:effectLst/>
                        </a:rPr>
                        <a:t>29%</a:t>
                      </a:r>
                      <a:endParaRPr lang="en-US" sz="140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a:effectLst/>
                        </a:rPr>
                        <a:t> </a:t>
                      </a:r>
                      <a:endParaRPr lang="en-US" sz="1400">
                        <a:effectLst/>
                        <a:latin typeface="Arial" panose="020B0604020202020204" pitchFamily="34" charset="0"/>
                        <a:ea typeface="Times New Roman" panose="02020603050405020304" pitchFamily="18" charset="0"/>
                      </a:endParaRPr>
                    </a:p>
                  </a:txBody>
                  <a:tcPr marL="68580" marR="68580" marT="0" marB="0"/>
                </a:tc>
              </a:tr>
              <a:tr h="332505">
                <a:tc>
                  <a:txBody>
                    <a:bodyPr/>
                    <a:lstStyle/>
                    <a:p>
                      <a:pPr marL="228600" marR="0" algn="ctr">
                        <a:spcBef>
                          <a:spcPts val="0"/>
                        </a:spcBef>
                        <a:spcAft>
                          <a:spcPts val="0"/>
                        </a:spcAft>
                      </a:pPr>
                      <a:r>
                        <a:rPr lang="en-US" sz="1400" dirty="0">
                          <a:effectLst/>
                        </a:rPr>
                        <a:t>2014</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dirty="0">
                          <a:effectLst/>
                        </a:rPr>
                        <a:t>34.2%</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dirty="0">
                          <a:effectLst/>
                        </a:rPr>
                        <a:t>29%</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a:effectLst/>
                        </a:rPr>
                        <a:t> </a:t>
                      </a:r>
                      <a:endParaRPr lang="en-US" sz="1400">
                        <a:effectLst/>
                        <a:latin typeface="Arial" panose="020B0604020202020204" pitchFamily="34" charset="0"/>
                        <a:ea typeface="Times New Roman" panose="02020603050405020304" pitchFamily="18" charset="0"/>
                      </a:endParaRPr>
                    </a:p>
                  </a:txBody>
                  <a:tcPr marL="68580" marR="68580" marT="0" marB="0"/>
                </a:tc>
              </a:tr>
              <a:tr h="332505">
                <a:tc>
                  <a:txBody>
                    <a:bodyPr/>
                    <a:lstStyle/>
                    <a:p>
                      <a:pPr marL="228600" marR="0" algn="ctr">
                        <a:spcBef>
                          <a:spcPts val="0"/>
                        </a:spcBef>
                        <a:spcAft>
                          <a:spcPts val="0"/>
                        </a:spcAft>
                      </a:pPr>
                      <a:r>
                        <a:rPr lang="en-US" sz="1400" dirty="0">
                          <a:effectLst/>
                        </a:rPr>
                        <a:t>2015</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dirty="0">
                          <a:effectLst/>
                        </a:rPr>
                        <a:t>31.5%</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dirty="0">
                          <a:effectLst/>
                        </a:rPr>
                        <a:t>29%</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a:effectLst/>
                        </a:rPr>
                        <a:t> </a:t>
                      </a:r>
                      <a:endParaRPr lang="en-US" sz="1400">
                        <a:effectLst/>
                        <a:latin typeface="Arial" panose="020B0604020202020204" pitchFamily="34" charset="0"/>
                        <a:ea typeface="Times New Roman" panose="02020603050405020304" pitchFamily="18" charset="0"/>
                      </a:endParaRPr>
                    </a:p>
                  </a:txBody>
                  <a:tcPr marL="68580" marR="68580" marT="0" marB="0"/>
                </a:tc>
              </a:tr>
              <a:tr h="332505">
                <a:tc>
                  <a:txBody>
                    <a:bodyPr/>
                    <a:lstStyle/>
                    <a:p>
                      <a:pPr marL="228600" marR="0" algn="ctr">
                        <a:spcBef>
                          <a:spcPts val="0"/>
                        </a:spcBef>
                        <a:spcAft>
                          <a:spcPts val="0"/>
                        </a:spcAft>
                      </a:pPr>
                      <a:r>
                        <a:rPr lang="en-US" sz="1400" dirty="0">
                          <a:effectLst/>
                        </a:rPr>
                        <a:t>Median</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dirty="0">
                          <a:effectLst/>
                        </a:rPr>
                        <a:t>31.5%</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400" dirty="0">
                          <a:effectLst/>
                        </a:rPr>
                        <a:t>29%</a:t>
                      </a:r>
                      <a:endParaRPr lang="en-US" sz="14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2.5%</a:t>
                      </a:r>
                      <a:endParaRPr lang="en-US" sz="1400" dirty="0">
                        <a:effectLst/>
                        <a:latin typeface="Arial" panose="020B0604020202020204" pitchFamily="34" charset="0"/>
                        <a:ea typeface="Times New Roman" panose="02020603050405020304" pitchFamily="18" charset="0"/>
                      </a:endParaRPr>
                    </a:p>
                  </a:txBody>
                  <a:tcPr marL="68580" marR="68580" marT="0" marB="0"/>
                </a:tc>
              </a:tr>
            </a:tbl>
          </a:graphicData>
        </a:graphic>
      </p:graphicFrame>
      <p:sp>
        <p:nvSpPr>
          <p:cNvPr id="7" name="Rectangle 6"/>
          <p:cNvSpPr/>
          <p:nvPr/>
        </p:nvSpPr>
        <p:spPr>
          <a:xfrm>
            <a:off x="98611" y="5284288"/>
            <a:ext cx="8910917" cy="338554"/>
          </a:xfrm>
          <a:prstGeom prst="rect">
            <a:avLst/>
          </a:prstGeom>
        </p:spPr>
        <p:txBody>
          <a:bodyPr wrap="square">
            <a:spAutoFit/>
          </a:bodyPr>
          <a:lstStyle/>
          <a:p>
            <a:r>
              <a:rPr lang="en-US" sz="1600" b="1" dirty="0">
                <a:solidFill>
                  <a:srgbClr val="C00000"/>
                </a:solidFill>
              </a:rPr>
              <a:t>Median DBE Participation (31.5%) – Overall DBE Goal (29%) = 2.5% (</a:t>
            </a:r>
            <a:r>
              <a:rPr lang="en-US" sz="1600" b="1" dirty="0" smtClean="0">
                <a:solidFill>
                  <a:srgbClr val="C00000"/>
                </a:solidFill>
              </a:rPr>
              <a:t>Race/Gender </a:t>
            </a:r>
            <a:r>
              <a:rPr lang="en-US" sz="1600" b="1" dirty="0">
                <a:solidFill>
                  <a:srgbClr val="C00000"/>
                </a:solidFill>
              </a:rPr>
              <a:t>Neutral)</a:t>
            </a:r>
          </a:p>
        </p:txBody>
      </p:sp>
    </p:spTree>
    <p:extLst>
      <p:ext uri="{BB962C8B-B14F-4D97-AF65-F5344CB8AC3E}">
        <p14:creationId xmlns:p14="http://schemas.microsoft.com/office/powerpoint/2010/main" val="49111532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Stakeholders’ Opportunity</a:t>
            </a:r>
            <a:endParaRPr lang="en-US" b="1"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265D440-C213-44E1-8DF2-63C2A2CC8B5D}" type="slidenum">
              <a:rPr lang="en-US" smtClean="0"/>
              <a:pPr/>
              <a:t>8</a:t>
            </a:fld>
            <a:endParaRPr lang="en-US" dirty="0"/>
          </a:p>
        </p:txBody>
      </p:sp>
      <p:sp>
        <p:nvSpPr>
          <p:cNvPr id="8" name="Content Placeholder 2"/>
          <p:cNvSpPr txBox="1">
            <a:spLocks/>
          </p:cNvSpPr>
          <p:nvPr/>
        </p:nvSpPr>
        <p:spPr bwMode="auto">
          <a:xfrm>
            <a:off x="452715" y="1400321"/>
            <a:ext cx="8126510" cy="44536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400" kern="1200">
                <a:solidFill>
                  <a:srgbClr val="19191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19191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kern="1200">
                <a:solidFill>
                  <a:srgbClr val="19191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pitchFamily="34" charset="0"/>
              <a:buChar char="–"/>
              <a:defRPr sz="1600" kern="1200">
                <a:solidFill>
                  <a:srgbClr val="19191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pitchFamily="34" charset="0"/>
              <a:buChar char="»"/>
              <a:defRPr sz="1600" kern="1200">
                <a:solidFill>
                  <a:srgbClr val="19191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None/>
            </a:pPr>
            <a:r>
              <a:rPr lang="en-US" sz="1800" dirty="0" smtClean="0">
                <a:latin typeface="+mn-lt"/>
              </a:rPr>
              <a:t>USDOT also requires that </a:t>
            </a:r>
            <a:r>
              <a:rPr lang="en-US" altLang="en-US" sz="1800" dirty="0" smtClean="0">
                <a:latin typeface="+mn-lt"/>
                <a:ea typeface="ＭＳ Ｐゴシック" pitchFamily="34" charset="-128"/>
                <a:cs typeface="Arial" charset="0"/>
              </a:rPr>
              <a:t>stakeholders </a:t>
            </a:r>
            <a:r>
              <a:rPr lang="en-US" altLang="en-US" sz="1800" dirty="0">
                <a:latin typeface="+mn-lt"/>
                <a:ea typeface="ＭＳ Ｐゴシック" pitchFamily="34" charset="-128"/>
                <a:cs typeface="Arial" charset="0"/>
              </a:rPr>
              <a:t>and </a:t>
            </a:r>
            <a:r>
              <a:rPr lang="en-US" altLang="en-US" sz="1800" dirty="0" smtClean="0">
                <a:latin typeface="+mn-lt"/>
                <a:ea typeface="ＭＳ Ｐゴシック" pitchFamily="34" charset="-128"/>
                <a:cs typeface="Arial" charset="0"/>
              </a:rPr>
              <a:t>interested parties be</a:t>
            </a:r>
          </a:p>
          <a:p>
            <a:pPr algn="just">
              <a:buNone/>
            </a:pPr>
            <a:r>
              <a:rPr lang="en-US" altLang="en-US" sz="1800" dirty="0" smtClean="0">
                <a:latin typeface="+mn-lt"/>
                <a:ea typeface="ＭＳ Ｐゴシック" pitchFamily="34" charset="-128"/>
                <a:cs typeface="Arial" charset="0"/>
              </a:rPr>
              <a:t>allowed an opportunity </a:t>
            </a:r>
            <a:r>
              <a:rPr lang="en-US" altLang="en-US" sz="1800" dirty="0">
                <a:latin typeface="+mn-lt"/>
                <a:ea typeface="ＭＳ Ｐゴシック" pitchFamily="34" charset="-128"/>
                <a:cs typeface="Arial" charset="0"/>
              </a:rPr>
              <a:t>to ask questions about the </a:t>
            </a:r>
            <a:r>
              <a:rPr lang="en-US" altLang="en-US" sz="1800" dirty="0" smtClean="0">
                <a:latin typeface="+mn-lt"/>
                <a:ea typeface="ＭＳ Ｐゴシック" pitchFamily="34" charset="-128"/>
                <a:cs typeface="Arial" charset="0"/>
              </a:rPr>
              <a:t>City’s DBE Program </a:t>
            </a:r>
          </a:p>
          <a:p>
            <a:pPr algn="just">
              <a:buNone/>
            </a:pPr>
            <a:r>
              <a:rPr lang="en-US" altLang="en-US" sz="1800" dirty="0" smtClean="0">
                <a:latin typeface="+mn-lt"/>
                <a:ea typeface="ＭＳ Ｐゴシック" pitchFamily="34" charset="-128"/>
                <a:cs typeface="Arial" charset="0"/>
              </a:rPr>
              <a:t>and provide feedback on the </a:t>
            </a:r>
            <a:r>
              <a:rPr lang="en-US" altLang="en-US" sz="1800" dirty="0">
                <a:latin typeface="+mn-lt"/>
                <a:ea typeface="ＭＳ Ｐゴシック" pitchFamily="34" charset="-128"/>
                <a:cs typeface="Arial" charset="0"/>
              </a:rPr>
              <a:t>goal setting process</a:t>
            </a:r>
            <a:r>
              <a:rPr lang="en-US" altLang="en-US" sz="1800" dirty="0" smtClean="0">
                <a:latin typeface="+mn-lt"/>
                <a:ea typeface="ＭＳ Ｐゴシック" pitchFamily="34" charset="-128"/>
                <a:cs typeface="Arial" charset="0"/>
              </a:rPr>
              <a:t>. </a:t>
            </a:r>
          </a:p>
          <a:p>
            <a:pPr algn="just">
              <a:buNone/>
            </a:pPr>
            <a:endParaRPr lang="en-US" altLang="en-US" sz="1800" dirty="0">
              <a:latin typeface="+mn-lt"/>
              <a:ea typeface="ＭＳ Ｐゴシック" pitchFamily="34" charset="-128"/>
              <a:cs typeface="Arial" charset="0"/>
            </a:endParaRPr>
          </a:p>
          <a:p>
            <a:pPr algn="just"/>
            <a:r>
              <a:rPr lang="en-US" altLang="en-US" sz="1800" dirty="0" smtClean="0">
                <a:latin typeface="+mn-lt"/>
                <a:ea typeface="ＭＳ Ｐゴシック" pitchFamily="34" charset="-128"/>
                <a:cs typeface="Arial" charset="0"/>
              </a:rPr>
              <a:t>A public informational stakeholders’ meeting was conducted on March 31, 2016</a:t>
            </a:r>
            <a:r>
              <a:rPr lang="en-US" altLang="en-US" sz="1800" dirty="0">
                <a:latin typeface="+mn-lt"/>
                <a:ea typeface="ＭＳ Ｐゴシック" pitchFamily="34" charset="-128"/>
                <a:cs typeface="Arial" charset="0"/>
              </a:rPr>
              <a:t> </a:t>
            </a:r>
            <a:r>
              <a:rPr lang="en-US" altLang="en-US" sz="1800" dirty="0" smtClean="0">
                <a:latin typeface="+mn-lt"/>
                <a:ea typeface="ＭＳ Ｐゴシック" pitchFamily="34" charset="-128"/>
                <a:cs typeface="Arial" charset="0"/>
              </a:rPr>
              <a:t>at the HAS Administrative Office.</a:t>
            </a:r>
          </a:p>
          <a:p>
            <a:pPr algn="just">
              <a:buFont typeface="Courier New" panose="02070309020205020404" pitchFamily="49" charset="0"/>
              <a:buChar char="o"/>
            </a:pPr>
            <a:endParaRPr lang="en-US" altLang="en-US" sz="1800" dirty="0" smtClean="0">
              <a:latin typeface="+mn-lt"/>
              <a:ea typeface="ＭＳ Ｐゴシック" pitchFamily="34" charset="-128"/>
              <a:cs typeface="Arial" charset="0"/>
            </a:endParaRPr>
          </a:p>
          <a:p>
            <a:pPr algn="just"/>
            <a:r>
              <a:rPr lang="en-US" altLang="en-US" sz="1800" dirty="0" smtClean="0">
                <a:latin typeface="+mn-lt"/>
                <a:ea typeface="ＭＳ Ｐゴシック" pitchFamily="34" charset="-128"/>
                <a:cs typeface="Arial" charset="0"/>
              </a:rPr>
              <a:t>A second meeting </a:t>
            </a:r>
            <a:r>
              <a:rPr lang="en-US" altLang="en-US" sz="1800" dirty="0" smtClean="0">
                <a:latin typeface="+mn-lt"/>
                <a:ea typeface="ＭＳ Ｐゴシック" pitchFamily="34" charset="-128"/>
                <a:cs typeface="Arial" charset="0"/>
              </a:rPr>
              <a:t>is scheduled for Monday, September 19, 2016.</a:t>
            </a:r>
            <a:endParaRPr lang="en-US" altLang="en-US" sz="1800" u="sng" dirty="0" smtClean="0">
              <a:latin typeface="+mn-lt"/>
              <a:ea typeface="ＭＳ Ｐゴシック" pitchFamily="34" charset="-128"/>
              <a:cs typeface="Arial" charset="0"/>
            </a:endParaRPr>
          </a:p>
          <a:p>
            <a:pPr algn="just">
              <a:buFont typeface="Courier New" panose="02070309020205020404" pitchFamily="49" charset="0"/>
              <a:buChar char="o"/>
            </a:pPr>
            <a:endParaRPr lang="en-US" altLang="en-US" sz="1800" dirty="0">
              <a:latin typeface="+mn-lt"/>
              <a:ea typeface="ＭＳ Ｐゴシック" pitchFamily="34" charset="-128"/>
              <a:cs typeface="Arial" charset="0"/>
            </a:endParaRPr>
          </a:p>
          <a:p>
            <a:pPr marL="0" indent="0" algn="just">
              <a:buNone/>
            </a:pPr>
            <a:r>
              <a:rPr lang="en-US" altLang="en-US" sz="1800" dirty="0" smtClean="0">
                <a:latin typeface="+mn-lt"/>
                <a:ea typeface="ＭＳ Ｐゴシック" pitchFamily="34" charset="-128"/>
                <a:cs typeface="Arial" charset="0"/>
              </a:rPr>
              <a:t>The proposed goals </a:t>
            </a:r>
            <a:r>
              <a:rPr lang="en-US" altLang="en-US" sz="1800" dirty="0" smtClean="0">
                <a:latin typeface="+mn-lt"/>
                <a:ea typeface="ＭＳ Ｐゴシック" pitchFamily="34" charset="-128"/>
                <a:cs typeface="Arial" charset="0"/>
              </a:rPr>
              <a:t>are currently posted </a:t>
            </a:r>
            <a:r>
              <a:rPr lang="en-US" altLang="en-US" sz="1800" dirty="0" smtClean="0">
                <a:latin typeface="+mn-lt"/>
                <a:ea typeface="ＭＳ Ｐゴシック" pitchFamily="34" charset="-128"/>
                <a:cs typeface="Arial" charset="0"/>
              </a:rPr>
              <a:t>on the </a:t>
            </a:r>
            <a:r>
              <a:rPr lang="en-US" altLang="en-US" sz="1800" dirty="0" smtClean="0">
                <a:latin typeface="+mn-lt"/>
                <a:ea typeface="ＭＳ Ｐゴシック" pitchFamily="34" charset="-128"/>
                <a:cs typeface="Arial" charset="0"/>
              </a:rPr>
              <a:t>HAS Office of Business Opportunity’s </a:t>
            </a:r>
            <a:r>
              <a:rPr lang="en-US" altLang="en-US" sz="1800" dirty="0" smtClean="0">
                <a:latin typeface="+mn-lt"/>
                <a:ea typeface="ＭＳ Ｐゴシック" pitchFamily="34" charset="-128"/>
                <a:cs typeface="Arial" charset="0"/>
              </a:rPr>
              <a:t>website at </a:t>
            </a:r>
            <a:r>
              <a:rPr lang="en-US" sz="1800" u="sng" dirty="0">
                <a:hlinkClick r:id="rId2"/>
              </a:rPr>
              <a:t>http://</a:t>
            </a:r>
            <a:r>
              <a:rPr lang="en-US" sz="1800" u="sng" dirty="0" smtClean="0">
                <a:hlinkClick r:id="rId2"/>
              </a:rPr>
              <a:t>houstonairports.biz/office-of-business-opportunity</a:t>
            </a:r>
            <a:r>
              <a:rPr lang="en-US" sz="1800" dirty="0" smtClean="0"/>
              <a:t>, </a:t>
            </a:r>
            <a:r>
              <a:rPr lang="en-US" altLang="en-US" sz="1800" dirty="0" smtClean="0">
                <a:latin typeface="+mn-lt"/>
                <a:ea typeface="ＭＳ Ｐゴシック" pitchFamily="34" charset="-128"/>
                <a:cs typeface="Arial" charset="0"/>
              </a:rPr>
              <a:t>and </a:t>
            </a:r>
            <a:r>
              <a:rPr lang="en-US" altLang="en-US" sz="1800" dirty="0" smtClean="0">
                <a:latin typeface="+mn-lt"/>
                <a:ea typeface="ＭＳ Ｐゴシック" pitchFamily="34" charset="-128"/>
                <a:cs typeface="Arial" charset="0"/>
              </a:rPr>
              <a:t>are available for inspection during regular business hours at the offices of HAS-OBO, the City Secretary, and the Office of Business Opportunity until September 6, 2016.</a:t>
            </a:r>
            <a:endParaRPr lang="en-US" sz="1800" dirty="0" smtClean="0">
              <a:latin typeface="+mn-lt"/>
            </a:endParaRPr>
          </a:p>
        </p:txBody>
      </p:sp>
    </p:spTree>
    <p:extLst>
      <p:ext uri="{BB962C8B-B14F-4D97-AF65-F5344CB8AC3E}">
        <p14:creationId xmlns:p14="http://schemas.microsoft.com/office/powerpoint/2010/main" val="363307117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09800"/>
            <a:ext cx="7038974" cy="838200"/>
          </a:xfrm>
        </p:spPr>
        <p:txBody>
          <a:bodyPr>
            <a:normAutofit/>
          </a:bodyPr>
          <a:lstStyle/>
          <a:p>
            <a:pPr algn="ctr"/>
            <a:r>
              <a:rPr lang="en-US" sz="3600" dirty="0" smtClean="0"/>
              <a:t>APPENDICES</a:t>
            </a:r>
            <a:endParaRPr lang="en-US" sz="3600" dirty="0"/>
          </a:p>
        </p:txBody>
      </p:sp>
      <p:sp>
        <p:nvSpPr>
          <p:cNvPr id="5" name="Slide Number Placeholder 4"/>
          <p:cNvSpPr>
            <a:spLocks noGrp="1"/>
          </p:cNvSpPr>
          <p:nvPr>
            <p:ph type="sldNum" sz="quarter" idx="12"/>
          </p:nvPr>
        </p:nvSpPr>
        <p:spPr/>
        <p:txBody>
          <a:bodyPr/>
          <a:lstStyle/>
          <a:p>
            <a:fld id="{2064A2F1-B917-4F1D-A9B0-DC3BCD47359F}" type="slidenum">
              <a:rPr lang="en-US" smtClean="0"/>
              <a:pPr/>
              <a:t>9</a:t>
            </a:fld>
            <a:endParaRPr lang="en-US" dirty="0"/>
          </a:p>
        </p:txBody>
      </p:sp>
    </p:spTree>
    <p:extLst>
      <p:ext uri="{BB962C8B-B14F-4D97-AF65-F5344CB8AC3E}">
        <p14:creationId xmlns:p14="http://schemas.microsoft.com/office/powerpoint/2010/main" val="247975922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B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OBO Template</Template>
  <TotalTime>827</TotalTime>
  <Words>786</Words>
  <Application>Microsoft Office PowerPoint</Application>
  <PresentationFormat>On-screen Show (4:3)</PresentationFormat>
  <Paragraphs>146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OBO Template</vt:lpstr>
      <vt:lpstr>FFY 2017 - 2019 Proposed DBE Goals  </vt:lpstr>
      <vt:lpstr>Background</vt:lpstr>
      <vt:lpstr>Organizational Structure </vt:lpstr>
      <vt:lpstr>Proposed DBE Goals for Federal FY 2017-2019</vt:lpstr>
      <vt:lpstr>Current DBE Goals for Federal FY 2014 -2016</vt:lpstr>
      <vt:lpstr>DBE Goal Methodology (All Airports)</vt:lpstr>
      <vt:lpstr>Race/Gender Neutral Goal </vt:lpstr>
      <vt:lpstr>Stakeholders’ Opportunity</vt:lpstr>
      <vt:lpstr>APPENDICES</vt:lpstr>
      <vt:lpstr> Average DBE Participation at IAH for  Federal Fiscal Years 2013 – 2015   </vt:lpstr>
      <vt:lpstr> Weighted Availability - IAH </vt:lpstr>
      <vt:lpstr> Weighted Availability - HOU </vt:lpstr>
      <vt:lpstr> Weighted Availability - EFD </vt:lpstr>
      <vt:lpstr>Stakeholders’ Comments and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Mejia, Eduardo</dc:creator>
  <cp:lastModifiedBy>Administrator</cp:lastModifiedBy>
  <cp:revision>82</cp:revision>
  <cp:lastPrinted>2016-08-12T20:53:35Z</cp:lastPrinted>
  <dcterms:created xsi:type="dcterms:W3CDTF">2016-07-22T15:00:26Z</dcterms:created>
  <dcterms:modified xsi:type="dcterms:W3CDTF">2016-08-24T16:51:44Z</dcterms:modified>
</cp:coreProperties>
</file>