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4153" r:id="rId2"/>
  </p:sldMasterIdLst>
  <p:notesMasterIdLst>
    <p:notesMasterId r:id="rId32"/>
  </p:notesMasterIdLst>
  <p:handoutMasterIdLst>
    <p:handoutMasterId r:id="rId33"/>
  </p:handoutMasterIdLst>
  <p:sldIdLst>
    <p:sldId id="256" r:id="rId3"/>
    <p:sldId id="303" r:id="rId4"/>
    <p:sldId id="300" r:id="rId5"/>
    <p:sldId id="301" r:id="rId6"/>
    <p:sldId id="258" r:id="rId7"/>
    <p:sldId id="284" r:id="rId8"/>
    <p:sldId id="264" r:id="rId9"/>
    <p:sldId id="295" r:id="rId10"/>
    <p:sldId id="271" r:id="rId11"/>
    <p:sldId id="296" r:id="rId12"/>
    <p:sldId id="278" r:id="rId13"/>
    <p:sldId id="297" r:id="rId14"/>
    <p:sldId id="279" r:id="rId15"/>
    <p:sldId id="298" r:id="rId16"/>
    <p:sldId id="280" r:id="rId17"/>
    <p:sldId id="282" r:id="rId18"/>
    <p:sldId id="283" r:id="rId19"/>
    <p:sldId id="267" r:id="rId20"/>
    <p:sldId id="289" r:id="rId21"/>
    <p:sldId id="288" r:id="rId22"/>
    <p:sldId id="290" r:id="rId23"/>
    <p:sldId id="287" r:id="rId24"/>
    <p:sldId id="309" r:id="rId25"/>
    <p:sldId id="291" r:id="rId26"/>
    <p:sldId id="293" r:id="rId27"/>
    <p:sldId id="294" r:id="rId28"/>
    <p:sldId id="304" r:id="rId29"/>
    <p:sldId id="307" r:id="rId30"/>
    <p:sldId id="308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E1A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47" autoAdjust="0"/>
  </p:normalViewPr>
  <p:slideViewPr>
    <p:cSldViewPr>
      <p:cViewPr>
        <p:scale>
          <a:sx n="100" d="100"/>
          <a:sy n="100" d="100"/>
        </p:scale>
        <p:origin x="-86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398" tIns="45200" rIns="90398" bIns="45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398" tIns="45200" rIns="90398" bIns="45200" rtlCol="0"/>
          <a:lstStyle>
            <a:lvl1pPr algn="r">
              <a:defRPr sz="1200"/>
            </a:lvl1pPr>
          </a:lstStyle>
          <a:p>
            <a:fld id="{324EA5F0-BEC5-4D33-9460-3388D7BC85C5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37"/>
            <a:ext cx="3038258" cy="465292"/>
          </a:xfrm>
          <a:prstGeom prst="rect">
            <a:avLst/>
          </a:prstGeom>
        </p:spPr>
        <p:txBody>
          <a:bodyPr vert="horz" lIns="90398" tIns="45200" rIns="90398" bIns="45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29537"/>
            <a:ext cx="3038258" cy="465292"/>
          </a:xfrm>
          <a:prstGeom prst="rect">
            <a:avLst/>
          </a:prstGeom>
        </p:spPr>
        <p:txBody>
          <a:bodyPr vert="horz" lIns="90398" tIns="45200" rIns="90398" bIns="45200" rtlCol="0" anchor="b"/>
          <a:lstStyle>
            <a:lvl1pPr algn="r">
              <a:defRPr sz="1200"/>
            </a:lvl1pPr>
          </a:lstStyle>
          <a:p>
            <a:fld id="{A996E888-720D-45DD-BDF0-4735094A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2" y="0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EE5054F8-3B53-462B-94AC-365EC348085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2" y="8830313"/>
            <a:ext cx="3037735" cy="464503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A1767AAB-2C2C-4B02-A053-A108F189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475E-E88E-43D5-9A13-CCA043E3FC6F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50F9-3857-47F7-B25F-567C08698D8E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8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E0F6B-078B-4E5D-B7CF-740C9974DFFC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CA78-CCFD-4E18-AC52-EC668E2E142E}" type="datetime1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03CB0D-57B1-476A-BF23-7466150A8148}" type="datetime1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7C186-1185-4C5D-A505-D508A6E7A586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8D3CC-16BB-4428-9EF4-39FB493A491B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 sz="2600"/>
            </a:lvl1pPr>
            <a:lvl2pPr>
              <a:buClr>
                <a:schemeClr val="bg2">
                  <a:lumMod val="50000"/>
                </a:schemeClr>
              </a:buCl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 sz="2600"/>
            </a:lvl1pPr>
            <a:lvl2pPr>
              <a:buClr>
                <a:schemeClr val="bg2">
                  <a:lumMod val="50000"/>
                </a:schemeClr>
              </a:buCl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98E7F5-A955-4CD2-B6F7-CA21973C328D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buClr>
                <a:schemeClr val="bg2">
                  <a:lumMod val="50000"/>
                </a:schemeClr>
              </a:buClr>
              <a:defRPr sz="2400"/>
            </a:lvl1pPr>
            <a:lvl2pPr algn="l">
              <a:buClr>
                <a:schemeClr val="bg2">
                  <a:lumMod val="50000"/>
                </a:schemeClr>
              </a:buClr>
              <a:defRPr sz="2000"/>
            </a:lvl2pPr>
            <a:lvl3pPr algn="l">
              <a:buClr>
                <a:schemeClr val="bg2">
                  <a:lumMod val="50000"/>
                </a:schemeClr>
              </a:buClr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buClr>
                <a:schemeClr val="bg2">
                  <a:lumMod val="50000"/>
                </a:schemeClr>
              </a:buClr>
              <a:defRPr sz="2400"/>
            </a:lvl1pPr>
            <a:lvl2pPr algn="l">
              <a:buClr>
                <a:schemeClr val="bg2">
                  <a:lumMod val="50000"/>
                </a:schemeClr>
              </a:buClr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A38BA-9694-4D5C-B19F-AEAB8E03F043}" type="datetime1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683AA-C268-42F9-B04B-7806E62CC5F4}" type="datetime1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67E48D-2467-483D-B3A5-CE56BAA5D822}" type="datetime1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93C-C341-4ACB-96F4-AB6E15CCAD60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70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3B439-CCCF-487C-AFE1-A2FEBD6D8310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EEC411-982E-4087-9263-1A26F95D2049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3D25-D797-4B77-B6D0-1C240063A95A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CED7F-05EB-42ED-A001-542E4F1E64BB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58DF-BE9E-4678-87E0-835C1E344A7F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D501B-D46D-44E5-AD6D-8DE342424404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2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B62C-A149-4232-8C5B-6F22FF185B25}" type="datetime1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3147-FE82-4108-9C74-7F35DD29EE78}" type="datetime1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FFD4-966D-4374-B47D-97B29B19CFEE}" type="datetime1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5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BD31-46A6-4FA8-8265-C2DDB6595D57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1020-CA1B-4A1C-A9B1-D9A728B4A362}" type="datetime1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4">
              <a:schemeClr val="accent2">
                <a:lumMod val="50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74990">
              <a:srgbClr val="8FA6A8">
                <a:lumMod val="14000"/>
                <a:lumOff val="86000"/>
              </a:srgbClr>
            </a:gs>
            <a:gs pos="63000">
              <a:schemeClr val="bg1">
                <a:shade val="75000"/>
                <a:satMod val="200000"/>
              </a:schemeClr>
            </a:gs>
            <a:gs pos="100000">
              <a:schemeClr val="bg1">
                <a:shade val="90000"/>
                <a:satMod val="200000"/>
              </a:schemeClr>
            </a:gs>
          </a:gsLst>
          <a:path path="circle">
            <a:fillToRect l="75000" t="100000" b="3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8C8F-731D-4606-A031-0936502CFE1A}" type="datetime1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558C8F-731D-4606-A031-0936502CFE1A}" type="datetime1">
              <a:rPr lang="en-US" smtClean="0"/>
              <a:t>4/3/2017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70099C-B5FF-4D12-9964-21C02EE194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33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Budget and Fiscal Affairs Committee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2862263" cy="190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495" y="1635856"/>
            <a:ext cx="2843301" cy="2133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726" y="176783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Report on Fleet Condition and Alternative Fuel Vehicles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63926" y="4648200"/>
            <a:ext cx="312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Victor Ayres, Director</a:t>
            </a:r>
          </a:p>
          <a:p>
            <a:pPr algn="ctr"/>
            <a:r>
              <a:rPr lang="en-US" dirty="0" smtClean="0"/>
              <a:t>Fleet Management Department</a:t>
            </a:r>
          </a:p>
          <a:p>
            <a:pPr algn="ctr"/>
            <a:r>
              <a:rPr lang="en-US" sz="1400" dirty="0" smtClean="0"/>
              <a:t>April 4, 2017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91" y="2971800"/>
            <a:ext cx="1576270" cy="15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8894"/>
            <a:ext cx="6172865" cy="475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381000"/>
            <a:ext cx="8183880" cy="685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Houston Fire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77" y="1289534"/>
            <a:ext cx="2315323" cy="178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3200400"/>
            <a:ext cx="17068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 White, Parker and Turner Administrations </a:t>
            </a:r>
            <a:r>
              <a:rPr lang="en-US" sz="1100" dirty="0"/>
              <a:t>inherited </a:t>
            </a:r>
            <a:r>
              <a:rPr lang="en-US" sz="1100" dirty="0" smtClean="0"/>
              <a:t>a purchasing </a:t>
            </a:r>
            <a:r>
              <a:rPr lang="en-US" sz="1100" dirty="0"/>
              <a:t>“</a:t>
            </a:r>
            <a:r>
              <a:rPr lang="en-US" sz="1100" dirty="0" smtClean="0"/>
              <a:t>spike” which </a:t>
            </a:r>
            <a:r>
              <a:rPr lang="en-US" sz="1100" dirty="0"/>
              <a:t>inflates ongoing fleet procurements and annual maintenance expenses. </a:t>
            </a:r>
          </a:p>
          <a:p>
            <a:pPr lvl="1"/>
            <a:endParaRPr lang="en-US" sz="1050" dirty="0" smtClean="0"/>
          </a:p>
          <a:p>
            <a:r>
              <a:rPr lang="en-US" sz="1050" dirty="0" smtClean="0"/>
              <a:t>A </a:t>
            </a:r>
            <a:r>
              <a:rPr lang="en-US" sz="1050" dirty="0"/>
              <a:t>“smoothing” process should be </a:t>
            </a:r>
            <a:r>
              <a:rPr lang="en-US" sz="1050" dirty="0" smtClean="0"/>
              <a:t>implemented </a:t>
            </a:r>
            <a:r>
              <a:rPr lang="en-US" sz="1050" dirty="0"/>
              <a:t>to eliminate this cost inflator.</a:t>
            </a:r>
          </a:p>
        </p:txBody>
      </p:sp>
      <p:sp>
        <p:nvSpPr>
          <p:cNvPr id="11" name="Oval 10"/>
          <p:cNvSpPr/>
          <p:nvPr/>
        </p:nvSpPr>
        <p:spPr>
          <a:xfrm>
            <a:off x="1752600" y="1971891"/>
            <a:ext cx="457200" cy="45832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>
            <a:stCxn id="16" idx="1"/>
          </p:cNvCxnSpPr>
          <p:nvPr/>
        </p:nvCxnSpPr>
        <p:spPr>
          <a:xfrm flipH="1" flipV="1">
            <a:off x="2251710" y="2339258"/>
            <a:ext cx="723896" cy="2756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5606" y="2430218"/>
            <a:ext cx="93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Spike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1158240" y="4419600"/>
            <a:ext cx="5509255" cy="6446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869129"/>
            <a:ext cx="15239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Proposed Annual Replacement Quantity</a:t>
            </a:r>
          </a:p>
          <a:p>
            <a:endParaRPr lang="en-US" sz="1100" dirty="0" smtClean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25540" y="3261122"/>
            <a:ext cx="0" cy="108227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67398" y="3261122"/>
            <a:ext cx="35814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9" y="0"/>
            <a:ext cx="8183880" cy="10515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Houston Fire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57577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11751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Replacement Cost - $500,000 each</a:t>
            </a:r>
          </a:p>
          <a:p>
            <a:r>
              <a:rPr lang="en-US" dirty="0" smtClean="0"/>
              <a:t>Recommended replacement age: 9 years</a:t>
            </a:r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6" y="1066800"/>
            <a:ext cx="6761257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83880" cy="8991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Houston Fire Department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r="4045"/>
          <a:stretch/>
        </p:blipFill>
        <p:spPr>
          <a:xfrm>
            <a:off x="6477000" y="1143000"/>
            <a:ext cx="2047009" cy="123381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30877" y="3652965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59477" y="3657600"/>
            <a:ext cx="330" cy="8107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3594" y="4495800"/>
            <a:ext cx="111700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Proposed Annual Replacement Quantity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1371599" y="3581400"/>
            <a:ext cx="6113463" cy="762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44" y="4109390"/>
            <a:ext cx="80613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594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Houston Fire Department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4063" y="514933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Replacement Cost - $864,000 - $970,000 each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994526" cy="357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90600"/>
            <a:ext cx="7161214" cy="493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8388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Solid Waste Management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03820" y="3818425"/>
            <a:ext cx="38862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92440" y="3810000"/>
            <a:ext cx="0" cy="103279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94613" y="4842791"/>
            <a:ext cx="9921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Proposed Annual Replacement Quantity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39" y="1295400"/>
            <a:ext cx="2648561" cy="198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362200" y="1946910"/>
            <a:ext cx="381000" cy="384203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95600" y="2139010"/>
            <a:ext cx="881172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72406" y="1920090"/>
            <a:ext cx="67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Spike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27" y="4134943"/>
            <a:ext cx="798513" cy="24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V="1">
            <a:off x="1325255" y="3817620"/>
            <a:ext cx="6369357" cy="762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5507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Solid Waste Management Status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953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Replacement Cost - $260,000 each</a:t>
            </a:r>
          </a:p>
          <a:p>
            <a:r>
              <a:rPr lang="en-US" dirty="0" smtClean="0"/>
              <a:t>Recommended replacement age: 4 years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052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To address the City’s current financial situation and the $</a:t>
            </a:r>
            <a:r>
              <a:rPr lang="en-US" dirty="0"/>
              <a:t>128MM </a:t>
            </a:r>
            <a:r>
              <a:rPr lang="en-US" dirty="0" smtClean="0"/>
              <a:t>backlog, options include:</a:t>
            </a:r>
          </a:p>
          <a:p>
            <a:pPr marL="0" indent="0">
              <a:buClrTx/>
              <a:buNone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Find additional funding sources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Continue repurposing vehicles.</a:t>
            </a:r>
          </a:p>
          <a:p>
            <a:pPr marL="347472" lvl="1" indent="0">
              <a:buClrTx/>
              <a:buNone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ClrTx/>
              <a:buFont typeface="+mj-lt"/>
              <a:buAutoNum type="arabicPeriod"/>
            </a:pPr>
            <a:endParaRPr lang="en-US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Strategies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16</a:t>
            </a:fld>
            <a:endParaRPr lang="en-US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70104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Strategies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2999"/>
            <a:ext cx="8183880" cy="4553535"/>
          </a:xfrm>
        </p:spPr>
        <p:txBody>
          <a:bodyPr>
            <a:normAutofit/>
          </a:bodyPr>
          <a:lstStyle/>
          <a:p>
            <a:pPr marL="0" indent="0">
              <a:buClrTx/>
              <a:buNone/>
              <a:tabLst>
                <a:tab pos="571500" algn="l"/>
              </a:tabLst>
            </a:pPr>
            <a:endParaRPr lang="en-US" dirty="0" smtClean="0"/>
          </a:p>
          <a:p>
            <a:pPr marL="0" indent="0">
              <a:buClrTx/>
              <a:buNone/>
            </a:pPr>
            <a:r>
              <a:rPr lang="en-US" dirty="0" smtClean="0"/>
              <a:t>3. Investigate </a:t>
            </a:r>
            <a:r>
              <a:rPr lang="en-US" dirty="0"/>
              <a:t>lease options</a:t>
            </a:r>
          </a:p>
          <a:p>
            <a:pPr lvl="2">
              <a:buClrTx/>
              <a:buFont typeface="Wingdings" panose="05000000000000000000" pitchFamily="2" charset="2"/>
              <a:buChar char="Ø"/>
            </a:pPr>
            <a:r>
              <a:rPr lang="en-US" dirty="0"/>
              <a:t>Costs may be similar to current maintenance cost for some older units</a:t>
            </a:r>
          </a:p>
          <a:p>
            <a:pPr marL="0" indent="0">
              <a:buClrTx/>
              <a:buNone/>
              <a:tabLst>
                <a:tab pos="571500" algn="l"/>
              </a:tabLst>
            </a:pPr>
            <a:endParaRPr lang="en-US" dirty="0"/>
          </a:p>
          <a:p>
            <a:pPr marL="0" indent="0">
              <a:buClrTx/>
              <a:buNone/>
              <a:tabLst>
                <a:tab pos="571500" algn="l"/>
              </a:tabLst>
            </a:pPr>
            <a:r>
              <a:rPr lang="en-US" dirty="0" smtClean="0"/>
              <a:t>4. Continue to expand the </a:t>
            </a:r>
            <a:r>
              <a:rPr lang="en-US" dirty="0" err="1" smtClean="0"/>
              <a:t>FleetShare</a:t>
            </a:r>
            <a:r>
              <a:rPr lang="en-US" dirty="0" smtClean="0"/>
              <a:t> 	Program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 startAt="5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91000"/>
            <a:ext cx="2242969" cy="1452195"/>
          </a:xfrm>
          <a:prstGeom prst="rect">
            <a:avLst/>
          </a:prstGeom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297498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Strategies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343400" cy="438912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5.Accelerate buying </a:t>
            </a:r>
            <a:r>
              <a:rPr lang="en-US" dirty="0"/>
              <a:t> </a:t>
            </a:r>
            <a:r>
              <a:rPr lang="en-US" dirty="0" smtClean="0"/>
              <a:t>                      </a:t>
            </a:r>
          </a:p>
          <a:p>
            <a:pPr marL="403225" indent="0">
              <a:buClrTx/>
              <a:buNone/>
            </a:pPr>
            <a:r>
              <a:rPr lang="en-US" dirty="0" smtClean="0"/>
              <a:t>through government co-ops</a:t>
            </a:r>
          </a:p>
          <a:p>
            <a:pPr marL="0" indent="0">
              <a:buClrTx/>
              <a:buNone/>
              <a:tabLst>
                <a:tab pos="517525" algn="l"/>
              </a:tabLst>
            </a:pPr>
            <a:endParaRPr lang="en-US" dirty="0" smtClean="0"/>
          </a:p>
          <a:p>
            <a:pPr marL="788670" lvl="1" indent="-514350">
              <a:buClrTx/>
              <a:buFont typeface="+mj-lt"/>
              <a:buAutoNum type="alphaLcParenR"/>
            </a:pPr>
            <a:r>
              <a:rPr lang="en-US" dirty="0" smtClean="0"/>
              <a:t>Faster process</a:t>
            </a:r>
          </a:p>
          <a:p>
            <a:pPr marL="788670" lvl="1" indent="-514350">
              <a:buClrTx/>
              <a:buFont typeface="+mj-lt"/>
              <a:buAutoNum type="alphaLcParenR"/>
            </a:pPr>
            <a:r>
              <a:rPr lang="en-US" dirty="0" smtClean="0"/>
              <a:t>Reduced maintenance and downtime costs</a:t>
            </a:r>
          </a:p>
          <a:p>
            <a:pPr marL="788670" lvl="1" indent="-514350">
              <a:buClrTx/>
              <a:buFont typeface="+mj-lt"/>
              <a:buAutoNum type="alphaLcParenR"/>
            </a:pPr>
            <a:r>
              <a:rPr lang="en-US" dirty="0" smtClean="0"/>
              <a:t>Standardizes the fleet</a:t>
            </a:r>
          </a:p>
          <a:p>
            <a:pPr marL="1026414" lvl="2" indent="-514350">
              <a:buClrTx/>
              <a:buFont typeface="Wingdings" panose="05000000000000000000" pitchFamily="2" charset="2"/>
              <a:buChar char="q"/>
            </a:pPr>
            <a:r>
              <a:rPr lang="en-US" sz="1700" dirty="0" smtClean="0"/>
              <a:t>Reduces parts costs</a:t>
            </a:r>
          </a:p>
          <a:p>
            <a:pPr marL="1026414" lvl="2" indent="-514350">
              <a:buClrTx/>
              <a:buFont typeface="Wingdings" panose="05000000000000000000" pitchFamily="2" charset="2"/>
              <a:buChar char="q"/>
            </a:pPr>
            <a:r>
              <a:rPr lang="en-US" sz="1700" dirty="0" smtClean="0"/>
              <a:t>Reduces operator and mechanic training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18</a:t>
            </a:fld>
            <a:endParaRPr lang="en-US"/>
          </a:p>
        </p:txBody>
      </p:sp>
      <p:sp>
        <p:nvSpPr>
          <p:cNvPr id="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Image result for cost sav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76450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Vehicle Emissions Reductions and Alternative Fuels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19</a:t>
            </a:fld>
            <a:endParaRPr lang="en-US"/>
          </a:p>
        </p:txBody>
      </p:sp>
      <p:pic>
        <p:nvPicPr>
          <p:cNvPr id="5124" name="Picture 4" descr="Image result for alternative fu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40" y="2819400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Topics of Discussion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752600"/>
            <a:ext cx="8183880" cy="3959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2007 Mercury Associates Report and Historical Spend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Quality of Life and Homeland Security Departments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Emission </a:t>
            </a:r>
            <a:r>
              <a:rPr lang="en-US" dirty="0" smtClean="0"/>
              <a:t>Reductions and Alternative Fuel Vehicles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6705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EPA Non-attainment areas in Texas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20</a:t>
            </a:fld>
            <a:endParaRPr lang="en-US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477000" cy="50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47" y="381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Air Quality issues in Houston-Galveston-Brazoria Region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41648" cy="289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Non-attainment – Ozone (O</a:t>
            </a:r>
            <a:r>
              <a:rPr lang="en-US" sz="3200" b="1" baseline="-25000" dirty="0" smtClean="0"/>
              <a:t>3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Ozone is formed by chemical reaction of NOx and VOCs in sunlight.</a:t>
            </a:r>
          </a:p>
          <a:p>
            <a:r>
              <a:rPr lang="en-US" dirty="0" smtClean="0"/>
              <a:t>NOx is emitted by diesel vehicles.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9787" y="1524000"/>
            <a:ext cx="4041648" cy="2898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Near non-attainment  - Particulate Matter (PM)</a:t>
            </a:r>
          </a:p>
          <a:p>
            <a:r>
              <a:rPr lang="en-US" dirty="0" smtClean="0"/>
              <a:t>Fine airborne particles commonly viewed as the black smoke in diesel exhaust.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Image result for air qua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0080"/>
            <a:ext cx="5565775" cy="12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rc_mi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05600" cy="43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On-Road Diesel Engine Emissions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(by Model Year)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22</a:t>
            </a:fld>
            <a:endParaRPr lang="en-US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3048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On-Road Diesel Engine Count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by engine model year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E7F5-A955-4CD2-B6F7-CA21973C328D}" type="datetime1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67600" y="3200400"/>
            <a:ext cx="1143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1,925</a:t>
            </a:r>
          </a:p>
          <a:p>
            <a:pPr algn="ctr"/>
            <a:r>
              <a:rPr lang="en-US" sz="2400" dirty="0" smtClean="0"/>
              <a:t>Total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07526" y="333075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 Count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531115"/>
            <a:ext cx="356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Emissions Std. by Model Year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693" y="1394278"/>
            <a:ext cx="5945188" cy="393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7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Reduce Emissions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7696200" cy="49377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Replace pre-2007 diesel engines.</a:t>
            </a:r>
          </a:p>
          <a:p>
            <a:endParaRPr lang="en-US" dirty="0" smtClean="0"/>
          </a:p>
          <a:p>
            <a:r>
              <a:rPr lang="en-US" dirty="0" smtClean="0"/>
              <a:t>Additionally new vehicles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Improve fuel economy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Reduce maintenance costs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Increase equipment uptime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Reduce overtime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Provide equipment reliability</a:t>
            </a:r>
          </a:p>
          <a:p>
            <a:pPr lvl="2">
              <a:buClr>
                <a:schemeClr val="bg2">
                  <a:lumMod val="50000"/>
                </a:schemeClr>
              </a:buClr>
            </a:pPr>
            <a:r>
              <a:rPr lang="en-US" dirty="0" smtClean="0"/>
              <a:t>Reduce fleet size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8" y="2209800"/>
            <a:ext cx="30718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7793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Alternative Fuel Vehicle Fleet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410200" cy="4251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Total On-road Vehicles</a:t>
            </a:r>
            <a:r>
              <a:rPr lang="en-US" sz="2000" dirty="0"/>
              <a:t>* </a:t>
            </a:r>
            <a:r>
              <a:rPr lang="en-US" dirty="0" smtClean="0"/>
              <a:t>- 5,274</a:t>
            </a:r>
          </a:p>
          <a:p>
            <a:pPr marL="0" indent="0">
              <a:buNone/>
            </a:pPr>
            <a:r>
              <a:rPr lang="en-US" dirty="0" smtClean="0"/>
              <a:t>Total AFVs                     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707 </a:t>
            </a:r>
          </a:p>
          <a:p>
            <a:pPr marL="0" indent="0">
              <a:buNone/>
            </a:pPr>
            <a:r>
              <a:rPr lang="en-US" sz="3000" b="1" dirty="0" smtClean="0"/>
              <a:t>Current – 13% AFV’s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0" indent="0">
              <a:buNone/>
            </a:pPr>
            <a:r>
              <a:rPr lang="en-US" sz="2400" dirty="0" smtClean="0"/>
              <a:t>Consist of hybrid</a:t>
            </a:r>
            <a:r>
              <a:rPr lang="en-US" sz="2400" dirty="0"/>
              <a:t>, </a:t>
            </a:r>
            <a:r>
              <a:rPr lang="en-US" sz="2400" dirty="0" smtClean="0"/>
              <a:t>All Electric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Plug-in Hybrid/Electric</a:t>
            </a:r>
            <a:r>
              <a:rPr lang="en-US" sz="2400" dirty="0"/>
              <a:t>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CNG </a:t>
            </a:r>
            <a:r>
              <a:rPr lang="en-US" sz="2400" dirty="0"/>
              <a:t>and </a:t>
            </a:r>
            <a:r>
              <a:rPr lang="en-US" sz="2400" dirty="0" smtClean="0"/>
              <a:t>Propane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Typically cost 25% - 50% more than conventional vehicle.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*</a:t>
            </a:r>
            <a:r>
              <a:rPr lang="en-US" sz="1400" dirty="0" smtClean="0"/>
              <a:t>Excluding HPD and HFD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Image result for alt f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" y="457200"/>
            <a:ext cx="8183880" cy="75649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Alternative Fuel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Projects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45592" y="1905000"/>
            <a:ext cx="4041648" cy="3261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36600"/>
                </a:solidFill>
              </a:rPr>
              <a:t>CNG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Analyzing opportunities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Reviewing grants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00"/>
                </a:solidFill>
              </a:rPr>
              <a:t>Electric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Lease pricing and terms for EVs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41648" cy="2727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36600"/>
                </a:solidFill>
              </a:rPr>
              <a:t>Propane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Reviewing </a:t>
            </a:r>
            <a:r>
              <a:rPr lang="en-US" dirty="0" smtClean="0"/>
              <a:t>grants for conversion of pre-prepped vehicles and installation of propane fuel site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1438245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Projects seeking funding opportunities: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3" b="30666"/>
          <a:stretch/>
        </p:blipFill>
        <p:spPr>
          <a:xfrm>
            <a:off x="3276600" y="5029200"/>
            <a:ext cx="2667000" cy="4800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55626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Awarded by </a:t>
            </a:r>
            <a:r>
              <a:rPr lang="en-US" sz="1600" i="1" dirty="0" smtClean="0"/>
              <a:t>Green Fleet Magazine </a:t>
            </a:r>
            <a:r>
              <a:rPr lang="en-US" sz="1600" dirty="0" smtClean="0"/>
              <a:t>- 2014</a:t>
            </a:r>
            <a:endParaRPr lang="en-US" sz="1600" dirty="0"/>
          </a:p>
        </p:txBody>
      </p:sp>
      <p:sp>
        <p:nvSpPr>
          <p:cNvPr id="11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52600" y="1219200"/>
            <a:ext cx="69342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Funding for fleet is significantly below optimum level of $60+MM/yr. proposed by Mercury Associates.</a:t>
            </a:r>
          </a:p>
          <a:p>
            <a:endParaRPr lang="en-US" dirty="0" smtClean="0"/>
          </a:p>
          <a:p>
            <a:pPr marL="288925" indent="-288925"/>
            <a:r>
              <a:rPr lang="en-US" dirty="0" smtClean="0"/>
              <a:t>Fleet age has increased, is stabilizing</a:t>
            </a:r>
            <a:r>
              <a:rPr lang="en-US" dirty="0"/>
              <a:t> </a:t>
            </a:r>
            <a:r>
              <a:rPr lang="en-US" dirty="0" smtClean="0"/>
              <a:t>but needs to be reduced.</a:t>
            </a:r>
          </a:p>
          <a:p>
            <a:endParaRPr lang="en-US" dirty="0" smtClean="0"/>
          </a:p>
          <a:p>
            <a:r>
              <a:rPr lang="en-US" dirty="0" smtClean="0"/>
              <a:t>Units critical to HPD, HFD and SWM need to be addressed.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1424" y="844678"/>
            <a:ext cx="480068" cy="48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sz="1400" b="1" dirty="0" smtClean="0">
                <a:latin typeface="Arial Black" panose="020B0A04020102020204" pitchFamily="34" charset="0"/>
              </a:rPr>
              <a:t>FLEET CONDITION</a:t>
            </a:r>
            <a:endParaRPr lang="en-US" sz="1400" b="1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29200"/>
            <a:ext cx="1258019" cy="800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0"/>
          <a:stretch/>
        </p:blipFill>
        <p:spPr>
          <a:xfrm>
            <a:off x="6705600" y="5039106"/>
            <a:ext cx="1390650" cy="810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80" y="5029200"/>
            <a:ext cx="1391254" cy="819912"/>
          </a:xfrm>
          <a:prstGeom prst="rect">
            <a:avLst/>
          </a:prstGeom>
        </p:spPr>
      </p:pic>
      <p:sp>
        <p:nvSpPr>
          <p:cNvPr id="12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219200"/>
            <a:ext cx="67056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cost effective way to reduce emissions is to replace older equipment.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City </a:t>
            </a:r>
            <a:r>
              <a:rPr lang="en-US" dirty="0"/>
              <a:t>has </a:t>
            </a:r>
            <a:r>
              <a:rPr lang="en-US" dirty="0" smtClean="0"/>
              <a:t>historically done </a:t>
            </a:r>
            <a:r>
              <a:rPr lang="en-US" dirty="0"/>
              <a:t>a good job in procuring alternative fuel vehicles.</a:t>
            </a:r>
          </a:p>
          <a:p>
            <a:endParaRPr lang="en-US" dirty="0" smtClean="0"/>
          </a:p>
          <a:p>
            <a:r>
              <a:rPr lang="en-US" dirty="0" smtClean="0"/>
              <a:t>City will continue to capitalize on technology that makes economic and operational sense.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019800"/>
            <a:ext cx="2286000" cy="365125"/>
          </a:xfrm>
        </p:spPr>
        <p:txBody>
          <a:bodyPr/>
          <a:lstStyle/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2" descr="Image result for alternative f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35598"/>
            <a:ext cx="3810000" cy="11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4492" y="685800"/>
            <a:ext cx="406137" cy="5105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sz="1050" b="1" dirty="0" smtClean="0">
                <a:latin typeface="Arial Black" panose="020B0A04020102020204" pitchFamily="34" charset="0"/>
              </a:rPr>
              <a:t>EMISSIONS &amp; ALT FUELS</a:t>
            </a:r>
            <a:endParaRPr lang="en-US" sz="1050" b="1" dirty="0">
              <a:latin typeface="Arial Black" panose="020B0A040201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152400"/>
            <a:ext cx="8183880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QUESTIONS?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96000"/>
            <a:ext cx="914400" cy="365125"/>
          </a:xfrm>
        </p:spPr>
        <p:txBody>
          <a:bodyPr/>
          <a:lstStyle/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8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57200"/>
            <a:ext cx="818388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Mercury Assessment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295400"/>
            <a:ext cx="4152900" cy="46329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</a:t>
            </a:r>
            <a:r>
              <a:rPr lang="en-US" sz="2000" dirty="0"/>
              <a:t>2007 Mercury Associates </a:t>
            </a:r>
            <a:r>
              <a:rPr lang="en-US" sz="2000" dirty="0" smtClean="0"/>
              <a:t>assessed fleet condition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000" dirty="0" smtClean="0"/>
              <a:t>Report highlights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/>
              <a:t>City keeps vehicles twice as long as recommended.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/>
              <a:t>Fleet replacement funding should be more than doubled to “catch up” with industry best standards.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/>
              <a:t>Cost of ownership includes excessive dollars maintaining equipment beyond its “best” useful life.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700" dirty="0" smtClean="0"/>
              <a:t>A “smoothing” process should be implemented immediately to eliminate this cost inflator.</a:t>
            </a:r>
            <a:endParaRPr lang="en-US" sz="1700" dirty="0"/>
          </a:p>
          <a:p>
            <a:endParaRPr lang="en-US" sz="1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Image result for accou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143036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762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Historical Spending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318760" cy="447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" y="22098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Despite recommendation to double spending levels on fleet acquisitions, financial challenges actually resulted in reduced spending levels.</a:t>
            </a:r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GENERAL FUND (GF)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1920" cy="4541520"/>
          </a:xfrm>
        </p:spPr>
        <p:txBody>
          <a:bodyPr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 Average Age</a:t>
            </a:r>
          </a:p>
          <a:p>
            <a:r>
              <a:rPr lang="en-US" dirty="0"/>
              <a:t>Mercury Report Projection </a:t>
            </a:r>
          </a:p>
          <a:p>
            <a:pPr lvl="1"/>
            <a:endParaRPr lang="en-US" sz="19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 smtClean="0"/>
              <a:t>If  </a:t>
            </a:r>
            <a:r>
              <a:rPr lang="en-US" sz="1900" b="1" dirty="0"/>
              <a:t>GF spend remains at $20 million/year for next 10-years, average age will increase from 6.9 to 8.0 years</a:t>
            </a:r>
            <a:r>
              <a:rPr lang="en-US" sz="1900" b="1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9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WE HAVE SURPASSED THAT KEY </a:t>
            </a:r>
            <a:r>
              <a:rPr lang="en-US" sz="1900" b="1" dirty="0" smtClean="0"/>
              <a:t>MILESTONE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900" b="1" dirty="0"/>
          </a:p>
          <a:p>
            <a:r>
              <a:rPr lang="en-US" dirty="0" smtClean="0"/>
              <a:t>Recommended:    6.2 yrs. </a:t>
            </a:r>
          </a:p>
          <a:p>
            <a:endParaRPr lang="en-US" dirty="0" smtClean="0"/>
          </a:p>
          <a:p>
            <a:r>
              <a:rPr lang="en-US" dirty="0" smtClean="0"/>
              <a:t>2007 avg. age:    6.9 yrs.</a:t>
            </a:r>
          </a:p>
          <a:p>
            <a:endParaRPr lang="en-US" dirty="0" smtClean="0"/>
          </a:p>
          <a:p>
            <a:r>
              <a:rPr lang="en-US" dirty="0" smtClean="0"/>
              <a:t>Current avg. age: 8.6 yrs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0"/>
            <a:ext cx="3930650" cy="2620433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GF Fleet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Replacement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550" y="1600200"/>
            <a:ext cx="8183880" cy="5364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high level assessment identifies a $128 million backlog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1220"/>
            <a:ext cx="5836135" cy="304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5204460"/>
            <a:ext cx="715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Criteria based on unit being 1.5X estimated useful life or over 120,000 miles traveled.</a:t>
            </a:r>
            <a:endParaRPr lang="en-US" dirty="0"/>
          </a:p>
        </p:txBody>
      </p:sp>
      <p:sp>
        <p:nvSpPr>
          <p:cNvPr id="9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626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Primary Areas of Concern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41648" cy="4251960"/>
          </a:xfrm>
        </p:spPr>
        <p:txBody>
          <a:bodyPr>
            <a:normAutofit/>
          </a:bodyPr>
          <a:lstStyle/>
          <a:p>
            <a:r>
              <a:rPr lang="en-US" dirty="0" smtClean="0"/>
              <a:t>Quality of Life and Homeland Security Departments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Police Department</a:t>
            </a:r>
          </a:p>
          <a:p>
            <a:pPr lvl="1"/>
            <a:r>
              <a:rPr lang="en-US" dirty="0" smtClean="0"/>
              <a:t>Fire Department</a:t>
            </a:r>
          </a:p>
          <a:p>
            <a:pPr lvl="1"/>
            <a:r>
              <a:rPr lang="en-US" dirty="0" smtClean="0"/>
              <a:t>Solid Waste Management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74" y="1905000"/>
            <a:ext cx="4367134" cy="289560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74" y="1324312"/>
            <a:ext cx="5731588" cy="417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8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Houston Police Department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(Marked Patrol Units)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Vehicle purchases have been erratic.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2008 analysis shows dept. should acquire 275 – 300 units annually.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Past 10-year avg. has been &lt;200/yr.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800" y="2971800"/>
            <a:ext cx="5029200" cy="6466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5494318"/>
            <a:ext cx="1676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Proposed Annual Replacement Quantity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425962" y="3004133"/>
            <a:ext cx="135402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561364" y="3004133"/>
            <a:ext cx="0" cy="24901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Houston Police Department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(Marked Patrol Units)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099C-B5FF-4D12-9964-21C02EE19450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74" y="1981200"/>
            <a:ext cx="604682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4876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Replacement Cost - $37,900 each</a:t>
            </a:r>
          </a:p>
          <a:p>
            <a:r>
              <a:rPr lang="en-US" dirty="0" smtClean="0"/>
              <a:t>Recommended replacement age – 5 years</a:t>
            </a:r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/>
        </p:nvSpPr>
        <p:spPr>
          <a:xfrm>
            <a:off x="381000" y="6096000"/>
            <a:ext cx="9144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kern="1200">
                <a:solidFill>
                  <a:schemeClr val="bg2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F98E7F5-A955-4CD2-B6F7-CA21973C328D}" type="datetime1">
              <a:rPr lang="en-US" smtClean="0"/>
              <a:pPr algn="l"/>
              <a:t>4/3/2017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8768</TotalTime>
  <Words>826</Words>
  <Application>Microsoft Office PowerPoint</Application>
  <PresentationFormat>On-screen Show (4:3)</PresentationFormat>
  <Paragraphs>224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Custom Design</vt:lpstr>
      <vt:lpstr>Aspect</vt:lpstr>
      <vt:lpstr>Budget and Fiscal Affairs Committee</vt:lpstr>
      <vt:lpstr>Topics of Discussion </vt:lpstr>
      <vt:lpstr>Mercury Assessment</vt:lpstr>
      <vt:lpstr>Historical Spending</vt:lpstr>
      <vt:lpstr>GENERAL FUND (GF)</vt:lpstr>
      <vt:lpstr>GF Fleet Replacement Overview</vt:lpstr>
      <vt:lpstr>Primary Areas of Concern</vt:lpstr>
      <vt:lpstr>Houston Police Department (Marked Patrol Units)</vt:lpstr>
      <vt:lpstr>Houston Police Department (Marked Patrol Units)</vt:lpstr>
      <vt:lpstr>Houston Fire Department</vt:lpstr>
      <vt:lpstr>Houston Fire Department</vt:lpstr>
      <vt:lpstr>Houston Fire Department</vt:lpstr>
      <vt:lpstr>Houston Fire Department</vt:lpstr>
      <vt:lpstr>Solid Waste Management</vt:lpstr>
      <vt:lpstr>Solid Waste Management Status</vt:lpstr>
      <vt:lpstr>Strategies</vt:lpstr>
      <vt:lpstr>Strategies</vt:lpstr>
      <vt:lpstr>Strategies</vt:lpstr>
      <vt:lpstr>Vehicle Emissions Reductions and Alternative Fuels</vt:lpstr>
      <vt:lpstr>EPA Non-attainment areas in Texas</vt:lpstr>
      <vt:lpstr>Air Quality issues in Houston-Galveston-Brazoria Region</vt:lpstr>
      <vt:lpstr>On-Road Diesel Engine Emissions (by Model Year)</vt:lpstr>
      <vt:lpstr>On-Road Diesel Engine Count by engine model year</vt:lpstr>
      <vt:lpstr>Reduce Emissions</vt:lpstr>
      <vt:lpstr>Alternative Fuel Vehicle Fleet</vt:lpstr>
      <vt:lpstr>Alternative Fuel Projects</vt:lpstr>
      <vt:lpstr>Summary</vt:lpstr>
      <vt:lpstr>PowerPoint Presentation</vt:lpstr>
      <vt:lpstr>QUESTIONS? </vt:lpstr>
    </vt:vector>
  </TitlesOfParts>
  <Company>City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HOUSTON FLEET</dc:title>
  <dc:creator>Harper, Kristian - FMD</dc:creator>
  <cp:lastModifiedBy>Greenfield, Jedediah - FMD</cp:lastModifiedBy>
  <cp:revision>309</cp:revision>
  <cp:lastPrinted>2017-03-31T21:35:05Z</cp:lastPrinted>
  <dcterms:created xsi:type="dcterms:W3CDTF">2016-09-09T21:06:27Z</dcterms:created>
  <dcterms:modified xsi:type="dcterms:W3CDTF">2017-04-03T18:48:10Z</dcterms:modified>
</cp:coreProperties>
</file>