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4" r:id="rId1"/>
  </p:sldMasterIdLst>
  <p:notesMasterIdLst>
    <p:notesMasterId r:id="rId9"/>
  </p:notesMasterIdLst>
  <p:sldIdLst>
    <p:sldId id="256" r:id="rId2"/>
    <p:sldId id="271" r:id="rId3"/>
    <p:sldId id="273" r:id="rId4"/>
    <p:sldId id="274" r:id="rId5"/>
    <p:sldId id="272" r:id="rId6"/>
    <p:sldId id="278" r:id="rId7"/>
    <p:sldId id="27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5987" autoAdjust="0"/>
    <p:restoredTop sz="94660"/>
  </p:normalViewPr>
  <p:slideViewPr>
    <p:cSldViewPr>
      <p:cViewPr varScale="1">
        <p:scale>
          <a:sx n="120" d="100"/>
          <a:sy n="120" d="100"/>
        </p:scale>
        <p:origin x="132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56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C625ED7-E2EB-4FF6-8574-E79A6D3D14FD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B1A96B6-722B-43BB-A674-19440665F2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62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31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67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46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34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56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35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40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1E90DD7-F98A-4B8E-8B3B-C6B5E6A469D7}" type="datetime1">
              <a:rPr lang="en-US" smtClean="0"/>
              <a:pPr/>
              <a:t>3/2/2018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11FD-C93F-4AAF-B600-85152FA1EE16}" type="datetime1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6D7CBD7-FC4A-4E11-9E12-465F92164B8B}" type="datetime1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6F82-226B-4ECD-9670-702A9999829A}" type="datetime1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694F-6E2F-4C87-B10D-6F1B7D9554C5}" type="datetime1">
              <a:rPr lang="en-US" smtClean="0"/>
              <a:pPr/>
              <a:t>3/2/2018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E7D6E73-C0C4-4119-8E10-37EF8411CC47}" type="datetime1">
              <a:rPr lang="en-US" smtClean="0"/>
              <a:pPr/>
              <a:t>3/2/2018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04F3EB4-CBBF-4EC5-87A4-EAE28F29BFF7}" type="datetime1">
              <a:rPr lang="en-US" smtClean="0"/>
              <a:pPr/>
              <a:t>3/2/2018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B725-1B41-4625-B07D-7C62DEF85DE0}" type="datetime1">
              <a:rPr lang="en-US" smtClean="0"/>
              <a:pPr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3D8D-8244-42A2-BB29-CCEC80106024}" type="datetime1">
              <a:rPr lang="en-US" smtClean="0"/>
              <a:pPr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48B5-EE19-4A1C-8685-40AB010A486C}" type="datetime1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AB18710-15EC-49A1-8313-E42AB9789458}" type="datetime1">
              <a:rPr lang="en-US" smtClean="0"/>
              <a:pPr/>
              <a:t>3/2/2018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FF8441-F48E-492B-A75E-4601F429D3C5}" type="datetime1">
              <a:rPr lang="en-US" smtClean="0"/>
              <a:pPr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267200"/>
            <a:ext cx="8458200" cy="1828800"/>
          </a:xfrm>
        </p:spPr>
        <p:txBody>
          <a:bodyPr>
            <a:normAutofit/>
          </a:bodyPr>
          <a:lstStyle/>
          <a:p>
            <a:pPr algn="r"/>
            <a:r>
              <a:rPr lang="en-US" sz="2000" b="1" dirty="0">
                <a:latin typeface="Georgia" pitchFamily="18" charset="0"/>
              </a:rPr>
              <a:t>City of Houston</a:t>
            </a:r>
            <a:br>
              <a:rPr lang="en-US" sz="2000" b="1" dirty="0">
                <a:latin typeface="Georgia" pitchFamily="18" charset="0"/>
              </a:rPr>
            </a:br>
            <a:r>
              <a:rPr lang="en-US" sz="2000" b="1" dirty="0">
                <a:latin typeface="Georgia" pitchFamily="18" charset="0"/>
              </a:rPr>
              <a:t>budget and FISCAL AFFAIRS COMMITTEE</a:t>
            </a:r>
            <a:br>
              <a:rPr lang="en-US" sz="2000" b="1" dirty="0">
                <a:latin typeface="Georgia" pitchFamily="18" charset="0"/>
              </a:rPr>
            </a:br>
            <a:r>
              <a:rPr lang="en-US" sz="2000" b="1" dirty="0">
                <a:latin typeface="Georgia" pitchFamily="18" charset="0"/>
              </a:rPr>
              <a:t>March 6, 2018</a:t>
            </a:r>
            <a:br>
              <a:rPr lang="en-US" sz="2400" dirty="0">
                <a:latin typeface="Georgia" pitchFamily="18" charset="0"/>
              </a:rPr>
            </a:br>
            <a:endParaRPr lang="en-US" sz="2400" dirty="0">
              <a:latin typeface="Georg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609600"/>
            <a:ext cx="8458200" cy="3733800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US" b="1" dirty="0"/>
          </a:p>
          <a:p>
            <a:pPr lvl="1">
              <a:spcBef>
                <a:spcPts val="1200"/>
              </a:spcBef>
            </a:pPr>
            <a:endParaRPr lang="en-US" sz="3800" b="1" dirty="0">
              <a:latin typeface="Georgia" pitchFamily="18" charset="0"/>
            </a:endParaRPr>
          </a:p>
          <a:p>
            <a:pPr lvl="1">
              <a:spcBef>
                <a:spcPts val="1200"/>
              </a:spcBef>
            </a:pPr>
            <a:r>
              <a:rPr lang="en-US" sz="3800" b="1" dirty="0">
                <a:latin typeface="Georgia" pitchFamily="18" charset="0"/>
              </a:rPr>
              <a:t>Employee Assistance Program Services</a:t>
            </a:r>
          </a:p>
          <a:p>
            <a:pPr lvl="1"/>
            <a:endParaRPr lang="en-US" sz="3800" b="1" dirty="0">
              <a:latin typeface="Georgia" pitchFamily="18" charset="0"/>
            </a:endParaRPr>
          </a:p>
          <a:p>
            <a:pPr lvl="1">
              <a:spcBef>
                <a:spcPts val="1200"/>
              </a:spcBef>
            </a:pPr>
            <a:r>
              <a:rPr lang="en-US" sz="3800" b="1" dirty="0">
                <a:latin typeface="Georgia" pitchFamily="18" charset="0"/>
              </a:rPr>
              <a:t>Briefing</a:t>
            </a:r>
          </a:p>
          <a:p>
            <a:pPr algn="ctr">
              <a:spcAft>
                <a:spcPts val="600"/>
              </a:spcAft>
            </a:pPr>
            <a:r>
              <a:rPr lang="en-US" sz="3800" b="1" dirty="0">
                <a:solidFill>
                  <a:schemeClr val="tx1"/>
                </a:solidFill>
                <a:latin typeface="Georgia" pitchFamily="18" charset="0"/>
              </a:rPr>
              <a:t> by</a:t>
            </a:r>
          </a:p>
          <a:p>
            <a:pPr algn="ctr"/>
            <a:r>
              <a:rPr lang="en-US" sz="3800" b="1" dirty="0">
                <a:latin typeface="Georgia" pitchFamily="18" charset="0"/>
              </a:rPr>
              <a:t>Human Resources Department</a:t>
            </a:r>
          </a:p>
          <a:p>
            <a:pPr algn="r"/>
            <a:endParaRPr lang="en-US" b="1" dirty="0"/>
          </a:p>
          <a:p>
            <a:pPr algn="ctr"/>
            <a:endParaRPr lang="en-US" b="1" dirty="0"/>
          </a:p>
          <a:p>
            <a:endParaRPr lang="en-US" dirty="0"/>
          </a:p>
        </p:txBody>
      </p:sp>
      <p:pic>
        <p:nvPicPr>
          <p:cNvPr id="5" name="Picture 14" descr="City of Houston_Final 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343400"/>
            <a:ext cx="1566863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3026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F8E8B-B1A7-4731-B5D3-570F3B403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itchFamily="18" charset="0"/>
              </a:rPr>
              <a:t>OVERVIEW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433DBBD-52FB-4828-8C44-0FA763A13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E6BE3-A9E3-413B-960B-1171588C29B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516698"/>
            <a:ext cx="8153400" cy="5105400"/>
          </a:xfr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spcAft>
                <a:spcPts val="400"/>
              </a:spcAft>
              <a:buNone/>
            </a:pPr>
            <a:r>
              <a:rPr lang="en-US" sz="2000" dirty="0">
                <a:solidFill>
                  <a:srgbClr val="FF0000"/>
                </a:solidFill>
                <a:latin typeface="Georgia" pitchFamily="18" charset="0"/>
              </a:rPr>
              <a:t>The City has a hybrid Employee Assistance Program (EAP) model.</a:t>
            </a:r>
          </a:p>
          <a:p>
            <a:pPr marL="0" indent="0">
              <a:spcBef>
                <a:spcPts val="300"/>
              </a:spcBef>
              <a:spcAft>
                <a:spcPts val="400"/>
              </a:spcAft>
              <a:buNone/>
            </a:pPr>
            <a:r>
              <a:rPr lang="en-US" sz="2000" dirty="0">
                <a:latin typeface="Georgia" pitchFamily="18" charset="0"/>
              </a:rPr>
              <a:t>EAP staff is made available “onsite” (at employers worksite) and “offsite” via external contract EAP personnel for services throughout many locations, allowing face-to-face meetings between an EAP counselor and City employees and their dependents.  Specifically,</a:t>
            </a:r>
          </a:p>
          <a:p>
            <a:pPr>
              <a:spcBef>
                <a:spcPts val="300"/>
              </a:spcBef>
              <a:spcAft>
                <a:spcPts val="400"/>
              </a:spcAft>
              <a:buSzPct val="100000"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The EAP has provided a wide range of professional counseling and training services to employees, their dependents and the City’s management team.</a:t>
            </a:r>
          </a:p>
          <a:p>
            <a:pPr>
              <a:spcBef>
                <a:spcPts val="300"/>
              </a:spcBef>
              <a:spcAft>
                <a:spcPts val="400"/>
              </a:spcAft>
              <a:buSzPct val="100000"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The EAP has been able to provide 24/7/365 services in locations throughout the city and local communities where employees and their dependents live and can gain easy access.</a:t>
            </a:r>
          </a:p>
          <a:p>
            <a:pPr>
              <a:spcAft>
                <a:spcPts val="600"/>
              </a:spcAft>
              <a:buSzPct val="100000"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The hybrid model bolsters the City’s onsite EAP by providing access to highly skilled counselors and practitioners in the Houston area and nationally.</a:t>
            </a:r>
          </a:p>
          <a:p>
            <a:pPr>
              <a:spcBef>
                <a:spcPts val="300"/>
              </a:spcBef>
              <a:spcAft>
                <a:spcPts val="400"/>
              </a:spcAft>
              <a:buSzPct val="100000"/>
              <a:buFont typeface="Wingdings" pitchFamily="2" charset="2"/>
              <a:buChar char="§"/>
            </a:pPr>
            <a:endParaRPr lang="en-US" sz="1800" dirty="0">
              <a:latin typeface="Georgia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21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C85AA-F679-4A6A-8A84-E7958A5AD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itchFamily="18" charset="0"/>
              </a:rPr>
              <a:t>PROCUREMENT PROCESS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219E73-17F1-4AB3-BC6A-1FADC19FB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A901C9-05BB-4554-9A41-0B528BE4736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693152" cy="44958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800"/>
              </a:spcBef>
              <a:buSzPct val="100000"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RFP was released August 4, 2017.  Responses were due September 7, 2017.</a:t>
            </a:r>
          </a:p>
          <a:p>
            <a:pPr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Four (4) vendors proposed external EAP services to provide counseling, critical incident assistance, and work/life services 24/7/365.</a:t>
            </a:r>
          </a:p>
          <a:p>
            <a:pPr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The four (4) vendors who proposed were:</a:t>
            </a:r>
          </a:p>
          <a:p>
            <a:pPr lvl="1">
              <a:spcBef>
                <a:spcPts val="12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sz="1700" dirty="0">
                <a:latin typeface="Georgia" pitchFamily="18" charset="0"/>
              </a:rPr>
              <a:t>All One Health</a:t>
            </a:r>
          </a:p>
          <a:p>
            <a:pPr lvl="1">
              <a:spcBef>
                <a:spcPts val="12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sz="1700" dirty="0">
                <a:latin typeface="Georgia" pitchFamily="18" charset="0"/>
              </a:rPr>
              <a:t>Cigna</a:t>
            </a:r>
          </a:p>
          <a:p>
            <a:pPr lvl="1">
              <a:spcBef>
                <a:spcPts val="12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sz="1700" dirty="0" err="1">
                <a:latin typeface="Georgia" pitchFamily="18" charset="0"/>
              </a:rPr>
              <a:t>ComPsych</a:t>
            </a:r>
            <a:endParaRPr lang="en-US" sz="1700" dirty="0">
              <a:latin typeface="Georgia" pitchFamily="18" charset="0"/>
            </a:endParaRPr>
          </a:p>
          <a:p>
            <a:pPr lvl="1">
              <a:spcBef>
                <a:spcPts val="12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sz="1700" dirty="0">
                <a:latin typeface="Georgia" pitchFamily="18" charset="0"/>
              </a:rPr>
              <a:t>Humana</a:t>
            </a:r>
          </a:p>
          <a:p>
            <a:pPr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Proposals were reviewed by The Segal Company consultants, COH HR Benefits and Client Relations staff, Finance Department staff, and Internal EAP Counselors.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332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EFFB0-C918-4C6C-A79E-95782F71D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itchFamily="18" charset="0"/>
              </a:rPr>
              <a:t>PROCUREMENT PROCESS </a:t>
            </a:r>
            <a:r>
              <a:rPr lang="en-US" sz="1600" dirty="0">
                <a:latin typeface="Georgia" pitchFamily="18" charset="0"/>
              </a:rPr>
              <a:t>CONT’D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087869-9D06-428A-96D8-8963E4DC6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EDC0EB-DDBA-486E-AB1C-D1762EF266B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  <a:buSzTx/>
              <a:buNone/>
            </a:pPr>
            <a:r>
              <a:rPr lang="en-US" sz="2400" b="1" dirty="0">
                <a:solidFill>
                  <a:srgbClr val="FF0000"/>
                </a:solidFill>
                <a:latin typeface="Georgia" pitchFamily="18" charset="0"/>
              </a:rPr>
              <a:t>Criteria for evaluation of proposals:</a:t>
            </a:r>
            <a:br>
              <a:rPr lang="en-US" sz="2400" b="1" dirty="0">
                <a:latin typeface="Georgia" pitchFamily="18" charset="0"/>
              </a:rPr>
            </a:br>
            <a:endParaRPr lang="en-US" sz="2400" b="1" dirty="0">
              <a:latin typeface="Georgia" pitchFamily="18" charset="0"/>
            </a:endParaRP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Qualifications and specialized experience of the organization and key personnel to successfully provide EAP services as evidenced by experience on proposals of similar scope and magnitude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Financial competitiveness and guarantees against rate escalation over a multi-year contract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Accessibility of network providers to employees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The ability of the vendor to provide the best value for the dollars that employees or the City of Houston will expend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Ability to meet the required 11% proposed M/WBE Participation aligned with the project scope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References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78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9ADD1-A1D7-4C61-A416-2FB501FB4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EAP SERVICES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8A60A3-41B4-4224-9517-0272FD6CF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F5702B-C937-4F9D-88BD-7901651C950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Georgia" pitchFamily="18" charset="0"/>
              </a:rPr>
              <a:t>The services include but are not limited to counseling for:</a:t>
            </a:r>
          </a:p>
          <a:p>
            <a:endParaRPr lang="en-US" dirty="0"/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823B98A3-289E-46EC-89ED-08E4049BD8D4}"/>
              </a:ext>
            </a:extLst>
          </p:cNvPr>
          <p:cNvSpPr txBox="1">
            <a:spLocks/>
          </p:cNvSpPr>
          <p:nvPr/>
        </p:nvSpPr>
        <p:spPr>
          <a:xfrm>
            <a:off x="609600" y="1981199"/>
            <a:ext cx="3886200" cy="41803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Anger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Stress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Grief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Depression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Sleeping disorders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Eating disorders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Marital issues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Relationship communication issues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Conflict resolution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Domestic violence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Dual career issues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Separation or divorce</a:t>
            </a:r>
          </a:p>
        </p:txBody>
      </p:sp>
      <p:sp>
        <p:nvSpPr>
          <p:cNvPr id="6" name="Content Placeholder 9">
            <a:extLst>
              <a:ext uri="{FF2B5EF4-FFF2-40B4-BE49-F238E27FC236}">
                <a16:creationId xmlns:a16="http://schemas.microsoft.com/office/drawing/2014/main" id="{454CB9F2-E3AF-40DC-A11B-CF9E80B7E6E6}"/>
              </a:ext>
            </a:extLst>
          </p:cNvPr>
          <p:cNvSpPr txBox="1">
            <a:spLocks/>
          </p:cNvSpPr>
          <p:nvPr/>
        </p:nvSpPr>
        <p:spPr>
          <a:xfrm>
            <a:off x="4876800" y="1969532"/>
            <a:ext cx="3886200" cy="4180367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Parenting 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Family violence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Aging parents or relatives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Children and adolescents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Alcohol and drug problems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Work problems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Job dissatisfaction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Authority conflicts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Financial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Legal concerns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1500" dirty="0">
                <a:latin typeface="Georgia" pitchFamily="18" charset="0"/>
              </a:rPr>
              <a:t>Crisis intervention at individual and group level</a:t>
            </a:r>
          </a:p>
        </p:txBody>
      </p:sp>
    </p:spTree>
    <p:extLst>
      <p:ext uri="{BB962C8B-B14F-4D97-AF65-F5344CB8AC3E}">
        <p14:creationId xmlns:p14="http://schemas.microsoft.com/office/powerpoint/2010/main" val="1103423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964D-734D-4638-AE5F-4F292DE58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itchFamily="18" charset="0"/>
              </a:rPr>
              <a:t>EAP BENEFITS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B8E37C-2A6D-409D-BBE9-67D4CF458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9678D6-DDE4-4506-97CE-488A2186BD3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SzPct val="100000"/>
              <a:buNone/>
            </a:pPr>
            <a:r>
              <a:rPr lang="en-US" sz="3600" b="1" dirty="0">
                <a:solidFill>
                  <a:srgbClr val="FF0000"/>
                </a:solidFill>
                <a:latin typeface="Georgia" panose="02040502050405020303" pitchFamily="18" charset="0"/>
              </a:rPr>
              <a:t>Benefits of having a hybrid EAP for City of Houston</a:t>
            </a:r>
          </a:p>
          <a:p>
            <a:pPr marL="0" indent="0">
              <a:buSzPct val="100000"/>
              <a:buNone/>
            </a:pPr>
            <a:endParaRPr lang="en-US" sz="2000" b="1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§"/>
            </a:pPr>
            <a:r>
              <a:rPr lang="en-US" sz="3200" dirty="0">
                <a:latin typeface="Georgia" panose="02040502050405020303" pitchFamily="18" charset="0"/>
              </a:rPr>
              <a:t>Helps alleviate mental health issues, especially stress and depression, which present difficult challenges in the workplace.</a:t>
            </a:r>
          </a:p>
          <a:p>
            <a:pPr lvl="0">
              <a:buSzPct val="100000"/>
              <a:buFont typeface="Wingdings" panose="05000000000000000000" pitchFamily="2" charset="2"/>
              <a:buChar char="§"/>
            </a:pPr>
            <a:r>
              <a:rPr lang="en-US" sz="3200" dirty="0">
                <a:latin typeface="Georgia" panose="02040502050405020303" pitchFamily="18" charset="0"/>
              </a:rPr>
              <a:t>Bolsters the City’s employee assistance program by allowing employees and their dependents to seek help from providers near their residences 24 hours a day, 7 days a week.</a:t>
            </a:r>
          </a:p>
          <a:p>
            <a:pPr lvl="0">
              <a:buSzPct val="100000"/>
              <a:buFont typeface="Wingdings" panose="05000000000000000000" pitchFamily="2" charset="2"/>
              <a:buChar char="§"/>
            </a:pPr>
            <a:r>
              <a:rPr lang="en-US" sz="3200" dirty="0">
                <a:latin typeface="Georgia" panose="02040502050405020303" pitchFamily="18" charset="0"/>
              </a:rPr>
              <a:t>Provides a network of highly trained critical incident response experts who are available around the clock to intervene when violence issues, natural disasters, and deaths occur.</a:t>
            </a:r>
          </a:p>
          <a:p>
            <a:pPr lvl="0">
              <a:buSzPct val="100000"/>
              <a:buFont typeface="Wingdings" panose="05000000000000000000" pitchFamily="2" charset="2"/>
              <a:buChar char="§"/>
            </a:pPr>
            <a:r>
              <a:rPr lang="en-US" sz="3200" dirty="0">
                <a:latin typeface="Georgia" panose="02040502050405020303" pitchFamily="18" charset="0"/>
              </a:rPr>
              <a:t>Offers a wide variety of other resources including wellness education and prevention strategies that are critical to sound behavioral healthcare.</a:t>
            </a:r>
          </a:p>
          <a:p>
            <a:pPr lvl="0">
              <a:buSzPct val="100000"/>
              <a:buFont typeface="Wingdings" panose="05000000000000000000" pitchFamily="2" charset="2"/>
              <a:buChar char="§"/>
            </a:pPr>
            <a:r>
              <a:rPr lang="en-US" sz="3200" dirty="0">
                <a:latin typeface="Georgia" panose="02040502050405020303" pitchFamily="18" charset="0"/>
              </a:rPr>
              <a:t>Provides avenues that will have a positive impact on the City’s medical plan by steering ailments, which are behavioral—and not medical—to the appropriate counseling experts for timely intervention.</a:t>
            </a:r>
          </a:p>
          <a:p>
            <a:pPr lvl="0">
              <a:buSzPct val="100000"/>
              <a:buFont typeface="Wingdings" panose="05000000000000000000" pitchFamily="2" charset="2"/>
              <a:buChar char="§"/>
            </a:pPr>
            <a:r>
              <a:rPr lang="en-US" sz="3200" dirty="0">
                <a:latin typeface="Georgia" panose="02040502050405020303" pitchFamily="18" charset="0"/>
              </a:rPr>
              <a:t>Provides online resources and interactive tools that can be accessed around the clock by employees and their dependents.</a:t>
            </a:r>
          </a:p>
          <a:p>
            <a:pPr>
              <a:buSzPct val="100000"/>
              <a:buFont typeface="Wingdings" pitchFamily="2" charset="2"/>
              <a:buChar char="§"/>
            </a:pPr>
            <a:endParaRPr lang="en-US" dirty="0">
              <a:latin typeface="Georgia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625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492B8-B52B-4E3E-9887-7993BEAB1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itchFamily="18" charset="0"/>
              </a:rPr>
              <a:t>RECOMMENDATION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A3E853-6BFB-491D-BED6-DC9CB9E9D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91B91B-0FE6-4EB3-A6A9-7544115C698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  <a:latin typeface="Georgia" pitchFamily="18" charset="0"/>
              </a:rPr>
              <a:t>Approve:</a:t>
            </a:r>
          </a:p>
          <a:p>
            <a:pPr>
              <a:buNone/>
            </a:pPr>
            <a:endParaRPr lang="en-US" b="1" dirty="0">
              <a:solidFill>
                <a:srgbClr val="FF0000"/>
              </a:solidFill>
              <a:latin typeface="Georgia" pitchFamily="18" charset="0"/>
            </a:endParaRPr>
          </a:p>
          <a:p>
            <a:pPr marL="0" indent="0">
              <a:spcBef>
                <a:spcPts val="1200"/>
              </a:spcBef>
              <a:buSzPct val="100000"/>
              <a:buNone/>
            </a:pPr>
            <a:r>
              <a:rPr lang="en-US" dirty="0">
                <a:latin typeface="Georgia" pitchFamily="18" charset="0"/>
              </a:rPr>
              <a:t>The recommended vendor for the Employee Assistance Program contract.</a:t>
            </a:r>
            <a:endParaRPr lang="en-US" i="1" dirty="0">
              <a:latin typeface="Georgia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209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3118</TotalTime>
  <Words>497</Words>
  <Application>Microsoft Office PowerPoint</Application>
  <PresentationFormat>On-screen Show (4:3)</PresentationFormat>
  <Paragraphs>83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Georgia</vt:lpstr>
      <vt:lpstr>Tw Cen MT</vt:lpstr>
      <vt:lpstr>Wingdings</vt:lpstr>
      <vt:lpstr>Wingdings 2</vt:lpstr>
      <vt:lpstr>Median</vt:lpstr>
      <vt:lpstr>City of Houston budget and FISCAL AFFAIRS COMMITTEE March 6, 2018 </vt:lpstr>
      <vt:lpstr>OVERVIEW</vt:lpstr>
      <vt:lpstr>PROCUREMENT PROCESS</vt:lpstr>
      <vt:lpstr>PROCUREMENT PROCESS CONT’D</vt:lpstr>
      <vt:lpstr>EAP SERVICES</vt:lpstr>
      <vt:lpstr>EAP BENEFITS</vt:lpstr>
      <vt:lpstr>RECOMMENDATION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c09175</dc:creator>
  <cp:lastModifiedBy>Wright, Jocelyn - HR</cp:lastModifiedBy>
  <cp:revision>177</cp:revision>
  <cp:lastPrinted>2018-01-31T21:53:15Z</cp:lastPrinted>
  <dcterms:created xsi:type="dcterms:W3CDTF">2013-01-03T19:36:47Z</dcterms:created>
  <dcterms:modified xsi:type="dcterms:W3CDTF">2018-03-02T19:35:44Z</dcterms:modified>
</cp:coreProperties>
</file>