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0" r:id="rId2"/>
  </p:sldMasterIdLst>
  <p:notesMasterIdLst>
    <p:notesMasterId r:id="rId15"/>
  </p:notesMasterIdLst>
  <p:handoutMasterIdLst>
    <p:handoutMasterId r:id="rId16"/>
  </p:handoutMasterIdLst>
  <p:sldIdLst>
    <p:sldId id="724" r:id="rId3"/>
    <p:sldId id="714" r:id="rId4"/>
    <p:sldId id="699" r:id="rId5"/>
    <p:sldId id="715" r:id="rId6"/>
    <p:sldId id="712" r:id="rId7"/>
    <p:sldId id="731" r:id="rId8"/>
    <p:sldId id="727" r:id="rId9"/>
    <p:sldId id="708" r:id="rId10"/>
    <p:sldId id="718" r:id="rId11"/>
    <p:sldId id="730" r:id="rId12"/>
    <p:sldId id="722" r:id="rId13"/>
    <p:sldId id="691" r:id="rId1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200" userDrawn="1">
          <p15:clr>
            <a:srgbClr val="A4A3A4"/>
          </p15:clr>
        </p15:guide>
        <p15:guide id="3" orient="horz" pos="2909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ttig, Rosa - ARA" initials="WR-A" lastIdx="1" clrIdx="0">
    <p:extLst>
      <p:ext uri="{19B8F6BF-5375-455C-9EA6-DF929625EA0E}">
        <p15:presenceInfo xmlns:p15="http://schemas.microsoft.com/office/powerpoint/2012/main" userId="S-1-5-21-3410193670-3997807138-1409478871-26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62"/>
    <a:srgbClr val="001746"/>
    <a:srgbClr val="E6EDF6"/>
    <a:srgbClr val="C22C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8" autoAdjust="0"/>
    <p:restoredTop sz="95597" autoAdjust="0"/>
  </p:normalViewPr>
  <p:slideViewPr>
    <p:cSldViewPr>
      <p:cViewPr varScale="1">
        <p:scale>
          <a:sx n="110" d="100"/>
          <a:sy n="110" d="100"/>
        </p:scale>
        <p:origin x="8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2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00" y="588"/>
      </p:cViewPr>
      <p:guideLst>
        <p:guide orient="horz" pos="2905"/>
        <p:guide pos="2200"/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b01fsrv02vm\GroupsARA\ARA%20Insurance%20Management\StormFile\Property%20Renewal\Property%20Renewal%202018\Council%20Committee%20Mtg\2018%20TIV%20Percentage%20by%20Fu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87789180431339"/>
          <c:y val="4.2424635211840617E-2"/>
          <c:w val="0.64199455343246969"/>
          <c:h val="0.9573626137138513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8D9-49D3-BB4A-3DBE2616167D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8D9-49D3-BB4A-3DBE2616167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8D9-49D3-BB4A-3DBE2616167D}"/>
              </c:ext>
            </c:extLst>
          </c:dPt>
          <c:dPt>
            <c:idx val="3"/>
            <c:bubble3D val="0"/>
            <c:spPr>
              <a:solidFill>
                <a:srgbClr val="813D9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8D9-49D3-BB4A-3DBE2616167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8D9-49D3-BB4A-3DBE2616167D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8D9-49D3-BB4A-3DBE2616167D}"/>
              </c:ext>
            </c:extLst>
          </c:dPt>
          <c:dLbls>
            <c:dLbl>
              <c:idx val="0"/>
              <c:layout>
                <c:manualLayout>
                  <c:x val="6.7245639202382947E-3"/>
                  <c:y val="-0.215802640541284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0267754-1D2B-4160-875C-F95D8EEE6E36}" type="CELLRANGE">
                      <a:rPr lang="en-US" sz="1600"/>
                      <a:pPr>
                        <a:defRPr/>
                      </a:pPr>
                      <a:t>[CELLRANGE]</a:t>
                    </a:fld>
                    <a:endParaRPr lang="en-US" sz="1600" baseline="0" dirty="0"/>
                  </a:p>
                  <a:p>
                    <a:pPr>
                      <a:defRPr/>
                    </a:pPr>
                    <a:fld id="{9F5342D8-A466-424C-AFF6-4F5EA71042FF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24103874317297"/>
                      <c:h val="0.1156236833187252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8D9-49D3-BB4A-3DBE2616167D}"/>
                </c:ext>
              </c:extLst>
            </c:dLbl>
            <c:dLbl>
              <c:idx val="1"/>
              <c:layout>
                <c:manualLayout>
                  <c:x val="0.16072903444032655"/>
                  <c:y val="-8.12891318521490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606C3AD-2892-4E42-8088-8EC4D04DC5B9}" type="CELLRANGE">
                      <a:rPr lang="en-US" sz="1600" smtClean="0"/>
                      <a:pPr>
                        <a:defRPr/>
                      </a:pPr>
                      <a:t>[CELLRANGE]</a:t>
                    </a:fld>
                    <a:r>
                      <a:rPr lang="en-US" baseline="0" dirty="0"/>
                      <a:t> </a:t>
                    </a:r>
                  </a:p>
                  <a:p>
                    <a:pPr>
                      <a:defRPr/>
                    </a:pPr>
                    <a:fld id="{BEDDD81C-0BC8-4412-A075-52927218D5E4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18649939088625"/>
                      <c:h val="0.1246313292430839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8D9-49D3-BB4A-3DBE2616167D}"/>
                </c:ext>
              </c:extLst>
            </c:dLbl>
            <c:dLbl>
              <c:idx val="2"/>
              <c:layout>
                <c:manualLayout>
                  <c:x val="0.19929660023446658"/>
                  <c:y val="0.207308150498178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AFE9AC8-D794-4FC8-909E-AE59740A2BC2}" type="CELLRANGE">
                      <a:rPr lang="en-US" sz="1600"/>
                      <a:pPr>
                        <a:defRPr/>
                      </a:pPr>
                      <a:t>[CELLRANGE]</a:t>
                    </a:fld>
                    <a:endParaRPr lang="en-US" sz="1600" baseline="0" dirty="0"/>
                  </a:p>
                  <a:p>
                    <a:pPr>
                      <a:defRPr/>
                    </a:pPr>
                    <a:fld id="{19A91C18-ED0D-4A44-B289-B692B62830F3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16940211019929"/>
                      <c:h val="9.2536407766990292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8D9-49D3-BB4A-3DBE2616167D}"/>
                </c:ext>
              </c:extLst>
            </c:dLbl>
            <c:dLbl>
              <c:idx val="3"/>
              <c:layout>
                <c:manualLayout>
                  <c:x val="-0.19539896224655912"/>
                  <c:y val="3.59205081121995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6F9596B-A725-4434-8CA3-BA1DD2354EB5}" type="CELLRANGE">
                      <a:rPr lang="en-US" sz="1600"/>
                      <a:pPr>
                        <a:defRPr/>
                      </a:pPr>
                      <a:t>[CELLRANGE]</a:t>
                    </a:fld>
                    <a:endParaRPr lang="en-US" sz="1600" baseline="0" dirty="0"/>
                  </a:p>
                  <a:p>
                    <a:pPr>
                      <a:defRPr/>
                    </a:pPr>
                    <a:r>
                      <a:rPr lang="en-US" baseline="0" dirty="0"/>
                      <a:t> </a:t>
                    </a:r>
                    <a:fld id="{A1070442-1071-4C52-B2F9-A51DADFB20B9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 baseline="0" dirty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2594676651351"/>
                      <c:h val="0.104588708965924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08D9-49D3-BB4A-3DBE2616167D}"/>
                </c:ext>
              </c:extLst>
            </c:dLbl>
            <c:dLbl>
              <c:idx val="4"/>
              <c:layout>
                <c:manualLayout>
                  <c:x val="2.7771661067630633E-2"/>
                  <c:y val="-6.867624008186004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768FFB4-0CA7-4CEB-B6F8-09F0E8692526}" type="VALUE">
                      <a:rPr lang="en-US" sz="1600" smtClean="0"/>
                      <a:pPr>
                        <a:defRPr/>
                      </a:pPr>
                      <a:t>[VALUE]</a:t>
                    </a:fld>
                    <a:endParaRPr lang="en-US" sz="1600" baseline="0" dirty="0"/>
                  </a:p>
                  <a:p>
                    <a:pPr>
                      <a:defRPr/>
                    </a:pPr>
                    <a:fld id="{3D7BAF98-77FD-4C7F-9C65-9EAE282CCD5C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2792613391711"/>
                      <c:h val="0.11832981118945121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08D9-49D3-BB4A-3DBE2616167D}"/>
                </c:ext>
              </c:extLst>
            </c:dLbl>
            <c:dLbl>
              <c:idx val="5"/>
              <c:layout>
                <c:manualLayout>
                  <c:x val="1.9623243836592339E-2"/>
                  <c:y val="7.43844870847299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6C8F5EB-EDCA-4469-A92F-90EE1DB15AE7}" type="CELLRANGE">
                      <a:rPr lang="en-US" sz="1600"/>
                      <a:pPr>
                        <a:defRPr/>
                      </a:pPr>
                      <a:t>[CELLRANGE]</a:t>
                    </a:fld>
                    <a:endParaRPr lang="en-US" sz="1600" baseline="0" dirty="0"/>
                  </a:p>
                  <a:p>
                    <a:pPr>
                      <a:defRPr/>
                    </a:pPr>
                    <a:fld id="{E34313E4-E693-4384-A600-301F0E8BC524}" type="CATEGORYNAME">
                      <a:rPr lang="en-US" baseline="0"/>
                      <a:pPr>
                        <a:defRPr/>
                      </a:pPr>
                      <a:t>[CATEGORY NAME]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79572565677223"/>
                      <c:h val="0.1193425478004259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08D9-49D3-BB4A-3DBE2616167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Sheet1!$B$4:$B$9</c:f>
              <c:strCache>
                <c:ptCount val="6"/>
                <c:pt idx="0">
                  <c:v>Houston Airport System</c:v>
                </c:pt>
                <c:pt idx="1">
                  <c:v>Houston First Corporation</c:v>
                </c:pt>
                <c:pt idx="2">
                  <c:v>Public Works &amp; Engineering</c:v>
                </c:pt>
                <c:pt idx="3">
                  <c:v>General Fund</c:v>
                </c:pt>
                <c:pt idx="4">
                  <c:v>Grant Fund</c:v>
                </c:pt>
                <c:pt idx="5">
                  <c:v>Special Fund</c:v>
                </c:pt>
              </c:strCache>
            </c:strRef>
          </c:cat>
          <c:val>
            <c:numRef>
              <c:f>Sheet1!$C$4:$C$9</c:f>
              <c:numCache>
                <c:formatCode>0.00%</c:formatCode>
                <c:ptCount val="6"/>
                <c:pt idx="0">
                  <c:v>0.31517550047198711</c:v>
                </c:pt>
                <c:pt idx="1">
                  <c:v>8.4924657029166406E-2</c:v>
                </c:pt>
                <c:pt idx="2">
                  <c:v>0.39322979379883582</c:v>
                </c:pt>
                <c:pt idx="3">
                  <c:v>0.18617899044009326</c:v>
                </c:pt>
                <c:pt idx="4">
                  <c:v>2.43391055950579E-4</c:v>
                </c:pt>
                <c:pt idx="5">
                  <c:v>2.0247667203966795E-2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Sheet1!$C$4:$C$9</c15:f>
                <c15:dlblRangeCache>
                  <c:ptCount val="6"/>
                  <c:pt idx="0">
                    <c:v>31.52%</c:v>
                  </c:pt>
                  <c:pt idx="1">
                    <c:v>8.49%</c:v>
                  </c:pt>
                  <c:pt idx="2">
                    <c:v>39.32%</c:v>
                  </c:pt>
                  <c:pt idx="3">
                    <c:v>18.62%</c:v>
                  </c:pt>
                  <c:pt idx="4">
                    <c:v>0.02%</c:v>
                  </c:pt>
                  <c:pt idx="5">
                    <c:v>2.02%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08D9-49D3-BB4A-3DBE2616167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23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0" y="2"/>
            <a:ext cx="3038475" cy="461964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57" y="2"/>
            <a:ext cx="3038475" cy="461964"/>
          </a:xfrm>
          <a:prstGeom prst="rect">
            <a:avLst/>
          </a:prstGeom>
        </p:spPr>
        <p:txBody>
          <a:bodyPr vert="horz" wrap="square" lIns="91609" tIns="45804" rIns="91609" bIns="458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B79682-6D08-430A-8397-1F136B912076}" type="datetimeFigureOut">
              <a:rPr lang="en-US" altLang="en-US"/>
              <a:pPr/>
              <a:t>3/2/2018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0" y="8772534"/>
            <a:ext cx="3038475" cy="461964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57" y="8772534"/>
            <a:ext cx="3038475" cy="461964"/>
          </a:xfrm>
          <a:prstGeom prst="rect">
            <a:avLst/>
          </a:prstGeom>
        </p:spPr>
        <p:txBody>
          <a:bodyPr vert="horz" wrap="square" lIns="91609" tIns="45804" rIns="91609" bIns="458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2FBC40-79EB-4C03-A20C-B6CD7AA15E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533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0" y="2"/>
            <a:ext cx="3038475" cy="461964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57" y="2"/>
            <a:ext cx="3038475" cy="461964"/>
          </a:xfrm>
          <a:prstGeom prst="rect">
            <a:avLst/>
          </a:prstGeom>
        </p:spPr>
        <p:txBody>
          <a:bodyPr vert="horz" wrap="square" lIns="93001" tIns="46500" rIns="93001" bIns="4650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68B561-1841-494E-81F9-23724D81CD2D}" type="datetimeFigureOut">
              <a:rPr lang="en-US" altLang="en-US"/>
              <a:pPr/>
              <a:t>3/2/2018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88975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1" tIns="46500" rIns="93001" bIns="4650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387863"/>
            <a:ext cx="5607050" cy="4156075"/>
          </a:xfrm>
          <a:prstGeom prst="rect">
            <a:avLst/>
          </a:prstGeom>
        </p:spPr>
        <p:txBody>
          <a:bodyPr vert="horz" lIns="93001" tIns="46500" rIns="93001" bIns="4650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0" y="8772534"/>
            <a:ext cx="3038475" cy="461964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57" y="8772534"/>
            <a:ext cx="3038475" cy="461964"/>
          </a:xfrm>
          <a:prstGeom prst="rect">
            <a:avLst/>
          </a:prstGeom>
        </p:spPr>
        <p:txBody>
          <a:bodyPr vert="horz" wrap="square" lIns="93001" tIns="46500" rIns="93001" bIns="465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586329-D906-4814-A94D-8478C86AFA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284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F6483-8743-41C2-846C-DF8FE3810E0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941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939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586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143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751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894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403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363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75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97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335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6329-D906-4814-A94D-8478C86AFAF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9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5FEB4-C737-4C5F-AD2A-A9B943A3168E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CB6C-A308-4A81-BABE-7F2CC4E6E0C5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8" name="Picture 3" descr="houstonseal-colorsmal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1" y="200025"/>
            <a:ext cx="99441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49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9DA16-CA6F-4609-B5C0-54A4BADEF268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0232D-0215-45DA-806D-5E167A097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2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F2108A-EDC5-42CB-802C-592710767A95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E7301-E363-4C2E-9305-B01996BBE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455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257800"/>
            <a:ext cx="9144000" cy="1600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2881"/>
            <a:ext cx="8166100" cy="2387600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rgbClr val="6366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532438"/>
            <a:ext cx="8166100" cy="11858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5257800"/>
            <a:ext cx="914400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81800" y="294884"/>
            <a:ext cx="2001490" cy="20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542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3800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chemeClr val="accent5">
                <a:lumMod val="50000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254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272784" cy="8398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490472"/>
            <a:ext cx="386715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457200" y="1143000"/>
            <a:ext cx="8229600" cy="7937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5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0364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42459"/>
            <a:ext cx="5111750" cy="4988479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81898"/>
            <a:ext cx="3008313" cy="3749040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2738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25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51983"/>
            <a:ext cx="5486400" cy="35898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16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63550" y="1128713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031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63550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167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1509"/>
            <a:ext cx="2057400" cy="498847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61509"/>
            <a:ext cx="6019800" cy="498847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54025" y="1138238"/>
            <a:ext cx="8229600" cy="7937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+mn-lt"/>
              </a:defRPr>
            </a:lvl1pPr>
          </a:lstStyle>
          <a:p>
            <a:pPr defTabSz="457200"/>
            <a:fld id="{A710AD54-EC96-413B-BCC1-1B4F19878F2E}" type="slidenum">
              <a:rPr lang="en-US" smtClean="0">
                <a:solidFill>
                  <a:prstClr val="black"/>
                </a:solidFill>
                <a:ea typeface="ＭＳ Ｐゴシック" charset="0"/>
                <a:cs typeface="+mn-cs"/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1945" y="75306"/>
            <a:ext cx="1013909" cy="10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25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afal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0" y="6736090"/>
            <a:ext cx="9143391" cy="12191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365760" y="990600"/>
            <a:ext cx="8412480" cy="4419600"/>
          </a:xfrm>
          <a:prstGeom prst="rect">
            <a:avLst/>
          </a:prstGeom>
        </p:spPr>
        <p:txBody>
          <a:bodyPr/>
          <a:lstStyle>
            <a:lvl1pPr marL="225425" indent="-225425">
              <a:defRPr sz="1800">
                <a:latin typeface="Arial" pitchFamily="34" charset="0"/>
                <a:cs typeface="Arial" pitchFamily="34" charset="0"/>
              </a:defRPr>
            </a:lvl1pPr>
            <a:lvl2pPr marL="688975" indent="-231775"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" y="-3043"/>
            <a:ext cx="9143391" cy="79243"/>
          </a:xfrm>
          <a:prstGeom prst="rect">
            <a:avLst/>
          </a:prstGeom>
        </p:spPr>
      </p:pic>
      <p:sp>
        <p:nvSpPr>
          <p:cNvPr id="11" name="Title 14"/>
          <p:cNvSpPr txBox="1">
            <a:spLocks/>
          </p:cNvSpPr>
          <p:nvPr userDrawn="1"/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6245" y="6019800"/>
            <a:ext cx="8412480" cy="36933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1800" b="1" i="1"/>
            </a:lvl1pPr>
            <a:lvl2pPr>
              <a:defRPr sz="1800" b="1" i="1"/>
            </a:lvl2pPr>
            <a:lvl3pPr>
              <a:defRPr sz="1800" b="1" i="1"/>
            </a:lvl3pPr>
            <a:lvl4pPr>
              <a:defRPr sz="1800" b="1" i="1"/>
            </a:lvl4pPr>
            <a:lvl5pPr>
              <a:defRPr sz="1800" b="1" i="1"/>
            </a:lvl5pPr>
          </a:lstStyle>
          <a:p>
            <a:pPr lvl="0"/>
            <a:r>
              <a:rPr lang="en-US" dirty="0"/>
              <a:t>Click to edit takeaway</a:t>
            </a: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-490" y="6674616"/>
            <a:ext cx="9001055" cy="36676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488" tIns="44450" rIns="90488" bIns="4445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The content of this presentation is proprietary and confidential information of ©2017 Safal Partners</a:t>
            </a:r>
            <a:endParaRPr lang="en-US" i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algn="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8393906" y="6666384"/>
            <a:ext cx="433387" cy="230832"/>
          </a:xfrm>
          <a:prstGeom prst="rect">
            <a:avLst/>
          </a:prstGeom>
          <a:noFill/>
          <a:ln>
            <a:noFill/>
          </a:ln>
          <a:extLst/>
        </p:spPr>
        <p:txBody>
          <a:bodyPr lIns="90488" rIns="90488" anchor="ctr">
            <a:spAutoFit/>
          </a:bodyPr>
          <a:lstStyle/>
          <a:p>
            <a:pPr algn="ctr" defTabSz="45720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fld id="{2BF07DEB-607E-47B5-8250-1D8372858C64}" type="slidenum">
              <a:rPr lang="en-US" sz="900" smtClean="0">
                <a:solidFill>
                  <a:prstClr val="black"/>
                </a:solidFill>
                <a:latin typeface="Calibri"/>
                <a:cs typeface="+mn-cs"/>
              </a:rPr>
              <a:pPr algn="ctr" defTabSz="457200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4" name="Title 14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278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7A603-AED2-41FC-937D-6B1E0F82F89C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75754-69F6-4B31-AC61-8B4BDD11B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63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477771-6082-4945-B5B9-E09B73408BFF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E3025-4903-450C-AA42-482790229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28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8D019-8D4D-46DC-B2F3-9B7EA9185E77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D37DD-3FCD-42F2-B41A-E1C872D12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14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0FF887-6845-4DFD-97AE-FE8F0A591305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BFF68-66B7-4C64-92A9-AE64FC3D2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34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8E0266-5E7F-496C-8658-170039DAEB8B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8BFA2-0817-42D2-86B2-5A76BA605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82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7A01D1-8A2B-4C1F-A0E7-27F9D41B47CD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29210-B43C-46AA-B9D2-2832F4B20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3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66F20-C9AE-4942-98AB-4EDD4C981AD4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FCFF3-4076-407F-BF68-3A6DC5016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7EDAA-78F9-4BF3-94E3-0FC54AFEEABC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D987C-5BDA-4626-A02A-65004798B8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12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BF2AEE7-209C-42D7-BC1A-5E370A30C5E9}" type="datetime1">
              <a:rPr lang="en-US" altLang="en-US" smtClean="0"/>
              <a:t>3/2/2018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CB367EC-0906-46AC-8A3A-8FA558DC26F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3139"/>
            <a:ext cx="6731000" cy="83986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0472"/>
            <a:ext cx="8229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398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7472" indent="-347472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46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52" y="2722606"/>
            <a:ext cx="81661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City of Houston Property Insurance Renewal</a:t>
            </a: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for: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17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&amp; Fiscal Affairs Committee</a:t>
            </a: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6, 2018</a:t>
            </a:r>
          </a:p>
        </p:txBody>
      </p:sp>
    </p:spTree>
    <p:extLst>
      <p:ext uri="{BB962C8B-B14F-4D97-AF65-F5344CB8AC3E}">
        <p14:creationId xmlns:p14="http://schemas.microsoft.com/office/powerpoint/2010/main" val="224520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24765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Proposed Commercial Property Policy Premium Allocation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192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2954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3716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041F8D-CA1C-4BBA-907B-BB9D6D5CC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650972"/>
              </p:ext>
            </p:extLst>
          </p:nvPr>
        </p:nvGraphicFramePr>
        <p:xfrm>
          <a:off x="457200" y="1524000"/>
          <a:ext cx="8153399" cy="4764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3257">
                  <a:extLst>
                    <a:ext uri="{9D8B030D-6E8A-4147-A177-3AD203B41FA5}">
                      <a16:colId xmlns:a16="http://schemas.microsoft.com/office/drawing/2014/main" val="2208614043"/>
                    </a:ext>
                  </a:extLst>
                </a:gridCol>
                <a:gridCol w="1659378">
                  <a:extLst>
                    <a:ext uri="{9D8B030D-6E8A-4147-A177-3AD203B41FA5}">
                      <a16:colId xmlns:a16="http://schemas.microsoft.com/office/drawing/2014/main" val="3093836382"/>
                    </a:ext>
                  </a:extLst>
                </a:gridCol>
                <a:gridCol w="1275165">
                  <a:extLst>
                    <a:ext uri="{9D8B030D-6E8A-4147-A177-3AD203B41FA5}">
                      <a16:colId xmlns:a16="http://schemas.microsoft.com/office/drawing/2014/main" val="2386796301"/>
                    </a:ext>
                  </a:extLst>
                </a:gridCol>
                <a:gridCol w="1477540">
                  <a:extLst>
                    <a:ext uri="{9D8B030D-6E8A-4147-A177-3AD203B41FA5}">
                      <a16:colId xmlns:a16="http://schemas.microsoft.com/office/drawing/2014/main" val="2712246819"/>
                    </a:ext>
                  </a:extLst>
                </a:gridCol>
                <a:gridCol w="1418059">
                  <a:extLst>
                    <a:ext uri="{9D8B030D-6E8A-4147-A177-3AD203B41FA5}">
                      <a16:colId xmlns:a16="http://schemas.microsoft.com/office/drawing/2014/main" val="1746539839"/>
                    </a:ext>
                  </a:extLst>
                </a:gridCol>
              </a:tblGrid>
              <a:tr h="7841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 Fund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 2018 </a:t>
                      </a:r>
                    </a:p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Total Insured</a:t>
                      </a:r>
                      <a:br>
                        <a:rPr lang="en-US" sz="1500" u="none" strike="noStrike" dirty="0">
                          <a:effectLst/>
                        </a:rPr>
                      </a:br>
                      <a:r>
                        <a:rPr lang="en-US" sz="1500" u="none" strike="noStrike" dirty="0">
                          <a:effectLst/>
                        </a:rPr>
                        <a:t>Value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 2018 Allocation</a:t>
                      </a:r>
                      <a:br>
                        <a:rPr lang="en-US" sz="1500" u="none" strike="noStrike" dirty="0">
                          <a:effectLst/>
                        </a:rPr>
                      </a:br>
                      <a:r>
                        <a:rPr lang="en-US" sz="1500" u="none" strike="noStrike" dirty="0">
                          <a:effectLst/>
                        </a:rPr>
                        <a:t>Percentage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Expiring Policy</a:t>
                      </a:r>
                    </a:p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</a:t>
                      </a:r>
                    </a:p>
                    <a:p>
                      <a:pPr algn="ct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Allocation</a:t>
                      </a: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 2018 Renewal</a:t>
                      </a:r>
                      <a:br>
                        <a:rPr lang="en-US" sz="1500" u="none" strike="noStrike" dirty="0">
                          <a:effectLst/>
                        </a:rPr>
                      </a:br>
                      <a:r>
                        <a:rPr lang="en-US" sz="1500" u="none" strike="noStrike" dirty="0">
                          <a:effectLst/>
                        </a:rPr>
                        <a:t>Premium</a:t>
                      </a:r>
                      <a:br>
                        <a:rPr lang="en-US" sz="1500" u="none" strike="noStrike" dirty="0">
                          <a:effectLst/>
                        </a:rPr>
                      </a:br>
                      <a:r>
                        <a:rPr lang="en-US" sz="1500" u="none" strike="noStrike" dirty="0">
                          <a:effectLst/>
                        </a:rPr>
                        <a:t>Allocation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729783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17670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effectLst/>
                        </a:rPr>
                        <a:t>Enterprise</a:t>
                      </a:r>
                      <a:r>
                        <a:rPr lang="en-US" sz="1500" i="1" u="none" strike="noStrike" dirty="0">
                          <a:effectLst/>
                        </a:rPr>
                        <a:t> </a:t>
                      </a:r>
                      <a:r>
                        <a:rPr lang="en-US" sz="1500" b="1" i="1" u="none" strike="noStrike" dirty="0">
                          <a:effectLst/>
                        </a:rPr>
                        <a:t>Fund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1058764"/>
                  </a:ext>
                </a:extLst>
              </a:tr>
              <a:tr h="327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    Houston Airport System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$3,484,656,068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31.518%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$2,980,150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$4,240,481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2010414"/>
                  </a:ext>
                </a:extLst>
              </a:tr>
              <a:tr h="327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    Houston First Corporation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$938,947,415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8.492%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$801,808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$1,142,527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0665800"/>
                  </a:ext>
                </a:extLst>
              </a:tr>
              <a:tr h="327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    </a:t>
                      </a:r>
                      <a:r>
                        <a:rPr lang="pl-PL" sz="1500" u="none" strike="noStrike" dirty="0">
                          <a:effectLst/>
                        </a:rPr>
                        <a:t>P</a:t>
                      </a:r>
                      <a:r>
                        <a:rPr lang="en-US" sz="1500" u="none" strike="noStrike" dirty="0" err="1">
                          <a:effectLst/>
                        </a:rPr>
                        <a:t>ublic</a:t>
                      </a:r>
                      <a:r>
                        <a:rPr lang="en-US" sz="1500" u="none" strike="noStrike" dirty="0">
                          <a:effectLst/>
                        </a:rPr>
                        <a:t> Works &amp; </a:t>
                      </a:r>
                    </a:p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    Engineering</a:t>
                      </a:r>
                      <a:endParaRPr lang="pl-PL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17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$4,347,643,091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39.324%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$3,723,499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$5,290,707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213789"/>
                  </a:ext>
                </a:extLst>
              </a:tr>
              <a:tr h="327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effectLst/>
                        </a:rPr>
                        <a:t>Enterprise Fund Subtotal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$8,771,246,574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79.334%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$7,505,457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$10,673,715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327391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97199"/>
                  </a:ext>
                </a:extLst>
              </a:tr>
              <a:tr h="2446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effectLst/>
                        </a:rPr>
                        <a:t>General Fund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>
                          <a:effectLst/>
                        </a:rPr>
                        <a:t> $2,058,439,656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effectLst/>
                        </a:rPr>
                        <a:t>18.617%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$1,662,165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>
                          <a:effectLst/>
                        </a:rPr>
                        <a:t> $2,504,762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5507320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6013075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effectLst/>
                        </a:rPr>
                        <a:t>Grant Fund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$2,690,990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0.024%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$2,342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effectLst/>
                        </a:rPr>
                        <a:t> $3,229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5721171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358609"/>
                  </a:ext>
                </a:extLst>
              </a:tr>
              <a:tr h="327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1" u="none" strike="noStrike" dirty="0">
                          <a:effectLst/>
                        </a:rPr>
                        <a:t>Special Fund</a:t>
                      </a:r>
                      <a:endParaRPr lang="en-US" sz="15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$223,863,074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2.025%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$198,041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effectLst/>
                        </a:rPr>
                        <a:t> $272,449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2848067"/>
                  </a:ext>
                </a:extLst>
              </a:tr>
              <a:tr h="2039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 </a:t>
                      </a:r>
                      <a:endParaRPr lang="en-US" sz="15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8348292"/>
                  </a:ext>
                </a:extLst>
              </a:tr>
              <a:tr h="35447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dirty="0">
                          <a:effectLst/>
                        </a:rPr>
                        <a:t>Totals</a:t>
                      </a:r>
                      <a:endParaRPr lang="en-US" sz="15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none" strike="noStrike" dirty="0">
                          <a:effectLst/>
                        </a:rPr>
                        <a:t> $11,056,240,294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100.000%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i="0" u="dbl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$9,368,005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u="dbl" strike="noStrike" dirty="0">
                          <a:effectLst/>
                        </a:rPr>
                        <a:t> $13,454,155 </a:t>
                      </a:r>
                      <a:endParaRPr lang="en-US" sz="1500" b="0" i="0" u="dbl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299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846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467600" cy="11430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Terrorism Insurance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B5A50456-5205-4F7F-B48E-F7A7C24A112A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8ECD8180-68EC-4A34-8CE5-1B64CE19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715"/>
            <a:ext cx="7734300" cy="472763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No changes in terms and premium </a:t>
            </a:r>
          </a:p>
          <a:p>
            <a:pPr marL="0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$250M Annual Policy Aggregate Loss Limit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$25M Annual Aggregate Nuclear, Chemical, Biological, and Biochemical sub-limit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Deductibles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Property Damage and Business Interruption Combined –  $500,000 Per Occurrence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Nuclear, Chemical, Biological, and Biochemical – </a:t>
            </a:r>
          </a:p>
          <a:p>
            <a:pPr marL="1147763" lvl="2" indent="0">
              <a:buNone/>
            </a:pPr>
            <a:r>
              <a:rPr lang="en-US" sz="19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48-Hour waiting period in respect of Business Interruption</a:t>
            </a:r>
            <a:b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Premium - $498,225</a:t>
            </a:r>
          </a:p>
          <a:p>
            <a:pPr marL="457200" lvl="1" indent="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Expires: April 1, 2019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168031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br>
              <a:rPr lang="en-US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2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5078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Questions?</a:t>
            </a: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36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9804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149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Annual Property Insurance Renewal Process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D1F80AC3-32BA-459A-9E39-0DE6C0202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752600"/>
            <a:ext cx="7886700" cy="440207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Broker of Record: McGriff, 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Seibels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&amp; Williams of Texas, Inc.</a:t>
            </a:r>
          </a:p>
          <a:p>
            <a:pPr marL="0" indent="0">
              <a:buNone/>
            </a:pP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685800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Contract with City of Houston since September 1, 2014</a:t>
            </a:r>
          </a:p>
          <a:p>
            <a:pPr marL="68580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685800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Markets the City’s Insurance to National and International Markets via RFP prepared by the COH:</a:t>
            </a:r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Request for primary coverage for City properties ($11B TIV)</a:t>
            </a:r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Included request for quotes for excess coverage for HAS, PWE &amp; HFC</a:t>
            </a:r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Included request for parametric options for catastrophic events</a:t>
            </a:r>
          </a:p>
          <a:p>
            <a:pPr marL="1085850" lvl="1"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Proposals solicited from 47 national and international carriers</a:t>
            </a:r>
          </a:p>
          <a:p>
            <a:pPr marL="685800">
              <a:buNone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685800">
              <a:buFont typeface="Wingdings" panose="05000000000000000000" pitchFamily="2" charset="2"/>
              <a:buChar char="q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Executive Staff</a:t>
            </a:r>
          </a:p>
          <a:p>
            <a:pPr marL="1028700" lvl="2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Johnny Fontenot, Executive Vice President</a:t>
            </a:r>
          </a:p>
          <a:p>
            <a:pPr marL="1028700" lvl="2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Robert Waggoner, Senior Vice President – Public Entity Division</a:t>
            </a:r>
          </a:p>
        </p:txBody>
      </p:sp>
    </p:spTree>
    <p:extLst>
      <p:ext uri="{BB962C8B-B14F-4D97-AF65-F5344CB8AC3E}">
        <p14:creationId xmlns:p14="http://schemas.microsoft.com/office/powerpoint/2010/main" val="39162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67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COH Property Overview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337476"/>
            <a:ext cx="7343775" cy="26130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Highest valued locations:</a:t>
            </a:r>
          </a:p>
          <a:p>
            <a:pPr marL="742950" lvl="1" indent="-285750" algn="just">
              <a:lnSpc>
                <a:spcPct val="80000"/>
              </a:lnSpc>
              <a:buFont typeface="Wingdings" panose="05000000000000000000" pitchFamily="2" charset="2"/>
              <a:buChar char="q"/>
            </a:pPr>
            <a:endParaRPr lang="en-US" sz="2100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George R. Brown Convention Center  - $480,333,387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Terminal D, IAH	- $372,555,593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Terminal C, IAH	- $306,760,882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743200" algn="l"/>
              </a:tabLst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Hobby Airport	- $295,017,564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Terminal A, IAH	- $236,735,137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2403475" algn="l"/>
              </a:tabLst>
            </a:pPr>
            <a:r>
              <a:rPr lang="en-US" sz="2100" dirty="0">
                <a:solidFill>
                  <a:srgbClr val="00206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Wortham Theater	- $208,012,148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0F747-0E5C-472E-9825-8D020CD92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739333"/>
              </p:ext>
            </p:extLst>
          </p:nvPr>
        </p:nvGraphicFramePr>
        <p:xfrm>
          <a:off x="762000" y="1671321"/>
          <a:ext cx="76530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510">
                  <a:extLst>
                    <a:ext uri="{9D8B030D-6E8A-4147-A177-3AD203B41FA5}">
                      <a16:colId xmlns:a16="http://schemas.microsoft.com/office/drawing/2014/main" val="3839929640"/>
                    </a:ext>
                  </a:extLst>
                </a:gridCol>
                <a:gridCol w="3826510">
                  <a:extLst>
                    <a:ext uri="{9D8B030D-6E8A-4147-A177-3AD203B41FA5}">
                      <a16:colId xmlns:a16="http://schemas.microsoft.com/office/drawing/2014/main" val="21829734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Renewal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1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Insured Value: $10,973,243,336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Insured Value: $11,056,240,294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92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Locations: 2,840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Locations: 3,303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9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Premium: $9,368,005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Premium: $13,454,155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191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05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67600" cy="11430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Total Insurance Value: $11.06B</a:t>
            </a:r>
            <a:br>
              <a:rPr lang="en-US" sz="30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Percentage by Fund 2018-2019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9773499-6EA5-460B-9C9B-B5794C16B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218209"/>
              </p:ext>
            </p:extLst>
          </p:nvPr>
        </p:nvGraphicFramePr>
        <p:xfrm>
          <a:off x="954860" y="1524000"/>
          <a:ext cx="7234281" cy="498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4796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32840" y="171263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Premium Paid vs. Five Year Loss History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81338"/>
            <a:ext cx="734377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192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2954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3716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96318AC-7F60-42F1-A811-F0B96679C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62408"/>
              </p:ext>
            </p:extLst>
          </p:nvPr>
        </p:nvGraphicFramePr>
        <p:xfrm>
          <a:off x="413097" y="1524000"/>
          <a:ext cx="8317807" cy="4220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889">
                  <a:extLst>
                    <a:ext uri="{9D8B030D-6E8A-4147-A177-3AD203B41FA5}">
                      <a16:colId xmlns:a16="http://schemas.microsoft.com/office/drawing/2014/main" val="1899267955"/>
                    </a:ext>
                  </a:extLst>
                </a:gridCol>
                <a:gridCol w="1407111">
                  <a:extLst>
                    <a:ext uri="{9D8B030D-6E8A-4147-A177-3AD203B41FA5}">
                      <a16:colId xmlns:a16="http://schemas.microsoft.com/office/drawing/2014/main" val="14478378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44767444"/>
                    </a:ext>
                  </a:extLst>
                </a:gridCol>
                <a:gridCol w="120303">
                  <a:extLst>
                    <a:ext uri="{9D8B030D-6E8A-4147-A177-3AD203B41FA5}">
                      <a16:colId xmlns:a16="http://schemas.microsoft.com/office/drawing/2014/main" val="1340050792"/>
                    </a:ext>
                  </a:extLst>
                </a:gridCol>
                <a:gridCol w="1349087">
                  <a:extLst>
                    <a:ext uri="{9D8B030D-6E8A-4147-A177-3AD203B41FA5}">
                      <a16:colId xmlns:a16="http://schemas.microsoft.com/office/drawing/2014/main" val="166882877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449360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26667227"/>
                    </a:ext>
                  </a:extLst>
                </a:gridCol>
                <a:gridCol w="1057217">
                  <a:extLst>
                    <a:ext uri="{9D8B030D-6E8A-4147-A177-3AD203B41FA5}">
                      <a16:colId xmlns:a16="http://schemas.microsoft.com/office/drawing/2014/main" val="1995716502"/>
                    </a:ext>
                  </a:extLst>
                </a:gridCol>
              </a:tblGrid>
              <a:tr h="2166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Premium and Policy Limit Information</a:t>
                      </a:r>
                      <a:endParaRPr lang="en-US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5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5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Property Loss Information</a:t>
                      </a:r>
                      <a:endParaRPr lang="en-US" sz="15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135503"/>
                  </a:ext>
                </a:extLst>
              </a:tr>
              <a:tr h="447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Policy</a:t>
                      </a:r>
                      <a:b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</a:br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Total Insured</a:t>
                      </a:r>
                      <a:b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</a:br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Value 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Premium Paid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Claim </a:t>
                      </a: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Claim</a:t>
                      </a:r>
                      <a:b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Amount </a:t>
                      </a: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Deductible </a:t>
                      </a: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Claim</a:t>
                      </a:r>
                      <a:b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1250" b="1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Payment </a:t>
                      </a:r>
                    </a:p>
                  </a:txBody>
                  <a:tcPr marL="9496" marR="9496" marT="949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07602"/>
                  </a:ext>
                </a:extLst>
              </a:tr>
              <a:tr h="548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4/1/2014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10,851,048,689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10,686,433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N/A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3322145"/>
                  </a:ext>
                </a:extLst>
              </a:tr>
              <a:tr h="548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4/1/2015</a:t>
                      </a:r>
                      <a:endParaRPr lang="en-US" sz="125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10,265,447,169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9,381,072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Multi Service </a:t>
                      </a:r>
                    </a:p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Center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1,216,127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(500,000)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716,127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6089716"/>
                  </a:ext>
                </a:extLst>
              </a:tr>
              <a:tr h="3688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 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Memorial Day </a:t>
                      </a:r>
                    </a:p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Flood (Estimate)</a:t>
                      </a: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7,489,548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(2,500,000)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4,989,548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0976820"/>
                  </a:ext>
                </a:extLst>
              </a:tr>
              <a:tr h="548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4/1/2016</a:t>
                      </a:r>
                      <a:endParaRPr lang="en-US" sz="125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10,661,144,930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9,516,903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Walker Water </a:t>
                      </a:r>
                    </a:p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Damage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589,279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(500,000)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    89,279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9346931"/>
                  </a:ext>
                </a:extLst>
              </a:tr>
              <a:tr h="548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4/1/2017</a:t>
                      </a:r>
                      <a:endParaRPr lang="en-US" sz="1250" b="0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10,973,243,336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9,368,005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Hurricane Harvey (Estimate)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$106,800,000</a:t>
                      </a:r>
                      <a:r>
                        <a:rPr lang="en-US" sz="125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(15,000,000)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$ 100,000,000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83014"/>
                  </a:ext>
                </a:extLst>
              </a:tr>
              <a:tr h="5534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5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10/4/2017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  10,973,243,336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9,674,025 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Walker Water </a:t>
                      </a:r>
                    </a:p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Damage (Estimate)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250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     650,000 </a:t>
                      </a:r>
                      <a:endParaRPr lang="en-US" sz="125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    (500,000)</a:t>
                      </a:r>
                      <a:endParaRPr lang="en-US" sz="12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50" u="none" strike="noStrike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$         150,000 </a:t>
                      </a:r>
                      <a:endParaRPr lang="en-US" sz="1250" b="0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15503"/>
                  </a:ext>
                </a:extLst>
              </a:tr>
              <a:tr h="3688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TOTALS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 48,626,438</a:t>
                      </a:r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$116,744,954 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(19,000,000)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5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$ 105,944,954 </a:t>
                      </a:r>
                      <a:endParaRPr lang="en-US" sz="125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96" marR="9496" marT="9496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57927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BBA83D4-32D7-4C52-9867-3F2634A5C7EE}"/>
              </a:ext>
            </a:extLst>
          </p:cNvPr>
          <p:cNvSpPr txBox="1"/>
          <p:nvPr/>
        </p:nvSpPr>
        <p:spPr>
          <a:xfrm>
            <a:off x="387643" y="5791200"/>
            <a:ext cx="822295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50" b="1" i="1" dirty="0">
                <a:solidFill>
                  <a:srgbClr val="FF0000"/>
                </a:solidFill>
              </a:rPr>
              <a:t>*</a:t>
            </a:r>
            <a:r>
              <a:rPr lang="en-US" sz="1250" i="1" dirty="0"/>
              <a:t>Flood Reinstatement</a:t>
            </a:r>
          </a:p>
          <a:p>
            <a:r>
              <a:rPr lang="en-US" sz="1250" b="1" i="1" dirty="0">
                <a:solidFill>
                  <a:srgbClr val="FF0000"/>
                </a:solidFill>
              </a:rPr>
              <a:t>**</a:t>
            </a:r>
            <a:r>
              <a:rPr lang="en-US" sz="1250" i="1" dirty="0"/>
              <a:t>Damages subject to insurance are estimated &gt;$329M; however, damages exceed the maximum flood limit of $100M;</a:t>
            </a:r>
          </a:p>
          <a:p>
            <a:r>
              <a:rPr lang="en-US" sz="1250" i="1" dirty="0"/>
              <a:t>Non-flood damages for insurance purposes are currently estimated at $6.8M</a:t>
            </a:r>
          </a:p>
        </p:txBody>
      </p:sp>
    </p:spTree>
    <p:extLst>
      <p:ext uri="{BB962C8B-B14F-4D97-AF65-F5344CB8AC3E}">
        <p14:creationId xmlns:p14="http://schemas.microsoft.com/office/powerpoint/2010/main" val="11674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247650"/>
            <a:ext cx="74676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18-Year Loss History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85B63573-6160-4BB3-974C-11E5368C239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960CE3E-FB45-485C-9DAE-44F32032A1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521278"/>
              </p:ext>
            </p:extLst>
          </p:nvPr>
        </p:nvGraphicFramePr>
        <p:xfrm>
          <a:off x="666750" y="1662113"/>
          <a:ext cx="7562850" cy="337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5" imgW="4695899" imgH="2067015" progId="Excel.Sheet.12">
                  <p:embed/>
                </p:oleObj>
              </mc:Choice>
              <mc:Fallback>
                <p:oleObj name="Worksheet" r:id="rId5" imgW="4695899" imgH="2067015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0960CE3E-FB45-485C-9DAE-44F32032A1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750" y="1662113"/>
                        <a:ext cx="7562850" cy="3379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7AC893-12CA-48BD-82D4-0AF2799734F7}"/>
              </a:ext>
            </a:extLst>
          </p:cNvPr>
          <p:cNvCxnSpPr/>
          <p:nvPr/>
        </p:nvCxnSpPr>
        <p:spPr>
          <a:xfrm>
            <a:off x="762000" y="11430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49078B-31B1-4038-A709-48D8518E05CC}"/>
              </a:ext>
            </a:extLst>
          </p:cNvPr>
          <p:cNvCxnSpPr/>
          <p:nvPr/>
        </p:nvCxnSpPr>
        <p:spPr>
          <a:xfrm>
            <a:off x="762000" y="12192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FC8003-2EB7-4F96-8A31-320C773B7827}"/>
              </a:ext>
            </a:extLst>
          </p:cNvPr>
          <p:cNvCxnSpPr/>
          <p:nvPr/>
        </p:nvCxnSpPr>
        <p:spPr>
          <a:xfrm>
            <a:off x="762000" y="12954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8250E42-36C1-484C-9459-D32506589B27}"/>
              </a:ext>
            </a:extLst>
          </p:cNvPr>
          <p:cNvSpPr/>
          <p:nvPr/>
        </p:nvSpPr>
        <p:spPr>
          <a:xfrm>
            <a:off x="304800" y="5452155"/>
            <a:ext cx="8001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i="1" dirty="0">
                <a:solidFill>
                  <a:srgbClr val="FF0000"/>
                </a:solidFill>
              </a:rPr>
              <a:t>*</a:t>
            </a:r>
            <a:r>
              <a:rPr lang="en-US" sz="1100" i="1" dirty="0"/>
              <a:t>Damages subject to insurance are estimated &gt;$329M; however, damages exceed the maximum flood limit of $100M;</a:t>
            </a:r>
          </a:p>
          <a:p>
            <a:r>
              <a:rPr lang="en-US" sz="1100" i="1" dirty="0"/>
              <a:t>Non-flood damages for insurance purposes are currently estimated at $6.8M</a:t>
            </a:r>
          </a:p>
        </p:txBody>
      </p:sp>
    </p:spTree>
    <p:extLst>
      <p:ext uri="{BB962C8B-B14F-4D97-AF65-F5344CB8AC3E}">
        <p14:creationId xmlns:p14="http://schemas.microsoft.com/office/powerpoint/2010/main" val="462905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549ED0DC-1E51-4193-B94C-763BEFFBE39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A47940F3-60B3-479A-9994-BD327EC6D3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097318"/>
              </p:ext>
            </p:extLst>
          </p:nvPr>
        </p:nvGraphicFramePr>
        <p:xfrm>
          <a:off x="1104900" y="1761845"/>
          <a:ext cx="6934200" cy="4584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8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Dept</a:t>
                      </a:r>
                      <a:r>
                        <a:rPr lang="en-US" sz="1500" dirty="0">
                          <a:effectLst/>
                        </a:rPr>
                        <a:t>/Org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Location Description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Damage Estimate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As of 03/01/2018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HFC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Wortham Theater Center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 96.0M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HFC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Civic Center Parking Garage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 41.1M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HFC</a:t>
                      </a:r>
                      <a:endParaRPr lang="en-US" sz="15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Tranquility Parking Garage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  39.8M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PWE</a:t>
                      </a:r>
                      <a:endParaRPr lang="en-US" sz="15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Kingwood Central Waste Water Treatment Plant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 18.8M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MCD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Municipal Courts Bldg.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  14.1M 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4901576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HPD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Central Police Station Complex (</a:t>
                      </a:r>
                      <a:r>
                        <a:rPr lang="en-US" sz="1500" dirty="0" err="1">
                          <a:effectLst/>
                        </a:rPr>
                        <a:t>Riesner</a:t>
                      </a:r>
                      <a:r>
                        <a:rPr lang="en-US" sz="1500" dirty="0">
                          <a:effectLst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  12.5M 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76059315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PWE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69th Street Waste Water Treatment Plant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 10.0M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GSD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City Hall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    9.8M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PWE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Sims Bayou Waste Water Treatment Plant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   8.2M 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PWE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Fresh Water Supply District #23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$    8.0M </a:t>
                      </a:r>
                      <a:endParaRPr lang="en-US" sz="15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50C30EB9-5BF5-44E9-9625-38AC82344BBC}"/>
              </a:ext>
            </a:extLst>
          </p:cNvPr>
          <p:cNvSpPr txBox="1">
            <a:spLocks/>
          </p:cNvSpPr>
          <p:nvPr/>
        </p:nvSpPr>
        <p:spPr bwMode="auto">
          <a:xfrm>
            <a:off x="1078230" y="157193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Hurricane Harvey Damages</a:t>
            </a:r>
          </a:p>
          <a:p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City of Houston Facilities: Top 10</a:t>
            </a:r>
          </a:p>
        </p:txBody>
      </p:sp>
    </p:spTree>
    <p:extLst>
      <p:ext uri="{BB962C8B-B14F-4D97-AF65-F5344CB8AC3E}">
        <p14:creationId xmlns:p14="http://schemas.microsoft.com/office/powerpoint/2010/main" val="400222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247650"/>
            <a:ext cx="7467600" cy="1143000"/>
          </a:xfrm>
        </p:spPr>
        <p:txBody>
          <a:bodyPr>
            <a:normAutofit/>
          </a:bodyPr>
          <a:lstStyle/>
          <a:p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</a:b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houstonseal-colorsmall">
            <a:extLst>
              <a:ext uri="{FF2B5EF4-FFF2-40B4-BE49-F238E27FC236}">
                <a16:creationId xmlns:a16="http://schemas.microsoft.com/office/drawing/2014/main" id="{549ED0DC-1E51-4193-B94C-763BEFFBE393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80440" cy="1000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E9F2F54D-1CE8-4304-8585-024C9D278AF1}"/>
              </a:ext>
            </a:extLst>
          </p:cNvPr>
          <p:cNvSpPr txBox="1">
            <a:spLocks/>
          </p:cNvSpPr>
          <p:nvPr/>
        </p:nvSpPr>
        <p:spPr bwMode="auto">
          <a:xfrm>
            <a:off x="10668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Proposed Carrier Participation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5A1453F-BFB6-4199-AAD2-7758C1BF9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489063"/>
              </p:ext>
            </p:extLst>
          </p:nvPr>
        </p:nvGraphicFramePr>
        <p:xfrm>
          <a:off x="1524000" y="1676400"/>
          <a:ext cx="6096000" cy="4432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996615149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83001311"/>
                    </a:ext>
                  </a:extLst>
                </a:gridCol>
              </a:tblGrid>
              <a:tr h="7387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$175M Policy Limit Layered Structure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Includes $175M Flood Aggregate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25039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Excess Layer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$25M in excess of $150M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1505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Excess 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$50M in excess of $100M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720575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Excess Layer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$50M in excess of $50M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758642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Excess 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$25M in excess of $25M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8556001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Primary Layer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$25M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936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21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5754-69F6-4B31-AC61-8B4BDD11B2C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Property Policy Renewal Comparison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1295400"/>
            <a:ext cx="772922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1371600"/>
            <a:ext cx="74676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62000" y="1447800"/>
            <a:ext cx="7162800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houstonseal-colorsmal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98044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05870A1-BF38-4A24-8C09-A7CAC7BD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057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7CE721-0A7C-4C00-B325-724EF7A9B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24338"/>
              </p:ext>
            </p:extLst>
          </p:nvPr>
        </p:nvGraphicFramePr>
        <p:xfrm>
          <a:off x="626110" y="1741896"/>
          <a:ext cx="8000999" cy="378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88447170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228712069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val="1396622532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Coverage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Current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j-lt"/>
                          <a:cs typeface="Times New Roman" panose="02020603050405020304" pitchFamily="18" charset="0"/>
                        </a:rPr>
                        <a:t>Proposed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3647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Total Insured Value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$10,973,243,336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$11,056,240,294</a:t>
                      </a:r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highlight>
                          <a:srgbClr val="FFFF00"/>
                        </a:highlight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733992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Policy 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42993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Flood Sub-Limit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$100M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$175M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00172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783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Deductibles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62366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All Other Perils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$500,000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69221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Named Storm 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9406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Flood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Min $2.5M / Max $15M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4335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   Combined Wind/Flood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Max $15M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Max $15M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653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PREMIUM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$9,368,005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$13,454,155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692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61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55050</TotalTime>
  <Words>825</Words>
  <Application>Microsoft Office PowerPoint</Application>
  <PresentationFormat>On-screen Show (4:3)</PresentationFormat>
  <Paragraphs>313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Courier New</vt:lpstr>
      <vt:lpstr>Times New Roman</vt:lpstr>
      <vt:lpstr>Verdana</vt:lpstr>
      <vt:lpstr>Wingdings</vt:lpstr>
      <vt:lpstr>Office Theme</vt:lpstr>
      <vt:lpstr>Custom Design</vt:lpstr>
      <vt:lpstr>Worksheet</vt:lpstr>
      <vt:lpstr>City of Houston Property Insurance Renewal   Presentation for: Budget &amp; Fiscal Affairs Committee  </vt:lpstr>
      <vt:lpstr>City of Houston Annual Property Insurance Renewal Process</vt:lpstr>
      <vt:lpstr>COH Property Overview </vt:lpstr>
      <vt:lpstr>Total Insurance Value: $11.06B Percentage by Fund 2018-2019</vt:lpstr>
      <vt:lpstr>Premium Paid vs. Five Year Loss History</vt:lpstr>
      <vt:lpstr>18-Year Loss History</vt:lpstr>
      <vt:lpstr> </vt:lpstr>
      <vt:lpstr> </vt:lpstr>
      <vt:lpstr>Property Policy Renewal Comparison</vt:lpstr>
      <vt:lpstr>Proposed Commercial Property Policy Premium Allocation </vt:lpstr>
      <vt:lpstr>Terrorism Insurance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Chiou, Chia-Hsuan - ARA</dc:creator>
  <cp:lastModifiedBy>Paez, Tina - ARA</cp:lastModifiedBy>
  <cp:revision>3272</cp:revision>
  <cp:lastPrinted>2018-03-02T20:51:14Z</cp:lastPrinted>
  <dcterms:created xsi:type="dcterms:W3CDTF">2013-04-03T13:25:04Z</dcterms:created>
  <dcterms:modified xsi:type="dcterms:W3CDTF">2018-03-02T21:15:10Z</dcterms:modified>
</cp:coreProperties>
</file>