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310" r:id="rId2"/>
    <p:sldId id="549" r:id="rId3"/>
    <p:sldId id="568" r:id="rId4"/>
    <p:sldId id="563" r:id="rId5"/>
    <p:sldId id="558" r:id="rId6"/>
    <p:sldId id="560" r:id="rId7"/>
    <p:sldId id="550" r:id="rId8"/>
    <p:sldId id="553" r:id="rId9"/>
    <p:sldId id="552" r:id="rId10"/>
    <p:sldId id="554" r:id="rId11"/>
    <p:sldId id="556" r:id="rId12"/>
    <p:sldId id="564" r:id="rId13"/>
    <p:sldId id="565" r:id="rId14"/>
    <p:sldId id="567" r:id="rId15"/>
    <p:sldId id="548"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iah Usmani" initials="SU"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A2FCAB"/>
    <a:srgbClr val="009900"/>
    <a:srgbClr val="FF7C80"/>
    <a:srgbClr val="6600FF"/>
    <a:srgbClr val="6666FF"/>
    <a:srgbClr val="00CC66"/>
    <a:srgbClr val="00FF00"/>
    <a:srgbClr val="3399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86" autoAdjust="0"/>
    <p:restoredTop sz="81734" autoAdjust="0"/>
  </p:normalViewPr>
  <p:slideViewPr>
    <p:cSldViewPr>
      <p:cViewPr varScale="1">
        <p:scale>
          <a:sx n="59" d="100"/>
          <a:sy n="59" d="100"/>
        </p:scale>
        <p:origin x="1470" y="7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74"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4820"/>
          </a:xfrm>
          <a:prstGeom prst="rect">
            <a:avLst/>
          </a:prstGeom>
        </p:spPr>
        <p:txBody>
          <a:bodyPr vert="horz" lIns="93624" tIns="46812" rIns="93624" bIns="46812" rtlCol="0"/>
          <a:lstStyle>
            <a:lvl1pPr algn="l">
              <a:defRPr sz="1200"/>
            </a:lvl1pPr>
          </a:lstStyle>
          <a:p>
            <a:endParaRPr lang="en-US" dirty="0"/>
          </a:p>
        </p:txBody>
      </p:sp>
      <p:sp>
        <p:nvSpPr>
          <p:cNvPr id="3" name="Date Placeholder 2"/>
          <p:cNvSpPr>
            <a:spLocks noGrp="1"/>
          </p:cNvSpPr>
          <p:nvPr>
            <p:ph type="dt" sz="quarter" idx="1"/>
          </p:nvPr>
        </p:nvSpPr>
        <p:spPr>
          <a:xfrm>
            <a:off x="3970945" y="2"/>
            <a:ext cx="3037840" cy="464820"/>
          </a:xfrm>
          <a:prstGeom prst="rect">
            <a:avLst/>
          </a:prstGeom>
        </p:spPr>
        <p:txBody>
          <a:bodyPr vert="horz" lIns="93624" tIns="46812" rIns="93624" bIns="46812" rtlCol="0"/>
          <a:lstStyle>
            <a:lvl1pPr algn="r">
              <a:defRPr sz="1200"/>
            </a:lvl1pPr>
          </a:lstStyle>
          <a:p>
            <a:fld id="{14DE60DA-2C31-4EF4-AE35-AC03D37AC16B}" type="datetimeFigureOut">
              <a:rPr lang="en-US" smtClean="0"/>
              <a:pPr/>
              <a:t>8/3/2018</a:t>
            </a:fld>
            <a:endParaRPr lang="en-US" dirty="0"/>
          </a:p>
        </p:txBody>
      </p:sp>
      <p:sp>
        <p:nvSpPr>
          <p:cNvPr id="4" name="Footer Placeholder 3"/>
          <p:cNvSpPr>
            <a:spLocks noGrp="1"/>
          </p:cNvSpPr>
          <p:nvPr>
            <p:ph type="ftr" sz="quarter" idx="2"/>
          </p:nvPr>
        </p:nvSpPr>
        <p:spPr>
          <a:xfrm>
            <a:off x="1" y="8829974"/>
            <a:ext cx="3037840" cy="464820"/>
          </a:xfrm>
          <a:prstGeom prst="rect">
            <a:avLst/>
          </a:prstGeom>
        </p:spPr>
        <p:txBody>
          <a:bodyPr vert="horz" lIns="93624" tIns="46812" rIns="93624" bIns="4681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5" y="8829974"/>
            <a:ext cx="3037840" cy="464820"/>
          </a:xfrm>
          <a:prstGeom prst="rect">
            <a:avLst/>
          </a:prstGeom>
        </p:spPr>
        <p:txBody>
          <a:bodyPr vert="horz" lIns="93624" tIns="46812" rIns="93624" bIns="46812" rtlCol="0" anchor="b"/>
          <a:lstStyle>
            <a:lvl1pPr algn="r">
              <a:defRPr sz="1200"/>
            </a:lvl1pPr>
          </a:lstStyle>
          <a:p>
            <a:fld id="{DB06256A-BE22-4D34-B186-5242ADC5607C}" type="slidenum">
              <a:rPr lang="en-US" smtClean="0"/>
              <a:pPr/>
              <a:t>‹#›</a:t>
            </a:fld>
            <a:endParaRPr lang="en-US" dirty="0"/>
          </a:p>
        </p:txBody>
      </p:sp>
    </p:spTree>
    <p:extLst>
      <p:ext uri="{BB962C8B-B14F-4D97-AF65-F5344CB8AC3E}">
        <p14:creationId xmlns:p14="http://schemas.microsoft.com/office/powerpoint/2010/main" val="3710722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4820"/>
          </a:xfrm>
          <a:prstGeom prst="rect">
            <a:avLst/>
          </a:prstGeom>
        </p:spPr>
        <p:txBody>
          <a:bodyPr vert="horz" lIns="93624" tIns="46812" rIns="93624" bIns="46812" rtlCol="0"/>
          <a:lstStyle>
            <a:lvl1pPr algn="l">
              <a:defRPr sz="1200"/>
            </a:lvl1pPr>
          </a:lstStyle>
          <a:p>
            <a:endParaRPr lang="en-US" dirty="0"/>
          </a:p>
        </p:txBody>
      </p:sp>
      <p:sp>
        <p:nvSpPr>
          <p:cNvPr id="3" name="Date Placeholder 2"/>
          <p:cNvSpPr>
            <a:spLocks noGrp="1"/>
          </p:cNvSpPr>
          <p:nvPr>
            <p:ph type="dt" idx="1"/>
          </p:nvPr>
        </p:nvSpPr>
        <p:spPr>
          <a:xfrm>
            <a:off x="3970945" y="2"/>
            <a:ext cx="3037840" cy="464820"/>
          </a:xfrm>
          <a:prstGeom prst="rect">
            <a:avLst/>
          </a:prstGeom>
        </p:spPr>
        <p:txBody>
          <a:bodyPr vert="horz" lIns="93624" tIns="46812" rIns="93624" bIns="46812" rtlCol="0"/>
          <a:lstStyle>
            <a:lvl1pPr algn="r">
              <a:defRPr sz="1200"/>
            </a:lvl1pPr>
          </a:lstStyle>
          <a:p>
            <a:fld id="{CABC00B7-828C-4F15-BC5F-36A24A2A888F}" type="datetimeFigureOut">
              <a:rPr lang="en-US" smtClean="0"/>
              <a:pPr/>
              <a:t>8/3/2018</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624" tIns="46812" rIns="93624" bIns="46812" rtlCol="0" anchor="ctr"/>
          <a:lstStyle/>
          <a:p>
            <a:endParaRPr lang="en-US" dirty="0"/>
          </a:p>
        </p:txBody>
      </p:sp>
      <p:sp>
        <p:nvSpPr>
          <p:cNvPr id="5" name="Notes Placeholder 4"/>
          <p:cNvSpPr>
            <a:spLocks noGrp="1"/>
          </p:cNvSpPr>
          <p:nvPr>
            <p:ph type="body" sz="quarter" idx="3"/>
          </p:nvPr>
        </p:nvSpPr>
        <p:spPr>
          <a:xfrm>
            <a:off x="701040" y="4415799"/>
            <a:ext cx="5608320" cy="4183380"/>
          </a:xfrm>
          <a:prstGeom prst="rect">
            <a:avLst/>
          </a:prstGeom>
        </p:spPr>
        <p:txBody>
          <a:bodyPr vert="horz" lIns="93624" tIns="46812" rIns="93624" bIns="4681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74"/>
            <a:ext cx="3037840" cy="464820"/>
          </a:xfrm>
          <a:prstGeom prst="rect">
            <a:avLst/>
          </a:prstGeom>
        </p:spPr>
        <p:txBody>
          <a:bodyPr vert="horz" lIns="93624" tIns="46812" rIns="93624" bIns="4681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5" y="8829974"/>
            <a:ext cx="3037840" cy="464820"/>
          </a:xfrm>
          <a:prstGeom prst="rect">
            <a:avLst/>
          </a:prstGeom>
        </p:spPr>
        <p:txBody>
          <a:bodyPr vert="horz" lIns="93624" tIns="46812" rIns="93624" bIns="46812" rtlCol="0" anchor="b"/>
          <a:lstStyle>
            <a:lvl1pPr algn="r">
              <a:defRPr sz="1200"/>
            </a:lvl1pPr>
          </a:lstStyle>
          <a:p>
            <a:fld id="{2738CDB0-8FC4-40DD-A93B-1018B41D9D93}" type="slidenum">
              <a:rPr lang="en-US" smtClean="0"/>
              <a:pPr/>
              <a:t>‹#›</a:t>
            </a:fld>
            <a:endParaRPr lang="en-US" dirty="0"/>
          </a:p>
        </p:txBody>
      </p:sp>
    </p:spTree>
    <p:extLst>
      <p:ext uri="{BB962C8B-B14F-4D97-AF65-F5344CB8AC3E}">
        <p14:creationId xmlns:p14="http://schemas.microsoft.com/office/powerpoint/2010/main" val="922456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CE334E4-2B20-4A55-BD97-797B38440785}" type="slidenum">
              <a:rPr lang="en-US" smtClean="0">
                <a:cs typeface="Arial" charset="0"/>
              </a:rPr>
              <a:pPr/>
              <a:t>1</a:t>
            </a:fld>
            <a:endParaRPr lang="en-US" dirty="0">
              <a:cs typeface="Arial" charset="0"/>
            </a:endParaRPr>
          </a:p>
        </p:txBody>
      </p:sp>
      <p:sp>
        <p:nvSpPr>
          <p:cNvPr id="30723" name="Rectangle 2"/>
          <p:cNvSpPr>
            <a:spLocks noGrp="1" noRot="1" noChangeAspect="1" noChangeArrowheads="1" noTextEdit="1"/>
          </p:cNvSpPr>
          <p:nvPr>
            <p:ph type="sldImg"/>
          </p:nvPr>
        </p:nvSpPr>
        <p:spPr>
          <a:ln cap="flat"/>
        </p:spPr>
      </p:sp>
      <p:sp>
        <p:nvSpPr>
          <p:cNvPr id="3072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747069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10</a:t>
            </a:fld>
            <a:endParaRPr lang="en-US"/>
          </a:p>
        </p:txBody>
      </p:sp>
    </p:spTree>
    <p:extLst>
      <p:ext uri="{BB962C8B-B14F-4D97-AF65-F5344CB8AC3E}">
        <p14:creationId xmlns:p14="http://schemas.microsoft.com/office/powerpoint/2010/main" val="3263928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11</a:t>
            </a:fld>
            <a:endParaRPr lang="en-US"/>
          </a:p>
        </p:txBody>
      </p:sp>
    </p:spTree>
    <p:extLst>
      <p:ext uri="{BB962C8B-B14F-4D97-AF65-F5344CB8AC3E}">
        <p14:creationId xmlns:p14="http://schemas.microsoft.com/office/powerpoint/2010/main" val="1932574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12</a:t>
            </a:fld>
            <a:endParaRPr lang="en-US"/>
          </a:p>
        </p:txBody>
      </p:sp>
    </p:spTree>
    <p:extLst>
      <p:ext uri="{BB962C8B-B14F-4D97-AF65-F5344CB8AC3E}">
        <p14:creationId xmlns:p14="http://schemas.microsoft.com/office/powerpoint/2010/main" val="35728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13</a:t>
            </a:fld>
            <a:endParaRPr lang="en-US"/>
          </a:p>
        </p:txBody>
      </p:sp>
    </p:spTree>
    <p:extLst>
      <p:ext uri="{BB962C8B-B14F-4D97-AF65-F5344CB8AC3E}">
        <p14:creationId xmlns:p14="http://schemas.microsoft.com/office/powerpoint/2010/main" val="2190266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14</a:t>
            </a:fld>
            <a:endParaRPr lang="en-US"/>
          </a:p>
        </p:txBody>
      </p:sp>
    </p:spTree>
    <p:extLst>
      <p:ext uri="{BB962C8B-B14F-4D97-AF65-F5344CB8AC3E}">
        <p14:creationId xmlns:p14="http://schemas.microsoft.com/office/powerpoint/2010/main" val="1996211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54E07E60-50E8-4345-8A4B-9DB609C8F832}" type="slidenum">
              <a:rPr lang="en-US" smtClean="0">
                <a:solidFill>
                  <a:prstClr val="black"/>
                </a:solidFill>
              </a:rPr>
              <a:pPr/>
              <a:t>15</a:t>
            </a:fld>
            <a:endParaRPr lang="en-US" dirty="0">
              <a:solidFill>
                <a:prstClr val="black"/>
              </a:solidFill>
            </a:endParaRPr>
          </a:p>
        </p:txBody>
      </p:sp>
      <p:sp>
        <p:nvSpPr>
          <p:cNvPr id="48131" name="Rectangle 2"/>
          <p:cNvSpPr>
            <a:spLocks noGrp="1" noRot="1" noChangeAspect="1" noChangeArrowheads="1" noTextEdit="1"/>
          </p:cNvSpPr>
          <p:nvPr>
            <p:ph type="sldImg"/>
          </p:nvPr>
        </p:nvSpPr>
        <p:spPr>
          <a:xfrm>
            <a:off x="1182688" y="695325"/>
            <a:ext cx="4646612" cy="3486150"/>
          </a:xfrm>
          <a:ln/>
        </p:spPr>
      </p:sp>
      <p:sp>
        <p:nvSpPr>
          <p:cNvPr id="48132" name="Rectangle 3"/>
          <p:cNvSpPr>
            <a:spLocks noGrp="1" noChangeArrowheads="1"/>
          </p:cNvSpPr>
          <p:nvPr>
            <p:ph type="body" idx="1"/>
          </p:nvPr>
        </p:nvSpPr>
        <p:spPr>
          <a:xfrm>
            <a:off x="935044" y="4416433"/>
            <a:ext cx="5140324" cy="4183063"/>
          </a:xfrm>
          <a:noFill/>
          <a:ln/>
        </p:spPr>
        <p:txBody>
          <a:bodyPr/>
          <a:lstStyle/>
          <a:p>
            <a:pPr eaLnBrk="1" hangingPunct="1"/>
            <a:endParaRPr lang="en-US" baseline="0" dirty="0"/>
          </a:p>
        </p:txBody>
      </p:sp>
    </p:spTree>
    <p:extLst>
      <p:ext uri="{BB962C8B-B14F-4D97-AF65-F5344CB8AC3E}">
        <p14:creationId xmlns:p14="http://schemas.microsoft.com/office/powerpoint/2010/main" val="858606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EBDA7A8-087F-486D-BEAF-9C2CB574E6D0}" type="slidenum">
              <a:rPr lang="en-US" smtClean="0"/>
              <a:pPr>
                <a:defRPr/>
              </a:pPr>
              <a:t>2</a:t>
            </a:fld>
            <a:endParaRPr lang="en-US" dirty="0"/>
          </a:p>
        </p:txBody>
      </p:sp>
    </p:spTree>
    <p:extLst>
      <p:ext uri="{BB962C8B-B14F-4D97-AF65-F5344CB8AC3E}">
        <p14:creationId xmlns:p14="http://schemas.microsoft.com/office/powerpoint/2010/main" val="1969021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03CBD98-7247-49BC-91B4-554DC5160940}" type="slidenum">
              <a:rPr lang="en-US" smtClean="0">
                <a:cs typeface="Arial" charset="0"/>
              </a:rPr>
              <a:pPr/>
              <a:t>3</a:t>
            </a:fld>
            <a:endParaRPr lang="en-US" dirty="0">
              <a:cs typeface="Arial" charset="0"/>
            </a:endParaRPr>
          </a:p>
        </p:txBody>
      </p:sp>
      <p:sp>
        <p:nvSpPr>
          <p:cNvPr id="32771" name="Rectangle 1026"/>
          <p:cNvSpPr>
            <a:spLocks noGrp="1" noRot="1" noChangeAspect="1" noChangeArrowheads="1" noTextEdit="1"/>
          </p:cNvSpPr>
          <p:nvPr>
            <p:ph type="sldImg"/>
          </p:nvPr>
        </p:nvSpPr>
        <p:spPr>
          <a:ln/>
        </p:spPr>
      </p:sp>
      <p:sp>
        <p:nvSpPr>
          <p:cNvPr id="32772" name="Rectangle 1027"/>
          <p:cNvSpPr>
            <a:spLocks noGrp="1" noChangeArrowheads="1"/>
          </p:cNvSpPr>
          <p:nvPr>
            <p:ph type="body" idx="1"/>
          </p:nvPr>
        </p:nvSpPr>
        <p:spPr>
          <a:noFill/>
          <a:ln/>
        </p:spPr>
        <p:txBody>
          <a:bodyPr/>
          <a:lstStyle/>
          <a:p>
            <a:pPr marL="178609" indent="-178609" defTabSz="952090" fontAlgn="base">
              <a:spcBef>
                <a:spcPct val="30000"/>
              </a:spcBef>
              <a:spcAft>
                <a:spcPct val="0"/>
              </a:spcAft>
              <a:buFont typeface="Arial" pitchFamily="34" charset="0"/>
              <a:buChar char="•"/>
              <a:defRPr/>
            </a:pPr>
            <a:endParaRPr lang="en-US" dirty="0"/>
          </a:p>
        </p:txBody>
      </p:sp>
    </p:spTree>
    <p:extLst>
      <p:ext uri="{BB962C8B-B14F-4D97-AF65-F5344CB8AC3E}">
        <p14:creationId xmlns:p14="http://schemas.microsoft.com/office/powerpoint/2010/main" val="1598907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4</a:t>
            </a:fld>
            <a:endParaRPr lang="en-US"/>
          </a:p>
        </p:txBody>
      </p:sp>
    </p:spTree>
    <p:extLst>
      <p:ext uri="{BB962C8B-B14F-4D97-AF65-F5344CB8AC3E}">
        <p14:creationId xmlns:p14="http://schemas.microsoft.com/office/powerpoint/2010/main" val="3426069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5</a:t>
            </a:fld>
            <a:endParaRPr lang="en-US"/>
          </a:p>
        </p:txBody>
      </p:sp>
    </p:spTree>
    <p:extLst>
      <p:ext uri="{BB962C8B-B14F-4D97-AF65-F5344CB8AC3E}">
        <p14:creationId xmlns:p14="http://schemas.microsoft.com/office/powerpoint/2010/main" val="1437347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6</a:t>
            </a:fld>
            <a:endParaRPr lang="en-US"/>
          </a:p>
        </p:txBody>
      </p:sp>
    </p:spTree>
    <p:extLst>
      <p:ext uri="{BB962C8B-B14F-4D97-AF65-F5344CB8AC3E}">
        <p14:creationId xmlns:p14="http://schemas.microsoft.com/office/powerpoint/2010/main" val="1278730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Wingdings" panose="05000000000000000000" pitchFamily="2" charset="2"/>
              <a:buChar char="Ø"/>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38CDB0-8FC4-40DD-A93B-1018B41D9D93}" type="slidenum">
              <a:rPr lang="en-US" smtClean="0"/>
              <a:pPr/>
              <a:t>7</a:t>
            </a:fld>
            <a:endParaRPr lang="en-US" dirty="0"/>
          </a:p>
        </p:txBody>
      </p:sp>
    </p:spTree>
    <p:extLst>
      <p:ext uri="{BB962C8B-B14F-4D97-AF65-F5344CB8AC3E}">
        <p14:creationId xmlns:p14="http://schemas.microsoft.com/office/powerpoint/2010/main" val="2498216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Wingdings" panose="05000000000000000000" pitchFamily="2" charset="2"/>
              <a:buChar char="Ø"/>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38CDB0-8FC4-40DD-A93B-1018B41D9D93}" type="slidenum">
              <a:rPr lang="en-US" smtClean="0"/>
              <a:pPr/>
              <a:t>8</a:t>
            </a:fld>
            <a:endParaRPr lang="en-US" dirty="0"/>
          </a:p>
        </p:txBody>
      </p:sp>
    </p:spTree>
    <p:extLst>
      <p:ext uri="{BB962C8B-B14F-4D97-AF65-F5344CB8AC3E}">
        <p14:creationId xmlns:p14="http://schemas.microsoft.com/office/powerpoint/2010/main" val="2498216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03CBD98-7247-49BC-91B4-554DC5160940}" type="slidenum">
              <a:rPr lang="en-US" smtClean="0">
                <a:cs typeface="Arial" charset="0"/>
              </a:rPr>
              <a:pPr/>
              <a:t>9</a:t>
            </a:fld>
            <a:endParaRPr lang="en-US" dirty="0">
              <a:cs typeface="Arial" charset="0"/>
            </a:endParaRPr>
          </a:p>
        </p:txBody>
      </p:sp>
      <p:sp>
        <p:nvSpPr>
          <p:cNvPr id="32771" name="Rectangle 1026"/>
          <p:cNvSpPr>
            <a:spLocks noGrp="1" noRot="1" noChangeAspect="1" noChangeArrowheads="1" noTextEdit="1"/>
          </p:cNvSpPr>
          <p:nvPr>
            <p:ph type="sldImg"/>
          </p:nvPr>
        </p:nvSpPr>
        <p:spPr>
          <a:ln/>
        </p:spPr>
      </p:sp>
      <p:sp>
        <p:nvSpPr>
          <p:cNvPr id="32772" name="Rectangle 1027"/>
          <p:cNvSpPr>
            <a:spLocks noGrp="1" noChangeArrowheads="1"/>
          </p:cNvSpPr>
          <p:nvPr>
            <p:ph type="body" idx="1"/>
          </p:nvPr>
        </p:nvSpPr>
        <p:spPr>
          <a:noFill/>
          <a:ln/>
        </p:spPr>
        <p:txBody>
          <a:bodyPr/>
          <a:lstStyle/>
          <a:p>
            <a:pPr marL="171748" indent="-171748" defTabSz="915517" fontAlgn="base">
              <a:spcBef>
                <a:spcPct val="30000"/>
              </a:spcBef>
              <a:spcAft>
                <a:spcPct val="0"/>
              </a:spcAft>
              <a:buFont typeface="Arial" pitchFamily="34" charset="0"/>
              <a:buChar char="•"/>
              <a:defRPr/>
            </a:pPr>
            <a:endParaRPr lang="en-US" dirty="0"/>
          </a:p>
        </p:txBody>
      </p:sp>
    </p:spTree>
    <p:extLst>
      <p:ext uri="{BB962C8B-B14F-4D97-AF65-F5344CB8AC3E}">
        <p14:creationId xmlns:p14="http://schemas.microsoft.com/office/powerpoint/2010/main" val="2785957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2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fld id="{9391A943-97E5-456F-8C6B-61FA6CD6F80D}" type="datetime1">
              <a:rPr lang="en-US" smtClean="0"/>
              <a:t>8/3/2018</a:t>
            </a:fld>
            <a:endParaRPr lang="en-US" dirty="0"/>
          </a:p>
        </p:txBody>
      </p:sp>
      <p:sp>
        <p:nvSpPr>
          <p:cNvPr id="5" name="Footer Placeholder 4"/>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sz="1200" b="1"/>
            </a:lvl1pPr>
          </a:lstStyle>
          <a:p>
            <a:fld id="{EEDA831C-AE7C-42E9-82C5-D3912A40B1C1}" type="slidenum">
              <a:rPr lang="en-US" smtClean="0"/>
              <a:pPr/>
              <a:t>‹#›</a:t>
            </a:fld>
            <a:endParaRPr lang="en-US" dirty="0"/>
          </a:p>
        </p:txBody>
      </p:sp>
      <p:sp>
        <p:nvSpPr>
          <p:cNvPr id="7" name="Rectangle 2"/>
          <p:cNvSpPr txBox="1">
            <a:spLocks noChangeArrowheads="1"/>
          </p:cNvSpPr>
          <p:nvPr/>
        </p:nvSpPr>
        <p:spPr bwMode="auto">
          <a:xfrm>
            <a:off x="4038600" y="76201"/>
            <a:ext cx="5105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a:ln>
                  <a:noFill/>
                </a:ln>
                <a:solidFill>
                  <a:srgbClr val="000099"/>
                </a:solidFill>
                <a:effectLst/>
                <a:uLnTx/>
                <a:uFillTx/>
                <a:latin typeface="Gill Sans MT" pitchFamily="34" charset="0"/>
                <a:ea typeface="+mj-ea"/>
                <a:cs typeface="Tahoma" pitchFamily="34" charset="0"/>
              </a:rPr>
              <a:t>Finance Department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7C1A1E3-EF47-4A9D-9AFE-7D6AFCD37731}" type="datetime1">
              <a:rPr lang="en-US" smtClean="0"/>
              <a:t>8/3/2018</a:t>
            </a:fld>
            <a:endParaRPr lang="en-US" dirty="0"/>
          </a:p>
        </p:txBody>
      </p:sp>
      <p:sp>
        <p:nvSpPr>
          <p:cNvPr id="5" name="Footer Placeholder 4"/>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9DF643E-0681-4276-88E0-88FD7765B370}" type="datetime1">
              <a:rPr lang="en-US" smtClean="0"/>
              <a:t>8/3/2018</a:t>
            </a:fld>
            <a:endParaRPr lang="en-US" dirty="0"/>
          </a:p>
        </p:txBody>
      </p:sp>
      <p:sp>
        <p:nvSpPr>
          <p:cNvPr id="5" name="Footer Placeholder 4"/>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r>
              <a:rPr lang="en-US" dirty="0"/>
              <a:t>Click icon to add chart</a:t>
            </a:r>
          </a:p>
        </p:txBody>
      </p:sp>
      <p:sp>
        <p:nvSpPr>
          <p:cNvPr id="4" name="Date Placeholder 3"/>
          <p:cNvSpPr>
            <a:spLocks noGrp="1"/>
          </p:cNvSpPr>
          <p:nvPr>
            <p:ph type="dt" sz="half" idx="10"/>
          </p:nvPr>
        </p:nvSpPr>
        <p:spPr>
          <a:xfrm>
            <a:off x="457200" y="6245225"/>
            <a:ext cx="2133600" cy="476250"/>
          </a:xfrm>
        </p:spPr>
        <p:txBody>
          <a:bodyPr/>
          <a:lstStyle>
            <a:lvl1pPr>
              <a:defRPr/>
            </a:lvl1pPr>
          </a:lstStyle>
          <a:p>
            <a:fld id="{3A1D31F2-051A-46E7-A633-39E14A6628D1}" type="datetime1">
              <a:rPr lang="en-US" smtClean="0"/>
              <a:t>8/3/2018</a:t>
            </a:fld>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US"/>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a:xfrm>
            <a:off x="7010400" y="6610350"/>
            <a:ext cx="2133600" cy="476250"/>
          </a:xfrm>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524000"/>
            <a:ext cx="8229600" cy="4953000"/>
          </a:xfrm>
        </p:spPr>
        <p:txBody>
          <a:bodyPr/>
          <a:lstStyle>
            <a:lvl1pPr>
              <a:spcBef>
                <a:spcPts val="600"/>
              </a:spcBef>
              <a:spcAft>
                <a:spcPts val="600"/>
              </a:spcAft>
              <a:defRPr/>
            </a:lvl1pPr>
            <a:lvl2pPr>
              <a:spcBef>
                <a:spcPts val="600"/>
              </a:spcBef>
              <a:spcAft>
                <a:spcPts val="600"/>
              </a:spcAft>
              <a:defRPr/>
            </a:lvl2pPr>
            <a:lvl3pPr>
              <a:spcBef>
                <a:spcPts val="300"/>
              </a:spcBef>
              <a:spcAft>
                <a:spcPts val="600"/>
              </a:spcAft>
              <a:defRPr/>
            </a:lvl3pPr>
            <a:lvl4pPr>
              <a:spcBef>
                <a:spcPts val="300"/>
              </a:spcBef>
              <a:spcAft>
                <a:spcPts val="600"/>
              </a:spcAft>
              <a:defRPr/>
            </a:lvl4pPr>
            <a:lvl5pPr>
              <a:spcBef>
                <a:spcPts val="30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553199"/>
            <a:ext cx="2133600" cy="168275"/>
          </a:xfrm>
        </p:spPr>
        <p:txBody>
          <a:bodyPr/>
          <a:lstStyle>
            <a:lvl1pPr>
              <a:defRPr/>
            </a:lvl1pPr>
          </a:lstStyle>
          <a:p>
            <a:fld id="{D536E02A-7095-41B5-8E06-8316CB28A80C}" type="datetime1">
              <a:rPr lang="en-US" smtClean="0"/>
              <a:t>8/3/2018</a:t>
            </a:fld>
            <a:endParaRPr lang="en-US" dirty="0"/>
          </a:p>
        </p:txBody>
      </p:sp>
      <p:sp>
        <p:nvSpPr>
          <p:cNvPr id="5" name="Footer Placeholder 4"/>
          <p:cNvSpPr>
            <a:spLocks noGrp="1"/>
          </p:cNvSpPr>
          <p:nvPr>
            <p:ph type="ftr" sz="quarter" idx="11"/>
          </p:nvPr>
        </p:nvSpPr>
        <p:spPr>
          <a:xfrm>
            <a:off x="3124200" y="6553199"/>
            <a:ext cx="2895600" cy="168275"/>
          </a:xfrm>
        </p:spPr>
        <p:txBody>
          <a:bodyPr/>
          <a:lstStyle>
            <a:lvl1pPr>
              <a:defRPr/>
            </a:lvl1pPr>
          </a:lstStyle>
          <a:p>
            <a:r>
              <a:rPr lang="en-US"/>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2438400"/>
            <a:ext cx="7772400" cy="2514600"/>
          </a:xfrm>
        </p:spPr>
        <p:txBody>
          <a:bodyPr anchor="ctr"/>
          <a:lstStyle>
            <a:lvl1pPr algn="ctr">
              <a:defRPr sz="3200" b="1" cap="none" baseline="0"/>
            </a:lvl1pPr>
          </a:lstStyle>
          <a:p>
            <a:r>
              <a:rPr lang="en-US" dirty="0"/>
              <a:t>Click to edit Master title style</a:t>
            </a:r>
          </a:p>
        </p:txBody>
      </p:sp>
      <p:sp>
        <p:nvSpPr>
          <p:cNvPr id="4" name="Date Placeholder 3"/>
          <p:cNvSpPr>
            <a:spLocks noGrp="1"/>
          </p:cNvSpPr>
          <p:nvPr>
            <p:ph type="dt" sz="half" idx="10"/>
          </p:nvPr>
        </p:nvSpPr>
        <p:spPr/>
        <p:txBody>
          <a:bodyPr/>
          <a:lstStyle>
            <a:lvl1pPr>
              <a:defRPr/>
            </a:lvl1pPr>
          </a:lstStyle>
          <a:p>
            <a:fld id="{E55EA34A-684B-4D2F-BD3C-9F739A951B58}" type="datetime1">
              <a:rPr lang="en-US" smtClean="0"/>
              <a:t>8/3/2018</a:t>
            </a:fld>
            <a:endParaRPr lang="en-US" dirty="0"/>
          </a:p>
        </p:txBody>
      </p:sp>
      <p:sp>
        <p:nvSpPr>
          <p:cNvPr id="5" name="Footer Placeholder 4"/>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
        <p:nvSpPr>
          <p:cNvPr id="7" name="Rectangle 2"/>
          <p:cNvSpPr txBox="1">
            <a:spLocks noChangeArrowheads="1"/>
          </p:cNvSpPr>
          <p:nvPr userDrawn="1"/>
        </p:nvSpPr>
        <p:spPr bwMode="auto">
          <a:xfrm>
            <a:off x="4038600" y="76201"/>
            <a:ext cx="5105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a:ln>
                  <a:noFill/>
                </a:ln>
                <a:solidFill>
                  <a:srgbClr val="000099"/>
                </a:solidFill>
                <a:effectLst/>
                <a:uLnTx/>
                <a:uFillTx/>
                <a:latin typeface="Gill Sans MT" pitchFamily="34" charset="0"/>
                <a:ea typeface="+mj-ea"/>
                <a:cs typeface="Tahoma" pitchFamily="34" charset="0"/>
              </a:rPr>
              <a:t>Finance Department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ACF90AB2-70C1-45CD-A44A-336CD20A5480}" type="datetime1">
              <a:rPr lang="en-US" smtClean="0"/>
              <a:t>8/3/2018</a:t>
            </a:fld>
            <a:endParaRPr lang="en-US" dirty="0"/>
          </a:p>
        </p:txBody>
      </p:sp>
      <p:sp>
        <p:nvSpPr>
          <p:cNvPr id="6" name="Footer Placeholder 5"/>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7" name="Slide Number Placeholder 6"/>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5953F518-F4B9-4496-BF48-D959E503900C}" type="datetime1">
              <a:rPr lang="en-US" smtClean="0"/>
              <a:t>8/3/2018</a:t>
            </a:fld>
            <a:endParaRPr lang="en-US" dirty="0"/>
          </a:p>
        </p:txBody>
      </p:sp>
      <p:sp>
        <p:nvSpPr>
          <p:cNvPr id="8" name="Footer Placeholder 7"/>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9" name="Slide Number Placeholder 8"/>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8EC43AA-305A-4177-A6C2-C0E8F06C5FE0}" type="datetime1">
              <a:rPr lang="en-US" smtClean="0"/>
              <a:t>8/3/2018</a:t>
            </a:fld>
            <a:endParaRPr lang="en-US" dirty="0"/>
          </a:p>
        </p:txBody>
      </p:sp>
      <p:sp>
        <p:nvSpPr>
          <p:cNvPr id="4" name="Footer Placeholder 3"/>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5" name="Slide Number Placeholder 4"/>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96EC7C4-98CE-44FB-87D9-F617830089F8}" type="datetime1">
              <a:rPr lang="en-US" smtClean="0"/>
              <a:t>8/3/2018</a:t>
            </a:fld>
            <a:endParaRPr lang="en-US" dirty="0"/>
          </a:p>
        </p:txBody>
      </p:sp>
      <p:sp>
        <p:nvSpPr>
          <p:cNvPr id="3" name="Footer Placeholder 2"/>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4" name="Slide Number Placeholder 3"/>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D2C695E-05F1-4384-ADBD-612135031ECA}" type="datetime1">
              <a:rPr lang="en-US" smtClean="0"/>
              <a:t>8/3/2018</a:t>
            </a:fld>
            <a:endParaRPr lang="en-US" dirty="0"/>
          </a:p>
        </p:txBody>
      </p:sp>
      <p:sp>
        <p:nvSpPr>
          <p:cNvPr id="6" name="Footer Placeholder 5"/>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7" name="Slide Number Placeholder 6"/>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2CDB6848-8422-4FE0-BDB2-BED96AF44146}" type="datetime1">
              <a:rPr lang="en-US" smtClean="0"/>
              <a:t>8/3/2018</a:t>
            </a:fld>
            <a:endParaRPr lang="en-US" dirty="0"/>
          </a:p>
        </p:txBody>
      </p:sp>
      <p:sp>
        <p:nvSpPr>
          <p:cNvPr id="6" name="Footer Placeholder 5"/>
          <p:cNvSpPr>
            <a:spLocks noGrp="1"/>
          </p:cNvSpPr>
          <p:nvPr>
            <p:ph type="ftr" sz="quarter" idx="11"/>
          </p:nvPr>
        </p:nvSpPr>
        <p:spPr/>
        <p:txBody>
          <a:bodyPr/>
          <a:lstStyle>
            <a:lvl1pPr>
              <a:defRPr/>
            </a:lvl1pPr>
          </a:lstStyle>
          <a:p>
            <a:r>
              <a:rPr lang="en-US"/>
              <a:t>Note:   This presentation constitutes the written recommendation of the Finance Working Group</a:t>
            </a:r>
            <a:endParaRPr lang="en-US" dirty="0"/>
          </a:p>
        </p:txBody>
      </p:sp>
      <p:sp>
        <p:nvSpPr>
          <p:cNvPr id="7" name="Slide Number Placeholder 6"/>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243681"/>
            <a:ext cx="66294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524000"/>
            <a:ext cx="82296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457200" y="6476999"/>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DA7195D2-59AB-4295-AE77-3779892F103C}" type="datetime1">
              <a:rPr lang="en-US" smtClean="0"/>
              <a:t>8/3/2018</a:t>
            </a:fld>
            <a:endParaRPr lang="en-US" dirty="0"/>
          </a:p>
        </p:txBody>
      </p:sp>
      <p:sp>
        <p:nvSpPr>
          <p:cNvPr id="1029" name="Rectangle 5"/>
          <p:cNvSpPr>
            <a:spLocks noGrp="1" noChangeArrowheads="1"/>
          </p:cNvSpPr>
          <p:nvPr>
            <p:ph type="ftr" sz="quarter" idx="3"/>
          </p:nvPr>
        </p:nvSpPr>
        <p:spPr bwMode="auto">
          <a:xfrm>
            <a:off x="3124200" y="6476999"/>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Note:   This presentation constitutes the written recommendation of the Finance Working Group</a:t>
            </a:r>
            <a:endParaRPr lang="en-US" dirty="0"/>
          </a:p>
        </p:txBody>
      </p:sp>
      <p:sp>
        <p:nvSpPr>
          <p:cNvPr id="1030" name="Rectangle 6"/>
          <p:cNvSpPr>
            <a:spLocks noGrp="1" noChangeArrowheads="1"/>
          </p:cNvSpPr>
          <p:nvPr>
            <p:ph type="sldNum" sz="quarter" idx="4"/>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EEDA831C-AE7C-42E9-82C5-D3912A40B1C1}" type="slidenum">
              <a:rPr lang="en-US" smtClean="0"/>
              <a:pPr/>
              <a:t>‹#›</a:t>
            </a:fld>
            <a:endParaRPr lang="en-US" dirty="0"/>
          </a:p>
        </p:txBody>
      </p:sp>
      <p:pic>
        <p:nvPicPr>
          <p:cNvPr id="7" name="Picture 4" descr="cohlogo"/>
          <p:cNvPicPr>
            <a:picLocks noChangeAspect="1" noChangeArrowheads="1"/>
          </p:cNvPicPr>
          <p:nvPr/>
        </p:nvPicPr>
        <p:blipFill>
          <a:blip r:embed="rId14" cstate="print"/>
          <a:srcRect/>
          <a:stretch>
            <a:fillRect/>
          </a:stretch>
        </p:blipFill>
        <p:spPr bwMode="auto">
          <a:xfrm>
            <a:off x="228600" y="182562"/>
            <a:ext cx="808038" cy="808038"/>
          </a:xfrm>
          <a:prstGeom prst="rect">
            <a:avLst/>
          </a:prstGeom>
          <a:noFill/>
        </p:spPr>
      </p:pic>
      <p:sp>
        <p:nvSpPr>
          <p:cNvPr id="8" name="Rectangle 3"/>
          <p:cNvSpPr>
            <a:spLocks noChangeArrowheads="1"/>
          </p:cNvSpPr>
          <p:nvPr/>
        </p:nvSpPr>
        <p:spPr bwMode="auto">
          <a:xfrm>
            <a:off x="0" y="1143000"/>
            <a:ext cx="9144000" cy="152400"/>
          </a:xfrm>
          <a:prstGeom prst="rect">
            <a:avLst/>
          </a:prstGeom>
          <a:gradFill rotWithShape="0">
            <a:gsLst>
              <a:gs pos="0">
                <a:srgbClr val="FFFFFF"/>
              </a:gs>
              <a:gs pos="100000">
                <a:srgbClr val="000099"/>
              </a:gs>
            </a:gsLst>
            <a:lin ang="0" scaled="1"/>
          </a:gradFill>
          <a:ln w="6350">
            <a:noFill/>
            <a:miter lim="800000"/>
            <a:headEnd/>
            <a:tailEnd/>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rtl="0" eaLnBrk="1" fontAlgn="base" hangingPunct="1">
        <a:spcBef>
          <a:spcPct val="0"/>
        </a:spcBef>
        <a:spcAft>
          <a:spcPct val="0"/>
        </a:spcAft>
        <a:defRPr sz="3600" b="1">
          <a:solidFill>
            <a:srgbClr val="002060"/>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000">
          <a:solidFill>
            <a:schemeClr val="tx1"/>
          </a:solidFill>
          <a:latin typeface="+mn-lt"/>
          <a:cs typeface="+mn-cs"/>
        </a:defRPr>
      </a:lvl3pPr>
      <a:lvl4pPr marL="1600200" indent="-228600" algn="l" rtl="0" eaLnBrk="1" fontAlgn="base" hangingPunct="1">
        <a:spcBef>
          <a:spcPct val="20000"/>
        </a:spcBef>
        <a:spcAft>
          <a:spcPct val="0"/>
        </a:spcAft>
        <a:buChar char="–"/>
        <a:defRPr sz="1800">
          <a:solidFill>
            <a:schemeClr val="tx1"/>
          </a:solidFill>
          <a:latin typeface="+mn-lt"/>
          <a:cs typeface="+mn-cs"/>
        </a:defRPr>
      </a:lvl4pPr>
      <a:lvl5pPr marL="2057400" indent="-228600" algn="l" rtl="0" eaLnBrk="1" fontAlgn="base" hangingPunct="1">
        <a:spcBef>
          <a:spcPct val="20000"/>
        </a:spcBef>
        <a:spcAft>
          <a:spcPct val="0"/>
        </a:spcAft>
        <a:buChar char="»"/>
        <a:defRPr sz="18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3"/>
          <p:cNvSpPr>
            <a:spLocks noGrp="1" noChangeArrowheads="1"/>
          </p:cNvSpPr>
          <p:nvPr>
            <p:ph type="ctrTitle"/>
          </p:nvPr>
        </p:nvSpPr>
        <p:spPr>
          <a:xfrm>
            <a:off x="0" y="1828800"/>
            <a:ext cx="9144000" cy="1470025"/>
          </a:xfrm>
        </p:spPr>
        <p:txBody>
          <a:bodyPr/>
          <a:lstStyle/>
          <a:p>
            <a:br>
              <a:rPr lang="en-US" sz="3600" dirty="0">
                <a:solidFill>
                  <a:schemeClr val="accent2">
                    <a:lumMod val="75000"/>
                  </a:schemeClr>
                </a:solidFill>
                <a:latin typeface="Calibri" panose="020F0502020204030204" pitchFamily="34" charset="0"/>
              </a:rPr>
            </a:br>
            <a:r>
              <a:rPr lang="en-US" sz="3600" dirty="0">
                <a:solidFill>
                  <a:schemeClr val="accent2">
                    <a:lumMod val="75000"/>
                  </a:schemeClr>
                </a:solidFill>
                <a:latin typeface="Calibri" panose="020F0502020204030204" pitchFamily="34" charset="0"/>
              </a:rPr>
              <a:t>Presentation to the City of Houston </a:t>
            </a:r>
            <a:br>
              <a:rPr lang="en-US" sz="3600" dirty="0">
                <a:solidFill>
                  <a:schemeClr val="accent2">
                    <a:lumMod val="75000"/>
                  </a:schemeClr>
                </a:solidFill>
                <a:latin typeface="Calibri" panose="020F0502020204030204" pitchFamily="34" charset="0"/>
              </a:rPr>
            </a:br>
            <a:r>
              <a:rPr lang="en-US" sz="3600" dirty="0">
                <a:solidFill>
                  <a:schemeClr val="accent2">
                    <a:lumMod val="75000"/>
                  </a:schemeClr>
                </a:solidFill>
                <a:latin typeface="Calibri" panose="020F0502020204030204" pitchFamily="34" charset="0"/>
              </a:rPr>
              <a:t>Budget and Fiscal Affairs Committee</a:t>
            </a:r>
            <a:endParaRPr lang="en-US" sz="3600" b="1" dirty="0">
              <a:solidFill>
                <a:schemeClr val="accent2">
                  <a:lumMod val="75000"/>
                </a:schemeClr>
              </a:solidFill>
              <a:latin typeface="Calibri" panose="020F0502020204030204" pitchFamily="34" charset="0"/>
            </a:endParaRPr>
          </a:p>
        </p:txBody>
      </p:sp>
      <p:sp>
        <p:nvSpPr>
          <p:cNvPr id="5123" name="Rectangle 14"/>
          <p:cNvSpPr>
            <a:spLocks noGrp="1" noChangeArrowheads="1"/>
          </p:cNvSpPr>
          <p:nvPr>
            <p:ph type="subTitle" idx="1"/>
          </p:nvPr>
        </p:nvSpPr>
        <p:spPr>
          <a:xfrm>
            <a:off x="0" y="3733800"/>
            <a:ext cx="9144000" cy="1981200"/>
          </a:xfrm>
          <a:noFill/>
        </p:spPr>
        <p:txBody>
          <a:bodyPr anchor="ctr" anchorCtr="1"/>
          <a:lstStyle/>
          <a:p>
            <a:pPr>
              <a:spcBef>
                <a:spcPct val="0"/>
              </a:spcBef>
            </a:pPr>
            <a:r>
              <a:rPr lang="en-US" sz="3200" dirty="0">
                <a:latin typeface="Calibri" panose="020F0502020204030204" pitchFamily="34" charset="0"/>
                <a:cs typeface="Arial" pitchFamily="34" charset="0"/>
              </a:rPr>
              <a:t>Upcoming Financial Transactions</a:t>
            </a:r>
          </a:p>
          <a:p>
            <a:pPr>
              <a:spcBef>
                <a:spcPct val="0"/>
              </a:spcBef>
            </a:pPr>
            <a:endParaRPr lang="en-US" sz="3200" b="1" dirty="0">
              <a:latin typeface="Calibri" panose="020F0502020204030204" pitchFamily="34" charset="0"/>
            </a:endParaRPr>
          </a:p>
          <a:p>
            <a:pPr>
              <a:spcBef>
                <a:spcPct val="0"/>
              </a:spcBef>
            </a:pPr>
            <a:r>
              <a:rPr lang="en-US" sz="2400" dirty="0">
                <a:latin typeface="Calibri" panose="020F0502020204030204" pitchFamily="34" charset="0"/>
              </a:rPr>
              <a:t>August 7</a:t>
            </a:r>
            <a:r>
              <a:rPr lang="en-US" sz="2400" baseline="30000" dirty="0">
                <a:latin typeface="Calibri" panose="020F0502020204030204" pitchFamily="34" charset="0"/>
              </a:rPr>
              <a:t>th</a:t>
            </a:r>
            <a:r>
              <a:rPr lang="en-US" sz="2400" dirty="0">
                <a:latin typeface="Calibri" panose="020F0502020204030204" pitchFamily="34" charset="0"/>
              </a:rPr>
              <a:t>, 2018</a:t>
            </a:r>
          </a:p>
          <a:p>
            <a:pPr>
              <a:spcBef>
                <a:spcPct val="0"/>
              </a:spcBef>
            </a:pPr>
            <a:endParaRPr lang="en-US" sz="3200" dirty="0">
              <a:latin typeface="Calibri" panose="020F0502020204030204" pitchFamily="34" charset="0"/>
            </a:endParaRPr>
          </a:p>
        </p:txBody>
      </p:sp>
      <p:sp>
        <p:nvSpPr>
          <p:cNvPr id="4" name="Text Box 15"/>
          <p:cNvSpPr txBox="1">
            <a:spLocks noChangeArrowheads="1"/>
          </p:cNvSpPr>
          <p:nvPr/>
        </p:nvSpPr>
        <p:spPr bwMode="auto">
          <a:xfrm>
            <a:off x="0" y="5867400"/>
            <a:ext cx="9144000" cy="590931"/>
          </a:xfrm>
          <a:prstGeom prst="rect">
            <a:avLst/>
          </a:prstGeom>
          <a:noFill/>
          <a:ln w="9525">
            <a:noFill/>
            <a:miter lim="800000"/>
            <a:headEnd type="none" w="sm" len="sm"/>
            <a:tailEnd type="none" w="sm" len="sm"/>
          </a:ln>
        </p:spPr>
        <p:txBody>
          <a:bodyPr wrap="square">
            <a:spAutoFit/>
          </a:bodyPr>
          <a:lstStyle/>
          <a:p>
            <a:pPr algn="ctr">
              <a:lnSpc>
                <a:spcPct val="90000"/>
              </a:lnSpc>
              <a:spcBef>
                <a:spcPts val="600"/>
              </a:spcBef>
            </a:pPr>
            <a:r>
              <a:rPr lang="en-US" dirty="0">
                <a:latin typeface="Calibri" panose="020F0502020204030204" pitchFamily="34" charset="0"/>
                <a:cs typeface="Arial" pitchFamily="34" charset="0"/>
              </a:rPr>
              <a:t>Presented By:</a:t>
            </a:r>
          </a:p>
          <a:p>
            <a:pPr algn="ctr">
              <a:lnSpc>
                <a:spcPct val="90000"/>
              </a:lnSpc>
            </a:pPr>
            <a:r>
              <a:rPr lang="en-US" dirty="0">
                <a:latin typeface="Calibri" panose="020F0502020204030204" pitchFamily="34" charset="0"/>
                <a:cs typeface="Arial" pitchFamily="34" charset="0"/>
              </a:rPr>
              <a:t>Jaime Alvarez – Division Manager</a:t>
            </a:r>
          </a:p>
        </p:txBody>
      </p:sp>
      <p:sp>
        <p:nvSpPr>
          <p:cNvPr id="3" name="Slide Number Placeholder 2"/>
          <p:cNvSpPr>
            <a:spLocks noGrp="1"/>
          </p:cNvSpPr>
          <p:nvPr>
            <p:ph type="sldNum" sz="quarter" idx="12"/>
          </p:nvPr>
        </p:nvSpPr>
        <p:spPr/>
        <p:txBody>
          <a:bodyPr/>
          <a:lstStyle/>
          <a:p>
            <a:fld id="{EEDA831C-AE7C-42E9-82C5-D3912A40B1C1}" type="slidenum">
              <a:rPr lang="en-US" b="0" smtClean="0"/>
              <a:pPr/>
              <a:t>1</a:t>
            </a:fld>
            <a:endParaRPr lang="en-US"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smtClean="0"/>
              <a:pPr/>
              <a:t>10</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139321624"/>
              </p:ext>
            </p:extLst>
          </p:nvPr>
        </p:nvGraphicFramePr>
        <p:xfrm>
          <a:off x="685800" y="1600200"/>
          <a:ext cx="7924802" cy="4192419"/>
        </p:xfrm>
        <a:graphic>
          <a:graphicData uri="http://schemas.openxmlformats.org/drawingml/2006/table">
            <a:tbl>
              <a:tblPr/>
              <a:tblGrid>
                <a:gridCol w="1273192">
                  <a:extLst>
                    <a:ext uri="{9D8B030D-6E8A-4147-A177-3AD203B41FA5}">
                      <a16:colId xmlns:a16="http://schemas.microsoft.com/office/drawing/2014/main" val="20000"/>
                    </a:ext>
                  </a:extLst>
                </a:gridCol>
                <a:gridCol w="1065074">
                  <a:extLst>
                    <a:ext uri="{9D8B030D-6E8A-4147-A177-3AD203B41FA5}">
                      <a16:colId xmlns:a16="http://schemas.microsoft.com/office/drawing/2014/main" val="20001"/>
                    </a:ext>
                  </a:extLst>
                </a:gridCol>
                <a:gridCol w="930409">
                  <a:extLst>
                    <a:ext uri="{9D8B030D-6E8A-4147-A177-3AD203B41FA5}">
                      <a16:colId xmlns:a16="http://schemas.microsoft.com/office/drawing/2014/main" val="20002"/>
                    </a:ext>
                  </a:extLst>
                </a:gridCol>
                <a:gridCol w="1652701">
                  <a:extLst>
                    <a:ext uri="{9D8B030D-6E8A-4147-A177-3AD203B41FA5}">
                      <a16:colId xmlns:a16="http://schemas.microsoft.com/office/drawing/2014/main" val="20003"/>
                    </a:ext>
                  </a:extLst>
                </a:gridCol>
                <a:gridCol w="946024">
                  <a:extLst>
                    <a:ext uri="{9D8B030D-6E8A-4147-A177-3AD203B41FA5}">
                      <a16:colId xmlns:a16="http://schemas.microsoft.com/office/drawing/2014/main" val="20004"/>
                    </a:ext>
                  </a:extLst>
                </a:gridCol>
                <a:gridCol w="838202">
                  <a:extLst>
                    <a:ext uri="{9D8B030D-6E8A-4147-A177-3AD203B41FA5}">
                      <a16:colId xmlns:a16="http://schemas.microsoft.com/office/drawing/2014/main" val="20005"/>
                    </a:ext>
                  </a:extLst>
                </a:gridCol>
                <a:gridCol w="1219200">
                  <a:extLst>
                    <a:ext uri="{9D8B030D-6E8A-4147-A177-3AD203B41FA5}">
                      <a16:colId xmlns:a16="http://schemas.microsoft.com/office/drawing/2014/main" val="20006"/>
                    </a:ext>
                  </a:extLst>
                </a:gridCol>
              </a:tblGrid>
              <a:tr h="260579">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Liquidity Type</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Series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Size</a:t>
                      </a:r>
                      <a:br>
                        <a:rPr lang="en-US" sz="1300" b="1" i="0" u="none" strike="noStrike" dirty="0">
                          <a:solidFill>
                            <a:srgbClr val="000000"/>
                          </a:solidFill>
                          <a:latin typeface="Calibri" panose="020F0502020204030204" pitchFamily="34" charset="0"/>
                          <a:cs typeface="Calibri" panose="020F0502020204030204" pitchFamily="34" charset="0"/>
                        </a:rPr>
                      </a:br>
                      <a:r>
                        <a:rPr lang="en-US" sz="1300" b="1" i="0" u="none" strike="noStrike" dirty="0">
                          <a:solidFill>
                            <a:srgbClr val="000000"/>
                          </a:solidFill>
                          <a:latin typeface="Calibri" panose="020F0502020204030204" pitchFamily="34" charset="0"/>
                          <a:cs typeface="Calibri" panose="020F0502020204030204" pitchFamily="34" charset="0"/>
                        </a:rPr>
                        <a:t>($ millions)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Bank / Dealer</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gridSpan="2">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Expiration</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Requires Bank Facility</a:t>
                      </a:r>
                    </a:p>
                  </a:txBody>
                  <a:tcPr marL="9338" marR="9338" marT="933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186765">
                <a:tc rowSpan="6">
                  <a:txBody>
                    <a:bodyPr/>
                    <a:lstStyle/>
                    <a:p>
                      <a:pPr algn="ctr" fontAlgn="ctr"/>
                      <a:r>
                        <a:rPr lang="en-US" sz="1150" b="1" i="0" u="none" strike="noStrike" dirty="0">
                          <a:solidFill>
                            <a:srgbClr val="000000"/>
                          </a:solidFill>
                          <a:latin typeface="Calibri" panose="020F0502020204030204" pitchFamily="34" charset="0"/>
                          <a:cs typeface="Calibri" panose="020F0502020204030204" pitchFamily="34" charset="0"/>
                        </a:rPr>
                        <a:t>Commercial Paper</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B-1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Bank of America</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1/8/2019</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0001"/>
                  </a:ext>
                </a:extLst>
              </a:tr>
              <a:tr h="186765">
                <a:tc vMerge="1">
                  <a:txBody>
                    <a:bodyPr/>
                    <a:lstStyle/>
                    <a:p>
                      <a:endParaRPr lang="en-US"/>
                    </a:p>
                  </a:txBody>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B-2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50" b="0" i="0" u="none" strike="noStrike" dirty="0">
                          <a:solidFill>
                            <a:schemeClr val="tx1"/>
                          </a:solidFill>
                          <a:latin typeface="Calibri" panose="020F0502020204030204" pitchFamily="34" charset="0"/>
                          <a:cs typeface="Calibri" panose="020F0502020204030204" pitchFamily="34" charset="0"/>
                        </a:rPr>
                        <a:t>Morgan Stanley</a:t>
                      </a:r>
                      <a:r>
                        <a:rPr lang="en-US" sz="1150" b="0" i="0" u="none" strike="noStrike" baseline="30000" dirty="0">
                          <a:solidFill>
                            <a:schemeClr val="tx1"/>
                          </a:solidFill>
                          <a:latin typeface="Calibri" panose="020F0502020204030204" pitchFamily="34" charset="0"/>
                          <a:cs typeface="Calibri" panose="020F0502020204030204" pitchFamily="34" charset="0"/>
                        </a:rPr>
                        <a:t>(1)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3/13/2022</a:t>
                      </a:r>
                      <a:endParaRPr lang="en-US" sz="1150" b="0" i="0" u="none" strike="noStrike" baseline="30000"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N</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2"/>
                  </a:ext>
                </a:extLst>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B-3</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50" b="0" i="0" u="none" strike="noStrike" dirty="0">
                          <a:solidFill>
                            <a:srgbClr val="000000"/>
                          </a:solidFill>
                          <a:latin typeface="Calibri" panose="020F0502020204030204" pitchFamily="34" charset="0"/>
                          <a:cs typeface="Calibri" panose="020F0502020204030204" pitchFamily="34" charset="0"/>
                        </a:rPr>
                        <a:t>Sumitomo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1/15/2021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3"/>
                  </a:ext>
                </a:extLst>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B-4</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State Street</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7/12/2019</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4"/>
                  </a:ext>
                </a:extLst>
              </a:tr>
              <a:tr h="186765">
                <a:tc vMerge="1">
                  <a:txBody>
                    <a:bodyPr/>
                    <a:lstStyle/>
                    <a:p>
                      <a:endParaRPr lang="en-US"/>
                    </a:p>
                  </a:txBody>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B-5</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         250.00</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RBC</a:t>
                      </a:r>
                      <a:r>
                        <a:rPr lang="en-US" sz="1150" b="0" i="0" u="none" strike="noStrike" baseline="30000" dirty="0">
                          <a:solidFill>
                            <a:schemeClr val="tx1"/>
                          </a:solidFill>
                          <a:latin typeface="Calibri" panose="020F0502020204030204" pitchFamily="34" charset="0"/>
                          <a:cs typeface="Calibri" panose="020F0502020204030204" pitchFamily="34" charset="0"/>
                        </a:rPr>
                        <a:t>(2)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gridSpan="2">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10/30/2018</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hMerge="1">
                  <a:txBody>
                    <a:bodyPr/>
                    <a:lstStyle/>
                    <a:p>
                      <a:endParaRPr lang="en-US"/>
                    </a:p>
                  </a:txBody>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N</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solidFill>
                      <a:srgbClr val="FFC000"/>
                    </a:solidFill>
                  </a:tcPr>
                </a:tc>
                <a:extLst>
                  <a:ext uri="{0D108BD9-81ED-4DB2-BD59-A6C34878D82A}">
                    <a16:rowId xmlns:a16="http://schemas.microsoft.com/office/drawing/2014/main" val="10005"/>
                  </a:ext>
                </a:extLst>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B-6</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Bank of America</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7/12/2019</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Subtotal</a:t>
                      </a: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       </a:t>
                      </a:r>
                      <a:r>
                        <a:rPr lang="en-US" sz="1150" b="1" i="0" u="none" strike="noStrike" baseline="0" dirty="0">
                          <a:solidFill>
                            <a:srgbClr val="000000"/>
                          </a:solidFill>
                          <a:latin typeface="Calibri" panose="020F0502020204030204" pitchFamily="34" charset="0"/>
                          <a:cs typeface="Calibri" panose="020F0502020204030204" pitchFamily="34" charset="0"/>
                        </a:rPr>
                        <a:t> </a:t>
                      </a:r>
                      <a:r>
                        <a:rPr lang="en-US" sz="1150" b="1" i="0" u="none" strike="noStrike" dirty="0">
                          <a:solidFill>
                            <a:srgbClr val="000000"/>
                          </a:solidFill>
                          <a:latin typeface="Calibri" panose="020F0502020204030204" pitchFamily="34" charset="0"/>
                          <a:cs typeface="Calibri" panose="020F0502020204030204" pitchFamily="34" charset="0"/>
                        </a:rPr>
                        <a:t>700.00 </a:t>
                      </a: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l" fontAlgn="b"/>
                      <a:endParaRPr lang="en-US" sz="1150" b="0" i="0" u="none" strike="noStrike">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86765">
                <a:tc rowSpan="5">
                  <a:txBody>
                    <a:bodyPr/>
                    <a:lstStyle/>
                    <a:p>
                      <a:pPr algn="ctr" fontAlgn="ctr"/>
                      <a:r>
                        <a:rPr lang="en-US" sz="1150" b="1" i="0" u="none" strike="noStrike" dirty="0">
                          <a:solidFill>
                            <a:srgbClr val="000000"/>
                          </a:solidFill>
                          <a:latin typeface="Calibri" panose="020F0502020204030204" pitchFamily="34" charset="0"/>
                          <a:cs typeface="Calibri" panose="020F0502020204030204" pitchFamily="34" charset="0"/>
                        </a:rPr>
                        <a:t>Variable Rate Demand Bonds</a:t>
                      </a:r>
                    </a:p>
                  </a:txBody>
                  <a:tcPr marL="9338" marR="9338" marT="9338"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Citigroup</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gridSpan="2">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3/29/2019</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noFill/>
                  </a:tcPr>
                </a:tc>
                <a:extLst>
                  <a:ext uri="{0D108BD9-81ED-4DB2-BD59-A6C34878D82A}">
                    <a16:rowId xmlns:a16="http://schemas.microsoft.com/office/drawing/2014/main" val="10008"/>
                  </a:ext>
                </a:extLst>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2004B-3</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Sumitomo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4/2/2021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9"/>
                  </a:ext>
                </a:extLst>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2004B-4</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Bank of Tokyo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4/4/2019</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0"/>
                  </a:ext>
                </a:extLst>
              </a:tr>
              <a:tr h="186765">
                <a:tc vMerge="1">
                  <a:txBody>
                    <a:bodyPr/>
                    <a:lstStyle/>
                    <a:p>
                      <a:endParaRPr lang="en-US"/>
                    </a:p>
                  </a:txBody>
                  <a:tcPr/>
                </a:tc>
                <a:tc>
                  <a:txBody>
                    <a:bodyPr/>
                    <a:lstStyle/>
                    <a:p>
                      <a:pPr algn="ctr" fontAlgn="b"/>
                      <a:r>
                        <a:rPr lang="en-US" sz="1150" b="0" i="0" u="none" strike="noStrike">
                          <a:solidFill>
                            <a:srgbClr val="000000"/>
                          </a:solidFill>
                          <a:latin typeface="Calibri" panose="020F0502020204030204" pitchFamily="34" charset="0"/>
                          <a:cs typeface="Calibri" panose="020F0502020204030204" pitchFamily="34" charset="0"/>
                        </a:rPr>
                        <a:t>2004B-5</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Wells Fargo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4/4/2019</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1"/>
                  </a:ext>
                </a:extLst>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2004B-6</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78.33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Sumitomo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4/2/2021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Y</a:t>
                      </a: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Subtotal</a:t>
                      </a: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       </a:t>
                      </a:r>
                      <a:r>
                        <a:rPr lang="en-US" sz="1150" b="1" i="0" u="none" strike="noStrike" baseline="0" dirty="0">
                          <a:solidFill>
                            <a:srgbClr val="000000"/>
                          </a:solidFill>
                          <a:latin typeface="Calibri" panose="020F0502020204030204" pitchFamily="34" charset="0"/>
                          <a:cs typeface="Calibri" panose="020F0502020204030204" pitchFamily="34" charset="0"/>
                        </a:rPr>
                        <a:t> </a:t>
                      </a:r>
                      <a:r>
                        <a:rPr lang="en-US" sz="1150" b="1" i="0" u="none" strike="noStrike" dirty="0">
                          <a:solidFill>
                            <a:srgbClr val="000000"/>
                          </a:solidFill>
                          <a:latin typeface="Calibri" panose="020F0502020204030204" pitchFamily="34" charset="0"/>
                          <a:cs typeface="Calibri" panose="020F0502020204030204" pitchFamily="34" charset="0"/>
                        </a:rPr>
                        <a:t>428.33</a:t>
                      </a: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186765">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50" b="1" i="0" u="none" strike="noStrike" dirty="0">
                          <a:solidFill>
                            <a:srgbClr val="000000"/>
                          </a:solidFill>
                          <a:latin typeface="Calibri" panose="020F0502020204030204" pitchFamily="34" charset="0"/>
                          <a:cs typeface="Calibri" panose="020F0502020204030204" pitchFamily="34" charset="0"/>
                        </a:rPr>
                        <a:t>SIFMA</a:t>
                      </a:r>
                      <a:r>
                        <a:rPr lang="en-US" sz="1150" b="1" i="0" u="none" strike="noStrike" baseline="0" dirty="0">
                          <a:solidFill>
                            <a:srgbClr val="000000"/>
                          </a:solidFill>
                          <a:latin typeface="Calibri" panose="020F0502020204030204" pitchFamily="34" charset="0"/>
                          <a:cs typeface="Calibri" panose="020F0502020204030204" pitchFamily="34" charset="0"/>
                        </a:rPr>
                        <a:t> Index Floater</a:t>
                      </a:r>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2012A</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125.00</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Bank of America</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gridSpan="2">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5/1/2020</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N</a:t>
                      </a:r>
                    </a:p>
                  </a:txBody>
                  <a:tcPr marL="9338" marR="9338" marT="9338"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186765">
                <a:tc vMerge="1">
                  <a:txBody>
                    <a:bodyPr/>
                    <a:lstStyle/>
                    <a:p>
                      <a:pPr algn="ctr" fontAlgn="ctr"/>
                      <a:endParaRPr lang="en-US" sz="1150" b="0" i="0" u="none" strike="noStrike" dirty="0">
                        <a:solidFill>
                          <a:srgbClr val="000000"/>
                        </a:solidFill>
                        <a:latin typeface="Calibri"/>
                      </a:endParaRP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2012B</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chemeClr val="bg1"/>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chemeClr val="bg1"/>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State Street</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chemeClr val="bg1"/>
                    </a:solidFill>
                  </a:tcPr>
                </a:tc>
                <a:tc gridSpan="2">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6/1/2021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N</a:t>
                      </a: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221947">
                <a:tc vMerge="1">
                  <a:txBody>
                    <a:bodyPr/>
                    <a:lstStyle/>
                    <a:p>
                      <a:pPr algn="ctr" fontAlgn="ctr"/>
                      <a:endParaRPr lang="en-US" sz="1150" b="0" i="0" u="none" strike="noStrike" dirty="0">
                        <a:solidFill>
                          <a:srgbClr val="000000"/>
                        </a:solidFill>
                        <a:latin typeface="Calibri"/>
                      </a:endParaRP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2018C</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249.08</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Bank of America</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8/1/2021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N</a:t>
                      </a: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Subtotal</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         474.08 </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1" i="0" u="none" strike="noStrike" dirty="0">
                          <a:solidFill>
                            <a:schemeClr val="tx1"/>
                          </a:solidFill>
                          <a:latin typeface="Calibri" panose="020F0502020204030204" pitchFamily="34" charset="0"/>
                          <a:cs typeface="Calibri" panose="020F0502020204030204" pitchFamily="34" charset="0"/>
                        </a:rPr>
                        <a:t>Total Debt Outstanding</a:t>
                      </a:r>
                      <a:r>
                        <a:rPr lang="en-US" sz="1200" b="1" i="0" u="none" strike="noStrike" baseline="30000" dirty="0">
                          <a:solidFill>
                            <a:schemeClr val="tx1"/>
                          </a:solidFill>
                          <a:latin typeface="Calibri" panose="020F0502020204030204" pitchFamily="34" charset="0"/>
                          <a:cs typeface="Calibri" panose="020F0502020204030204" pitchFamily="34" charset="0"/>
                        </a:rPr>
                        <a:t>(3)</a:t>
                      </a:r>
                      <a:endParaRPr lang="en-US" sz="1200" b="1"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baseline="0" dirty="0">
                          <a:solidFill>
                            <a:schemeClr val="tx1"/>
                          </a:solidFill>
                          <a:latin typeface="Calibri" panose="020F0502020204030204" pitchFamily="34" charset="0"/>
                          <a:cs typeface="Calibri" panose="020F0502020204030204" pitchFamily="34" charset="0"/>
                        </a:rPr>
                        <a:t>$6,658.062</a:t>
                      </a:r>
                      <a:endParaRPr lang="en-US" sz="1200" b="1"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5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47764">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20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latin typeface="Calibri" panose="020F0502020204030204" pitchFamily="34" charset="0"/>
                          <a:ea typeface="+mn-ea"/>
                          <a:cs typeface="Calibri" panose="020F0502020204030204" pitchFamily="34" charset="0"/>
                        </a:rPr>
                        <a:t>Total Commercial Paper </a:t>
                      </a:r>
                      <a:r>
                        <a:rPr lang="en-US" sz="1200" b="1" i="0" u="none" strike="noStrike" kern="1200" baseline="0" dirty="0">
                          <a:solidFill>
                            <a:schemeClr val="tx1"/>
                          </a:solidFill>
                          <a:latin typeface="Calibri" panose="020F0502020204030204" pitchFamily="34" charset="0"/>
                          <a:ea typeface="+mn-ea"/>
                          <a:cs typeface="Calibri" panose="020F0502020204030204" pitchFamily="34" charset="0"/>
                        </a:rPr>
                        <a:t>Outstanding </a:t>
                      </a:r>
                      <a:r>
                        <a:rPr lang="en-US" sz="1200" b="1" i="0" u="none" strike="noStrike" kern="1200" baseline="30000" dirty="0">
                          <a:solidFill>
                            <a:schemeClr val="tx1"/>
                          </a:solidFill>
                          <a:latin typeface="Calibri" panose="020F0502020204030204" pitchFamily="34" charset="0"/>
                          <a:ea typeface="+mn-ea"/>
                          <a:cs typeface="Calibri" panose="020F0502020204030204" pitchFamily="34" charset="0"/>
                        </a:rPr>
                        <a:t>(3)</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latin typeface="Calibri" panose="020F0502020204030204" pitchFamily="34" charset="0"/>
                          <a:ea typeface="+mn-ea"/>
                          <a:cs typeface="Calibri" panose="020F0502020204030204" pitchFamily="34" charset="0"/>
                        </a:rPr>
                        <a:t>$220.00</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endParaRPr lang="en-US" sz="1200" dirty="0">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84146">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50" b="1" i="0" u="none" strike="noStrike" kern="1200" dirty="0">
                          <a:solidFill>
                            <a:srgbClr val="000000"/>
                          </a:solidFill>
                          <a:latin typeface="Calibri" panose="020F0502020204030204" pitchFamily="34" charset="0"/>
                          <a:ea typeface="+mn-ea"/>
                          <a:cs typeface="Calibri" panose="020F0502020204030204" pitchFamily="34" charset="0"/>
                        </a:rPr>
                        <a:t>                                         </a:t>
                      </a:r>
                    </a:p>
                  </a:txBody>
                  <a:tcPr marL="9338" marR="9338" marT="93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algn="ctr" defTabSz="914400" rtl="0" eaLnBrk="1" fontAlgn="b" latinLnBrk="0" hangingPunct="1"/>
                      <a:endParaRPr lang="en-US" sz="1150" b="1" i="0" u="none" strike="noStrike" kern="1200" dirty="0">
                        <a:solidFill>
                          <a:srgbClr val="000000"/>
                        </a:solidFill>
                        <a:latin typeface="Calibri" panose="020F0502020204030204" pitchFamily="34" charset="0"/>
                        <a:ea typeface="+mn-ea"/>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1" i="0" u="none" strike="noStrike" baseline="0" dirty="0">
                          <a:solidFill>
                            <a:schemeClr val="tx1"/>
                          </a:solidFill>
                          <a:latin typeface="Calibri" panose="020F0502020204030204" pitchFamily="34" charset="0"/>
                          <a:cs typeface="Calibri" panose="020F0502020204030204" pitchFamily="34" charset="0"/>
                        </a:rPr>
                        <a:t>Total Unhedged Variable Rate Debt</a:t>
                      </a:r>
                      <a:r>
                        <a:rPr lang="en-US" sz="1200" b="1" i="0" u="none" strike="noStrike" baseline="30000" dirty="0">
                          <a:solidFill>
                            <a:schemeClr val="tx1"/>
                          </a:solidFill>
                          <a:latin typeface="Calibri" panose="020F0502020204030204" pitchFamily="34" charset="0"/>
                          <a:cs typeface="Calibri" panose="020F0502020204030204" pitchFamily="34" charset="0"/>
                        </a:rPr>
                        <a:t>(3)</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baseline="0" dirty="0">
                          <a:solidFill>
                            <a:schemeClr val="tx1"/>
                          </a:solidFill>
                          <a:latin typeface="Calibri" panose="020F0502020204030204" pitchFamily="34" charset="0"/>
                          <a:cs typeface="Calibri" panose="020F0502020204030204" pitchFamily="34" charset="0"/>
                        </a:rPr>
                        <a:t>3.30%</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5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
        <p:nvSpPr>
          <p:cNvPr id="9" name="Rectangle 3"/>
          <p:cNvSpPr txBox="1">
            <a:spLocks noChangeArrowheads="1"/>
          </p:cNvSpPr>
          <p:nvPr/>
        </p:nvSpPr>
        <p:spPr>
          <a:xfrm>
            <a:off x="533400" y="5715000"/>
            <a:ext cx="7696200" cy="609600"/>
          </a:xfrm>
          <a:prstGeom prst="rect">
            <a:avLst/>
          </a:prstGeom>
        </p:spPr>
        <p:txBody>
          <a:bodyPr vert="horz" lIns="91440" tIns="45720" rIns="91440" bIns="45720" rtlCol="0">
            <a:normAutofit/>
          </a:bodyPr>
          <a:lstStyle/>
          <a:p>
            <a:pPr marL="342900" indent="-342900">
              <a:lnSpc>
                <a:spcPct val="90000"/>
              </a:lnSpc>
              <a:spcBef>
                <a:spcPct val="20000"/>
              </a:spcBef>
            </a:pPr>
            <a:r>
              <a:rPr lang="en-US" sz="1000" baseline="30000" dirty="0">
                <a:latin typeface="Calibri" panose="020F0502020204030204" pitchFamily="34" charset="0"/>
                <a:cs typeface="Calibri" panose="020F0502020204030204" pitchFamily="34" charset="0"/>
              </a:rPr>
              <a:t>(1)</a:t>
            </a:r>
            <a:r>
              <a:rPr lang="en-US" sz="1000" dirty="0">
                <a:latin typeface="Calibri" panose="020F0502020204030204" pitchFamily="34" charset="0"/>
                <a:cs typeface="Calibri" panose="020F0502020204030204" pitchFamily="34" charset="0"/>
              </a:rPr>
              <a:t> The </a:t>
            </a:r>
            <a:r>
              <a:rPr lang="en-US" sz="1000" dirty="0">
                <a:latin typeface="Calibri" panose="020F0502020204030204" pitchFamily="34" charset="0"/>
              </a:rPr>
              <a:t>Morgan Stanley B-2 is an Extendible Commercial Paper product.</a:t>
            </a:r>
            <a:endParaRPr lang="en-US" sz="1000" dirty="0">
              <a:latin typeface="Calibri" panose="020F0502020204030204" pitchFamily="34" charset="0"/>
              <a:cs typeface="Calibri" panose="020F0502020204030204" pitchFamily="34" charset="0"/>
            </a:endParaRPr>
          </a:p>
          <a:p>
            <a:pPr marL="342900" indent="-342900">
              <a:lnSpc>
                <a:spcPct val="90000"/>
              </a:lnSpc>
              <a:spcBef>
                <a:spcPct val="20000"/>
              </a:spcBef>
            </a:pPr>
            <a:r>
              <a:rPr lang="en-US" sz="1000" baseline="30000" dirty="0">
                <a:latin typeface="Calibri" panose="020F0502020204030204" pitchFamily="34" charset="0"/>
                <a:cs typeface="Calibri" panose="020F0502020204030204" pitchFamily="34" charset="0"/>
              </a:rPr>
              <a:t>(2)</a:t>
            </a:r>
            <a:r>
              <a:rPr lang="en-US" sz="1000" dirty="0">
                <a:latin typeface="Calibri" panose="020F0502020204030204" pitchFamily="34" charset="0"/>
                <a:cs typeface="Calibri" panose="020F0502020204030204" pitchFamily="34" charset="0"/>
              </a:rPr>
              <a:t> The RBC facility B-5 is a Forward Purchase Agreement. </a:t>
            </a:r>
          </a:p>
          <a:p>
            <a:pPr marL="342900" indent="-342900">
              <a:lnSpc>
                <a:spcPct val="90000"/>
              </a:lnSpc>
              <a:spcBef>
                <a:spcPct val="20000"/>
              </a:spcBef>
            </a:pPr>
            <a:r>
              <a:rPr lang="en-US" sz="1000" baseline="30000" noProof="0" dirty="0">
                <a:latin typeface="Calibri" panose="020F0502020204030204" pitchFamily="34" charset="0"/>
                <a:cs typeface="Calibri" panose="020F0502020204030204" pitchFamily="34" charset="0"/>
              </a:rPr>
              <a:t>(3)</a:t>
            </a:r>
            <a:r>
              <a:rPr kumimoji="0" lang="en-US" sz="10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lang="en-US" sz="1000" dirty="0">
                <a:latin typeface="Calibri" panose="020F0502020204030204" pitchFamily="34" charset="0"/>
              </a:rPr>
              <a:t>As of June 30, 2018 Monthly Financial Report. </a:t>
            </a:r>
            <a:r>
              <a:rPr lang="en-US" sz="1000" dirty="0">
                <a:latin typeface="Calibri" panose="020F0502020204030204" pitchFamily="34" charset="0"/>
                <a:cs typeface="Calibri" panose="020F0502020204030204" pitchFamily="34" charset="0"/>
              </a:rPr>
              <a:t> </a:t>
            </a:r>
          </a:p>
        </p:txBody>
      </p:sp>
      <p:sp>
        <p:nvSpPr>
          <p:cNvPr id="10" name="Rectangle 20"/>
          <p:cNvSpPr>
            <a:spLocks noGrp="1" noChangeArrowheads="1"/>
          </p:cNvSpPr>
          <p:nvPr>
            <p:ph type="title"/>
          </p:nvPr>
        </p:nvSpPr>
        <p:spPr>
          <a:xfrm>
            <a:off x="1066800" y="243680"/>
            <a:ext cx="8077200" cy="975519"/>
          </a:xfrm>
        </p:spPr>
        <p:txBody>
          <a:bodyPr/>
          <a:lstStyle/>
          <a:p>
            <a:pPr lvl="0"/>
            <a:r>
              <a:rPr lang="en-US" sz="3900" dirty="0">
                <a:latin typeface="Calibri" panose="020F0502020204030204" pitchFamily="34" charset="0"/>
                <a:cs typeface="Calibri" panose="020F0502020204030204" pitchFamily="34" charset="0"/>
              </a:rPr>
              <a:t>CUS Variable Rate Exposure Summary</a:t>
            </a:r>
          </a:p>
        </p:txBody>
      </p:sp>
      <p:sp>
        <p:nvSpPr>
          <p:cNvPr id="8"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396035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11</a:t>
            </a:fld>
            <a:endParaRPr lang="en-US" b="1" dirty="0">
              <a:solidFill>
                <a:schemeClr val="bg1"/>
              </a:solidFill>
            </a:endParaRPr>
          </a:p>
        </p:txBody>
      </p:sp>
      <p:sp>
        <p:nvSpPr>
          <p:cNvPr id="9" name="Content Placeholder 8"/>
          <p:cNvSpPr>
            <a:spLocks noGrp="1"/>
          </p:cNvSpPr>
          <p:nvPr>
            <p:ph idx="1"/>
          </p:nvPr>
        </p:nvSpPr>
        <p:spPr>
          <a:xfrm>
            <a:off x="609600" y="1447800"/>
            <a:ext cx="7924800" cy="478155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0" indent="0">
              <a:buNone/>
            </a:pPr>
            <a:r>
              <a:rPr lang="en-US" b="1" u="sng" dirty="0">
                <a:latin typeface="Calibri" panose="020F0502020204030204" pitchFamily="34" charset="0"/>
              </a:rPr>
              <a:t>Background:</a:t>
            </a:r>
          </a:p>
          <a:p>
            <a:pPr marL="396875" lvl="1" indent="-342900">
              <a:lnSpc>
                <a:spcPct val="80000"/>
              </a:lnSpc>
              <a:buFont typeface="Arial" panose="020B0604020202020204" pitchFamily="34" charset="0"/>
              <a:buChar char="•"/>
            </a:pPr>
            <a:r>
              <a:rPr lang="en-US" sz="2000" dirty="0">
                <a:latin typeface="Calibri" panose="020F0502020204030204" pitchFamily="34" charset="0"/>
              </a:rPr>
              <a:t>The Series B-5 facility is approximately $250 million in size and is utilized for appropriations capacity by the System to support its capital improvement program.</a:t>
            </a:r>
          </a:p>
          <a:p>
            <a:pPr marL="396875" lvl="1" indent="-342900">
              <a:lnSpc>
                <a:spcPct val="80000"/>
              </a:lnSpc>
              <a:buFont typeface="Arial" panose="020B0604020202020204" pitchFamily="34" charset="0"/>
              <a:buChar char="•"/>
            </a:pPr>
            <a:r>
              <a:rPr lang="en-US" sz="2000" dirty="0">
                <a:latin typeface="Calibri" panose="020F0502020204030204" pitchFamily="34" charset="0"/>
              </a:rPr>
              <a:t>The current liquidity facility is set to expire on October 30, 2018.</a:t>
            </a:r>
          </a:p>
          <a:p>
            <a:pPr marL="0" indent="0">
              <a:buNone/>
            </a:pPr>
            <a:r>
              <a:rPr lang="en-US" b="1" u="sng" dirty="0">
                <a:latin typeface="Calibri" panose="020F0502020204030204" pitchFamily="34" charset="0"/>
              </a:rPr>
              <a:t>Next Steps:</a:t>
            </a:r>
          </a:p>
          <a:p>
            <a:r>
              <a:rPr lang="en-US" sz="2000" dirty="0">
                <a:latin typeface="Calibri" panose="020F0502020204030204" pitchFamily="34" charset="0"/>
                <a:cs typeface="Calibri" panose="020F0502020204030204" pitchFamily="34" charset="0"/>
              </a:rPr>
              <a:t>The City will issue a request for term sheet proposals from qualified financial institutions to provide credit facilities. </a:t>
            </a:r>
          </a:p>
          <a:p>
            <a:r>
              <a:rPr lang="en-US" sz="2000" dirty="0">
                <a:latin typeface="Calibri" panose="020F0502020204030204" pitchFamily="34" charset="0"/>
              </a:rPr>
              <a:t>The FWG will review and recommend credit structure to City Council as it comes due in October 2018.</a:t>
            </a:r>
            <a:endParaRPr lang="en-US" sz="2000" dirty="0">
              <a:solidFill>
                <a:srgbClr val="FF0000"/>
              </a:solidFill>
              <a:latin typeface="Calibri" panose="020F0502020204030204" pitchFamily="34" charset="0"/>
            </a:endParaRPr>
          </a:p>
        </p:txBody>
      </p:sp>
      <p:sp>
        <p:nvSpPr>
          <p:cNvPr id="11" name="Rectangle 20"/>
          <p:cNvSpPr>
            <a:spLocks noGrp="1" noChangeArrowheads="1"/>
          </p:cNvSpPr>
          <p:nvPr>
            <p:ph type="title"/>
          </p:nvPr>
        </p:nvSpPr>
        <p:spPr>
          <a:xfrm>
            <a:off x="1066800" y="91281"/>
            <a:ext cx="8077200" cy="975519"/>
          </a:xfrm>
        </p:spPr>
        <p:txBody>
          <a:bodyPr/>
          <a:lstStyle/>
          <a:p>
            <a:pPr lvl="0"/>
            <a:r>
              <a:rPr lang="en-US" dirty="0">
                <a:latin typeface="Calibri" panose="020F0502020204030204" pitchFamily="34" charset="0"/>
                <a:cs typeface="Calibri" panose="020F0502020204030204" pitchFamily="34" charset="0"/>
              </a:rPr>
              <a:t>Combined Utility System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Series B-5</a:t>
            </a: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11</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78250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12</a:t>
            </a:fld>
            <a:endParaRPr lang="en-US" b="1" dirty="0">
              <a:solidFill>
                <a:schemeClr val="bg1"/>
              </a:solidFill>
            </a:endParaRPr>
          </a:p>
        </p:txBody>
      </p:sp>
      <p:sp>
        <p:nvSpPr>
          <p:cNvPr id="9" name="Content Placeholder 8"/>
          <p:cNvSpPr>
            <a:spLocks noGrp="1"/>
          </p:cNvSpPr>
          <p:nvPr>
            <p:ph idx="1"/>
          </p:nvPr>
        </p:nvSpPr>
        <p:spPr>
          <a:xfrm>
            <a:off x="609600" y="1447800"/>
            <a:ext cx="7924800" cy="478155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0" indent="0">
              <a:buNone/>
            </a:pPr>
            <a:r>
              <a:rPr lang="en-US" b="1" u="sng" dirty="0">
                <a:latin typeface="Calibri" panose="020F0502020204030204" pitchFamily="34" charset="0"/>
              </a:rPr>
              <a:t>Background:</a:t>
            </a:r>
          </a:p>
          <a:p>
            <a:pPr marL="396875" lvl="1" indent="-342900">
              <a:lnSpc>
                <a:spcPct val="80000"/>
              </a:lnSpc>
              <a:buFont typeface="Arial" panose="020B0604020202020204" pitchFamily="34" charset="0"/>
              <a:buChar char="•"/>
            </a:pPr>
            <a:r>
              <a:rPr lang="en-US" sz="2000" dirty="0">
                <a:latin typeface="Calibri" panose="020F0502020204030204" pitchFamily="34" charset="0"/>
              </a:rPr>
              <a:t>The City has several swaps entered into with the objective of hedging against the potential of rising interest rates associated with variable rate bonds. </a:t>
            </a:r>
          </a:p>
          <a:p>
            <a:pPr marL="396875" lvl="1" indent="-342900">
              <a:lnSpc>
                <a:spcPct val="80000"/>
              </a:lnSpc>
              <a:buFont typeface="Arial" panose="020B0604020202020204" pitchFamily="34" charset="0"/>
              <a:buChar char="•"/>
            </a:pPr>
            <a:r>
              <a:rPr lang="en-US" sz="2000" dirty="0">
                <a:latin typeface="Calibri" panose="020F0502020204030204" pitchFamily="34" charset="0"/>
              </a:rPr>
              <a:t>As the Controller has presented recently in the Quarterly Swap reports, the FWG has been monitoring the value of the swaps and has internally agreed to explore opportunities to improve the City’s cashflows, under the swap agreements.</a:t>
            </a:r>
          </a:p>
          <a:p>
            <a:pPr marL="396875" lvl="1" indent="-342900">
              <a:lnSpc>
                <a:spcPct val="80000"/>
              </a:lnSpc>
              <a:buFont typeface="Arial" panose="020B0604020202020204" pitchFamily="34" charset="0"/>
              <a:buChar char="•"/>
            </a:pPr>
            <a:endParaRPr lang="en-US" sz="2000" dirty="0">
              <a:latin typeface="Calibri" panose="020F0502020204030204" pitchFamily="34" charset="0"/>
            </a:endParaRPr>
          </a:p>
        </p:txBody>
      </p:sp>
      <p:sp>
        <p:nvSpPr>
          <p:cNvPr id="11" name="Rectangle 20"/>
          <p:cNvSpPr>
            <a:spLocks noGrp="1" noChangeArrowheads="1"/>
          </p:cNvSpPr>
          <p:nvPr>
            <p:ph type="title"/>
          </p:nvPr>
        </p:nvSpPr>
        <p:spPr>
          <a:xfrm>
            <a:off x="1066800" y="91281"/>
            <a:ext cx="8077200" cy="975519"/>
          </a:xfrm>
        </p:spPr>
        <p:txBody>
          <a:bodyPr/>
          <a:lstStyle/>
          <a:p>
            <a:pPr lvl="0"/>
            <a:r>
              <a:rPr lang="en-US" dirty="0">
                <a:latin typeface="Calibri" panose="020F0502020204030204" pitchFamily="34" charset="0"/>
                <a:cs typeface="Calibri" panose="020F0502020204030204" pitchFamily="34" charset="0"/>
              </a:rPr>
              <a:t>Combined Utility System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Swap Index Conversion</a:t>
            </a: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12</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1387625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13</a:t>
            </a:fld>
            <a:endParaRPr lang="en-US" b="1" dirty="0">
              <a:solidFill>
                <a:schemeClr val="bg1"/>
              </a:solidFill>
            </a:endParaRPr>
          </a:p>
        </p:txBody>
      </p:sp>
      <p:sp>
        <p:nvSpPr>
          <p:cNvPr id="9" name="Content Placeholder 8"/>
          <p:cNvSpPr>
            <a:spLocks noGrp="1"/>
          </p:cNvSpPr>
          <p:nvPr>
            <p:ph idx="1"/>
          </p:nvPr>
        </p:nvSpPr>
        <p:spPr>
          <a:xfrm>
            <a:off x="609600" y="1314450"/>
            <a:ext cx="7924800" cy="478155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396875" lvl="1" indent="-342900">
              <a:lnSpc>
                <a:spcPct val="80000"/>
              </a:lnSpc>
              <a:buFont typeface="Arial" panose="020B0604020202020204" pitchFamily="34" charset="0"/>
              <a:buChar char="•"/>
            </a:pPr>
            <a:endParaRPr lang="en-US" sz="2200" dirty="0">
              <a:solidFill>
                <a:srgbClr val="000000"/>
              </a:solidFill>
              <a:latin typeface="Calibri" panose="020F0502020204030204" pitchFamily="34" charset="0"/>
            </a:endParaRPr>
          </a:p>
          <a:p>
            <a:pPr marL="396875" lvl="1" indent="-342900">
              <a:lnSpc>
                <a:spcPct val="80000"/>
              </a:lnSpc>
              <a:buFont typeface="Arial" panose="020B0604020202020204" pitchFamily="34" charset="0"/>
              <a:buChar char="•"/>
            </a:pPr>
            <a:r>
              <a:rPr lang="en-US" sz="2200" dirty="0">
                <a:solidFill>
                  <a:srgbClr val="000000"/>
                </a:solidFill>
                <a:latin typeface="Calibri" panose="020F0502020204030204" pitchFamily="34" charset="0"/>
              </a:rPr>
              <a:t>The City has several swap agreements with 4 counterparties for a combined notional amount of $902.4 million. </a:t>
            </a:r>
          </a:p>
          <a:p>
            <a:pPr marL="396875" lvl="1" indent="-342900">
              <a:lnSpc>
                <a:spcPct val="80000"/>
              </a:lnSpc>
              <a:buFont typeface="Arial" panose="020B0604020202020204" pitchFamily="34" charset="0"/>
              <a:buChar char="•"/>
            </a:pPr>
            <a:r>
              <a:rPr lang="en-US" sz="2200" dirty="0">
                <a:solidFill>
                  <a:srgbClr val="000000"/>
                </a:solidFill>
                <a:latin typeface="Calibri" panose="020F0502020204030204" pitchFamily="34" charset="0"/>
              </a:rPr>
              <a:t>The City has received some proposed swap amendments that would convert the base for the floating rate the City receives from 1 Month LIBOR to a 10-Yr. LIBOR Swap Rate, for a negotiated  period of time. </a:t>
            </a:r>
          </a:p>
          <a:p>
            <a:pPr marL="396875" lvl="1" indent="-342900">
              <a:lnSpc>
                <a:spcPct val="80000"/>
              </a:lnSpc>
              <a:buFont typeface="Arial" panose="020B0604020202020204" pitchFamily="34" charset="0"/>
              <a:buChar char="•"/>
            </a:pPr>
            <a:r>
              <a:rPr lang="en-US" sz="2200" dirty="0">
                <a:solidFill>
                  <a:srgbClr val="000000"/>
                </a:solidFill>
                <a:latin typeface="Calibri" panose="020F0502020204030204" pitchFamily="34" charset="0"/>
              </a:rPr>
              <a:t>The final maturity and all other terms of the swap would remain unchanged.</a:t>
            </a:r>
          </a:p>
        </p:txBody>
      </p:sp>
      <p:sp>
        <p:nvSpPr>
          <p:cNvPr id="11" name="Rectangle 20"/>
          <p:cNvSpPr>
            <a:spLocks noGrp="1" noChangeArrowheads="1"/>
          </p:cNvSpPr>
          <p:nvPr>
            <p:ph type="title"/>
          </p:nvPr>
        </p:nvSpPr>
        <p:spPr>
          <a:xfrm>
            <a:off x="1066800" y="91281"/>
            <a:ext cx="8077200" cy="975519"/>
          </a:xfrm>
        </p:spPr>
        <p:txBody>
          <a:bodyPr/>
          <a:lstStyle/>
          <a:p>
            <a:pPr lvl="0"/>
            <a:r>
              <a:rPr lang="en-US" dirty="0">
                <a:latin typeface="Calibri" panose="020F0502020204030204" pitchFamily="34" charset="0"/>
                <a:cs typeface="Calibri" panose="020F0502020204030204" pitchFamily="34" charset="0"/>
              </a:rPr>
              <a:t>Combined Utility System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Swap Index Conversion</a:t>
            </a: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13</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618065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14</a:t>
            </a:fld>
            <a:endParaRPr lang="en-US" b="1" dirty="0">
              <a:solidFill>
                <a:schemeClr val="bg1"/>
              </a:solidFill>
            </a:endParaRPr>
          </a:p>
        </p:txBody>
      </p:sp>
      <p:sp>
        <p:nvSpPr>
          <p:cNvPr id="9" name="Content Placeholder 8"/>
          <p:cNvSpPr>
            <a:spLocks noGrp="1"/>
          </p:cNvSpPr>
          <p:nvPr>
            <p:ph idx="1"/>
          </p:nvPr>
        </p:nvSpPr>
        <p:spPr>
          <a:xfrm>
            <a:off x="609600" y="1314450"/>
            <a:ext cx="7924800" cy="478155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396875" lvl="1" indent="-342900">
              <a:lnSpc>
                <a:spcPct val="80000"/>
              </a:lnSpc>
              <a:buFont typeface="Arial" panose="020B0604020202020204" pitchFamily="34" charset="0"/>
              <a:buChar char="•"/>
            </a:pPr>
            <a:endParaRPr lang="en-US" sz="1400" dirty="0">
              <a:solidFill>
                <a:srgbClr val="000000"/>
              </a:solidFill>
              <a:latin typeface="Calibri" panose="020F0502020204030204" pitchFamily="34" charset="0"/>
            </a:endParaRPr>
          </a:p>
          <a:p>
            <a:pPr marL="53975" lvl="1" indent="0">
              <a:lnSpc>
                <a:spcPct val="80000"/>
              </a:lnSpc>
              <a:buNone/>
            </a:pPr>
            <a:r>
              <a:rPr lang="en-US" b="1" u="sng" dirty="0">
                <a:latin typeface="Calibri" panose="020F0502020204030204" pitchFamily="34" charset="0"/>
              </a:rPr>
              <a:t>Next Steps:</a:t>
            </a:r>
          </a:p>
          <a:p>
            <a:r>
              <a:rPr lang="en-US" sz="2000" dirty="0">
                <a:latin typeface="Calibri" panose="020F0502020204030204" pitchFamily="34" charset="0"/>
              </a:rPr>
              <a:t>The FWG recommends proceeding with negotiations on the proposed swap index conversions with the associated counterparties.</a:t>
            </a:r>
          </a:p>
          <a:p>
            <a:r>
              <a:rPr lang="en-US" sz="2000" dirty="0">
                <a:latin typeface="Calibri" panose="020F0502020204030204" pitchFamily="34" charset="0"/>
              </a:rPr>
              <a:t>A Request for Council action will be brought to City Council in the fall of 2018.</a:t>
            </a:r>
          </a:p>
        </p:txBody>
      </p:sp>
      <p:sp>
        <p:nvSpPr>
          <p:cNvPr id="11" name="Rectangle 20"/>
          <p:cNvSpPr>
            <a:spLocks noGrp="1" noChangeArrowheads="1"/>
          </p:cNvSpPr>
          <p:nvPr>
            <p:ph type="title"/>
          </p:nvPr>
        </p:nvSpPr>
        <p:spPr>
          <a:xfrm>
            <a:off x="1066800" y="91281"/>
            <a:ext cx="8077200" cy="975519"/>
          </a:xfrm>
        </p:spPr>
        <p:txBody>
          <a:bodyPr/>
          <a:lstStyle/>
          <a:p>
            <a:pPr lvl="0"/>
            <a:r>
              <a:rPr lang="en-US" dirty="0">
                <a:latin typeface="Calibri" panose="020F0502020204030204" pitchFamily="34" charset="0"/>
                <a:cs typeface="Calibri" panose="020F0502020204030204" pitchFamily="34" charset="0"/>
              </a:rPr>
              <a:t>Combined Utility System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Swap Index Conversion</a:t>
            </a: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14</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28579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nchor="ctr"/>
          <a:lstStyle/>
          <a:p>
            <a:pPr algn="ctr"/>
            <a:r>
              <a:rPr lang="en-US" sz="4400" dirty="0">
                <a:latin typeface="Calibri" panose="020F0502020204030204" pitchFamily="34" charset="0"/>
              </a:rPr>
              <a:t>Questions?</a:t>
            </a:r>
          </a:p>
        </p:txBody>
      </p:sp>
      <p:sp>
        <p:nvSpPr>
          <p:cNvPr id="3" name="Slide Number Placeholder 2"/>
          <p:cNvSpPr>
            <a:spLocks noGrp="1"/>
          </p:cNvSpPr>
          <p:nvPr>
            <p:ph type="sldNum" sz="quarter" idx="12"/>
          </p:nvPr>
        </p:nvSpPr>
        <p:spPr/>
        <p:txBody>
          <a:bodyPr/>
          <a:lstStyle/>
          <a:p>
            <a:fld id="{EEDA831C-AE7C-42E9-82C5-D3912A40B1C1}" type="slidenum">
              <a:rPr lang="en-US" smtClean="0"/>
              <a:pPr/>
              <a:t>15</a:t>
            </a:fld>
            <a:endParaRPr lang="en-US" dirty="0"/>
          </a:p>
        </p:txBody>
      </p:sp>
    </p:spTree>
    <p:extLst>
      <p:ext uri="{BB962C8B-B14F-4D97-AF65-F5344CB8AC3E}">
        <p14:creationId xmlns:p14="http://schemas.microsoft.com/office/powerpoint/2010/main" val="3026307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chemeClr val="accent2">
                    <a:lumMod val="75000"/>
                  </a:schemeClr>
                </a:solidFill>
                <a:latin typeface="Calibri" panose="020F0502020204030204" pitchFamily="34" charset="0"/>
              </a:rPr>
              <a:t>Agenda</a:t>
            </a:r>
          </a:p>
        </p:txBody>
      </p:sp>
      <p:sp>
        <p:nvSpPr>
          <p:cNvPr id="3" name="Content Placeholder 2"/>
          <p:cNvSpPr>
            <a:spLocks noGrp="1"/>
          </p:cNvSpPr>
          <p:nvPr>
            <p:ph idx="1"/>
          </p:nvPr>
        </p:nvSpPr>
        <p:spPr>
          <a:xfrm>
            <a:off x="609600" y="1600200"/>
            <a:ext cx="7962900" cy="4419600"/>
          </a:xfrm>
        </p:spPr>
        <p:txBody>
          <a:bodyPr/>
          <a:lstStyle/>
          <a:p>
            <a:pPr>
              <a:lnSpc>
                <a:spcPct val="80000"/>
              </a:lnSpc>
            </a:pPr>
            <a:endParaRPr lang="en-US" sz="800" dirty="0">
              <a:latin typeface="Calibri" panose="020F0502020204030204" pitchFamily="34" charset="0"/>
            </a:endParaRPr>
          </a:p>
          <a:p>
            <a:pPr>
              <a:lnSpc>
                <a:spcPct val="80000"/>
              </a:lnSpc>
            </a:pPr>
            <a:r>
              <a:rPr lang="en-US" dirty="0">
                <a:latin typeface="Calibri" panose="020F0502020204030204" pitchFamily="34" charset="0"/>
              </a:rPr>
              <a:t>Houston Airport System (HAS)</a:t>
            </a:r>
          </a:p>
          <a:p>
            <a:pPr marL="971550" lvl="1" indent="-514350">
              <a:lnSpc>
                <a:spcPct val="80000"/>
              </a:lnSpc>
              <a:buFont typeface="+mj-lt"/>
              <a:buAutoNum type="alphaLcParenR"/>
            </a:pPr>
            <a:r>
              <a:rPr lang="en-US" sz="2000" dirty="0">
                <a:latin typeface="Calibri" panose="020F0502020204030204" pitchFamily="34" charset="0"/>
              </a:rPr>
              <a:t>Pricing Update: Series 2018CD Pricing Update</a:t>
            </a:r>
          </a:p>
          <a:p>
            <a:pPr>
              <a:lnSpc>
                <a:spcPct val="80000"/>
              </a:lnSpc>
            </a:pPr>
            <a:r>
              <a:rPr lang="en-US" dirty="0">
                <a:latin typeface="Calibri" panose="020F0502020204030204" pitchFamily="34" charset="0"/>
              </a:rPr>
              <a:t>Convention and Entertainment System (C&amp;E)</a:t>
            </a:r>
          </a:p>
          <a:p>
            <a:pPr marL="971550" lvl="1" indent="-514350">
              <a:lnSpc>
                <a:spcPct val="80000"/>
              </a:lnSpc>
              <a:buFont typeface="+mj-lt"/>
              <a:buAutoNum type="alphaLcParenR"/>
            </a:pPr>
            <a:r>
              <a:rPr lang="en-US" sz="2000" dirty="0">
                <a:latin typeface="Calibri" panose="020F0502020204030204" pitchFamily="34" charset="0"/>
              </a:rPr>
              <a:t>Auction Rate Securities</a:t>
            </a:r>
          </a:p>
          <a:p>
            <a:pPr>
              <a:lnSpc>
                <a:spcPct val="80000"/>
              </a:lnSpc>
            </a:pPr>
            <a:r>
              <a:rPr lang="en-US" dirty="0">
                <a:latin typeface="Calibri" panose="020F0502020204030204" pitchFamily="34" charset="0"/>
              </a:rPr>
              <a:t>Combined Utility System (CUS)</a:t>
            </a:r>
          </a:p>
          <a:p>
            <a:pPr marL="971550" lvl="1" indent="-514350">
              <a:lnSpc>
                <a:spcPct val="80000"/>
              </a:lnSpc>
              <a:buFont typeface="+mj-lt"/>
              <a:buAutoNum type="alphaLcParenR"/>
            </a:pPr>
            <a:r>
              <a:rPr lang="en-US" sz="2000" dirty="0">
                <a:latin typeface="Calibri" panose="020F0502020204030204" pitchFamily="34" charset="0"/>
              </a:rPr>
              <a:t>Pricing Update: Series 2012B &amp; 2018C</a:t>
            </a:r>
            <a:endParaRPr lang="en-US" sz="1800" dirty="0">
              <a:latin typeface="Calibri" panose="020F0502020204030204" pitchFamily="34" charset="0"/>
            </a:endParaRPr>
          </a:p>
          <a:p>
            <a:pPr marL="971550" lvl="1" indent="-514350">
              <a:lnSpc>
                <a:spcPct val="80000"/>
              </a:lnSpc>
              <a:buFont typeface="+mj-lt"/>
              <a:buAutoNum type="alphaLcParenR"/>
            </a:pPr>
            <a:r>
              <a:rPr lang="en-US" sz="2000" dirty="0">
                <a:latin typeface="Calibri" panose="020F0502020204030204" pitchFamily="34" charset="0"/>
              </a:rPr>
              <a:t>Texas Water Development Board (TWDB) SWIRFT Loan,         Series 2018F</a:t>
            </a:r>
          </a:p>
          <a:p>
            <a:pPr marL="971550" lvl="1" indent="-514350">
              <a:lnSpc>
                <a:spcPct val="80000"/>
              </a:lnSpc>
              <a:buFont typeface="+mj-lt"/>
              <a:buAutoNum type="alphaLcParenR"/>
            </a:pPr>
            <a:r>
              <a:rPr lang="en-US" sz="2000" dirty="0">
                <a:latin typeface="Calibri" panose="020F0502020204030204" pitchFamily="34" charset="0"/>
              </a:rPr>
              <a:t>Series B-5</a:t>
            </a:r>
          </a:p>
          <a:p>
            <a:pPr marL="971550" lvl="1" indent="-514350">
              <a:lnSpc>
                <a:spcPct val="80000"/>
              </a:lnSpc>
              <a:buFont typeface="+mj-lt"/>
              <a:buAutoNum type="alphaLcParenR"/>
            </a:pPr>
            <a:r>
              <a:rPr lang="en-US" sz="2000" dirty="0">
                <a:latin typeface="Calibri" panose="020F0502020204030204" pitchFamily="34" charset="0"/>
              </a:rPr>
              <a:t>Swap Index Conversion</a:t>
            </a:r>
          </a:p>
          <a:p>
            <a:pPr marL="971550" lvl="1" indent="-514350">
              <a:lnSpc>
                <a:spcPct val="80000"/>
              </a:lnSpc>
              <a:buFont typeface="+mj-lt"/>
              <a:buAutoNum type="alphaLcParenR"/>
            </a:pPr>
            <a:endParaRPr lang="en-US" sz="2000" dirty="0">
              <a:latin typeface="Calibri" panose="020F0502020204030204" pitchFamily="34" charset="0"/>
            </a:endParaRPr>
          </a:p>
          <a:p>
            <a:pPr marL="971550" lvl="1" indent="-514350">
              <a:lnSpc>
                <a:spcPct val="80000"/>
              </a:lnSpc>
              <a:buFont typeface="+mj-lt"/>
              <a:buAutoNum type="alphaLcParenR"/>
            </a:pPr>
            <a:endParaRPr lang="en-US" sz="20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07FAFE86-2E5F-492B-A0AC-F4073EBD1C5F}" type="slidenum">
              <a:rPr lang="en-US" smtClean="0"/>
              <a:pPr>
                <a:defRPr/>
              </a:pPr>
              <a:t>2</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236743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2E257D13-180C-44D9-8790-FFEAC1989D26}" type="slidenum">
              <a:rPr lang="en-US" smtClean="0">
                <a:cs typeface="Arial" charset="0"/>
              </a:rPr>
              <a:pPr/>
              <a:t>3</a:t>
            </a:fld>
            <a:endParaRPr lang="en-US" dirty="0">
              <a:cs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3748400"/>
              </p:ext>
            </p:extLst>
          </p:nvPr>
        </p:nvGraphicFramePr>
        <p:xfrm>
          <a:off x="1066800" y="1371600"/>
          <a:ext cx="7391400" cy="4466500"/>
        </p:xfrm>
        <a:graphic>
          <a:graphicData uri="http://schemas.openxmlformats.org/drawingml/2006/table">
            <a:tbl>
              <a:tblPr/>
              <a:tblGrid>
                <a:gridCol w="3124200">
                  <a:extLst>
                    <a:ext uri="{9D8B030D-6E8A-4147-A177-3AD203B41FA5}">
                      <a16:colId xmlns:a16="http://schemas.microsoft.com/office/drawing/2014/main" val="20000"/>
                    </a:ext>
                  </a:extLst>
                </a:gridCol>
                <a:gridCol w="152400">
                  <a:extLst>
                    <a:ext uri="{9D8B030D-6E8A-4147-A177-3AD203B41FA5}">
                      <a16:colId xmlns:a16="http://schemas.microsoft.com/office/drawing/2014/main" val="20001"/>
                    </a:ext>
                  </a:extLst>
                </a:gridCol>
                <a:gridCol w="1453192">
                  <a:extLst>
                    <a:ext uri="{9D8B030D-6E8A-4147-A177-3AD203B41FA5}">
                      <a16:colId xmlns:a16="http://schemas.microsoft.com/office/drawing/2014/main" val="20002"/>
                    </a:ext>
                  </a:extLst>
                </a:gridCol>
                <a:gridCol w="604208">
                  <a:extLst>
                    <a:ext uri="{9D8B030D-6E8A-4147-A177-3AD203B41FA5}">
                      <a16:colId xmlns:a16="http://schemas.microsoft.com/office/drawing/2014/main" val="20003"/>
                    </a:ext>
                  </a:extLst>
                </a:gridCol>
                <a:gridCol w="596952">
                  <a:extLst>
                    <a:ext uri="{9D8B030D-6E8A-4147-A177-3AD203B41FA5}">
                      <a16:colId xmlns:a16="http://schemas.microsoft.com/office/drawing/2014/main" val="1006712877"/>
                    </a:ext>
                  </a:extLst>
                </a:gridCol>
                <a:gridCol w="44450">
                  <a:extLst>
                    <a:ext uri="{9D8B030D-6E8A-4147-A177-3AD203B41FA5}">
                      <a16:colId xmlns:a16="http://schemas.microsoft.com/office/drawing/2014/main" val="20004"/>
                    </a:ext>
                  </a:extLst>
                </a:gridCol>
                <a:gridCol w="120598">
                  <a:extLst>
                    <a:ext uri="{9D8B030D-6E8A-4147-A177-3AD203B41FA5}">
                      <a16:colId xmlns:a16="http://schemas.microsoft.com/office/drawing/2014/main" val="20005"/>
                    </a:ext>
                  </a:extLst>
                </a:gridCol>
                <a:gridCol w="707849">
                  <a:extLst>
                    <a:ext uri="{9D8B030D-6E8A-4147-A177-3AD203B41FA5}">
                      <a16:colId xmlns:a16="http://schemas.microsoft.com/office/drawing/2014/main" val="20006"/>
                    </a:ext>
                  </a:extLst>
                </a:gridCol>
                <a:gridCol w="587551">
                  <a:extLst>
                    <a:ext uri="{9D8B030D-6E8A-4147-A177-3AD203B41FA5}">
                      <a16:colId xmlns:a16="http://schemas.microsoft.com/office/drawing/2014/main" val="20007"/>
                    </a:ext>
                  </a:extLst>
                </a:gridCol>
              </a:tblGrid>
              <a:tr h="152400">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gridSpan="3">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gridSpan="2">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hMerge="1">
                  <a:txBody>
                    <a:bodyPr/>
                    <a:lstStyle/>
                    <a:p>
                      <a:endParaRPr lang="en-US"/>
                    </a:p>
                  </a:txBody>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extLst>
                  <a:ext uri="{0D108BD9-81ED-4DB2-BD59-A6C34878D82A}">
                    <a16:rowId xmlns:a16="http://schemas.microsoft.com/office/drawing/2014/main" val="10000"/>
                  </a:ext>
                </a:extLst>
              </a:tr>
              <a:tr h="301852">
                <a:tc>
                  <a:txBody>
                    <a:bodyPr/>
                    <a:lstStyle/>
                    <a:p>
                      <a:pPr algn="r" fontAlgn="b"/>
                      <a:r>
                        <a:rPr lang="en-US" sz="1800" b="0" i="0" u="none" strike="noStrike" dirty="0">
                          <a:solidFill>
                            <a:schemeClr val="tx1"/>
                          </a:solidFill>
                          <a:effectLst/>
                          <a:latin typeface="Calibri"/>
                        </a:rPr>
                        <a:t>System</a:t>
                      </a:r>
                    </a:p>
                  </a:txBody>
                  <a:tcPr marL="9525" marR="9525" marT="9525" marB="0" anchor="b">
                    <a:lnL>
                      <a:noFill/>
                    </a:lnL>
                    <a:lnR>
                      <a:noFill/>
                    </a:lnR>
                    <a:lnT>
                      <a:noFill/>
                    </a:lnT>
                    <a:lnB>
                      <a:noFill/>
                    </a:lnB>
                    <a:noFill/>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noFill/>
                  </a:tcPr>
                </a:tc>
                <a:tc gridSpan="6">
                  <a:txBody>
                    <a:bodyPr/>
                    <a:lstStyle/>
                    <a:p>
                      <a:pPr algn="l" fontAlgn="b"/>
                      <a:r>
                        <a:rPr lang="en-US" sz="1800" b="0" i="0" u="none" strike="noStrike" dirty="0">
                          <a:solidFill>
                            <a:schemeClr val="tx1"/>
                          </a:solidFill>
                          <a:effectLst/>
                          <a:latin typeface="Calibri"/>
                        </a:rPr>
                        <a:t>Houston Airport System</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a:noFill/>
                    </a:lnT>
                    <a:lnB>
                      <a:noFill/>
                    </a:lnB>
                    <a:noFill/>
                  </a:tcPr>
                </a:tc>
                <a:extLst>
                  <a:ext uri="{0D108BD9-81ED-4DB2-BD59-A6C34878D82A}">
                    <a16:rowId xmlns:a16="http://schemas.microsoft.com/office/drawing/2014/main" val="10001"/>
                  </a:ext>
                </a:extLst>
              </a:tr>
              <a:tr h="301852">
                <a:tc>
                  <a:txBody>
                    <a:bodyPr/>
                    <a:lstStyle/>
                    <a:p>
                      <a:pPr algn="r" fontAlgn="b"/>
                      <a:r>
                        <a:rPr lang="en-US" sz="1800" b="0" i="0" u="none" strike="noStrike" dirty="0">
                          <a:solidFill>
                            <a:schemeClr val="tx1"/>
                          </a:solidFill>
                          <a:effectLst/>
                          <a:latin typeface="Calibri"/>
                        </a:rPr>
                        <a:t>Total</a:t>
                      </a:r>
                      <a:r>
                        <a:rPr lang="en-US" sz="1800" b="0" i="0" u="none" strike="noStrike" baseline="0" dirty="0">
                          <a:solidFill>
                            <a:schemeClr val="tx1"/>
                          </a:solidFill>
                          <a:effectLst/>
                          <a:latin typeface="Calibri"/>
                        </a:rPr>
                        <a:t> </a:t>
                      </a:r>
                      <a:r>
                        <a:rPr lang="en-US" sz="1800" b="0" i="0" u="none" strike="noStrike" dirty="0">
                          <a:solidFill>
                            <a:schemeClr val="tx1"/>
                          </a:solidFill>
                          <a:effectLst/>
                          <a:latin typeface="Calibri"/>
                        </a:rPr>
                        <a:t>Par Amount</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solidFill>
                      <a:schemeClr val="accent2">
                        <a:lumMod val="20000"/>
                        <a:lumOff val="80000"/>
                      </a:schemeClr>
                    </a:solidFill>
                  </a:tcPr>
                </a:tc>
                <a:tc gridSpan="7">
                  <a:txBody>
                    <a:bodyPr/>
                    <a:lstStyle/>
                    <a:p>
                      <a:pPr algn="l" fontAlgn="b"/>
                      <a:r>
                        <a:rPr lang="en-US" sz="1800" b="0" i="0" u="none" strike="noStrike" dirty="0">
                          <a:solidFill>
                            <a:schemeClr val="tx1"/>
                          </a:solidFill>
                          <a:effectLst/>
                          <a:latin typeface="Calibri"/>
                        </a:rPr>
                        <a:t>$569.110 Million</a:t>
                      </a: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01852">
                <a:tc>
                  <a:txBody>
                    <a:bodyPr/>
                    <a:lstStyle/>
                    <a:p>
                      <a:pPr algn="r" fontAlgn="b"/>
                      <a:r>
                        <a:rPr lang="en-US" sz="1800" b="0" i="0" u="none" strike="noStrike" dirty="0">
                          <a:solidFill>
                            <a:schemeClr val="tx1"/>
                          </a:solidFill>
                          <a:effectLst/>
                          <a:latin typeface="Calibri"/>
                        </a:rPr>
                        <a:t>Refunded</a:t>
                      </a:r>
                      <a:r>
                        <a:rPr lang="en-US" sz="1800" b="0" i="0" u="none" strike="noStrike" baseline="0" dirty="0">
                          <a:solidFill>
                            <a:schemeClr val="tx1"/>
                          </a:solidFill>
                          <a:effectLst/>
                          <a:latin typeface="Calibri"/>
                        </a:rPr>
                        <a:t> Par Amount</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noFill/>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noFill/>
                  </a:tcPr>
                </a:tc>
                <a:tc gridSpan="6">
                  <a:txBody>
                    <a:bodyPr/>
                    <a:lstStyle/>
                    <a:p>
                      <a:pPr algn="l" fontAlgn="b"/>
                      <a:r>
                        <a:rPr lang="en-US" sz="1800" b="0" i="0" u="none" strike="noStrike" dirty="0">
                          <a:solidFill>
                            <a:schemeClr val="tx1"/>
                          </a:solidFill>
                          <a:effectLst/>
                          <a:latin typeface="Calibri"/>
                        </a:rPr>
                        <a:t>$651.960 Million</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noFill/>
                  </a:tcPr>
                </a:tc>
                <a:extLst>
                  <a:ext uri="{0D108BD9-81ED-4DB2-BD59-A6C34878D82A}">
                    <a16:rowId xmlns:a16="http://schemas.microsoft.com/office/drawing/2014/main" val="10003"/>
                  </a:ext>
                </a:extLst>
              </a:tr>
              <a:tr h="301852">
                <a:tc>
                  <a:txBody>
                    <a:bodyPr/>
                    <a:lstStyle/>
                    <a:p>
                      <a:pPr algn="r" fontAlgn="b"/>
                      <a:r>
                        <a:rPr lang="en-US" sz="1800" b="0" i="0" u="none" strike="noStrike" dirty="0">
                          <a:solidFill>
                            <a:schemeClr val="tx1"/>
                          </a:solidFill>
                          <a:effectLst/>
                          <a:latin typeface="Calibri"/>
                        </a:rPr>
                        <a:t>Use</a:t>
                      </a: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a:solidFill>
                            <a:schemeClr val="tx1"/>
                          </a:solidFill>
                          <a:effectLst/>
                          <a:latin typeface="Calibri"/>
                        </a:rPr>
                        <a:t>:</a:t>
                      </a:r>
                    </a:p>
                  </a:txBody>
                  <a:tcPr marL="9525" marR="9525" marT="9525" marB="0" anchor="ctr">
                    <a:lnL>
                      <a:noFill/>
                    </a:lnL>
                    <a:lnR>
                      <a:noFill/>
                    </a:lnR>
                    <a:lnT>
                      <a:noFill/>
                    </a:lnT>
                    <a:lnB>
                      <a:noFill/>
                    </a:lnB>
                    <a:solidFill>
                      <a:schemeClr val="accent2">
                        <a:lumMod val="20000"/>
                        <a:lumOff val="80000"/>
                      </a:schemeClr>
                    </a:solid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a:solidFill>
                            <a:schemeClr val="tx1"/>
                          </a:solidFill>
                          <a:effectLst/>
                          <a:latin typeface="Calibri" panose="020F0502020204030204" pitchFamily="34" charset="0"/>
                        </a:rPr>
                        <a:t>Refunding</a:t>
                      </a: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800" b="0" i="0" u="none" strike="noStrike" dirty="0">
                          <a:solidFill>
                            <a:schemeClr val="tx1"/>
                          </a:solidFill>
                          <a:effectLst/>
                          <a:latin typeface="Calibri"/>
                        </a:rPr>
                        <a:t> </a:t>
                      </a:r>
                    </a:p>
                  </a:txBody>
                  <a:tcPr marL="9525" marR="9525" marT="9525" marB="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10004"/>
                  </a:ext>
                </a:extLst>
              </a:tr>
              <a:tr h="294593">
                <a:tc>
                  <a:txBody>
                    <a:bodyPr/>
                    <a:lstStyle/>
                    <a:p>
                      <a:pPr algn="r" fontAlgn="b"/>
                      <a:r>
                        <a:rPr lang="en-US" sz="1800" b="0" i="0" u="none" strike="noStrike" dirty="0">
                          <a:solidFill>
                            <a:srgbClr val="000000"/>
                          </a:solidFill>
                          <a:effectLst/>
                          <a:latin typeface="Calibri"/>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chemeClr val="tx1"/>
                          </a:solidFill>
                          <a:effectLst/>
                          <a:latin typeface="Calibri"/>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gridSpan="4">
                  <a:txBody>
                    <a:bodyPr/>
                    <a:lstStyle/>
                    <a:p>
                      <a:pPr algn="l" fontAlgn="b"/>
                      <a:r>
                        <a:rPr lang="en-US" sz="1800" b="0" i="0" u="none" strike="noStrike" dirty="0">
                          <a:solidFill>
                            <a:schemeClr val="tx1"/>
                          </a:solidFill>
                          <a:effectLst/>
                          <a:latin typeface="Calibri"/>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FF0000"/>
                          </a:solidFill>
                          <a:effectLst/>
                          <a:latin typeface="Calibri"/>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01852">
                <a:tc>
                  <a:txBody>
                    <a:bodyPr/>
                    <a:lstStyle/>
                    <a:p>
                      <a:pPr algn="r" fontAlgn="b"/>
                      <a:endParaRPr lang="en-US" sz="1800" b="0" i="0" u="none" strike="noStrike" dirty="0">
                        <a:solidFill>
                          <a:schemeClr val="tx1"/>
                        </a:solidFill>
                        <a:effectLst/>
                        <a:latin typeface="Calibri"/>
                      </a:endParaRP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l" fontAlgn="b"/>
                      <a:endParaRPr lang="en-US" sz="1800" b="0" i="0" u="none" strike="noStrike" dirty="0">
                        <a:solidFill>
                          <a:schemeClr val="tx1"/>
                        </a:solidFill>
                        <a:effectLst/>
                        <a:latin typeface="Calibri"/>
                      </a:endParaRP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gridSpan="6">
                  <a:txBody>
                    <a:bodyPr/>
                    <a:lstStyle/>
                    <a:p>
                      <a:pPr algn="l" rtl="0" fontAlgn="b"/>
                      <a:endParaRPr lang="en-US" sz="1800" b="0" i="0" u="none" strike="noStrike" dirty="0">
                        <a:solidFill>
                          <a:schemeClr val="tx1"/>
                        </a:solidFill>
                        <a:effectLst/>
                        <a:latin typeface="Calibri"/>
                      </a:endParaRP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899281021"/>
                  </a:ext>
                </a:extLst>
              </a:tr>
              <a:tr h="301852">
                <a:tc>
                  <a:txBody>
                    <a:bodyPr/>
                    <a:lstStyle/>
                    <a:p>
                      <a:pPr algn="r" fontAlgn="b"/>
                      <a:r>
                        <a:rPr lang="en-US" sz="1800" b="0" i="0" u="none" strike="noStrike" dirty="0">
                          <a:solidFill>
                            <a:schemeClr val="tx1"/>
                          </a:solidFill>
                          <a:effectLst/>
                          <a:latin typeface="Calibri"/>
                        </a:rPr>
                        <a:t>Series:</a:t>
                      </a:r>
                    </a:p>
                  </a:txBody>
                  <a:tcPr marL="9525" marR="9525" marT="9525"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en-US" sz="1800" b="0" i="0" u="none" strike="noStrike" dirty="0">
                        <a:solidFill>
                          <a:schemeClr val="tx1"/>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b"/>
                      <a:r>
                        <a:rPr lang="en-US" sz="1800" b="0" i="0" u="none" strike="noStrike" dirty="0">
                          <a:solidFill>
                            <a:schemeClr val="tx1"/>
                          </a:solidFill>
                          <a:effectLst/>
                          <a:latin typeface="Calibri"/>
                        </a:rPr>
                        <a:t>         2018C</a:t>
                      </a:r>
                    </a:p>
                  </a:txBody>
                  <a:tcPr marL="9525" marR="9525" marT="9525"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gridSpan="5">
                  <a:txBody>
                    <a:bodyPr/>
                    <a:lstStyle/>
                    <a:p>
                      <a:pPr algn="l" rtl="0" fontAlgn="b"/>
                      <a:r>
                        <a:rPr lang="en-US" sz="1800" b="0" i="0" u="none" strike="noStrike" dirty="0">
                          <a:solidFill>
                            <a:schemeClr val="tx1"/>
                          </a:solidFill>
                          <a:effectLst/>
                          <a:latin typeface="Calibri"/>
                        </a:rPr>
                        <a:t>2018D</a:t>
                      </a:r>
                    </a:p>
                  </a:txBody>
                  <a:tcPr marL="9525" marR="9525" marT="9525"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75869407"/>
                  </a:ext>
                </a:extLst>
              </a:tr>
              <a:tr h="301852">
                <a:tc>
                  <a:txBody>
                    <a:bodyPr/>
                    <a:lstStyle/>
                    <a:p>
                      <a:pPr algn="r" fontAlgn="b"/>
                      <a:r>
                        <a:rPr lang="en-US" sz="1800" b="0" i="0" u="none" strike="noStrike" dirty="0">
                          <a:solidFill>
                            <a:schemeClr val="tx1"/>
                          </a:solidFill>
                          <a:effectLst/>
                          <a:latin typeface="Calibri"/>
                        </a:rPr>
                        <a:t>Average Life (Years)  </a:t>
                      </a:r>
                    </a:p>
                  </a:txBody>
                  <a:tcPr marL="9525" marR="9525" marT="9525" marB="0" anchor="b">
                    <a:lnL>
                      <a:noFill/>
                    </a:lnL>
                    <a:lnR>
                      <a:noFill/>
                    </a:lnR>
                    <a:lnT w="12700" cap="flat" cmpd="sng" algn="ctr">
                      <a:noFill/>
                      <a:prstDash val="solid"/>
                      <a:round/>
                      <a:headEnd type="none" w="med" len="med"/>
                      <a:tailEnd type="none" w="med" len="med"/>
                    </a:lnT>
                    <a:lnB>
                      <a:noFill/>
                    </a:lnB>
                    <a:solidFill>
                      <a:schemeClr val="accent2">
                        <a:lumMod val="20000"/>
                        <a:lumOff val="80000"/>
                      </a:schemeClr>
                    </a:solidFill>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w="12700" cap="flat" cmpd="sng" algn="ctr">
                      <a:noFill/>
                      <a:prstDash val="solid"/>
                      <a:round/>
                      <a:headEnd type="none" w="med" len="med"/>
                      <a:tailEnd type="none" w="med" len="med"/>
                    </a:lnT>
                    <a:lnB>
                      <a:noFill/>
                    </a:lnB>
                    <a:solidFill>
                      <a:schemeClr val="accent2">
                        <a:lumMod val="20000"/>
                        <a:lumOff val="80000"/>
                      </a:schemeClr>
                    </a:solidFill>
                  </a:tcPr>
                </a:tc>
                <a:tc gridSpan="2">
                  <a:txBody>
                    <a:bodyPr/>
                    <a:lstStyle/>
                    <a:p>
                      <a:pPr algn="l" rtl="0" fontAlgn="b"/>
                      <a:r>
                        <a:rPr lang="en-US" sz="1800" b="0" i="0" u="none" strike="noStrike" dirty="0">
                          <a:solidFill>
                            <a:schemeClr val="tx1"/>
                          </a:solidFill>
                          <a:effectLst/>
                          <a:latin typeface="Calibri"/>
                        </a:rPr>
                        <a:t>         8.220</a:t>
                      </a:r>
                    </a:p>
                  </a:txBody>
                  <a:tcPr marL="9525" marR="9525" marT="9525"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dirty="0">
                        <a:solidFill>
                          <a:schemeClr val="tx1"/>
                        </a:solidFill>
                      </a:endParaRPr>
                    </a:p>
                  </a:txBody>
                  <a:tcPr marL="9525" marR="9525" marT="9525" marB="0" anchor="b">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2">
                        <a:lumMod val="20000"/>
                        <a:lumOff val="80000"/>
                      </a:schemeClr>
                    </a:solidFill>
                  </a:tcPr>
                </a:tc>
                <a:tc gridSpan="5">
                  <a:txBody>
                    <a:bodyPr/>
                    <a:lstStyle/>
                    <a:p>
                      <a:pPr algn="l" fontAlgn="b"/>
                      <a:r>
                        <a:rPr lang="en-US" sz="1800" b="0" i="0" u="none" strike="noStrike" dirty="0">
                          <a:solidFill>
                            <a:schemeClr val="tx1"/>
                          </a:solidFill>
                          <a:effectLst/>
                          <a:latin typeface="Calibri"/>
                        </a:rPr>
                        <a:t>12.766</a:t>
                      </a:r>
                      <a:endParaRPr lang="en-US" sz="18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pPr algn="l" fontAlgn="b"/>
                      <a:endParaRPr lang="en-US" sz="1800" b="0" i="0" u="none" strike="noStrike" dirty="0">
                        <a:solidFill>
                          <a:srgbClr val="FF0000"/>
                        </a:solidFill>
                        <a:effectLst/>
                        <a:latin typeface="Calibri"/>
                      </a:endParaRPr>
                    </a:p>
                  </a:txBody>
                  <a:tcPr marL="9525" marR="9525" marT="9525" marB="0" anchor="b">
                    <a:lnL w="12700" cmpd="sng">
                      <a:noFill/>
                      <a:prstDash val="solid"/>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solidFill>
                      <a:schemeClr val="accent2">
                        <a:lumMod val="20000"/>
                        <a:lumOff val="80000"/>
                      </a:schemeClr>
                    </a:solidFill>
                  </a:tcPr>
                </a:tc>
                <a:extLst>
                  <a:ext uri="{0D108BD9-81ED-4DB2-BD59-A6C34878D82A}">
                    <a16:rowId xmlns:a16="http://schemas.microsoft.com/office/drawing/2014/main" val="10006"/>
                  </a:ext>
                </a:extLst>
              </a:tr>
              <a:tr h="301852">
                <a:tc>
                  <a:txBody>
                    <a:bodyPr/>
                    <a:lstStyle/>
                    <a:p>
                      <a:pPr algn="r" fontAlgn="b"/>
                      <a:r>
                        <a:rPr lang="en-US" sz="1800" b="0" i="0" u="none" strike="noStrike" dirty="0">
                          <a:solidFill>
                            <a:schemeClr val="tx1"/>
                          </a:solidFill>
                          <a:effectLst/>
                          <a:latin typeface="Calibri"/>
                        </a:rPr>
                        <a:t>Present Value Savings</a:t>
                      </a:r>
                    </a:p>
                  </a:txBody>
                  <a:tcPr marL="9525" marR="9525" marT="9525" marB="0" anchor="b">
                    <a:lnL>
                      <a:noFill/>
                    </a:lnL>
                    <a:lnR>
                      <a:noFill/>
                    </a:lnR>
                    <a:lnT>
                      <a:noFill/>
                    </a:lnT>
                    <a:lnB>
                      <a:noFill/>
                    </a:lnB>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tcPr>
                </a:tc>
                <a:tc gridSpan="2">
                  <a:txBody>
                    <a:bodyPr/>
                    <a:lstStyle/>
                    <a:p>
                      <a:pPr algn="l" rtl="0" fontAlgn="b"/>
                      <a:r>
                        <a:rPr lang="en-US" sz="1800" b="0" i="0" u="none" strike="noStrike" dirty="0">
                          <a:solidFill>
                            <a:schemeClr val="tx1"/>
                          </a:solidFill>
                          <a:effectLst/>
                          <a:latin typeface="Calibri"/>
                        </a:rPr>
                        <a:t>         $12.881 million</a:t>
                      </a:r>
                    </a:p>
                  </a:txBody>
                  <a:tcPr marL="9525" marR="9525" marT="9525" marB="0" anchor="b">
                    <a:lnL>
                      <a:noFill/>
                    </a:lnL>
                    <a:lnR>
                      <a:noFill/>
                    </a:lnR>
                    <a:lnT>
                      <a:noFill/>
                    </a:lnT>
                    <a:lnB>
                      <a:noFill/>
                    </a:lnB>
                  </a:tcPr>
                </a:tc>
                <a:tc hMerge="1">
                  <a:txBody>
                    <a:bodyPr/>
                    <a:lstStyle/>
                    <a:p>
                      <a:endParaRPr lang="en-US" dirty="0"/>
                    </a:p>
                  </a:txBody>
                  <a:tcPr marL="9525" marR="9525" marT="9525" marB="0" anchor="b">
                    <a:lnL>
                      <a:noFill/>
                    </a:lnL>
                    <a:lnR>
                      <a:noFill/>
                    </a:lnR>
                    <a:lnT>
                      <a:noFill/>
                    </a:lnT>
                    <a:lnB>
                      <a:noFill/>
                    </a:lnB>
                  </a:tcPr>
                </a:tc>
                <a:tc gridSpan="5">
                  <a:txBody>
                    <a:bodyPr/>
                    <a:lstStyle/>
                    <a:p>
                      <a:pPr algn="l" rtl="0" fontAlgn="b"/>
                      <a:r>
                        <a:rPr lang="en-US" sz="1800" b="0" i="0" u="none" strike="noStrike" dirty="0">
                          <a:solidFill>
                            <a:schemeClr val="tx1"/>
                          </a:solidFill>
                          <a:effectLst/>
                          <a:latin typeface="Calibri"/>
                        </a:rPr>
                        <a:t>$77.441 million</a:t>
                      </a:r>
                    </a:p>
                  </a:txBody>
                  <a:tcPr marL="9525" marR="9525" marT="9525" marB="0" anchor="b">
                    <a:lnL>
                      <a:noFill/>
                    </a:lnL>
                    <a:lnR>
                      <a:noFill/>
                    </a:lnR>
                    <a:lnT>
                      <a:noFill/>
                    </a:lnT>
                    <a:lnB>
                      <a:noFill/>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hMerge="1">
                  <a:txBody>
                    <a:bodyPr/>
                    <a:lstStyle/>
                    <a:p>
                      <a:endParaRPr lang="en-US" sz="1800" dirty="0"/>
                    </a:p>
                  </a:txBody>
                  <a:tcPr marL="9525" marR="9525" marT="9525" marB="0" anchor="b">
                    <a:lnL>
                      <a:noFill/>
                    </a:lnL>
                    <a:lnR>
                      <a:noFill/>
                    </a:lnR>
                    <a:lnT>
                      <a:noFill/>
                    </a:lnT>
                    <a:lnB>
                      <a:noFill/>
                    </a:lnB>
                  </a:tcPr>
                </a:tc>
                <a:tc hMerge="1">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301852">
                <a:tc>
                  <a:txBody>
                    <a:bodyPr/>
                    <a:lstStyle/>
                    <a:p>
                      <a:pPr algn="r" fontAlgn="b"/>
                      <a:r>
                        <a:rPr lang="en-US" sz="1800" b="0" i="0" u="none" strike="noStrike" dirty="0">
                          <a:solidFill>
                            <a:srgbClr val="000000"/>
                          </a:solidFill>
                          <a:effectLst/>
                          <a:latin typeface="Calibri"/>
                        </a:rPr>
                        <a:t>Percentage Savings</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solidFill>
                      <a:schemeClr val="accent2">
                        <a:lumMod val="20000"/>
                        <a:lumOff val="80000"/>
                      </a:schemeClr>
                    </a:solidFill>
                  </a:tcPr>
                </a:tc>
                <a:tc gridSpan="2">
                  <a:txBody>
                    <a:bodyPr/>
                    <a:lstStyle/>
                    <a:p>
                      <a:pPr algn="l" fontAlgn="b"/>
                      <a:r>
                        <a:rPr lang="en-US" sz="1800" b="0" i="0" u="none" strike="noStrike" dirty="0">
                          <a:solidFill>
                            <a:schemeClr val="tx1"/>
                          </a:solidFill>
                          <a:effectLst/>
                          <a:latin typeface="Calibri"/>
                        </a:rPr>
                        <a:t>         12.882%</a:t>
                      </a:r>
                    </a:p>
                  </a:txBody>
                  <a:tcPr marL="9525" marR="9525" marT="9525" marB="0" anchor="b">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lnL>
                      <a:noFill/>
                    </a:lnL>
                    <a:lnR>
                      <a:noFill/>
                    </a:lnR>
                    <a:lnT>
                      <a:noFill/>
                    </a:lnT>
                    <a:lnB>
                      <a:noFill/>
                    </a:lnB>
                    <a:solidFill>
                      <a:schemeClr val="accent2">
                        <a:lumMod val="20000"/>
                        <a:lumOff val="80000"/>
                      </a:schemeClr>
                    </a:solidFill>
                  </a:tcPr>
                </a:tc>
                <a:tc gridSpan="5">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a:solidFill>
                            <a:schemeClr val="tx1"/>
                          </a:solidFill>
                          <a:effectLst/>
                          <a:latin typeface="Calibri"/>
                        </a:rPr>
                        <a:t>18.903%</a:t>
                      </a:r>
                    </a:p>
                  </a:txBody>
                  <a:tcPr marL="9525" marR="9525" marT="9525" marB="0" anchor="b">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sz="1800" dirty="0"/>
                    </a:p>
                  </a:txBody>
                  <a:tcPr marL="9525" marR="9525" marT="9525" marB="0" anchor="b">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10008"/>
                  </a:ext>
                </a:extLst>
              </a:tr>
              <a:tr h="301852">
                <a:tc>
                  <a:txBody>
                    <a:bodyPr/>
                    <a:lstStyle/>
                    <a:p>
                      <a:pPr algn="r" fontAlgn="b"/>
                      <a:r>
                        <a:rPr lang="en-US" sz="1800" b="0" i="0" u="none" strike="noStrike" dirty="0">
                          <a:solidFill>
                            <a:srgbClr val="000000"/>
                          </a:solidFill>
                          <a:effectLst/>
                          <a:latin typeface="Calibri"/>
                        </a:rPr>
                        <a:t>All-In True Interest Cost (%)</a:t>
                      </a:r>
                    </a:p>
                  </a:txBody>
                  <a:tcPr marL="9525" marR="9525" marT="9525" marB="0" anchor="b">
                    <a:lnL>
                      <a:noFill/>
                    </a:lnL>
                    <a:lnR>
                      <a:noFill/>
                    </a:lnR>
                    <a:lnT>
                      <a:noFill/>
                    </a:lnT>
                    <a:lnB>
                      <a:noFill/>
                    </a:lnB>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tcPr>
                </a:tc>
                <a:tc gridSpan="2">
                  <a:txBody>
                    <a:bodyPr/>
                    <a:lstStyle/>
                    <a:p>
                      <a:pPr algn="l" fontAlgn="b"/>
                      <a:r>
                        <a:rPr lang="en-US" sz="1800" b="0" i="0" u="none" strike="noStrike" dirty="0">
                          <a:solidFill>
                            <a:schemeClr val="tx1"/>
                          </a:solidFill>
                          <a:effectLst/>
                          <a:latin typeface="Calibri"/>
                        </a:rPr>
                        <a:t>         3.066%</a:t>
                      </a:r>
                    </a:p>
                  </a:txBody>
                  <a:tcPr marL="9525" marR="9525" marT="9525"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tc>
                <a:tc gridSpan="5">
                  <a:txBody>
                    <a:bodyPr/>
                    <a:lstStyle/>
                    <a:p>
                      <a:pPr algn="l" fontAlgn="b"/>
                      <a:r>
                        <a:rPr lang="en-US" sz="1800" b="0" i="0" u="none" strike="noStrike" dirty="0">
                          <a:solidFill>
                            <a:schemeClr val="tx1"/>
                          </a:solidFill>
                          <a:effectLst/>
                          <a:latin typeface="Calibri"/>
                        </a:rPr>
                        <a:t>3.468%</a:t>
                      </a:r>
                    </a:p>
                  </a:txBody>
                  <a:tcPr marL="9525" marR="9525" marT="9525" marB="0" anchor="b">
                    <a:lnL>
                      <a:noFill/>
                    </a:lnL>
                    <a:lnR>
                      <a:noFill/>
                    </a:lnR>
                    <a:lnT>
                      <a:noFill/>
                    </a:lnT>
                    <a:lnB>
                      <a:noFill/>
                    </a:lnB>
                    <a:lnTlToBr w="12700" cmpd="sng">
                      <a:noFill/>
                      <a:prstDash val="solid"/>
                    </a:lnTlToBr>
                    <a:lnBlToTr w="12700" cmpd="sng">
                      <a:noFill/>
                      <a:prstDash val="solid"/>
                    </a:lnBlToTr>
                  </a:tcPr>
                </a:tc>
                <a:tc hMerge="1">
                  <a:txBody>
                    <a:bodyPr/>
                    <a:lstStyle/>
                    <a:p>
                      <a:endParaRPr lang="en-US" dirty="0"/>
                    </a:p>
                  </a:txBody>
                  <a:tcPr marL="9525" marR="9525" marT="9525" marB="0" anchor="b">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hMerge="1">
                  <a:txBody>
                    <a:bodyPr/>
                    <a:lstStyle/>
                    <a:p>
                      <a:endParaRPr lang="en-US" sz="1800" dirty="0"/>
                    </a:p>
                  </a:txBody>
                  <a:tcPr marL="9525" marR="9525" marT="9525" marB="0" anchor="b">
                    <a:lnL w="12700" cmpd="sng">
                      <a:noFill/>
                      <a:prstDash val="solid"/>
                    </a:lnL>
                    <a:lnR>
                      <a:noFill/>
                    </a:lnR>
                    <a:lnT>
                      <a:noFill/>
                    </a:lnT>
                    <a:lnB>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009"/>
                  </a:ext>
                </a:extLst>
              </a:tr>
              <a:tr h="301852">
                <a:tc>
                  <a:txBody>
                    <a:bodyPr/>
                    <a:lstStyle/>
                    <a:p>
                      <a:pPr algn="r"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3">
                  <a:txBody>
                    <a:bodyPr/>
                    <a:lstStyle/>
                    <a:p>
                      <a:pPr algn="l" fontAlgn="b"/>
                      <a:endParaRPr lang="en-US" sz="18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lnL>
                      <a:noFill/>
                    </a:lnL>
                    <a:lnR>
                      <a:noFill/>
                    </a:lnR>
                    <a:lnT>
                      <a:noFill/>
                    </a:lnT>
                    <a:lnB>
                      <a:noFill/>
                    </a:lnB>
                    <a:solidFill>
                      <a:schemeClr val="accent2">
                        <a:lumMod val="20000"/>
                        <a:lumOff val="80000"/>
                      </a:schemeClr>
                    </a:solidFill>
                  </a:tcPr>
                </a:tc>
                <a:tc hMerge="1">
                  <a:txBody>
                    <a:bodyPr/>
                    <a:lstStyle/>
                    <a:p>
                      <a:endParaRPr lang="en-US"/>
                    </a:p>
                  </a:txBody>
                  <a:tcPr/>
                </a:tc>
                <a:tc gridSpan="2">
                  <a:txBody>
                    <a:bodyPr/>
                    <a:lstStyle/>
                    <a:p>
                      <a:endParaRPr lang="en-US" dirty="0"/>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lnL>
                      <a:noFill/>
                    </a:lnL>
                    <a:lnR>
                      <a:noFill/>
                    </a:lnR>
                    <a:lnT>
                      <a:noFill/>
                    </a:lnT>
                    <a:lnB>
                      <a:noFill/>
                    </a:lnB>
                    <a:solidFill>
                      <a:schemeClr val="accent2">
                        <a:lumMod val="20000"/>
                        <a:lumOff val="80000"/>
                      </a:schemeClr>
                    </a:solidFill>
                  </a:tcPr>
                </a:tc>
                <a:tc gridSpan="2">
                  <a:txBody>
                    <a:bodyPr/>
                    <a:lstStyle/>
                    <a:p>
                      <a:endParaRPr lang="en-US" sz="1800" dirty="0"/>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10010"/>
                  </a:ext>
                </a:extLst>
              </a:tr>
              <a:tr h="257175">
                <a:tc>
                  <a:txBody>
                    <a:bodyPr/>
                    <a:lstStyle/>
                    <a:p>
                      <a:pPr algn="r" fontAlgn="b"/>
                      <a:r>
                        <a:rPr lang="en-US" sz="1800" b="0" i="0" u="none" strike="noStrike" dirty="0">
                          <a:solidFill>
                            <a:srgbClr val="000000"/>
                          </a:solidFill>
                          <a:effectLst/>
                          <a:latin typeface="Calibri"/>
                        </a:rPr>
                        <a:t>Closing Date</a:t>
                      </a:r>
                    </a:p>
                  </a:txBody>
                  <a:tcPr marL="9525" marR="9525" marT="9525"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a:t>
                      </a:r>
                    </a:p>
                  </a:txBody>
                  <a:tcPr marL="9525" marR="9525" marT="9525" marB="0" anchor="b">
                    <a:lnL>
                      <a:noFill/>
                    </a:lnL>
                    <a:lnR>
                      <a:noFill/>
                    </a:lnR>
                    <a:lnT>
                      <a:noFill/>
                    </a:lnT>
                    <a:lnB>
                      <a:noFill/>
                    </a:lnB>
                  </a:tcPr>
                </a:tc>
                <a:tc gridSpan="3">
                  <a:txBody>
                    <a:bodyPr/>
                    <a:lstStyle/>
                    <a:p>
                      <a:pPr algn="l" fontAlgn="b"/>
                      <a:r>
                        <a:rPr lang="en-US" sz="1800" b="0" i="0" u="none" strike="noStrike" dirty="0">
                          <a:solidFill>
                            <a:schemeClr val="tx1"/>
                          </a:solidFill>
                          <a:effectLst/>
                          <a:latin typeface="Calibri"/>
                        </a:rPr>
                        <a:t>August 2, 2018</a:t>
                      </a:r>
                    </a:p>
                  </a:txBody>
                  <a:tcPr marL="9525" marR="9525" marT="9525" marB="0" anchor="b">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tc>
                <a:tc hMerge="1">
                  <a:txBody>
                    <a:bodyPr/>
                    <a:lstStyle/>
                    <a:p>
                      <a:endParaRPr lang="en-US"/>
                    </a:p>
                  </a:txBody>
                  <a:tcPr/>
                </a:tc>
                <a:tc gridSpan="2">
                  <a:txBody>
                    <a:bodyPr/>
                    <a:lstStyle/>
                    <a:p>
                      <a:endParaRPr lang="en-US" dirty="0"/>
                    </a:p>
                  </a:txBody>
                  <a:tcPr marL="9525" marR="9525" marT="9525" marB="0" anchor="b">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tc>
                <a:tc>
                  <a:txBody>
                    <a:bodyPr/>
                    <a:lstStyle/>
                    <a:p>
                      <a:endParaRPr lang="en-US" sz="1800" dirty="0"/>
                    </a:p>
                  </a:txBody>
                  <a:tcPr marL="9525" marR="9525" marT="9525" marB="0" anchor="b">
                    <a:lnL>
                      <a:noFill/>
                    </a:lnL>
                    <a:lnR>
                      <a:noFill/>
                    </a:lnR>
                    <a:lnT>
                      <a:noFill/>
                    </a:lnT>
                    <a:lnB>
                      <a:noFill/>
                    </a:lnB>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257175">
                <a:tc>
                  <a:txBody>
                    <a:bodyPr/>
                    <a:lstStyle/>
                    <a:p>
                      <a:pPr algn="r" fontAlgn="b"/>
                      <a:endParaRPr lang="en-US" sz="18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gridSpan="3">
                  <a:txBody>
                    <a:bodyPr/>
                    <a:lstStyle/>
                    <a:p>
                      <a:pPr algn="l" fontAlgn="b"/>
                      <a:endParaRPr lang="en-US" sz="1800" b="0" i="0" u="none" strike="noStrike" dirty="0">
                        <a:solidFill>
                          <a:schemeClr val="tx1"/>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hMerge="1">
                  <a:txBody>
                    <a:bodyPr/>
                    <a:lstStyle/>
                    <a:p>
                      <a:endParaRPr lang="en-US"/>
                    </a:p>
                  </a:txBody>
                  <a:tcPr/>
                </a:tc>
                <a:tc gridSpan="2">
                  <a:txBody>
                    <a:bodyPr/>
                    <a:lstStyle/>
                    <a:p>
                      <a:endParaRPr lang="en-US" sz="1800" dirty="0"/>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a:txBody>
                    <a:bodyPr/>
                    <a:lstStyle/>
                    <a:p>
                      <a:endParaRPr lang="en-US" sz="1800" dirty="0"/>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12"/>
                  </a:ext>
                </a:extLst>
              </a:tr>
            </a:tbl>
          </a:graphicData>
        </a:graphic>
      </p:graphicFrame>
      <p:sp>
        <p:nvSpPr>
          <p:cNvPr id="7" name="Rectangle 20"/>
          <p:cNvSpPr>
            <a:spLocks noGrp="1" noChangeArrowheads="1"/>
          </p:cNvSpPr>
          <p:nvPr>
            <p:ph type="title"/>
          </p:nvPr>
        </p:nvSpPr>
        <p:spPr>
          <a:xfrm>
            <a:off x="990600" y="-61119"/>
            <a:ext cx="8077200" cy="1280319"/>
          </a:xfrm>
        </p:spPr>
        <p:txBody>
          <a:bodyPr/>
          <a:lstStyle/>
          <a:p>
            <a:r>
              <a:rPr lang="en-US" dirty="0">
                <a:latin typeface="Calibri" panose="020F0502020204030204" pitchFamily="34" charset="0"/>
              </a:rPr>
              <a:t>Houston Airport System </a:t>
            </a:r>
            <a:br>
              <a:rPr lang="en-US" dirty="0">
                <a:latin typeface="Calibri" panose="020F0502020204030204" pitchFamily="34" charset="0"/>
              </a:rPr>
            </a:br>
            <a:r>
              <a:rPr lang="en-US" dirty="0">
                <a:latin typeface="Calibri" panose="020F0502020204030204" pitchFamily="34" charset="0"/>
              </a:rPr>
              <a:t>Pricing Update: Series 2018CD</a:t>
            </a:r>
          </a:p>
        </p:txBody>
      </p:sp>
      <p:sp>
        <p:nvSpPr>
          <p:cNvPr id="2"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358008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4</a:t>
            </a:fld>
            <a:endParaRPr lang="en-US" b="1" dirty="0">
              <a:solidFill>
                <a:schemeClr val="bg1"/>
              </a:solidFill>
            </a:endParaRPr>
          </a:p>
        </p:txBody>
      </p:sp>
      <p:sp>
        <p:nvSpPr>
          <p:cNvPr id="9" name="Content Placeholder 8"/>
          <p:cNvSpPr>
            <a:spLocks noGrp="1"/>
          </p:cNvSpPr>
          <p:nvPr>
            <p:ph idx="1"/>
          </p:nvPr>
        </p:nvSpPr>
        <p:spPr>
          <a:xfrm>
            <a:off x="609600" y="1447800"/>
            <a:ext cx="7924800" cy="478155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0" indent="0">
              <a:buNone/>
            </a:pPr>
            <a:r>
              <a:rPr lang="en-US" b="1" u="sng" dirty="0">
                <a:latin typeface="Calibri" panose="020F0502020204030204" pitchFamily="34" charset="0"/>
              </a:rPr>
              <a:t>Background:</a:t>
            </a:r>
          </a:p>
          <a:p>
            <a:pPr marL="396875" lvl="1" indent="-342900">
              <a:lnSpc>
                <a:spcPct val="80000"/>
              </a:lnSpc>
              <a:buFont typeface="Arial" panose="020B0604020202020204" pitchFamily="34" charset="0"/>
              <a:buChar char="•"/>
            </a:pPr>
            <a:r>
              <a:rPr lang="en-US" sz="2000" dirty="0">
                <a:latin typeface="Calibri" panose="020F0502020204030204" pitchFamily="34" charset="0"/>
              </a:rPr>
              <a:t>In an effort to reduce variable rate exposure in line with City’s target of 20%, some variable rate debt amounting to approximately $75 million, is being evaluated to be fixed out. This will help reduce the variable rate exposure for C&amp;E from 22% to approximately 11%, excluding commercial paper.</a:t>
            </a:r>
          </a:p>
          <a:p>
            <a:pPr marL="396875" lvl="1" indent="-342900">
              <a:lnSpc>
                <a:spcPct val="80000"/>
              </a:lnSpc>
              <a:buFont typeface="Arial" panose="020B0604020202020204" pitchFamily="34" charset="0"/>
              <a:buChar char="•"/>
            </a:pPr>
            <a:r>
              <a:rPr lang="en-US" sz="2000" dirty="0">
                <a:latin typeface="Calibri" panose="020F0502020204030204" pitchFamily="34" charset="0"/>
              </a:rPr>
              <a:t>As a standard course of business, in conjunction with this transaction, the FWG will review possibilities to refinance existing debt if prudent opportunities to achieve present value savings exists.</a:t>
            </a:r>
          </a:p>
          <a:p>
            <a:pPr marL="53975" lvl="1" indent="0">
              <a:lnSpc>
                <a:spcPct val="80000"/>
              </a:lnSpc>
              <a:buNone/>
            </a:pPr>
            <a:r>
              <a:rPr lang="en-US" sz="2800" b="1" u="sng" dirty="0">
                <a:latin typeface="Calibri" panose="020F0502020204030204" pitchFamily="34" charset="0"/>
                <a:ea typeface="+mn-ea"/>
              </a:rPr>
              <a:t>Next Steps:</a:t>
            </a:r>
            <a:endParaRPr lang="en-US" sz="2000" dirty="0">
              <a:latin typeface="Calibri" panose="020F0502020204030204" pitchFamily="34" charset="0"/>
            </a:endParaRPr>
          </a:p>
          <a:p>
            <a:pPr marL="396875" lvl="1" indent="-342900">
              <a:lnSpc>
                <a:spcPct val="80000"/>
              </a:lnSpc>
              <a:buFont typeface="Arial" panose="020B0604020202020204" pitchFamily="34" charset="0"/>
              <a:buChar char="•"/>
            </a:pPr>
            <a:r>
              <a:rPr lang="en-US" sz="2000" dirty="0">
                <a:latin typeface="Calibri" panose="020F0502020204030204" pitchFamily="34" charset="0"/>
              </a:rPr>
              <a:t>An RCA is anticipated to be brought before Council in late 2018.</a:t>
            </a:r>
          </a:p>
          <a:p>
            <a:pPr marL="396875" lvl="1" indent="-342900">
              <a:lnSpc>
                <a:spcPct val="80000"/>
              </a:lnSpc>
              <a:buFont typeface="Arial" panose="020B0604020202020204" pitchFamily="34" charset="0"/>
              <a:buChar char="•"/>
            </a:pPr>
            <a:endParaRPr lang="en-US" sz="2000" dirty="0">
              <a:latin typeface="Calibri" panose="020F0502020204030204" pitchFamily="34" charset="0"/>
            </a:endParaRPr>
          </a:p>
        </p:txBody>
      </p:sp>
      <p:sp>
        <p:nvSpPr>
          <p:cNvPr id="11" name="Rectangle 20"/>
          <p:cNvSpPr>
            <a:spLocks noGrp="1" noChangeArrowheads="1"/>
          </p:cNvSpPr>
          <p:nvPr>
            <p:ph type="title"/>
          </p:nvPr>
        </p:nvSpPr>
        <p:spPr>
          <a:xfrm>
            <a:off x="1066800" y="91281"/>
            <a:ext cx="8077200" cy="975519"/>
          </a:xfrm>
        </p:spPr>
        <p:txBody>
          <a:bodyPr/>
          <a:lstStyle/>
          <a:p>
            <a:pPr lvl="0"/>
            <a:r>
              <a:rPr lang="en-US" dirty="0">
                <a:latin typeface="Calibri" panose="020F0502020204030204" pitchFamily="34" charset="0"/>
                <a:cs typeface="Calibri" panose="020F0502020204030204" pitchFamily="34" charset="0"/>
              </a:rPr>
              <a:t>Convention and Entertainment System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Auction Rate Securities</a:t>
            </a: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4</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84519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5</a:t>
            </a:fld>
            <a:endParaRPr lang="en-US" b="1" dirty="0">
              <a:solidFill>
                <a:schemeClr val="bg1"/>
              </a:solidFill>
            </a:endParaRPr>
          </a:p>
        </p:txBody>
      </p:sp>
      <p:sp>
        <p:nvSpPr>
          <p:cNvPr id="9" name="Content Placeholder 8"/>
          <p:cNvSpPr>
            <a:spLocks noGrp="1"/>
          </p:cNvSpPr>
          <p:nvPr>
            <p:ph idx="1"/>
          </p:nvPr>
        </p:nvSpPr>
        <p:spPr>
          <a:xfrm>
            <a:off x="609600" y="1447800"/>
            <a:ext cx="7924800" cy="478155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0" indent="0">
              <a:buNone/>
            </a:pPr>
            <a:r>
              <a:rPr lang="en-US" b="1" u="sng" dirty="0">
                <a:latin typeface="Calibri" panose="020F0502020204030204" pitchFamily="34" charset="0"/>
              </a:rPr>
              <a:t>Background:</a:t>
            </a:r>
          </a:p>
          <a:p>
            <a:pPr marL="396875" lvl="1" indent="-342900">
              <a:lnSpc>
                <a:spcPct val="80000"/>
              </a:lnSpc>
              <a:buFont typeface="Arial" panose="020B0604020202020204" pitchFamily="34" charset="0"/>
              <a:buChar char="•"/>
            </a:pPr>
            <a:r>
              <a:rPr lang="en-US" sz="2000" dirty="0">
                <a:latin typeface="Calibri" panose="020F0502020204030204" pitchFamily="34" charset="0"/>
              </a:rPr>
              <a:t>The City had two bond issues containing contract terms that increased the City’s cost due to the corporate tax rate changes taking effect January 1, 2018. </a:t>
            </a:r>
          </a:p>
          <a:p>
            <a:pPr marL="396875" lvl="1" indent="-342900">
              <a:lnSpc>
                <a:spcPct val="80000"/>
              </a:lnSpc>
              <a:buFont typeface="Arial" panose="020B0604020202020204" pitchFamily="34" charset="0"/>
              <a:buChar char="•"/>
            </a:pPr>
            <a:r>
              <a:rPr lang="en-US" sz="2000" dirty="0">
                <a:latin typeface="Calibri" panose="020F0502020204030204" pitchFamily="34" charset="0"/>
              </a:rPr>
              <a:t>The City undertook negotiations with the counterparties, resulting in the remarketing or refunding of those issues. </a:t>
            </a:r>
          </a:p>
          <a:p>
            <a:pPr marL="396875" lvl="1" indent="-342900">
              <a:lnSpc>
                <a:spcPct val="80000"/>
              </a:lnSpc>
              <a:buFont typeface="Arial" panose="020B0604020202020204" pitchFamily="34" charset="0"/>
              <a:buChar char="•"/>
            </a:pPr>
            <a:r>
              <a:rPr lang="en-US" sz="2000" dirty="0">
                <a:latin typeface="Calibri" panose="020F0502020204030204" pitchFamily="34" charset="0"/>
              </a:rPr>
              <a:t>These transactions were approved by City Council on June 13, 2018 (Series 2012B) and June 20, 2018 (Series 2018C).</a:t>
            </a:r>
          </a:p>
        </p:txBody>
      </p:sp>
      <p:sp>
        <p:nvSpPr>
          <p:cNvPr id="11" name="Rectangle 20"/>
          <p:cNvSpPr>
            <a:spLocks noGrp="1" noChangeArrowheads="1"/>
          </p:cNvSpPr>
          <p:nvPr>
            <p:ph type="title"/>
          </p:nvPr>
        </p:nvSpPr>
        <p:spPr>
          <a:xfrm>
            <a:off x="1066800" y="91281"/>
            <a:ext cx="8077200" cy="975519"/>
          </a:xfrm>
        </p:spPr>
        <p:txBody>
          <a:bodyPr/>
          <a:lstStyle/>
          <a:p>
            <a:pPr lvl="0"/>
            <a:r>
              <a:rPr lang="en-US" dirty="0">
                <a:latin typeface="Calibri" panose="020F0502020204030204" pitchFamily="34" charset="0"/>
                <a:cs typeface="Calibri" panose="020F0502020204030204" pitchFamily="34" charset="0"/>
              </a:rPr>
              <a:t>Combined Utility System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rPr>
              <a:t>Series 2012B &amp; 2018C</a:t>
            </a: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5</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1886332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6</a:t>
            </a:fld>
            <a:endParaRPr lang="en-US" b="1" dirty="0">
              <a:solidFill>
                <a:schemeClr val="bg1"/>
              </a:solidFill>
            </a:endParaRPr>
          </a:p>
        </p:txBody>
      </p:sp>
      <p:sp>
        <p:nvSpPr>
          <p:cNvPr id="9" name="Content Placeholder 8"/>
          <p:cNvSpPr>
            <a:spLocks noGrp="1"/>
          </p:cNvSpPr>
          <p:nvPr>
            <p:ph idx="1"/>
          </p:nvPr>
        </p:nvSpPr>
        <p:spPr>
          <a:xfrm>
            <a:off x="609600" y="1447800"/>
            <a:ext cx="7924800" cy="478155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0" indent="0">
              <a:buNone/>
            </a:pPr>
            <a:r>
              <a:rPr lang="en-US" b="1" u="sng" dirty="0">
                <a:latin typeface="Calibri" panose="020F0502020204030204" pitchFamily="34" charset="0"/>
              </a:rPr>
              <a:t>Pricing Update:</a:t>
            </a:r>
          </a:p>
          <a:p>
            <a:r>
              <a:rPr lang="en-US" sz="2400" dirty="0">
                <a:latin typeface="Calibri" panose="020F0502020204030204" pitchFamily="34" charset="0"/>
                <a:cs typeface="Calibri" panose="020F0502020204030204" pitchFamily="34" charset="0"/>
              </a:rPr>
              <a:t>Series 2012B:</a:t>
            </a:r>
          </a:p>
          <a:p>
            <a:pPr lvl="1"/>
            <a:r>
              <a:rPr lang="en-US" sz="1800" dirty="0">
                <a:latin typeface="Calibri" panose="020F0502020204030204" pitchFamily="34" charset="0"/>
                <a:cs typeface="Calibri" panose="020F0502020204030204" pitchFamily="34" charset="0"/>
              </a:rPr>
              <a:t>Renegotiated terms resulted in an estimated savings of $186,794 in year 1 and a savings of approximately $1.75 million through 2021.</a:t>
            </a:r>
          </a:p>
          <a:p>
            <a:r>
              <a:rPr lang="en-US" sz="2400" dirty="0">
                <a:latin typeface="Calibri" panose="020F0502020204030204" pitchFamily="34" charset="0"/>
              </a:rPr>
              <a:t>Series  2018C:</a:t>
            </a:r>
          </a:p>
          <a:p>
            <a:pPr lvl="1"/>
            <a:r>
              <a:rPr lang="en-US" sz="1800" dirty="0">
                <a:latin typeface="Calibri" panose="020F0502020204030204" pitchFamily="34" charset="0"/>
              </a:rPr>
              <a:t>Renegotiated terms resulted in a</a:t>
            </a:r>
            <a:r>
              <a:rPr lang="en-US" sz="1800" dirty="0">
                <a:latin typeface="Calibri" panose="020F0502020204030204" pitchFamily="34" charset="0"/>
                <a:cs typeface="Calibri" panose="020F0502020204030204" pitchFamily="34" charset="0"/>
              </a:rPr>
              <a:t>n estimated</a:t>
            </a:r>
            <a:r>
              <a:rPr lang="en-US" sz="1800" dirty="0">
                <a:latin typeface="Calibri" panose="020F0502020204030204" pitchFamily="34" charset="0"/>
              </a:rPr>
              <a:t> savings of $656,027 in year 1 and a savings of approximately $4.0 million through 2021.</a:t>
            </a:r>
          </a:p>
        </p:txBody>
      </p:sp>
      <p:sp>
        <p:nvSpPr>
          <p:cNvPr id="11" name="Rectangle 20"/>
          <p:cNvSpPr>
            <a:spLocks noGrp="1" noChangeArrowheads="1"/>
          </p:cNvSpPr>
          <p:nvPr>
            <p:ph type="title"/>
          </p:nvPr>
        </p:nvSpPr>
        <p:spPr>
          <a:xfrm>
            <a:off x="1066800" y="91281"/>
            <a:ext cx="8077200" cy="975519"/>
          </a:xfrm>
        </p:spPr>
        <p:txBody>
          <a:bodyPr/>
          <a:lstStyle/>
          <a:p>
            <a:pPr lvl="0"/>
            <a:r>
              <a:rPr lang="en-US" dirty="0">
                <a:latin typeface="Calibri" panose="020F0502020204030204" pitchFamily="34" charset="0"/>
                <a:cs typeface="Calibri" panose="020F0502020204030204" pitchFamily="34" charset="0"/>
              </a:rPr>
              <a:t>Combined Utility System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rPr>
              <a:t>Series 2012B &amp; 2018C</a:t>
            </a: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6</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Tree>
    <p:extLst>
      <p:ext uri="{BB962C8B-B14F-4D97-AF65-F5344CB8AC3E}">
        <p14:creationId xmlns:p14="http://schemas.microsoft.com/office/powerpoint/2010/main" val="91700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382000" cy="3962400"/>
          </a:xfrm>
        </p:spPr>
        <p:txBody>
          <a:bodyPr/>
          <a:lstStyle/>
          <a:p>
            <a:pPr marL="0" indent="0">
              <a:buNone/>
            </a:pPr>
            <a:r>
              <a:rPr lang="en-US" b="1" u="sng" dirty="0">
                <a:latin typeface="Calibri" panose="020F0502020204030204" pitchFamily="34" charset="0"/>
              </a:rPr>
              <a:t>Background:</a:t>
            </a:r>
          </a:p>
          <a:p>
            <a:r>
              <a:rPr lang="en-US" sz="2000" u="sng" dirty="0">
                <a:latin typeface="Calibri" panose="020F0502020204030204" pitchFamily="34" charset="0"/>
              </a:rPr>
              <a:t>Projects being financed</a:t>
            </a:r>
            <a:r>
              <a:rPr lang="en-US" sz="2000" dirty="0">
                <a:latin typeface="Calibri" panose="020F0502020204030204" pitchFamily="34" charset="0"/>
              </a:rPr>
              <a:t>: Northeast Plant Expansion &amp; Second Source Transmission Lines.</a:t>
            </a:r>
          </a:p>
          <a:p>
            <a:pPr lvl="1"/>
            <a:r>
              <a:rPr lang="en-US" sz="1800" dirty="0">
                <a:latin typeface="Calibri" panose="020F0502020204030204" pitchFamily="34" charset="0"/>
              </a:rPr>
              <a:t>The City has $17.11 million remaining from its 2015 commitment from the Texas Water Development Board (TWDB).</a:t>
            </a:r>
          </a:p>
          <a:p>
            <a:pPr lvl="1"/>
            <a:r>
              <a:rPr lang="en-US" sz="1800" dirty="0">
                <a:latin typeface="Calibri" panose="020F0502020204030204" pitchFamily="34" charset="0"/>
              </a:rPr>
              <a:t>The City Received approval from the TWDB for an additional $153.155 million.</a:t>
            </a:r>
          </a:p>
          <a:p>
            <a:pPr lvl="1"/>
            <a:r>
              <a:rPr lang="en-US" sz="1800" dirty="0">
                <a:latin typeface="Calibri" panose="020F0502020204030204" pitchFamily="34" charset="0"/>
              </a:rPr>
              <a:t>The loan rates will be at TWDB’s expected AAA rated financing cost, adjusted from for a 20.2% subsidy.</a:t>
            </a:r>
          </a:p>
          <a:p>
            <a:pPr marL="457200" lvl="1" indent="0">
              <a:buNone/>
            </a:pPr>
            <a:endParaRPr lang="en-US" sz="1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EEDA831C-AE7C-42E9-82C5-D3912A40B1C1}" type="slidenum">
              <a:rPr lang="en-US" smtClean="0"/>
              <a:pPr/>
              <a:t>7</a:t>
            </a:fld>
            <a:endParaRPr lang="en-US" dirty="0"/>
          </a:p>
        </p:txBody>
      </p:sp>
      <p:sp>
        <p:nvSpPr>
          <p:cNvPr id="7" name="Footer Placeholder 1"/>
          <p:cNvSpPr>
            <a:spLocks noGrp="1"/>
          </p:cNvSpPr>
          <p:nvPr>
            <p:ph type="ftr" sz="quarter" idx="11"/>
          </p:nvPr>
        </p:nvSpPr>
        <p:spPr>
          <a:xfrm>
            <a:off x="457200" y="60960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a:p>
            <a:pPr algn="l"/>
            <a:r>
              <a:rPr lang="en-US" sz="1050" dirty="0">
                <a:latin typeface="Calibri" panose="020F0502020204030204" pitchFamily="34" charset="0"/>
              </a:rPr>
              <a:t>SWIRFT – State Water Implementation Revenue Fund for Texas</a:t>
            </a:r>
          </a:p>
        </p:txBody>
      </p:sp>
      <p:sp>
        <p:nvSpPr>
          <p:cNvPr id="8" name="Title 1">
            <a:extLst>
              <a:ext uri="{FF2B5EF4-FFF2-40B4-BE49-F238E27FC236}">
                <a16:creationId xmlns:a16="http://schemas.microsoft.com/office/drawing/2014/main" id="{645FEDEE-F510-40EF-AFB6-0833D46AEB0E}"/>
              </a:ext>
            </a:extLst>
          </p:cNvPr>
          <p:cNvSpPr>
            <a:spLocks noGrp="1"/>
          </p:cNvSpPr>
          <p:nvPr>
            <p:ph type="title"/>
          </p:nvPr>
        </p:nvSpPr>
        <p:spPr>
          <a:xfrm>
            <a:off x="1295400" y="243680"/>
            <a:ext cx="7086600" cy="823119"/>
          </a:xfrm>
        </p:spPr>
        <p:txBody>
          <a:bodyPr/>
          <a:lstStyle/>
          <a:p>
            <a:pPr marL="971550" lvl="1" indent="-514350">
              <a:lnSpc>
                <a:spcPct val="80000"/>
              </a:lnSpc>
            </a:pPr>
            <a:r>
              <a:rPr lang="en-US" sz="3200" b="1" dirty="0">
                <a:solidFill>
                  <a:srgbClr val="002060"/>
                </a:solidFill>
                <a:latin typeface="Calibri" panose="020F0502020204030204" pitchFamily="34" charset="0"/>
                <a:ea typeface="+mj-ea"/>
                <a:cs typeface="+mj-cs"/>
              </a:rPr>
              <a:t>Texas Water Development Board (TWDB) SWIRFT Loan, Series 2018F</a:t>
            </a:r>
          </a:p>
        </p:txBody>
      </p:sp>
    </p:spTree>
    <p:extLst>
      <p:ext uri="{BB962C8B-B14F-4D97-AF65-F5344CB8AC3E}">
        <p14:creationId xmlns:p14="http://schemas.microsoft.com/office/powerpoint/2010/main" val="3446464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43680"/>
            <a:ext cx="7086600" cy="823119"/>
          </a:xfrm>
        </p:spPr>
        <p:txBody>
          <a:bodyPr/>
          <a:lstStyle/>
          <a:p>
            <a:pPr marL="971550" lvl="1" indent="-514350">
              <a:lnSpc>
                <a:spcPct val="80000"/>
              </a:lnSpc>
            </a:pPr>
            <a:r>
              <a:rPr lang="en-US" sz="3200" b="1" dirty="0">
                <a:solidFill>
                  <a:srgbClr val="002060"/>
                </a:solidFill>
                <a:latin typeface="Calibri" panose="020F0502020204030204" pitchFamily="34" charset="0"/>
                <a:ea typeface="+mj-ea"/>
                <a:cs typeface="+mj-cs"/>
              </a:rPr>
              <a:t>Texas Water Development Board (TWDB) SWIRFT Loan, Series 2018F</a:t>
            </a:r>
          </a:p>
        </p:txBody>
      </p:sp>
      <p:sp>
        <p:nvSpPr>
          <p:cNvPr id="3" name="Content Placeholder 2"/>
          <p:cNvSpPr>
            <a:spLocks noGrp="1"/>
          </p:cNvSpPr>
          <p:nvPr>
            <p:ph idx="1"/>
          </p:nvPr>
        </p:nvSpPr>
        <p:spPr>
          <a:xfrm>
            <a:off x="457200" y="1371600"/>
            <a:ext cx="8382000" cy="4953000"/>
          </a:xfrm>
        </p:spPr>
        <p:txBody>
          <a:bodyPr/>
          <a:lstStyle/>
          <a:p>
            <a:pPr marL="0" indent="0">
              <a:buNone/>
            </a:pPr>
            <a:r>
              <a:rPr lang="en-US" b="1" u="sng" dirty="0">
                <a:latin typeface="Calibri" panose="020F0502020204030204" pitchFamily="34" charset="0"/>
              </a:rPr>
              <a:t>Next Steps</a:t>
            </a:r>
            <a:r>
              <a:rPr lang="en-US" b="1" dirty="0">
                <a:latin typeface="Calibri" panose="020F0502020204030204" pitchFamily="34" charset="0"/>
              </a:rPr>
              <a:t>:</a:t>
            </a:r>
          </a:p>
          <a:p>
            <a:pPr>
              <a:buFont typeface="Arial" panose="020B0604020202020204" pitchFamily="34" charset="0"/>
              <a:buChar char="•"/>
            </a:pPr>
            <a:r>
              <a:rPr lang="en-US" sz="2000" dirty="0">
                <a:latin typeface="Calibri" panose="020F0502020204030204" pitchFamily="34" charset="0"/>
              </a:rPr>
              <a:t>2018 loan installment of approximately $170.265 million will require two Council Actions.</a:t>
            </a:r>
          </a:p>
          <a:p>
            <a:pPr lvl="2"/>
            <a:r>
              <a:rPr lang="en-US" sz="1800" dirty="0">
                <a:latin typeface="Calibri" panose="020F0502020204030204" pitchFamily="34" charset="0"/>
              </a:rPr>
              <a:t>Council Approval of Financing Agreement in August 2018.</a:t>
            </a:r>
          </a:p>
          <a:p>
            <a:pPr lvl="3"/>
            <a:r>
              <a:rPr lang="en-US" sz="1600" dirty="0">
                <a:latin typeface="Calibri" panose="020F0502020204030204" pitchFamily="34" charset="0"/>
              </a:rPr>
              <a:t>TWDB relies on Financing Agreement when selling its TWDB bonds in September, and imposes financial penalties for terminating close to, or after TWDB’s sale of bonds.</a:t>
            </a:r>
          </a:p>
          <a:p>
            <a:pPr lvl="2"/>
            <a:r>
              <a:rPr lang="en-US" sz="1800" dirty="0">
                <a:latin typeface="Calibri" panose="020F0502020204030204" pitchFamily="34" charset="0"/>
              </a:rPr>
              <a:t>Council Approval of Loan documents, expected in October 2018.</a:t>
            </a:r>
          </a:p>
          <a:p>
            <a:pPr lvl="3"/>
            <a:r>
              <a:rPr lang="en-US" sz="1600" dirty="0">
                <a:latin typeface="Calibri" panose="020F0502020204030204" pitchFamily="34" charset="0"/>
              </a:rPr>
              <a:t>Loan scheduled to close in November 2018.</a:t>
            </a:r>
          </a:p>
          <a:p>
            <a:pPr marL="457200" lvl="1" indent="0">
              <a:buNone/>
            </a:pPr>
            <a:endParaRPr lang="en-US" sz="1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EEDA831C-AE7C-42E9-82C5-D3912A40B1C1}" type="slidenum">
              <a:rPr lang="en-US" smtClean="0"/>
              <a:pPr/>
              <a:t>8</a:t>
            </a:fld>
            <a:endParaRPr lang="en-US" dirty="0"/>
          </a:p>
        </p:txBody>
      </p:sp>
      <p:sp>
        <p:nvSpPr>
          <p:cNvPr id="6" name="Footer Placeholder 1"/>
          <p:cNvSpPr>
            <a:spLocks noGrp="1"/>
          </p:cNvSpPr>
          <p:nvPr>
            <p:ph type="ftr" sz="quarter" idx="11"/>
          </p:nvPr>
        </p:nvSpPr>
        <p:spPr>
          <a:xfrm>
            <a:off x="457200" y="60960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a:p>
            <a:pPr algn="l"/>
            <a:r>
              <a:rPr lang="en-US" sz="1050" dirty="0">
                <a:latin typeface="Calibri" panose="020F0502020204030204" pitchFamily="34" charset="0"/>
              </a:rPr>
              <a:t>SWIRFT – State Water Implementation Revenue Fund for Texas</a:t>
            </a:r>
          </a:p>
        </p:txBody>
      </p:sp>
    </p:spTree>
    <p:extLst>
      <p:ext uri="{BB962C8B-B14F-4D97-AF65-F5344CB8AC3E}">
        <p14:creationId xmlns:p14="http://schemas.microsoft.com/office/powerpoint/2010/main" val="2545057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2E257D13-180C-44D9-8790-FFEAC1989D26}" type="slidenum">
              <a:rPr lang="en-US" smtClean="0">
                <a:cs typeface="Arial" charset="0"/>
              </a:rPr>
              <a:pPr/>
              <a:t>9</a:t>
            </a:fld>
            <a:endParaRPr lang="en-US" dirty="0">
              <a:cs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886524076"/>
              </p:ext>
            </p:extLst>
          </p:nvPr>
        </p:nvGraphicFramePr>
        <p:xfrm>
          <a:off x="609600" y="1586725"/>
          <a:ext cx="8001000" cy="4931144"/>
        </p:xfrm>
        <a:graphic>
          <a:graphicData uri="http://schemas.openxmlformats.org/drawingml/2006/table">
            <a:tbl>
              <a:tblPr/>
              <a:tblGrid>
                <a:gridCol w="3962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gridCol w="928878">
                  <a:extLst>
                    <a:ext uri="{9D8B030D-6E8A-4147-A177-3AD203B41FA5}">
                      <a16:colId xmlns:a16="http://schemas.microsoft.com/office/drawing/2014/main" val="20002"/>
                    </a:ext>
                  </a:extLst>
                </a:gridCol>
                <a:gridCol w="1300224">
                  <a:extLst>
                    <a:ext uri="{9D8B030D-6E8A-4147-A177-3AD203B41FA5}">
                      <a16:colId xmlns:a16="http://schemas.microsoft.com/office/drawing/2014/main" val="20003"/>
                    </a:ext>
                  </a:extLst>
                </a:gridCol>
                <a:gridCol w="48116">
                  <a:extLst>
                    <a:ext uri="{9D8B030D-6E8A-4147-A177-3AD203B41FA5}">
                      <a16:colId xmlns:a16="http://schemas.microsoft.com/office/drawing/2014/main" val="20004"/>
                    </a:ext>
                  </a:extLst>
                </a:gridCol>
                <a:gridCol w="130544">
                  <a:extLst>
                    <a:ext uri="{9D8B030D-6E8A-4147-A177-3AD203B41FA5}">
                      <a16:colId xmlns:a16="http://schemas.microsoft.com/office/drawing/2014/main" val="20005"/>
                    </a:ext>
                  </a:extLst>
                </a:gridCol>
                <a:gridCol w="766229">
                  <a:extLst>
                    <a:ext uri="{9D8B030D-6E8A-4147-A177-3AD203B41FA5}">
                      <a16:colId xmlns:a16="http://schemas.microsoft.com/office/drawing/2014/main" val="20006"/>
                    </a:ext>
                  </a:extLst>
                </a:gridCol>
                <a:gridCol w="636009">
                  <a:extLst>
                    <a:ext uri="{9D8B030D-6E8A-4147-A177-3AD203B41FA5}">
                      <a16:colId xmlns:a16="http://schemas.microsoft.com/office/drawing/2014/main" val="20007"/>
                    </a:ext>
                  </a:extLst>
                </a:gridCol>
              </a:tblGrid>
              <a:tr h="152400">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301852">
                <a:tc>
                  <a:txBody>
                    <a:bodyPr/>
                    <a:lstStyle/>
                    <a:p>
                      <a:pPr algn="r" fontAlgn="b"/>
                      <a:r>
                        <a:rPr lang="en-US" sz="1600" b="0" i="0" u="none" strike="noStrike" dirty="0">
                          <a:solidFill>
                            <a:srgbClr val="000000"/>
                          </a:solidFill>
                          <a:effectLst/>
                          <a:latin typeface="Calibri" panose="020F0502020204030204" pitchFamily="34" charset="0"/>
                        </a:rPr>
                        <a:t>System</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b">
                    <a:lnL>
                      <a:noFill/>
                    </a:lnL>
                    <a:lnR>
                      <a:noFill/>
                    </a:lnR>
                    <a:lnT>
                      <a:noFill/>
                    </a:lnT>
                    <a:lnB>
                      <a:noFill/>
                    </a:lnB>
                    <a:solidFill>
                      <a:schemeClr val="accent2">
                        <a:lumMod val="20000"/>
                        <a:lumOff val="80000"/>
                      </a:schemeClr>
                    </a:solidFill>
                  </a:tcPr>
                </a:tc>
                <a:tc gridSpan="5">
                  <a:txBody>
                    <a:bodyPr/>
                    <a:lstStyle/>
                    <a:p>
                      <a:pPr algn="l" fontAlgn="b"/>
                      <a:r>
                        <a:rPr lang="en-US" sz="1600" b="0" i="0" u="none" strike="noStrike" dirty="0">
                          <a:solidFill>
                            <a:srgbClr val="000000"/>
                          </a:solidFill>
                          <a:effectLst/>
                          <a:latin typeface="Calibri" panose="020F0502020204030204" pitchFamily="34" charset="0"/>
                        </a:rPr>
                        <a:t>Combined Utility System</a:t>
                      </a: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6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10001"/>
                  </a:ext>
                </a:extLst>
              </a:tr>
              <a:tr h="301852">
                <a:tc>
                  <a:txBody>
                    <a:bodyPr/>
                    <a:lstStyle/>
                    <a:p>
                      <a:pPr algn="r" fontAlgn="b"/>
                      <a:r>
                        <a:rPr lang="en-US" sz="1600" b="0" i="0" u="none" strike="noStrike" dirty="0">
                          <a:solidFill>
                            <a:srgbClr val="000000"/>
                          </a:solidFill>
                          <a:effectLst/>
                          <a:latin typeface="Calibri" panose="020F0502020204030204" pitchFamily="34" charset="0"/>
                        </a:rPr>
                        <a:t>New Money or Refunding:</a:t>
                      </a: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6">
                  <a:txBody>
                    <a:bodyPr/>
                    <a:lstStyle/>
                    <a:p>
                      <a:pPr algn="l" fontAlgn="b"/>
                      <a:r>
                        <a:rPr lang="en-US" sz="1600" b="0" i="0" u="none" strike="noStrike" dirty="0">
                          <a:solidFill>
                            <a:schemeClr val="tx1"/>
                          </a:solidFill>
                          <a:effectLst/>
                          <a:latin typeface="Calibri" panose="020F0502020204030204" pitchFamily="34" charset="0"/>
                        </a:rPr>
                        <a:t>New Money</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01852">
                <a:tc>
                  <a:txBody>
                    <a:bodyPr/>
                    <a:lstStyle/>
                    <a:p>
                      <a:pPr algn="r" fontAlgn="b"/>
                      <a:r>
                        <a:rPr lang="en-US" sz="1600" b="0" i="0" u="none" strike="noStrike" dirty="0">
                          <a:solidFill>
                            <a:schemeClr val="tx1"/>
                          </a:solidFill>
                          <a:effectLst/>
                          <a:latin typeface="Calibri" panose="020F0502020204030204" pitchFamily="34" charset="0"/>
                        </a:rPr>
                        <a:t>Par Amount</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b">
                    <a:lnL>
                      <a:noFill/>
                    </a:lnL>
                    <a:lnR>
                      <a:noFill/>
                    </a:lnR>
                    <a:lnT>
                      <a:noFill/>
                    </a:lnT>
                    <a:lnB>
                      <a:noFill/>
                    </a:lnB>
                    <a:solidFill>
                      <a:schemeClr val="accent2">
                        <a:lumMod val="20000"/>
                        <a:lumOff val="80000"/>
                      </a:schemeClr>
                    </a:solidFill>
                  </a:tcPr>
                </a:tc>
                <a:tc gridSpan="6">
                  <a:txBody>
                    <a:bodyPr/>
                    <a:lstStyle/>
                    <a:p>
                      <a:pPr algn="l" fontAlgn="b"/>
                      <a:r>
                        <a:rPr lang="en-US" sz="1600" b="0" i="0" u="none" strike="noStrike" dirty="0">
                          <a:solidFill>
                            <a:schemeClr val="tx1"/>
                          </a:solidFill>
                          <a:effectLst/>
                          <a:latin typeface="Calibri" panose="020F0502020204030204" pitchFamily="34" charset="0"/>
                        </a:rPr>
                        <a:t>$170.265 million</a:t>
                      </a: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301852">
                <a:tc>
                  <a:txBody>
                    <a:bodyPr/>
                    <a:lstStyle/>
                    <a:p>
                      <a:pPr algn="r" fontAlgn="b"/>
                      <a:r>
                        <a:rPr lang="en-US" sz="1600" b="0" i="0" u="none" strike="noStrike" dirty="0">
                          <a:solidFill>
                            <a:schemeClr val="tx1"/>
                          </a:solidFill>
                          <a:effectLst/>
                          <a:latin typeface="Calibri" panose="020F0502020204030204" pitchFamily="34" charset="0"/>
                        </a:rPr>
                        <a:t>Use of the Debt Proceeds</a:t>
                      </a:r>
                    </a:p>
                  </a:txBody>
                  <a:tcPr marL="9525" marR="9525" marT="9525" marB="0" anchor="b">
                    <a:lnL>
                      <a:noFill/>
                    </a:lnL>
                    <a:lnR>
                      <a:noFill/>
                    </a:lnR>
                    <a:lnT>
                      <a:noFill/>
                    </a:lnT>
                    <a:lnB>
                      <a:noFill/>
                    </a:lnB>
                    <a:no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b">
                    <a:lnL>
                      <a:noFill/>
                    </a:lnL>
                    <a:lnR>
                      <a:noFill/>
                    </a:lnR>
                    <a:lnT>
                      <a:noFill/>
                    </a:lnT>
                    <a:lnB>
                      <a:noFill/>
                    </a:lnB>
                    <a:noFill/>
                  </a:tcPr>
                </a:tc>
                <a:tc gridSpan="6">
                  <a:txBody>
                    <a:bodyPr/>
                    <a:lstStyle/>
                    <a:p>
                      <a:pPr algn="l" fontAlgn="b"/>
                      <a:r>
                        <a:rPr lang="en-US" sz="1600" b="0" i="0" u="none" strike="noStrike" dirty="0">
                          <a:solidFill>
                            <a:schemeClr val="tx1"/>
                          </a:solidFill>
                          <a:effectLst/>
                          <a:latin typeface="Calibri" panose="020F0502020204030204" pitchFamily="34" charset="0"/>
                        </a:rPr>
                        <a:t>NE Plant Expansion</a:t>
                      </a:r>
                      <a:r>
                        <a:rPr lang="en-US" sz="1600" b="0" i="0" u="none" strike="noStrike" baseline="0" dirty="0">
                          <a:solidFill>
                            <a:schemeClr val="tx1"/>
                          </a:solidFill>
                          <a:effectLst/>
                          <a:latin typeface="Calibri" panose="020F0502020204030204" pitchFamily="34" charset="0"/>
                        </a:rPr>
                        <a:t> &amp; Transmission Lines</a:t>
                      </a:r>
                      <a:endParaRPr lang="en-US" sz="16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6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0004"/>
                  </a:ext>
                </a:extLst>
              </a:tr>
              <a:tr h="85044">
                <a:tc>
                  <a:txBody>
                    <a:bodyPr/>
                    <a:lstStyle/>
                    <a:p>
                      <a:pPr algn="r"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05999">
                <a:tc>
                  <a:txBody>
                    <a:bodyPr/>
                    <a:lstStyle/>
                    <a:p>
                      <a:pPr algn="r"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r h="301852">
                <a:tc>
                  <a:txBody>
                    <a:bodyPr/>
                    <a:lstStyle/>
                    <a:p>
                      <a:pPr algn="r" fontAlgn="b"/>
                      <a:r>
                        <a:rPr lang="en-US" sz="1600" b="0" i="0" u="none" strike="noStrike" dirty="0">
                          <a:solidFill>
                            <a:schemeClr val="tx1"/>
                          </a:solidFill>
                          <a:effectLst/>
                          <a:latin typeface="Calibri" panose="020F0502020204030204" pitchFamily="34" charset="0"/>
                        </a:rPr>
                        <a:t>Revenue Source Securing Debt</a:t>
                      </a: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solidFill>
                      <a:schemeClr val="accent2">
                        <a:lumMod val="20000"/>
                        <a:lumOff val="80000"/>
                      </a:schemeClr>
                    </a:solidFill>
                  </a:tcPr>
                </a:tc>
                <a:tc gridSpan="4">
                  <a:txBody>
                    <a:bodyPr/>
                    <a:lstStyle/>
                    <a:p>
                      <a:pPr algn="l" fontAlgn="b"/>
                      <a:r>
                        <a:rPr lang="en-US" sz="1600" b="0" i="0" u="none" strike="noStrike" dirty="0">
                          <a:solidFill>
                            <a:schemeClr val="tx1"/>
                          </a:solidFill>
                          <a:effectLst/>
                          <a:latin typeface="Calibri" panose="020F0502020204030204" pitchFamily="34" charset="0"/>
                        </a:rPr>
                        <a:t>Net revenues</a:t>
                      </a:r>
                      <a:r>
                        <a:rPr lang="en-US" sz="1600" b="0" i="0" u="none" strike="noStrike" baseline="0" dirty="0">
                          <a:solidFill>
                            <a:schemeClr val="tx1"/>
                          </a:solidFill>
                          <a:effectLst/>
                          <a:latin typeface="Calibri" panose="020F0502020204030204" pitchFamily="34" charset="0"/>
                        </a:rPr>
                        <a:t> of the Combined Utility System</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10007"/>
                  </a:ext>
                </a:extLst>
              </a:tr>
              <a:tr h="301852">
                <a:tc>
                  <a:txBody>
                    <a:bodyPr/>
                    <a:lstStyle/>
                    <a:p>
                      <a:pPr algn="r" fontAlgn="b"/>
                      <a:r>
                        <a:rPr lang="en-US" sz="1600" b="0" i="0" u="none" strike="noStrike" dirty="0">
                          <a:solidFill>
                            <a:schemeClr val="tx1"/>
                          </a:solidFill>
                          <a:effectLst/>
                          <a:latin typeface="Calibri" panose="020F0502020204030204" pitchFamily="34" charset="0"/>
                        </a:rPr>
                        <a:t>Estimated Weighted Average Life of the Debt Being</a:t>
                      </a:r>
                      <a:r>
                        <a:rPr lang="en-US" sz="1600" b="0" i="0" u="none" strike="noStrike" baseline="0" dirty="0">
                          <a:solidFill>
                            <a:schemeClr val="tx1"/>
                          </a:solidFill>
                          <a:effectLst/>
                          <a:latin typeface="Calibri" panose="020F0502020204030204" pitchFamily="34" charset="0"/>
                        </a:rPr>
                        <a:t> Refunded</a:t>
                      </a:r>
                      <a:r>
                        <a:rPr lang="en-US" sz="1600" b="0" i="0" u="none" strike="noStrike" dirty="0">
                          <a:solidFill>
                            <a:schemeClr val="tx1"/>
                          </a:solidFill>
                          <a:effectLst/>
                          <a:latin typeface="Calibri" panose="020F0502020204030204" pitchFamily="34" charset="0"/>
                        </a:rPr>
                        <a:t>(Years)</a:t>
                      </a:r>
                    </a:p>
                  </a:txBody>
                  <a:tcPr marL="9525" marR="9525" marT="9525" marB="0" anchor="ctr">
                    <a:lnL>
                      <a:noFill/>
                    </a:lnL>
                    <a:lnR>
                      <a:noFill/>
                    </a:lnR>
                    <a:lnT>
                      <a:noFill/>
                    </a:lnT>
                    <a:lnB>
                      <a:noFill/>
                    </a:lnB>
                    <a:no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noFill/>
                  </a:tcPr>
                </a:tc>
                <a:tc>
                  <a:txBody>
                    <a:bodyPr/>
                    <a:lstStyle/>
                    <a:p>
                      <a:pPr algn="l" rtl="0" fontAlgn="b"/>
                      <a:r>
                        <a:rPr lang="en-US" sz="1600" b="0" i="0" u="none" strike="noStrike" dirty="0">
                          <a:solidFill>
                            <a:schemeClr val="tx1"/>
                          </a:solidFill>
                          <a:effectLst/>
                          <a:latin typeface="Calibri" panose="020F0502020204030204" pitchFamily="34" charset="0"/>
                        </a:rPr>
                        <a:t>N/A</a:t>
                      </a:r>
                    </a:p>
                  </a:txBody>
                  <a:tcPr marL="9525" marR="9525" marT="9525" marB="0" anchor="ctr">
                    <a:lnL>
                      <a:noFill/>
                    </a:lnL>
                    <a:lnR>
                      <a:noFill/>
                    </a:lnR>
                    <a:lnT>
                      <a:noFill/>
                    </a:lnT>
                    <a:lnB>
                      <a:noFill/>
                    </a:lnB>
                    <a:lnTlToBr w="12700" cmpd="sng">
                      <a:noFill/>
                      <a:prstDash val="solid"/>
                    </a:lnTlToBr>
                    <a:lnBlToTr w="12700" cmpd="sng">
                      <a:noFill/>
                      <a:prstDash val="solid"/>
                    </a:lnBlToTr>
                    <a:noFill/>
                  </a:tcPr>
                </a:tc>
                <a:tc>
                  <a:txBody>
                    <a:bodyPr/>
                    <a:lstStyle/>
                    <a:p>
                      <a:pPr algn="r" fontAlgn="b"/>
                      <a:endParaRPr lang="en-US" sz="1600" b="0" i="0" u="none" strike="noStrike" dirty="0">
                        <a:solidFill>
                          <a:schemeClr val="tx1"/>
                        </a:solidFill>
                        <a:effectLst/>
                        <a:latin typeface="Calibri" panose="020F0502020204030204" pitchFamily="34" charset="0"/>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l" fontAlgn="b"/>
                      <a:endParaRPr lang="en-US" sz="1600" b="0" i="0" u="none" strike="noStrike" dirty="0">
                        <a:solidFill>
                          <a:schemeClr val="tx1"/>
                        </a:solidFill>
                        <a:effectLst/>
                        <a:latin typeface="Calibri" panose="020F0502020204030204" pitchFamily="34" charset="0"/>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l" rtl="0" fontAlgn="b"/>
                      <a:endParaRPr lang="en-US" sz="1600" b="0" i="0" u="none" strike="noStrike" dirty="0">
                        <a:solidFill>
                          <a:schemeClr val="tx1"/>
                        </a:solidFill>
                        <a:effectLst/>
                        <a:latin typeface="Calibri" panose="020F0502020204030204" pitchFamily="34" charset="0"/>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w="12700" cmpd="sng">
                      <a:noFill/>
                      <a:prstDash val="solid"/>
                    </a:lnL>
                    <a:lnR>
                      <a:noFill/>
                    </a:lnR>
                    <a:lnT>
                      <a:noFill/>
                    </a:lnT>
                    <a:lnB>
                      <a:noFill/>
                    </a:lnB>
                    <a:lnTlToBr w="12700" cmpd="sng">
                      <a:noFill/>
                      <a:prstDash val="solid"/>
                    </a:lnTlToBr>
                    <a:lnBlToTr w="12700" cmpd="sng">
                      <a:noFill/>
                      <a:prstDash val="solid"/>
                    </a:lnBlToTr>
                    <a:no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0008"/>
                  </a:ext>
                </a:extLst>
              </a:tr>
              <a:tr h="301852">
                <a:tc>
                  <a:txBody>
                    <a:bodyPr/>
                    <a:lstStyle/>
                    <a:p>
                      <a:pPr algn="r" fontAlgn="b"/>
                      <a:r>
                        <a:rPr lang="en-US" sz="1600" b="0" i="0" u="none" strike="noStrike" dirty="0">
                          <a:solidFill>
                            <a:schemeClr val="tx1"/>
                          </a:solidFill>
                          <a:effectLst/>
                          <a:latin typeface="Calibri" panose="020F0502020204030204" pitchFamily="34" charset="0"/>
                        </a:rPr>
                        <a:t>Estimated Change to the Weighted Average Life of</a:t>
                      </a:r>
                      <a:r>
                        <a:rPr lang="en-US" sz="1600" b="0" i="0" u="none" strike="noStrike" baseline="0" dirty="0">
                          <a:solidFill>
                            <a:schemeClr val="tx1"/>
                          </a:solidFill>
                          <a:effectLst/>
                          <a:latin typeface="Calibri" panose="020F0502020204030204" pitchFamily="34" charset="0"/>
                        </a:rPr>
                        <a:t> </a:t>
                      </a:r>
                      <a:r>
                        <a:rPr lang="en-US" sz="1600" b="0" i="0" u="none" strike="noStrike" dirty="0">
                          <a:solidFill>
                            <a:schemeClr val="tx1"/>
                          </a:solidFill>
                          <a:effectLst/>
                          <a:latin typeface="Calibri" panose="020F0502020204030204" pitchFamily="34" charset="0"/>
                        </a:rPr>
                        <a:t>Debt Being Refunded</a:t>
                      </a: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solidFill>
                      <a:schemeClr val="accent2">
                        <a:lumMod val="20000"/>
                        <a:lumOff val="80000"/>
                      </a:schemeClr>
                    </a:solidFill>
                  </a:tcPr>
                </a:tc>
                <a:tc gridSpan="4">
                  <a:txBody>
                    <a:bodyPr/>
                    <a:lstStyle/>
                    <a:p>
                      <a:pPr algn="l" fontAlgn="b"/>
                      <a:r>
                        <a:rPr lang="en-US" sz="1600" b="0" i="0" u="none" strike="noStrike" dirty="0">
                          <a:solidFill>
                            <a:schemeClr val="tx1"/>
                          </a:solidFill>
                          <a:effectLst/>
                          <a:latin typeface="Calibri" panose="020F0502020204030204" pitchFamily="34" charset="0"/>
                        </a:rPr>
                        <a:t>N/A</a:t>
                      </a: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10009"/>
                  </a:ext>
                </a:extLst>
              </a:tr>
              <a:tr h="262711">
                <a:tc>
                  <a:txBody>
                    <a:bodyPr/>
                    <a:lstStyle/>
                    <a:p>
                      <a:pPr algn="r" fontAlgn="b"/>
                      <a:r>
                        <a:rPr lang="en-US" sz="1600" b="0" i="0" u="none" strike="noStrike" dirty="0">
                          <a:solidFill>
                            <a:srgbClr val="000000"/>
                          </a:solidFill>
                          <a:effectLst/>
                          <a:latin typeface="Calibri" panose="020F0502020204030204" pitchFamily="34" charset="0"/>
                        </a:rPr>
                        <a:t>Estimated Present Value Savings</a:t>
                      </a:r>
                    </a:p>
                  </a:txBody>
                  <a:tcPr marL="9525" marR="9525" marT="9525" marB="0" anchor="ctr">
                    <a:lnL>
                      <a:noFill/>
                    </a:lnL>
                    <a:lnR>
                      <a:noFill/>
                    </a:lnR>
                    <a:lnT>
                      <a:noFill/>
                    </a:lnT>
                    <a:lnB>
                      <a:noFill/>
                    </a:lnB>
                    <a:no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noFill/>
                  </a:tcPr>
                </a:tc>
                <a:tc gridSpan="4">
                  <a:txBody>
                    <a:bodyPr/>
                    <a:lstStyle/>
                    <a:p>
                      <a:pPr algn="l" rtl="0" fontAlgn="b"/>
                      <a:r>
                        <a:rPr lang="en-US" sz="1600" b="0" i="0" u="none" strike="noStrike" dirty="0">
                          <a:solidFill>
                            <a:srgbClr val="000000"/>
                          </a:solidFill>
                          <a:effectLst/>
                          <a:latin typeface="Calibri" panose="020F0502020204030204" pitchFamily="34" charset="0"/>
                        </a:rPr>
                        <a:t>N/A</a:t>
                      </a:r>
                    </a:p>
                  </a:txBody>
                  <a:tcPr marL="9525" marR="9525" marT="9525" marB="0" anchor="ctr">
                    <a:lnL>
                      <a:noFill/>
                    </a:lnL>
                    <a:lnR>
                      <a:noFill/>
                    </a:lnR>
                    <a:lnT>
                      <a:noFill/>
                    </a:lnT>
                    <a:lnB>
                      <a:noFill/>
                    </a:lnB>
                    <a:noFill/>
                  </a:tcPr>
                </a:tc>
                <a:tc hMerge="1">
                  <a:txBody>
                    <a:bodyPr/>
                    <a:lstStyle/>
                    <a:p>
                      <a:endParaRPr lang="en-US" sz="1600" dirty="0">
                        <a:latin typeface="Calibri" panose="020F0502020204030204" pitchFamily="34" charset="0"/>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0010"/>
                  </a:ext>
                </a:extLst>
              </a:tr>
              <a:tr h="301852">
                <a:tc>
                  <a:txBody>
                    <a:bodyPr/>
                    <a:lstStyle/>
                    <a:p>
                      <a:pPr marL="0" algn="r"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Estimated</a:t>
                      </a:r>
                      <a:r>
                        <a:rPr lang="en-US" sz="1600" b="0" i="0" u="none" strike="noStrike" kern="1200" baseline="0" dirty="0">
                          <a:solidFill>
                            <a:schemeClr val="tx1"/>
                          </a:solidFill>
                          <a:effectLst/>
                          <a:latin typeface="Calibri" panose="020F0502020204030204" pitchFamily="34" charset="0"/>
                          <a:ea typeface="+mn-ea"/>
                          <a:cs typeface="+mn-cs"/>
                        </a:rPr>
                        <a:t> </a:t>
                      </a:r>
                      <a:r>
                        <a:rPr lang="en-US" sz="1600" b="0" i="0" u="none" strike="noStrike" kern="1200" dirty="0">
                          <a:solidFill>
                            <a:schemeClr val="tx1"/>
                          </a:solidFill>
                          <a:effectLst/>
                          <a:latin typeface="Calibri" panose="020F0502020204030204" pitchFamily="34" charset="0"/>
                          <a:ea typeface="+mn-ea"/>
                          <a:cs typeface="+mn-cs"/>
                        </a:rPr>
                        <a:t>Percentage Savings</a:t>
                      </a:r>
                    </a:p>
                  </a:txBody>
                  <a:tcPr marL="9525" marR="9525" marT="9525" marB="0" anchor="ctr">
                    <a:lnL>
                      <a:noFill/>
                    </a:lnL>
                    <a:lnR>
                      <a:noFill/>
                    </a:lnR>
                    <a:lnT>
                      <a:noFill/>
                    </a:lnT>
                    <a:lnB>
                      <a:noFill/>
                    </a:lnB>
                    <a:solidFill>
                      <a:schemeClr val="accent2">
                        <a:lumMod val="20000"/>
                        <a:lumOff val="80000"/>
                      </a:schemeClr>
                    </a:solidFill>
                  </a:tcP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t>
                      </a:r>
                    </a:p>
                  </a:txBody>
                  <a:tcPr marL="9525" marR="9525" marT="9525" marB="0" anchor="ctr">
                    <a:lnL>
                      <a:noFill/>
                    </a:lnL>
                    <a:lnR>
                      <a:noFill/>
                    </a:lnR>
                    <a:lnT>
                      <a:noFill/>
                    </a:lnT>
                    <a:lnB>
                      <a:noFill/>
                    </a:lnB>
                    <a:solidFill>
                      <a:schemeClr val="accent2">
                        <a:lumMod val="20000"/>
                        <a:lumOff val="80000"/>
                      </a:schemeClr>
                    </a:solidFill>
                  </a:tcP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N/A</a:t>
                      </a:r>
                    </a:p>
                  </a:txBody>
                  <a:tcPr marL="9525" marR="9525" marT="9525" marB="0" anchor="ctr">
                    <a:lnL>
                      <a:noFill/>
                    </a:lnL>
                    <a:lnR>
                      <a:noFill/>
                    </a:lnR>
                    <a:lnT>
                      <a:noFill/>
                    </a:lnT>
                    <a:lnB>
                      <a:noFill/>
                    </a:lnB>
                    <a:solidFill>
                      <a:schemeClr val="accent2">
                        <a:lumMod val="20000"/>
                        <a:lumOff val="80000"/>
                      </a:schemeClr>
                    </a:solidFill>
                  </a:tcPr>
                </a:tc>
                <a:tc gridSpan="3">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2">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10011"/>
                  </a:ext>
                </a:extLst>
              </a:tr>
              <a:tr h="259944">
                <a:tc>
                  <a:txBody>
                    <a:bodyPr/>
                    <a:lstStyle/>
                    <a:p>
                      <a:pPr algn="r" fontAlgn="b"/>
                      <a:r>
                        <a:rPr lang="en-US" sz="1600" b="0" i="0" u="none" strike="noStrike" dirty="0">
                          <a:solidFill>
                            <a:schemeClr val="tx1"/>
                          </a:solidFill>
                          <a:effectLst/>
                          <a:latin typeface="Calibri" panose="020F0502020204030204" pitchFamily="34" charset="0"/>
                        </a:rPr>
                        <a:t>Estimated True Interest Cost (%)</a:t>
                      </a:r>
                    </a:p>
                  </a:txBody>
                  <a:tcPr marL="9525" marR="9525" marT="9525" marB="0" anchor="ctr">
                    <a:lnL>
                      <a:noFill/>
                    </a:lnL>
                    <a:lnR>
                      <a:noFill/>
                    </a:lnR>
                    <a:lnT>
                      <a:noFill/>
                    </a:lnT>
                    <a:lnB>
                      <a:noFill/>
                    </a:lnB>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dirty="0">
                          <a:solidFill>
                            <a:schemeClr val="tx1"/>
                          </a:solidFill>
                          <a:latin typeface="Calibri" panose="020F0502020204030204" pitchFamily="34" charset="0"/>
                        </a:rPr>
                        <a:t>20.2% discount from TWDB actual rate</a:t>
                      </a:r>
                    </a:p>
                  </a:txBody>
                  <a:tcPr marL="9525" marR="9525" marT="9525" marB="0" anchor="ctr">
                    <a:lnL>
                      <a:noFill/>
                    </a:lnL>
                    <a:lnR>
                      <a:noFill/>
                    </a:lnR>
                    <a:lnT>
                      <a:noFill/>
                    </a:lnT>
                    <a:lnB>
                      <a:noFill/>
                    </a:lnB>
                  </a:tcPr>
                </a:tc>
                <a:tc hMerge="1">
                  <a:txBody>
                    <a:bodyPr/>
                    <a:lstStyle/>
                    <a:p>
                      <a:endParaRPr lang="en-US" sz="1600" dirty="0">
                        <a:latin typeface="Calibri" panose="020F0502020204030204" pitchFamily="34" charset="0"/>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hMerge="1">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12"/>
                  </a:ext>
                </a:extLst>
              </a:tr>
              <a:tr h="301852">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Calibri" panose="020F0502020204030204" pitchFamily="34" charset="0"/>
                        </a:rPr>
                        <a:t>Anticipated Council Agenda Dates</a:t>
                      </a: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solidFill>
                      <a:schemeClr val="accent2">
                        <a:lumMod val="20000"/>
                        <a:lumOff val="80000"/>
                      </a:schemeClr>
                    </a:solidFill>
                  </a:tcPr>
                </a:tc>
                <a:tc gridSpan="2">
                  <a:txBody>
                    <a:bodyPr/>
                    <a:lstStyle/>
                    <a:p>
                      <a:pPr algn="l" fontAlgn="b"/>
                      <a:r>
                        <a:rPr lang="en-US" sz="1600" b="0" i="0" u="none" strike="noStrike" dirty="0">
                          <a:solidFill>
                            <a:schemeClr val="tx1"/>
                          </a:solidFill>
                          <a:effectLst/>
                          <a:latin typeface="Calibri" panose="020F0502020204030204" pitchFamily="34" charset="0"/>
                        </a:rPr>
                        <a:t>August/October</a:t>
                      </a:r>
                    </a:p>
                  </a:txBody>
                  <a:tcPr marL="9525" marR="9525" marT="9525" marB="0" anchor="ctr">
                    <a:lnL>
                      <a:noFill/>
                    </a:lnL>
                    <a:lnR>
                      <a:noFill/>
                    </a:lnR>
                    <a:lnT>
                      <a:noFill/>
                    </a:lnT>
                    <a:lnB>
                      <a:noFill/>
                    </a:lnB>
                    <a:solidFill>
                      <a:schemeClr val="accent2">
                        <a:lumMod val="20000"/>
                        <a:lumOff val="80000"/>
                      </a:schemeClr>
                    </a:solidFill>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2">
                  <a:txBody>
                    <a:bodyPr/>
                    <a:lstStyle/>
                    <a:p>
                      <a:endParaRPr lang="en-US" sz="1600" dirty="0">
                        <a:solidFill>
                          <a:schemeClr val="tx1"/>
                        </a:solidFill>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2">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10013"/>
                  </a:ext>
                </a:extLst>
              </a:tr>
              <a:tr h="257175">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Calibri" panose="020F0502020204030204" pitchFamily="34" charset="0"/>
                        </a:rPr>
                        <a:t>Anticipated Date of Pricing</a:t>
                      </a:r>
                    </a:p>
                  </a:txBody>
                  <a:tcPr marL="9525" marR="9525" marT="9525" marB="0" anchor="ctr">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ctr">
                    <a:lnL>
                      <a:noFill/>
                    </a:lnL>
                    <a:lnR>
                      <a:noFill/>
                    </a:lnR>
                    <a:lnT>
                      <a:noFill/>
                    </a:lnT>
                    <a:lnB>
                      <a:noFill/>
                    </a:lnB>
                  </a:tcPr>
                </a:tc>
                <a:tc gridSpan="2">
                  <a:txBody>
                    <a:bodyPr/>
                    <a:lstStyle/>
                    <a:p>
                      <a:pPr algn="l" fontAlgn="b"/>
                      <a:r>
                        <a:rPr lang="en-US" sz="1600" b="0" i="0" u="none" strike="noStrike" dirty="0">
                          <a:solidFill>
                            <a:schemeClr val="tx1"/>
                          </a:solidFill>
                          <a:effectLst/>
                          <a:latin typeface="Calibri" panose="020F0502020204030204" pitchFamily="34" charset="0"/>
                        </a:rPr>
                        <a:t>September</a:t>
                      </a:r>
                    </a:p>
                  </a:txBody>
                  <a:tcPr marL="9525" marR="9525" marT="9525" marB="0" anchor="ctr">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gridSpan="2">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4"/>
                  </a:ext>
                </a:extLst>
              </a:tr>
              <a:tr h="301852">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Calibri" panose="020F0502020204030204" pitchFamily="34" charset="0"/>
                        </a:rPr>
                        <a:t>Anticipated Date Closing</a:t>
                      </a: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solidFill>
                      <a:schemeClr val="accent2">
                        <a:lumMod val="20000"/>
                        <a:lumOff val="80000"/>
                      </a:schemeClr>
                    </a:solidFill>
                  </a:tcPr>
                </a:tc>
                <a:tc gridSpan="4">
                  <a:txBody>
                    <a:bodyPr/>
                    <a:lstStyle/>
                    <a:p>
                      <a:pPr algn="l" fontAlgn="b"/>
                      <a:r>
                        <a:rPr lang="en-US" sz="1600" b="0" i="0" u="none" strike="noStrike" dirty="0">
                          <a:solidFill>
                            <a:schemeClr val="tx1"/>
                          </a:solidFill>
                          <a:effectLst/>
                          <a:latin typeface="Calibri" panose="020F0502020204030204" pitchFamily="34" charset="0"/>
                        </a:rPr>
                        <a:t>November</a:t>
                      </a:r>
                    </a:p>
                  </a:txBody>
                  <a:tcPr marL="9525" marR="9525" marT="9525" marB="0" anchor="ctr">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 </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 </a:t>
                      </a:r>
                    </a:p>
                  </a:txBody>
                  <a:tcPr marL="9525" marR="9525" marT="9525" marB="0" anchor="b">
                    <a:lnL>
                      <a:noFill/>
                    </a:lnL>
                    <a:lnR>
                      <a:noFill/>
                    </a:lnR>
                    <a:lnT>
                      <a:noFill/>
                    </a:lnT>
                    <a:lnB>
                      <a:noFill/>
                    </a:lnB>
                    <a:solidFill>
                      <a:schemeClr val="accent2">
                        <a:lumMod val="20000"/>
                        <a:lumOff val="80000"/>
                      </a:schemeClr>
                    </a:solidFill>
                  </a:tcPr>
                </a:tc>
                <a:extLst>
                  <a:ext uri="{0D108BD9-81ED-4DB2-BD59-A6C34878D82A}">
                    <a16:rowId xmlns:a16="http://schemas.microsoft.com/office/drawing/2014/main" val="10015"/>
                  </a:ext>
                </a:extLst>
              </a:tr>
              <a:tr h="35876">
                <a:tc>
                  <a:txBody>
                    <a:bodyPr/>
                    <a:lstStyle/>
                    <a:p>
                      <a:pPr algn="r"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10" name="Footer Placeholder 1"/>
          <p:cNvSpPr>
            <a:spLocks noGrp="1"/>
          </p:cNvSpPr>
          <p:nvPr>
            <p:ph type="ftr" sz="quarter" idx="11"/>
          </p:nvPr>
        </p:nvSpPr>
        <p:spPr>
          <a:xfrm>
            <a:off x="533400" y="6553200"/>
            <a:ext cx="8077200" cy="304800"/>
          </a:xfrm>
        </p:spPr>
        <p:txBody>
          <a:bodyPr/>
          <a:lstStyle/>
          <a:p>
            <a:pPr algn="l"/>
            <a:r>
              <a:rPr lang="en-US" sz="1050" dirty="0">
                <a:latin typeface="Calibri" panose="020F0502020204030204" pitchFamily="34" charset="0"/>
              </a:rPr>
              <a:t>Note:   This presentation constitutes the written recommendation of the Finance Working Group (FWG).</a:t>
            </a:r>
          </a:p>
        </p:txBody>
      </p:sp>
      <p:sp>
        <p:nvSpPr>
          <p:cNvPr id="7" name="Title 1">
            <a:extLst>
              <a:ext uri="{FF2B5EF4-FFF2-40B4-BE49-F238E27FC236}">
                <a16:creationId xmlns:a16="http://schemas.microsoft.com/office/drawing/2014/main" id="{E19E3008-9390-4DD4-B81A-A0E4EA3C86B2}"/>
              </a:ext>
            </a:extLst>
          </p:cNvPr>
          <p:cNvSpPr>
            <a:spLocks noGrp="1"/>
          </p:cNvSpPr>
          <p:nvPr>
            <p:ph type="title"/>
          </p:nvPr>
        </p:nvSpPr>
        <p:spPr>
          <a:xfrm>
            <a:off x="1295400" y="243680"/>
            <a:ext cx="7086600" cy="823119"/>
          </a:xfrm>
        </p:spPr>
        <p:txBody>
          <a:bodyPr/>
          <a:lstStyle/>
          <a:p>
            <a:pPr marL="971550" lvl="1" indent="-514350">
              <a:lnSpc>
                <a:spcPct val="80000"/>
              </a:lnSpc>
            </a:pPr>
            <a:r>
              <a:rPr lang="en-US" sz="3200" b="1" dirty="0">
                <a:solidFill>
                  <a:srgbClr val="002060"/>
                </a:solidFill>
                <a:latin typeface="Calibri" panose="020F0502020204030204" pitchFamily="34" charset="0"/>
                <a:ea typeface="+mj-ea"/>
                <a:cs typeface="+mj-cs"/>
              </a:rPr>
              <a:t>Texas Water Development Board (TWDB) SWIRFT Loan, Series 2018F</a:t>
            </a:r>
          </a:p>
        </p:txBody>
      </p:sp>
    </p:spTree>
    <p:extLst>
      <p:ext uri="{BB962C8B-B14F-4D97-AF65-F5344CB8AC3E}">
        <p14:creationId xmlns:p14="http://schemas.microsoft.com/office/powerpoint/2010/main" val="2903197837"/>
      </p:ext>
    </p:extLst>
  </p:cSld>
  <p:clrMapOvr>
    <a:masterClrMapping/>
  </p:clrMapOvr>
</p:sld>
</file>

<file path=ppt/theme/theme1.xml><?xml version="1.0" encoding="utf-8"?>
<a:theme xmlns:a="http://schemas.openxmlformats.org/drawingml/2006/main" name="Generic Forma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24679</TotalTime>
  <Words>1438</Words>
  <Application>Microsoft Office PowerPoint</Application>
  <PresentationFormat>On-screen Show (4:3)</PresentationFormat>
  <Paragraphs>332</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Gill Sans MT</vt:lpstr>
      <vt:lpstr>Tahoma</vt:lpstr>
      <vt:lpstr>Wingdings</vt:lpstr>
      <vt:lpstr>Generic Format</vt:lpstr>
      <vt:lpstr> Presentation to the City of Houston  Budget and Fiscal Affairs Committee</vt:lpstr>
      <vt:lpstr>Agenda</vt:lpstr>
      <vt:lpstr>Houston Airport System  Pricing Update: Series 2018CD</vt:lpstr>
      <vt:lpstr>Convention and Entertainment System  Auction Rate Securities</vt:lpstr>
      <vt:lpstr>Combined Utility System  Series 2012B &amp; 2018C</vt:lpstr>
      <vt:lpstr>Combined Utility System  Series 2012B &amp; 2018C</vt:lpstr>
      <vt:lpstr>Texas Water Development Board (TWDB) SWIRFT Loan, Series 2018F</vt:lpstr>
      <vt:lpstr>Texas Water Development Board (TWDB) SWIRFT Loan, Series 2018F</vt:lpstr>
      <vt:lpstr>Texas Water Development Board (TWDB) SWIRFT Loan, Series 2018F</vt:lpstr>
      <vt:lpstr>CUS Variable Rate Exposure Summary</vt:lpstr>
      <vt:lpstr>Combined Utility System  Series B-5</vt:lpstr>
      <vt:lpstr>Combined Utility System  Swap Index Conversion</vt:lpstr>
      <vt:lpstr>Combined Utility System  Swap Index Conversion</vt:lpstr>
      <vt:lpstr>Combined Utility System  Swap Index Conversion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Alvarez, Jaime - FIN</dc:creator>
  <cp:lastModifiedBy>Jaime Alvarez</cp:lastModifiedBy>
  <cp:revision>1587</cp:revision>
  <cp:lastPrinted>2018-07-30T18:56:57Z</cp:lastPrinted>
  <dcterms:created xsi:type="dcterms:W3CDTF">2011-08-25T20:34:58Z</dcterms:created>
  <dcterms:modified xsi:type="dcterms:W3CDTF">2018-08-03T19:18:43Z</dcterms:modified>
</cp:coreProperties>
</file>