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74" r:id="rId4"/>
    <p:sldId id="263" r:id="rId5"/>
    <p:sldId id="271" r:id="rId6"/>
    <p:sldId id="264" r:id="rId7"/>
    <p:sldId id="265" r:id="rId8"/>
    <p:sldId id="266" r:id="rId9"/>
    <p:sldId id="267" r:id="rId10"/>
    <p:sldId id="269" r:id="rId11"/>
    <p:sldId id="268" r:id="rId12"/>
    <p:sldId id="272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it Plushnick-Masti" initials="RP" lastIdx="2" clrIdx="0">
    <p:extLst>
      <p:ext uri="{19B8F6BF-5375-455C-9EA6-DF929625EA0E}">
        <p15:presenceInfo xmlns:p15="http://schemas.microsoft.com/office/powerpoint/2012/main" userId="Ramit Plushnick-Masti" providerId="None"/>
      </p:ext>
    </p:extLst>
  </p:cmAuthor>
  <p:cmAuthor id="2" name="David Leach" initials="DL" lastIdx="2" clrIdx="1">
    <p:extLst>
      <p:ext uri="{19B8F6BF-5375-455C-9EA6-DF929625EA0E}">
        <p15:presenceInfo xmlns:p15="http://schemas.microsoft.com/office/powerpoint/2012/main" userId="S::dleach@houstonforensicscience.org::4d4f6976-fdad-4168-b54f-f789635d2435" providerId="AD"/>
      </p:ext>
    </p:extLst>
  </p:cmAuthor>
  <p:cmAuthor id="3" name="Peter Stout" initials="PS" lastIdx="3" clrIdx="2">
    <p:extLst>
      <p:ext uri="{19B8F6BF-5375-455C-9EA6-DF929625EA0E}">
        <p15:presenceInfo xmlns:p15="http://schemas.microsoft.com/office/powerpoint/2012/main" userId="Peter Stout" providerId="None"/>
      </p:ext>
    </p:extLst>
  </p:cmAuthor>
  <p:cmAuthor id="4" name="Charles Evans" initials="CE" lastIdx="1" clrIdx="3">
    <p:extLst>
      <p:ext uri="{19B8F6BF-5375-455C-9EA6-DF929625EA0E}">
        <p15:presenceInfo xmlns:p15="http://schemas.microsoft.com/office/powerpoint/2012/main" userId="Charles Evans" providerId="None"/>
      </p:ext>
    </p:extLst>
  </p:cmAuthor>
  <p:cmAuthor id="5" name="Amy Castillo" initials="AC" lastIdx="2" clrIdx="4">
    <p:extLst>
      <p:ext uri="{19B8F6BF-5375-455C-9EA6-DF929625EA0E}">
        <p15:presenceInfo xmlns:p15="http://schemas.microsoft.com/office/powerpoint/2012/main" userId="S-1-5-21-227421328-2931935147-3571408283-13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590235-319D-4097-A103-1493D5F8AA94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7FB017-C434-4593-9C1B-9B1C2368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9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EEA2-CAE3-4C72-BE3C-ED369A6FD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A143A-6C8A-4DC6-A054-965357CF6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DEA05-5207-43D5-A88A-1EE0B3BC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230F1-3294-42FD-9388-6AB86872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A7DD2-1A2A-4ED4-8122-9E470EFD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7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D3E1-2A5F-46AA-ACCB-AF5AE350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452D7-2C52-4627-AE4B-2E8EB018C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28F71-0FE7-47D1-B3C4-636F1553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00E63-F73E-4C8F-B0B2-BCD83A6D5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56458-9B8B-4823-B6FC-C216BEBD8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94C5DB-D022-47D8-88E5-9EA878993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3770E-C7DE-4845-AEBA-417620B81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218F6-A55B-414F-B7C4-52398289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09CE5-A291-4B49-B36D-097CF9C9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5AF24-AAA3-4D5B-ABA2-A04914BD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17CC-D341-4F9A-9928-DEF40B38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E6D1C-3420-47B4-A82C-2287805FE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47489-1A48-454A-97D1-C0245BA4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A74F4-C7D5-4518-845B-5463C9AC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AF9CF-1F50-493E-9546-01010A48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4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58D3A-0AD9-4D2F-9214-DDA88DE7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B1608-4548-433B-8C11-3892B64A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22C20-076F-4831-AAB6-649919F1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9CD3-98A6-496E-8B6A-F5AF2C96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5B61F-A5A4-45F9-9A51-85773A15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2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7D6EB-79ED-4E8B-9450-7C613DB9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E103A-6DD4-4AA8-96D0-9B85D2572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89A2B-6FC3-4E1A-AF2F-25D86F0DC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9BF4F-26F1-4EC2-8C21-8B4E2B28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0FF5D-332D-4C5B-AE3A-86EA292D2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727C0-3789-45C0-B95A-F36784FC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1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1B75-060C-466D-B13F-EB63C66A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0868D-F337-4174-A9D5-49D476FBA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9B75C-24DF-423C-8844-1271FD9FA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E72A8-9236-4AA2-BC3F-006DB15B9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B7E20D-7CC9-41CB-832C-485724F88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51115-C876-4A3F-8BAE-B42445BFF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DE100-F426-4C0B-9940-B2D72C98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9ABB22-D8A0-42D7-B78D-0D1A9F86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5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855D7-233F-45AF-A079-4CCBC3CD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A45F7-ADEC-43FF-8FF4-FD189A49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35161-1ABE-40BB-B3A0-69D3BACC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5B661-B351-4CB6-9A37-80CB7730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8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184F2B-4915-4A30-84AF-64B8D5CE1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89A85-DD04-4A74-8940-9F937F302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66C4F-10B9-4773-AF5E-D2235072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9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5CE45-4628-4DF5-8F51-E5CB2878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99935-70FC-4753-86E0-86C6B794D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1FF69-A38E-4FD8-AEE1-0072E0DC1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0DAD3-9A97-4A29-B851-EA7C49E2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49D33-3EB3-4ED0-A9F9-0D1772EB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34495-D627-4476-A01D-909A24FF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3E70-8004-4BC7-8561-3CEB8786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CAEDE-38A6-4731-A3C9-08965BF3C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09F54-1333-46E8-8833-4EAAE5844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C2D9C-9DDB-4783-95EE-85636BFF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5104D-4BD4-4719-AA01-AEBD6816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6CC36-F9D7-4CB0-9389-B746070A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3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3385C-F40E-45A5-A06D-A6B12ABC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38A14-9BAC-41B0-BD0C-B24A7D234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CA13D-02C5-4C3B-9C64-A0892648A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980D2-EEF6-40EE-A08A-2A5E0C6A8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0AABD-6DBC-427B-8045-D7DA02A07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49A82-623D-476E-9392-833BC2BA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7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F0F0-2493-4B04-9C85-1EF8E7445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/>
              <a:t>Facility Solution for HFSC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C4E1C-9D88-435E-8055-C8A6A3478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 dirty="0"/>
              <a:t>Budget and Fiscal Affairs</a:t>
            </a:r>
          </a:p>
          <a:p>
            <a:pPr algn="l"/>
            <a:r>
              <a:rPr lang="en-US" sz="2000" dirty="0"/>
              <a:t>September 10,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17821-C1DC-4F83-854C-3F0826C72E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" r="2" b="1684"/>
          <a:stretch/>
        </p:blipFill>
        <p:spPr>
          <a:xfrm>
            <a:off x="0" y="0"/>
            <a:ext cx="707471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D888CC-8C8C-4F30-B124-9D51F2ED8815}"/>
              </a:ext>
            </a:extLst>
          </p:cNvPr>
          <p:cNvSpPr txBox="1"/>
          <p:nvPr/>
        </p:nvSpPr>
        <p:spPr>
          <a:xfrm>
            <a:off x="5316021" y="6265270"/>
            <a:ext cx="560523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5400" dirty="0"/>
              <a:t>®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2A0FA3-C9C3-480B-8B15-57F95FF5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9D8391-28C2-4CB4-AB94-D4B2639D6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0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16B2-7693-4C85-ADD4-4B741E3C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8AA45-157C-42C4-B10A-0C638313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30-year lease for 83,000 sq. ft.  Turnkey solution for facility with designed laboratory</a:t>
            </a:r>
          </a:p>
          <a:p>
            <a:pPr lvl="1"/>
            <a:r>
              <a:rPr lang="en-US" dirty="0"/>
              <a:t>YEAR 1  annual cost: $2.7M (cost neutral)</a:t>
            </a:r>
          </a:p>
          <a:p>
            <a:pPr lvl="1"/>
            <a:r>
              <a:rPr lang="en-US" dirty="0"/>
              <a:t>YEAR 11 annual cost: $3.4M</a:t>
            </a:r>
          </a:p>
          <a:p>
            <a:pPr lvl="1"/>
            <a:r>
              <a:rPr lang="en-US" dirty="0"/>
              <a:t>YEAR 21 annual cost: $4.4M</a:t>
            </a:r>
          </a:p>
          <a:p>
            <a:r>
              <a:rPr lang="en-US" dirty="0"/>
              <a:t>Move starts: March 1, 2019</a:t>
            </a:r>
          </a:p>
          <a:p>
            <a:r>
              <a:rPr lang="en-US" dirty="0"/>
              <a:t>Move </a:t>
            </a:r>
            <a:r>
              <a:rPr lang="en-US"/>
              <a:t>ends:</a:t>
            </a:r>
            <a:r>
              <a:rPr lang="en-US" dirty="0"/>
              <a:t> December 2019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86425-AF4B-4EE1-B930-B44C1608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D5BE3-5AD7-400E-89C6-5A8257FD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3B6D-ADE5-4057-8DF9-FE6742B6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5" y="242660"/>
            <a:ext cx="10515600" cy="1325563"/>
          </a:xfrm>
        </p:spPr>
        <p:txBody>
          <a:bodyPr/>
          <a:lstStyle/>
          <a:p>
            <a:r>
              <a:rPr lang="en-US" dirty="0"/>
              <a:t>Lease financials summary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FF39CA2-AF2B-428B-8CD2-4310BFF595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036677"/>
              </p:ext>
            </p:extLst>
          </p:nvPr>
        </p:nvGraphicFramePr>
        <p:xfrm>
          <a:off x="2779618" y="1146175"/>
          <a:ext cx="6929438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4787745" imgH="3905233" progId="Excel.Sheet.12">
                  <p:embed/>
                </p:oleObj>
              </mc:Choice>
              <mc:Fallback>
                <p:oleObj name="Worksheet" r:id="rId3" imgW="4787745" imgH="3905233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FF39CA2-AF2B-428B-8CD2-4310BFF595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9618" y="1146175"/>
                        <a:ext cx="6929438" cy="565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E015B-B4E1-4C3F-92C2-AF5CE4890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3CAA8-966E-4CC0-8AEA-682AFDC5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9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0E4FD-4764-4353-B4F0-3BEB7389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Forensic Workforce development with UHC/UHD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A4468-61CA-4E23-B517-8BE7AA5F8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 planned with Central Campus and UH Downtown</a:t>
            </a:r>
          </a:p>
          <a:p>
            <a:pPr lvl="1"/>
            <a:r>
              <a:rPr lang="en-US" dirty="0"/>
              <a:t>Internships</a:t>
            </a:r>
          </a:p>
          <a:p>
            <a:pPr lvl="1"/>
            <a:r>
              <a:rPr lang="en-US" dirty="0"/>
              <a:t>Long term 1-2 year fellowship type programs</a:t>
            </a:r>
          </a:p>
          <a:p>
            <a:pPr lvl="1"/>
            <a:r>
              <a:rPr lang="en-US" dirty="0"/>
              <a:t>Visiting faculty participation</a:t>
            </a:r>
          </a:p>
          <a:p>
            <a:r>
              <a:rPr lang="en-US" dirty="0"/>
              <a:t>Leverage science, engineering and information science programs with practical laboratory experience to develop future forensic practitioners</a:t>
            </a:r>
          </a:p>
          <a:p>
            <a:r>
              <a:rPr lang="en-US" dirty="0"/>
              <a:t>Specifically seek veterans for fellowship paths in firearms examination and latent prints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6C3DC-047A-44E0-9E56-CCF37845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5401F-3C87-4950-963F-2011FFEA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1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5BC72-BF9A-492B-8ED8-50E491C4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647"/>
            <a:ext cx="10515600" cy="1325563"/>
          </a:xfrm>
        </p:spPr>
        <p:txBody>
          <a:bodyPr/>
          <a:lstStyle/>
          <a:p>
            <a:r>
              <a:rPr lang="en-US" dirty="0"/>
              <a:t>Houston Forensic Science Center (HFSC)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32FAB-0A81-4A44-82D4-98C2460B8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708"/>
            <a:ext cx="10515600" cy="4090255"/>
          </a:xfrm>
        </p:spPr>
        <p:txBody>
          <a:bodyPr>
            <a:normAutofit/>
          </a:bodyPr>
          <a:lstStyle/>
          <a:p>
            <a:pPr>
              <a:spcBef>
                <a:spcPts val="1400"/>
              </a:spcBef>
            </a:pPr>
            <a:r>
              <a:rPr lang="en-US" dirty="0"/>
              <a:t>Issues for “Crime Lab” date back over 20 years.</a:t>
            </a:r>
          </a:p>
          <a:p>
            <a:pPr>
              <a:spcBef>
                <a:spcPts val="1400"/>
              </a:spcBef>
            </a:pPr>
            <a:r>
              <a:rPr lang="en-US" dirty="0"/>
              <a:t>In 2011 backed by Administration, D.A., GHP and Community support reassessment initiated.</a:t>
            </a:r>
          </a:p>
          <a:p>
            <a:pPr>
              <a:spcBef>
                <a:spcPts val="1400"/>
              </a:spcBef>
            </a:pPr>
            <a:r>
              <a:rPr lang="en-US" dirty="0"/>
              <a:t>Model of an Independent Forensic Center chosen and passed by Council in February 2014.</a:t>
            </a:r>
          </a:p>
          <a:p>
            <a:pPr>
              <a:spcBef>
                <a:spcPts val="1400"/>
              </a:spcBef>
            </a:pPr>
            <a:r>
              <a:rPr lang="en-US" dirty="0"/>
              <a:t>At that time, focus was on governance, staffing and need to fully define mission.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E9607-7FF6-412E-91B9-0FF28371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229CA-8288-42C3-B684-9CAB8582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7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101A-FD8E-4FFC-996E-80932C49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Forensic Science Center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54A8B-A7CB-4453-9927-255D14D16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Facility inadequacies were dealt with operationally, but funding to significantly change not available.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Justice Center Study left HFSC separate.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Detailed study done by consultants estimated newly constructed facility would cost $130M.</a:t>
            </a:r>
          </a:p>
          <a:p>
            <a:pPr>
              <a:spcBef>
                <a:spcPts val="1200"/>
              </a:spcBef>
            </a:pPr>
            <a:r>
              <a:rPr lang="en-US" dirty="0"/>
              <a:t> Instead, HFSC asked to seek alternatives within their existing budget.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Multiple opportunities explored.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Clear that major productivity improvements are limited by constraints with the 1200 Travis Building.</a:t>
            </a:r>
          </a:p>
          <a:p>
            <a:pPr marL="228600" lvl="1">
              <a:spcBef>
                <a:spcPts val="1200"/>
              </a:spcBef>
            </a:pPr>
            <a:r>
              <a:rPr lang="en-US" sz="2800" dirty="0"/>
              <a:t>Presentation today will focus solely on the facility plan. Tomorrow HFSC will give operational update.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15FC4-DC3D-46D4-9A9F-2CB5FA72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BB644-1373-49B1-B1A2-4C7C7494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4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CAE0B8-2D38-42C0-A7FE-281DC315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Facility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DA2A96-2E9F-45D9-8F7A-43DEE7E1F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different floors in 4 buildings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All retrofitted office space. No designed lab space</a:t>
            </a:r>
          </a:p>
          <a:p>
            <a:r>
              <a:rPr lang="en-US" dirty="0"/>
              <a:t>Inflexible, poorly laid out 80,000 sq. ft.</a:t>
            </a:r>
          </a:p>
          <a:p>
            <a:r>
              <a:rPr lang="en-US" dirty="0"/>
              <a:t>Half of 20,000 sq. ft. of lab is used as office</a:t>
            </a:r>
          </a:p>
          <a:p>
            <a:r>
              <a:rPr lang="en-US" dirty="0"/>
              <a:t>Inadequate electrical capacity for laboratory work</a:t>
            </a:r>
          </a:p>
          <a:p>
            <a:r>
              <a:rPr lang="en-US" dirty="0"/>
              <a:t>Insufficient cooling</a:t>
            </a:r>
          </a:p>
          <a:p>
            <a:r>
              <a:rPr lang="en-US" dirty="0"/>
              <a:t>Optics of HFSC in HPD headquarters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1C58A6-6FBD-40D0-8C3C-02EAE54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1AA2B-D316-4754-8AD3-A52C49FB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5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B489-58B7-44D0-82F1-E85193DC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2DAEA-0DB1-49DF-A880-37CBAF3FE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D2E80-7C00-4CF0-9F3A-322B7E27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E69B8-186D-4641-AA89-831E403A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B1FF58-9743-485C-8893-338A1C7ED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20" b="14481"/>
          <a:stretch/>
        </p:blipFill>
        <p:spPr>
          <a:xfrm>
            <a:off x="0" y="1"/>
            <a:ext cx="12206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8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CB1AE-6B36-4DAC-A1CC-54008BCB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HFSC facility: 500 Jefferson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0B2C2-1874-461B-87FB-391DA4241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New facility cost neutral with current facility</a:t>
            </a:r>
          </a:p>
          <a:p>
            <a:r>
              <a:rPr lang="en-US" dirty="0"/>
              <a:t>Occupy 4 floors and 3,000 sq. ft. of basement in 500 Jefferson</a:t>
            </a:r>
          </a:p>
          <a:p>
            <a:r>
              <a:rPr lang="en-US" dirty="0"/>
              <a:t>3 modular office floors, small modifications</a:t>
            </a:r>
          </a:p>
          <a:p>
            <a:r>
              <a:rPr lang="en-US" dirty="0"/>
              <a:t>1 floor designed as efficient, flexible laboratory space</a:t>
            </a:r>
          </a:p>
          <a:p>
            <a:pPr lvl="1"/>
            <a:r>
              <a:rPr lang="en-US" dirty="0"/>
              <a:t>Air handling designed for a lab</a:t>
            </a:r>
          </a:p>
          <a:p>
            <a:pPr lvl="1"/>
            <a:r>
              <a:rPr lang="en-US" dirty="0"/>
              <a:t>Adequate cooling</a:t>
            </a:r>
          </a:p>
          <a:p>
            <a:pPr lvl="1"/>
            <a:r>
              <a:rPr lang="en-US" dirty="0"/>
              <a:t>Adequate electrical</a:t>
            </a:r>
          </a:p>
          <a:p>
            <a:r>
              <a:rPr lang="en-US" dirty="0"/>
              <a:t>3,000 sq. ft. in basement as laboratory/firing range </a:t>
            </a:r>
            <a:br>
              <a:rPr lang="en-US" dirty="0"/>
            </a:br>
            <a:r>
              <a:rPr lang="en-US" dirty="0"/>
              <a:t>for firearms and CSU</a:t>
            </a:r>
          </a:p>
          <a:p>
            <a:r>
              <a:rPr lang="en-US" dirty="0"/>
              <a:t>83,000 sq. ft. designed for secure efficient evidence handling</a:t>
            </a:r>
          </a:p>
          <a:p>
            <a:r>
              <a:rPr lang="en-US" dirty="0"/>
              <a:t>Independent space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039E8-A127-40DC-AA80-5CE2B49C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BFD4D-F3AE-41C4-A7E7-0BB088F0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0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DF5D-1818-425A-A9C4-6323B12B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500 Jefferson office space (floors 13, 14, 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07FA5-864B-4E7B-9F45-37E13D773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02709"/>
            <a:ext cx="10923638" cy="5211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Existing office furniture and build out that HFSC will 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51A1D-D235-4F96-A1D1-CB31E8CB7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" y="99684"/>
            <a:ext cx="6095974" cy="4053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47D1A8-A5EF-4ABE-8C4F-28CDC162A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99330"/>
            <a:ext cx="6096001" cy="405319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E245627-879C-46EE-A80B-4E6E766C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C009F88-2075-424E-A168-844F2186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86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F59F9-4710-4DBA-A35F-788CB378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floor (18</a:t>
            </a:r>
            <a:r>
              <a:rPr lang="en-US" baseline="30000" dirty="0"/>
              <a:t>th</a:t>
            </a:r>
            <a:r>
              <a:rPr lang="en-US" dirty="0"/>
              <a:t> floor)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AC382-856E-4B76-9ED8-90F1A0784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EEC95-5C65-4E1F-B6D4-ADE8DED07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1" y="1616395"/>
            <a:ext cx="12202801" cy="47697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C441F8-6978-4192-A110-A616A7DB99CA}"/>
              </a:ext>
            </a:extLst>
          </p:cNvPr>
          <p:cNvSpPr/>
          <p:nvPr/>
        </p:nvSpPr>
        <p:spPr>
          <a:xfrm>
            <a:off x="5111430" y="3580851"/>
            <a:ext cx="539430" cy="73596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9D315-3636-4EB5-A7B7-D8FE078F760B}"/>
              </a:ext>
            </a:extLst>
          </p:cNvPr>
          <p:cNvSpPr/>
          <p:nvPr/>
        </p:nvSpPr>
        <p:spPr>
          <a:xfrm>
            <a:off x="1524000" y="3212867"/>
            <a:ext cx="8864600" cy="272013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ED5698-6D72-4105-B105-35290EE64D07}"/>
              </a:ext>
            </a:extLst>
          </p:cNvPr>
          <p:cNvSpPr/>
          <p:nvPr/>
        </p:nvSpPr>
        <p:spPr>
          <a:xfrm>
            <a:off x="1524000" y="4422902"/>
            <a:ext cx="8864600" cy="272013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E16C98-B84C-407F-9968-9D8E00C4A570}"/>
              </a:ext>
            </a:extLst>
          </p:cNvPr>
          <p:cNvSpPr/>
          <p:nvPr/>
        </p:nvSpPr>
        <p:spPr>
          <a:xfrm>
            <a:off x="1524000" y="3484880"/>
            <a:ext cx="289560" cy="938021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7A16DE-A783-46A4-8CE3-EB97D04C4275}"/>
              </a:ext>
            </a:extLst>
          </p:cNvPr>
          <p:cNvSpPr/>
          <p:nvPr/>
        </p:nvSpPr>
        <p:spPr>
          <a:xfrm>
            <a:off x="364068" y="1887685"/>
            <a:ext cx="4250266" cy="1325181"/>
          </a:xfrm>
          <a:prstGeom prst="rect">
            <a:avLst/>
          </a:prstGeom>
          <a:solidFill>
            <a:schemeClr val="accent6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8DD20E-E278-47C2-AC7B-4E727C15D8C3}"/>
              </a:ext>
            </a:extLst>
          </p:cNvPr>
          <p:cNvSpPr/>
          <p:nvPr/>
        </p:nvSpPr>
        <p:spPr>
          <a:xfrm>
            <a:off x="364068" y="3212866"/>
            <a:ext cx="1159932" cy="1482049"/>
          </a:xfrm>
          <a:prstGeom prst="rect">
            <a:avLst/>
          </a:prstGeom>
          <a:solidFill>
            <a:schemeClr val="accent6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4C9094-C77E-4535-BC4D-FF3D0AAA93EF}"/>
              </a:ext>
            </a:extLst>
          </p:cNvPr>
          <p:cNvSpPr/>
          <p:nvPr/>
        </p:nvSpPr>
        <p:spPr>
          <a:xfrm>
            <a:off x="364068" y="4694914"/>
            <a:ext cx="2650065" cy="1322203"/>
          </a:xfrm>
          <a:prstGeom prst="rect">
            <a:avLst/>
          </a:prstGeom>
          <a:solidFill>
            <a:schemeClr val="accent6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-Turn 12">
            <a:extLst>
              <a:ext uri="{FF2B5EF4-FFF2-40B4-BE49-F238E27FC236}">
                <a16:creationId xmlns:a16="http://schemas.microsoft.com/office/drawing/2014/main" id="{083A2D5A-61D9-455E-8C13-C46DCC5ED4B9}"/>
              </a:ext>
            </a:extLst>
          </p:cNvPr>
          <p:cNvSpPr/>
          <p:nvPr/>
        </p:nvSpPr>
        <p:spPr>
          <a:xfrm rot="16200000">
            <a:off x="-299400" y="2917936"/>
            <a:ext cx="3564469" cy="1911130"/>
          </a:xfrm>
          <a:prstGeom prst="uturnArrow">
            <a:avLst>
              <a:gd name="adj1" fmla="val 17026"/>
              <a:gd name="adj2" fmla="val 21677"/>
              <a:gd name="adj3" fmla="val 30759"/>
              <a:gd name="adj4" fmla="val 29130"/>
              <a:gd name="adj5" fmla="val 100000"/>
            </a:avLst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425B2C-6494-4B83-85BF-6A7F361D06C5}"/>
              </a:ext>
            </a:extLst>
          </p:cNvPr>
          <p:cNvSpPr/>
          <p:nvPr/>
        </p:nvSpPr>
        <p:spPr>
          <a:xfrm>
            <a:off x="3014134" y="4694914"/>
            <a:ext cx="1422400" cy="1322203"/>
          </a:xfrm>
          <a:prstGeom prst="rect">
            <a:avLst/>
          </a:prstGeom>
          <a:solidFill>
            <a:schemeClr val="accent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78669D-6361-4601-820C-41F2B85A5592}"/>
              </a:ext>
            </a:extLst>
          </p:cNvPr>
          <p:cNvSpPr/>
          <p:nvPr/>
        </p:nvSpPr>
        <p:spPr>
          <a:xfrm>
            <a:off x="4436534" y="4694913"/>
            <a:ext cx="5418666" cy="1322203"/>
          </a:xfrm>
          <a:prstGeom prst="rect">
            <a:avLst/>
          </a:prstGeom>
          <a:solidFill>
            <a:srgbClr val="C0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6A90D-A281-40C3-AE61-9E854498A934}"/>
              </a:ext>
            </a:extLst>
          </p:cNvPr>
          <p:cNvSpPr/>
          <p:nvPr/>
        </p:nvSpPr>
        <p:spPr>
          <a:xfrm>
            <a:off x="10388600" y="1887685"/>
            <a:ext cx="1464734" cy="4097187"/>
          </a:xfrm>
          <a:prstGeom prst="rect">
            <a:avLst/>
          </a:prstGeom>
          <a:solidFill>
            <a:srgbClr val="7030A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794526-BC8A-4E48-8EA6-BC5D5D3B1355}"/>
              </a:ext>
            </a:extLst>
          </p:cNvPr>
          <p:cNvSpPr/>
          <p:nvPr/>
        </p:nvSpPr>
        <p:spPr>
          <a:xfrm>
            <a:off x="6798654" y="1919929"/>
            <a:ext cx="3487111" cy="1292937"/>
          </a:xfrm>
          <a:prstGeom prst="rect">
            <a:avLst/>
          </a:prstGeom>
          <a:solidFill>
            <a:schemeClr val="accent4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ABA9F1-E408-4A1D-A733-98A9F1FDDA24}"/>
              </a:ext>
            </a:extLst>
          </p:cNvPr>
          <p:cNvSpPr txBox="1"/>
          <p:nvPr/>
        </p:nvSpPr>
        <p:spPr>
          <a:xfrm>
            <a:off x="789375" y="6335876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Biology/DNA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93C3F5-4D86-44AB-A3D7-7C2B3399E64F}"/>
              </a:ext>
            </a:extLst>
          </p:cNvPr>
          <p:cNvSpPr txBox="1"/>
          <p:nvPr/>
        </p:nvSpPr>
        <p:spPr>
          <a:xfrm>
            <a:off x="3014133" y="6335876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Quality/R&amp;D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1BE57B-9E2D-4ACF-AC3A-6B25C84B2CF4}"/>
              </a:ext>
            </a:extLst>
          </p:cNvPr>
          <p:cNvSpPr txBox="1"/>
          <p:nvPr/>
        </p:nvSpPr>
        <p:spPr>
          <a:xfrm>
            <a:off x="6458820" y="6295830"/>
            <a:ext cx="137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Seized Drugs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158D7B-4BB1-478A-B574-07C1AFE4BC64}"/>
              </a:ext>
            </a:extLst>
          </p:cNvPr>
          <p:cNvSpPr txBox="1"/>
          <p:nvPr/>
        </p:nvSpPr>
        <p:spPr>
          <a:xfrm>
            <a:off x="10432830" y="6306141"/>
            <a:ext cx="115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Toxicology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D99577-D3B1-4587-9032-E3BB1F29501D}"/>
              </a:ext>
            </a:extLst>
          </p:cNvPr>
          <p:cNvSpPr txBox="1"/>
          <p:nvPr/>
        </p:nvSpPr>
        <p:spPr>
          <a:xfrm>
            <a:off x="7822944" y="1218585"/>
            <a:ext cx="136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Latent Prints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BCEEB7-722D-444D-8FE2-3F4FD8A5A3F2}"/>
              </a:ext>
            </a:extLst>
          </p:cNvPr>
          <p:cNvSpPr/>
          <p:nvPr/>
        </p:nvSpPr>
        <p:spPr>
          <a:xfrm>
            <a:off x="3233124" y="3516383"/>
            <a:ext cx="1152267" cy="888508"/>
          </a:xfrm>
          <a:prstGeom prst="rect">
            <a:avLst/>
          </a:prstGeom>
          <a:solidFill>
            <a:srgbClr val="00B05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06FA88-573A-46B8-BB51-FED06D5EBDD8}"/>
              </a:ext>
            </a:extLst>
          </p:cNvPr>
          <p:cNvSpPr/>
          <p:nvPr/>
        </p:nvSpPr>
        <p:spPr>
          <a:xfrm>
            <a:off x="9279066" y="3503643"/>
            <a:ext cx="1153764" cy="888508"/>
          </a:xfrm>
          <a:prstGeom prst="rect">
            <a:avLst/>
          </a:prstGeom>
          <a:solidFill>
            <a:srgbClr val="00B05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8A4875-ED76-479B-AC7C-55FB3D2BB432}"/>
              </a:ext>
            </a:extLst>
          </p:cNvPr>
          <p:cNvSpPr/>
          <p:nvPr/>
        </p:nvSpPr>
        <p:spPr>
          <a:xfrm>
            <a:off x="8947172" y="3484880"/>
            <a:ext cx="289560" cy="938021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E98682-B452-4261-9301-21B0C085DFD1}"/>
              </a:ext>
            </a:extLst>
          </p:cNvPr>
          <p:cNvSpPr/>
          <p:nvPr/>
        </p:nvSpPr>
        <p:spPr>
          <a:xfrm>
            <a:off x="6063289" y="1931737"/>
            <a:ext cx="735365" cy="872020"/>
          </a:xfrm>
          <a:prstGeom prst="rect">
            <a:avLst/>
          </a:prstGeom>
          <a:solidFill>
            <a:schemeClr val="accent4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9A9B1-A692-41EB-BCA3-FF3660CB01B1}"/>
              </a:ext>
            </a:extLst>
          </p:cNvPr>
          <p:cNvSpPr txBox="1"/>
          <p:nvPr/>
        </p:nvSpPr>
        <p:spPr>
          <a:xfrm rot="16200000">
            <a:off x="223415" y="3830704"/>
            <a:ext cx="86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Airflow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9D1D5980-A4BF-4237-A9E0-00AD995E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25D2FBCF-92B9-4A1C-8AA7-CB3BA4A9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5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EA634-0EEB-4643-9E1C-D5FD7AFF5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Basement (B1)– firearms and CSU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9B9235-A8F4-41A4-86B6-8BD430875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44EBA0-8221-4ACE-9454-D538F07C6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491" y="1825625"/>
            <a:ext cx="7139709" cy="467296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1DA14E-2217-42A9-AC08-7CC0C96EA8A2}"/>
              </a:ext>
            </a:extLst>
          </p:cNvPr>
          <p:cNvGrpSpPr/>
          <p:nvPr/>
        </p:nvGrpSpPr>
        <p:grpSpPr>
          <a:xfrm>
            <a:off x="6060983" y="2618510"/>
            <a:ext cx="3317004" cy="3558454"/>
            <a:chOff x="6060983" y="2618510"/>
            <a:chExt cx="3317004" cy="35584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F6519F-747D-4A42-AE9B-6DE7568F98D3}"/>
                </a:ext>
              </a:extLst>
            </p:cNvPr>
            <p:cNvSpPr/>
            <p:nvPr/>
          </p:nvSpPr>
          <p:spPr>
            <a:xfrm>
              <a:off x="6613236" y="4239492"/>
              <a:ext cx="2764751" cy="1937472"/>
            </a:xfrm>
            <a:prstGeom prst="rect">
              <a:avLst/>
            </a:prstGeom>
            <a:solidFill>
              <a:schemeClr val="accent6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A200D4-02AA-48B4-B0BC-68BCE640D6A3}"/>
                </a:ext>
              </a:extLst>
            </p:cNvPr>
            <p:cNvSpPr/>
            <p:nvPr/>
          </p:nvSpPr>
          <p:spPr>
            <a:xfrm>
              <a:off x="6359237" y="4920528"/>
              <a:ext cx="254000" cy="1256435"/>
            </a:xfrm>
            <a:prstGeom prst="rect">
              <a:avLst/>
            </a:prstGeom>
            <a:solidFill>
              <a:schemeClr val="accent6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250371-153D-4B20-9F88-1B9E5B39D137}"/>
                </a:ext>
              </a:extLst>
            </p:cNvPr>
            <p:cNvSpPr/>
            <p:nvPr/>
          </p:nvSpPr>
          <p:spPr>
            <a:xfrm>
              <a:off x="7178966" y="2618510"/>
              <a:ext cx="2199021" cy="1620982"/>
            </a:xfrm>
            <a:prstGeom prst="rect">
              <a:avLst/>
            </a:prstGeom>
            <a:solidFill>
              <a:schemeClr val="accent6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AD0F15-1CC5-47EF-AC63-1824A2282701}"/>
                </a:ext>
              </a:extLst>
            </p:cNvPr>
            <p:cNvSpPr/>
            <p:nvPr/>
          </p:nvSpPr>
          <p:spPr>
            <a:xfrm>
              <a:off x="6060983" y="2618510"/>
              <a:ext cx="1117983" cy="327890"/>
            </a:xfrm>
            <a:prstGeom prst="rect">
              <a:avLst/>
            </a:prstGeom>
            <a:solidFill>
              <a:schemeClr val="accent6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25BDCB-16C7-4FC0-94EC-DD4B864A0103}"/>
              </a:ext>
            </a:extLst>
          </p:cNvPr>
          <p:cNvSpPr txBox="1"/>
          <p:nvPr/>
        </p:nvSpPr>
        <p:spPr>
          <a:xfrm>
            <a:off x="6486237" y="6448858"/>
            <a:ext cx="100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Firearms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EE5D3B-0EDB-4F31-B772-CACD009463C7}"/>
              </a:ext>
            </a:extLst>
          </p:cNvPr>
          <p:cNvSpPr/>
          <p:nvPr/>
        </p:nvSpPr>
        <p:spPr>
          <a:xfrm>
            <a:off x="4618762" y="2824956"/>
            <a:ext cx="1867476" cy="1937472"/>
          </a:xfrm>
          <a:prstGeom prst="rect">
            <a:avLst/>
          </a:prstGeom>
          <a:solidFill>
            <a:srgbClr val="7030A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FD5B42-6EF8-4668-AF99-F4192A7FE8A5}"/>
              </a:ext>
            </a:extLst>
          </p:cNvPr>
          <p:cNvSpPr/>
          <p:nvPr/>
        </p:nvSpPr>
        <p:spPr>
          <a:xfrm>
            <a:off x="6486237" y="2959893"/>
            <a:ext cx="692729" cy="1279598"/>
          </a:xfrm>
          <a:prstGeom prst="rect">
            <a:avLst/>
          </a:prstGeom>
          <a:solidFill>
            <a:srgbClr val="7030A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B043B3-9B62-4446-A213-49524A8D205E}"/>
              </a:ext>
            </a:extLst>
          </p:cNvPr>
          <p:cNvSpPr txBox="1"/>
          <p:nvPr/>
        </p:nvSpPr>
        <p:spPr>
          <a:xfrm>
            <a:off x="3158651" y="3331898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Crime Scene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2CC07E-E36C-4220-B34E-1EA06453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E46DF-4ACF-467C-BE93-51809C26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82-623D-476E-9392-833BC2BA95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6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479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Worksheet</vt:lpstr>
      <vt:lpstr>Facility Solution for HFSC</vt:lpstr>
      <vt:lpstr>Houston Forensic Science Center (HFSC) Background</vt:lpstr>
      <vt:lpstr>Houston Forensic Science Center Background</vt:lpstr>
      <vt:lpstr>Current Facility</vt:lpstr>
      <vt:lpstr>PowerPoint Presentation</vt:lpstr>
      <vt:lpstr>New HFSC facility: 500 Jefferson</vt:lpstr>
      <vt:lpstr>500 Jefferson office space (floors 13, 14, 15)</vt:lpstr>
      <vt:lpstr>Laboratory floor (18th floor)</vt:lpstr>
      <vt:lpstr>Basement (B1)– firearms and CSU</vt:lpstr>
      <vt:lpstr>Lease summary</vt:lpstr>
      <vt:lpstr>Lease financials summary </vt:lpstr>
      <vt:lpstr>Forensic Workforce development with UHC/UHD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Facility Solution for HFSC</dc:title>
  <dc:creator>Peter Stout</dc:creator>
  <cp:lastModifiedBy>Charles Evans</cp:lastModifiedBy>
  <cp:revision>34</cp:revision>
  <cp:lastPrinted>2018-09-07T19:49:11Z</cp:lastPrinted>
  <dcterms:created xsi:type="dcterms:W3CDTF">2018-09-03T14:48:14Z</dcterms:created>
  <dcterms:modified xsi:type="dcterms:W3CDTF">2018-09-07T19:58:33Z</dcterms:modified>
</cp:coreProperties>
</file>