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1" r:id="rId2"/>
    <p:sldId id="362" r:id="rId3"/>
    <p:sldId id="357" r:id="rId4"/>
    <p:sldId id="360" r:id="rId5"/>
    <p:sldId id="359" r:id="rId6"/>
    <p:sldId id="323" r:id="rId7"/>
    <p:sldId id="364" r:id="rId8"/>
    <p:sldId id="363" r:id="rId9"/>
    <p:sldId id="324" r:id="rId10"/>
    <p:sldId id="365" r:id="rId11"/>
    <p:sldId id="366" r:id="rId12"/>
    <p:sldId id="367" r:id="rId13"/>
    <p:sldId id="368" r:id="rId14"/>
    <p:sldId id="305" r:id="rId15"/>
    <p:sldId id="351" r:id="rId16"/>
    <p:sldId id="346" r:id="rId17"/>
    <p:sldId id="306" r:id="rId18"/>
  </p:sldIdLst>
  <p:sldSz cx="9144000" cy="6858000" type="letter"/>
  <p:notesSz cx="7023100" cy="93091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1" id="{3CBAA753-5749-CA4D-A69F-A9D74B864F69}">
          <p14:sldIdLst>
            <p14:sldId id="281"/>
            <p14:sldId id="362"/>
            <p14:sldId id="357"/>
            <p14:sldId id="360"/>
            <p14:sldId id="359"/>
            <p14:sldId id="323"/>
            <p14:sldId id="364"/>
            <p14:sldId id="363"/>
            <p14:sldId id="324"/>
            <p14:sldId id="365"/>
            <p14:sldId id="366"/>
            <p14:sldId id="367"/>
            <p14:sldId id="368"/>
            <p14:sldId id="305"/>
            <p14:sldId id="351"/>
            <p14:sldId id="346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6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D1"/>
    <a:srgbClr val="FFD600"/>
    <a:srgbClr val="FFCAC8"/>
    <a:srgbClr val="FF0000"/>
    <a:srgbClr val="0E1C48"/>
    <a:srgbClr val="00ACEC"/>
    <a:srgbClr val="EBFAFF"/>
    <a:srgbClr val="F1F1F2"/>
    <a:srgbClr val="FFFFFF"/>
    <a:srgbClr val="ECF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5" autoAdjust="0"/>
    <p:restoredTop sz="83314" autoAdjust="0"/>
  </p:normalViewPr>
  <p:slideViewPr>
    <p:cSldViewPr snapToGrid="0" snapToObjects="1">
      <p:cViewPr varScale="1">
        <p:scale>
          <a:sx n="93" d="100"/>
          <a:sy n="93" d="100"/>
        </p:scale>
        <p:origin x="2256" y="90"/>
      </p:cViewPr>
      <p:guideLst>
        <p:guide orient="horz" pos="2160"/>
        <p:guide pos="5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1111111111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11222222222222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3333333333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444444444444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111555555555555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222666666666666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f.local\data\Public\Accountability%20Report\Accountability%20Report%20October%2030,%202018%20-%20In%20Proce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Garages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bottom</c:v>
                </c:pt>
                <c:pt idx="1">
                  <c:v>Complete</c:v>
                </c:pt>
                <c:pt idx="2">
                  <c:v>Pending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</c:v>
                </c:pt>
                <c:pt idx="1">
                  <c:v>46.3</c:v>
                </c:pt>
                <c:pt idx="2">
                  <c:v>53.7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garages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E1C48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357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1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Garages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bottom</c:v>
                </c:pt>
                <c:pt idx="1">
                  <c:v>Complete</c:v>
                </c:pt>
                <c:pt idx="2">
                  <c:v>Pending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</c:v>
                </c:pt>
                <c:pt idx="1">
                  <c:v>75.3</c:v>
                </c:pt>
                <c:pt idx="2">
                  <c:v>24.700000000000003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garages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E1C48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357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87348908488233"/>
          <c:y val="0.11491592613293966"/>
          <c:w val="0.88185022965879267"/>
          <c:h val="0.83825498312410895"/>
        </c:manualLayout>
      </c:layout>
      <c:doughnutChart>
        <c:varyColors val="1"/>
        <c:ser>
          <c:idx val="3"/>
          <c:order val="3"/>
          <c:tx>
            <c:strRef>
              <c:f>Sheet1!$E$1</c:f>
              <c:strCache>
                <c:ptCount val="1"/>
                <c:pt idx="0">
                  <c:v>Debt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0339200533092074"/>
                  <c:y val="0.1257352802478780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926051308686863"/>
                  <c:y val="0.226460607841599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8226605518987126E-2"/>
                  <c:y val="-0.1850717137130200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217587472906666E-2"/>
                  <c:y val="-0.1626256243366965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Revenue Bonds¹</c:v>
                </c:pt>
                <c:pt idx="1">
                  <c:v>Pension Bonds</c:v>
                </c:pt>
                <c:pt idx="2">
                  <c:v>Mortgage Loan (AIG)</c:v>
                </c:pt>
                <c:pt idx="3">
                  <c:v>Bank Credit Facility¹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577.29999999999995</c:v>
                </c:pt>
                <c:pt idx="1">
                  <c:v>3.5</c:v>
                </c:pt>
                <c:pt idx="2">
                  <c:v>125</c:v>
                </c:pt>
                <c:pt idx="3">
                  <c:v>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CEFD</c:v>
                      </c:pt>
                    </c:strCache>
                  </c:strRef>
                </c:tx>
                <c:spPr>
                  <a:solidFill>
                    <a:schemeClr val="bg1">
                      <a:lumMod val="50000"/>
                    </a:schemeClr>
                  </a:solidFill>
                </c:spPr>
                <c:dPt>
                  <c:idx val="0"/>
                  <c:bubble3D val="0"/>
                  <c:spPr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  <a:effectLst/>
                  </c:spPr>
                </c:dPt>
                <c:dLbls>
                  <c:dLbl>
                    <c:idx val="1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numFmt formatCode="&quot;$&quot;#,##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Revenue Bonds¹</c:v>
                      </c:pt>
                      <c:pt idx="1">
                        <c:v>Pension Bonds</c:v>
                      </c:pt>
                      <c:pt idx="2">
                        <c:v>Mortgage Loan (AIG)</c:v>
                      </c:pt>
                      <c:pt idx="3">
                        <c:v>Bank Credit Facility¹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334449709</c:v>
                      </c:pt>
                      <c:pt idx="1">
                        <c:v>3468927</c:v>
                      </c:pt>
                    </c:numCache>
                  </c:numRef>
                </c:val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Hotel</c:v>
                      </c:pt>
                    </c:strCache>
                  </c:strRef>
                </c:tx>
                <c:spPr>
                  <a:solidFill>
                    <a:schemeClr val="tx2">
                      <a:lumMod val="40000"/>
                      <a:lumOff val="60000"/>
                    </a:schemeClr>
                  </a:solidFill>
                </c:spPr>
                <c:dPt>
                  <c:idx val="0"/>
                  <c:bubble3D val="0"/>
                  <c:spPr>
                    <a:solidFill>
                      <a:schemeClr val="tx2">
                        <a:lumMod val="40000"/>
                        <a:lumOff val="60000"/>
                      </a:schemeClr>
                    </a:solidFill>
                    <a:ln>
                      <a:noFill/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tx2">
                        <a:lumMod val="40000"/>
                        <a:lumOff val="60000"/>
                      </a:schemeClr>
                    </a:solidFill>
                    <a:ln>
                      <a:noFill/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tx2">
                        <a:lumMod val="40000"/>
                        <a:lumOff val="60000"/>
                      </a:schemeClr>
                    </a:solidFill>
                    <a:ln>
                      <a:noFill/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tx2">
                        <a:lumMod val="40000"/>
                        <a:lumOff val="60000"/>
                      </a:schemeClr>
                    </a:solidFill>
                    <a:ln>
                      <a:noFill/>
                    </a:ln>
                    <a:effectLst/>
                  </c:spPr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Revenue Bonds¹</c:v>
                      </c:pt>
                      <c:pt idx="1">
                        <c:v>Pension Bonds</c:v>
                      </c:pt>
                      <c:pt idx="2">
                        <c:v>Mortgage Loan (AIG)</c:v>
                      </c:pt>
                      <c:pt idx="3">
                        <c:v>Bank Credit Facility¹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180425000</c:v>
                      </c:pt>
                      <c:pt idx="3">
                        <c:v>32000000</c:v>
                      </c:pt>
                    </c:numCache>
                  </c:numRef>
                </c:val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HFC</c:v>
                      </c:pt>
                    </c:strCache>
                  </c:strRef>
                </c:tx>
                <c:spPr>
                  <a:solidFill>
                    <a:srgbClr val="0E1C48"/>
                  </a:solidFill>
                </c:spPr>
                <c:dPt>
                  <c:idx val="0"/>
                  <c:bubble3D val="0"/>
                  <c:spPr>
                    <a:solidFill>
                      <a:srgbClr val="0E1C48"/>
                    </a:solidFill>
                    <a:ln>
                      <a:noFill/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rgbClr val="0E1C48"/>
                    </a:solidFill>
                    <a:ln>
                      <a:noFill/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rgbClr val="0E1C48"/>
                    </a:solidFill>
                    <a:ln>
                      <a:noFill/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rgbClr val="0E1C48"/>
                    </a:solidFill>
                    <a:ln>
                      <a:noFill/>
                    </a:ln>
                    <a:effectLst/>
                  </c:spPr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Revenue Bonds¹</c:v>
                      </c:pt>
                      <c:pt idx="1">
                        <c:v>Pension Bonds</c:v>
                      </c:pt>
                      <c:pt idx="2">
                        <c:v>Mortgage Loan (AIG)</c:v>
                      </c:pt>
                      <c:pt idx="3">
                        <c:v>Bank Credit Facility¹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62420000</c:v>
                      </c:pt>
                      <c:pt idx="2">
                        <c:v>125000000</c:v>
                      </c:pt>
                      <c:pt idx="3">
                        <c:v>93000000</c:v>
                      </c:pt>
                    </c:numCache>
                  </c:numRef>
                </c:val>
              </c15:ser>
            </c15:filteredPieSeries>
          </c:ext>
        </c:extLst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>
                <a:solidFill>
                  <a:schemeClr val="bg1"/>
                </a:solidFill>
              </a:rPr>
              <a:t>Debt Service Expense</a:t>
            </a:r>
          </a:p>
        </c:rich>
      </c:tx>
      <c:layout>
        <c:manualLayout>
          <c:xMode val="edge"/>
          <c:yMode val="edge"/>
          <c:x val="0.15693280025140985"/>
          <c:y val="1.02738867192082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072194923003046"/>
          <c:y val="0.12247561470864626"/>
          <c:w val="0.81501443898460058"/>
          <c:h val="0.807128620761137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Debt Service</c:v>
                </c:pt>
              </c:strCache>
            </c:strRef>
          </c:tx>
          <c:spPr>
            <a:solidFill>
              <a:srgbClr val="00ACEC"/>
            </a:solidFill>
            <a:ln>
              <a:noFill/>
            </a:ln>
            <a:effectLst/>
          </c:spPr>
          <c:invertIfNegative val="0"/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2016 Actual</c:v>
                </c:pt>
                <c:pt idx="1">
                  <c:v>2017 Actual</c:v>
                </c:pt>
                <c:pt idx="2">
                  <c:v>2018 Actual</c:v>
                </c:pt>
                <c:pt idx="3">
                  <c:v>2019 Budget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44993378.310000002</c:v>
                </c:pt>
                <c:pt idx="1">
                  <c:v>45466521.280000001</c:v>
                </c:pt>
                <c:pt idx="2">
                  <c:v>50453275</c:v>
                </c:pt>
                <c:pt idx="3">
                  <c:v>60213856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223737984"/>
        <c:axId val="-22373308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Hotel</c:v>
                      </c:pt>
                    </c:strCache>
                  </c:strRef>
                </c:tx>
                <c:spPr>
                  <a:solidFill>
                    <a:srgbClr val="012B5B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2016 Actual</c:v>
                      </c:pt>
                      <c:pt idx="1">
                        <c:v>2017 Actual</c:v>
                      </c:pt>
                      <c:pt idx="2">
                        <c:v>2018 Actual</c:v>
                      </c:pt>
                      <c:pt idx="3">
                        <c:v>2019 Budget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15499380.83</c:v>
                      </c:pt>
                      <c:pt idx="1">
                        <c:v>14162228.960000001</c:v>
                      </c:pt>
                      <c:pt idx="2">
                        <c:v>20274727</c:v>
                      </c:pt>
                      <c:pt idx="3">
                        <c:v>22872446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CD Projects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2016 Actual</c:v>
                      </c:pt>
                      <c:pt idx="1">
                        <c:v>2017 Actual</c:v>
                      </c:pt>
                      <c:pt idx="2">
                        <c:v>2018 Actual</c:v>
                      </c:pt>
                      <c:pt idx="3">
                        <c:v>2019 Budget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3972783.33</c:v>
                      </c:pt>
                      <c:pt idx="1">
                        <c:v>4512516.67</c:v>
                      </c:pt>
                      <c:pt idx="2">
                        <c:v>5200678</c:v>
                      </c:pt>
                      <c:pt idx="3">
                        <c:v>9345750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CEFD</c:v>
                      </c:pt>
                    </c:strCache>
                  </c:strRef>
                </c:tx>
                <c:spPr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2016 Actual</c:v>
                      </c:pt>
                      <c:pt idx="1">
                        <c:v>2017 Actual</c:v>
                      </c:pt>
                      <c:pt idx="2">
                        <c:v>2018 Actual</c:v>
                      </c:pt>
                      <c:pt idx="3">
                        <c:v>2019 Budget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25521214.149999999</c:v>
                      </c:pt>
                      <c:pt idx="1">
                        <c:v>26791775.649999999</c:v>
                      </c:pt>
                      <c:pt idx="2">
                        <c:v>24977870</c:v>
                      </c:pt>
                      <c:pt idx="3">
                        <c:v>27995660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-22373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23733088"/>
        <c:crosses val="autoZero"/>
        <c:auto val="1"/>
        <c:lblAlgn val="ctr"/>
        <c:lblOffset val="100"/>
        <c:noMultiLvlLbl val="0"/>
      </c:catAx>
      <c:valAx>
        <c:axId val="-2237330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2373798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686947026358547E-2"/>
                <c:y val="0.13324503004100655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</c:dispUnitsLbl>
        </c:dispUnits>
      </c:valAx>
      <c:spPr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rgbClr val="0E1C48"/>
    </a:solidFill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7656639073962"/>
          <c:y val="5.7718293173340256E-2"/>
          <c:w val="0.86550020189783972"/>
          <c:h val="0.80494032247434044"/>
        </c:manualLayout>
      </c:layout>
      <c:lineChart>
        <c:grouping val="standard"/>
        <c:varyColors val="0"/>
        <c:ser>
          <c:idx val="3"/>
          <c:order val="0"/>
          <c:tx>
            <c:v>All Funds</c:v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69"/>
              <c:layout>
                <c:manualLayout>
                  <c:x val="-4.0981439820022496E-2"/>
                  <c:y val="-0.12415378220672461"/>
                </c:manualLayout>
              </c:layout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'CASH &amp; RATES'!$B$84:$B$155</c:f>
              <c:numCache>
                <c:formatCode>[$-409]mmm\-yy;@</c:formatCode>
                <c:ptCount val="72"/>
                <c:pt idx="0">
                  <c:v>41276</c:v>
                </c:pt>
                <c:pt idx="1">
                  <c:v>41306</c:v>
                </c:pt>
                <c:pt idx="2">
                  <c:v>41336</c:v>
                </c:pt>
                <c:pt idx="3">
                  <c:v>41366</c:v>
                </c:pt>
                <c:pt idx="4">
                  <c:v>41396</c:v>
                </c:pt>
                <c:pt idx="5">
                  <c:v>41426</c:v>
                </c:pt>
                <c:pt idx="6">
                  <c:v>41456</c:v>
                </c:pt>
                <c:pt idx="7">
                  <c:v>41488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41701</c:v>
                </c:pt>
                <c:pt idx="15">
                  <c:v>41731</c:v>
                </c:pt>
                <c:pt idx="16">
                  <c:v>41761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42067</c:v>
                </c:pt>
                <c:pt idx="27">
                  <c:v>42098</c:v>
                </c:pt>
                <c:pt idx="28">
                  <c:v>42129</c:v>
                </c:pt>
                <c:pt idx="29">
                  <c:v>42160</c:v>
                </c:pt>
                <c:pt idx="30">
                  <c:v>42191</c:v>
                </c:pt>
                <c:pt idx="31">
                  <c:v>42222</c:v>
                </c:pt>
                <c:pt idx="32">
                  <c:v>42253</c:v>
                </c:pt>
                <c:pt idx="33">
                  <c:v>42284</c:v>
                </c:pt>
                <c:pt idx="34">
                  <c:v>42315</c:v>
                </c:pt>
                <c:pt idx="35">
                  <c:v>42346</c:v>
                </c:pt>
                <c:pt idx="36">
                  <c:v>42377</c:v>
                </c:pt>
                <c:pt idx="37">
                  <c:v>42408</c:v>
                </c:pt>
                <c:pt idx="38">
                  <c:v>42439</c:v>
                </c:pt>
                <c:pt idx="39">
                  <c:v>42470</c:v>
                </c:pt>
                <c:pt idx="40">
                  <c:v>42501</c:v>
                </c:pt>
                <c:pt idx="41">
                  <c:v>42532</c:v>
                </c:pt>
                <c:pt idx="42">
                  <c:v>42563</c:v>
                </c:pt>
                <c:pt idx="43">
                  <c:v>42594</c:v>
                </c:pt>
                <c:pt idx="44">
                  <c:v>42625</c:v>
                </c:pt>
                <c:pt idx="45">
                  <c:v>42656</c:v>
                </c:pt>
                <c:pt idx="46">
                  <c:v>42687</c:v>
                </c:pt>
                <c:pt idx="47">
                  <c:v>42718</c:v>
                </c:pt>
                <c:pt idx="48">
                  <c:v>42749</c:v>
                </c:pt>
                <c:pt idx="49">
                  <c:v>42780</c:v>
                </c:pt>
                <c:pt idx="50">
                  <c:v>42811</c:v>
                </c:pt>
                <c:pt idx="51">
                  <c:v>42842</c:v>
                </c:pt>
                <c:pt idx="52">
                  <c:v>42873</c:v>
                </c:pt>
                <c:pt idx="53">
                  <c:v>42904</c:v>
                </c:pt>
                <c:pt idx="54">
                  <c:v>42935</c:v>
                </c:pt>
                <c:pt idx="55">
                  <c:v>42966</c:v>
                </c:pt>
                <c:pt idx="56">
                  <c:v>42997</c:v>
                </c:pt>
                <c:pt idx="57">
                  <c:v>43028</c:v>
                </c:pt>
                <c:pt idx="58">
                  <c:v>43059</c:v>
                </c:pt>
                <c:pt idx="59">
                  <c:v>43090</c:v>
                </c:pt>
                <c:pt idx="60">
                  <c:v>43121</c:v>
                </c:pt>
                <c:pt idx="61">
                  <c:v>43152</c:v>
                </c:pt>
                <c:pt idx="62">
                  <c:v>43183</c:v>
                </c:pt>
                <c:pt idx="63">
                  <c:v>43214</c:v>
                </c:pt>
                <c:pt idx="64">
                  <c:v>43245</c:v>
                </c:pt>
                <c:pt idx="65">
                  <c:v>43276</c:v>
                </c:pt>
                <c:pt idx="66">
                  <c:v>43307</c:v>
                </c:pt>
                <c:pt idx="67">
                  <c:v>43338</c:v>
                </c:pt>
                <c:pt idx="68">
                  <c:v>43369</c:v>
                </c:pt>
                <c:pt idx="69">
                  <c:v>43400</c:v>
                </c:pt>
                <c:pt idx="70">
                  <c:v>43431</c:v>
                </c:pt>
                <c:pt idx="71">
                  <c:v>43462</c:v>
                </c:pt>
              </c:numCache>
            </c:numRef>
          </c:cat>
          <c:val>
            <c:numRef>
              <c:f>'CASH &amp; RATES'!$J$84:$J$155</c:f>
              <c:numCache>
                <c:formatCode>#,##0</c:formatCode>
                <c:ptCount val="72"/>
                <c:pt idx="0">
                  <c:v>116962</c:v>
                </c:pt>
                <c:pt idx="1">
                  <c:v>126721</c:v>
                </c:pt>
                <c:pt idx="2">
                  <c:v>124894</c:v>
                </c:pt>
                <c:pt idx="3">
                  <c:v>125125</c:v>
                </c:pt>
                <c:pt idx="4">
                  <c:v>137415</c:v>
                </c:pt>
                <c:pt idx="5">
                  <c:v>134084</c:v>
                </c:pt>
                <c:pt idx="6">
                  <c:v>140925</c:v>
                </c:pt>
                <c:pt idx="7">
                  <c:v>145524</c:v>
                </c:pt>
                <c:pt idx="8">
                  <c:v>147878</c:v>
                </c:pt>
                <c:pt idx="9">
                  <c:v>147362</c:v>
                </c:pt>
                <c:pt idx="10">
                  <c:v>154999</c:v>
                </c:pt>
                <c:pt idx="11">
                  <c:v>148632</c:v>
                </c:pt>
                <c:pt idx="12">
                  <c:v>151526</c:v>
                </c:pt>
                <c:pt idx="13">
                  <c:v>163031</c:v>
                </c:pt>
                <c:pt idx="14">
                  <c:v>180616</c:v>
                </c:pt>
                <c:pt idx="15">
                  <c:v>183137</c:v>
                </c:pt>
                <c:pt idx="16">
                  <c:v>175520</c:v>
                </c:pt>
                <c:pt idx="17">
                  <c:v>164378</c:v>
                </c:pt>
                <c:pt idx="18">
                  <c:v>186900</c:v>
                </c:pt>
                <c:pt idx="19">
                  <c:v>224860</c:v>
                </c:pt>
                <c:pt idx="20">
                  <c:v>255764</c:v>
                </c:pt>
                <c:pt idx="21">
                  <c:v>290347</c:v>
                </c:pt>
                <c:pt idx="22">
                  <c:v>268554</c:v>
                </c:pt>
                <c:pt idx="23">
                  <c:v>250830</c:v>
                </c:pt>
                <c:pt idx="24">
                  <c:v>270472</c:v>
                </c:pt>
                <c:pt idx="25">
                  <c:v>270631</c:v>
                </c:pt>
                <c:pt idx="26">
                  <c:v>269251</c:v>
                </c:pt>
                <c:pt idx="27">
                  <c:v>296977</c:v>
                </c:pt>
                <c:pt idx="28">
                  <c:v>291129</c:v>
                </c:pt>
                <c:pt idx="29">
                  <c:v>284902</c:v>
                </c:pt>
                <c:pt idx="30">
                  <c:v>290988</c:v>
                </c:pt>
                <c:pt idx="31">
                  <c:v>282619</c:v>
                </c:pt>
                <c:pt idx="32">
                  <c:v>252671</c:v>
                </c:pt>
                <c:pt idx="33">
                  <c:v>258750</c:v>
                </c:pt>
                <c:pt idx="34">
                  <c:v>255199</c:v>
                </c:pt>
                <c:pt idx="35">
                  <c:v>237869</c:v>
                </c:pt>
                <c:pt idx="36">
                  <c:v>226281</c:v>
                </c:pt>
                <c:pt idx="37">
                  <c:v>217467</c:v>
                </c:pt>
                <c:pt idx="38">
                  <c:v>210445</c:v>
                </c:pt>
                <c:pt idx="39">
                  <c:v>209300</c:v>
                </c:pt>
                <c:pt idx="40">
                  <c:v>193794</c:v>
                </c:pt>
                <c:pt idx="41">
                  <c:v>183977</c:v>
                </c:pt>
                <c:pt idx="42">
                  <c:v>176350</c:v>
                </c:pt>
                <c:pt idx="43">
                  <c:v>159137</c:v>
                </c:pt>
                <c:pt idx="44">
                  <c:v>145186</c:v>
                </c:pt>
                <c:pt idx="45">
                  <c:v>142395</c:v>
                </c:pt>
                <c:pt idx="46">
                  <c:v>137007</c:v>
                </c:pt>
                <c:pt idx="47">
                  <c:v>119658</c:v>
                </c:pt>
                <c:pt idx="48">
                  <c:v>122216</c:v>
                </c:pt>
                <c:pt idx="49">
                  <c:v>110287</c:v>
                </c:pt>
                <c:pt idx="50">
                  <c:v>103662</c:v>
                </c:pt>
                <c:pt idx="51">
                  <c:v>103110</c:v>
                </c:pt>
                <c:pt idx="52">
                  <c:v>99690</c:v>
                </c:pt>
                <c:pt idx="53">
                  <c:v>95871</c:v>
                </c:pt>
                <c:pt idx="54">
                  <c:v>91251</c:v>
                </c:pt>
                <c:pt idx="55">
                  <c:v>94237</c:v>
                </c:pt>
                <c:pt idx="56">
                  <c:v>86963</c:v>
                </c:pt>
                <c:pt idx="57">
                  <c:v>85670</c:v>
                </c:pt>
                <c:pt idx="58">
                  <c:v>87500</c:v>
                </c:pt>
                <c:pt idx="59">
                  <c:v>91500</c:v>
                </c:pt>
                <c:pt idx="60">
                  <c:v>94739</c:v>
                </c:pt>
                <c:pt idx="61">
                  <c:v>88396</c:v>
                </c:pt>
                <c:pt idx="62">
                  <c:v>70055</c:v>
                </c:pt>
                <c:pt idx="63">
                  <c:v>92394</c:v>
                </c:pt>
                <c:pt idx="64">
                  <c:v>103073</c:v>
                </c:pt>
                <c:pt idx="65">
                  <c:v>108686</c:v>
                </c:pt>
                <c:pt idx="66">
                  <c:v>106253</c:v>
                </c:pt>
                <c:pt idx="67">
                  <c:v>99094</c:v>
                </c:pt>
                <c:pt idx="68">
                  <c:v>89842</c:v>
                </c:pt>
                <c:pt idx="69">
                  <c:v>100396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68E8-4E6E-A882-EBDBFA0C7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23741248"/>
        <c:axId val="-223729280"/>
      </c:lineChart>
      <c:dateAx>
        <c:axId val="-223741248"/>
        <c:scaling>
          <c:orientation val="minMax"/>
          <c:max val="43466"/>
        </c:scaling>
        <c:delete val="0"/>
        <c:axPos val="b"/>
        <c:numFmt formatCode="[$-409]mmm\-yy;@" sourceLinked="1"/>
        <c:majorTickMark val="out"/>
        <c:minorTickMark val="none"/>
        <c:tickLblPos val="nextTo"/>
        <c:txPr>
          <a:bodyPr rot="-2700000"/>
          <a:lstStyle/>
          <a:p>
            <a:pPr>
              <a:defRPr sz="1100"/>
            </a:pPr>
            <a:endParaRPr lang="en-US"/>
          </a:p>
        </c:txPr>
        <c:crossAx val="-223729280"/>
        <c:crosses val="autoZero"/>
        <c:auto val="1"/>
        <c:lblOffset val="100"/>
        <c:baseTimeUnit val="months"/>
        <c:majorUnit val="6"/>
        <c:majorTimeUnit val="months"/>
      </c:dateAx>
      <c:valAx>
        <c:axId val="-223729280"/>
        <c:scaling>
          <c:orientation val="minMax"/>
          <c:max val="310000"/>
          <c:min val="0"/>
        </c:scaling>
        <c:delete val="0"/>
        <c:axPos val="l"/>
        <c:majorGridlines/>
        <c:numFmt formatCode="&quot;$&quot;#,##0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23741248"/>
        <c:crosses val="autoZero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en-US" b="0" dirty="0" smtClean="0"/>
                    <a:t>Millions</a:t>
                  </a:r>
                  <a:endParaRPr lang="en-US" b="0" dirty="0"/>
                </a:p>
              </c:rich>
            </c:tx>
          </c:dispUnitsLbl>
        </c:dispUnits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rgbClr val="0E1C48"/>
    </a:solidFill>
  </c:spPr>
  <c:txPr>
    <a:bodyPr/>
    <a:lstStyle/>
    <a:p>
      <a:pPr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238" cy="46672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6" y="1"/>
            <a:ext cx="3043238" cy="46672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D3DF074-D291-42E3-9FD1-7C0A4A03190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375"/>
            <a:ext cx="3043238" cy="46672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6" y="8842375"/>
            <a:ext cx="3043238" cy="46672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FB62811-C3AD-4867-8148-22ACF861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27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4" y="1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/>
          <a:lstStyle>
            <a:lvl1pPr algn="r">
              <a:defRPr sz="1200"/>
            </a:lvl1pPr>
          </a:lstStyle>
          <a:p>
            <a:fld id="{E818F2C3-747F-B740-B14D-CE06A153EADD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6" tIns="46652" rIns="93306" bIns="466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4"/>
            <a:ext cx="5618480" cy="4189095"/>
          </a:xfrm>
          <a:prstGeom prst="rect">
            <a:avLst/>
          </a:prstGeom>
        </p:spPr>
        <p:txBody>
          <a:bodyPr vert="horz" lIns="93306" tIns="46652" rIns="93306" bIns="4665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4" y="8842031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 anchor="b"/>
          <a:lstStyle>
            <a:lvl1pPr algn="r">
              <a:defRPr sz="1200"/>
            </a:lvl1pPr>
          </a:lstStyle>
          <a:p>
            <a:fld id="{31C7DF7B-77A5-4D40-934A-6B7C5FBD06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6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7DF7B-77A5-4D40-934A-6B7C5FBD069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77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major variance in operating revenue is that Hilton</a:t>
            </a:r>
            <a:r>
              <a:rPr lang="en-US" baseline="0" dirty="0" smtClean="0"/>
              <a:t> revenue down $1.9 M due to refresh room displacement, facility event revenue is also $613 K lower (due to F &amp; B offsets).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Parking revenue is anticipated to return to pre-Harvey levels.  This is in part due to the return of contract parkers in the TD garages ($1.9) and Hilton’s North Garage, due in part to the Rustic.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Miscellaneous revenue increases include monetization of assets.</a:t>
            </a:r>
          </a:p>
          <a:p>
            <a:endParaRPr lang="en-US" baseline="0" dirty="0" smtClean="0"/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Operating Revenues</a:t>
            </a:r>
          </a:p>
          <a:p>
            <a:pPr marL="380990" indent="-380990" algn="l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Hilton-Americas revenue down $1.9 M due to refresh room displacement</a:t>
            </a:r>
          </a:p>
          <a:p>
            <a:pPr marL="380990" indent="-380990" algn="l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Parking revenue anticipated to return to pre-Harvey levels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7DF7B-77A5-4D40-934A-6B7C5FBD069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36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 will touch on a few of the major</a:t>
            </a:r>
            <a:r>
              <a:rPr lang="en-US" b="1" baseline="0" dirty="0" smtClean="0"/>
              <a:t> variances.</a:t>
            </a:r>
          </a:p>
          <a:p>
            <a:endParaRPr lang="en-US" b="1" baseline="0" dirty="0" smtClean="0"/>
          </a:p>
          <a:p>
            <a:r>
              <a:rPr lang="en-US" b="1" dirty="0" smtClean="0"/>
              <a:t>In our</a:t>
            </a:r>
            <a:r>
              <a:rPr lang="en-US" b="1" baseline="0" dirty="0" smtClean="0"/>
              <a:t> Personnel line there are 13 vacant positions that are included in the 2019 budget.  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Recall that during the restructuring there was a RIF that eliminated 5 positions.  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Additionally, 13 other positions were left unfilled so that we could finish the year in the black.  We are funding 231 positions (FTEs) for 2019.  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This is a reduction from the 2018 Budget of 249 positions, or 18 fewer positions.  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Including these 13 vacant positions, the Personnel will be $1.2 M less than 2018 Budget.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Advertising  &amp; Promotion is going down $790 K, but will be offset by an increase in marketing dollars for websites ($185 K) and increased media </a:t>
            </a:r>
            <a:r>
              <a:rPr lang="en-US" b="1" baseline="0" dirty="0" err="1" smtClean="0"/>
              <a:t>FAMs</a:t>
            </a:r>
            <a:r>
              <a:rPr lang="en-US" b="1" baseline="0" dirty="0" smtClean="0"/>
              <a:t> ($115 k)</a:t>
            </a:r>
          </a:p>
          <a:p>
            <a:endParaRPr lang="en-US" b="1" baseline="0" dirty="0" smtClean="0"/>
          </a:p>
          <a:p>
            <a:r>
              <a:rPr lang="en-US" b="1" dirty="0" smtClean="0"/>
              <a:t>Travel, Promotion &amp; Events has a increase of $351 K to fund previous</a:t>
            </a:r>
            <a:r>
              <a:rPr lang="en-US" b="1" baseline="0" dirty="0" smtClean="0"/>
              <a:t> commitments for events:  Jehovah’s Witnesses and ICCA Conference.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Increase in Facility Maintenance reflects contract increases and return to pre-Harvey levels with the opening of the Wortham.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Food &amp; Beverage expense is going up because the Wortham will be open for a full year, and revenues are up, so too are variable expenses.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Janitorial increase of $648 K is due to 2% contract increase and staffing for opening of the Wortham for a full year.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Lease Expense down $2.4 M because of 4 Houston Center lease buyout for 7</a:t>
            </a:r>
            <a:r>
              <a:rPr lang="en-US" b="1" baseline="30000" dirty="0" smtClean="0"/>
              <a:t>th</a:t>
            </a:r>
            <a:r>
              <a:rPr lang="en-US" b="1" baseline="0" dirty="0" smtClean="0"/>
              <a:t> floor.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Consulting line going up slightly due to developer consultant for W Hotel project.</a:t>
            </a:r>
          </a:p>
          <a:p>
            <a:endParaRPr lang="en-US" b="1" baseline="0" dirty="0" smtClean="0"/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Operating Expenses</a:t>
            </a:r>
          </a:p>
          <a:p>
            <a:pPr marL="380990" indent="-380990" algn="l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Venue Operations increase primarily due to expected food &amp; beverage expenses, as well as an increase in personnel due to reorganization</a:t>
            </a:r>
          </a:p>
          <a:p>
            <a:pPr marL="380990" indent="-380990" algn="l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Administration expenses are down due to buyout of 4 Houston Center lease, as well as a decrease in personnel due to reorganization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7DF7B-77A5-4D40-934A-6B7C5FBD069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46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HOT</a:t>
            </a:r>
            <a:r>
              <a:rPr lang="en-US" sz="1800" b="1" baseline="0" dirty="0" smtClean="0"/>
              <a:t> is budgeted @ 4.5% higher than 2018 Projection.</a:t>
            </a:r>
          </a:p>
          <a:p>
            <a:endParaRPr lang="en-US" sz="1800" b="1" baseline="0" dirty="0" smtClean="0"/>
          </a:p>
          <a:p>
            <a:r>
              <a:rPr lang="en-US" sz="1800" b="1" baseline="0" dirty="0" smtClean="0"/>
              <a:t>Reduction in Interest Income is due to reduced reserves.</a:t>
            </a:r>
          </a:p>
          <a:p>
            <a:endParaRPr lang="en-US" sz="1800" b="1" baseline="0" dirty="0" smtClean="0"/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Non-Operating Revenues</a:t>
            </a:r>
          </a:p>
          <a:p>
            <a:pPr marL="380990" indent="-380990" algn="l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HOT 4.5% expected increase from 2018 as determined by industry experts based on economic indicators</a:t>
            </a:r>
          </a:p>
          <a:p>
            <a:endParaRPr lang="en-US" sz="1800" dirty="0" smtClean="0"/>
          </a:p>
          <a:p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7DF7B-77A5-4D40-934A-6B7C5FBD069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37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Reduction in</a:t>
            </a:r>
            <a:r>
              <a:rPr lang="en-US" sz="1400" b="1" baseline="0" dirty="0" smtClean="0"/>
              <a:t> Sponsorships necessary to hit budget targets.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As they are used (in 2018), Contingency funds are moved into other lines of the GL, there is only a $200 K increase 2018 to 2019.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Capital spending in 2019 will be mostly debt funded, only $1.5 M from Operating Expenses.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Debt service is up substantially because of Harvey, the Hilton refresh,</a:t>
            </a:r>
            <a:r>
              <a:rPr lang="en-US" sz="1400" b="1" baseline="0" dirty="0" smtClean="0"/>
              <a:t> capital.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City of Houston Contractual Obligations go up as HOT goes up.  We provide 19.3%.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Hotel Tax Refunds are going down because 1 hotel agreement ended in 2018</a:t>
            </a:r>
          </a:p>
          <a:p>
            <a:endParaRPr lang="en-US" sz="1400" b="1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THANKS TO STAFF FOR THEIR HARD WORK</a:t>
            </a:r>
          </a:p>
          <a:p>
            <a:r>
              <a:rPr lang="en-US" baseline="0" dirty="0" smtClean="0"/>
              <a:t>Lisa Smith</a:t>
            </a:r>
          </a:p>
          <a:p>
            <a:r>
              <a:rPr lang="en-US" baseline="0" dirty="0" smtClean="0"/>
              <a:t>Karen Williams</a:t>
            </a:r>
          </a:p>
          <a:p>
            <a:r>
              <a:rPr lang="en-US" baseline="0" dirty="0" smtClean="0"/>
              <a:t>Stephany Bland</a:t>
            </a:r>
          </a:p>
          <a:p>
            <a:r>
              <a:rPr lang="en-US" baseline="0" dirty="0" smtClean="0"/>
              <a:t>Melanie Tep</a:t>
            </a:r>
          </a:p>
          <a:p>
            <a:r>
              <a:rPr lang="en-US" baseline="0" dirty="0" smtClean="0"/>
              <a:t>Beth Thurber</a:t>
            </a:r>
          </a:p>
          <a:p>
            <a:r>
              <a:rPr lang="en-US" baseline="0" dirty="0" smtClean="0"/>
              <a:t>Donald Brown</a:t>
            </a:r>
          </a:p>
          <a:p>
            <a:r>
              <a:rPr lang="en-US" baseline="0" dirty="0" smtClean="0"/>
              <a:t>Daronda Gamble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Susan Tucker and Georgette Webber for the awesome strategic plan</a:t>
            </a:r>
          </a:p>
          <a:p>
            <a:r>
              <a:rPr lang="en-US" dirty="0" smtClean="0"/>
              <a:t>All department</a:t>
            </a:r>
            <a:r>
              <a:rPr lang="en-US" baseline="0" dirty="0" smtClean="0"/>
              <a:t> heads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Non-Operating Expenses</a:t>
            </a:r>
          </a:p>
          <a:p>
            <a:pPr marL="380990" indent="-380990" algn="l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Debt service increase from new debt for Hilton-Americas room refresh and capital projects, as well as no built-up earnings from previous years</a:t>
            </a:r>
          </a:p>
          <a:p>
            <a:pPr marL="380990" indent="-380990" algn="l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COH payments increase as a percentage of the expected HOT collections</a:t>
            </a:r>
          </a:p>
          <a:p>
            <a:pPr marL="380990" indent="-380990" algn="l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Additional capital for 2019 will be funded through financing</a:t>
            </a:r>
          </a:p>
          <a:p>
            <a:pPr marL="380990" indent="-380990" algn="l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Sponsorships are down to follow reduced target allocation in keeping with creating a balanced budget</a:t>
            </a:r>
          </a:p>
          <a:p>
            <a:pPr marL="380990" indent="-380990" algn="l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 hotel agreement ended in 2018; five remaining for 2019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7DF7B-77A5-4D40-934A-6B7C5FBD069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77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7DF7B-77A5-4D40-934A-6B7C5FBD069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22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7DF7B-77A5-4D40-934A-6B7C5FBD069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49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7DF7B-77A5-4D40-934A-6B7C5FBD069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9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7DF7B-77A5-4D40-934A-6B7C5FBD069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54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Robotics</a:t>
            </a:r>
            <a:r>
              <a:rPr lang="en-US" baseline="0" dirty="0" smtClean="0"/>
              <a:t> included teams from all 50 states and 85 countries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AKA: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7DF7B-77A5-4D40-934A-6B7C5FBD069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24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7DF7B-77A5-4D40-934A-6B7C5FBD069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72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TD Garage</a:t>
            </a:r>
          </a:p>
          <a:p>
            <a:r>
              <a:rPr lang="en-US" dirty="0" smtClean="0"/>
              <a:t>2017:</a:t>
            </a:r>
            <a:r>
              <a:rPr lang="en-US" baseline="0" dirty="0" smtClean="0"/>
              <a:t> $33.9 M	2018: $11.8 M</a:t>
            </a:r>
          </a:p>
          <a:p>
            <a:endParaRPr lang="en-US" baseline="0" dirty="0" smtClean="0"/>
          </a:p>
          <a:p>
            <a:r>
              <a:rPr lang="en-US" baseline="0" dirty="0" smtClean="0"/>
              <a:t>Wortham</a:t>
            </a:r>
          </a:p>
          <a:p>
            <a:r>
              <a:rPr lang="en-US" baseline="0" dirty="0" smtClean="0"/>
              <a:t>2017: $27.2 M	2018: $23.6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7DF7B-77A5-4D40-934A-6B7C5FBD069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792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7DF7B-77A5-4D40-934A-6B7C5FBD069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12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7DF7B-77A5-4D40-934A-6B7C5FBD069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63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7DF7B-77A5-4D40-934A-6B7C5FBD069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10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0990" indent="-38099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Budgeting Total Revenues to Exceed Expenses by $337 K </a:t>
            </a:r>
          </a:p>
          <a:p>
            <a:pPr marL="380990" indent="-380990" algn="l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Included in the operating expenses are 231 positions (FTEs), down from 249 last year, a reduction of 18</a:t>
            </a:r>
          </a:p>
          <a:p>
            <a:pPr marL="380990" indent="-380990" algn="l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Also included is $1.5 M of capital</a:t>
            </a:r>
          </a:p>
          <a:p>
            <a:pPr marL="380990" indent="-380990" algn="l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Expenses increasing primarily due to debt service to respond to Harvey impact</a:t>
            </a:r>
          </a:p>
          <a:p>
            <a:endParaRPr lang="en-US" dirty="0" smtClean="0"/>
          </a:p>
          <a:p>
            <a:r>
              <a:rPr lang="en-US" dirty="0" smtClean="0"/>
              <a:t>Debt service increased by $9.7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7DF7B-77A5-4D40-934A-6B7C5FBD069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1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F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rtboard 1 copy 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5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FC Right V Ba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419849" y="571253"/>
            <a:ext cx="6497919" cy="959472"/>
          </a:xfrm>
          <a:prstGeom prst="rect">
            <a:avLst/>
          </a:prstGeom>
        </p:spPr>
        <p:txBody>
          <a:bodyPr vert="horz"/>
          <a:lstStyle>
            <a:lvl1pPr algn="l">
              <a:defRPr sz="5333" b="0" i="0">
                <a:solidFill>
                  <a:srgbClr val="1130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9849" y="1531348"/>
            <a:ext cx="6497919" cy="32808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67" b="0" i="0">
                <a:solidFill>
                  <a:srgbClr val="1130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9847" y="1859430"/>
            <a:ext cx="4114800" cy="436282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 i="0">
                <a:solidFill>
                  <a:srgbClr val="1130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239000" y="571256"/>
            <a:ext cx="1905000" cy="5651001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</a:p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43300" y="6356353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CDF3F4-DE97-4A43-8036-E1E1859878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3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FC Left V Ba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2108202" y="574489"/>
            <a:ext cx="6662271" cy="959472"/>
          </a:xfrm>
          <a:prstGeom prst="rect">
            <a:avLst/>
          </a:prstGeom>
        </p:spPr>
        <p:txBody>
          <a:bodyPr vert="horz"/>
          <a:lstStyle>
            <a:lvl1pPr algn="l">
              <a:defRPr sz="5333" b="0" i="0">
                <a:solidFill>
                  <a:srgbClr val="1130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08202" y="1534584"/>
            <a:ext cx="6662271" cy="32808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67" b="0" i="0">
                <a:solidFill>
                  <a:srgbClr val="1130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08200" y="1862668"/>
            <a:ext cx="4114800" cy="436282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 i="0">
                <a:solidFill>
                  <a:srgbClr val="1130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71254"/>
            <a:ext cx="1897529" cy="56542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</a:p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43300" y="6356353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CDF3F4-DE97-4A43-8036-E1E1859878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7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ven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tboard 1 copy 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46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574489"/>
            <a:ext cx="8229600" cy="959472"/>
          </a:xfrm>
          <a:prstGeom prst="rect">
            <a:avLst/>
          </a:prstGeom>
        </p:spPr>
        <p:txBody>
          <a:bodyPr vert="horz"/>
          <a:lstStyle>
            <a:lvl1pPr algn="l">
              <a:defRPr sz="5333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34584"/>
            <a:ext cx="8229600" cy="32808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67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862668"/>
            <a:ext cx="4114800" cy="436282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7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rtboard 1 copy 1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17304"/>
          <a:stretch/>
        </p:blipFill>
        <p:spPr>
          <a:xfrm>
            <a:off x="-12701" y="0"/>
            <a:ext cx="9169401" cy="6858000"/>
          </a:xfrm>
          <a:prstGeom prst="rect">
            <a:avLst/>
          </a:prstGeom>
        </p:spPr>
      </p:pic>
      <p:sp>
        <p:nvSpPr>
          <p:cNvPr id="12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574489"/>
            <a:ext cx="8229600" cy="959472"/>
          </a:xfrm>
          <a:prstGeom prst="rect">
            <a:avLst/>
          </a:prstGeom>
        </p:spPr>
        <p:txBody>
          <a:bodyPr vert="horz"/>
          <a:lstStyle>
            <a:lvl1pPr algn="l">
              <a:defRPr sz="5333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34584"/>
            <a:ext cx="8229600" cy="32808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67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862668"/>
            <a:ext cx="4114800" cy="436282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7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rtboard 1 copy 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3584"/>
          </a:xfrm>
          <a:prstGeom prst="rect">
            <a:avLst/>
          </a:prstGeom>
        </p:spPr>
      </p:pic>
      <p:sp>
        <p:nvSpPr>
          <p:cNvPr id="12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574489"/>
            <a:ext cx="8229600" cy="959472"/>
          </a:xfrm>
          <a:prstGeom prst="rect">
            <a:avLst/>
          </a:prstGeom>
        </p:spPr>
        <p:txBody>
          <a:bodyPr vert="horz"/>
          <a:lstStyle>
            <a:lvl1pPr algn="l">
              <a:defRPr sz="5333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34584"/>
            <a:ext cx="8229600" cy="32808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67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862668"/>
            <a:ext cx="4114800" cy="436282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4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tboard 1 copy 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9040" y="1"/>
            <a:ext cx="12182080" cy="6858000"/>
          </a:xfrm>
          <a:prstGeom prst="rect">
            <a:avLst/>
          </a:prstGeom>
        </p:spPr>
      </p:pic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574489"/>
            <a:ext cx="8229600" cy="959472"/>
          </a:xfrm>
          <a:prstGeom prst="rect">
            <a:avLst/>
          </a:prstGeom>
        </p:spPr>
        <p:txBody>
          <a:bodyPr vert="horz"/>
          <a:lstStyle>
            <a:lvl1pPr algn="l">
              <a:defRPr sz="5333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34584"/>
            <a:ext cx="8229600" cy="32808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67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862668"/>
            <a:ext cx="4114800" cy="436282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7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FC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tboard 1 copy 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9040" y="1"/>
            <a:ext cx="12182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8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FC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tboard 1 copy 8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 r="12157"/>
          <a:stretch/>
        </p:blipFill>
        <p:spPr>
          <a:xfrm>
            <a:off x="-19050" y="1"/>
            <a:ext cx="9201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1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_of_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rtboard 1 copy 2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560" cy="6858000"/>
          </a:xfrm>
          <a:prstGeom prst="rect">
            <a:avLst/>
          </a:prstGeom>
        </p:spPr>
      </p:pic>
      <p:sp>
        <p:nvSpPr>
          <p:cNvPr id="23" name="Title 8"/>
          <p:cNvSpPr>
            <a:spLocks noGrp="1"/>
          </p:cNvSpPr>
          <p:nvPr>
            <p:ph type="title" hasCustomPrompt="1"/>
          </p:nvPr>
        </p:nvSpPr>
        <p:spPr>
          <a:xfrm>
            <a:off x="419849" y="571253"/>
            <a:ext cx="6497919" cy="959472"/>
          </a:xfrm>
          <a:prstGeom prst="rect">
            <a:avLst/>
          </a:prstGeom>
        </p:spPr>
        <p:txBody>
          <a:bodyPr vert="horz"/>
          <a:lstStyle>
            <a:lvl1pPr algn="l">
              <a:defRPr sz="5333" b="0" i="0">
                <a:solidFill>
                  <a:srgbClr val="1130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9849" y="1531348"/>
            <a:ext cx="6497919" cy="32808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67" b="0" i="0">
                <a:solidFill>
                  <a:srgbClr val="1130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9847" y="1859431"/>
            <a:ext cx="4114800" cy="3748492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 i="0">
                <a:solidFill>
                  <a:srgbClr val="1130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43300" y="6356353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CDF3F4-DE97-4A43-8036-E1E1859878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1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tboard 1 copy 2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3"/>
          <a:stretch/>
        </p:blipFill>
        <p:spPr>
          <a:xfrm>
            <a:off x="228600" y="8715"/>
            <a:ext cx="8915400" cy="6849285"/>
          </a:xfrm>
          <a:prstGeom prst="rect">
            <a:avLst/>
          </a:prstGeom>
        </p:spPr>
      </p:pic>
      <p:sp>
        <p:nvSpPr>
          <p:cNvPr id="2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13431" y="1579169"/>
            <a:ext cx="3771456" cy="211641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73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645755" y="1590249"/>
            <a:ext cx="3771456" cy="211641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73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43300" y="6356353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CDF3F4-DE97-4A43-8036-E1E1859878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5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FC 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tboard 1 copy 2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2"/>
          <a:stretch/>
        </p:blipFill>
        <p:spPr>
          <a:xfrm>
            <a:off x="33867" y="8715"/>
            <a:ext cx="9110133" cy="684928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43300" y="6356353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CDF3F4-DE97-4A43-8036-E1E1859878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0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rtboard 1 copy 2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5"/>
          <a:stretch/>
        </p:blipFill>
        <p:spPr>
          <a:xfrm>
            <a:off x="381000" y="8715"/>
            <a:ext cx="8763000" cy="684928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574489"/>
            <a:ext cx="8229600" cy="959472"/>
          </a:xfrm>
          <a:prstGeom prst="rect">
            <a:avLst/>
          </a:prstGeom>
        </p:spPr>
        <p:txBody>
          <a:bodyPr vert="horz"/>
          <a:lstStyle>
            <a:lvl1pPr algn="ctr">
              <a:defRPr sz="5333" b="0" i="0">
                <a:solidFill>
                  <a:srgbClr val="1023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34584"/>
            <a:ext cx="8229600" cy="3280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67" b="0" i="0">
                <a:solidFill>
                  <a:srgbClr val="1023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862667"/>
            <a:ext cx="8229600" cy="66737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67" b="0" i="0">
                <a:solidFill>
                  <a:srgbClr val="1023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200" dirty="0" smtClean="0">
                <a:solidFill>
                  <a:srgbClr val="10235F"/>
                </a:solidFill>
                <a:latin typeface="Avenir LT Std 35 Light"/>
                <a:cs typeface="Avenir LT Std 35 Light"/>
              </a:rPr>
              <a:t>Got something to say? Insert it here!</a:t>
            </a:r>
          </a:p>
          <a:p>
            <a:pPr algn="ctr"/>
            <a:r>
              <a:rPr lang="en-US" sz="1200" dirty="0" smtClean="0">
                <a:solidFill>
                  <a:srgbClr val="10235F"/>
                </a:solidFill>
                <a:latin typeface="Avenir LT Std 35 Light"/>
                <a:cs typeface="Avenir LT Std 35 Light"/>
              </a:rPr>
              <a:t>Try not to make it too wordy.</a:t>
            </a:r>
            <a:endParaRPr lang="en-US" sz="1200" dirty="0">
              <a:solidFill>
                <a:srgbClr val="10235F"/>
              </a:solidFill>
              <a:latin typeface="Avenir LT Std 35 Light"/>
              <a:cs typeface="Avenir LT Std 35 Light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43300" y="6356353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CDF3F4-DE97-4A43-8036-E1E1859878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7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rtboard 1 copy 2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6"/>
          <a:stretch/>
        </p:blipFill>
        <p:spPr>
          <a:xfrm>
            <a:off x="152400" y="8715"/>
            <a:ext cx="8991600" cy="6849285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6578124" y="4233259"/>
            <a:ext cx="350417" cy="210379"/>
          </a:xfrm>
          <a:prstGeom prst="rect">
            <a:avLst/>
          </a:prstGeom>
          <a:noFill/>
        </p:spPr>
        <p:txBody>
          <a:bodyPr wrap="none" lIns="45720" tIns="22860" rIns="45720" bIns="22860" rtlCol="0" anchor="ctr" anchorCtr="0">
            <a:spAutoFit/>
          </a:bodyPr>
          <a:lstStyle/>
          <a:p>
            <a:pPr algn="ctr"/>
            <a:r>
              <a:rPr lang="en-US" sz="1067" b="0" i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Title</a:t>
            </a:r>
            <a:endParaRPr lang="en-US" sz="1067" b="0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Lato Light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435459" y="4474337"/>
            <a:ext cx="635751" cy="271934"/>
          </a:xfrm>
          <a:prstGeom prst="rect">
            <a:avLst/>
          </a:prstGeom>
          <a:noFill/>
        </p:spPr>
        <p:txBody>
          <a:bodyPr wrap="none" lIns="45720" tIns="22860" rIns="45720" bIns="22860" rtlCol="0" anchor="ctr" anchorCtr="0">
            <a:spAutoFit/>
          </a:bodyPr>
          <a:lstStyle/>
          <a:p>
            <a:pPr algn="ctr"/>
            <a:r>
              <a:rPr lang="en-US" sz="1467" b="0" i="0" dirty="0" smtClean="0">
                <a:solidFill>
                  <a:srgbClr val="0E1C48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NAME</a:t>
            </a:r>
            <a:endParaRPr lang="en-US" sz="1467" b="0" i="0" dirty="0">
              <a:solidFill>
                <a:srgbClr val="0E1C48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202918" y="4233259"/>
            <a:ext cx="350417" cy="210379"/>
          </a:xfrm>
          <a:prstGeom prst="rect">
            <a:avLst/>
          </a:prstGeom>
          <a:noFill/>
        </p:spPr>
        <p:txBody>
          <a:bodyPr wrap="none" lIns="45720" tIns="22860" rIns="45720" bIns="22860" rtlCol="0" anchor="ctr" anchorCtr="0">
            <a:spAutoFit/>
          </a:bodyPr>
          <a:lstStyle/>
          <a:p>
            <a:pPr algn="ctr"/>
            <a:r>
              <a:rPr lang="en-US" sz="1067" b="0" i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Title</a:t>
            </a:r>
            <a:endParaRPr lang="en-US" sz="1067" b="0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Lato Light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060251" y="4474337"/>
            <a:ext cx="635751" cy="271934"/>
          </a:xfrm>
          <a:prstGeom prst="rect">
            <a:avLst/>
          </a:prstGeom>
          <a:noFill/>
        </p:spPr>
        <p:txBody>
          <a:bodyPr wrap="none" lIns="45720" tIns="22860" rIns="45720" bIns="22860" rtlCol="0" anchor="ctr" anchorCtr="0">
            <a:spAutoFit/>
          </a:bodyPr>
          <a:lstStyle/>
          <a:p>
            <a:pPr algn="ctr"/>
            <a:r>
              <a:rPr lang="en-US" sz="1467" b="0" i="0" dirty="0" smtClean="0">
                <a:solidFill>
                  <a:srgbClr val="0E1C48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NAME</a:t>
            </a:r>
            <a:endParaRPr lang="en-US" sz="1467" b="0" i="0" dirty="0">
              <a:solidFill>
                <a:srgbClr val="0E1C48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393961" y="4233259"/>
            <a:ext cx="350417" cy="210379"/>
          </a:xfrm>
          <a:prstGeom prst="rect">
            <a:avLst/>
          </a:prstGeom>
          <a:noFill/>
        </p:spPr>
        <p:txBody>
          <a:bodyPr wrap="none" lIns="45720" tIns="22860" rIns="45720" bIns="22860" rtlCol="0" anchor="ctr" anchorCtr="0">
            <a:spAutoFit/>
          </a:bodyPr>
          <a:lstStyle/>
          <a:p>
            <a:pPr algn="ctr"/>
            <a:r>
              <a:rPr lang="en-US" sz="1067" b="0" i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Title</a:t>
            </a:r>
            <a:endParaRPr lang="en-US" sz="1067" b="0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Lato Light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251295" y="4474337"/>
            <a:ext cx="635751" cy="271934"/>
          </a:xfrm>
          <a:prstGeom prst="rect">
            <a:avLst/>
          </a:prstGeom>
          <a:noFill/>
        </p:spPr>
        <p:txBody>
          <a:bodyPr wrap="none" lIns="45720" tIns="22860" rIns="45720" bIns="22860" rtlCol="0" anchor="ctr" anchorCtr="0">
            <a:spAutoFit/>
          </a:bodyPr>
          <a:lstStyle/>
          <a:p>
            <a:pPr algn="ctr"/>
            <a:r>
              <a:rPr lang="en-US" sz="1467" b="0" i="0" dirty="0" smtClean="0">
                <a:solidFill>
                  <a:srgbClr val="0E1C48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NAME</a:t>
            </a:r>
            <a:endParaRPr lang="en-US" sz="1467" b="0" i="0" dirty="0">
              <a:solidFill>
                <a:srgbClr val="0E1C48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3725938" y="4746239"/>
            <a:ext cx="1725588" cy="879247"/>
          </a:xfrm>
          <a:prstGeom prst="rect">
            <a:avLst/>
          </a:prstGeom>
        </p:spPr>
        <p:txBody>
          <a:bodyPr vert="horz" wrap="square" lIns="108745" tIns="54372" rIns="108745" bIns="54372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20"/>
              </a:lnSpc>
            </a:pPr>
            <a:r>
              <a:rPr lang="en-US" sz="1333" b="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Insert a one-liner for this specific category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500815" y="4746239"/>
            <a:ext cx="1725588" cy="879247"/>
          </a:xfrm>
          <a:prstGeom prst="rect">
            <a:avLst/>
          </a:prstGeom>
        </p:spPr>
        <p:txBody>
          <a:bodyPr vert="horz" wrap="square" lIns="108745" tIns="54372" rIns="108745" bIns="54372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20"/>
              </a:lnSpc>
            </a:pPr>
            <a:r>
              <a:rPr lang="en-US" sz="1333" b="0" i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Insert a one-liner for this specific category</a:t>
            </a:r>
            <a:endParaRPr lang="en-US" sz="1333" b="0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Lato Light" charset="0"/>
              <a:cs typeface="Arial" panose="020B0604020202020204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5890099" y="4746239"/>
            <a:ext cx="1725588" cy="879247"/>
          </a:xfrm>
          <a:prstGeom prst="rect">
            <a:avLst/>
          </a:prstGeom>
        </p:spPr>
        <p:txBody>
          <a:bodyPr vert="horz" wrap="square" lIns="108745" tIns="54372" rIns="108745" bIns="54372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20"/>
              </a:lnSpc>
            </a:pPr>
            <a:r>
              <a:rPr lang="en-US" sz="1333" b="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Insert a one-liner for this specific category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605105" y="1941832"/>
            <a:ext cx="1521399" cy="202800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Headshot Image</a:t>
            </a:r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08929" y="1941832"/>
            <a:ext cx="1521399" cy="202800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Headshot Image</a:t>
            </a:r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982870" y="1941832"/>
            <a:ext cx="1521399" cy="202800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Headshot Image</a:t>
            </a:r>
            <a:endParaRPr lang="en-US" dirty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25566"/>
            <a:ext cx="8229600" cy="491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67" b="0" i="0">
                <a:solidFill>
                  <a:srgbClr val="1023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The Team</a:t>
            </a:r>
            <a:endParaRPr lang="en-US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4"/>
          </p:nvPr>
        </p:nvSpPr>
        <p:spPr>
          <a:xfrm>
            <a:off x="2022209" y="727138"/>
            <a:ext cx="4977348" cy="90593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333" b="0" i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 sz="1333">
                <a:solidFill>
                  <a:srgbClr val="7F7F7F"/>
                </a:solidFill>
              </a:defRPr>
            </a:lvl2pPr>
            <a:lvl3pPr marL="1219170" indent="0" algn="ctr">
              <a:buNone/>
              <a:defRPr sz="1333">
                <a:solidFill>
                  <a:srgbClr val="7F7F7F"/>
                </a:solidFill>
              </a:defRPr>
            </a:lvl3pPr>
            <a:lvl4pPr marL="1828754" indent="0" algn="ctr">
              <a:buNone/>
              <a:defRPr sz="1333">
                <a:solidFill>
                  <a:srgbClr val="7F7F7F"/>
                </a:solidFill>
              </a:defRPr>
            </a:lvl4pPr>
            <a:lvl5pPr marL="2438339" indent="0" algn="ctr">
              <a:buNone/>
              <a:defRPr sz="1333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43300" y="6356353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CDF3F4-DE97-4A43-8036-E1E185987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board 1 copy 2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2600" y="8715"/>
            <a:ext cx="12166600" cy="6849285"/>
          </a:xfrm>
          <a:prstGeom prst="rect">
            <a:avLst/>
          </a:prstGeom>
        </p:spPr>
      </p:pic>
      <p:sp>
        <p:nvSpPr>
          <p:cNvPr id="2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-23075"/>
            <a:ext cx="3603247" cy="688107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73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43300" y="6356353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CDF3F4-DE97-4A43-8036-E1E185987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0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FC 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1353671" y="2297720"/>
            <a:ext cx="6497919" cy="959472"/>
          </a:xfrm>
          <a:prstGeom prst="rect">
            <a:avLst/>
          </a:prstGeom>
        </p:spPr>
        <p:txBody>
          <a:bodyPr vert="horz"/>
          <a:lstStyle>
            <a:lvl1pPr algn="l">
              <a:defRPr sz="5333" b="0" i="0">
                <a:solidFill>
                  <a:srgbClr val="1130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353671" y="3257815"/>
            <a:ext cx="6497919" cy="32808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67" b="0" i="0">
                <a:solidFill>
                  <a:srgbClr val="1130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71" y="3585898"/>
            <a:ext cx="4114800" cy="112880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 i="0" baseline="0">
                <a:solidFill>
                  <a:srgbClr val="1130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Got something to say?</a:t>
            </a:r>
          </a:p>
          <a:p>
            <a:pPr lvl="0"/>
            <a:r>
              <a:rPr lang="en-US" dirty="0" smtClean="0"/>
              <a:t>Keep it concise.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2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FC 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board 1 copy 1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56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106543" y="1994649"/>
            <a:ext cx="45719" cy="286870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1353671" y="2297720"/>
            <a:ext cx="6497919" cy="959472"/>
          </a:xfrm>
          <a:prstGeom prst="rect">
            <a:avLst/>
          </a:prstGeom>
        </p:spPr>
        <p:txBody>
          <a:bodyPr vert="horz"/>
          <a:lstStyle>
            <a:lvl1pPr algn="l">
              <a:defRPr sz="5333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353671" y="3257815"/>
            <a:ext cx="6497919" cy="32808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67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71" y="3585898"/>
            <a:ext cx="4114800" cy="112880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Got something to say?</a:t>
            </a:r>
          </a:p>
          <a:p>
            <a:pPr lvl="0"/>
            <a:r>
              <a:rPr lang="en-US" dirty="0" smtClean="0"/>
              <a:t>Keep it concise.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3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FC Welcom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tboard 1 copy 1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692151" y="1879600"/>
            <a:ext cx="2133600" cy="2844800"/>
          </a:xfrm>
          <a:prstGeom prst="rect">
            <a:avLst/>
          </a:prstGeom>
          <a:solidFill>
            <a:srgbClr val="7F7F7F"/>
          </a:solidFill>
        </p:spPr>
        <p:txBody>
          <a:bodyPr vert="horz"/>
          <a:lstStyle>
            <a:lvl1pPr>
              <a:defRPr sz="2400">
                <a:latin typeface="Avenir LT Std 35 Light"/>
                <a:cs typeface="Avenir LT Std 35 Light"/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2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FC Welcom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tboard 1 copy 1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692151" y="1879600"/>
            <a:ext cx="2133600" cy="2844800"/>
          </a:xfrm>
          <a:prstGeom prst="rect">
            <a:avLst/>
          </a:prstGeom>
          <a:solidFill>
            <a:srgbClr val="7F7F7F"/>
          </a:solidFill>
        </p:spPr>
        <p:txBody>
          <a:bodyPr vert="horz"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2907552" y="2839639"/>
            <a:ext cx="5444565" cy="3779427"/>
          </a:xfrm>
          <a:prstGeom prst="rect">
            <a:avLst/>
          </a:prstGeom>
        </p:spPr>
        <p:txBody>
          <a:bodyPr vert="horz"/>
          <a:lstStyle>
            <a:lvl1pPr algn="l">
              <a:defRPr sz="5333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AUDIENCE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92151" y="4717428"/>
            <a:ext cx="2133600" cy="328083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867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92151" y="5045511"/>
            <a:ext cx="2133600" cy="1573556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Presenter Tile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907554" y="2495495"/>
            <a:ext cx="3218329" cy="328083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867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WELCOME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05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FC Right W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rtboard 1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7200" y="23013"/>
            <a:ext cx="12141200" cy="6834987"/>
          </a:xfrm>
          <a:prstGeom prst="rect">
            <a:avLst/>
          </a:prstGeom>
        </p:spPr>
      </p:pic>
      <p:sp>
        <p:nvSpPr>
          <p:cNvPr id="18" name="Title 8"/>
          <p:cNvSpPr>
            <a:spLocks noGrp="1"/>
          </p:cNvSpPr>
          <p:nvPr>
            <p:ph type="title" hasCustomPrompt="1"/>
          </p:nvPr>
        </p:nvSpPr>
        <p:spPr>
          <a:xfrm>
            <a:off x="419849" y="571253"/>
            <a:ext cx="6497919" cy="959472"/>
          </a:xfrm>
          <a:prstGeom prst="rect">
            <a:avLst/>
          </a:prstGeom>
        </p:spPr>
        <p:txBody>
          <a:bodyPr vert="horz"/>
          <a:lstStyle>
            <a:lvl1pPr algn="l">
              <a:defRPr sz="5333" b="0" i="0">
                <a:solidFill>
                  <a:srgbClr val="1130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9849" y="1531348"/>
            <a:ext cx="6497919" cy="32808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67" b="0" i="0">
                <a:solidFill>
                  <a:srgbClr val="1130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9847" y="1859431"/>
            <a:ext cx="4114800" cy="3748492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 i="0">
                <a:solidFill>
                  <a:srgbClr val="1130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43300" y="6356353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CDF3F4-DE97-4A43-8036-E1E1859878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3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FC Right W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rtboard 1 copy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6"/>
          <a:stretch/>
        </p:blipFill>
        <p:spPr>
          <a:xfrm>
            <a:off x="247650" y="23013"/>
            <a:ext cx="8896350" cy="6834987"/>
          </a:xfrm>
          <a:prstGeom prst="rect">
            <a:avLst/>
          </a:prstGeom>
        </p:spPr>
      </p:pic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1323042" y="571253"/>
            <a:ext cx="6497919" cy="959472"/>
          </a:xfrm>
          <a:prstGeom prst="rect">
            <a:avLst/>
          </a:prstGeom>
        </p:spPr>
        <p:txBody>
          <a:bodyPr vert="horz"/>
          <a:lstStyle>
            <a:lvl1pPr algn="ctr">
              <a:defRPr sz="5333" b="0" i="0">
                <a:solidFill>
                  <a:srgbClr val="1130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323042" y="1531348"/>
            <a:ext cx="6497919" cy="3280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67" b="0" i="0">
                <a:solidFill>
                  <a:srgbClr val="1130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14600" y="1859431"/>
            <a:ext cx="4114800" cy="374849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 b="0" i="0">
                <a:solidFill>
                  <a:srgbClr val="1130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43300" y="6356353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CDF3F4-DE97-4A43-8036-E1E1859878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FC Btm 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board 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4"/>
          <a:stretch/>
        </p:blipFill>
        <p:spPr>
          <a:xfrm>
            <a:off x="228600" y="23014"/>
            <a:ext cx="8928100" cy="6834985"/>
          </a:xfrm>
          <a:prstGeom prst="rect">
            <a:avLst/>
          </a:prstGeom>
        </p:spPr>
      </p:pic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1323042" y="571253"/>
            <a:ext cx="6497919" cy="959472"/>
          </a:xfrm>
          <a:prstGeom prst="rect">
            <a:avLst/>
          </a:prstGeom>
        </p:spPr>
        <p:txBody>
          <a:bodyPr vert="horz"/>
          <a:lstStyle>
            <a:lvl1pPr algn="ctr">
              <a:defRPr sz="5333" b="0" i="0">
                <a:solidFill>
                  <a:srgbClr val="1130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323042" y="1531348"/>
            <a:ext cx="6497919" cy="3280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67" b="0" i="0">
                <a:solidFill>
                  <a:srgbClr val="1130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14600" y="1859431"/>
            <a:ext cx="4114800" cy="374849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 b="0" i="0">
                <a:solidFill>
                  <a:srgbClr val="1130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0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43300" y="6356353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CDF3F4-DE97-4A43-8036-E1E1859878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2569" y="6356351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2" r:id="rId2"/>
    <p:sldLayoutId id="2147483670" r:id="rId3"/>
    <p:sldLayoutId id="2147483700" r:id="rId4"/>
    <p:sldLayoutId id="2147483669" r:id="rId5"/>
    <p:sldLayoutId id="2147483696" r:id="rId6"/>
    <p:sldLayoutId id="2147483650" r:id="rId7"/>
    <p:sldLayoutId id="2147483699" r:id="rId8"/>
    <p:sldLayoutId id="2147483704" r:id="rId9"/>
    <p:sldLayoutId id="2147483652" r:id="rId10"/>
    <p:sldLayoutId id="2147483653" r:id="rId11"/>
    <p:sldLayoutId id="2147483655" r:id="rId12"/>
    <p:sldLayoutId id="2147483656" r:id="rId13"/>
    <p:sldLayoutId id="2147483657" r:id="rId14"/>
    <p:sldLayoutId id="2147483658" r:id="rId15"/>
    <p:sldLayoutId id="2147483660" r:id="rId16"/>
    <p:sldLayoutId id="2147483654" r:id="rId17"/>
    <p:sldLayoutId id="2147483665" r:id="rId18"/>
    <p:sldLayoutId id="2147483694" r:id="rId19"/>
    <p:sldLayoutId id="2147483695" r:id="rId20"/>
    <p:sldLayoutId id="2147483697" r:id="rId21"/>
    <p:sldLayoutId id="2147483705" r:id="rId2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12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g"/><Relationship Id="rId10" Type="http://schemas.openxmlformats.org/officeDocument/2006/relationships/image" Target="../media/image22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g"/><Relationship Id="rId11" Type="http://schemas.openxmlformats.org/officeDocument/2006/relationships/image" Target="../media/image34.jpeg"/><Relationship Id="rId5" Type="http://schemas.openxmlformats.org/officeDocument/2006/relationships/image" Target="../media/image28.jp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45.jp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301119"/>
            <a:ext cx="9144000" cy="1828800"/>
          </a:xfrm>
          <a:prstGeom prst="rect">
            <a:avLst/>
          </a:prstGeom>
          <a:solidFill>
            <a:srgbClr val="0E1C48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>
              <a:spcAft>
                <a:spcPts val="1200"/>
              </a:spcAft>
            </a:pPr>
            <a:r>
              <a:rPr lang="en-US" sz="4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2019 Budget </a:t>
            </a:r>
            <a:r>
              <a:rPr lang="en-US" sz="4400" dirty="0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Overview</a:t>
            </a:r>
          </a:p>
          <a:p>
            <a:pPr marL="914400">
              <a:spcAft>
                <a:spcPts val="1200"/>
              </a:spcAft>
            </a:pPr>
            <a:r>
              <a:rPr lang="en-US" sz="1800" dirty="0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Prepared for City of Houston Council Committee on Budget &amp; Fiscal Affairs</a:t>
            </a:r>
            <a:endParaRPr lang="en-US" sz="1800" dirty="0"/>
          </a:p>
        </p:txBody>
      </p:sp>
      <p:pic>
        <p:nvPicPr>
          <p:cNvPr id="6" name="Picture 5" descr="Artboard 1 copy 13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12B5B"/>
              </a:clrFrom>
              <a:clrTo>
                <a:srgbClr val="012B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4" t="42963" r="20977" b="39444"/>
          <a:stretch/>
        </p:blipFill>
        <p:spPr>
          <a:xfrm>
            <a:off x="889000" y="1246256"/>
            <a:ext cx="5486400" cy="9357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" y="4252270"/>
            <a:ext cx="17448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Brenda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Bazan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Executive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971229"/>
            <a:ext cx="16919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 Wilson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Financial Officer</a:t>
            </a:r>
          </a:p>
        </p:txBody>
      </p:sp>
    </p:spTree>
    <p:extLst>
      <p:ext uri="{BB962C8B-B14F-4D97-AF65-F5344CB8AC3E}">
        <p14:creationId xmlns:p14="http://schemas.microsoft.com/office/powerpoint/2010/main" val="353226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277318"/>
          </a:xfrm>
          <a:prstGeom prst="rect">
            <a:avLst/>
          </a:prstGeom>
          <a:solidFill>
            <a:srgbClr val="0E1C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Houston First Corporation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9847" y="2232927"/>
          <a:ext cx="8229602" cy="1737360"/>
        </p:xfrm>
        <a:graphic>
          <a:graphicData uri="http://schemas.openxmlformats.org/drawingml/2006/table">
            <a:tbl>
              <a:tblPr/>
              <a:tblGrid>
                <a:gridCol w="3169917"/>
                <a:gridCol w="1011937"/>
                <a:gridCol w="1011937"/>
                <a:gridCol w="1011937"/>
                <a:gridCol w="1011937"/>
                <a:gridCol w="1011937"/>
              </a:tblGrid>
              <a:tr h="21748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 Proj. vs 2019 Budget Variance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Venue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$ 50,059,176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$ 63,036,297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$ 72,979,774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$ 71,984,636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 (</a:t>
                      </a:r>
                      <a:r>
                        <a:rPr lang="en-US" sz="14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995,139)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$ 16,358,910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$ 17,290,855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$ 16,781,233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$ 20,154,270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$ 3,373,037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Miscellaneous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$ 945,315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$ 1,193,152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$ 825,403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$ 993,000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$ 167,597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Revenues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$ 67,363,401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$ 81,520,304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$ 90,586,410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93,131,906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$ 2,545,495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CDF3F4-DE97-4A43-8036-E1E18598780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235581"/>
            <a:ext cx="292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10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CY19 Budget</a:t>
            </a:r>
            <a:endParaRPr lang="en-US" sz="3600" dirty="0">
              <a:solidFill>
                <a:srgbClr val="1023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63585"/>
            <a:ext cx="868680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" y="994692"/>
            <a:ext cx="8663891" cy="328083"/>
          </a:xfrm>
        </p:spPr>
        <p:txBody>
          <a:bodyPr/>
          <a:lstStyle/>
          <a:p>
            <a:pPr algn="l"/>
            <a:r>
              <a:rPr lang="en-US" sz="1800" dirty="0" smtClean="0"/>
              <a:t>Operating Revenues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12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9847" y="1487695"/>
          <a:ext cx="8229602" cy="4069080"/>
        </p:xfrm>
        <a:graphic>
          <a:graphicData uri="http://schemas.openxmlformats.org/drawingml/2006/table">
            <a:tbl>
              <a:tblPr/>
              <a:tblGrid>
                <a:gridCol w="3169917"/>
                <a:gridCol w="1011937"/>
                <a:gridCol w="1011937"/>
                <a:gridCol w="1011937"/>
                <a:gridCol w="1011937"/>
                <a:gridCol w="1011937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 Proj. vs 2019 Budget Variance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Personnel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$ 27,347,221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$ 28,780,564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$ 26,858,489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$ 27,619,283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$ 760,794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Advertising &amp; Promotion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9,821,005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$ 9,695,354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$ 8,911,177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$ 8,120,836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 (</a:t>
                      </a:r>
                      <a:r>
                        <a:rPr lang="en-US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790,341)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Travel, Promotion, and Events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$ 5,208,432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$ 5,479,205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$ 4,239,161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$ 4,590,188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$ 351,027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Facility Maintenance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$ 8,387,868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$ 8,746,847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$ 7,773,293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$ 9,059,015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$ 1,285,721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 and Beverage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$ 9,714,004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$ 11,309,572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$ 12,860,697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$ 1,551,125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Security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$ 4,493,298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$ 5,131,512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$ 4,376,916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$ 4,845,521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$ 468,605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$ 5,580,915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$ 6,128,380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$ 5,538,389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$ 5,658,258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$ 119,869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$ 3,265,503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$ 4,113,628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$ 3,495,405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$ 3,592,880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$ 97,475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Janitorial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$ 5,339,687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$ 5,841,527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$ 5,998,977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$ 6,646,563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$ 647,586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Insurance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$ 3,481,734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$ 2,845,495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$ 2,186,971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$ 2,319,447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$ 132,476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Lease Expense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$ 3,224,277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$ 2,492,100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$ 3,944,690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$ 1,506,800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 </a:t>
                      </a:r>
                      <a:r>
                        <a:rPr lang="en-US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(2,437,890)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$ 3,397,391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$ 4,259,452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$ 2,941,542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$ 3,156,960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$ 215,418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$ 1,513,072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$ 1,790,138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$ 1,459,384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$ 1,818,228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$ 358,844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Fees &amp;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$ 1,187,383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$ 1,116,375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$ 988,283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$ 1,047,025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$ 58,742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Computer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$ 1,129,134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$ 1,293,328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$ 1,212,342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$ 1,273,798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$ 61,456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Expense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$ 424,081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$ 460,000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$ 758,000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$ 660,000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 (</a:t>
                      </a:r>
                      <a:r>
                        <a:rPr lang="en-US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98,000)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$ 829,267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$ 1,119,640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$ 712,145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$ 866,919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$ 154,774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$ 84,630,267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$ 99,007,549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$ 92,704,735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$ 95,642,418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$ 2,937,683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 Positions¹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CDF3F4-DE97-4A43-8036-E1E18598780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5735567"/>
            <a:ext cx="31790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¹ Variance in Approved Positions is 2018 Budget vs. 2019 Budget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77318"/>
          </a:xfrm>
          <a:prstGeom prst="rect">
            <a:avLst/>
          </a:prstGeom>
          <a:solidFill>
            <a:srgbClr val="0E1C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Houston First Corporation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235581"/>
            <a:ext cx="292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10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CY19 Budget</a:t>
            </a:r>
            <a:endParaRPr lang="en-US" sz="3600" dirty="0">
              <a:solidFill>
                <a:srgbClr val="1023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" y="963585"/>
            <a:ext cx="868680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" y="994692"/>
            <a:ext cx="8663891" cy="328083"/>
          </a:xfrm>
        </p:spPr>
        <p:txBody>
          <a:bodyPr/>
          <a:lstStyle/>
          <a:p>
            <a:pPr algn="l"/>
            <a:r>
              <a:rPr lang="en-US" sz="1800" dirty="0" smtClean="0"/>
              <a:t>Operating Expenses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8380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9847" y="2232927"/>
          <a:ext cx="8229602" cy="2237232"/>
        </p:xfrm>
        <a:graphic>
          <a:graphicData uri="http://schemas.openxmlformats.org/drawingml/2006/table">
            <a:tbl>
              <a:tblPr/>
              <a:tblGrid>
                <a:gridCol w="3169917"/>
                <a:gridCol w="1011937"/>
                <a:gridCol w="1011937"/>
                <a:gridCol w="1011937"/>
                <a:gridCol w="1011937"/>
                <a:gridCol w="1011937"/>
              </a:tblGrid>
              <a:tr h="21748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 Proj. vs 2019 Budget Variance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Hotel Occupancy Tax (Current &amp; Delinquent)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$ 84,508,382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$ 87,000,000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$ 89,918,591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$ 94,000,000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$ 4,081,409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$ 5,000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-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-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-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-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Available Pledged Rev. Transfer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-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-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-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-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-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Interest Income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$ 739,979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$ 675,744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$ 943,310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$ 889,995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 (</a:t>
                      </a:r>
                      <a:r>
                        <a:rPr lang="en-US" sz="14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53,315)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 Operating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$ 85,253,361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87,675,744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90,861,901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$ 94,889,995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$ 4,028,094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CDF3F4-DE97-4A43-8036-E1E18598780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7318"/>
          </a:xfrm>
          <a:prstGeom prst="rect">
            <a:avLst/>
          </a:prstGeom>
          <a:solidFill>
            <a:srgbClr val="0E1C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Houston First Corporation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235581"/>
            <a:ext cx="292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10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CY19 Budget</a:t>
            </a:r>
            <a:endParaRPr lang="en-US" sz="3600" dirty="0">
              <a:solidFill>
                <a:srgbClr val="1023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963585"/>
            <a:ext cx="868680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" y="994692"/>
            <a:ext cx="8663891" cy="328083"/>
          </a:xfrm>
        </p:spPr>
        <p:txBody>
          <a:bodyPr/>
          <a:lstStyle/>
          <a:p>
            <a:pPr algn="l"/>
            <a:r>
              <a:rPr lang="en-US" sz="1800" dirty="0" smtClean="0"/>
              <a:t>Non-operating Revenues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9419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9847" y="2232927"/>
          <a:ext cx="8229602" cy="2560320"/>
        </p:xfrm>
        <a:graphic>
          <a:graphicData uri="http://schemas.openxmlformats.org/drawingml/2006/table">
            <a:tbl>
              <a:tblPr/>
              <a:tblGrid>
                <a:gridCol w="3169917"/>
                <a:gridCol w="1011937"/>
                <a:gridCol w="1011937"/>
                <a:gridCol w="1011937"/>
                <a:gridCol w="1011937"/>
                <a:gridCol w="1011937"/>
              </a:tblGrid>
              <a:tr h="21748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 Proj. vs 2019 Budget Variance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Sponsorship Expense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$ 11,132,834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$ 7,157,650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$ 6,373,693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$ 6,049,720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 (</a:t>
                      </a:r>
                      <a:r>
                        <a:rPr lang="en-US" sz="14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323,973)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Contingency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$ 2,300,000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$ 2,500,000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$ 2,500,000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Spending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$ 6,960,664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$ 2,007,997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$ 8,099,376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$ 1,564,485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 (</a:t>
                      </a:r>
                      <a:r>
                        <a:rPr lang="en-US" sz="14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6,534,891)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Debt Service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$ 42,401,331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$ 46,017,338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$ 50,453,275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$ 60,213,856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$ 9,760,581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COH Contractual Obligations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$ 17,584,302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$ 17,727,261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$ 18,366,564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$ 19,464,009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$ 1,097,445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Hotel Tax Refunds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$ 2,049,846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$ 3,096,213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$ 2,705,745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$ 2,250,000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 (</a:t>
                      </a:r>
                      <a:r>
                        <a:rPr lang="en-US" sz="14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455,745)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 Operating Expense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$ 80,128,978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$ 78,306,459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$ 85,998,653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$ 92,042,070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$ 6,043,417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CDF3F4-DE97-4A43-8036-E1E18598780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7318"/>
          </a:xfrm>
          <a:prstGeom prst="rect">
            <a:avLst/>
          </a:prstGeom>
          <a:solidFill>
            <a:srgbClr val="0E1C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Houston First Corporation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235581"/>
            <a:ext cx="292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10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CY19 Budget</a:t>
            </a:r>
            <a:endParaRPr lang="en-US" sz="3600" dirty="0">
              <a:solidFill>
                <a:srgbClr val="1023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963585"/>
            <a:ext cx="868680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" y="994692"/>
            <a:ext cx="8663891" cy="328083"/>
          </a:xfrm>
        </p:spPr>
        <p:txBody>
          <a:bodyPr/>
          <a:lstStyle/>
          <a:p>
            <a:pPr algn="l"/>
            <a:r>
              <a:rPr lang="en-US" sz="1800" dirty="0" smtClean="0"/>
              <a:t>Non-operating Expenses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721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 txBox="1">
            <a:spLocks/>
          </p:cNvSpPr>
          <p:nvPr/>
        </p:nvSpPr>
        <p:spPr>
          <a:xfrm>
            <a:off x="228601" y="1168761"/>
            <a:ext cx="8686799" cy="4359203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1023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600"/>
              </a:spcAft>
            </a:pPr>
            <a:r>
              <a:rPr lang="en-US" sz="2000" b="1" dirty="0" smtClean="0"/>
              <a:t>2019 CAPITAL PROJECTS</a:t>
            </a:r>
            <a:endParaRPr lang="en-US" sz="2000" b="1" dirty="0"/>
          </a:p>
          <a:p>
            <a:pPr marL="380990" indent="-380990" algn="l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37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 Hilton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Refresh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0990" indent="-380990" algn="l">
              <a:spcBef>
                <a:spcPts val="0"/>
              </a:spcBef>
              <a:spcAft>
                <a:spcPts val="4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$14.8 M for capital for other facilities – life / safety, operational risk</a:t>
            </a:r>
          </a:p>
          <a:p>
            <a:pPr algn="l">
              <a:spcBef>
                <a:spcPts val="0"/>
              </a:spcBef>
              <a:spcAft>
                <a:spcPts val="1600"/>
              </a:spcAft>
            </a:pPr>
            <a:r>
              <a:rPr lang="en-US" sz="2000" b="1" dirty="0" smtClean="0"/>
              <a:t>LONGER TERM PROJECTS</a:t>
            </a:r>
            <a:endParaRPr lang="en-US" sz="2000" b="1" dirty="0"/>
          </a:p>
          <a:p>
            <a:pPr marL="380990" indent="-380990" algn="l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$125 M AIG Mortgage Loan Maturity 2020</a:t>
            </a:r>
          </a:p>
          <a:p>
            <a:pPr marL="380990" indent="-380990" algn="l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$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 M GRB Loading Dock: estimated start 2021 - 2022</a:t>
            </a:r>
          </a:p>
          <a:p>
            <a:pPr marL="380990" indent="-380990" algn="l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$20 M Harvey Mitigation: estimated start late 2019 - 2020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88076"/>
            <a:ext cx="3533340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10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Projects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816080"/>
            <a:ext cx="868680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CDF3F4-DE97-4A43-8036-E1E18598780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4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CDF3F4-DE97-4A43-8036-E1E18598780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88076"/>
            <a:ext cx="885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10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Debt Outstanding and Debt Service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816080"/>
            <a:ext cx="868680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046807905"/>
              </p:ext>
            </p:extLst>
          </p:nvPr>
        </p:nvGraphicFramePr>
        <p:xfrm>
          <a:off x="-587375" y="1485899"/>
          <a:ext cx="5606536" cy="4029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00790" y="3079502"/>
            <a:ext cx="2890605" cy="995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DEBT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OUTSTANDING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</a:p>
          <a:p>
            <a:pPr algn="ctr"/>
            <a:r>
              <a:rPr lang="en-US" sz="2667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$830.8 </a:t>
            </a:r>
            <a:r>
              <a:rPr lang="en-US" sz="266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</a:t>
            </a:r>
            <a:endParaRPr lang="en-US" sz="2667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633" y="6322426"/>
            <a:ext cx="2356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¹ Tax Exempt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² Includes the proposed $50 M in 2019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166884767"/>
              </p:ext>
            </p:extLst>
          </p:nvPr>
        </p:nvGraphicFramePr>
        <p:xfrm>
          <a:off x="4728785" y="1409700"/>
          <a:ext cx="4186615" cy="4652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572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88076"/>
            <a:ext cx="582082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10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Balances / Reserves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816080"/>
            <a:ext cx="868680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CDF3F4-DE97-4A43-8036-E1E185987808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300-00006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816269"/>
              </p:ext>
            </p:extLst>
          </p:nvPr>
        </p:nvGraphicFramePr>
        <p:xfrm>
          <a:off x="228600" y="1015647"/>
          <a:ext cx="5943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58560" y="1017288"/>
            <a:ext cx="2656841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8113" indent="-138113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$66.4 M is bond ordinance restricted and included in sinking funds</a:t>
            </a:r>
          </a:p>
          <a:p>
            <a:pPr marL="138113" indent="-138113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$5.4 M Hilton Reserves</a:t>
            </a:r>
          </a:p>
        </p:txBody>
      </p:sp>
    </p:spTree>
    <p:extLst>
      <p:ext uri="{BB962C8B-B14F-4D97-AF65-F5344CB8AC3E}">
        <p14:creationId xmlns:p14="http://schemas.microsoft.com/office/powerpoint/2010/main" val="365524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08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CDF3F4-DE97-4A43-8036-E1E18598780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88076"/>
            <a:ext cx="510351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10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Accomplishments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1" t="14873" r="8418" b="12573"/>
          <a:stretch/>
        </p:blipFill>
        <p:spPr>
          <a:xfrm>
            <a:off x="6629400" y="2280273"/>
            <a:ext cx="2286000" cy="2286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3" t="9653" r="16828" b="5709"/>
          <a:stretch/>
        </p:blipFill>
        <p:spPr>
          <a:xfrm>
            <a:off x="234728" y="2280273"/>
            <a:ext cx="2286000" cy="228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t="5793" r="12250" b="11073"/>
          <a:stretch/>
        </p:blipFill>
        <p:spPr>
          <a:xfrm>
            <a:off x="2563384" y="2284922"/>
            <a:ext cx="4023360" cy="2286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1717" y="4656892"/>
            <a:ext cx="5486400" cy="1645920"/>
            <a:chOff x="251717" y="4739084"/>
            <a:chExt cx="5486400" cy="1645920"/>
          </a:xfrm>
        </p:grpSpPr>
        <p:sp>
          <p:nvSpPr>
            <p:cNvPr id="53" name="TextBox 52"/>
            <p:cNvSpPr txBox="1"/>
            <p:nvPr/>
          </p:nvSpPr>
          <p:spPr>
            <a:xfrm>
              <a:off x="251717" y="4739084"/>
              <a:ext cx="5486400" cy="164592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1600" dirty="0">
                  <a:solidFill>
                    <a:srgbClr val="0E1C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FUTURE BOOKINGS</a:t>
              </a:r>
            </a:p>
            <a:p>
              <a:pPr>
                <a:tabLst>
                  <a:tab pos="2743200" algn="l"/>
                </a:tabLst>
              </a:pPr>
              <a:r>
                <a:rPr lang="en-US" sz="1600" dirty="0">
                  <a:solidFill>
                    <a:srgbClr val="0E1C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	</a:t>
              </a:r>
              <a:r>
                <a:rPr lang="en-US" sz="1600" dirty="0" smtClean="0">
                  <a:solidFill>
                    <a:srgbClr val="0E1C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  <a:endParaRPr lang="en-US" sz="1600" dirty="0">
                <a:solidFill>
                  <a:srgbClr val="0E1C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tabLst>
                  <a:tab pos="2743200" algn="l"/>
                </a:tabLst>
              </a:pPr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International Congress &amp;	World Petroleum Congress</a:t>
              </a:r>
            </a:p>
            <a:p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Convention Association</a:t>
              </a:r>
            </a:p>
            <a:p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tabLst>
                  <a:tab pos="2743200" algn="l"/>
                </a:tabLst>
              </a:pPr>
              <a:r>
                <a:rPr lang="en-US" sz="1600" dirty="0" smtClean="0">
                  <a:solidFill>
                    <a:srgbClr val="0E1C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 	2024</a:t>
              </a:r>
            </a:p>
            <a:p>
              <a:pPr>
                <a:tabLst>
                  <a:tab pos="2743200" algn="l"/>
                </a:tabLst>
              </a:pPr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NCAA </a:t>
              </a: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Final </a:t>
              </a:r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Four Men’s	College Football Playoffs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tabLst>
                  <a:tab pos="2743200" algn="l"/>
                </a:tabLst>
              </a:pPr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Basketball Championship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600" dirty="0">
                <a:solidFill>
                  <a:srgbClr val="0E1C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5" name="Picture 4" descr="https://23wpc2020.com/wp-content/uploads/2018/06/23rd-world-petroleum-congres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1052" y="4908421"/>
              <a:ext cx="754101" cy="51797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4" name="Picture 2" descr="https://media.graytvinc.com/images/810*524/ncaa-final-four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626" y="5795942"/>
              <a:ext cx="577516" cy="35492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6" name="Picture 8" descr="http://www.omanconvention.com/~/media/OCEC/Images/Banners/icca%20logo.ashx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4" t="9650" r="15697" b="10350"/>
            <a:stretch/>
          </p:blipFill>
          <p:spPr bwMode="auto">
            <a:xfrm>
              <a:off x="2274626" y="5051904"/>
              <a:ext cx="481263" cy="510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00523" y="5835953"/>
              <a:ext cx="673768" cy="356654"/>
            </a:xfrm>
            <a:prstGeom prst="rect">
              <a:avLst/>
            </a:prstGeom>
          </p:spPr>
        </p:pic>
      </p:grpSp>
      <p:cxnSp>
        <p:nvCxnSpPr>
          <p:cNvPr id="27" name="Straight Connector 26"/>
          <p:cNvCxnSpPr/>
          <p:nvPr/>
        </p:nvCxnSpPr>
        <p:spPr>
          <a:xfrm>
            <a:off x="228600" y="813816"/>
            <a:ext cx="868680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34728" y="904351"/>
            <a:ext cx="5022905" cy="1280160"/>
            <a:chOff x="234728" y="892445"/>
            <a:chExt cx="5022905" cy="1188720"/>
          </a:xfrm>
        </p:grpSpPr>
        <p:sp>
          <p:nvSpPr>
            <p:cNvPr id="11" name="Rectangle 10"/>
            <p:cNvSpPr/>
            <p:nvPr/>
          </p:nvSpPr>
          <p:spPr>
            <a:xfrm>
              <a:off x="1417153" y="892445"/>
              <a:ext cx="3840480" cy="1188720"/>
            </a:xfrm>
            <a:prstGeom prst="rect">
              <a:avLst/>
            </a:prstGeom>
            <a:solidFill>
              <a:srgbClr val="FF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Projecting all-time high revenues in 2018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948" t="-10820" r="-2948" b="-10820"/>
            <a:stretch/>
          </p:blipFill>
          <p:spPr>
            <a:xfrm>
              <a:off x="234728" y="892445"/>
              <a:ext cx="1188720" cy="1188720"/>
            </a:xfrm>
            <a:prstGeom prst="rect">
              <a:avLst/>
            </a:prstGeom>
            <a:solidFill>
              <a:srgbClr val="FF0000"/>
            </a:solidFill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1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5793" y="1162281"/>
              <a:ext cx="856122" cy="856122"/>
            </a:xfrm>
            <a:prstGeom prst="rect">
              <a:avLst/>
            </a:prstGeom>
          </p:spPr>
        </p:pic>
        <p:sp>
          <p:nvSpPr>
            <p:cNvPr id="51" name="Freeform 50"/>
            <p:cNvSpPr/>
            <p:nvPr/>
          </p:nvSpPr>
          <p:spPr>
            <a:xfrm>
              <a:off x="1561204" y="1364762"/>
              <a:ext cx="617852" cy="603320"/>
            </a:xfrm>
            <a:custGeom>
              <a:avLst/>
              <a:gdLst>
                <a:gd name="connsiteX0" fmla="*/ 666509 w 1123709"/>
                <a:gd name="connsiteY0" fmla="*/ 932093 h 1097280"/>
                <a:gd name="connsiteX1" fmla="*/ 666509 w 1123709"/>
                <a:gd name="connsiteY1" fmla="*/ 1095121 h 1097280"/>
                <a:gd name="connsiteX2" fmla="*/ 1032269 w 1123709"/>
                <a:gd name="connsiteY2" fmla="*/ 1095121 h 1097280"/>
                <a:gd name="connsiteX3" fmla="*/ 1032269 w 1123709"/>
                <a:gd name="connsiteY3" fmla="*/ 932093 h 1097280"/>
                <a:gd name="connsiteX4" fmla="*/ 91440 w 1123709"/>
                <a:gd name="connsiteY4" fmla="*/ 932093 h 1097280"/>
                <a:gd name="connsiteX5" fmla="*/ 91440 w 1123709"/>
                <a:gd name="connsiteY5" fmla="*/ 1095121 h 1097280"/>
                <a:gd name="connsiteX6" fmla="*/ 457200 w 1123709"/>
                <a:gd name="connsiteY6" fmla="*/ 1095121 h 1097280"/>
                <a:gd name="connsiteX7" fmla="*/ 457200 w 1123709"/>
                <a:gd name="connsiteY7" fmla="*/ 932093 h 1097280"/>
                <a:gd name="connsiteX8" fmla="*/ 895109 w 1123709"/>
                <a:gd name="connsiteY8" fmla="*/ 711792 h 1097280"/>
                <a:gd name="connsiteX9" fmla="*/ 895109 w 1123709"/>
                <a:gd name="connsiteY9" fmla="*/ 848952 h 1097280"/>
                <a:gd name="connsiteX10" fmla="*/ 1032269 w 1123709"/>
                <a:gd name="connsiteY10" fmla="*/ 848952 h 1097280"/>
                <a:gd name="connsiteX11" fmla="*/ 1032269 w 1123709"/>
                <a:gd name="connsiteY11" fmla="*/ 711792 h 1097280"/>
                <a:gd name="connsiteX12" fmla="*/ 666509 w 1123709"/>
                <a:gd name="connsiteY12" fmla="*/ 711792 h 1097280"/>
                <a:gd name="connsiteX13" fmla="*/ 666509 w 1123709"/>
                <a:gd name="connsiteY13" fmla="*/ 848952 h 1097280"/>
                <a:gd name="connsiteX14" fmla="*/ 803669 w 1123709"/>
                <a:gd name="connsiteY14" fmla="*/ 848952 h 1097280"/>
                <a:gd name="connsiteX15" fmla="*/ 803669 w 1123709"/>
                <a:gd name="connsiteY15" fmla="*/ 711792 h 1097280"/>
                <a:gd name="connsiteX16" fmla="*/ 320040 w 1123709"/>
                <a:gd name="connsiteY16" fmla="*/ 711792 h 1097280"/>
                <a:gd name="connsiteX17" fmla="*/ 320040 w 1123709"/>
                <a:gd name="connsiteY17" fmla="*/ 848952 h 1097280"/>
                <a:gd name="connsiteX18" fmla="*/ 457200 w 1123709"/>
                <a:gd name="connsiteY18" fmla="*/ 848952 h 1097280"/>
                <a:gd name="connsiteX19" fmla="*/ 457200 w 1123709"/>
                <a:gd name="connsiteY19" fmla="*/ 711792 h 1097280"/>
                <a:gd name="connsiteX20" fmla="*/ 91440 w 1123709"/>
                <a:gd name="connsiteY20" fmla="*/ 711792 h 1097280"/>
                <a:gd name="connsiteX21" fmla="*/ 91440 w 1123709"/>
                <a:gd name="connsiteY21" fmla="*/ 848952 h 1097280"/>
                <a:gd name="connsiteX22" fmla="*/ 228600 w 1123709"/>
                <a:gd name="connsiteY22" fmla="*/ 848952 h 1097280"/>
                <a:gd name="connsiteX23" fmla="*/ 228600 w 1123709"/>
                <a:gd name="connsiteY23" fmla="*/ 711792 h 1097280"/>
                <a:gd name="connsiteX24" fmla="*/ 895109 w 1123709"/>
                <a:gd name="connsiteY24" fmla="*/ 491492 h 1097280"/>
                <a:gd name="connsiteX25" fmla="*/ 895109 w 1123709"/>
                <a:gd name="connsiteY25" fmla="*/ 628652 h 1097280"/>
                <a:gd name="connsiteX26" fmla="*/ 1032269 w 1123709"/>
                <a:gd name="connsiteY26" fmla="*/ 628652 h 1097280"/>
                <a:gd name="connsiteX27" fmla="*/ 1032269 w 1123709"/>
                <a:gd name="connsiteY27" fmla="*/ 491492 h 1097280"/>
                <a:gd name="connsiteX28" fmla="*/ 666509 w 1123709"/>
                <a:gd name="connsiteY28" fmla="*/ 491492 h 1097280"/>
                <a:gd name="connsiteX29" fmla="*/ 666509 w 1123709"/>
                <a:gd name="connsiteY29" fmla="*/ 628652 h 1097280"/>
                <a:gd name="connsiteX30" fmla="*/ 803669 w 1123709"/>
                <a:gd name="connsiteY30" fmla="*/ 628652 h 1097280"/>
                <a:gd name="connsiteX31" fmla="*/ 803669 w 1123709"/>
                <a:gd name="connsiteY31" fmla="*/ 491492 h 1097280"/>
                <a:gd name="connsiteX32" fmla="*/ 320040 w 1123709"/>
                <a:gd name="connsiteY32" fmla="*/ 491492 h 1097280"/>
                <a:gd name="connsiteX33" fmla="*/ 320040 w 1123709"/>
                <a:gd name="connsiteY33" fmla="*/ 628652 h 1097280"/>
                <a:gd name="connsiteX34" fmla="*/ 457200 w 1123709"/>
                <a:gd name="connsiteY34" fmla="*/ 628652 h 1097280"/>
                <a:gd name="connsiteX35" fmla="*/ 457200 w 1123709"/>
                <a:gd name="connsiteY35" fmla="*/ 491492 h 1097280"/>
                <a:gd name="connsiteX36" fmla="*/ 91440 w 1123709"/>
                <a:gd name="connsiteY36" fmla="*/ 491492 h 1097280"/>
                <a:gd name="connsiteX37" fmla="*/ 91440 w 1123709"/>
                <a:gd name="connsiteY37" fmla="*/ 628652 h 1097280"/>
                <a:gd name="connsiteX38" fmla="*/ 228600 w 1123709"/>
                <a:gd name="connsiteY38" fmla="*/ 628652 h 1097280"/>
                <a:gd name="connsiteX39" fmla="*/ 228600 w 1123709"/>
                <a:gd name="connsiteY39" fmla="*/ 491492 h 1097280"/>
                <a:gd name="connsiteX40" fmla="*/ 575069 w 1123709"/>
                <a:gd name="connsiteY40" fmla="*/ 441688 h 1097280"/>
                <a:gd name="connsiteX41" fmla="*/ 1123709 w 1123709"/>
                <a:gd name="connsiteY41" fmla="*/ 441688 h 1097280"/>
                <a:gd name="connsiteX42" fmla="*/ 1123709 w 1123709"/>
                <a:gd name="connsiteY42" fmla="*/ 1097280 h 1097280"/>
                <a:gd name="connsiteX43" fmla="*/ 575069 w 1123709"/>
                <a:gd name="connsiteY43" fmla="*/ 1097280 h 1097280"/>
                <a:gd name="connsiteX44" fmla="*/ 320040 w 1123709"/>
                <a:gd name="connsiteY44" fmla="*/ 271192 h 1097280"/>
                <a:gd name="connsiteX45" fmla="*/ 320040 w 1123709"/>
                <a:gd name="connsiteY45" fmla="*/ 408352 h 1097280"/>
                <a:gd name="connsiteX46" fmla="*/ 457200 w 1123709"/>
                <a:gd name="connsiteY46" fmla="*/ 408352 h 1097280"/>
                <a:gd name="connsiteX47" fmla="*/ 457200 w 1123709"/>
                <a:gd name="connsiteY47" fmla="*/ 271192 h 1097280"/>
                <a:gd name="connsiteX48" fmla="*/ 91440 w 1123709"/>
                <a:gd name="connsiteY48" fmla="*/ 271192 h 1097280"/>
                <a:gd name="connsiteX49" fmla="*/ 91440 w 1123709"/>
                <a:gd name="connsiteY49" fmla="*/ 408352 h 1097280"/>
                <a:gd name="connsiteX50" fmla="*/ 228600 w 1123709"/>
                <a:gd name="connsiteY50" fmla="*/ 408352 h 1097280"/>
                <a:gd name="connsiteX51" fmla="*/ 228600 w 1123709"/>
                <a:gd name="connsiteY51" fmla="*/ 271192 h 1097280"/>
                <a:gd name="connsiteX52" fmla="*/ 320040 w 1123709"/>
                <a:gd name="connsiteY52" fmla="*/ 50892 h 1097280"/>
                <a:gd name="connsiteX53" fmla="*/ 320040 w 1123709"/>
                <a:gd name="connsiteY53" fmla="*/ 188052 h 1097280"/>
                <a:gd name="connsiteX54" fmla="*/ 457200 w 1123709"/>
                <a:gd name="connsiteY54" fmla="*/ 188052 h 1097280"/>
                <a:gd name="connsiteX55" fmla="*/ 457200 w 1123709"/>
                <a:gd name="connsiteY55" fmla="*/ 50892 h 1097280"/>
                <a:gd name="connsiteX56" fmla="*/ 91440 w 1123709"/>
                <a:gd name="connsiteY56" fmla="*/ 50892 h 1097280"/>
                <a:gd name="connsiteX57" fmla="*/ 91440 w 1123709"/>
                <a:gd name="connsiteY57" fmla="*/ 188052 h 1097280"/>
                <a:gd name="connsiteX58" fmla="*/ 228600 w 1123709"/>
                <a:gd name="connsiteY58" fmla="*/ 188052 h 1097280"/>
                <a:gd name="connsiteX59" fmla="*/ 228600 w 1123709"/>
                <a:gd name="connsiteY59" fmla="*/ 50892 h 1097280"/>
                <a:gd name="connsiteX60" fmla="*/ 0 w 1123709"/>
                <a:gd name="connsiteY60" fmla="*/ 0 h 1097280"/>
                <a:gd name="connsiteX61" fmla="*/ 548640 w 1123709"/>
                <a:gd name="connsiteY61" fmla="*/ 0 h 1097280"/>
                <a:gd name="connsiteX62" fmla="*/ 548640 w 1123709"/>
                <a:gd name="connsiteY62" fmla="*/ 1097280 h 1097280"/>
                <a:gd name="connsiteX63" fmla="*/ 0 w 1123709"/>
                <a:gd name="connsiteY63" fmla="*/ 1097280 h 10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123709" h="1097280">
                  <a:moveTo>
                    <a:pt x="666509" y="932093"/>
                  </a:moveTo>
                  <a:lnTo>
                    <a:pt x="666509" y="1095121"/>
                  </a:lnTo>
                  <a:lnTo>
                    <a:pt x="1032269" y="1095121"/>
                  </a:lnTo>
                  <a:lnTo>
                    <a:pt x="1032269" y="932093"/>
                  </a:lnTo>
                  <a:close/>
                  <a:moveTo>
                    <a:pt x="91440" y="932093"/>
                  </a:moveTo>
                  <a:lnTo>
                    <a:pt x="91440" y="1095121"/>
                  </a:lnTo>
                  <a:lnTo>
                    <a:pt x="457200" y="1095121"/>
                  </a:lnTo>
                  <a:lnTo>
                    <a:pt x="457200" y="932093"/>
                  </a:lnTo>
                  <a:close/>
                  <a:moveTo>
                    <a:pt x="895109" y="711792"/>
                  </a:moveTo>
                  <a:lnTo>
                    <a:pt x="895109" y="848952"/>
                  </a:lnTo>
                  <a:lnTo>
                    <a:pt x="1032269" y="848952"/>
                  </a:lnTo>
                  <a:lnTo>
                    <a:pt x="1032269" y="711792"/>
                  </a:lnTo>
                  <a:close/>
                  <a:moveTo>
                    <a:pt x="666509" y="711792"/>
                  </a:moveTo>
                  <a:lnTo>
                    <a:pt x="666509" y="848952"/>
                  </a:lnTo>
                  <a:lnTo>
                    <a:pt x="803669" y="848952"/>
                  </a:lnTo>
                  <a:lnTo>
                    <a:pt x="803669" y="711792"/>
                  </a:lnTo>
                  <a:close/>
                  <a:moveTo>
                    <a:pt x="320040" y="711792"/>
                  </a:moveTo>
                  <a:lnTo>
                    <a:pt x="320040" y="848952"/>
                  </a:lnTo>
                  <a:lnTo>
                    <a:pt x="457200" y="848952"/>
                  </a:lnTo>
                  <a:lnTo>
                    <a:pt x="457200" y="711792"/>
                  </a:lnTo>
                  <a:close/>
                  <a:moveTo>
                    <a:pt x="91440" y="711792"/>
                  </a:moveTo>
                  <a:lnTo>
                    <a:pt x="91440" y="848952"/>
                  </a:lnTo>
                  <a:lnTo>
                    <a:pt x="228600" y="848952"/>
                  </a:lnTo>
                  <a:lnTo>
                    <a:pt x="228600" y="711792"/>
                  </a:lnTo>
                  <a:close/>
                  <a:moveTo>
                    <a:pt x="895109" y="491492"/>
                  </a:moveTo>
                  <a:lnTo>
                    <a:pt x="895109" y="628652"/>
                  </a:lnTo>
                  <a:lnTo>
                    <a:pt x="1032269" y="628652"/>
                  </a:lnTo>
                  <a:lnTo>
                    <a:pt x="1032269" y="491492"/>
                  </a:lnTo>
                  <a:close/>
                  <a:moveTo>
                    <a:pt x="666509" y="491492"/>
                  </a:moveTo>
                  <a:lnTo>
                    <a:pt x="666509" y="628652"/>
                  </a:lnTo>
                  <a:lnTo>
                    <a:pt x="803669" y="628652"/>
                  </a:lnTo>
                  <a:lnTo>
                    <a:pt x="803669" y="491492"/>
                  </a:lnTo>
                  <a:close/>
                  <a:moveTo>
                    <a:pt x="320040" y="491492"/>
                  </a:moveTo>
                  <a:lnTo>
                    <a:pt x="320040" y="628652"/>
                  </a:lnTo>
                  <a:lnTo>
                    <a:pt x="457200" y="628652"/>
                  </a:lnTo>
                  <a:lnTo>
                    <a:pt x="457200" y="491492"/>
                  </a:lnTo>
                  <a:close/>
                  <a:moveTo>
                    <a:pt x="91440" y="491492"/>
                  </a:moveTo>
                  <a:lnTo>
                    <a:pt x="91440" y="628652"/>
                  </a:lnTo>
                  <a:lnTo>
                    <a:pt x="228600" y="628652"/>
                  </a:lnTo>
                  <a:lnTo>
                    <a:pt x="228600" y="491492"/>
                  </a:lnTo>
                  <a:close/>
                  <a:moveTo>
                    <a:pt x="575069" y="441688"/>
                  </a:moveTo>
                  <a:lnTo>
                    <a:pt x="1123709" y="441688"/>
                  </a:lnTo>
                  <a:lnTo>
                    <a:pt x="1123709" y="1097280"/>
                  </a:lnTo>
                  <a:lnTo>
                    <a:pt x="575069" y="1097280"/>
                  </a:lnTo>
                  <a:close/>
                  <a:moveTo>
                    <a:pt x="320040" y="271192"/>
                  </a:moveTo>
                  <a:lnTo>
                    <a:pt x="320040" y="408352"/>
                  </a:lnTo>
                  <a:lnTo>
                    <a:pt x="457200" y="408352"/>
                  </a:lnTo>
                  <a:lnTo>
                    <a:pt x="457200" y="271192"/>
                  </a:lnTo>
                  <a:close/>
                  <a:moveTo>
                    <a:pt x="91440" y="271192"/>
                  </a:moveTo>
                  <a:lnTo>
                    <a:pt x="91440" y="408352"/>
                  </a:lnTo>
                  <a:lnTo>
                    <a:pt x="228600" y="408352"/>
                  </a:lnTo>
                  <a:lnTo>
                    <a:pt x="228600" y="271192"/>
                  </a:lnTo>
                  <a:close/>
                  <a:moveTo>
                    <a:pt x="320040" y="50892"/>
                  </a:moveTo>
                  <a:lnTo>
                    <a:pt x="320040" y="188052"/>
                  </a:lnTo>
                  <a:lnTo>
                    <a:pt x="457200" y="188052"/>
                  </a:lnTo>
                  <a:lnTo>
                    <a:pt x="457200" y="50892"/>
                  </a:lnTo>
                  <a:close/>
                  <a:moveTo>
                    <a:pt x="91440" y="50892"/>
                  </a:moveTo>
                  <a:lnTo>
                    <a:pt x="91440" y="188052"/>
                  </a:lnTo>
                  <a:lnTo>
                    <a:pt x="228600" y="188052"/>
                  </a:lnTo>
                  <a:lnTo>
                    <a:pt x="228600" y="50892"/>
                  </a:lnTo>
                  <a:close/>
                  <a:moveTo>
                    <a:pt x="0" y="0"/>
                  </a:moveTo>
                  <a:lnTo>
                    <a:pt x="548640" y="0"/>
                  </a:lnTo>
                  <a:lnTo>
                    <a:pt x="548640" y="1097280"/>
                  </a:lnTo>
                  <a:lnTo>
                    <a:pt x="0" y="109728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08415" y="1200896"/>
              <a:ext cx="926857" cy="714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 Narrow" panose="020B0606020202030204" pitchFamily="34" charset="0"/>
                </a:rPr>
                <a:t>Venue</a:t>
              </a:r>
            </a:p>
            <a:p>
              <a:pPr algn="ctr"/>
              <a:r>
                <a:rPr lang="en-US" sz="1400" dirty="0" smtClean="0">
                  <a:latin typeface="Arial Narrow" panose="020B0606020202030204" pitchFamily="34" charset="0"/>
                </a:rPr>
                <a:t>Revenue</a:t>
              </a:r>
            </a:p>
            <a:p>
              <a:pPr algn="ctr"/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$10.6 M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06593" y="1200896"/>
              <a:ext cx="133081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 Narrow" panose="020B0606020202030204" pitchFamily="34" charset="0"/>
                </a:rPr>
                <a:t>Food &amp; Beverage</a:t>
              </a:r>
            </a:p>
            <a:p>
              <a:pPr algn="ctr"/>
              <a:r>
                <a:rPr lang="en-US" sz="1400" dirty="0" smtClean="0">
                  <a:latin typeface="Arial Narrow" panose="020B0606020202030204" pitchFamily="34" charset="0"/>
                </a:rPr>
                <a:t>Revenue</a:t>
              </a:r>
            </a:p>
            <a:p>
              <a:pPr algn="ctr"/>
              <a:r>
                <a:rPr lang="en-US" sz="1600" b="1" smtClean="0">
                  <a:latin typeface="Arial" panose="020B0604020202020204" pitchFamily="34" charset="0"/>
                  <a:cs typeface="Arial" panose="020B0604020202020204" pitchFamily="34" charset="0"/>
                </a:rPr>
                <a:t>$17.2 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</p:grpSp>
      <p:sp>
        <p:nvSpPr>
          <p:cNvPr id="58" name="Rectangle 57"/>
          <p:cNvSpPr/>
          <p:nvPr/>
        </p:nvSpPr>
        <p:spPr>
          <a:xfrm>
            <a:off x="5332114" y="904351"/>
            <a:ext cx="3583286" cy="128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63700"/>
            <a:endParaRPr lang="en-US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63700"/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Best</a:t>
            </a:r>
          </a:p>
          <a:p>
            <a:pPr marL="1663700"/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Year</a:t>
            </a:r>
          </a:p>
          <a:p>
            <a:pPr marL="1663700"/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$102 M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9998" r="10000" b="19998"/>
          <a:stretch/>
        </p:blipFill>
        <p:spPr>
          <a:xfrm>
            <a:off x="5434544" y="995791"/>
            <a:ext cx="1284378" cy="100584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794961" y="4656892"/>
            <a:ext cx="3108960" cy="1645920"/>
            <a:chOff x="5794961" y="4729609"/>
            <a:chExt cx="3120440" cy="1645920"/>
          </a:xfrm>
        </p:grpSpPr>
        <p:sp>
          <p:nvSpPr>
            <p:cNvPr id="10" name="TextBox 9"/>
            <p:cNvSpPr txBox="1"/>
            <p:nvPr/>
          </p:nvSpPr>
          <p:spPr>
            <a:xfrm>
              <a:off x="5794961" y="4729609"/>
              <a:ext cx="3120440" cy="1645920"/>
            </a:xfrm>
            <a:prstGeom prst="rect">
              <a:avLst/>
            </a:prstGeom>
            <a:solidFill>
              <a:srgbClr val="FFF7D1"/>
            </a:solidFill>
          </p:spPr>
          <p:txBody>
            <a:bodyPr wrap="square" rtlCol="0" anchor="ctr">
              <a:noAutofit/>
            </a:bodyPr>
            <a:lstStyle/>
            <a:p>
              <a:pPr marL="1376363">
                <a:lnSpc>
                  <a:spcPct val="150000"/>
                </a:lnSpc>
              </a:pP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Exhibition partnership series bringing programs exploring Houston’s diverse culture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49" y="4903188"/>
              <a:ext cx="1205173" cy="128016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34728" y="4291953"/>
            <a:ext cx="1828800" cy="274320"/>
          </a:xfrm>
          <a:prstGeom prst="rect">
            <a:avLst/>
          </a:prstGeom>
          <a:solidFill>
            <a:srgbClr val="00ACEC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KHOU on Avenida Opens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63384" y="4296602"/>
            <a:ext cx="1828800" cy="274320"/>
          </a:xfrm>
          <a:prstGeom prst="rect">
            <a:avLst/>
          </a:prstGeom>
          <a:solidFill>
            <a:srgbClr val="00ACEC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Wortham Reopening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4291953"/>
            <a:ext cx="1828800" cy="274320"/>
          </a:xfrm>
          <a:prstGeom prst="rect">
            <a:avLst/>
          </a:prstGeom>
          <a:solidFill>
            <a:srgbClr val="00ACEC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Rustic Opening</a:t>
            </a:r>
          </a:p>
        </p:txBody>
      </p:sp>
    </p:spTree>
    <p:extLst>
      <p:ext uri="{BB962C8B-B14F-4D97-AF65-F5344CB8AC3E}">
        <p14:creationId xmlns:p14="http://schemas.microsoft.com/office/powerpoint/2010/main" val="88591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50" y="1006288"/>
            <a:ext cx="2000250" cy="16459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3543300" y="6356350"/>
            <a:ext cx="2057400" cy="366713"/>
          </a:xfrm>
        </p:spPr>
        <p:txBody>
          <a:bodyPr/>
          <a:lstStyle/>
          <a:p>
            <a:fld id="{58CDF3F4-DE97-4A43-8036-E1E18598780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t="-2" r="174" b="51668"/>
          <a:stretch/>
        </p:blipFill>
        <p:spPr>
          <a:xfrm>
            <a:off x="1915124" y="2957525"/>
            <a:ext cx="2687751" cy="1554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875" y="2938485"/>
            <a:ext cx="2796586" cy="1573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60" y="2957525"/>
            <a:ext cx="1554039" cy="15540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1956" y="1006288"/>
            <a:ext cx="2468880" cy="16459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7059" y="1006288"/>
            <a:ext cx="2692482" cy="1645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88076"/>
            <a:ext cx="5673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10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en-US" sz="3600" dirty="0" smtClean="0">
                <a:solidFill>
                  <a:srgbClr val="10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Notable Conferences</a:t>
            </a:r>
            <a:endParaRPr lang="en-US" sz="3600" dirty="0">
              <a:solidFill>
                <a:srgbClr val="1023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2880" y="805375"/>
            <a:ext cx="8770620" cy="274320"/>
          </a:xfrm>
          <a:prstGeom prst="rect">
            <a:avLst/>
          </a:prstGeom>
          <a:solidFill>
            <a:srgbClr val="0E1C48"/>
          </a:solidFill>
        </p:spPr>
        <p:txBody>
          <a:bodyPr wrap="none" rtlCol="0" anchor="ctr">
            <a:no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Robotics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880" y="2738141"/>
            <a:ext cx="8770620" cy="275275"/>
          </a:xfrm>
          <a:prstGeom prst="rect">
            <a:avLst/>
          </a:prstGeom>
          <a:solidFill>
            <a:srgbClr val="00ACEC"/>
          </a:solidFill>
        </p:spPr>
        <p:txBody>
          <a:bodyPr wrap="none" rtlCol="0" anchor="ctr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Boulé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9749" y="4743975"/>
            <a:ext cx="2858486" cy="16459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88" y="4743975"/>
            <a:ext cx="2689412" cy="1645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1863" y="4743975"/>
            <a:ext cx="2252382" cy="164592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82880" y="4640442"/>
            <a:ext cx="8770620" cy="2436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 Hopper Celebration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3350" y="1045309"/>
            <a:ext cx="9252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Attendees</a:t>
            </a:r>
          </a:p>
          <a:p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2018: 30,655</a:t>
            </a:r>
          </a:p>
          <a:p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2017: 29,468</a:t>
            </a:r>
          </a:p>
          <a:p>
            <a:endParaRPr lang="en-US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Room Nights</a:t>
            </a:r>
          </a:p>
          <a:p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2018: 17,031</a:t>
            </a:r>
          </a:p>
          <a:p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2017: 14,577</a:t>
            </a:r>
            <a:endParaRPr lang="en-US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45883" y="1073726"/>
            <a:ext cx="7970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Booked for</a:t>
            </a:r>
          </a:p>
          <a:p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2019</a:t>
            </a:r>
          </a:p>
          <a:p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2020</a:t>
            </a:r>
          </a:p>
          <a:p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2021T</a:t>
            </a:r>
          </a:p>
          <a:p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2022T</a:t>
            </a:r>
          </a:p>
          <a:p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2023T</a:t>
            </a:r>
            <a:endParaRPr lang="en-US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1083" y="3048962"/>
            <a:ext cx="137409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Attendees: 22,973</a:t>
            </a:r>
          </a:p>
          <a:p>
            <a:endParaRPr lang="en-US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Room Nights: 24,372</a:t>
            </a:r>
          </a:p>
          <a:p>
            <a:endParaRPr lang="en-US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Economic Impact¹:</a:t>
            </a:r>
          </a:p>
          <a:p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$33.2 M</a:t>
            </a:r>
          </a:p>
          <a:p>
            <a:endParaRPr lang="en-US" sz="9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2880" y="4884070"/>
            <a:ext cx="9252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Attendees</a:t>
            </a:r>
          </a:p>
          <a:p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2018: 21,780</a:t>
            </a:r>
          </a:p>
          <a:p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2016: 14,537</a:t>
            </a:r>
          </a:p>
          <a:p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2015: 12,052</a:t>
            </a:r>
          </a:p>
          <a:p>
            <a:endParaRPr lang="en-US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Room Nights</a:t>
            </a:r>
          </a:p>
          <a:p>
            <a:r>
              <a:rPr lang="en-US" sz="1200" dirty="0">
                <a:latin typeface="Arial Narrow" panose="020B0606020202030204" pitchFamily="34" charset="0"/>
                <a:cs typeface="Arial" panose="020B0604020202020204" pitchFamily="34" charset="0"/>
              </a:rPr>
              <a:t>2018: </a:t>
            </a:r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36,078</a:t>
            </a:r>
            <a:endParaRPr lang="en-US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 Narrow" panose="020B0606020202030204" pitchFamily="34" charset="0"/>
                <a:cs typeface="Arial" panose="020B0604020202020204" pitchFamily="34" charset="0"/>
              </a:rPr>
              <a:t>2016: </a:t>
            </a:r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29,894</a:t>
            </a:r>
            <a:endParaRPr lang="en-US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 Narrow" panose="020B0606020202030204" pitchFamily="34" charset="0"/>
                <a:cs typeface="Arial" panose="020B0604020202020204" pitchFamily="34" charset="0"/>
              </a:rPr>
              <a:t>2015: </a:t>
            </a:r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19,141</a:t>
            </a:r>
            <a:endParaRPr lang="en-US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76646" y="4884070"/>
            <a:ext cx="12314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Economic </a:t>
            </a:r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Impact¹:</a:t>
            </a:r>
            <a:endParaRPr lang="en-US" sz="12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$13.9 M</a:t>
            </a:r>
          </a:p>
          <a:p>
            <a:endParaRPr lang="en-US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Exhibitors:</a:t>
            </a:r>
          </a:p>
          <a:p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2018: 426</a:t>
            </a:r>
          </a:p>
          <a:p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2016: 326</a:t>
            </a:r>
            <a:endParaRPr lang="en-US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2015: 217</a:t>
            </a:r>
            <a:endParaRPr lang="en-US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88" y="6581942"/>
            <a:ext cx="1483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¹DMAI </a:t>
            </a:r>
            <a:r>
              <a:rPr lang="en-US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Event Impact Calculator</a:t>
            </a:r>
            <a:endParaRPr lang="en-US" sz="9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7"/>
          <a:stretch/>
        </p:blipFill>
        <p:spPr>
          <a:xfrm>
            <a:off x="-3243" y="1720183"/>
            <a:ext cx="3474720" cy="51378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243" y="-2784"/>
            <a:ext cx="3465947" cy="1240833"/>
          </a:xfrm>
          <a:prstGeom prst="rect">
            <a:avLst/>
          </a:prstGeom>
          <a:pattFill prst="pct10">
            <a:fgClr>
              <a:srgbClr val="0D46A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18"/>
          <p:cNvSpPr txBox="1">
            <a:spLocks/>
          </p:cNvSpPr>
          <p:nvPr/>
        </p:nvSpPr>
        <p:spPr>
          <a:xfrm>
            <a:off x="3462704" y="1072924"/>
            <a:ext cx="1889548" cy="6935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cap="all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50,778 attendees </a:t>
            </a:r>
          </a:p>
          <a:p>
            <a:pPr algn="ctr"/>
            <a:r>
              <a:rPr lang="en-US" sz="1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47 states </a:t>
            </a:r>
          </a:p>
          <a:p>
            <a:pPr algn="ctr"/>
            <a:r>
              <a:rPr lang="en-US" sz="1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18 countries</a:t>
            </a:r>
            <a:endParaRPr lang="en-US" sz="1400" b="1" cap="all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857" y="234020"/>
            <a:ext cx="1287798" cy="918256"/>
          </a:xfrm>
          <a:prstGeom prst="rect">
            <a:avLst/>
          </a:prstGeom>
        </p:spPr>
      </p:pic>
      <p:sp>
        <p:nvSpPr>
          <p:cNvPr id="9" name="Заголовок 18"/>
          <p:cNvSpPr txBox="1">
            <a:spLocks/>
          </p:cNvSpPr>
          <p:nvPr/>
        </p:nvSpPr>
        <p:spPr>
          <a:xfrm>
            <a:off x="5396722" y="1072924"/>
            <a:ext cx="1701708" cy="6667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cap="all" dirty="0" smtClean="0">
                <a:solidFill>
                  <a:srgbClr val="002060"/>
                </a:solidFill>
                <a:latin typeface="Arial Narrow" panose="020B06060202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300+ credentialed </a:t>
            </a:r>
          </a:p>
          <a:p>
            <a:pPr algn="ctr"/>
            <a:r>
              <a:rPr lang="en-US" sz="1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media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696" y="328384"/>
            <a:ext cx="729528" cy="729528"/>
          </a:xfrm>
          <a:prstGeom prst="rect">
            <a:avLst/>
          </a:prstGeom>
        </p:spPr>
      </p:pic>
      <p:sp>
        <p:nvSpPr>
          <p:cNvPr id="11" name="Заголовок 18"/>
          <p:cNvSpPr txBox="1">
            <a:spLocks/>
          </p:cNvSpPr>
          <p:nvPr/>
        </p:nvSpPr>
        <p:spPr>
          <a:xfrm>
            <a:off x="7035239" y="1072924"/>
            <a:ext cx="2293741" cy="4779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cap="all" dirty="0" smtClean="0">
                <a:solidFill>
                  <a:srgbClr val="002060"/>
                </a:solidFill>
                <a:latin typeface="Arial Narrow" panose="020B06060202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25+ million </a:t>
            </a:r>
          </a:p>
          <a:p>
            <a:pPr algn="ctr"/>
            <a:r>
              <a:rPr lang="en-US" sz="1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Media impressions</a:t>
            </a:r>
            <a:endParaRPr lang="en-US" sz="1400" b="1" cap="all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336" y="356282"/>
            <a:ext cx="800870" cy="673733"/>
          </a:xfrm>
          <a:prstGeom prst="rect">
            <a:avLst/>
          </a:prstGeom>
        </p:spPr>
      </p:pic>
      <p:sp>
        <p:nvSpPr>
          <p:cNvPr id="13" name="Заголовок 18"/>
          <p:cNvSpPr txBox="1">
            <a:spLocks/>
          </p:cNvSpPr>
          <p:nvPr/>
        </p:nvSpPr>
        <p:spPr>
          <a:xfrm>
            <a:off x="4000976" y="2686825"/>
            <a:ext cx="2293741" cy="9868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cap="all" dirty="0" smtClean="0">
                <a:solidFill>
                  <a:srgbClr val="002060"/>
                </a:solidFill>
                <a:latin typeface="Arial Narrow" panose="020B06060202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40,000+ subscribers </a:t>
            </a:r>
          </a:p>
          <a:p>
            <a:pPr algn="ctr"/>
            <a:r>
              <a:rPr lang="en-US" sz="1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Opted in</a:t>
            </a:r>
            <a:endParaRPr lang="en-US" sz="1400" b="1" cap="all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Заголовок 18"/>
          <p:cNvSpPr txBox="1">
            <a:spLocks/>
          </p:cNvSpPr>
          <p:nvPr/>
        </p:nvSpPr>
        <p:spPr>
          <a:xfrm>
            <a:off x="6553812" y="2686825"/>
            <a:ext cx="2293741" cy="9868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cap="all" dirty="0" smtClean="0">
                <a:solidFill>
                  <a:srgbClr val="002060"/>
                </a:solidFill>
                <a:latin typeface="Arial Narrow" panose="020B06060202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73,000+ social media</a:t>
            </a:r>
          </a:p>
          <a:p>
            <a:pPr algn="ctr"/>
            <a:r>
              <a:rPr lang="en-US" sz="1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followers/friends</a:t>
            </a:r>
            <a:endParaRPr lang="en-US" sz="1400" b="1" cap="all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34" y="1993525"/>
            <a:ext cx="1201842" cy="726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788" y="2084314"/>
            <a:ext cx="518492" cy="544535"/>
          </a:xfrm>
          <a:prstGeom prst="rect">
            <a:avLst/>
          </a:prstGeom>
        </p:spPr>
      </p:pic>
      <p:sp>
        <p:nvSpPr>
          <p:cNvPr id="17" name="Заголовок 18"/>
          <p:cNvSpPr txBox="1">
            <a:spLocks/>
          </p:cNvSpPr>
          <p:nvPr/>
        </p:nvSpPr>
        <p:spPr>
          <a:xfrm>
            <a:off x="3540815" y="4306167"/>
            <a:ext cx="1756320" cy="92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cap="all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$500,114</a:t>
            </a:r>
          </a:p>
          <a:p>
            <a:pPr algn="ctr"/>
            <a:r>
              <a:rPr lang="en-US" sz="1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Food &amp; beverage Sales (Gross)</a:t>
            </a:r>
            <a:endParaRPr lang="en-US" sz="1400" b="1" cap="all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14" y="3450045"/>
            <a:ext cx="856122" cy="856122"/>
          </a:xfrm>
          <a:prstGeom prst="rect">
            <a:avLst/>
          </a:prstGeom>
        </p:spPr>
      </p:pic>
      <p:sp>
        <p:nvSpPr>
          <p:cNvPr id="19" name="Заголовок 18"/>
          <p:cNvSpPr txBox="1">
            <a:spLocks/>
          </p:cNvSpPr>
          <p:nvPr/>
        </p:nvSpPr>
        <p:spPr>
          <a:xfrm>
            <a:off x="5016604" y="4306167"/>
            <a:ext cx="2293741" cy="9868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cap="all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$160,466</a:t>
            </a:r>
          </a:p>
          <a:p>
            <a:pPr algn="ctr"/>
            <a:r>
              <a:rPr lang="en-US" sz="1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Parking revenue</a:t>
            </a:r>
            <a:endParaRPr lang="en-US" sz="1400" b="1" cap="all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72" y="3566304"/>
            <a:ext cx="623604" cy="6236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297" y="3453983"/>
            <a:ext cx="1017896" cy="848247"/>
          </a:xfrm>
          <a:prstGeom prst="rect">
            <a:avLst/>
          </a:prstGeom>
        </p:spPr>
      </p:pic>
      <p:sp>
        <p:nvSpPr>
          <p:cNvPr id="22" name="Заголовок 18"/>
          <p:cNvSpPr txBox="1">
            <a:spLocks/>
          </p:cNvSpPr>
          <p:nvPr/>
        </p:nvSpPr>
        <p:spPr>
          <a:xfrm>
            <a:off x="6925375" y="4306167"/>
            <a:ext cx="2293741" cy="9868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cap="all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600+ volunteers</a:t>
            </a:r>
          </a:p>
          <a:p>
            <a:pPr algn="ctr"/>
            <a:r>
              <a:rPr lang="en-US" sz="1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63 members of </a:t>
            </a:r>
            <a:r>
              <a:rPr lang="en-US" sz="1400" b="1" cap="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loc</a:t>
            </a:r>
            <a:endParaRPr lang="en-US" sz="1400" b="1" cap="all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3244" y="273249"/>
            <a:ext cx="3474720" cy="1737360"/>
          </a:xfrm>
          <a:prstGeom prst="rect">
            <a:avLst/>
          </a:prstGeom>
          <a:solidFill>
            <a:srgbClr val="0D46A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52795" y="1071538"/>
            <a:ext cx="3585651" cy="6726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>
                    <a:lumMod val="75000"/>
                    <a:lumOff val="25000"/>
                  </a:schemeClr>
                </a:solidFill>
                <a:latin typeface="Modern MT Std Wide"/>
                <a:ea typeface="+mj-ea"/>
                <a:cs typeface="+mj-cs"/>
              </a:defRPr>
            </a:lvl1pPr>
          </a:lstStyle>
          <a:p>
            <a:r>
              <a:rPr lang="en-US" sz="2800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Memorial Weekend Effect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3" y="150785"/>
            <a:ext cx="3583860" cy="88534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174812" y="5620490"/>
            <a:ext cx="4334307" cy="457200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spc="-150">
                <a:solidFill>
                  <a:srgbClr val="0D4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$1,172,711</a:t>
            </a:r>
            <a:endParaRPr lang="en-US" u="sng" dirty="0">
              <a:solidFill>
                <a:srgbClr val="0D4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88380" y="5231038"/>
            <a:ext cx="47348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pc="-150" dirty="0" smtClean="0">
                <a:solidFill>
                  <a:srgbClr val="0D4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 REVENUES¹ TO HFC/GHCVB </a:t>
            </a:r>
          </a:p>
          <a:p>
            <a:pPr algn="ctr"/>
            <a:r>
              <a:rPr lang="en-US" b="1" spc="-150" dirty="0">
                <a:solidFill>
                  <a:srgbClr val="0D4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spc="-150" dirty="0" smtClean="0">
                <a:solidFill>
                  <a:srgbClr val="0D4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92262" y="6084040"/>
            <a:ext cx="46427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 Narrow" panose="020B0606020202030204" pitchFamily="34" charset="0"/>
              </a:rPr>
              <a:t>¹ Includes GRB Rent &amp; Services, Hilton-Americas, GRB Food &amp; Beverage, Parking, Event Profitability, HOT Revenue</a:t>
            </a:r>
            <a:endParaRPr lang="en-US" sz="800" dirty="0">
              <a:latin typeface="Arial Narrow" panose="020B0606020202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CDF3F4-DE97-4A43-8036-E1E18598780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0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CDF3F4-DE97-4A43-8036-E1E1859878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88076"/>
            <a:ext cx="6699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10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Harvey Project Progress Report</a:t>
            </a:r>
            <a:endParaRPr lang="en-US" sz="3600" dirty="0">
              <a:solidFill>
                <a:srgbClr val="1023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28600" y="813816"/>
            <a:ext cx="868680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9"/>
          <a:stretch/>
        </p:blipFill>
        <p:spPr>
          <a:xfrm>
            <a:off x="847094" y="2997134"/>
            <a:ext cx="3200400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520" y="2997134"/>
            <a:ext cx="3200400" cy="3200400"/>
          </a:xfrm>
          <a:prstGeom prst="rect">
            <a:avLst/>
          </a:prstGeom>
        </p:spPr>
      </p:pic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730273615"/>
              </p:ext>
            </p:extLst>
          </p:nvPr>
        </p:nvGraphicFramePr>
        <p:xfrm>
          <a:off x="-495300" y="1488252"/>
          <a:ext cx="6096000" cy="2637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6" name="Chart 35"/>
          <p:cNvGraphicFramePr/>
          <p:nvPr>
            <p:extLst>
              <p:ext uri="{D42A27DB-BD31-4B8C-83A1-F6EECF244321}">
                <p14:modId xmlns:p14="http://schemas.microsoft.com/office/powerpoint/2010/main" val="1265964215"/>
              </p:ext>
            </p:extLst>
          </p:nvPr>
        </p:nvGraphicFramePr>
        <p:xfrm>
          <a:off x="315684" y="1315677"/>
          <a:ext cx="4474033" cy="2982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2742145393"/>
              </p:ext>
            </p:extLst>
          </p:nvPr>
        </p:nvGraphicFramePr>
        <p:xfrm>
          <a:off x="3655188" y="1488252"/>
          <a:ext cx="6096000" cy="2637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2652200286"/>
              </p:ext>
            </p:extLst>
          </p:nvPr>
        </p:nvGraphicFramePr>
        <p:xfrm>
          <a:off x="4466172" y="1315677"/>
          <a:ext cx="4474033" cy="2982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18685" y="947177"/>
            <a:ext cx="3538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E1C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Theater District Garages</a:t>
            </a:r>
            <a:endParaRPr lang="en-US" dirty="0">
              <a:solidFill>
                <a:srgbClr val="0E1C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90257" y="920202"/>
            <a:ext cx="2568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E1C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Wortham Theater</a:t>
            </a:r>
            <a:endParaRPr lang="en-US" dirty="0">
              <a:solidFill>
                <a:srgbClr val="0E1C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0783" y="1388929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800">
                <a:solidFill>
                  <a:srgbClr val="0E1C48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46.3</a:t>
            </a:r>
            <a:r>
              <a:rPr lang="en-US" dirty="0" smtClean="0"/>
              <a:t>%</a:t>
            </a:r>
          </a:p>
          <a:p>
            <a:r>
              <a:rPr lang="en-US" dirty="0" smtClean="0"/>
              <a:t>Complete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404981" y="1253965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E1C4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75.3%</a:t>
            </a:r>
          </a:p>
          <a:p>
            <a:pPr algn="ctr"/>
            <a:r>
              <a:rPr lang="en-US" sz="1800" dirty="0" smtClean="0">
                <a:solidFill>
                  <a:srgbClr val="0E1C4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Complete</a:t>
            </a:r>
            <a:endParaRPr lang="en-US" sz="1800" dirty="0">
              <a:solidFill>
                <a:srgbClr val="0E1C48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0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49040" y="88076"/>
            <a:ext cx="459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10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Budget Process</a:t>
            </a:r>
            <a:endParaRPr lang="en-US" sz="3600" dirty="0">
              <a:solidFill>
                <a:srgbClr val="1023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2851" y="1295874"/>
            <a:ext cx="502539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process involved projecting both 2018 year end &amp; 2019 revenues.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 assumptions were based on outside consultants’ view of the Houston and US economies.  In 2019 we assumed 4.5% growth over 2018 projected.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Hilton revenue assumed to go down 6.6%, based on the room displacement during the refresh.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Parking assumed to return to pre-Harvey levels, an increase of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20%.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749040" y="816080"/>
            <a:ext cx="502920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52850" y="811713"/>
            <a:ext cx="333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0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and Expense Targets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CDF3F4-DE97-4A43-8036-E1E18598780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2" t="19790" r="19197" b="159"/>
          <a:stretch/>
        </p:blipFill>
        <p:spPr>
          <a:xfrm>
            <a:off x="0" y="-2"/>
            <a:ext cx="36576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5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49040" y="88076"/>
            <a:ext cx="459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10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Budget Process</a:t>
            </a:r>
            <a:endParaRPr lang="en-US" sz="3600" dirty="0">
              <a:solidFill>
                <a:srgbClr val="1023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2851" y="1295874"/>
            <a:ext cx="50253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 targets were based on an average of 2015, 2016 &amp; 2017 actual spend by department.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impact of special events like Harvey, Super Bowl and Final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were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removed from the average.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heads did a great job of meeting targets by prioritizing and making tough choices.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749040" y="816080"/>
            <a:ext cx="502920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52850" y="811713"/>
            <a:ext cx="333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0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and Expense Targets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CDF3F4-DE97-4A43-8036-E1E18598780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2" t="19790" r="19197" b="159"/>
          <a:stretch/>
        </p:blipFill>
        <p:spPr>
          <a:xfrm>
            <a:off x="0" y="-2"/>
            <a:ext cx="36576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0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49040" y="88076"/>
            <a:ext cx="3507692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10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Projection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2851" y="1828800"/>
            <a:ext cx="502539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expect to finish the year $2.7 M in Revenues over Expenses for Operations, instead of the $8.1 M budgeted draw on reserves because: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773" lvl="1" indent="-457189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heads belt tightening </a:t>
            </a:r>
          </a:p>
          <a:p>
            <a:pPr marL="1066773" lvl="1" indent="-457189">
              <a:buFont typeface="+mj-lt"/>
              <a:buAutoNum type="arabicPeriod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773" lvl="1" indent="-457189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than expected performance at the Hilton, Avenida garages and GRB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749040" y="816080"/>
            <a:ext cx="502920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52850" y="811713"/>
            <a:ext cx="346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0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Expect to End the Year</a:t>
            </a:r>
          </a:p>
        </p:txBody>
      </p:sp>
      <p:pic>
        <p:nvPicPr>
          <p:cNvPr id="10" name="Picture 9" descr="Artboard 1 copy 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5" r="50105"/>
          <a:stretch/>
        </p:blipFill>
        <p:spPr>
          <a:xfrm>
            <a:off x="0" y="0"/>
            <a:ext cx="3657600" cy="685546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CDF3F4-DE97-4A43-8036-E1E18598780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7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182374"/>
              </p:ext>
            </p:extLst>
          </p:nvPr>
        </p:nvGraphicFramePr>
        <p:xfrm>
          <a:off x="731520" y="1371600"/>
          <a:ext cx="7680960" cy="243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1645920"/>
                <a:gridCol w="1645920"/>
                <a:gridCol w="1645920"/>
              </a:tblGrid>
              <a:tr h="609600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rgbClr val="0E1C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E1C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r>
                        <a:rPr lang="en-US" sz="1600" b="1" baseline="0" smtClean="0">
                          <a:solidFill>
                            <a:srgbClr val="0E1C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Projection</a:t>
                      </a:r>
                      <a:endParaRPr lang="en-US" sz="1600" b="1" dirty="0">
                        <a:solidFill>
                          <a:srgbClr val="0E1C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E1C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r>
                        <a:rPr lang="en-US" sz="1600" b="1" baseline="0" smtClean="0">
                          <a:solidFill>
                            <a:srgbClr val="0E1C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mtClean="0">
                          <a:solidFill>
                            <a:srgbClr val="0E1C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  <a:endParaRPr lang="en-US" sz="1600" b="1" dirty="0">
                        <a:solidFill>
                          <a:srgbClr val="0E1C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0E1C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Variance</a:t>
                      </a:r>
                      <a:endParaRPr lang="en-US" sz="1600" b="1" i="0" dirty="0">
                        <a:solidFill>
                          <a:srgbClr val="0E1C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E1C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1600" baseline="0" dirty="0" smtClean="0">
                          <a:solidFill>
                            <a:srgbClr val="0E1C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REVENUES</a:t>
                      </a:r>
                      <a:endParaRPr lang="en-US" sz="1600" dirty="0">
                        <a:solidFill>
                          <a:srgbClr val="0E1C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E1C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$181,448,311</a:t>
                      </a:r>
                      <a:endParaRPr lang="en-US" sz="1600" dirty="0">
                        <a:solidFill>
                          <a:srgbClr val="0E1C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E1C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$188,021,901</a:t>
                      </a:r>
                      <a:endParaRPr lang="en-US" sz="1600" dirty="0">
                        <a:solidFill>
                          <a:srgbClr val="0E1C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0" dirty="0" smtClean="0">
                          <a:solidFill>
                            <a:srgbClr val="0E1C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$6,573,590</a:t>
                      </a:r>
                      <a:endParaRPr lang="en-US" sz="1600" i="0" dirty="0">
                        <a:solidFill>
                          <a:srgbClr val="0E1C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E1C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1600" baseline="0" dirty="0" smtClean="0">
                          <a:solidFill>
                            <a:srgbClr val="0E1C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EXPENSES</a:t>
                      </a:r>
                      <a:endParaRPr lang="en-US" sz="1600" dirty="0">
                        <a:solidFill>
                          <a:srgbClr val="0E1C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E1C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178,703,388</a:t>
                      </a:r>
                      <a:endParaRPr lang="en-US" sz="1600" dirty="0">
                        <a:solidFill>
                          <a:srgbClr val="0E1C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E1C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187,684,488</a:t>
                      </a:r>
                      <a:endParaRPr lang="en-US" sz="1600" dirty="0">
                        <a:solidFill>
                          <a:srgbClr val="0E1C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 smtClean="0">
                          <a:solidFill>
                            <a:srgbClr val="0E1C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8,981,100</a:t>
                      </a:r>
                      <a:endParaRPr lang="en-US" sz="1600" b="0" i="0" dirty="0">
                        <a:solidFill>
                          <a:srgbClr val="0E1C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E1C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REVENUE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E1C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EXPENSES</a:t>
                      </a:r>
                      <a:endParaRPr lang="en-US" sz="1600" b="1" dirty="0">
                        <a:solidFill>
                          <a:srgbClr val="0E1C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E1C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$2,744,923</a:t>
                      </a:r>
                      <a:endParaRPr lang="en-US" sz="1600" b="1" dirty="0">
                        <a:solidFill>
                          <a:srgbClr val="0E1C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E1C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$337,413</a:t>
                      </a:r>
                      <a:endParaRPr lang="en-US" sz="1600" b="1" dirty="0">
                        <a:solidFill>
                          <a:srgbClr val="0E1C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1600" b="0" i="0" kern="1200" dirty="0" smtClean="0">
                          <a:solidFill>
                            <a:srgbClr val="0E1C4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-$2,407,510</a:t>
                      </a:r>
                      <a:endParaRPr lang="en-US" sz="1600" b="0" i="0" kern="1200" dirty="0">
                        <a:solidFill>
                          <a:srgbClr val="0E1C4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88076"/>
            <a:ext cx="4955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10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en-US" sz="3600" dirty="0" smtClean="0">
                <a:solidFill>
                  <a:srgbClr val="10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Highlights</a:t>
            </a:r>
            <a:endParaRPr lang="en-US" sz="3600" dirty="0">
              <a:solidFill>
                <a:srgbClr val="1023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816080"/>
            <a:ext cx="868680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CDF3F4-DE97-4A43-8036-E1E18598780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" y="847187"/>
            <a:ext cx="8663891" cy="328083"/>
          </a:xfrm>
        </p:spPr>
        <p:txBody>
          <a:bodyPr/>
          <a:lstStyle/>
          <a:p>
            <a:pPr algn="l"/>
            <a:r>
              <a:rPr lang="en-US" sz="1800" dirty="0" smtClean="0"/>
              <a:t>TOTAL REVENUES AND EXPENSES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2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FC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11454</TotalTime>
  <Words>1900</Words>
  <Application>Microsoft Office PowerPoint</Application>
  <PresentationFormat>Letter Paper (8.5x11 in)</PresentationFormat>
  <Paragraphs>538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Arial Narrow</vt:lpstr>
      <vt:lpstr>Avenir LT Std 35 Light</vt:lpstr>
      <vt:lpstr>Calibri</vt:lpstr>
      <vt:lpstr>Lato</vt:lpstr>
      <vt:lpstr>Lato Light</vt:lpstr>
      <vt:lpstr>Open Sans Extrabold</vt:lpstr>
      <vt:lpstr>HFC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Houston First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 Cuellar</dc:creator>
  <cp:lastModifiedBy>Melanie Tep</cp:lastModifiedBy>
  <cp:revision>426</cp:revision>
  <cp:lastPrinted>2018-12-10T14:24:34Z</cp:lastPrinted>
  <dcterms:created xsi:type="dcterms:W3CDTF">2018-05-01T15:01:59Z</dcterms:created>
  <dcterms:modified xsi:type="dcterms:W3CDTF">2018-12-10T23:19:52Z</dcterms:modified>
</cp:coreProperties>
</file>