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90" r:id="rId5"/>
    <p:sldId id="292" r:id="rId6"/>
    <p:sldId id="293" r:id="rId7"/>
    <p:sldId id="26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85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066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3D4CE3-D34A-43EC-BA98-D6256BCAFC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739406-0D15-423B-9EDC-13D374C343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AF56A-D181-4A45-AB70-CA18A2238218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1F0038-5624-453B-932F-FFB9931595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AA2A6-2CBA-4087-AAA4-3A80B4F3FC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CF4B9-FF97-49B7-BD00-7D8526F23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488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625ED7-E2EB-4FF6-8574-E79A6D3D14F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1A96B6-722B-43BB-A674-19440665F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622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31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24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06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80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69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82AF25A-59E4-43B3-8223-2C7CE40100CC}" type="datetime1">
              <a:rPr lang="en-US" smtClean="0"/>
              <a:t>1/4/2019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7CBB-D4F7-4E42-9432-7D24DD7F1382}" type="datetime1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2E0EACB-865B-43AB-8717-796596EDA7B8}" type="datetime1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EF9-58A1-4F74-9B93-32D392A43E07}" type="datetime1">
              <a:rPr lang="en-US" smtClean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7C385D5-CACF-4398-816F-3B8EDB7E3C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7D8F-F2AE-4584-9740-7F3171924CA0}" type="datetime1">
              <a:rPr lang="en-US" smtClean="0"/>
              <a:t>1/4/2019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E698394-F28B-4377-8D59-1ADC5A4581EC}" type="datetime1">
              <a:rPr lang="en-US" smtClean="0"/>
              <a:t>1/4/2019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8693FB-62A5-4E2F-AF74-0C4E4EDEBE7D}" type="datetime1">
              <a:rPr lang="en-US" smtClean="0"/>
              <a:t>1/4/2019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A1E-F9DA-48C9-948B-43584A8ED32F}" type="datetime1">
              <a:rPr lang="en-US" smtClean="0"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B3F-72A7-43F0-AC12-5FCDF6B7DFD2}" type="datetime1">
              <a:rPr lang="en-US" smtClean="0"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83D2-684D-4A72-B2D2-0B89F809CEC1}" type="datetime1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49E48A-1A1F-44BA-BF01-9C6E153897B7}" type="datetime1">
              <a:rPr lang="en-US" smtClean="0"/>
              <a:t>1/4/2019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847D88-F5CE-4EF7-96B7-B98AA62ACFF8}" type="datetime1">
              <a:rPr lang="en-US" smtClean="0"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73884B-F405-4506-B462-B846450366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EFA82-00FF-4F39-BF33-729F7ACEA159}"/>
              </a:ext>
            </a:extLst>
          </p:cNvPr>
          <p:cNvSpPr txBox="1"/>
          <p:nvPr userDrawn="1"/>
        </p:nvSpPr>
        <p:spPr>
          <a:xfrm>
            <a:off x="6096000" y="6248206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D4060D0-0BE6-4C37-8A1E-02CF802C8170}" type="slidenum">
              <a:rPr lang="en-US" sz="1400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267200"/>
            <a:ext cx="8458200" cy="1630363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>
                <a:latin typeface="Georgia" pitchFamily="18" charset="0"/>
              </a:rPr>
              <a:t>City of Houston</a:t>
            </a:r>
            <a:br>
              <a:rPr lang="en-US" sz="2000" b="1" dirty="0">
                <a:latin typeface="Georgia" pitchFamily="18" charset="0"/>
              </a:rPr>
            </a:br>
            <a:r>
              <a:rPr lang="en-US" sz="2000" b="1" dirty="0">
                <a:latin typeface="Georgia" pitchFamily="18" charset="0"/>
              </a:rPr>
              <a:t>budget and FISCAL AFFAIRS COMMITTEE</a:t>
            </a:r>
            <a:br>
              <a:rPr lang="en-US" sz="2000" b="1" dirty="0">
                <a:latin typeface="Georgia" pitchFamily="18" charset="0"/>
              </a:rPr>
            </a:br>
            <a:r>
              <a:rPr lang="en-US" sz="2000" b="1" dirty="0">
                <a:latin typeface="Georgia" pitchFamily="18" charset="0"/>
              </a:rPr>
              <a:t>January 8, 2019</a:t>
            </a:r>
            <a:endParaRPr lang="en-US" sz="2400" dirty="0"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458200" cy="3733800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US" b="1" dirty="0"/>
          </a:p>
          <a:p>
            <a:pPr lvl="1">
              <a:spcBef>
                <a:spcPts val="1200"/>
              </a:spcBef>
            </a:pPr>
            <a:r>
              <a:rPr lang="en-US" sz="4500" b="1" dirty="0">
                <a:latin typeface="Georgia" pitchFamily="18" charset="0"/>
              </a:rPr>
              <a:t>Third-Party Administrator for Self-Funded Medical Health Plan with Chronic Disease Management Services</a:t>
            </a:r>
          </a:p>
          <a:p>
            <a:pPr lvl="1"/>
            <a:endParaRPr lang="en-US" sz="3800" b="1" dirty="0">
              <a:latin typeface="Georgia" pitchFamily="18" charset="0"/>
            </a:endParaRPr>
          </a:p>
          <a:p>
            <a:pPr lvl="1"/>
            <a:endParaRPr lang="en-US" sz="3800" b="1" dirty="0">
              <a:latin typeface="Georgia" pitchFamily="18" charset="0"/>
            </a:endParaRPr>
          </a:p>
          <a:p>
            <a:pPr lvl="1">
              <a:spcBef>
                <a:spcPts val="1200"/>
              </a:spcBef>
            </a:pPr>
            <a:r>
              <a:rPr lang="en-US" sz="5100" b="1" dirty="0">
                <a:latin typeface="Georgia" pitchFamily="18" charset="0"/>
              </a:rPr>
              <a:t>Briefing</a:t>
            </a:r>
          </a:p>
          <a:p>
            <a:pPr algn="ctr">
              <a:spcAft>
                <a:spcPts val="600"/>
              </a:spcAft>
            </a:pPr>
            <a:r>
              <a:rPr lang="en-US" sz="5100" b="1" dirty="0">
                <a:solidFill>
                  <a:schemeClr val="tx1"/>
                </a:solidFill>
                <a:latin typeface="Georgia" pitchFamily="18" charset="0"/>
              </a:rPr>
              <a:t> by</a:t>
            </a:r>
          </a:p>
          <a:p>
            <a:pPr algn="ctr"/>
            <a:r>
              <a:rPr lang="en-US" sz="5100" b="1" dirty="0">
                <a:latin typeface="Georgia" pitchFamily="18" charset="0"/>
              </a:rPr>
              <a:t>Human Resources Department</a:t>
            </a:r>
          </a:p>
          <a:p>
            <a:pPr algn="ctr"/>
            <a:endParaRPr lang="en-US" sz="3200" b="1" dirty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endParaRPr lang="en-US" dirty="0"/>
          </a:p>
        </p:txBody>
      </p:sp>
      <p:pic>
        <p:nvPicPr>
          <p:cNvPr id="5" name="Picture 14" descr="City of Houston_Final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43400"/>
            <a:ext cx="1566863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02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eorgia" pitchFamily="18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153400" cy="4724400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400"/>
              </a:spcAft>
              <a:buNone/>
            </a:pPr>
            <a:endParaRPr lang="en-US" sz="1500" b="1" dirty="0">
              <a:solidFill>
                <a:srgbClr val="FF0000"/>
              </a:solidFill>
              <a:latin typeface="Georgia" pitchFamily="18" charset="0"/>
            </a:endParaRPr>
          </a:p>
          <a:p>
            <a:pPr marL="320040" lvl="1" indent="-320040">
              <a:spcBef>
                <a:spcPts val="3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Third Party Administrator (TPA) for the Medical Insurance Plan will provide medical services to active full-time and part-time 30 employees, retirees, elected officials and their dependents, not only locally, but nationally as well.</a:t>
            </a:r>
          </a:p>
          <a:p>
            <a:pPr marL="320040" lvl="1" indent="-320040">
              <a:spcBef>
                <a:spcPts val="6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City of Houston (COH) medical plan is self-insured.</a:t>
            </a:r>
          </a:p>
          <a:p>
            <a:pPr marL="320040" lvl="1" indent="-320040">
              <a:spcBef>
                <a:spcPts val="6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medical plan will consist of three different plan designs that will provide comprehensive medical coverage and chronic disease management services. </a:t>
            </a:r>
          </a:p>
          <a:p>
            <a:pPr marL="320040" lvl="1" indent="-320040">
              <a:spcBef>
                <a:spcPts val="6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plan will be effective May 1, 2019.</a:t>
            </a:r>
          </a:p>
          <a:p>
            <a:pPr marL="320040" lvl="1" indent="-320040">
              <a:spcBef>
                <a:spcPts val="3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endParaRPr lang="en-US" sz="2000" dirty="0">
              <a:latin typeface="Georgia" pitchFamily="18" charset="0"/>
            </a:endParaRPr>
          </a:p>
          <a:p>
            <a:pPr>
              <a:spcBef>
                <a:spcPts val="300"/>
              </a:spcBef>
              <a:spcAft>
                <a:spcPts val="400"/>
              </a:spcAft>
              <a:buSzPct val="80000"/>
              <a:buNone/>
            </a:pPr>
            <a:endParaRPr lang="en-US" sz="1500" b="1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PROCUREMENT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52600"/>
            <a:ext cx="8153400" cy="4953000"/>
          </a:xfrm>
        </p:spPr>
        <p:txBody>
          <a:bodyPr>
            <a:noAutofit/>
          </a:bodyPr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1900" dirty="0">
                <a:latin typeface="Georgia" pitchFamily="18" charset="0"/>
              </a:rPr>
              <a:t>Request for Proposals (RFPs) for the Medical Plan Third-Party Administrator (TPA) and Chronic Disease Management (CDM) program services for the City of Houston was released June 1, 2018.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1900" dirty="0">
                <a:latin typeface="Georgia" pitchFamily="18" charset="0"/>
              </a:rPr>
              <a:t>Responses were due July 19, 2018.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1900" dirty="0">
                <a:latin typeface="Georgia" pitchFamily="18" charset="0"/>
              </a:rPr>
              <a:t>Four (4) vendors proposed to provide TPA Services for the medical plans and CDM program: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Aetna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Blue Cross Blue Shield of Texas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CIGNA Health and Life Insurance Company (Cigna)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UnitedHealthcare</a:t>
            </a:r>
          </a:p>
          <a:p>
            <a:pPr marL="0" indent="0">
              <a:buSzPct val="100000"/>
              <a:buNone/>
            </a:pPr>
            <a:endParaRPr lang="en-US" sz="2000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>
                <a:latin typeface="Georgia" pitchFamily="18" charset="0"/>
              </a:rPr>
              <a:t>PROCUREMENT PROCESS </a:t>
            </a:r>
            <a:r>
              <a:rPr lang="en-US" sz="2000" dirty="0">
                <a:latin typeface="Georgia" pitchFamily="18" charset="0"/>
              </a:rPr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  <a:buSzTx/>
              <a:buNone/>
            </a:pPr>
            <a:r>
              <a:rPr lang="en-US" sz="2400" b="1" dirty="0">
                <a:solidFill>
                  <a:srgbClr val="FF0000"/>
                </a:solidFill>
                <a:latin typeface="Georgia" pitchFamily="18" charset="0"/>
              </a:rPr>
              <a:t>Criteria for evaluation of proposals:</a:t>
            </a:r>
            <a:br>
              <a:rPr lang="en-US" sz="2400" b="1" dirty="0">
                <a:latin typeface="Georgia" pitchFamily="18" charset="0"/>
              </a:rPr>
            </a:br>
            <a:endParaRPr lang="en-US" sz="2400" b="1" dirty="0">
              <a:latin typeface="Georgia" pitchFamily="18" charset="0"/>
            </a:endParaRP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The ability of the vendor to perform the Scope of Services requested in the RFP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Quality and specialized experience of Key Personnel to successfully implement the project as evidenced by experience in a similar role with a previous project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Financial competitiveness and guarantees against rate escalation over a multi-year contract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Accessibility of network providers with minimum disruption to members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The ability of the vendor to provide the best value for the dollars that the city and employees will expend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Ability to meet the required 15% proposed M/WBE Participation for the TPA/CDM services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2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>
                <a:latin typeface="Georgia" pitchFamily="18" charset="0"/>
              </a:rPr>
              <a:t>PROCUREMENT PROCESS </a:t>
            </a:r>
            <a:r>
              <a:rPr lang="en-US" sz="2000" dirty="0">
                <a:latin typeface="Georgia" pitchFamily="18" charset="0"/>
              </a:rPr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ct val="0"/>
              </a:spcBef>
              <a:buSzTx/>
              <a:buNone/>
            </a:pPr>
            <a:r>
              <a:rPr lang="en-US" sz="2400" b="1" dirty="0">
                <a:solidFill>
                  <a:srgbClr val="FF0000"/>
                </a:solidFill>
                <a:latin typeface="Georgia" pitchFamily="18" charset="0"/>
              </a:rPr>
              <a:t>Due Diligence Considerations:</a:t>
            </a:r>
            <a:br>
              <a:rPr lang="en-US" sz="2400" b="1" dirty="0">
                <a:latin typeface="Georgia" pitchFamily="18" charset="0"/>
              </a:rPr>
            </a:br>
            <a:endParaRPr lang="en-US" sz="2400" b="1" dirty="0">
              <a:latin typeface="Georgia" pitchFamily="18" charset="0"/>
            </a:endParaRP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Responses to Letters of Clarifications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Interviews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Reporting Systems 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City’s access to reporting systems:  Claims and Financial 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Responses to the City’s minimum business and contractual guarantees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Health improvements programs and reporting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Transfer of data to a City designated data warehouse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Stable member outreach and customer service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Network structure and discounts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Competitive pricing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5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dirty="0">
                <a:latin typeface="Georgia" pitchFamily="18" charset="0"/>
              </a:rPr>
              <a:t>HIGHLIGHTS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Five Year contract with two one-year options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Nine (9) full-time onsite customer service and clinical staff and four (4) temporary staff as needed, to include but not limited to: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Customer Service Representatives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Nurse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Registered Dietitians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Wellness Coordinator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Case Manager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Health Educators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Exercise Physiologists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Enhanced Chronic Disease Management Program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500" dirty="0">
                <a:latin typeface="Georgia" pitchFamily="18" charset="0"/>
              </a:rPr>
              <a:t>Vendor has agreed to provide all reports and access to data at no additional costs.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pitchFamily="18" charset="0"/>
              </a:rPr>
              <a:t>RECOMMENDATION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Georgia" pitchFamily="18" charset="0"/>
              </a:rPr>
              <a:t>Approve:</a:t>
            </a:r>
          </a:p>
          <a:p>
            <a:pPr>
              <a:spcBef>
                <a:spcPts val="1200"/>
              </a:spcBef>
              <a:buSzPct val="100000"/>
              <a:buFont typeface="Wingdings" pitchFamily="2" charset="2"/>
              <a:buChar char="§"/>
            </a:pPr>
            <a:endParaRPr lang="en-US" dirty="0">
              <a:latin typeface="Georgia" pitchFamily="18" charset="0"/>
            </a:endParaRPr>
          </a:p>
          <a:p>
            <a:pPr marL="0" indent="0">
              <a:spcBef>
                <a:spcPts val="1200"/>
              </a:spcBef>
              <a:buSzPct val="100000"/>
              <a:buNone/>
            </a:pPr>
            <a:r>
              <a:rPr lang="en-US" dirty="0">
                <a:latin typeface="Georgia" pitchFamily="18" charset="0"/>
              </a:rPr>
              <a:t>The recommended Third-Party Administrator for the Self-Funded Medical Health Plan with Chronic Disease Management Services.</a:t>
            </a:r>
            <a:endParaRPr lang="en-US" b="1" i="1" dirty="0">
              <a:latin typeface="Georgia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2348</TotalTime>
  <Words>307</Words>
  <Application>Microsoft Office PowerPoint</Application>
  <PresentationFormat>On-screen Show (4:3)</PresentationFormat>
  <Paragraphs>73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Georgia</vt:lpstr>
      <vt:lpstr>Tw Cen MT</vt:lpstr>
      <vt:lpstr>Wingdings</vt:lpstr>
      <vt:lpstr>Wingdings 2</vt:lpstr>
      <vt:lpstr>Median</vt:lpstr>
      <vt:lpstr>City of Houston budget and FISCAL AFFAIRS COMMITTEE January 8, 2019</vt:lpstr>
      <vt:lpstr>OVERVIEW</vt:lpstr>
      <vt:lpstr>PROCUREMENT PROCESS</vt:lpstr>
      <vt:lpstr>PROCUREMENT PROCESS CONT’D</vt:lpstr>
      <vt:lpstr>PROCUREMENT PROCESS CONT’D</vt:lpstr>
      <vt:lpstr>HIGHLIGHTS</vt:lpstr>
      <vt:lpstr>RECOMMENDATION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c09175</dc:creator>
  <cp:lastModifiedBy>Freeman, Ashley - HR</cp:lastModifiedBy>
  <cp:revision>180</cp:revision>
  <cp:lastPrinted>2018-12-27T20:27:12Z</cp:lastPrinted>
  <dcterms:created xsi:type="dcterms:W3CDTF">2013-01-03T19:36:47Z</dcterms:created>
  <dcterms:modified xsi:type="dcterms:W3CDTF">2019-01-04T16:48:39Z</dcterms:modified>
</cp:coreProperties>
</file>