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0" r:id="rId2"/>
    <p:sldMasterId id="2147483709" r:id="rId3"/>
  </p:sldMasterIdLst>
  <p:notesMasterIdLst>
    <p:notesMasterId r:id="rId13"/>
  </p:notesMasterIdLst>
  <p:handoutMasterIdLst>
    <p:handoutMasterId r:id="rId14"/>
  </p:handoutMasterIdLst>
  <p:sldIdLst>
    <p:sldId id="724" r:id="rId4"/>
    <p:sldId id="741" r:id="rId5"/>
    <p:sldId id="699" r:id="rId6"/>
    <p:sldId id="718" r:id="rId7"/>
    <p:sldId id="730" r:id="rId8"/>
    <p:sldId id="735" r:id="rId9"/>
    <p:sldId id="737" r:id="rId10"/>
    <p:sldId id="722" r:id="rId11"/>
    <p:sldId id="691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0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ttig, Rosa - ARA" initials="WR-A" lastIdx="1" clrIdx="0">
    <p:extLst>
      <p:ext uri="{19B8F6BF-5375-455C-9EA6-DF929625EA0E}">
        <p15:presenceInfo xmlns:p15="http://schemas.microsoft.com/office/powerpoint/2012/main" userId="S-1-5-21-3410193670-3997807138-1409478871-261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CC0000"/>
    <a:srgbClr val="001746"/>
    <a:srgbClr val="CF1F62"/>
    <a:srgbClr val="E6EDF6"/>
    <a:srgbClr val="C22C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2430" autoAdjust="0"/>
  </p:normalViewPr>
  <p:slideViewPr>
    <p:cSldViewPr>
      <p:cViewPr varScale="1">
        <p:scale>
          <a:sx n="106" d="100"/>
          <a:sy n="106" d="100"/>
        </p:scale>
        <p:origin x="19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2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00" y="588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9" y="2"/>
            <a:ext cx="3038475" cy="464981"/>
          </a:xfrm>
          <a:prstGeom prst="rect">
            <a:avLst/>
          </a:prstGeom>
        </p:spPr>
        <p:txBody>
          <a:bodyPr vert="horz" wrap="square" lIns="91609" tIns="45804" rIns="91609" bIns="4580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66" y="2"/>
            <a:ext cx="3038475" cy="464981"/>
          </a:xfrm>
          <a:prstGeom prst="rect">
            <a:avLst/>
          </a:prstGeom>
        </p:spPr>
        <p:txBody>
          <a:bodyPr vert="horz" wrap="square" lIns="91609" tIns="45804" rIns="91609" bIns="458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B79682-6D08-430A-8397-1F136B912076}" type="datetimeFigureOut">
              <a:rPr lang="en-US" altLang="en-US"/>
              <a:pPr/>
              <a:t>3/1/2019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9" y="8829836"/>
            <a:ext cx="3038475" cy="464981"/>
          </a:xfrm>
          <a:prstGeom prst="rect">
            <a:avLst/>
          </a:prstGeom>
        </p:spPr>
        <p:txBody>
          <a:bodyPr vert="horz" wrap="square" lIns="91609" tIns="45804" rIns="91609" bIns="4580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66" y="8829836"/>
            <a:ext cx="3038475" cy="464981"/>
          </a:xfrm>
          <a:prstGeom prst="rect">
            <a:avLst/>
          </a:prstGeom>
        </p:spPr>
        <p:txBody>
          <a:bodyPr vert="horz" wrap="square" lIns="91609" tIns="45804" rIns="91609" bIns="458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2FBC40-79EB-4C03-A20C-B6CD7AA15E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533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9" y="2"/>
            <a:ext cx="3038475" cy="464981"/>
          </a:xfrm>
          <a:prstGeom prst="rect">
            <a:avLst/>
          </a:prstGeom>
        </p:spPr>
        <p:txBody>
          <a:bodyPr vert="horz" wrap="square" lIns="93001" tIns="46500" rIns="93001" bIns="465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66" y="2"/>
            <a:ext cx="3038475" cy="464981"/>
          </a:xfrm>
          <a:prstGeom prst="rect">
            <a:avLst/>
          </a:prstGeom>
        </p:spPr>
        <p:txBody>
          <a:bodyPr vert="horz" wrap="square" lIns="93001" tIns="46500" rIns="93001" bIns="465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68B561-1841-494E-81F9-23724D81CD2D}" type="datetimeFigureOut">
              <a:rPr lang="en-US" altLang="en-US"/>
              <a:pPr/>
              <a:t>3/1/2019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3738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01" tIns="46500" rIns="93001" bIns="4650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527"/>
            <a:ext cx="5607050" cy="4183220"/>
          </a:xfrm>
          <a:prstGeom prst="rect">
            <a:avLst/>
          </a:prstGeom>
        </p:spPr>
        <p:txBody>
          <a:bodyPr vert="horz" lIns="93001" tIns="46500" rIns="93001" bIns="4650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9" y="8829836"/>
            <a:ext cx="3038475" cy="464981"/>
          </a:xfrm>
          <a:prstGeom prst="rect">
            <a:avLst/>
          </a:prstGeom>
        </p:spPr>
        <p:txBody>
          <a:bodyPr vert="horz" wrap="square" lIns="93001" tIns="46500" rIns="93001" bIns="465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66" y="8829836"/>
            <a:ext cx="3038475" cy="464981"/>
          </a:xfrm>
          <a:prstGeom prst="rect">
            <a:avLst/>
          </a:prstGeom>
        </p:spPr>
        <p:txBody>
          <a:bodyPr vert="horz" wrap="square" lIns="93001" tIns="46500" rIns="93001" bIns="465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586329-D906-4814-A94D-8478C86AFA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284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F6483-8743-41C2-846C-DF8FE3810E0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941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586329-D906-4814-A94D-8478C86AFAF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374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894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97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939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957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384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86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1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5FEB4-C737-4C5F-AD2A-A9B943A3168E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CCB6C-A308-4A81-BABE-7F2CC4E6E0C5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8" name="Picture 3" descr="houstonseal-color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1" y="200025"/>
            <a:ext cx="99441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49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9DA16-CA6F-4609-B5C0-54A4BADEF268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0232D-0215-45DA-806D-5E167A0978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20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F2108A-EDC5-42CB-802C-592710767A95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E7301-E363-4C2E-9305-B01996BBEF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455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257800"/>
            <a:ext cx="9144000" cy="1600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32881"/>
            <a:ext cx="8166100" cy="2387600"/>
          </a:xfrm>
        </p:spPr>
        <p:txBody>
          <a:bodyPr anchor="t" anchorCtr="0">
            <a:normAutofit/>
          </a:bodyPr>
          <a:lstStyle>
            <a:lvl1pPr algn="l">
              <a:defRPr sz="4200">
                <a:solidFill>
                  <a:srgbClr val="6366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32438"/>
            <a:ext cx="8166100" cy="11858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5257800"/>
            <a:ext cx="91440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81800" y="294884"/>
            <a:ext cx="2001490" cy="200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42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139"/>
            <a:ext cx="6273800" cy="8398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457200" y="1143000"/>
            <a:ext cx="8229600" cy="7937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254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139"/>
            <a:ext cx="6272784" cy="8398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0472"/>
            <a:ext cx="386715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490472"/>
            <a:ext cx="386715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 userDrawn="1"/>
        </p:nvCxnSpPr>
        <p:spPr bwMode="auto">
          <a:xfrm>
            <a:off x="457200" y="1143000"/>
            <a:ext cx="8229600" cy="7937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50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364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42459"/>
            <a:ext cx="5111750" cy="4988479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81898"/>
            <a:ext cx="3008313" cy="3749040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463550" y="1128713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03139"/>
            <a:ext cx="62738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25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149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51983"/>
            <a:ext cx="5486400" cy="35898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16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463550" y="1128713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03139"/>
            <a:ext cx="67310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031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463550" y="1138238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67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61509"/>
            <a:ext cx="2057400" cy="498847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61509"/>
            <a:ext cx="6019800" cy="498847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454025" y="1138238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303139"/>
            <a:ext cx="67310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25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afal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a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0" y="6736090"/>
            <a:ext cx="9143391" cy="121910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365760" y="990600"/>
            <a:ext cx="8412480" cy="4419600"/>
          </a:xfrm>
          <a:prstGeom prst="rect">
            <a:avLst/>
          </a:prstGeom>
        </p:spPr>
        <p:txBody>
          <a:bodyPr/>
          <a:lstStyle>
            <a:lvl1pPr marL="225425" indent="-225425">
              <a:defRPr sz="1800">
                <a:latin typeface="Arial" pitchFamily="34" charset="0"/>
                <a:cs typeface="Arial" pitchFamily="34" charset="0"/>
              </a:defRPr>
            </a:lvl1pPr>
            <a:lvl2pPr marL="688975" indent="-231775"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Picture 9" descr="ba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" y="-3043"/>
            <a:ext cx="9143391" cy="79243"/>
          </a:xfrm>
          <a:prstGeom prst="rect">
            <a:avLst/>
          </a:prstGeom>
        </p:spPr>
      </p:pic>
      <p:sp>
        <p:nvSpPr>
          <p:cNvPr id="11" name="Title 14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36245" y="6019800"/>
            <a:ext cx="8412480" cy="369332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ctr">
              <a:buNone/>
              <a:defRPr sz="1800" b="1" i="1"/>
            </a:lvl1pPr>
            <a:lvl2pPr>
              <a:defRPr sz="1800" b="1" i="1"/>
            </a:lvl2pPr>
            <a:lvl3pPr>
              <a:defRPr sz="1800" b="1" i="1"/>
            </a:lvl3pPr>
            <a:lvl4pPr>
              <a:defRPr sz="1800" b="1" i="1"/>
            </a:lvl4pPr>
            <a:lvl5pPr>
              <a:defRPr sz="1800" b="1" i="1"/>
            </a:lvl5pPr>
          </a:lstStyle>
          <a:p>
            <a:pPr lvl="0"/>
            <a:r>
              <a:rPr lang="en-US" dirty="0"/>
              <a:t>Click to edit takeaway</a:t>
            </a: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-490" y="6674616"/>
            <a:ext cx="9001055" cy="36676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488" tIns="44450" rIns="90488" bIns="4445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900" i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The content of this presentation is proprietary and confidential information of ©2017 Safal Partners</a:t>
            </a:r>
            <a:endParaRPr lang="en-US" i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algn="r"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8393906" y="6666384"/>
            <a:ext cx="433387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90488" rIns="90488" anchor="ctr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fld id="{2BF07DEB-607E-47B5-8250-1D8372858C64}" type="slidenum">
              <a:rPr lang="en-US" sz="900" smtClean="0">
                <a:solidFill>
                  <a:prstClr val="black"/>
                </a:solidFill>
                <a:latin typeface="Calibri"/>
                <a:cs typeface="+mn-cs"/>
              </a:rPr>
              <a:pPr algn="ctr" defTabSz="457200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4" name="Title 14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278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87A603-AED2-41FC-937D-6B1E0F82F89C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75754-69F6-4B31-AC61-8B4BDD11B2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6309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79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76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92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70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98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496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805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84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80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3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477771-6082-4945-B5B9-E09B73408BFF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E3025-4903-450C-AA42-482790229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2865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3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8D019-8D4D-46DC-B2F3-9B7EA9185E77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D37DD-3FCD-42F2-B41A-E1C872D12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14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0FF887-6845-4DFD-97AE-FE8F0A591305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BFF68-66B7-4C64-92A9-AE64FC3D2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34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8E0266-5E7F-496C-8658-170039DAEB8B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8BFA2-0817-42D2-86B2-5A76BA605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82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7A01D1-8A2B-4C1F-A0E7-27F9D41B47CD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29210-B43C-46AA-B9D2-2832F4B20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36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66F20-C9AE-4942-98AB-4EDD4C981AD4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FCFF3-4076-407F-BF68-3A6DC5016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07EDAA-78F9-4BF3-94E3-0FC54AFEEABC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D987C-5BDA-4626-A02A-65004798B8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12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BF2AEE7-209C-42D7-BC1A-5E370A30C5E9}" type="datetime1">
              <a:rPr lang="en-US" altLang="en-US" smtClean="0"/>
              <a:t>3/1/2019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CB367EC-0906-46AC-8A3A-8FA558DC26F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3139"/>
            <a:ext cx="67310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0472"/>
            <a:ext cx="8229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398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7472" indent="-347472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672" indent="-347472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7A346-3E73-498D-96AE-6D93ECA1FA01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C663-3C21-460F-B17D-9628BF97D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3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52" y="2590800"/>
            <a:ext cx="8166100" cy="251940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 of Houston</a:t>
            </a: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 Insurance Renewal 2019</a:t>
            </a: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for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&amp; Fiscal Affairs Committee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32438"/>
            <a:ext cx="8166100" cy="11858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5, 2019</a:t>
            </a:r>
          </a:p>
        </p:txBody>
      </p:sp>
    </p:spTree>
    <p:extLst>
      <p:ext uri="{BB962C8B-B14F-4D97-AF65-F5344CB8AC3E}">
        <p14:creationId xmlns:p14="http://schemas.microsoft.com/office/powerpoint/2010/main" val="224520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54710" y="260087"/>
            <a:ext cx="7543800" cy="92740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2019 – 2020 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 of Houston Insurance Solicitation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85B63573-6160-4BB3-974C-11E5368C239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32F8129-0C85-4C2C-A4B7-5F5FF015F99B}"/>
              </a:ext>
            </a:extLst>
          </p:cNvPr>
          <p:cNvSpPr/>
          <p:nvPr/>
        </p:nvSpPr>
        <p:spPr>
          <a:xfrm>
            <a:off x="685800" y="1676400"/>
            <a:ext cx="7924800" cy="4632037"/>
          </a:xfrm>
          <a:prstGeom prst="rect">
            <a:avLst/>
          </a:prstGeom>
        </p:spPr>
        <p:txBody>
          <a:bodyPr wrap="square" lIns="9144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 of Houston Properties – All Properties</a:t>
            </a:r>
          </a:p>
          <a:p>
            <a:pPr marL="800100" lvl="1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Total Insured Value – $11.5B</a:t>
            </a:r>
          </a:p>
          <a:p>
            <a:pPr lvl="1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 of Houston – Excluding Houston First Corporation Leased Properties</a:t>
            </a:r>
          </a:p>
          <a:p>
            <a:pPr marL="800100" lvl="1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Total Insured Value – $10.5B</a:t>
            </a:r>
          </a:p>
          <a:p>
            <a:pPr lvl="1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Standalone Insurance Options for Houston First Corporation Leased Properties </a:t>
            </a:r>
          </a:p>
          <a:p>
            <a:pPr marL="800100" lvl="1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Total Insured Value – $935M</a:t>
            </a:r>
          </a:p>
          <a:p>
            <a:pPr lvl="1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City-wide Terrorism Insurance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7AAEBF6D-C2E5-4136-957D-90096739CF9D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fld id="{18F75754-69F6-4B31-AC61-8B4BDD11B2C4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666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6962775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COH Property Insured Values</a:t>
            </a:r>
            <a:b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2019-2020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9169" y="3429000"/>
            <a:ext cx="7240191" cy="284077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n-US" sz="2000" b="1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Highest valued locations:</a:t>
            </a:r>
          </a:p>
          <a:p>
            <a:pPr marL="742950" lvl="1" indent="-285750" algn="just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1200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highlight>
                  <a:srgbClr val="FFFF00"/>
                </a:highlight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George R. Brown Convention Center  - $489,940,054*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sz="2000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Terminal D, IAH		- $380,001,206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sz="2000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Terminal Building (N350), HOU - $356,966,192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743200" algn="l"/>
              </a:tabLst>
            </a:pPr>
            <a:r>
              <a:rPr lang="en-US" sz="2000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Terminal C, IAH	- $335,176,723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sz="2000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Terminal A, IAH		- $241,454,828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sz="2000" dirty="0">
                <a:solidFill>
                  <a:srgbClr val="002060"/>
                </a:solidFill>
                <a:highlight>
                  <a:srgbClr val="FFFF00"/>
                </a:highlight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Wortham Theater	- $183,866,855*</a:t>
            </a:r>
          </a:p>
          <a:p>
            <a:pPr lvl="1" algn="just">
              <a:tabLst>
                <a:tab pos="2403475" algn="l"/>
              </a:tabLst>
            </a:pPr>
            <a:endParaRPr lang="en-US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 algn="just">
              <a:tabLst>
                <a:tab pos="2403475" algn="l"/>
              </a:tabLst>
            </a:pPr>
            <a:r>
              <a:rPr lang="en-US" sz="1200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*S</a:t>
            </a:r>
            <a:r>
              <a:rPr lang="en-US" sz="1200" i="1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eparate policy for 2019-2020.  Total value including business interruption for GRB is $505,214,930.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90F747-0E5C-472E-9825-8D020CD92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444273"/>
              </p:ext>
            </p:extLst>
          </p:nvPr>
        </p:nvGraphicFramePr>
        <p:xfrm>
          <a:off x="762000" y="1584959"/>
          <a:ext cx="7467600" cy="1548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7666">
                  <a:extLst>
                    <a:ext uri="{9D8B030D-6E8A-4147-A177-3AD203B41FA5}">
                      <a16:colId xmlns:a16="http://schemas.microsoft.com/office/drawing/2014/main" val="3839929640"/>
                    </a:ext>
                  </a:extLst>
                </a:gridCol>
                <a:gridCol w="3729934">
                  <a:extLst>
                    <a:ext uri="{9D8B030D-6E8A-4147-A177-3AD203B41FA5}">
                      <a16:colId xmlns:a16="http://schemas.microsoft.com/office/drawing/2014/main" val="2182973401"/>
                    </a:ext>
                  </a:extLst>
                </a:gridCol>
              </a:tblGrid>
              <a:tr h="5181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2018 –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2019 – 2020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616629"/>
                  </a:ext>
                </a:extLst>
              </a:tr>
              <a:tr h="654137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Total Insured Value $11,056,240,294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Total Insured Value $11,459,812,608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8492900"/>
                  </a:ext>
                </a:extLst>
              </a:tr>
              <a:tr h="376129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Locations: 3,303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Locations: 3,286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95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05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353298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COH Property Policy Renewal Comparison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705870A1-BF38-4A24-8C09-A7CAC7BD2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7CE721-0A7C-4C00-B325-724EF7A9B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010953"/>
              </p:ext>
            </p:extLst>
          </p:nvPr>
        </p:nvGraphicFramePr>
        <p:xfrm>
          <a:off x="815187" y="1680820"/>
          <a:ext cx="7467601" cy="4780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660">
                  <a:extLst>
                    <a:ext uri="{9D8B030D-6E8A-4147-A177-3AD203B41FA5}">
                      <a16:colId xmlns:a16="http://schemas.microsoft.com/office/drawing/2014/main" val="884471707"/>
                    </a:ext>
                  </a:extLst>
                </a:gridCol>
                <a:gridCol w="2464308">
                  <a:extLst>
                    <a:ext uri="{9D8B030D-6E8A-4147-A177-3AD203B41FA5}">
                      <a16:colId xmlns:a16="http://schemas.microsoft.com/office/drawing/2014/main" val="3228712069"/>
                    </a:ext>
                  </a:extLst>
                </a:gridCol>
                <a:gridCol w="2389633">
                  <a:extLst>
                    <a:ext uri="{9D8B030D-6E8A-4147-A177-3AD203B41FA5}">
                      <a16:colId xmlns:a16="http://schemas.microsoft.com/office/drawing/2014/main" val="1396622532"/>
                    </a:ext>
                  </a:extLst>
                </a:gridCol>
              </a:tblGrid>
              <a:tr h="325472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Coverage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2018 – 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2019 – 2020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364744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Total Insured Value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$10,117,292,879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$10,524,766,987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highlight>
                          <a:srgbClr val="FFFF00"/>
                        </a:highlight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339924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Policy Limit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429932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Flood Sub-Limit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001726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78301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Deductibles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623663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pPr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  All Other Perils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$500,000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$500,000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92215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  Named Storm Wind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940650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  Flood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433552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PREMIUM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$12,311,531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$14,078,459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565304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300" b="1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692376"/>
                  </a:ext>
                </a:extLst>
              </a:tr>
              <a:tr h="38641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Rate per $100 of TIV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$0.123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$0.134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915415"/>
                  </a:ext>
                </a:extLst>
              </a:tr>
              <a:tr h="330222"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Increase in rate for 2019/2020 Renewal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9.92%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37467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Increase in rate </a:t>
                      </a:r>
                      <a:r>
                        <a:rPr lang="en-US" sz="1200" b="0" u="sng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net of increase in TIV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6.72%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648700"/>
                  </a:ext>
                </a:extLst>
              </a:tr>
              <a:tr h="2847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733045"/>
                  </a:ext>
                </a:extLst>
              </a:tr>
            </a:tbl>
          </a:graphicData>
        </a:graphic>
      </p:graphicFrame>
      <p:pic>
        <p:nvPicPr>
          <p:cNvPr id="13" name="Picture 12" descr="houstonseal-colorsmall">
            <a:extLst>
              <a:ext uri="{FF2B5EF4-FFF2-40B4-BE49-F238E27FC236}">
                <a16:creationId xmlns:a16="http://schemas.microsoft.com/office/drawing/2014/main" id="{DB88BFF7-4F13-41B9-B7BF-24153AD870C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661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348220" cy="11430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Proposed Commercial Property Policy Premium Allocation</a:t>
            </a:r>
            <a:b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581338"/>
            <a:ext cx="7343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192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2954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3716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85B63573-6160-4BB3-974C-11E5368C239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2041F8D-CA1C-4BBA-907B-BB9D6D5CC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37765"/>
              </p:ext>
            </p:extLst>
          </p:nvPr>
        </p:nvGraphicFramePr>
        <p:xfrm>
          <a:off x="1181100" y="1524000"/>
          <a:ext cx="6781800" cy="4537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3496">
                  <a:extLst>
                    <a:ext uri="{9D8B030D-6E8A-4147-A177-3AD203B41FA5}">
                      <a16:colId xmlns:a16="http://schemas.microsoft.com/office/drawing/2014/main" val="2208614043"/>
                    </a:ext>
                  </a:extLst>
                </a:gridCol>
                <a:gridCol w="1398562">
                  <a:extLst>
                    <a:ext uri="{9D8B030D-6E8A-4147-A177-3AD203B41FA5}">
                      <a16:colId xmlns:a16="http://schemas.microsoft.com/office/drawing/2014/main" val="3093836382"/>
                    </a:ext>
                  </a:extLst>
                </a:gridCol>
                <a:gridCol w="1470913">
                  <a:extLst>
                    <a:ext uri="{9D8B030D-6E8A-4147-A177-3AD203B41FA5}">
                      <a16:colId xmlns:a16="http://schemas.microsoft.com/office/drawing/2014/main" val="2386796301"/>
                    </a:ext>
                  </a:extLst>
                </a:gridCol>
                <a:gridCol w="1518829">
                  <a:extLst>
                    <a:ext uri="{9D8B030D-6E8A-4147-A177-3AD203B41FA5}">
                      <a16:colId xmlns:a16="http://schemas.microsoft.com/office/drawing/2014/main" val="1746539839"/>
                    </a:ext>
                  </a:extLst>
                </a:gridCol>
              </a:tblGrid>
              <a:tr h="8067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Fund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2019 - 2020</a:t>
                      </a:r>
                    </a:p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 Insured</a:t>
                      </a:r>
                      <a:b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Value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2019 -2020 Allocation</a:t>
                      </a:r>
                      <a:b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Percentage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2019 Renewal</a:t>
                      </a:r>
                      <a:b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Premium</a:t>
                      </a:r>
                      <a:b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Allocation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729783"/>
                  </a:ext>
                </a:extLst>
              </a:tr>
              <a:tr h="2581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717670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Enterprise</a:t>
                      </a:r>
                      <a:r>
                        <a:rPr lang="en-US" sz="1500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Fund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1058764"/>
                  </a:ext>
                </a:extLst>
              </a:tr>
              <a:tr h="346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Houston Airport System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7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$3.63B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34.49%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$4,856,256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2010414"/>
                  </a:ext>
                </a:extLst>
              </a:tr>
              <a:tr h="346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Houston Public Works</a:t>
                      </a:r>
                      <a:endParaRPr lang="pl-PL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7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$4.43B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42.13%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$5,929,555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213789"/>
                  </a:ext>
                </a:extLst>
              </a:tr>
              <a:tr h="346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Enterprise Fund Subtotal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$8.06B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76.61%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$10,785,811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327391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6897199"/>
                  </a:ext>
                </a:extLst>
              </a:tr>
              <a:tr h="2590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General Fund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$2.23B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21.18%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$2,982,166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5507320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6013075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Grant Fund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$4.44M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0.04%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$5,933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5721171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9358609"/>
                  </a:ext>
                </a:extLst>
              </a:tr>
              <a:tr h="346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Special Fund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$227.67M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2.16%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$304,549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2848067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8348292"/>
                  </a:ext>
                </a:extLst>
              </a:tr>
              <a:tr h="375298"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Totals</a:t>
                      </a:r>
                      <a:endParaRPr lang="en-US" sz="1500" b="0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$10.52B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100.00%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dbl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$14,078,459 </a:t>
                      </a:r>
                      <a:endParaRPr lang="en-US" sz="1500" b="0" i="0" u="dbl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2299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84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5222" y="118735"/>
            <a:ext cx="6962775" cy="1000185"/>
          </a:xfrm>
        </p:spPr>
        <p:txBody>
          <a:bodyPr>
            <a:normAutofit fontScale="90000"/>
          </a:bodyPr>
          <a:lstStyle/>
          <a:p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Houston First Corporation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Standalone Property Insurance Options 2019-2020</a:t>
            </a:r>
            <a:b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 of Houston Owned Facilities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698010"/>
            <a:ext cx="8077199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Proposed Standalone Insurance Policy Options</a:t>
            </a:r>
          </a:p>
          <a:p>
            <a:pPr lvl="1" algn="ctr">
              <a:lnSpc>
                <a:spcPct val="80000"/>
              </a:lnSpc>
            </a:pP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All HFC Properties Excluding George R. Brown Convention Center 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George R. Brown Convention Center Only</a:t>
            </a:r>
          </a:p>
          <a:p>
            <a:pPr marL="1200150" lvl="2" indent="-285750" algn="just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A8FE21-F10C-435E-AC96-F3A326CB57D3}"/>
              </a:ext>
            </a:extLst>
          </p:cNvPr>
          <p:cNvSpPr txBox="1"/>
          <p:nvPr/>
        </p:nvSpPr>
        <p:spPr>
          <a:xfrm>
            <a:off x="152400" y="3023342"/>
            <a:ext cx="8686800" cy="1064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Why Standalone Insurance for HFC Properties?</a:t>
            </a:r>
          </a:p>
          <a:p>
            <a:pPr lvl="1" algn="ctr">
              <a:lnSpc>
                <a:spcPct val="80000"/>
              </a:lnSpc>
            </a:pP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This year it makes sense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Direct Access to Post Disaster Insurance Recovery to Repair City Properties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416AAB-22A8-44FA-AC35-CCDB82A92252}"/>
              </a:ext>
            </a:extLst>
          </p:cNvPr>
          <p:cNvSpPr txBox="1"/>
          <p:nvPr/>
        </p:nvSpPr>
        <p:spPr>
          <a:xfrm>
            <a:off x="642620" y="4240649"/>
            <a:ext cx="80214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Why Standalone Insurance for George R. Brown Convention Center?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City’s Highest Single Insured Property Value - $505M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Premier Property with No Flood Losses</a:t>
            </a:r>
          </a:p>
        </p:txBody>
      </p:sp>
    </p:spTree>
    <p:extLst>
      <p:ext uri="{BB962C8B-B14F-4D97-AF65-F5344CB8AC3E}">
        <p14:creationId xmlns:p14="http://schemas.microsoft.com/office/powerpoint/2010/main" val="49786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HFC Property Insurance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"/>
            <a:ext cx="98044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705870A1-BF38-4A24-8C09-A7CAC7BD2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7CE721-0A7C-4C00-B325-724EF7A9B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995528"/>
              </p:ext>
            </p:extLst>
          </p:nvPr>
        </p:nvGraphicFramePr>
        <p:xfrm>
          <a:off x="685800" y="1741896"/>
          <a:ext cx="7886699" cy="4108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8447170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228712069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val="1396622532"/>
                    </a:ext>
                  </a:extLst>
                </a:gridCol>
              </a:tblGrid>
              <a:tr h="47593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Coverage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All HFC Excluding GRB</a:t>
                      </a:r>
                    </a:p>
                    <a:p>
                      <a:pPr algn="ctr"/>
                      <a:r>
                        <a:rPr lang="en-US" sz="1400" dirty="0">
                          <a:latin typeface="+mj-lt"/>
                          <a:cs typeface="Times New Roman" panose="02020603050405020304" pitchFamily="18" charset="0"/>
                        </a:rPr>
                        <a:t>(9 Facilities)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GRB Only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364744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Total Insured Value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$429,830,691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$505,214,930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highlight>
                          <a:srgbClr val="FFFF00"/>
                        </a:highlight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27339924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Policy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$300M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429932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Flood Sub-Limit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$200M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001726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78301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Deductibles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623663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pPr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All Other Perils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692215"/>
                  </a:ext>
                </a:extLst>
              </a:tr>
              <a:tr h="60649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Combined Wind &amp; Flood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2% Per Unit Subject to  $500,000 Min /$7.5M Max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2% Per Unit Subject to $500,000 Min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940650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433552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$2,562,056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$677,250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65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166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010400" cy="11430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Terrorism Insurance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B5A50456-5205-4F7F-B48E-F7A7C24A112A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8ECD8180-68EC-4A34-8CE5-1B64CE19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628715"/>
            <a:ext cx="7734300" cy="472763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No changes in terms; premium </a:t>
            </a:r>
            <a:r>
              <a:rPr lang="en-US" sz="2100" u="sng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decrease</a:t>
            </a: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of $13,737</a:t>
            </a:r>
          </a:p>
          <a:p>
            <a:pPr marL="0" indent="0">
              <a:buNone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$250M Annual Policy Aggregate Loss Limit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$25M Annual Aggregate Nuclear, Chemical, Biological, and Biochemical sub-limit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Deductibles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Property Damage and Business Interruption Combined –  </a:t>
            </a:r>
            <a:b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$500,000 Per Occurrence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Nuclear, Chemical, Biological, and Biochemical – </a:t>
            </a:r>
          </a:p>
          <a:p>
            <a:pPr marL="1147763" lvl="2" indent="0">
              <a:buNone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48-Hour waiting period for Business Interruption</a:t>
            </a:r>
            <a:b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Premium - $489,932</a:t>
            </a:r>
          </a:p>
          <a:p>
            <a:pPr marL="457200" lvl="1" indent="0">
              <a:buNone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Expires: April 1, 2020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168031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47650"/>
            <a:ext cx="7467600" cy="1143000"/>
          </a:xfrm>
        </p:spPr>
        <p:txBody>
          <a:bodyPr>
            <a:normAutofit/>
          </a:bodyPr>
          <a:lstStyle/>
          <a:p>
            <a:br>
              <a:rPr lang="en-US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581338"/>
            <a:ext cx="7343775" cy="5078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36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Questions?</a:t>
            </a: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3600" dirty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75CD41FA-8269-43AA-8A67-CD396D1B9884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149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56248</TotalTime>
  <Words>506</Words>
  <Application>Microsoft Office PowerPoint</Application>
  <PresentationFormat>On-screen Show (4:3)</PresentationFormat>
  <Paragraphs>197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Office Theme</vt:lpstr>
      <vt:lpstr>Custom Design</vt:lpstr>
      <vt:lpstr>1_Office Theme</vt:lpstr>
      <vt:lpstr>City of Houston Property Insurance Renewal 2019   Presentation for Budget &amp; Fiscal Affairs Committee  </vt:lpstr>
      <vt:lpstr>2019 – 2020  City of Houston Insurance Solicitation</vt:lpstr>
      <vt:lpstr>COH Property Insured Values  2019-2020</vt:lpstr>
      <vt:lpstr>COH Property Policy Renewal Comparison</vt:lpstr>
      <vt:lpstr>Proposed Commercial Property Policy Premium Allocation </vt:lpstr>
      <vt:lpstr>Houston First Corporation Standalone Property Insurance Options 2019-2020 City of Houston Owned Facilities</vt:lpstr>
      <vt:lpstr>HFC Property Insurance</vt:lpstr>
      <vt:lpstr>Terrorism Insurance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Chiou, Chia-Hsuan - ARA</dc:creator>
  <cp:lastModifiedBy>Wittig, Rosa - ARA</cp:lastModifiedBy>
  <cp:revision>3425</cp:revision>
  <cp:lastPrinted>2019-03-01T14:33:24Z</cp:lastPrinted>
  <dcterms:created xsi:type="dcterms:W3CDTF">2013-04-03T13:25:04Z</dcterms:created>
  <dcterms:modified xsi:type="dcterms:W3CDTF">2019-03-01T15:04:46Z</dcterms:modified>
</cp:coreProperties>
</file>