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08" r:id="rId5"/>
  </p:sldMasterIdLst>
  <p:notesMasterIdLst>
    <p:notesMasterId r:id="rId14"/>
  </p:notesMasterIdLst>
  <p:handoutMasterIdLst>
    <p:handoutMasterId r:id="rId15"/>
  </p:handoutMasterIdLst>
  <p:sldIdLst>
    <p:sldId id="301" r:id="rId6"/>
    <p:sldId id="305" r:id="rId7"/>
    <p:sldId id="302" r:id="rId8"/>
    <p:sldId id="304" r:id="rId9"/>
    <p:sldId id="303" r:id="rId10"/>
    <p:sldId id="306" r:id="rId11"/>
    <p:sldId id="308" r:id="rId12"/>
    <p:sldId id="307" r:id="rId13"/>
  </p:sldIdLst>
  <p:sldSz cx="100584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onzalez, Victor - LGL" initials="GV-L" lastIdx="1" clrIdx="0"/>
  <p:cmAuthor id="1" name="Joe Crawford - LGL" initials="JC-L" lastIdx="3" clrIdx="1"/>
  <p:cmAuthor id="2" name="Rasheed, Arif - FIN" initials="RA-F" lastIdx="10" clrIdx="2">
    <p:extLst>
      <p:ext uri="{19B8F6BF-5375-455C-9EA6-DF929625EA0E}">
        <p15:presenceInfo xmlns:p15="http://schemas.microsoft.com/office/powerpoint/2012/main" userId="S::Arif.Rasheed@houstontx.gov::3eb14237-e6e4-4482-a06c-2b92723bde83" providerId="AD"/>
      </p:ext>
    </p:extLst>
  </p:cmAuthor>
  <p:cmAuthor id="3" name="Raza, Mohsin - FIN" initials="RM-F" lastIdx="4" clrIdx="3">
    <p:extLst>
      <p:ext uri="{19B8F6BF-5375-455C-9EA6-DF929625EA0E}">
        <p15:presenceInfo xmlns:p15="http://schemas.microsoft.com/office/powerpoint/2012/main" userId="S::Mohsin.Raza@houstontx.gov::ba15dfec-e09f-49f9-9136-02bf89ea30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66"/>
    <a:srgbClr val="FFFF99"/>
    <a:srgbClr val="009900"/>
    <a:srgbClr val="D60093"/>
    <a:srgbClr val="660066"/>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46" autoAdjust="0"/>
    <p:restoredTop sz="88525" autoAdjust="0"/>
  </p:normalViewPr>
  <p:slideViewPr>
    <p:cSldViewPr>
      <p:cViewPr varScale="1">
        <p:scale>
          <a:sx n="101" d="100"/>
          <a:sy n="101" d="100"/>
        </p:scale>
        <p:origin x="1824" y="102"/>
      </p:cViewPr>
      <p:guideLst>
        <p:guide orient="horz" pos="2160"/>
        <p:guide pos="31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3158" tIns="46578" rIns="93158" bIns="46578"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1"/>
          </a:xfrm>
          <a:prstGeom prst="rect">
            <a:avLst/>
          </a:prstGeom>
        </p:spPr>
        <p:txBody>
          <a:bodyPr vert="horz" lIns="93158" tIns="46578" rIns="93158" bIns="46578" rtlCol="0"/>
          <a:lstStyle>
            <a:lvl1pPr algn="r">
              <a:defRPr sz="1200"/>
            </a:lvl1pPr>
          </a:lstStyle>
          <a:p>
            <a:fld id="{AEF1D424-8E28-486A-A00F-36CDB733B96F}" type="datetimeFigureOut">
              <a:rPr lang="en-US" smtClean="0"/>
              <a:t>11/26/2019</a:t>
            </a:fld>
            <a:endParaRPr lang="en-US" dirty="0"/>
          </a:p>
        </p:txBody>
      </p:sp>
      <p:sp>
        <p:nvSpPr>
          <p:cNvPr id="4" name="Footer Placeholder 3"/>
          <p:cNvSpPr>
            <a:spLocks noGrp="1"/>
          </p:cNvSpPr>
          <p:nvPr>
            <p:ph type="ftr" sz="quarter" idx="2"/>
          </p:nvPr>
        </p:nvSpPr>
        <p:spPr>
          <a:xfrm>
            <a:off x="0" y="8829967"/>
            <a:ext cx="3037840" cy="464821"/>
          </a:xfrm>
          <a:prstGeom prst="rect">
            <a:avLst/>
          </a:prstGeom>
        </p:spPr>
        <p:txBody>
          <a:bodyPr vert="horz" lIns="93158" tIns="46578" rIns="93158" bIns="4657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1"/>
          </a:xfrm>
          <a:prstGeom prst="rect">
            <a:avLst/>
          </a:prstGeom>
        </p:spPr>
        <p:txBody>
          <a:bodyPr vert="horz" lIns="93158" tIns="46578" rIns="93158" bIns="46578" rtlCol="0" anchor="b"/>
          <a:lstStyle>
            <a:lvl1pPr algn="r">
              <a:defRPr sz="1200"/>
            </a:lvl1pPr>
          </a:lstStyle>
          <a:p>
            <a:fld id="{0FD15184-0B5C-44FB-B660-D9037580AAE5}" type="slidenum">
              <a:rPr lang="en-US" smtClean="0"/>
              <a:t>‹#›</a:t>
            </a:fld>
            <a:endParaRPr lang="en-US" dirty="0"/>
          </a:p>
        </p:txBody>
      </p:sp>
    </p:spTree>
    <p:extLst>
      <p:ext uri="{BB962C8B-B14F-4D97-AF65-F5344CB8AC3E}">
        <p14:creationId xmlns:p14="http://schemas.microsoft.com/office/powerpoint/2010/main" val="15408741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3158" tIns="46578" rIns="93158" bIns="4657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1"/>
          </a:xfrm>
          <a:prstGeom prst="rect">
            <a:avLst/>
          </a:prstGeom>
        </p:spPr>
        <p:txBody>
          <a:bodyPr vert="horz" lIns="93158" tIns="46578" rIns="93158" bIns="46578" rtlCol="0"/>
          <a:lstStyle>
            <a:lvl1pPr algn="r">
              <a:defRPr sz="1200"/>
            </a:lvl1pPr>
          </a:lstStyle>
          <a:p>
            <a:fld id="{51E3E448-A45B-4600-9536-3672E41C2B1A}" type="datetimeFigureOut">
              <a:rPr lang="en-US" smtClean="0"/>
              <a:t>11/26/2019</a:t>
            </a:fld>
            <a:endParaRPr lang="en-US" dirty="0"/>
          </a:p>
        </p:txBody>
      </p:sp>
      <p:sp>
        <p:nvSpPr>
          <p:cNvPr id="4" name="Slide Image Placeholder 3"/>
          <p:cNvSpPr>
            <a:spLocks noGrp="1" noRot="1" noChangeAspect="1"/>
          </p:cNvSpPr>
          <p:nvPr>
            <p:ph type="sldImg" idx="2"/>
          </p:nvPr>
        </p:nvSpPr>
        <p:spPr>
          <a:xfrm>
            <a:off x="949325" y="696913"/>
            <a:ext cx="5111750" cy="3486150"/>
          </a:xfrm>
          <a:prstGeom prst="rect">
            <a:avLst/>
          </a:prstGeom>
          <a:noFill/>
          <a:ln w="12700">
            <a:solidFill>
              <a:prstClr val="black"/>
            </a:solidFill>
          </a:ln>
        </p:spPr>
        <p:txBody>
          <a:bodyPr vert="horz" lIns="93158" tIns="46578" rIns="93158" bIns="46578" rtlCol="0" anchor="ctr"/>
          <a:lstStyle/>
          <a:p>
            <a:endParaRPr lang="en-US" dirty="0"/>
          </a:p>
        </p:txBody>
      </p:sp>
      <p:sp>
        <p:nvSpPr>
          <p:cNvPr id="5" name="Notes Placeholder 4"/>
          <p:cNvSpPr>
            <a:spLocks noGrp="1"/>
          </p:cNvSpPr>
          <p:nvPr>
            <p:ph type="body" sz="quarter" idx="3"/>
          </p:nvPr>
        </p:nvSpPr>
        <p:spPr>
          <a:xfrm>
            <a:off x="701040" y="4415791"/>
            <a:ext cx="5608320" cy="4183381"/>
          </a:xfrm>
          <a:prstGeom prst="rect">
            <a:avLst/>
          </a:prstGeom>
        </p:spPr>
        <p:txBody>
          <a:bodyPr vert="horz" lIns="93158" tIns="46578" rIns="93158" bIns="465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1"/>
          </a:xfrm>
          <a:prstGeom prst="rect">
            <a:avLst/>
          </a:prstGeom>
        </p:spPr>
        <p:txBody>
          <a:bodyPr vert="horz" lIns="93158" tIns="46578" rIns="93158" bIns="465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1"/>
          </a:xfrm>
          <a:prstGeom prst="rect">
            <a:avLst/>
          </a:prstGeom>
        </p:spPr>
        <p:txBody>
          <a:bodyPr vert="horz" lIns="93158" tIns="46578" rIns="93158" bIns="46578" rtlCol="0" anchor="b"/>
          <a:lstStyle>
            <a:lvl1pPr algn="r">
              <a:defRPr sz="1200"/>
            </a:lvl1pPr>
          </a:lstStyle>
          <a:p>
            <a:fld id="{F5C8FA51-4AC6-4145-879F-279C1BEACD8A}" type="slidenum">
              <a:rPr lang="en-US" smtClean="0"/>
              <a:t>‹#›</a:t>
            </a:fld>
            <a:endParaRPr lang="en-US" dirty="0"/>
          </a:p>
        </p:txBody>
      </p:sp>
    </p:spTree>
    <p:extLst>
      <p:ext uri="{BB962C8B-B14F-4D97-AF65-F5344CB8AC3E}">
        <p14:creationId xmlns:p14="http://schemas.microsoft.com/office/powerpoint/2010/main" val="421564264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696913"/>
            <a:ext cx="511175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5327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747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884">
              <a:defRPr/>
            </a:pPr>
            <a:endParaRPr lang="en-US" dirty="0"/>
          </a:p>
        </p:txBody>
      </p:sp>
    </p:spTree>
    <p:extLst>
      <p:ext uri="{BB962C8B-B14F-4D97-AF65-F5344CB8AC3E}">
        <p14:creationId xmlns:p14="http://schemas.microsoft.com/office/powerpoint/2010/main" val="2105601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6916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41120" y="3886200"/>
            <a:ext cx="75438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341120" y="5124450"/>
            <a:ext cx="75438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040880" y="6355080"/>
            <a:ext cx="2514600" cy="365760"/>
          </a:xfrm>
        </p:spPr>
        <p:txBody>
          <a:bodyPr/>
          <a:lstStyle>
            <a:lvl1pPr>
              <a:defRPr sz="1400"/>
            </a:lvl1pPr>
          </a:lstStyle>
          <a:p>
            <a:fld id="{7BDE5907-954E-4082-9F68-B09F416F5F9C}" type="datetime1">
              <a:rPr lang="en-US" smtClean="0"/>
              <a:t>11/26/2019</a:t>
            </a:fld>
            <a:endParaRPr lang="en-US" dirty="0"/>
          </a:p>
        </p:txBody>
      </p:sp>
      <p:sp>
        <p:nvSpPr>
          <p:cNvPr id="17" name="Footer Placeholder 16"/>
          <p:cNvSpPr>
            <a:spLocks noGrp="1"/>
          </p:cNvSpPr>
          <p:nvPr>
            <p:ph type="ftr" sz="quarter" idx="11"/>
          </p:nvPr>
        </p:nvSpPr>
        <p:spPr>
          <a:xfrm>
            <a:off x="1828800" y="6355080"/>
            <a:ext cx="5181600" cy="365760"/>
          </a:xfrm>
        </p:spPr>
        <p:txBody>
          <a:bodyPr/>
          <a:lstStyle/>
          <a:p>
            <a:r>
              <a:rPr lang="en-US" dirty="0"/>
              <a:t>Confidential Attorney Client Privileged Communication; </a:t>
            </a:r>
            <a:r>
              <a:rPr lang="en-US" b="1" dirty="0"/>
              <a:t>DRAFT</a:t>
            </a:r>
          </a:p>
        </p:txBody>
      </p:sp>
      <p:sp>
        <p:nvSpPr>
          <p:cNvPr id="29" name="Slide Number Placeholder 28"/>
          <p:cNvSpPr>
            <a:spLocks noGrp="1"/>
          </p:cNvSpPr>
          <p:nvPr>
            <p:ph type="sldNum" sz="quarter" idx="12"/>
          </p:nvPr>
        </p:nvSpPr>
        <p:spPr>
          <a:xfrm>
            <a:off x="1337767" y="6355080"/>
            <a:ext cx="1341120" cy="365760"/>
          </a:xfrm>
        </p:spPr>
        <p:txBody>
          <a:bodyPr/>
          <a:lstStyle/>
          <a:p>
            <a:fld id="{D723610B-3033-4335-AEB9-01B406D881E3}" type="slidenum">
              <a:rPr lang="en-US" smtClean="0"/>
              <a:t>‹#›</a:t>
            </a:fld>
            <a:endParaRPr lang="en-US" dirty="0"/>
          </a:p>
        </p:txBody>
      </p:sp>
      <p:sp>
        <p:nvSpPr>
          <p:cNvPr id="21" name="Rectangle 20"/>
          <p:cNvSpPr/>
          <p:nvPr/>
        </p:nvSpPr>
        <p:spPr>
          <a:xfrm>
            <a:off x="995363" y="3648075"/>
            <a:ext cx="804672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1005840" y="5048250"/>
            <a:ext cx="804672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95363" y="3648075"/>
            <a:ext cx="25146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005840" y="5048250"/>
            <a:ext cx="25146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9855D3-1352-4166-A574-8110B89AA566}"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D723610B-3033-4335-AEB9-01B406D881E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39"/>
            <a:ext cx="22631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02920" y="274639"/>
            <a:ext cx="662178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29F221-37DC-43DC-93C4-8C4D997B5237}"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D723610B-3033-4335-AEB9-01B406D881E3}" type="slidenum">
              <a:rPr lang="en-US" smtClean="0"/>
              <a:t>‹#›</a:t>
            </a:fld>
            <a:endParaRPr lang="en-US" dirty="0"/>
          </a:p>
        </p:txBody>
      </p:sp>
      <p:sp>
        <p:nvSpPr>
          <p:cNvPr id="7" name="Straight Connector 6"/>
          <p:cNvSpPr>
            <a:spLocks noChangeShapeType="1"/>
          </p:cNvSpPr>
          <p:nvPr/>
        </p:nvSpPr>
        <p:spPr bwMode="auto">
          <a:xfrm>
            <a:off x="502920" y="6353175"/>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4285176"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130426"/>
            <a:ext cx="8549640" cy="1470025"/>
          </a:xfrm>
        </p:spPr>
        <p:txBody>
          <a:bodyPr/>
          <a:lstStyle/>
          <a:p>
            <a:r>
              <a:rPr lang="en-US"/>
              <a:t>Click to edit Master title style</a:t>
            </a:r>
          </a:p>
        </p:txBody>
      </p:sp>
      <p:sp>
        <p:nvSpPr>
          <p:cNvPr id="3" name="Subtitle 2"/>
          <p:cNvSpPr>
            <a:spLocks noGrp="1"/>
          </p:cNvSpPr>
          <p:nvPr>
            <p:ph type="subTitle" idx="1"/>
          </p:nvPr>
        </p:nvSpPr>
        <p:spPr>
          <a:xfrm>
            <a:off x="1508760" y="3886200"/>
            <a:ext cx="704088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F6F9FC9-C8B6-475B-84CE-5BB5CB0B0B51}"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557780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C62125-9780-4E7C-9BEF-CC0BC5D81B11}"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339921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406901"/>
            <a:ext cx="85496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4544" y="2906713"/>
            <a:ext cx="85496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27602E-435C-447E-8D66-24FE574448E4}"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173210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600201"/>
            <a:ext cx="444246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3020" y="1600201"/>
            <a:ext cx="444246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5746EE-F424-4944-8999-A486C273D611}"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1367993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535113"/>
            <a:ext cx="444420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2920" y="2174875"/>
            <a:ext cx="444420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535113"/>
            <a:ext cx="444595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09528" y="2174875"/>
            <a:ext cx="44459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E2CC1C-A8A6-4966-ABAD-036AF80D7CE9}" type="datetime1">
              <a:rPr lang="en-US" smtClean="0"/>
              <a:t>11/26/2019</a:t>
            </a:fld>
            <a:endParaRPr lang="en-US" dirty="0"/>
          </a:p>
        </p:txBody>
      </p:sp>
      <p:sp>
        <p:nvSpPr>
          <p:cNvPr id="8" name="Footer Placeholder 7"/>
          <p:cNvSpPr>
            <a:spLocks noGrp="1"/>
          </p:cNvSpPr>
          <p:nvPr>
            <p:ph type="ftr" sz="quarter" idx="11"/>
          </p:nvPr>
        </p:nvSpPr>
        <p:spPr/>
        <p:txBody>
          <a:bodyPr/>
          <a:lstStyle/>
          <a:p>
            <a:r>
              <a:rPr lang="en-US" dirty="0"/>
              <a:t>Confidential Attorney Client Privileged Communication; DRAFT</a:t>
            </a:r>
          </a:p>
        </p:txBody>
      </p:sp>
      <p:sp>
        <p:nvSpPr>
          <p:cNvPr id="9" name="Slide Number Placeholder 8"/>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2472116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4BD09-F7C9-44A2-8F07-E7D1DF3A6CFF}" type="datetime1">
              <a:rPr lang="en-US" smtClean="0"/>
              <a:t>11/26/2019</a:t>
            </a:fld>
            <a:endParaRPr lang="en-US" dirty="0"/>
          </a:p>
        </p:txBody>
      </p:sp>
      <p:sp>
        <p:nvSpPr>
          <p:cNvPr id="4" name="Footer Placeholder 3"/>
          <p:cNvSpPr>
            <a:spLocks noGrp="1"/>
          </p:cNvSpPr>
          <p:nvPr>
            <p:ph type="ftr" sz="quarter" idx="11"/>
          </p:nvPr>
        </p:nvSpPr>
        <p:spPr/>
        <p:txBody>
          <a:bodyPr/>
          <a:lstStyle/>
          <a:p>
            <a:r>
              <a:rPr lang="en-US" dirty="0"/>
              <a:t>Confidential Attorney Client Privileged Communication; DRAFT</a:t>
            </a:r>
          </a:p>
        </p:txBody>
      </p:sp>
      <p:sp>
        <p:nvSpPr>
          <p:cNvPr id="5" name="Slide Number Placeholder 4"/>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3211379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369D5-03A2-4634-9578-2A8CEC02F96E}" type="datetime1">
              <a:rPr lang="en-US" smtClean="0"/>
              <a:t>11/26/2019</a:t>
            </a:fld>
            <a:endParaRPr lang="en-US" dirty="0"/>
          </a:p>
        </p:txBody>
      </p:sp>
      <p:sp>
        <p:nvSpPr>
          <p:cNvPr id="3" name="Footer Placeholder 2"/>
          <p:cNvSpPr>
            <a:spLocks noGrp="1"/>
          </p:cNvSpPr>
          <p:nvPr>
            <p:ph type="ftr" sz="quarter" idx="11"/>
          </p:nvPr>
        </p:nvSpPr>
        <p:spPr/>
        <p:txBody>
          <a:bodyPr/>
          <a:lstStyle/>
          <a:p>
            <a:r>
              <a:rPr lang="en-US" dirty="0"/>
              <a:t>Confidential Attorney Client Privileged Communication; DRAFT</a:t>
            </a:r>
          </a:p>
        </p:txBody>
      </p:sp>
      <p:sp>
        <p:nvSpPr>
          <p:cNvPr id="4" name="Slide Number Placeholder 3"/>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1650854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73050"/>
            <a:ext cx="330914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555" y="273051"/>
            <a:ext cx="5622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435101"/>
            <a:ext cx="330914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2078AC-A743-4D93-B252-A46E77782CD2}"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127593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8260080" cy="990600"/>
          </a:xfrm>
        </p:spPr>
        <p:txBody>
          <a:bodyPr/>
          <a:lstStyle/>
          <a:p>
            <a:r>
              <a:rPr kumimoji="0" lang="en-US" dirty="0"/>
              <a:t>Click to edit Master title style</a:t>
            </a:r>
          </a:p>
        </p:txBody>
      </p:sp>
      <p:sp>
        <p:nvSpPr>
          <p:cNvPr id="4" name="Date Placeholder 3"/>
          <p:cNvSpPr>
            <a:spLocks noGrp="1"/>
          </p:cNvSpPr>
          <p:nvPr>
            <p:ph type="dt" sz="half" idx="10"/>
          </p:nvPr>
        </p:nvSpPr>
        <p:spPr/>
        <p:txBody>
          <a:bodyPr/>
          <a:lstStyle>
            <a:lvl1pPr algn="r">
              <a:defRPr/>
            </a:lvl1pPr>
          </a:lstStyle>
          <a:p>
            <a:fld id="{0553A95C-A1BC-4518-95D7-5364C9867ED0}" type="datetime1">
              <a:rPr lang="en-US" smtClean="0"/>
              <a:t>11/26/2019</a:t>
            </a:fld>
            <a:endParaRPr lang="en-US" dirty="0"/>
          </a:p>
        </p:txBody>
      </p:sp>
      <p:sp>
        <p:nvSpPr>
          <p:cNvPr id="5" name="Footer Placeholder 4"/>
          <p:cNvSpPr>
            <a:spLocks noGrp="1"/>
          </p:cNvSpPr>
          <p:nvPr>
            <p:ph type="ftr" sz="quarter" idx="11"/>
          </p:nvPr>
        </p:nvSpPr>
        <p:spPr>
          <a:xfrm>
            <a:off x="1828800" y="6324600"/>
            <a:ext cx="5943600" cy="365760"/>
          </a:xfrm>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a:xfrm>
            <a:off x="673913" y="6356350"/>
            <a:ext cx="1170127" cy="365760"/>
          </a:xfrm>
        </p:spPr>
        <p:txBody>
          <a:bodyPr/>
          <a:lstStyle/>
          <a:p>
            <a:fld id="{D723610B-3033-4335-AEB9-01B406D881E3}" type="slidenum">
              <a:rPr lang="en-US" smtClean="0"/>
              <a:t>‹#›</a:t>
            </a:fld>
            <a:endParaRPr lang="en-US" dirty="0"/>
          </a:p>
        </p:txBody>
      </p:sp>
      <p:sp>
        <p:nvSpPr>
          <p:cNvPr id="8" name="Content Placeholder 7"/>
          <p:cNvSpPr>
            <a:spLocks noGrp="1"/>
          </p:cNvSpPr>
          <p:nvPr>
            <p:ph sz="quarter" idx="1"/>
          </p:nvPr>
        </p:nvSpPr>
        <p:spPr>
          <a:xfrm>
            <a:off x="533400" y="1219200"/>
            <a:ext cx="905256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7" name="Picture 4" descr="cohlogo"/>
          <p:cNvPicPr>
            <a:picLocks noChangeAspect="1" noChangeArrowheads="1"/>
          </p:cNvPicPr>
          <p:nvPr userDrawn="1"/>
        </p:nvPicPr>
        <p:blipFill>
          <a:blip r:embed="rId2" cstate="print"/>
          <a:srcRect/>
          <a:stretch>
            <a:fillRect/>
          </a:stretch>
        </p:blipFill>
        <p:spPr bwMode="auto">
          <a:xfrm>
            <a:off x="381000" y="220503"/>
            <a:ext cx="808038" cy="808038"/>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4800600"/>
            <a:ext cx="60350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517" y="612775"/>
            <a:ext cx="60350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71517" y="5367338"/>
            <a:ext cx="60350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0E5DB-D769-42D2-95F8-2AAC164C09E7}"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2911248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5496E1-7B86-41F9-9C98-9179BC6D84D7}"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12011368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39"/>
            <a:ext cx="22631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274639"/>
            <a:ext cx="662178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D38B6F-00CA-44AC-8C50-AB7EAEB7354C}" type="datetime1">
              <a:rPr lang="en-US" smtClean="0"/>
              <a:t>11/26/2019</a:t>
            </a:fld>
            <a:endParaRPr lang="en-US" dirty="0"/>
          </a:p>
        </p:txBody>
      </p:sp>
      <p:sp>
        <p:nvSpPr>
          <p:cNvPr id="5" name="Footer Placeholder 4"/>
          <p:cNvSpPr>
            <a:spLocks noGrp="1"/>
          </p:cNvSpPr>
          <p:nvPr>
            <p:ph type="ftr" sz="quarter" idx="11"/>
          </p:nvPr>
        </p:nvSpPr>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p:txBody>
          <a:bodyPr/>
          <a:lstStyle/>
          <a:p>
            <a:fld id="{F593F321-D269-4A01-82B0-45AE8DEB730A}" type="slidenum">
              <a:rPr lang="en-US" smtClean="0"/>
              <a:t>‹#›</a:t>
            </a:fld>
            <a:endParaRPr lang="en-US" dirty="0"/>
          </a:p>
        </p:txBody>
      </p:sp>
    </p:spTree>
    <p:extLst>
      <p:ext uri="{BB962C8B-B14F-4D97-AF65-F5344CB8AC3E}">
        <p14:creationId xmlns:p14="http://schemas.microsoft.com/office/powerpoint/2010/main" val="2397941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9100" y="2286000"/>
            <a:ext cx="9052560" cy="1143000"/>
          </a:xfrm>
        </p:spPr>
        <p:txBody>
          <a:bodyPr/>
          <a:lstStyle>
            <a:lvl1pPr>
              <a:defRPr b="1" cap="none" spc="0">
                <a:ln w="18000">
                  <a:solidFill>
                    <a:schemeClr val="accent2">
                      <a:satMod val="140000"/>
                    </a:schemeClr>
                  </a:solidFill>
                  <a:prstDash val="solid"/>
                  <a:miter lim="800000"/>
                </a:ln>
                <a:noFill/>
                <a:effectLst>
                  <a:outerShdw blurRad="25500" dist="23000" dir="7020000" algn="tl">
                    <a:srgbClr val="000000">
                      <a:alpha val="50000"/>
                    </a:srgbClr>
                  </a:outerShdw>
                </a:effectLst>
              </a:defRPr>
            </a:lvl1pPr>
          </a:lstStyle>
          <a:p>
            <a:r>
              <a:rPr lang="en-US" dirty="0"/>
              <a:t>draft</a:t>
            </a:r>
          </a:p>
        </p:txBody>
      </p:sp>
    </p:spTree>
    <p:extLst>
      <p:ext uri="{BB962C8B-B14F-4D97-AF65-F5344CB8AC3E}">
        <p14:creationId xmlns:p14="http://schemas.microsoft.com/office/powerpoint/2010/main" val="80161182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41120" y="2971800"/>
            <a:ext cx="75438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424940" y="4267200"/>
            <a:ext cx="745998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7040880" y="6355080"/>
            <a:ext cx="2514600" cy="365760"/>
          </a:xfrm>
        </p:spPr>
        <p:txBody>
          <a:bodyPr/>
          <a:lstStyle/>
          <a:p>
            <a:fld id="{86401B22-A865-4B9B-837E-73C05F25E5FC}" type="datetime1">
              <a:rPr lang="en-US" smtClean="0"/>
              <a:t>11/26/2019</a:t>
            </a:fld>
            <a:endParaRPr lang="en-US" dirty="0"/>
          </a:p>
        </p:txBody>
      </p:sp>
      <p:sp>
        <p:nvSpPr>
          <p:cNvPr id="5" name="Footer Placeholder 4"/>
          <p:cNvSpPr>
            <a:spLocks noGrp="1"/>
          </p:cNvSpPr>
          <p:nvPr>
            <p:ph type="ftr" sz="quarter" idx="11"/>
          </p:nvPr>
        </p:nvSpPr>
        <p:spPr>
          <a:xfrm>
            <a:off x="3188513" y="6355080"/>
            <a:ext cx="3822192" cy="365760"/>
          </a:xfrm>
        </p:spPr>
        <p:txBody>
          <a:bodyPr/>
          <a:lstStyle/>
          <a:p>
            <a:r>
              <a:rPr lang="en-US" dirty="0"/>
              <a:t>Confidential Attorney Client Privileged Communication; DRAFT</a:t>
            </a:r>
          </a:p>
        </p:txBody>
      </p:sp>
      <p:sp>
        <p:nvSpPr>
          <p:cNvPr id="6" name="Slide Number Placeholder 5"/>
          <p:cNvSpPr>
            <a:spLocks noGrp="1"/>
          </p:cNvSpPr>
          <p:nvPr>
            <p:ph type="sldNum" sz="quarter" idx="12"/>
          </p:nvPr>
        </p:nvSpPr>
        <p:spPr>
          <a:xfrm>
            <a:off x="1176833" y="6355080"/>
            <a:ext cx="1673047" cy="365760"/>
          </a:xfrm>
        </p:spPr>
        <p:txBody>
          <a:bodyPr/>
          <a:lstStyle/>
          <a:p>
            <a:fld id="{D723610B-3033-4335-AEB9-01B406D881E3}" type="slidenum">
              <a:rPr lang="en-US" smtClean="0"/>
              <a:t>‹#›</a:t>
            </a:fld>
            <a:endParaRPr lang="en-US" dirty="0"/>
          </a:p>
        </p:txBody>
      </p:sp>
      <p:sp>
        <p:nvSpPr>
          <p:cNvPr id="7" name="Rectangle 6"/>
          <p:cNvSpPr/>
          <p:nvPr/>
        </p:nvSpPr>
        <p:spPr>
          <a:xfrm>
            <a:off x="1005840" y="2819400"/>
            <a:ext cx="804672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1005840" y="2819400"/>
            <a:ext cx="25146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228600"/>
            <a:ext cx="905256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2787410-C3D9-4AC5-BCA8-5471606560F9}"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D723610B-3033-4335-AEB9-01B406D881E3}" type="slidenum">
              <a:rPr lang="en-US" smtClean="0"/>
              <a:t>‹#›</a:t>
            </a:fld>
            <a:endParaRPr lang="en-US" dirty="0"/>
          </a:p>
        </p:txBody>
      </p:sp>
      <p:sp>
        <p:nvSpPr>
          <p:cNvPr id="9" name="Content Placeholder 8"/>
          <p:cNvSpPr>
            <a:spLocks noGrp="1"/>
          </p:cNvSpPr>
          <p:nvPr>
            <p:ph sz="quarter" idx="1"/>
          </p:nvPr>
        </p:nvSpPr>
        <p:spPr>
          <a:xfrm>
            <a:off x="502920" y="1219200"/>
            <a:ext cx="4445813"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095418" y="1216152"/>
            <a:ext cx="4445813"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28600"/>
            <a:ext cx="905256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502920" y="1285875"/>
            <a:ext cx="4444207"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113020" y="1295400"/>
            <a:ext cx="4445953"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4FFAAA4-1EEC-4EE0-8E03-1324D4C7ABC8}" type="datetime1">
              <a:rPr lang="en-US" smtClean="0"/>
              <a:t>11/26/2019</a:t>
            </a:fld>
            <a:endParaRPr lang="en-US" dirty="0"/>
          </a:p>
        </p:txBody>
      </p:sp>
      <p:sp>
        <p:nvSpPr>
          <p:cNvPr id="8" name="Footer Placeholder 7"/>
          <p:cNvSpPr>
            <a:spLocks noGrp="1"/>
          </p:cNvSpPr>
          <p:nvPr>
            <p:ph type="ftr" sz="quarter" idx="11"/>
          </p:nvPr>
        </p:nvSpPr>
        <p:spPr/>
        <p:txBody>
          <a:bodyPr/>
          <a:lstStyle/>
          <a:p>
            <a:r>
              <a:rPr lang="en-US" dirty="0"/>
              <a:t>Confidential Attorney Client Privileged Communication; DRAFT</a:t>
            </a:r>
          </a:p>
        </p:txBody>
      </p:sp>
      <p:sp>
        <p:nvSpPr>
          <p:cNvPr id="9" name="Slide Number Placeholder 8"/>
          <p:cNvSpPr>
            <a:spLocks noGrp="1"/>
          </p:cNvSpPr>
          <p:nvPr>
            <p:ph type="sldNum" sz="quarter" idx="12"/>
          </p:nvPr>
        </p:nvSpPr>
        <p:spPr/>
        <p:txBody>
          <a:bodyPr/>
          <a:lstStyle/>
          <a:p>
            <a:fld id="{D723610B-3033-4335-AEB9-01B406D881E3}" type="slidenum">
              <a:rPr lang="en-US" smtClean="0"/>
              <a:t>‹#›</a:t>
            </a:fld>
            <a:endParaRPr lang="en-US" dirty="0"/>
          </a:p>
        </p:txBody>
      </p:sp>
      <p:sp>
        <p:nvSpPr>
          <p:cNvPr id="11" name="Content Placeholder 10"/>
          <p:cNvSpPr>
            <a:spLocks noGrp="1"/>
          </p:cNvSpPr>
          <p:nvPr>
            <p:ph sz="quarter" idx="2"/>
          </p:nvPr>
        </p:nvSpPr>
        <p:spPr>
          <a:xfrm>
            <a:off x="502920" y="2133600"/>
            <a:ext cx="444246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113020" y="2133600"/>
            <a:ext cx="444246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CD297BC-FCF3-4935-97FE-8E8748DA08C8}" type="datetime1">
              <a:rPr lang="en-US" smtClean="0"/>
              <a:t>11/26/2019</a:t>
            </a:fld>
            <a:endParaRPr lang="en-US" dirty="0"/>
          </a:p>
        </p:txBody>
      </p:sp>
      <p:sp>
        <p:nvSpPr>
          <p:cNvPr id="4" name="Footer Placeholder 3"/>
          <p:cNvSpPr>
            <a:spLocks noGrp="1"/>
          </p:cNvSpPr>
          <p:nvPr>
            <p:ph type="ftr" sz="quarter" idx="11"/>
          </p:nvPr>
        </p:nvSpPr>
        <p:spPr/>
        <p:txBody>
          <a:bodyPr/>
          <a:lstStyle/>
          <a:p>
            <a:r>
              <a:rPr lang="en-US" dirty="0"/>
              <a:t>Confidential Attorney Client Privileged Communication; DRAFT</a:t>
            </a:r>
          </a:p>
        </p:txBody>
      </p:sp>
      <p:sp>
        <p:nvSpPr>
          <p:cNvPr id="5" name="Slide Number Placeholder 4"/>
          <p:cNvSpPr>
            <a:spLocks noGrp="1"/>
          </p:cNvSpPr>
          <p:nvPr>
            <p:ph type="sldNum" sz="quarter" idx="12"/>
          </p:nvPr>
        </p:nvSpPr>
        <p:spPr/>
        <p:txBody>
          <a:bodyPr/>
          <a:lstStyle/>
          <a:p>
            <a:fld id="{D723610B-3033-4335-AEB9-01B406D881E3}" type="slidenum">
              <a:rPr lang="en-US" smtClean="0"/>
              <a:t>‹#›</a:t>
            </a:fld>
            <a:endParaRPr lang="en-US" dirty="0"/>
          </a:p>
        </p:txBody>
      </p:sp>
      <p:sp>
        <p:nvSpPr>
          <p:cNvPr id="6" name="Isosceles Triangle 5"/>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0B29E-7C9F-496F-ADD9-7429EC999DF8}" type="datetime1">
              <a:rPr lang="en-US" smtClean="0"/>
              <a:t>11/26/2019</a:t>
            </a:fld>
            <a:endParaRPr lang="en-US" dirty="0"/>
          </a:p>
        </p:txBody>
      </p:sp>
      <p:sp>
        <p:nvSpPr>
          <p:cNvPr id="3" name="Footer Placeholder 2"/>
          <p:cNvSpPr>
            <a:spLocks noGrp="1"/>
          </p:cNvSpPr>
          <p:nvPr>
            <p:ph type="ftr" sz="quarter" idx="11"/>
          </p:nvPr>
        </p:nvSpPr>
        <p:spPr/>
        <p:txBody>
          <a:bodyPr/>
          <a:lstStyle/>
          <a:p>
            <a:r>
              <a:rPr lang="en-US" dirty="0"/>
              <a:t>Confidential Attorney Client Privileged Communication; DRAFT</a:t>
            </a:r>
          </a:p>
        </p:txBody>
      </p:sp>
      <p:sp>
        <p:nvSpPr>
          <p:cNvPr id="4" name="Slide Number Placeholder 3"/>
          <p:cNvSpPr>
            <a:spLocks noGrp="1"/>
          </p:cNvSpPr>
          <p:nvPr>
            <p:ph type="sldNum" sz="quarter" idx="12"/>
          </p:nvPr>
        </p:nvSpPr>
        <p:spPr/>
        <p:txBody>
          <a:bodyPr/>
          <a:lstStyle/>
          <a:p>
            <a:fld id="{D723610B-3033-4335-AEB9-01B406D881E3}" type="slidenum">
              <a:rPr lang="en-US" smtClean="0"/>
              <a:t>‹#›</a:t>
            </a:fld>
            <a:endParaRPr lang="en-US" dirty="0"/>
          </a:p>
        </p:txBody>
      </p:sp>
      <p:sp>
        <p:nvSpPr>
          <p:cNvPr id="5" name="Straight Connector 4"/>
          <p:cNvSpPr>
            <a:spLocks noChangeShapeType="1"/>
          </p:cNvSpPr>
          <p:nvPr/>
        </p:nvSpPr>
        <p:spPr bwMode="auto">
          <a:xfrm>
            <a:off x="502920" y="6353175"/>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57060" y="304800"/>
            <a:ext cx="276606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957060" y="1219201"/>
            <a:ext cx="276606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9537B39-E80A-4303-B716-B381F4B9EA67}"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D723610B-3033-4335-AEB9-01B406D881E3}" type="slidenum">
              <a:rPr lang="en-US" smtClean="0"/>
              <a:t>‹#›</a:t>
            </a:fld>
            <a:endParaRPr lang="en-US" dirty="0"/>
          </a:p>
        </p:txBody>
      </p:sp>
      <p:sp>
        <p:nvSpPr>
          <p:cNvPr id="8" name="Straight Connector 7"/>
          <p:cNvSpPr>
            <a:spLocks noChangeShapeType="1"/>
          </p:cNvSpPr>
          <p:nvPr/>
        </p:nvSpPr>
        <p:spPr bwMode="auto">
          <a:xfrm>
            <a:off x="502920" y="6353175"/>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778462"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35280" y="304800"/>
            <a:ext cx="62865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2920" y="500856"/>
            <a:ext cx="905256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502920" y="1905000"/>
            <a:ext cx="905256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502920" y="1219200"/>
            <a:ext cx="905256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FA34E1C-ECE1-4D87-B066-B9243CF04AE0}" type="datetime1">
              <a:rPr lang="en-US" smtClean="0"/>
              <a:t>11/26/2019</a:t>
            </a:fld>
            <a:endParaRPr lang="en-US" dirty="0"/>
          </a:p>
        </p:txBody>
      </p:sp>
      <p:sp>
        <p:nvSpPr>
          <p:cNvPr id="6" name="Footer Placeholder 5"/>
          <p:cNvSpPr>
            <a:spLocks noGrp="1"/>
          </p:cNvSpPr>
          <p:nvPr>
            <p:ph type="ftr" sz="quarter" idx="11"/>
          </p:nvPr>
        </p:nvSpPr>
        <p:spPr/>
        <p:txBody>
          <a:bodyPr/>
          <a:lstStyle/>
          <a:p>
            <a:r>
              <a:rPr lang="en-US" dirty="0"/>
              <a:t>Confidential Attorney Client Privileged Communication; DRAFT</a:t>
            </a:r>
          </a:p>
        </p:txBody>
      </p:sp>
      <p:sp>
        <p:nvSpPr>
          <p:cNvPr id="7" name="Slide Number Placeholder 6"/>
          <p:cNvSpPr>
            <a:spLocks noGrp="1"/>
          </p:cNvSpPr>
          <p:nvPr>
            <p:ph type="sldNum" sz="quarter" idx="12"/>
          </p:nvPr>
        </p:nvSpPr>
        <p:spPr/>
        <p:txBody>
          <a:bodyPr/>
          <a:lstStyle/>
          <a:p>
            <a:fld id="{D723610B-3033-4335-AEB9-01B406D881E3}" type="slidenum">
              <a:rPr lang="en-US" smtClean="0"/>
              <a:t>‹#›</a:t>
            </a:fld>
            <a:endParaRPr lang="en-US" dirty="0"/>
          </a:p>
        </p:txBody>
      </p:sp>
      <p:sp>
        <p:nvSpPr>
          <p:cNvPr id="8" name="Straight Connector 7"/>
          <p:cNvSpPr>
            <a:spLocks noChangeShapeType="1"/>
          </p:cNvSpPr>
          <p:nvPr/>
        </p:nvSpPr>
        <p:spPr bwMode="auto">
          <a:xfrm>
            <a:off x="502920" y="6353175"/>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502920" y="500856"/>
            <a:ext cx="20116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502920" y="152400"/>
            <a:ext cx="905256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502920" y="1219200"/>
            <a:ext cx="905256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7040880" y="6356350"/>
            <a:ext cx="2517953" cy="365760"/>
          </a:xfrm>
          <a:prstGeom prst="rect">
            <a:avLst/>
          </a:prstGeom>
        </p:spPr>
        <p:txBody>
          <a:bodyPr vert="horz"/>
          <a:lstStyle>
            <a:lvl1pPr algn="l" eaLnBrk="1" latinLnBrk="0" hangingPunct="1">
              <a:defRPr kumimoji="0" sz="1400">
                <a:solidFill>
                  <a:schemeClr val="tx2"/>
                </a:solidFill>
              </a:defRPr>
            </a:lvl1pPr>
          </a:lstStyle>
          <a:p>
            <a:fld id="{13F578DA-3A99-40F7-A057-AAE9AF5DD121}" type="datetime1">
              <a:rPr lang="en-US" smtClean="0"/>
              <a:t>11/26/2019</a:t>
            </a:fld>
            <a:endParaRPr lang="en-US" dirty="0"/>
          </a:p>
        </p:txBody>
      </p:sp>
      <p:sp>
        <p:nvSpPr>
          <p:cNvPr id="3" name="Footer Placeholder 2"/>
          <p:cNvSpPr>
            <a:spLocks noGrp="1"/>
          </p:cNvSpPr>
          <p:nvPr>
            <p:ph type="ftr" sz="quarter" idx="3"/>
          </p:nvPr>
        </p:nvSpPr>
        <p:spPr>
          <a:xfrm>
            <a:off x="1752600" y="6356350"/>
            <a:ext cx="5257800" cy="365760"/>
          </a:xfrm>
          <a:prstGeom prst="rect">
            <a:avLst/>
          </a:prstGeom>
        </p:spPr>
        <p:txBody>
          <a:bodyPr vert="horz"/>
          <a:lstStyle>
            <a:lvl1pPr algn="r" eaLnBrk="1" latinLnBrk="0" hangingPunct="1">
              <a:defRPr kumimoji="0" sz="1400">
                <a:solidFill>
                  <a:schemeClr val="tx2"/>
                </a:solidFill>
              </a:defRPr>
            </a:lvl1pPr>
          </a:lstStyle>
          <a:p>
            <a:r>
              <a:rPr lang="en-US" dirty="0"/>
              <a:t>Confidential Attorney Client Privileged Communication; </a:t>
            </a:r>
            <a:r>
              <a:rPr lang="en-US" b="1" dirty="0"/>
              <a:t>DRAFT</a:t>
            </a:r>
          </a:p>
        </p:txBody>
      </p:sp>
      <p:sp>
        <p:nvSpPr>
          <p:cNvPr id="23" name="Slide Number Placeholder 22"/>
          <p:cNvSpPr>
            <a:spLocks noGrp="1"/>
          </p:cNvSpPr>
          <p:nvPr>
            <p:ph type="sldNum" sz="quarter" idx="4"/>
          </p:nvPr>
        </p:nvSpPr>
        <p:spPr>
          <a:xfrm>
            <a:off x="673913" y="6356350"/>
            <a:ext cx="2179320" cy="365760"/>
          </a:xfrm>
          <a:prstGeom prst="rect">
            <a:avLst/>
          </a:prstGeom>
        </p:spPr>
        <p:txBody>
          <a:bodyPr vert="horz"/>
          <a:lstStyle>
            <a:lvl1pPr algn="l" eaLnBrk="1" latinLnBrk="0" hangingPunct="1">
              <a:defRPr kumimoji="0" sz="1400">
                <a:solidFill>
                  <a:schemeClr val="tx2"/>
                </a:solidFill>
              </a:defRPr>
            </a:lvl1pPr>
          </a:lstStyle>
          <a:p>
            <a:fld id="{D723610B-3033-4335-AEB9-01B406D881E3}" type="slidenum">
              <a:rPr lang="en-US" smtClean="0"/>
              <a:t>‹#›</a:t>
            </a:fld>
            <a:endParaRPr lang="en-US" dirty="0"/>
          </a:p>
        </p:txBody>
      </p:sp>
      <p:sp>
        <p:nvSpPr>
          <p:cNvPr id="28" name="Straight Connector 27"/>
          <p:cNvSpPr>
            <a:spLocks noChangeShapeType="1"/>
          </p:cNvSpPr>
          <p:nvPr/>
        </p:nvSpPr>
        <p:spPr bwMode="auto">
          <a:xfrm>
            <a:off x="502920" y="6353175"/>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502920" y="1143000"/>
            <a:ext cx="90525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70553" y="6461460"/>
            <a:ext cx="190849" cy="13234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274638"/>
            <a:ext cx="905256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1600201"/>
            <a:ext cx="905256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6356351"/>
            <a:ext cx="234696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C5D20-83A9-45E9-B52C-8092B9C69D2D}" type="datetime1">
              <a:rPr lang="en-US" smtClean="0"/>
              <a:t>11/26/2019</a:t>
            </a:fld>
            <a:endParaRPr lang="en-US" dirty="0"/>
          </a:p>
        </p:txBody>
      </p:sp>
      <p:sp>
        <p:nvSpPr>
          <p:cNvPr id="5" name="Footer Placeholder 4"/>
          <p:cNvSpPr>
            <a:spLocks noGrp="1"/>
          </p:cNvSpPr>
          <p:nvPr>
            <p:ph type="ftr" sz="quarter" idx="3"/>
          </p:nvPr>
        </p:nvSpPr>
        <p:spPr>
          <a:xfrm>
            <a:off x="3436620" y="6356351"/>
            <a:ext cx="318516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Confidential Attorney Client Privileged Communication; DRAFT</a:t>
            </a:r>
          </a:p>
        </p:txBody>
      </p:sp>
      <p:sp>
        <p:nvSpPr>
          <p:cNvPr id="6" name="Slide Number Placeholder 5"/>
          <p:cNvSpPr>
            <a:spLocks noGrp="1"/>
          </p:cNvSpPr>
          <p:nvPr>
            <p:ph type="sldNum" sz="quarter" idx="4"/>
          </p:nvPr>
        </p:nvSpPr>
        <p:spPr>
          <a:xfrm>
            <a:off x="7208520" y="6356351"/>
            <a:ext cx="23469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3F321-D269-4A01-82B0-45AE8DEB730A}" type="slidenum">
              <a:rPr lang="en-US" smtClean="0"/>
              <a:t>‹#›</a:t>
            </a:fld>
            <a:endParaRPr lang="en-US" dirty="0"/>
          </a:p>
        </p:txBody>
      </p:sp>
    </p:spTree>
    <p:extLst>
      <p:ext uri="{BB962C8B-B14F-4D97-AF65-F5344CB8AC3E}">
        <p14:creationId xmlns:p14="http://schemas.microsoft.com/office/powerpoint/2010/main" val="17143657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723610B-3033-4335-AEB9-01B406D881E3}" type="slidenum">
              <a:rPr lang="en-US" smtClean="0"/>
              <a:t>1</a:t>
            </a:fld>
            <a:endParaRPr lang="en-US" dirty="0"/>
          </a:p>
        </p:txBody>
      </p:sp>
      <p:sp>
        <p:nvSpPr>
          <p:cNvPr id="10" name="Title 1"/>
          <p:cNvSpPr txBox="1">
            <a:spLocks/>
          </p:cNvSpPr>
          <p:nvPr/>
        </p:nvSpPr>
        <p:spPr>
          <a:xfrm>
            <a:off x="457200" y="76200"/>
            <a:ext cx="9052560" cy="990600"/>
          </a:xfrm>
          <a:prstGeom prst="rect">
            <a:avLst/>
          </a:prstGeom>
        </p:spPr>
        <p:txBody>
          <a:bodyPr vert="horz" anchor="b" anchorCtr="0">
            <a:normAutofit fontScale="97500"/>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endParaRPr lang="en-US" dirty="0"/>
          </a:p>
        </p:txBody>
      </p:sp>
      <p:sp>
        <p:nvSpPr>
          <p:cNvPr id="11" name="Date Placeholder 2"/>
          <p:cNvSpPr txBox="1">
            <a:spLocks/>
          </p:cNvSpPr>
          <p:nvPr/>
        </p:nvSpPr>
        <p:spPr>
          <a:xfrm>
            <a:off x="7040880" y="6356350"/>
            <a:ext cx="2517953" cy="365760"/>
          </a:xfrm>
          <a:prstGeom prst="rect">
            <a:avLst/>
          </a:prstGeom>
        </p:spPr>
        <p:txBody>
          <a:bodyPr vert="horz"/>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3" name="Slide Number Placeholder 4"/>
          <p:cNvSpPr txBox="1">
            <a:spLocks/>
          </p:cNvSpPr>
          <p:nvPr/>
        </p:nvSpPr>
        <p:spPr>
          <a:xfrm>
            <a:off x="673913" y="6356350"/>
            <a:ext cx="1170127"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723610B-3033-4335-AEB9-01B406D881E3}" type="slidenum">
              <a:rPr lang="en-US" smtClean="0"/>
              <a:pPr/>
              <a:t>1</a:t>
            </a:fld>
            <a:endParaRPr lang="en-US" dirty="0"/>
          </a:p>
        </p:txBody>
      </p:sp>
      <p:sp>
        <p:nvSpPr>
          <p:cNvPr id="14" name="Content Placeholder 5"/>
          <p:cNvSpPr>
            <a:spLocks noGrp="1"/>
          </p:cNvSpPr>
          <p:nvPr>
            <p:ph sz="quarter" idx="1"/>
          </p:nvPr>
        </p:nvSpPr>
        <p:spPr>
          <a:xfrm>
            <a:off x="457200" y="1310640"/>
            <a:ext cx="9101633" cy="4861560"/>
          </a:xfrm>
        </p:spPr>
        <p:txBody>
          <a:bodyPr>
            <a:normAutofit/>
          </a:bodyPr>
          <a:lstStyle/>
          <a:p>
            <a:pPr marL="0" indent="0">
              <a:buNone/>
            </a:pPr>
            <a:r>
              <a:rPr lang="en-US" sz="3600" b="1" dirty="0">
                <a:solidFill>
                  <a:srgbClr val="002060"/>
                </a:solidFill>
              </a:rPr>
              <a:t>City of Houston </a:t>
            </a:r>
          </a:p>
          <a:p>
            <a:pPr marL="0" indent="0">
              <a:buNone/>
            </a:pPr>
            <a:r>
              <a:rPr lang="en-US" sz="3600" b="1" dirty="0">
                <a:solidFill>
                  <a:srgbClr val="002060"/>
                </a:solidFill>
              </a:rPr>
              <a:t>Charity Care Assistance Program</a:t>
            </a:r>
          </a:p>
          <a:p>
            <a:pPr marL="0" indent="0">
              <a:buNone/>
            </a:pPr>
            <a:r>
              <a:rPr lang="en-US" sz="2000" b="1" dirty="0">
                <a:solidFill>
                  <a:srgbClr val="002060"/>
                </a:solidFill>
              </a:rPr>
              <a:t>Budget &amp; Fiscal Affairs Committee</a:t>
            </a:r>
            <a:br>
              <a:rPr lang="en-US" sz="3600" dirty="0"/>
            </a:br>
            <a:endParaRPr lang="en-US" sz="3600" dirty="0"/>
          </a:p>
          <a:p>
            <a:pPr marL="0" indent="0">
              <a:buNone/>
            </a:pPr>
            <a:r>
              <a:rPr lang="en-US" sz="2000" dirty="0">
                <a:solidFill>
                  <a:srgbClr val="002060"/>
                </a:solidFill>
              </a:rPr>
              <a:t>December 3, 2019</a:t>
            </a:r>
          </a:p>
          <a:p>
            <a:pPr marL="0" indent="0">
              <a:buNone/>
            </a:pPr>
            <a:endParaRPr lang="en-US" sz="2000" dirty="0">
              <a:solidFill>
                <a:srgbClr val="002060"/>
              </a:solidFill>
            </a:endParaRPr>
          </a:p>
          <a:p>
            <a:pPr marL="0" indent="0">
              <a:buNone/>
            </a:pPr>
            <a:r>
              <a:rPr lang="en-US" sz="2000" dirty="0">
                <a:solidFill>
                  <a:srgbClr val="002060"/>
                </a:solidFill>
              </a:rPr>
              <a:t>Presented by </a:t>
            </a:r>
          </a:p>
          <a:p>
            <a:pPr marL="0" indent="0">
              <a:buNone/>
            </a:pPr>
            <a:r>
              <a:rPr lang="en-US" sz="2000" dirty="0">
                <a:solidFill>
                  <a:srgbClr val="002060"/>
                </a:solidFill>
              </a:rPr>
              <a:t>Chief Samuel Peña, Fire Chief </a:t>
            </a:r>
          </a:p>
          <a:p>
            <a:pPr marL="0" indent="0">
              <a:buNone/>
            </a:pPr>
            <a:r>
              <a:rPr lang="en-US" sz="2000" dirty="0">
                <a:solidFill>
                  <a:srgbClr val="002060"/>
                </a:solidFill>
              </a:rPr>
              <a:t>Arif Rasheed, Deputy Director (FIN)</a:t>
            </a:r>
            <a:endParaRPr lang="en-US" sz="2000" dirty="0">
              <a:solidFill>
                <a:srgbClr val="FF0000"/>
              </a:solidFill>
            </a:endParaRPr>
          </a:p>
        </p:txBody>
      </p:sp>
    </p:spTree>
    <p:extLst>
      <p:ext uri="{BB962C8B-B14F-4D97-AF65-F5344CB8AC3E}">
        <p14:creationId xmlns:p14="http://schemas.microsoft.com/office/powerpoint/2010/main" val="189074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7D248-E519-4C48-B765-E02005D72D91}"/>
              </a:ext>
            </a:extLst>
          </p:cNvPr>
          <p:cNvSpPr>
            <a:spLocks noGrp="1"/>
          </p:cNvSpPr>
          <p:nvPr>
            <p:ph type="title"/>
          </p:nvPr>
        </p:nvSpPr>
        <p:spPr/>
        <p:txBody>
          <a:bodyPr>
            <a:normAutofit/>
          </a:bodyPr>
          <a:lstStyle/>
          <a:p>
            <a:pPr algn="ctr">
              <a:spcBef>
                <a:spcPts val="600"/>
              </a:spcBef>
              <a:buClr>
                <a:schemeClr val="accent1"/>
              </a:buClr>
              <a:buSzPct val="76000"/>
            </a:pPr>
            <a:r>
              <a:rPr lang="en-US" dirty="0">
                <a:solidFill>
                  <a:srgbClr val="002060"/>
                </a:solidFill>
                <a:latin typeface="+mn-lt"/>
                <a:ea typeface="+mn-ea"/>
                <a:cs typeface="+mn-cs"/>
              </a:rPr>
              <a:t>Overview</a:t>
            </a:r>
          </a:p>
        </p:txBody>
      </p:sp>
      <p:sp>
        <p:nvSpPr>
          <p:cNvPr id="5" name="Slide Number Placeholder 4">
            <a:extLst>
              <a:ext uri="{FF2B5EF4-FFF2-40B4-BE49-F238E27FC236}">
                <a16:creationId xmlns:a16="http://schemas.microsoft.com/office/drawing/2014/main" id="{2D5B1B29-2D29-415F-A785-9E697A716752}"/>
              </a:ext>
            </a:extLst>
          </p:cNvPr>
          <p:cNvSpPr>
            <a:spLocks noGrp="1"/>
          </p:cNvSpPr>
          <p:nvPr>
            <p:ph type="sldNum" sz="quarter" idx="12"/>
          </p:nvPr>
        </p:nvSpPr>
        <p:spPr/>
        <p:txBody>
          <a:bodyPr/>
          <a:lstStyle/>
          <a:p>
            <a:fld id="{D723610B-3033-4335-AEB9-01B406D881E3}" type="slidenum">
              <a:rPr lang="en-US" smtClean="0"/>
              <a:t>2</a:t>
            </a:fld>
            <a:endParaRPr lang="en-US" dirty="0"/>
          </a:p>
        </p:txBody>
      </p:sp>
      <p:sp>
        <p:nvSpPr>
          <p:cNvPr id="6" name="Content Placeholder 5">
            <a:extLst>
              <a:ext uri="{FF2B5EF4-FFF2-40B4-BE49-F238E27FC236}">
                <a16:creationId xmlns:a16="http://schemas.microsoft.com/office/drawing/2014/main" id="{EAAFFAFD-500F-4AA1-AB8A-F964E956D28F}"/>
              </a:ext>
            </a:extLst>
          </p:cNvPr>
          <p:cNvSpPr>
            <a:spLocks noGrp="1"/>
          </p:cNvSpPr>
          <p:nvPr>
            <p:ph sz="quarter" idx="1"/>
          </p:nvPr>
        </p:nvSpPr>
        <p:spPr>
          <a:xfrm>
            <a:off x="457200" y="1371600"/>
            <a:ext cx="9098280" cy="4800600"/>
          </a:xfrm>
        </p:spPr>
        <p:txBody>
          <a:bodyPr>
            <a:normAutofit/>
          </a:bodyPr>
          <a:lstStyle/>
          <a:p>
            <a:r>
              <a:rPr lang="en-US" sz="2400" dirty="0">
                <a:solidFill>
                  <a:srgbClr val="002060"/>
                </a:solidFill>
              </a:rPr>
              <a:t>Houston Fire Department (HFD) provides Emergency Medical Service(EMS) – Ambulance Services within the City as authorized by the Houston City Code of Ordinance Chapter 4. </a:t>
            </a:r>
          </a:p>
          <a:p>
            <a:pPr marL="0" indent="0">
              <a:buNone/>
            </a:pPr>
            <a:endParaRPr lang="en-US" sz="2400" dirty="0">
              <a:solidFill>
                <a:srgbClr val="002060"/>
              </a:solidFill>
            </a:endParaRPr>
          </a:p>
          <a:p>
            <a:r>
              <a:rPr lang="en-US" sz="2400" dirty="0">
                <a:solidFill>
                  <a:srgbClr val="002060"/>
                </a:solidFill>
              </a:rPr>
              <a:t>Services are provided for a fee per City Code Sec 4-13.</a:t>
            </a:r>
          </a:p>
          <a:p>
            <a:pPr marL="0" indent="0">
              <a:buNone/>
            </a:pPr>
            <a:endParaRPr lang="en-US" sz="2400" dirty="0">
              <a:solidFill>
                <a:srgbClr val="002060"/>
              </a:solidFill>
            </a:endParaRPr>
          </a:p>
          <a:p>
            <a:r>
              <a:rPr lang="en-US" sz="2400" dirty="0">
                <a:solidFill>
                  <a:srgbClr val="002060"/>
                </a:solidFill>
              </a:rPr>
              <a:t>Additionally the city receives reimbursement from Ambulance Supplemental Payment Program (ASPP) under the 1115 Medicaid waiver program.</a:t>
            </a:r>
          </a:p>
        </p:txBody>
      </p:sp>
    </p:spTree>
    <p:extLst>
      <p:ext uri="{BB962C8B-B14F-4D97-AF65-F5344CB8AC3E}">
        <p14:creationId xmlns:p14="http://schemas.microsoft.com/office/powerpoint/2010/main" val="80466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8610600" cy="990600"/>
          </a:xfrm>
        </p:spPr>
        <p:txBody>
          <a:bodyPr>
            <a:noAutofit/>
          </a:bodyPr>
          <a:lstStyle/>
          <a:p>
            <a:pPr algn="ctr">
              <a:spcBef>
                <a:spcPts val="600"/>
              </a:spcBef>
              <a:buClr>
                <a:schemeClr val="accent1"/>
              </a:buClr>
              <a:buSzPct val="76000"/>
            </a:pPr>
            <a:r>
              <a:rPr lang="en-US" dirty="0">
                <a:solidFill>
                  <a:srgbClr val="002060"/>
                </a:solidFill>
                <a:latin typeface="+mn-lt"/>
                <a:ea typeface="+mn-ea"/>
                <a:cs typeface="+mn-cs"/>
              </a:rPr>
              <a:t>Ambulance Supplement Payment Program(ASPP)</a:t>
            </a:r>
          </a:p>
        </p:txBody>
      </p:sp>
      <p:sp>
        <p:nvSpPr>
          <p:cNvPr id="5" name="Slide Number Placeholder 4"/>
          <p:cNvSpPr>
            <a:spLocks noGrp="1"/>
          </p:cNvSpPr>
          <p:nvPr>
            <p:ph type="sldNum" sz="quarter" idx="12"/>
          </p:nvPr>
        </p:nvSpPr>
        <p:spPr/>
        <p:txBody>
          <a:bodyPr/>
          <a:lstStyle/>
          <a:p>
            <a:fld id="{D723610B-3033-4335-AEB9-01B406D881E3}" type="slidenum">
              <a:rPr lang="en-US" smtClean="0"/>
              <a:t>3</a:t>
            </a:fld>
            <a:endParaRPr lang="en-US" dirty="0"/>
          </a:p>
        </p:txBody>
      </p:sp>
      <p:sp>
        <p:nvSpPr>
          <p:cNvPr id="6" name="TextBox 5">
            <a:extLst>
              <a:ext uri="{FF2B5EF4-FFF2-40B4-BE49-F238E27FC236}">
                <a16:creationId xmlns:a16="http://schemas.microsoft.com/office/drawing/2014/main" id="{AEF60305-6EDC-4174-8A83-4910458FCE88}"/>
              </a:ext>
            </a:extLst>
          </p:cNvPr>
          <p:cNvSpPr txBox="1"/>
          <p:nvPr/>
        </p:nvSpPr>
        <p:spPr>
          <a:xfrm>
            <a:off x="457200" y="1447800"/>
            <a:ext cx="9101633" cy="4308872"/>
          </a:xfrm>
          <a:prstGeom prst="rect">
            <a:avLst/>
          </a:prstGeom>
          <a:noFill/>
        </p:spPr>
        <p:txBody>
          <a:bodyPr wrap="square" rtlCol="0">
            <a:spAutoFit/>
          </a:bodyPr>
          <a:lstStyle/>
          <a:p>
            <a:pPr marL="274320" indent="-274320">
              <a:spcBef>
                <a:spcPts val="600"/>
              </a:spcBef>
              <a:buClr>
                <a:schemeClr val="accent1"/>
              </a:buClr>
              <a:buSzPct val="76000"/>
              <a:buFont typeface="Wingdings 3"/>
              <a:buChar char=""/>
            </a:pPr>
            <a:r>
              <a:rPr lang="en-US" sz="2400" dirty="0">
                <a:solidFill>
                  <a:srgbClr val="002060"/>
                </a:solidFill>
              </a:rPr>
              <a:t>ASPP Program was designed to provide additional reimbursement to ambulance service providers that serve Medicaid and uninsured patients. </a:t>
            </a:r>
          </a:p>
          <a:p>
            <a:pPr marL="274320" indent="-274320">
              <a:spcBef>
                <a:spcPts val="600"/>
              </a:spcBef>
              <a:buClr>
                <a:schemeClr val="accent1"/>
              </a:buClr>
              <a:buSzPct val="76000"/>
              <a:buFont typeface="Wingdings 3"/>
              <a:buChar char=""/>
            </a:pPr>
            <a:endParaRPr lang="en-US" sz="2400" dirty="0">
              <a:solidFill>
                <a:srgbClr val="002060"/>
              </a:solidFill>
            </a:endParaRPr>
          </a:p>
          <a:p>
            <a:pPr marL="274320" indent="-274320">
              <a:spcBef>
                <a:spcPts val="600"/>
              </a:spcBef>
              <a:buClr>
                <a:schemeClr val="accent1"/>
              </a:buClr>
              <a:buSzPct val="76000"/>
              <a:buFont typeface="Wingdings 3"/>
              <a:buChar char=""/>
            </a:pPr>
            <a:r>
              <a:rPr lang="en-US" sz="2400" dirty="0">
                <a:solidFill>
                  <a:srgbClr val="002060"/>
                </a:solidFill>
              </a:rPr>
              <a:t>The Program allows for reimbursement of the cost for providing EMS – Ambulance Services not paid by Medicaid based on a formula for each federal fiscal year.</a:t>
            </a:r>
          </a:p>
          <a:p>
            <a:endParaRPr lang="en-US" sz="2400" dirty="0"/>
          </a:p>
          <a:p>
            <a:pPr indent="0">
              <a:buNone/>
            </a:pPr>
            <a:endParaRPr lang="en-US" sz="2400" dirty="0"/>
          </a:p>
          <a:p>
            <a:pPr indent="0">
              <a:buNone/>
            </a:pPr>
            <a:endParaRPr lang="en-US" sz="2400" dirty="0"/>
          </a:p>
          <a:p>
            <a:pPr indent="0">
              <a:buNone/>
            </a:pPr>
            <a:endParaRPr lang="en-US" sz="2400" dirty="0"/>
          </a:p>
        </p:txBody>
      </p:sp>
    </p:spTree>
    <p:extLst>
      <p:ext uri="{BB962C8B-B14F-4D97-AF65-F5344CB8AC3E}">
        <p14:creationId xmlns:p14="http://schemas.microsoft.com/office/powerpoint/2010/main" val="374984616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59241-5C94-4B0F-968F-B47CFBF59A7C}"/>
              </a:ext>
            </a:extLst>
          </p:cNvPr>
          <p:cNvSpPr>
            <a:spLocks noGrp="1"/>
          </p:cNvSpPr>
          <p:nvPr>
            <p:ph type="title"/>
          </p:nvPr>
        </p:nvSpPr>
        <p:spPr/>
        <p:txBody>
          <a:bodyPr>
            <a:normAutofit/>
          </a:bodyPr>
          <a:lstStyle/>
          <a:p>
            <a:pPr algn="ctr">
              <a:spcBef>
                <a:spcPts val="600"/>
              </a:spcBef>
              <a:buClr>
                <a:schemeClr val="accent1"/>
              </a:buClr>
              <a:buSzPct val="76000"/>
            </a:pPr>
            <a:r>
              <a:rPr lang="en-US" dirty="0">
                <a:solidFill>
                  <a:srgbClr val="002060"/>
                </a:solidFill>
                <a:latin typeface="+mn-lt"/>
                <a:ea typeface="+mn-ea"/>
                <a:cs typeface="+mn-cs"/>
              </a:rPr>
              <a:t>Changes to Federal Regulation</a:t>
            </a:r>
          </a:p>
        </p:txBody>
      </p:sp>
      <p:sp>
        <p:nvSpPr>
          <p:cNvPr id="5" name="Slide Number Placeholder 4">
            <a:extLst>
              <a:ext uri="{FF2B5EF4-FFF2-40B4-BE49-F238E27FC236}">
                <a16:creationId xmlns:a16="http://schemas.microsoft.com/office/drawing/2014/main" id="{42FFCC1C-FA6D-406C-9890-8A349668E8DD}"/>
              </a:ext>
            </a:extLst>
          </p:cNvPr>
          <p:cNvSpPr>
            <a:spLocks noGrp="1"/>
          </p:cNvSpPr>
          <p:nvPr>
            <p:ph type="sldNum" sz="quarter" idx="12"/>
          </p:nvPr>
        </p:nvSpPr>
        <p:spPr/>
        <p:txBody>
          <a:bodyPr/>
          <a:lstStyle/>
          <a:p>
            <a:fld id="{D723610B-3033-4335-AEB9-01B406D881E3}" type="slidenum">
              <a:rPr lang="en-US" smtClean="0"/>
              <a:t>4</a:t>
            </a:fld>
            <a:endParaRPr lang="en-US" dirty="0"/>
          </a:p>
        </p:txBody>
      </p:sp>
      <p:sp>
        <p:nvSpPr>
          <p:cNvPr id="6" name="Content Placeholder 5">
            <a:extLst>
              <a:ext uri="{FF2B5EF4-FFF2-40B4-BE49-F238E27FC236}">
                <a16:creationId xmlns:a16="http://schemas.microsoft.com/office/drawing/2014/main" id="{27884D39-47C7-4A33-8CBD-D347688251A0}"/>
              </a:ext>
            </a:extLst>
          </p:cNvPr>
          <p:cNvSpPr>
            <a:spLocks noGrp="1"/>
          </p:cNvSpPr>
          <p:nvPr>
            <p:ph sz="quarter" idx="1"/>
          </p:nvPr>
        </p:nvSpPr>
        <p:spPr>
          <a:xfrm>
            <a:off x="457200" y="1371600"/>
            <a:ext cx="9098280" cy="4800600"/>
          </a:xfrm>
        </p:spPr>
        <p:txBody>
          <a:bodyPr>
            <a:normAutofit fontScale="92500"/>
          </a:bodyPr>
          <a:lstStyle/>
          <a:p>
            <a:r>
              <a:rPr lang="en-US" dirty="0">
                <a:solidFill>
                  <a:srgbClr val="002060"/>
                </a:solidFill>
              </a:rPr>
              <a:t>The ASPP Program had been set to expire on December 31, 2017. However, CMS granted the State of Texas an extension for another five years through September 2022. </a:t>
            </a:r>
          </a:p>
          <a:p>
            <a:pPr indent="0">
              <a:buFont typeface="Wingdings 3"/>
              <a:buNone/>
            </a:pPr>
            <a:endParaRPr lang="en-US" dirty="0">
              <a:solidFill>
                <a:srgbClr val="002060"/>
              </a:solidFill>
            </a:endParaRPr>
          </a:p>
          <a:p>
            <a:r>
              <a:rPr lang="en-US" dirty="0">
                <a:solidFill>
                  <a:srgbClr val="002060"/>
                </a:solidFill>
              </a:rPr>
              <a:t>The extension requires changes in the reimbursement methodology. Reimbursement will be based on the City’s cost of providing ambulance services under Charity Care upon approval of the Ordinance Amendment.</a:t>
            </a:r>
          </a:p>
          <a:p>
            <a:pPr indent="0">
              <a:buFont typeface="Wingdings 3"/>
              <a:buNone/>
            </a:pPr>
            <a:endParaRPr lang="en-US" dirty="0">
              <a:solidFill>
                <a:srgbClr val="002060"/>
              </a:solidFill>
            </a:endParaRPr>
          </a:p>
          <a:p>
            <a:r>
              <a:rPr lang="en-US" dirty="0">
                <a:solidFill>
                  <a:srgbClr val="002060"/>
                </a:solidFill>
              </a:rPr>
              <a:t>To meet this requirement and continue participation, the City is required to implement a Charity Care Assistance Policy in accordance with Rule § 355.8210(b)(3) of the Texas Administrative Code, Title 1. </a:t>
            </a:r>
          </a:p>
        </p:txBody>
      </p:sp>
    </p:spTree>
    <p:extLst>
      <p:ext uri="{BB962C8B-B14F-4D97-AF65-F5344CB8AC3E}">
        <p14:creationId xmlns:p14="http://schemas.microsoft.com/office/powerpoint/2010/main" val="173179526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484545"/>
            <a:ext cx="7345680" cy="609600"/>
          </a:xfrm>
        </p:spPr>
        <p:txBody>
          <a:bodyPr>
            <a:noAutofit/>
          </a:bodyPr>
          <a:lstStyle/>
          <a:p>
            <a:pPr algn="ctr">
              <a:spcBef>
                <a:spcPts val="600"/>
              </a:spcBef>
              <a:buClr>
                <a:schemeClr val="accent1"/>
              </a:buClr>
              <a:buSzPct val="76000"/>
            </a:pPr>
            <a:r>
              <a:rPr lang="en-US" dirty="0">
                <a:solidFill>
                  <a:srgbClr val="002060"/>
                </a:solidFill>
                <a:latin typeface="+mn-lt"/>
                <a:ea typeface="+mn-ea"/>
                <a:cs typeface="+mn-cs"/>
              </a:rPr>
              <a:t>Charity Care Assistance Policy (CCA)</a:t>
            </a:r>
          </a:p>
        </p:txBody>
      </p:sp>
      <p:sp>
        <p:nvSpPr>
          <p:cNvPr id="5" name="Slide Number Placeholder 4"/>
          <p:cNvSpPr>
            <a:spLocks noGrp="1"/>
          </p:cNvSpPr>
          <p:nvPr>
            <p:ph type="sldNum" sz="quarter" idx="12"/>
          </p:nvPr>
        </p:nvSpPr>
        <p:spPr/>
        <p:txBody>
          <a:bodyPr/>
          <a:lstStyle/>
          <a:p>
            <a:fld id="{D723610B-3033-4335-AEB9-01B406D881E3}" type="slidenum">
              <a:rPr lang="en-US" smtClean="0"/>
              <a:t>5</a:t>
            </a:fld>
            <a:endParaRPr lang="en-US" dirty="0"/>
          </a:p>
        </p:txBody>
      </p:sp>
      <p:sp>
        <p:nvSpPr>
          <p:cNvPr id="7" name="TextBox 6"/>
          <p:cNvSpPr txBox="1"/>
          <p:nvPr/>
        </p:nvSpPr>
        <p:spPr>
          <a:xfrm>
            <a:off x="419100" y="1186220"/>
            <a:ext cx="9220200" cy="4985980"/>
          </a:xfrm>
          <a:prstGeom prst="rect">
            <a:avLst/>
          </a:prstGeom>
          <a:noFill/>
        </p:spPr>
        <p:txBody>
          <a:bodyPr wrap="square" rtlCol="0">
            <a:spAutoFit/>
          </a:bodyPr>
          <a:lstStyle/>
          <a:p>
            <a:pPr marL="274320" indent="-274320">
              <a:spcBef>
                <a:spcPts val="600"/>
              </a:spcBef>
              <a:buClr>
                <a:schemeClr val="accent1"/>
              </a:buClr>
              <a:buSzPct val="76000"/>
              <a:buFont typeface="Wingdings 3"/>
              <a:buChar char=""/>
            </a:pPr>
            <a:r>
              <a:rPr lang="en-US" sz="2400" dirty="0">
                <a:solidFill>
                  <a:srgbClr val="002060"/>
                </a:solidFill>
              </a:rPr>
              <a:t>Finance and Fire Departments with guidance from Legal Department are developing a Charity Care Assistance Policy.</a:t>
            </a:r>
          </a:p>
          <a:p>
            <a:pPr>
              <a:spcBef>
                <a:spcPts val="600"/>
              </a:spcBef>
              <a:buClr>
                <a:schemeClr val="accent1"/>
              </a:buClr>
              <a:buSzPct val="76000"/>
            </a:pPr>
            <a:endParaRPr lang="en-US" sz="2400" dirty="0">
              <a:solidFill>
                <a:srgbClr val="002060"/>
              </a:solidFill>
            </a:endParaRPr>
          </a:p>
          <a:p>
            <a:pPr marL="274320" indent="-274320">
              <a:spcBef>
                <a:spcPts val="600"/>
              </a:spcBef>
              <a:buClr>
                <a:schemeClr val="accent1"/>
              </a:buClr>
              <a:buSzPct val="76000"/>
              <a:buFont typeface="Wingdings 3"/>
              <a:buChar char=""/>
            </a:pPr>
            <a:r>
              <a:rPr lang="en-US" sz="2400" dirty="0">
                <a:solidFill>
                  <a:srgbClr val="002060"/>
                </a:solidFill>
              </a:rPr>
              <a:t>Uninsured patients who meet the eligible criteria outlined in the CCA will be eligible to apply and receive assistance. Presumptive eligibility criteria will be used if unable to contact the patients.</a:t>
            </a:r>
          </a:p>
          <a:p>
            <a:pPr>
              <a:spcBef>
                <a:spcPts val="600"/>
              </a:spcBef>
              <a:buClr>
                <a:schemeClr val="accent1"/>
              </a:buClr>
              <a:buSzPct val="76000"/>
            </a:pPr>
            <a:endParaRPr lang="en-US" sz="2400" dirty="0">
              <a:solidFill>
                <a:srgbClr val="002060"/>
              </a:solidFill>
            </a:endParaRPr>
          </a:p>
          <a:p>
            <a:pPr marL="274320" indent="-274320">
              <a:spcBef>
                <a:spcPts val="600"/>
              </a:spcBef>
              <a:buClr>
                <a:schemeClr val="accent1"/>
              </a:buClr>
              <a:buSzPct val="76000"/>
              <a:buFont typeface="Wingdings 3"/>
              <a:buChar char=""/>
            </a:pPr>
            <a:r>
              <a:rPr lang="en-US" sz="2400" dirty="0">
                <a:solidFill>
                  <a:srgbClr val="002060"/>
                </a:solidFill>
              </a:rPr>
              <a:t>The billing vendor will be responsible for reviewing and qualifying the CCA applicant based on the guidelines of the policy.</a:t>
            </a:r>
          </a:p>
          <a:p>
            <a:pPr>
              <a:spcBef>
                <a:spcPts val="600"/>
              </a:spcBef>
              <a:buClr>
                <a:schemeClr val="accent1"/>
              </a:buClr>
              <a:buSzPct val="76000"/>
            </a:pPr>
            <a:endParaRPr lang="en-US" sz="2400" dirty="0">
              <a:solidFill>
                <a:srgbClr val="002060"/>
              </a:solidFill>
            </a:endParaRPr>
          </a:p>
          <a:p>
            <a:pPr marL="274320" indent="-274320">
              <a:spcBef>
                <a:spcPts val="600"/>
              </a:spcBef>
              <a:buClr>
                <a:schemeClr val="accent1"/>
              </a:buClr>
              <a:buSzPct val="76000"/>
              <a:buFont typeface="Wingdings 3"/>
              <a:buChar char=""/>
            </a:pPr>
            <a:r>
              <a:rPr lang="en-US" sz="2400" dirty="0">
                <a:solidFill>
                  <a:srgbClr val="002060"/>
                </a:solidFill>
              </a:rPr>
              <a:t>Applicants will be notified of the decision made and will be able to appeal the decision within 30 days if any changes occurs.</a:t>
            </a:r>
          </a:p>
        </p:txBody>
      </p:sp>
    </p:spTree>
    <p:extLst>
      <p:ext uri="{BB962C8B-B14F-4D97-AF65-F5344CB8AC3E}">
        <p14:creationId xmlns:p14="http://schemas.microsoft.com/office/powerpoint/2010/main" val="225393550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BFF00-80DA-45C3-9361-13B23B4ECE11}"/>
              </a:ext>
            </a:extLst>
          </p:cNvPr>
          <p:cNvSpPr>
            <a:spLocks noGrp="1"/>
          </p:cNvSpPr>
          <p:nvPr>
            <p:ph type="title"/>
          </p:nvPr>
        </p:nvSpPr>
        <p:spPr/>
        <p:txBody>
          <a:bodyPr>
            <a:normAutofit/>
          </a:bodyPr>
          <a:lstStyle/>
          <a:p>
            <a:pPr algn="ctr"/>
            <a:r>
              <a:rPr lang="en-US" dirty="0">
                <a:solidFill>
                  <a:srgbClr val="002060"/>
                </a:solidFill>
                <a:latin typeface="+mn-lt"/>
                <a:ea typeface="+mn-ea"/>
                <a:cs typeface="+mn-cs"/>
              </a:rPr>
              <a:t>Highlights to the Ordinance Changes</a:t>
            </a:r>
          </a:p>
        </p:txBody>
      </p:sp>
      <p:sp>
        <p:nvSpPr>
          <p:cNvPr id="5" name="Slide Number Placeholder 4">
            <a:extLst>
              <a:ext uri="{FF2B5EF4-FFF2-40B4-BE49-F238E27FC236}">
                <a16:creationId xmlns:a16="http://schemas.microsoft.com/office/drawing/2014/main" id="{92CAA39E-C1D0-4BCB-9590-091D3C5B31C7}"/>
              </a:ext>
            </a:extLst>
          </p:cNvPr>
          <p:cNvSpPr>
            <a:spLocks noGrp="1"/>
          </p:cNvSpPr>
          <p:nvPr>
            <p:ph type="sldNum" sz="quarter" idx="12"/>
          </p:nvPr>
        </p:nvSpPr>
        <p:spPr/>
        <p:txBody>
          <a:bodyPr/>
          <a:lstStyle/>
          <a:p>
            <a:fld id="{D723610B-3033-4335-AEB9-01B406D881E3}" type="slidenum">
              <a:rPr lang="en-US" smtClean="0"/>
              <a:t>6</a:t>
            </a:fld>
            <a:endParaRPr lang="en-US" dirty="0"/>
          </a:p>
        </p:txBody>
      </p:sp>
      <p:sp>
        <p:nvSpPr>
          <p:cNvPr id="6" name="Content Placeholder 5">
            <a:extLst>
              <a:ext uri="{FF2B5EF4-FFF2-40B4-BE49-F238E27FC236}">
                <a16:creationId xmlns:a16="http://schemas.microsoft.com/office/drawing/2014/main" id="{369DF3BF-51BC-4E2E-AB01-E7612FF23F76}"/>
              </a:ext>
            </a:extLst>
          </p:cNvPr>
          <p:cNvSpPr>
            <a:spLocks noGrp="1"/>
          </p:cNvSpPr>
          <p:nvPr>
            <p:ph sz="quarter" idx="1"/>
          </p:nvPr>
        </p:nvSpPr>
        <p:spPr>
          <a:xfrm>
            <a:off x="533400" y="1143000"/>
            <a:ext cx="9052560" cy="5213350"/>
          </a:xfrm>
        </p:spPr>
        <p:txBody>
          <a:bodyPr>
            <a:normAutofit/>
          </a:bodyPr>
          <a:lstStyle/>
          <a:p>
            <a:r>
              <a:rPr lang="en-US" dirty="0">
                <a:solidFill>
                  <a:srgbClr val="002060"/>
                </a:solidFill>
              </a:rPr>
              <a:t>Adding new section addressing Charity Care Assistance Policy.</a:t>
            </a:r>
          </a:p>
          <a:p>
            <a:r>
              <a:rPr lang="en-US" dirty="0">
                <a:solidFill>
                  <a:srgbClr val="002060"/>
                </a:solidFill>
              </a:rPr>
              <a:t>Give Finance director or designee authority to implement Charity Care Assistance Policy.</a:t>
            </a:r>
          </a:p>
          <a:p>
            <a:r>
              <a:rPr lang="en-US" dirty="0">
                <a:solidFill>
                  <a:srgbClr val="002060"/>
                </a:solidFill>
              </a:rPr>
              <a:t>The policy will:</a:t>
            </a:r>
          </a:p>
          <a:p>
            <a:pPr lvl="1">
              <a:buFont typeface="Courier New" panose="02070309020205020404" pitchFamily="49" charset="0"/>
              <a:buChar char="o"/>
            </a:pPr>
            <a:r>
              <a:rPr lang="en-US" dirty="0">
                <a:solidFill>
                  <a:srgbClr val="002060"/>
                </a:solidFill>
              </a:rPr>
              <a:t>Adhere to Healthcare Financial Management Association Principles and Practices Board Statement 15 (December 2012).</a:t>
            </a:r>
          </a:p>
          <a:p>
            <a:pPr lvl="1">
              <a:buFont typeface="Courier New" panose="02070309020205020404" pitchFamily="49" charset="0"/>
              <a:buChar char="o"/>
            </a:pPr>
            <a:r>
              <a:rPr lang="en-US" dirty="0">
                <a:solidFill>
                  <a:srgbClr val="002060"/>
                </a:solidFill>
              </a:rPr>
              <a:t>Be in compliance with any standards or limitations required by Texas Administrative Code, Title I.</a:t>
            </a:r>
          </a:p>
          <a:p>
            <a:pPr lvl="1">
              <a:buFont typeface="Courier New" panose="02070309020205020404" pitchFamily="49" charset="0"/>
              <a:buChar char="o"/>
            </a:pPr>
            <a:r>
              <a:rPr lang="en-US" dirty="0">
                <a:solidFill>
                  <a:srgbClr val="002060"/>
                </a:solidFill>
              </a:rPr>
              <a:t>Exclude bad debt, courtesy allowances and discounts, if any, given to patients who are not eligible for charity care or financial assistance from the City.</a:t>
            </a:r>
          </a:p>
          <a:p>
            <a:endParaRPr lang="en-US" dirty="0"/>
          </a:p>
        </p:txBody>
      </p:sp>
    </p:spTree>
    <p:extLst>
      <p:ext uri="{BB962C8B-B14F-4D97-AF65-F5344CB8AC3E}">
        <p14:creationId xmlns:p14="http://schemas.microsoft.com/office/powerpoint/2010/main" val="243160451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15204-0E1E-4357-988C-D35BB89E3E9F}"/>
              </a:ext>
            </a:extLst>
          </p:cNvPr>
          <p:cNvSpPr>
            <a:spLocks noGrp="1"/>
          </p:cNvSpPr>
          <p:nvPr>
            <p:ph type="title"/>
          </p:nvPr>
        </p:nvSpPr>
        <p:spPr/>
        <p:txBody>
          <a:bodyPr/>
          <a:lstStyle/>
          <a:p>
            <a:pPr algn="ctr"/>
            <a:r>
              <a:rPr lang="en-US" dirty="0">
                <a:solidFill>
                  <a:srgbClr val="002060"/>
                </a:solidFill>
              </a:rPr>
              <a:t>Next Steps</a:t>
            </a:r>
          </a:p>
        </p:txBody>
      </p:sp>
      <p:sp>
        <p:nvSpPr>
          <p:cNvPr id="5" name="Slide Number Placeholder 4">
            <a:extLst>
              <a:ext uri="{FF2B5EF4-FFF2-40B4-BE49-F238E27FC236}">
                <a16:creationId xmlns:a16="http://schemas.microsoft.com/office/drawing/2014/main" id="{AFF97E2D-F95E-4C93-ABDF-5953E2CADCE8}"/>
              </a:ext>
            </a:extLst>
          </p:cNvPr>
          <p:cNvSpPr>
            <a:spLocks noGrp="1"/>
          </p:cNvSpPr>
          <p:nvPr>
            <p:ph type="sldNum" sz="quarter" idx="12"/>
          </p:nvPr>
        </p:nvSpPr>
        <p:spPr/>
        <p:txBody>
          <a:bodyPr/>
          <a:lstStyle/>
          <a:p>
            <a:fld id="{D723610B-3033-4335-AEB9-01B406D881E3}" type="slidenum">
              <a:rPr lang="en-US" smtClean="0"/>
              <a:t>7</a:t>
            </a:fld>
            <a:endParaRPr lang="en-US" dirty="0"/>
          </a:p>
        </p:txBody>
      </p:sp>
      <p:sp>
        <p:nvSpPr>
          <p:cNvPr id="6" name="Content Placeholder 5">
            <a:extLst>
              <a:ext uri="{FF2B5EF4-FFF2-40B4-BE49-F238E27FC236}">
                <a16:creationId xmlns:a16="http://schemas.microsoft.com/office/drawing/2014/main" id="{180E81CC-9A8A-4A61-A2C5-03AA3F4A39CD}"/>
              </a:ext>
            </a:extLst>
          </p:cNvPr>
          <p:cNvSpPr>
            <a:spLocks noGrp="1"/>
          </p:cNvSpPr>
          <p:nvPr>
            <p:ph sz="quarter" idx="1"/>
          </p:nvPr>
        </p:nvSpPr>
        <p:spPr/>
        <p:txBody>
          <a:bodyPr/>
          <a:lstStyle/>
          <a:p>
            <a:pPr marL="0" indent="0">
              <a:buNone/>
            </a:pPr>
            <a:endParaRPr lang="en-US" dirty="0"/>
          </a:p>
          <a:p>
            <a:r>
              <a:rPr lang="en-US" dirty="0">
                <a:solidFill>
                  <a:srgbClr val="002060"/>
                </a:solidFill>
              </a:rPr>
              <a:t>Approval of the Ordinance amendment.</a:t>
            </a:r>
          </a:p>
          <a:p>
            <a:pPr marL="0" indent="0">
              <a:buNone/>
            </a:pPr>
            <a:endParaRPr lang="en-US" dirty="0">
              <a:solidFill>
                <a:srgbClr val="002060"/>
              </a:solidFill>
            </a:endParaRPr>
          </a:p>
          <a:p>
            <a:r>
              <a:rPr lang="en-US" dirty="0">
                <a:solidFill>
                  <a:srgbClr val="002060"/>
                </a:solidFill>
              </a:rPr>
              <a:t>Develop, adopt and implement of Charity Care Assistance Policy.</a:t>
            </a:r>
          </a:p>
          <a:p>
            <a:endParaRPr lang="en-US" dirty="0"/>
          </a:p>
        </p:txBody>
      </p:sp>
    </p:spTree>
    <p:extLst>
      <p:ext uri="{BB962C8B-B14F-4D97-AF65-F5344CB8AC3E}">
        <p14:creationId xmlns:p14="http://schemas.microsoft.com/office/powerpoint/2010/main" val="375712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15204-0E1E-4357-988C-D35BB89E3E9F}"/>
              </a:ext>
            </a:extLst>
          </p:cNvPr>
          <p:cNvSpPr>
            <a:spLocks noGrp="1"/>
          </p:cNvSpPr>
          <p:nvPr>
            <p:ph type="title"/>
          </p:nvPr>
        </p:nvSpPr>
        <p:spPr>
          <a:xfrm>
            <a:off x="929640" y="2933700"/>
            <a:ext cx="8260080" cy="990600"/>
          </a:xfrm>
        </p:spPr>
        <p:txBody>
          <a:bodyPr>
            <a:normAutofit fontScale="90000"/>
          </a:bodyPr>
          <a:lstStyle/>
          <a:p>
            <a:pPr algn="ctr"/>
            <a:r>
              <a:rPr lang="en-US" sz="6000" dirty="0">
                <a:solidFill>
                  <a:srgbClr val="002060"/>
                </a:solidFill>
                <a:latin typeface="+mn-lt"/>
                <a:ea typeface="+mn-ea"/>
                <a:cs typeface="+mn-cs"/>
              </a:rPr>
              <a:t>Questions</a:t>
            </a:r>
          </a:p>
        </p:txBody>
      </p:sp>
      <p:sp>
        <p:nvSpPr>
          <p:cNvPr id="5" name="Slide Number Placeholder 4">
            <a:extLst>
              <a:ext uri="{FF2B5EF4-FFF2-40B4-BE49-F238E27FC236}">
                <a16:creationId xmlns:a16="http://schemas.microsoft.com/office/drawing/2014/main" id="{AFF97E2D-F95E-4C93-ABDF-5953E2CADCE8}"/>
              </a:ext>
            </a:extLst>
          </p:cNvPr>
          <p:cNvSpPr>
            <a:spLocks noGrp="1"/>
          </p:cNvSpPr>
          <p:nvPr>
            <p:ph type="sldNum" sz="quarter" idx="12"/>
          </p:nvPr>
        </p:nvSpPr>
        <p:spPr/>
        <p:txBody>
          <a:bodyPr/>
          <a:lstStyle/>
          <a:p>
            <a:fld id="{D723610B-3033-4335-AEB9-01B406D881E3}" type="slidenum">
              <a:rPr lang="en-US" smtClean="0"/>
              <a:t>8</a:t>
            </a:fld>
            <a:endParaRPr lang="en-US" dirty="0"/>
          </a:p>
        </p:txBody>
      </p:sp>
      <p:sp>
        <p:nvSpPr>
          <p:cNvPr id="6" name="Content Placeholder 5">
            <a:extLst>
              <a:ext uri="{FF2B5EF4-FFF2-40B4-BE49-F238E27FC236}">
                <a16:creationId xmlns:a16="http://schemas.microsoft.com/office/drawing/2014/main" id="{180E81CC-9A8A-4A61-A2C5-03AA3F4A39CD}"/>
              </a:ext>
            </a:extLst>
          </p:cNvPr>
          <p:cNvSpPr>
            <a:spLocks noGrp="1"/>
          </p:cNvSpPr>
          <p:nvPr>
            <p:ph sz="quarter" idx="1"/>
          </p:nvPr>
        </p:nvSpPr>
        <p:spPr/>
        <p:txBody>
          <a:bodyPr/>
          <a:lstStyle/>
          <a:p>
            <a:pPr marL="0" indent="0">
              <a:buNone/>
            </a:pPr>
            <a:endParaRPr lang="en-US" dirty="0"/>
          </a:p>
          <a:p>
            <a:pPr marL="0" indent="0">
              <a:buNone/>
            </a:pPr>
            <a:endParaRPr lang="en-US" dirty="0"/>
          </a:p>
          <a:p>
            <a:endParaRPr lang="en-US" dirty="0">
              <a:solidFill>
                <a:srgbClr val="002060"/>
              </a:solidFill>
            </a:endParaRPr>
          </a:p>
        </p:txBody>
      </p:sp>
    </p:spTree>
    <p:extLst>
      <p:ext uri="{BB962C8B-B14F-4D97-AF65-F5344CB8AC3E}">
        <p14:creationId xmlns:p14="http://schemas.microsoft.com/office/powerpoint/2010/main" val="179316333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5.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686EFD8DC4A45916560BDB24AD298" ma:contentTypeVersion="11" ma:contentTypeDescription="Create a new document." ma:contentTypeScope="" ma:versionID="adfa35c16933ad0faf4f21c3511b4946">
  <xsd:schema xmlns:xsd="http://www.w3.org/2001/XMLSchema" xmlns:xs="http://www.w3.org/2001/XMLSchema" xmlns:p="http://schemas.microsoft.com/office/2006/metadata/properties" xmlns:ns3="a0bac8b6-cc5b-4e54-a5bc-1e67476aa7bf" xmlns:ns4="ccca1bdb-2158-4fe3-bc61-09099838b974" targetNamespace="http://schemas.microsoft.com/office/2006/metadata/properties" ma:root="true" ma:fieldsID="a840a5b647fd186e0d456f8ae22de74f" ns3:_="" ns4:_="">
    <xsd:import namespace="a0bac8b6-cc5b-4e54-a5bc-1e67476aa7bf"/>
    <xsd:import namespace="ccca1bdb-2158-4fe3-bc61-09099838b97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Tags" minOccurs="0"/>
                <xsd:element ref="ns4:SharedWithUsers" minOccurs="0"/>
                <xsd:element ref="ns4:SharedWithDetails" minOccurs="0"/>
                <xsd:element ref="ns4:SharingHintHash"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bac8b6-cc5b-4e54-a5bc-1e67476aa7b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1bdb-2158-4fe3-bc61-09099838b97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778F6F-50A1-4936-A5E7-C1C57CD206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bac8b6-cc5b-4e54-a5bc-1e67476aa7bf"/>
    <ds:schemaRef ds:uri="ccca1bdb-2158-4fe3-bc61-09099838b9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CD8B25-280F-444C-9F53-A7500BF38D42}">
  <ds:schemaRefs>
    <ds:schemaRef ds:uri="http://schemas.microsoft.com/sharepoint/v3/contenttype/forms"/>
  </ds:schemaRefs>
</ds:datastoreItem>
</file>

<file path=customXml/itemProps3.xml><?xml version="1.0" encoding="utf-8"?>
<ds:datastoreItem xmlns:ds="http://schemas.openxmlformats.org/officeDocument/2006/customXml" ds:itemID="{19B8261A-A072-4DDF-9EE1-CBB481095B49}">
  <ds:schemaRefs>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ccca1bdb-2158-4fe3-bc61-09099838b974"/>
    <ds:schemaRef ds:uri="a0bac8b6-cc5b-4e54-a5bc-1e67476aa7bf"/>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Origin</Template>
  <TotalTime>5353</TotalTime>
  <Words>460</Words>
  <Application>Microsoft Office PowerPoint</Application>
  <PresentationFormat>Custom</PresentationFormat>
  <Paragraphs>57</Paragraphs>
  <Slides>8</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Bookman Old Style</vt:lpstr>
      <vt:lpstr>Calibri</vt:lpstr>
      <vt:lpstr>Courier New</vt:lpstr>
      <vt:lpstr>Gill Sans MT</vt:lpstr>
      <vt:lpstr>Wingdings</vt:lpstr>
      <vt:lpstr>Wingdings 3</vt:lpstr>
      <vt:lpstr>Origin</vt:lpstr>
      <vt:lpstr>Custom Design</vt:lpstr>
      <vt:lpstr>PowerPoint Presentation</vt:lpstr>
      <vt:lpstr>Overview</vt:lpstr>
      <vt:lpstr>Ambulance Supplement Payment Program(ASPP)</vt:lpstr>
      <vt:lpstr>Changes to Federal Regulation</vt:lpstr>
      <vt:lpstr>Charity Care Assistance Policy (CCA)</vt:lpstr>
      <vt:lpstr>Highlights to the Ordinance Changes</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Mohsin.Raza@houstontx.gov</dc:creator>
  <cp:lastModifiedBy>Chandu, Kiran - FIN</cp:lastModifiedBy>
  <cp:revision>482</cp:revision>
  <cp:lastPrinted>2019-11-08T15:58:51Z</cp:lastPrinted>
  <dcterms:created xsi:type="dcterms:W3CDTF">2014-12-31T14:33:51Z</dcterms:created>
  <dcterms:modified xsi:type="dcterms:W3CDTF">2019-11-26T16:32:08Z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0x010100AF3686EFD8DC4A45916560BDB24AD298</vt:lpwstr>
  </property>
</Properties>
</file>