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</p:sldMasterIdLst>
  <p:notesMasterIdLst>
    <p:notesMasterId r:id="rId26"/>
  </p:notesMasterIdLst>
  <p:handoutMasterIdLst>
    <p:handoutMasterId r:id="rId27"/>
  </p:handoutMasterIdLst>
  <p:sldIdLst>
    <p:sldId id="519" r:id="rId6"/>
    <p:sldId id="568" r:id="rId7"/>
    <p:sldId id="567" r:id="rId8"/>
    <p:sldId id="523" r:id="rId9"/>
    <p:sldId id="571" r:id="rId10"/>
    <p:sldId id="522" r:id="rId11"/>
    <p:sldId id="526" r:id="rId12"/>
    <p:sldId id="524" r:id="rId13"/>
    <p:sldId id="525" r:id="rId14"/>
    <p:sldId id="281" r:id="rId15"/>
    <p:sldId id="574" r:id="rId16"/>
    <p:sldId id="299" r:id="rId17"/>
    <p:sldId id="297" r:id="rId18"/>
    <p:sldId id="298" r:id="rId19"/>
    <p:sldId id="570" r:id="rId20"/>
    <p:sldId id="303" r:id="rId21"/>
    <p:sldId id="573" r:id="rId22"/>
    <p:sldId id="563" r:id="rId23"/>
    <p:sldId id="566" r:id="rId24"/>
    <p:sldId id="288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son, Donn" initials="OD" lastIdx="1" clrIdx="0">
    <p:extLst>
      <p:ext uri="{19B8F6BF-5375-455C-9EA6-DF929625EA0E}">
        <p15:presenceInfo xmlns:p15="http://schemas.microsoft.com/office/powerpoint/2012/main" userId="S::donn.olson@tetratech.com::375f8331-f369-43b1-8ff1-265ed19d1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6"/>
    <a:srgbClr val="000000"/>
    <a:srgbClr val="003478"/>
    <a:srgbClr val="E9EDF1"/>
    <a:srgbClr val="FFE48F"/>
    <a:srgbClr val="D57E00"/>
    <a:srgbClr val="FFFF66"/>
    <a:srgbClr val="D1D8E2"/>
    <a:srgbClr val="004165"/>
    <a:srgbClr val="5D8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5535" autoAdjust="0"/>
  </p:normalViewPr>
  <p:slideViewPr>
    <p:cSldViewPr snapToGrid="0">
      <p:cViewPr varScale="1">
        <p:scale>
          <a:sx n="109" d="100"/>
          <a:sy n="109" d="100"/>
        </p:scale>
        <p:origin x="22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83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ohn.buri\AppData\Local\Microsoft\Windows\INetCache\Content.Outlook\EDGIOKDF\By%20Category-%20Graph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5.4218210439304058E-17"/>
                  <c:y val="-2.9804813672977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0F-4016-BBA1-780D86A8BF0D}"/>
                </c:ext>
              </c:extLst>
            </c:dLbl>
            <c:dLbl>
              <c:idx val="4"/>
              <c:layout>
                <c:manualLayout>
                  <c:x val="-1.4786955483463001E-3"/>
                  <c:y val="-3.4772282618474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0F-4016-BBA1-780D86A8BF0D}"/>
                </c:ext>
              </c:extLst>
            </c:dLbl>
            <c:dLbl>
              <c:idx val="5"/>
              <c:layout>
                <c:manualLayout>
                  <c:x val="-4.4360866450389004E-3"/>
                  <c:y val="-2.9804813672977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F-4016-BBA1-780D86A8B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Sheet1!$A$1:$A$7</c:f>
              <c:strCache>
                <c:ptCount val="7"/>
                <c:pt idx="0">
                  <c:v>Category A - Debris Removal - Solid Waste</c:v>
                </c:pt>
                <c:pt idx="1">
                  <c:v>Category B -Emergency Work - GSD, HPD, HFD, HPW, HFC</c:v>
                </c:pt>
                <c:pt idx="2">
                  <c:v>Category C - Roads and Bridges - HPARD</c:v>
                </c:pt>
                <c:pt idx="3">
                  <c:v>Category D - Water Control Facilites - HPW</c:v>
                </c:pt>
                <c:pt idx="4">
                  <c:v>Category E - Buildings and Equipment - GSD, HFC, HPW, FMD</c:v>
                </c:pt>
                <c:pt idx="5">
                  <c:v>Category F - Utilities - HPW</c:v>
                </c:pt>
                <c:pt idx="6">
                  <c:v>Category G - Parks, Recreational Facilities, and Other - HFC, HPARD</c:v>
                </c:pt>
              </c:strCache>
            </c:strRef>
          </c:cat>
          <c:val>
            <c:numRef>
              <c:f>Sheet1!$B$1:$B$7</c:f>
              <c:numCache>
                <c:formatCode>0%</c:formatCode>
                <c:ptCount val="7"/>
                <c:pt idx="0">
                  <c:v>0.97</c:v>
                </c:pt>
                <c:pt idx="1">
                  <c:v>0.9</c:v>
                </c:pt>
                <c:pt idx="2">
                  <c:v>0.5</c:v>
                </c:pt>
                <c:pt idx="3">
                  <c:v>0.02</c:v>
                </c:pt>
                <c:pt idx="4">
                  <c:v>0.05</c:v>
                </c:pt>
                <c:pt idx="5">
                  <c:v>0.02</c:v>
                </c:pt>
                <c:pt idx="6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F-4016-BBA1-780D86A8BF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9237592"/>
        <c:axId val="649240216"/>
      </c:barChart>
      <c:catAx>
        <c:axId val="64923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240216"/>
        <c:crosses val="autoZero"/>
        <c:auto val="1"/>
        <c:lblAlgn val="ctr"/>
        <c:lblOffset val="100"/>
        <c:noMultiLvlLbl val="0"/>
      </c:catAx>
      <c:valAx>
        <c:axId val="649240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23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0.2326</cdr:x>
      <cdr:y>0.10041</cdr:y>
    </cdr:from>
    <cdr:to>
      <cdr:x>0.29668</cdr:x>
      <cdr:y>0.76107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6515DA42-1BAA-478C-9A3E-BA19D01A19E4}"/>
            </a:ext>
          </a:extLst>
        </cdr:cNvPr>
        <cdr:cNvSpPr/>
      </cdr:nvSpPr>
      <cdr:spPr>
        <a:xfrm xmlns:a="http://schemas.openxmlformats.org/drawingml/2006/main">
          <a:off x="1997720" y="513400"/>
          <a:ext cx="550394" cy="337815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>
              <a:solidFill>
                <a:schemeClr val="tx1"/>
              </a:solidFill>
            </a:rPr>
            <a:t>90%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580BA3D1-CF40-4795-A933-6543EEB4F2AA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23F406D0-45ED-4817-BFA5-65EF97DD1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22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18320046-57CA-4F81-81FC-2F4A9044785A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6"/>
            <a:ext cx="5618480" cy="3665458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8FF0E681-1FB3-485C-8C50-A6A09E6EFE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5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1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1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25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46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46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14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72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7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8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3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0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7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2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9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51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57300"/>
            <a:ext cx="9144000" cy="38766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0" y="4676775"/>
            <a:ext cx="9144000" cy="457200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>
            <a:lvl1pPr marL="1280160" indent="0">
              <a:buNone/>
              <a:defRPr sz="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" y="4675031"/>
            <a:ext cx="8640650" cy="458944"/>
          </a:xfrm>
          <a:noFill/>
        </p:spPr>
        <p:txBody>
          <a:bodyPr anchor="ctr">
            <a:normAutofit/>
          </a:bodyPr>
          <a:lstStyle>
            <a:lvl1pPr marL="3017520" indent="0" algn="r" defTabSz="1188720">
              <a:buNone/>
              <a:defRPr sz="1600" b="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27963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5161078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29892"/>
            <a:ext cx="5556250" cy="1003300"/>
          </a:xfrm>
          <a:custGeom>
            <a:avLst/>
            <a:gdLst>
              <a:gd name="connsiteX0" fmla="*/ 0 w 5556250"/>
              <a:gd name="connsiteY0" fmla="*/ 0 h 1003300"/>
              <a:gd name="connsiteX1" fmla="*/ 5389030 w 5556250"/>
              <a:gd name="connsiteY1" fmla="*/ 0 h 1003300"/>
              <a:gd name="connsiteX2" fmla="*/ 5556250 w 5556250"/>
              <a:gd name="connsiteY2" fmla="*/ 167220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  <a:gd name="connsiteX0" fmla="*/ 0 w 5556250"/>
              <a:gd name="connsiteY0" fmla="*/ 0 h 1003300"/>
              <a:gd name="connsiteX1" fmla="*/ 5389030 w 5556250"/>
              <a:gd name="connsiteY1" fmla="*/ 0 h 1003300"/>
              <a:gd name="connsiteX2" fmla="*/ 5556250 w 5556250"/>
              <a:gd name="connsiteY2" fmla="*/ 122433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  <a:gd name="connsiteX0" fmla="*/ 0 w 5556250"/>
              <a:gd name="connsiteY0" fmla="*/ 0 h 1003300"/>
              <a:gd name="connsiteX1" fmla="*/ 5441281 w 5556250"/>
              <a:gd name="connsiteY1" fmla="*/ 0 h 1003300"/>
              <a:gd name="connsiteX2" fmla="*/ 5556250 w 5556250"/>
              <a:gd name="connsiteY2" fmla="*/ 122433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250" h="1003300">
                <a:moveTo>
                  <a:pt x="0" y="0"/>
                </a:moveTo>
                <a:lnTo>
                  <a:pt x="5441281" y="0"/>
                </a:lnTo>
                <a:cubicBezTo>
                  <a:pt x="5533634" y="0"/>
                  <a:pt x="5556250" y="30080"/>
                  <a:pt x="5556250" y="122433"/>
                </a:cubicBezTo>
                <a:lnTo>
                  <a:pt x="5556250" y="1003300"/>
                </a:lnTo>
                <a:lnTo>
                  <a:pt x="0" y="10033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0" scaled="1"/>
          </a:gradFill>
        </p:spPr>
        <p:txBody>
          <a:bodyPr anchor="ctr">
            <a:normAutofit/>
          </a:bodyPr>
          <a:lstStyle>
            <a:lvl1pPr marL="320040" indent="0">
              <a:buFont typeface="Arial" panose="020B0604020202020204" pitchFamily="34" charset="0"/>
              <a:buNone/>
              <a:defRPr sz="26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sz="2400" dirty="0">
                <a:latin typeface="Franklin Gothic Medium" panose="020B06030201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3718093"/>
            <a:ext cx="2239795" cy="223979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40225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 out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9144000" cy="6523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995"/>
            <a:ext cx="4056084" cy="12794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4457"/>
            <a:ext cx="4056084" cy="29287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7264" y="-784860"/>
            <a:ext cx="5551170" cy="5551170"/>
          </a:xfrm>
          <a:prstGeom prst="ellipse">
            <a:avLst/>
          </a:prstGeom>
          <a:ln w="76200">
            <a:solidFill>
              <a:srgbClr val="5D89B4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384963"/>
            <a:ext cx="1863660" cy="689584"/>
          </a:xfrm>
          <a:prstGeom prst="rect">
            <a:avLst/>
          </a:prstGeom>
        </p:spPr>
      </p:pic>
      <p:sp>
        <p:nvSpPr>
          <p:cNvPr id="10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3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Gree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5230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995"/>
            <a:ext cx="4056084" cy="12794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4457"/>
            <a:ext cx="4056084" cy="29287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7264" y="-784860"/>
            <a:ext cx="5551170" cy="5551170"/>
          </a:xfrm>
          <a:prstGeom prst="ellipse">
            <a:avLst/>
          </a:prstGeom>
          <a:ln w="76200">
            <a:solidFill>
              <a:srgbClr val="7A9C49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384963"/>
            <a:ext cx="1863660" cy="689584"/>
          </a:xfrm>
          <a:prstGeom prst="rect">
            <a:avLst/>
          </a:prstGeom>
        </p:spPr>
      </p:pic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5230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995"/>
            <a:ext cx="4056084" cy="12794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4457"/>
            <a:ext cx="4056084" cy="29287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7264" y="-784860"/>
            <a:ext cx="5551170" cy="5551170"/>
          </a:xfrm>
          <a:prstGeom prst="ellipse">
            <a:avLst/>
          </a:prstGeom>
          <a:ln w="76200">
            <a:solidFill>
              <a:srgbClr val="D57E00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384963"/>
            <a:ext cx="1863660" cy="689584"/>
          </a:xfrm>
          <a:prstGeom prst="rect">
            <a:avLst/>
          </a:prstGeom>
        </p:spPr>
      </p:pic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4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83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7239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33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33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42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7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523037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2018 Strategic Planning Meeting       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463040"/>
            <a:ext cx="8229600" cy="4681728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19E097-CAD3-4ED2-AF67-4E726EA9A069}"/>
              </a:ext>
            </a:extLst>
          </p:cNvPr>
          <p:cNvGrpSpPr/>
          <p:nvPr userDrawn="1"/>
        </p:nvGrpSpPr>
        <p:grpSpPr>
          <a:xfrm>
            <a:off x="8077200" y="-1572"/>
            <a:ext cx="1066800" cy="948390"/>
            <a:chOff x="8077200" y="0"/>
            <a:chExt cx="1066800" cy="9483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0BD2A0-761C-46EA-8B4E-5C15E06B2774}"/>
                </a:ext>
              </a:extLst>
            </p:cNvPr>
            <p:cNvSpPr/>
            <p:nvPr/>
          </p:nvSpPr>
          <p:spPr>
            <a:xfrm>
              <a:off x="8077200" y="0"/>
              <a:ext cx="1066800" cy="94839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FFE903-40E2-4653-AB7F-567842975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828" y="50053"/>
              <a:ext cx="854911" cy="848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401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36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017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523037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895600" y="1295400"/>
            <a:ext cx="5791200" cy="16764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93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52575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52575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2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726565"/>
            <a:ext cx="2388235" cy="238823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394075" y="1566862"/>
            <a:ext cx="5121275" cy="4649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726565"/>
            <a:ext cx="2388235" cy="3405505"/>
          </a:xfrm>
          <a:custGeom>
            <a:avLst/>
            <a:gdLst>
              <a:gd name="connsiteX0" fmla="*/ 0 w 2388235"/>
              <a:gd name="connsiteY0" fmla="*/ 0 h 2388235"/>
              <a:gd name="connsiteX1" fmla="*/ 199018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837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35653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235" h="2388235">
                <a:moveTo>
                  <a:pt x="0" y="0"/>
                </a:moveTo>
                <a:lnTo>
                  <a:pt x="2150208" y="0"/>
                </a:lnTo>
                <a:cubicBezTo>
                  <a:pt x="2370043" y="0"/>
                  <a:pt x="2388235" y="15818"/>
                  <a:pt x="2388235" y="235653"/>
                </a:cubicBezTo>
                <a:lnTo>
                  <a:pt x="2388235" y="2388235"/>
                </a:lnTo>
                <a:lnTo>
                  <a:pt x="0" y="238823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394075" y="1566863"/>
            <a:ext cx="5121275" cy="4658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0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40080" y="1577975"/>
            <a:ext cx="1450975" cy="1579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186940" y="1577974"/>
            <a:ext cx="1450975" cy="1579993"/>
          </a:xfrm>
          <a:custGeom>
            <a:avLst/>
            <a:gdLst>
              <a:gd name="connsiteX0" fmla="*/ 0 w 2388235"/>
              <a:gd name="connsiteY0" fmla="*/ 0 h 2388235"/>
              <a:gd name="connsiteX1" fmla="*/ 199018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837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35653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235" h="2388235">
                <a:moveTo>
                  <a:pt x="0" y="0"/>
                </a:moveTo>
                <a:lnTo>
                  <a:pt x="2150208" y="0"/>
                </a:lnTo>
                <a:cubicBezTo>
                  <a:pt x="2370043" y="0"/>
                  <a:pt x="2388235" y="15818"/>
                  <a:pt x="2388235" y="235653"/>
                </a:cubicBezTo>
                <a:lnTo>
                  <a:pt x="2388235" y="2388235"/>
                </a:lnTo>
                <a:lnTo>
                  <a:pt x="0" y="238823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5793" y="3268980"/>
            <a:ext cx="1450975" cy="1581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186940" y="3268979"/>
            <a:ext cx="1450975" cy="1581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3978275" y="1566863"/>
            <a:ext cx="4537075" cy="4629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4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338"/>
            <a:ext cx="3868340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81250"/>
            <a:ext cx="3868340" cy="3808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338"/>
            <a:ext cx="3887391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81250"/>
            <a:ext cx="3887391" cy="3808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10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6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-24076"/>
            <a:ext cx="1117601" cy="11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53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ound Single Corner Rectangle 3"/>
          <p:cNvSpPr/>
          <p:nvPr userDrawn="1"/>
        </p:nvSpPr>
        <p:spPr>
          <a:xfrm flipH="1" flipV="1">
            <a:off x="8079753" y="-2"/>
            <a:ext cx="1064246" cy="397469"/>
          </a:xfrm>
          <a:custGeom>
            <a:avLst/>
            <a:gdLst>
              <a:gd name="connsiteX0" fmla="*/ 0 w 1257300"/>
              <a:gd name="connsiteY0" fmla="*/ 0 h 397469"/>
              <a:gd name="connsiteX1" fmla="*/ 1191054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5125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300" h="397469">
                <a:moveTo>
                  <a:pt x="0" y="0"/>
                </a:moveTo>
                <a:lnTo>
                  <a:pt x="1203545" y="0"/>
                </a:lnTo>
                <a:cubicBezTo>
                  <a:pt x="1240132" y="0"/>
                  <a:pt x="1257300" y="14669"/>
                  <a:pt x="1257300" y="51256"/>
                </a:cubicBezTo>
                <a:lnTo>
                  <a:pt x="1257300" y="397469"/>
                </a:lnTo>
                <a:lnTo>
                  <a:pt x="0" y="39746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3" y="39136"/>
            <a:ext cx="863109" cy="3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7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9" y="154379"/>
            <a:ext cx="6506178" cy="967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681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61288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544005"/>
            <a:ext cx="9144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Single Corner Rectangle 3"/>
          <p:cNvSpPr/>
          <p:nvPr userDrawn="1"/>
        </p:nvSpPr>
        <p:spPr>
          <a:xfrm flipH="1" flipV="1">
            <a:off x="8079753" y="-2"/>
            <a:ext cx="1064246" cy="397469"/>
          </a:xfrm>
          <a:custGeom>
            <a:avLst/>
            <a:gdLst>
              <a:gd name="connsiteX0" fmla="*/ 0 w 1257300"/>
              <a:gd name="connsiteY0" fmla="*/ 0 h 397469"/>
              <a:gd name="connsiteX1" fmla="*/ 1191054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5125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300" h="397469">
                <a:moveTo>
                  <a:pt x="0" y="0"/>
                </a:moveTo>
                <a:lnTo>
                  <a:pt x="1203545" y="0"/>
                </a:lnTo>
                <a:cubicBezTo>
                  <a:pt x="1240132" y="0"/>
                  <a:pt x="1257300" y="14669"/>
                  <a:pt x="1257300" y="51256"/>
                </a:cubicBezTo>
                <a:lnTo>
                  <a:pt x="1257300" y="397469"/>
                </a:lnTo>
                <a:lnTo>
                  <a:pt x="0" y="39746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3" y="39136"/>
            <a:ext cx="863109" cy="319193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7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7" r:id="rId4"/>
    <p:sldLayoutId id="2147483678" r:id="rId5"/>
    <p:sldLayoutId id="2147483679" r:id="rId6"/>
    <p:sldLayoutId id="2147483674" r:id="rId7"/>
    <p:sldLayoutId id="2147483666" r:id="rId8"/>
    <p:sldLayoutId id="2147483680" r:id="rId9"/>
    <p:sldLayoutId id="2147483673" r:id="rId10"/>
    <p:sldLayoutId id="2147483675" r:id="rId11"/>
    <p:sldLayoutId id="2147483676" r:id="rId12"/>
    <p:sldLayoutId id="214748369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Font typeface="Franklin Gothic Book" panose="020B0503020102020204" pitchFamily="34" charset="0"/>
        <a:buChar char="•"/>
        <a:defRPr sz="23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200"/>
        </a:spcBef>
        <a:buClr>
          <a:schemeClr val="accent5"/>
        </a:buClr>
        <a:buFont typeface="Franklin Gothic Book" panose="020B0503020102020204" pitchFamily="34" charset="0"/>
        <a:buChar char="▪"/>
        <a:defRPr sz="21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00"/>
        </a:spcBef>
        <a:buClr>
          <a:schemeClr val="accent5"/>
        </a:buClr>
        <a:buFont typeface="Franklin Gothic Book" panose="020B0503020102020204" pitchFamily="34" charset="0"/>
        <a:buChar char="–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00"/>
        </a:spcBef>
        <a:buClr>
          <a:schemeClr val="accent5"/>
        </a:buClr>
        <a:buFont typeface="Franklin Gothic Book" panose="020B0503020102020204" pitchFamily="34" charset="0"/>
        <a:buChar char="–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558" y="58345"/>
            <a:ext cx="7400041" cy="779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1252"/>
            <a:ext cx="7924800" cy="5074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F3861-8191-471E-B01A-6DD3B01E70EC}"/>
              </a:ext>
            </a:extLst>
          </p:cNvPr>
          <p:cNvSpPr/>
          <p:nvPr userDrawn="1"/>
        </p:nvSpPr>
        <p:spPr>
          <a:xfrm>
            <a:off x="0" y="6556792"/>
            <a:ext cx="9144000" cy="301208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8A67D0-54F9-4D6F-9324-A2002FFC8230}"/>
              </a:ext>
            </a:extLst>
          </p:cNvPr>
          <p:cNvSpPr txBox="1">
            <a:spLocks/>
          </p:cNvSpPr>
          <p:nvPr userDrawn="1"/>
        </p:nvSpPr>
        <p:spPr>
          <a:xfrm>
            <a:off x="448558" y="6535345"/>
            <a:ext cx="4275842" cy="31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Myriad Pro" panose="020B0503030403020204" pitchFamily="34" charset="0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svg"/><Relationship Id="rId5" Type="http://schemas.openxmlformats.org/officeDocument/2006/relationships/image" Target="../media/image25.sv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hyperlink" Target="http://www.pngall.com/flood-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impleicons_Interface_magnifier-1.svg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impleicons_Interface_magnifier-1.svg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impleicons_Interface_magnifier-1.svg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hyperlink" Target="http://www.pngall.com/flood-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FAQ_icon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A1F2F3-47AB-494D-B9C8-77744EA5F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2" r="27161"/>
          <a:stretch/>
        </p:blipFill>
        <p:spPr>
          <a:xfrm>
            <a:off x="3767241" y="914400"/>
            <a:ext cx="5376759" cy="5629136"/>
          </a:xfrm>
          <a:prstGeom prst="rect">
            <a:avLst/>
          </a:prstGeom>
        </p:spPr>
      </p:pic>
      <p:sp>
        <p:nvSpPr>
          <p:cNvPr id="28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8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8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0D076-0CDA-4646-9207-BFB1101B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7" y="2987350"/>
            <a:ext cx="4878711" cy="23116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  <a:cs typeface="+mj-cs"/>
              </a:rPr>
              <a:t>Disaster Recovery &amp; Consulting Services Update </a:t>
            </a:r>
            <a:endParaRPr lang="en-US" sz="3400" strike="sngStrike" dirty="0">
              <a:solidFill>
                <a:srgbClr val="FF0000"/>
              </a:solidFill>
              <a:latin typeface="+mj-lt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D1107-45A0-46D0-B407-1D92F0128568}"/>
              </a:ext>
            </a:extLst>
          </p:cNvPr>
          <p:cNvSpPr txBox="1"/>
          <p:nvPr/>
        </p:nvSpPr>
        <p:spPr>
          <a:xfrm>
            <a:off x="203022" y="5322693"/>
            <a:ext cx="1991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of Houston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prstClr val="white"/>
                </a:solidFill>
                <a:latin typeface="Calibri"/>
              </a:rPr>
              <a:t>June 30,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629920-50F8-4B6C-BC18-46E6853CD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061"/>
            <a:ext cx="69115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808EC6-1D44-45C0-AD7C-BA89A3B4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Accomplishments to Date</a:t>
            </a:r>
            <a:br>
              <a:rPr lang="en-US" dirty="0"/>
            </a:br>
            <a:r>
              <a:rPr lang="en-US" sz="2400" dirty="0"/>
              <a:t>Key Metrics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F158-9DCA-4C47-B48F-65F243D5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1EA7E-C0A6-4C51-BA59-9DE019406891}"/>
              </a:ext>
            </a:extLst>
          </p:cNvPr>
          <p:cNvSpPr/>
          <p:nvPr/>
        </p:nvSpPr>
        <p:spPr>
          <a:xfrm>
            <a:off x="1789043" y="1696278"/>
            <a:ext cx="2451653" cy="21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A09E0E-C715-4560-8DCA-3C0C0E281400}"/>
              </a:ext>
            </a:extLst>
          </p:cNvPr>
          <p:cNvSpPr/>
          <p:nvPr/>
        </p:nvSpPr>
        <p:spPr>
          <a:xfrm>
            <a:off x="4353338" y="1696278"/>
            <a:ext cx="2451653" cy="21203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932F7-9226-4EA8-8E49-452EA6318A67}"/>
              </a:ext>
            </a:extLst>
          </p:cNvPr>
          <p:cNvSpPr/>
          <p:nvPr/>
        </p:nvSpPr>
        <p:spPr>
          <a:xfrm>
            <a:off x="1789042" y="3900436"/>
            <a:ext cx="2451653" cy="2120348"/>
          </a:xfrm>
          <a:prstGeom prst="rect">
            <a:avLst/>
          </a:prstGeom>
          <a:solidFill>
            <a:srgbClr val="D1D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25088-88D6-42FF-898C-F52110A6A047}"/>
              </a:ext>
            </a:extLst>
          </p:cNvPr>
          <p:cNvSpPr/>
          <p:nvPr/>
        </p:nvSpPr>
        <p:spPr>
          <a:xfrm>
            <a:off x="4353338" y="3900436"/>
            <a:ext cx="2451653" cy="21203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Circle with left arrow">
            <a:extLst>
              <a:ext uri="{FF2B5EF4-FFF2-40B4-BE49-F238E27FC236}">
                <a16:creationId xmlns:a16="http://schemas.microsoft.com/office/drawing/2014/main" id="{F0C87245-4AD3-43CE-B6F2-A3B951DAF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085" y="2007704"/>
            <a:ext cx="1232454" cy="1232454"/>
          </a:xfrm>
          <a:prstGeom prst="rect">
            <a:avLst/>
          </a:prstGeom>
        </p:spPr>
      </p:pic>
      <p:pic>
        <p:nvPicPr>
          <p:cNvPr id="23" name="Graphic 22" descr="Dollar">
            <a:extLst>
              <a:ext uri="{FF2B5EF4-FFF2-40B4-BE49-F238E27FC236}">
                <a16:creationId xmlns:a16="http://schemas.microsoft.com/office/drawing/2014/main" id="{88011571-A444-41E6-AFFF-BD57ED6B2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9276" y="2024271"/>
            <a:ext cx="1119810" cy="11198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495F18-4FC7-4886-A02E-B09A5FA86E10}"/>
              </a:ext>
            </a:extLst>
          </p:cNvPr>
          <p:cNvSpPr txBox="1"/>
          <p:nvPr/>
        </p:nvSpPr>
        <p:spPr>
          <a:xfrm>
            <a:off x="2360956" y="3227891"/>
            <a:ext cx="19588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Financial</a:t>
            </a:r>
          </a:p>
        </p:txBody>
      </p:sp>
      <p:pic>
        <p:nvPicPr>
          <p:cNvPr id="26" name="Graphic 25" descr="Handshake">
            <a:extLst>
              <a:ext uri="{FF2B5EF4-FFF2-40B4-BE49-F238E27FC236}">
                <a16:creationId xmlns:a16="http://schemas.microsoft.com/office/drawing/2014/main" id="{E93BBA9F-D3B2-436B-9507-DE0626EB6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4207" y="1770820"/>
            <a:ext cx="1522347" cy="15223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B86E717-3127-41D8-8336-1BC5CC9D11F8}"/>
              </a:ext>
            </a:extLst>
          </p:cNvPr>
          <p:cNvSpPr txBox="1"/>
          <p:nvPr/>
        </p:nvSpPr>
        <p:spPr>
          <a:xfrm>
            <a:off x="4626663" y="3240158"/>
            <a:ext cx="23456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Program/Policy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4C1A246-5BA0-430F-9583-3C331867B1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408626" y="4630416"/>
            <a:ext cx="1017554" cy="922211"/>
          </a:xfrm>
          <a:prstGeom prst="rect">
            <a:avLst/>
          </a:prstGeom>
        </p:spPr>
      </p:pic>
      <p:pic>
        <p:nvPicPr>
          <p:cNvPr id="32" name="Graphic 31" descr="Building">
            <a:extLst>
              <a:ext uri="{FF2B5EF4-FFF2-40B4-BE49-F238E27FC236}">
                <a16:creationId xmlns:a16="http://schemas.microsoft.com/office/drawing/2014/main" id="{90674EE2-BA01-47B4-95C4-AC3889D520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60956" y="4048827"/>
            <a:ext cx="1112895" cy="11128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624AF43-C653-42CD-89E0-484CC4071986}"/>
              </a:ext>
            </a:extLst>
          </p:cNvPr>
          <p:cNvSpPr txBox="1"/>
          <p:nvPr/>
        </p:nvSpPr>
        <p:spPr>
          <a:xfrm>
            <a:off x="1789042" y="5404228"/>
            <a:ext cx="23456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Mitigation</a:t>
            </a:r>
          </a:p>
        </p:txBody>
      </p:sp>
      <p:pic>
        <p:nvPicPr>
          <p:cNvPr id="37" name="Graphic 36" descr="Questions">
            <a:extLst>
              <a:ext uri="{FF2B5EF4-FFF2-40B4-BE49-F238E27FC236}">
                <a16:creationId xmlns:a16="http://schemas.microsoft.com/office/drawing/2014/main" id="{F596E913-0F86-4743-9639-E25A716D00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38645" y="4026727"/>
            <a:ext cx="1327979" cy="132797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3DECF01-96D0-4756-AD6A-CC0DB3DCCA5E}"/>
              </a:ext>
            </a:extLst>
          </p:cNvPr>
          <p:cNvSpPr txBox="1"/>
          <p:nvPr/>
        </p:nvSpPr>
        <p:spPr>
          <a:xfrm>
            <a:off x="4657515" y="5286043"/>
            <a:ext cx="192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City Department Support</a:t>
            </a:r>
          </a:p>
        </p:txBody>
      </p:sp>
    </p:spTree>
    <p:extLst>
      <p:ext uri="{BB962C8B-B14F-4D97-AF65-F5344CB8AC3E}">
        <p14:creationId xmlns:p14="http://schemas.microsoft.com/office/powerpoint/2010/main" val="148313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808EC6-1D44-45C0-AD7C-BA89A3B4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Accomplishments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F158-9DCA-4C47-B48F-65F243D5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38192" y="6537479"/>
            <a:ext cx="2057400" cy="332284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3EA54-31C1-4716-8D7B-DD0E4075B566}"/>
              </a:ext>
            </a:extLst>
          </p:cNvPr>
          <p:cNvSpPr/>
          <p:nvPr/>
        </p:nvSpPr>
        <p:spPr>
          <a:xfrm>
            <a:off x="214243" y="1308652"/>
            <a:ext cx="2451653" cy="212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Circle with left arrow">
            <a:extLst>
              <a:ext uri="{FF2B5EF4-FFF2-40B4-BE49-F238E27FC236}">
                <a16:creationId xmlns:a16="http://schemas.microsoft.com/office/drawing/2014/main" id="{5B725C65-2FA5-4950-9B77-E1158011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285" y="1620078"/>
            <a:ext cx="1232454" cy="1232454"/>
          </a:xfrm>
          <a:prstGeom prst="rect">
            <a:avLst/>
          </a:prstGeom>
        </p:spPr>
      </p:pic>
      <p:pic>
        <p:nvPicPr>
          <p:cNvPr id="11" name="Graphic 10" descr="Dollar">
            <a:extLst>
              <a:ext uri="{FF2B5EF4-FFF2-40B4-BE49-F238E27FC236}">
                <a16:creationId xmlns:a16="http://schemas.microsoft.com/office/drawing/2014/main" id="{CBBEBD12-A150-4D80-B509-38753C85C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4476" y="1636645"/>
            <a:ext cx="1119810" cy="11198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F06ADF-16BB-41B1-A0A7-8E53FCF477E8}"/>
              </a:ext>
            </a:extLst>
          </p:cNvPr>
          <p:cNvSpPr txBox="1"/>
          <p:nvPr/>
        </p:nvSpPr>
        <p:spPr>
          <a:xfrm>
            <a:off x="786156" y="2840265"/>
            <a:ext cx="19588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Financial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F763-0927-44BC-86AA-BC7E6F09FE82}"/>
              </a:ext>
            </a:extLst>
          </p:cNvPr>
          <p:cNvSpPr/>
          <p:nvPr/>
        </p:nvSpPr>
        <p:spPr>
          <a:xfrm>
            <a:off x="2821054" y="1306594"/>
            <a:ext cx="6108699" cy="1135047"/>
          </a:xfrm>
          <a:prstGeom prst="rect">
            <a:avLst/>
          </a:prstGeom>
          <a:solidFill>
            <a:srgbClr val="D1D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#1 in State of Texas </a:t>
            </a:r>
            <a:r>
              <a:rPr lang="en-US" sz="2400" dirty="0">
                <a:solidFill>
                  <a:schemeClr val="tx1"/>
                </a:solidFill>
              </a:rPr>
              <a:t>for FEMA Recovery Dollars Obligated by FEMA for local governments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BD604-D86A-4FF8-ADDA-28E4635F39A5}"/>
              </a:ext>
            </a:extLst>
          </p:cNvPr>
          <p:cNvSpPr/>
          <p:nvPr/>
        </p:nvSpPr>
        <p:spPr>
          <a:xfrm>
            <a:off x="2821054" y="3648391"/>
            <a:ext cx="6108699" cy="1194197"/>
          </a:xfrm>
          <a:prstGeom prst="rect">
            <a:avLst/>
          </a:prstGeom>
          <a:solidFill>
            <a:srgbClr val="D1D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Received funding for </a:t>
            </a:r>
            <a:r>
              <a:rPr lang="en-US" sz="2400" b="1" dirty="0">
                <a:solidFill>
                  <a:schemeClr val="tx1"/>
                </a:solidFill>
              </a:rPr>
              <a:t>$292.7M of the $365.9M </a:t>
            </a:r>
            <a:r>
              <a:rPr lang="en-US" sz="2400" dirty="0">
                <a:solidFill>
                  <a:schemeClr val="tx1"/>
                </a:solidFill>
              </a:rPr>
              <a:t>currently obligated by FEMA back to the City for Harvey Repairs.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FB76F3-44BF-4629-A011-493005B38466}"/>
              </a:ext>
            </a:extLst>
          </p:cNvPr>
          <p:cNvSpPr/>
          <p:nvPr/>
        </p:nvSpPr>
        <p:spPr>
          <a:xfrm>
            <a:off x="2821054" y="2628454"/>
            <a:ext cx="6108699" cy="869898"/>
          </a:xfrm>
          <a:prstGeom prst="rect">
            <a:avLst/>
          </a:prstGeom>
          <a:solidFill>
            <a:srgbClr val="D1D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Leveraged new FEMA program to recover  Tetra Tech costs at 100% federal funding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5F00EE-BF24-45E2-9FA3-B2C838EC041D}"/>
              </a:ext>
            </a:extLst>
          </p:cNvPr>
          <p:cNvSpPr/>
          <p:nvPr/>
        </p:nvSpPr>
        <p:spPr>
          <a:xfrm>
            <a:off x="2821055" y="4968418"/>
            <a:ext cx="6108699" cy="1052945"/>
          </a:xfrm>
          <a:prstGeom prst="rect">
            <a:avLst/>
          </a:prstGeom>
          <a:solidFill>
            <a:srgbClr val="D1D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</a:rPr>
              <a:t>Maximized insurance proceeds of $102.6M </a:t>
            </a:r>
            <a:r>
              <a:rPr lang="en-US" sz="2300" dirty="0">
                <a:solidFill>
                  <a:schemeClr val="tx1"/>
                </a:solidFill>
              </a:rPr>
              <a:t>for flood loss, wind and business interruption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B038586-6E3D-41EA-BBC6-5D5A88E5D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35012"/>
              </p:ext>
            </p:extLst>
          </p:nvPr>
        </p:nvGraphicFramePr>
        <p:xfrm>
          <a:off x="214242" y="3521832"/>
          <a:ext cx="2451653" cy="29870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06827">
                  <a:extLst>
                    <a:ext uri="{9D8B030D-6E8A-4147-A177-3AD203B41FA5}">
                      <a16:colId xmlns:a16="http://schemas.microsoft.com/office/drawing/2014/main" val="4189975023"/>
                    </a:ext>
                  </a:extLst>
                </a:gridCol>
                <a:gridCol w="1144826">
                  <a:extLst>
                    <a:ext uri="{9D8B030D-6E8A-4147-A177-3AD203B41FA5}">
                      <a16:colId xmlns:a16="http://schemas.microsoft.com/office/drawing/2014/main" val="3095084495"/>
                    </a:ext>
                  </a:extLst>
                </a:gridCol>
              </a:tblGrid>
              <a:tr h="2612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 Received</a:t>
                      </a:r>
                    </a:p>
                    <a:p>
                      <a:pPr algn="ctr"/>
                      <a:r>
                        <a:rPr lang="en-US" sz="1200" dirty="0"/>
                        <a:t>(in Millions)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23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 </a:t>
                      </a:r>
                      <a:r>
                        <a:rPr lang="en-US" sz="1000" dirty="0"/>
                        <a:t>(Debris)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5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 </a:t>
                      </a:r>
                      <a:r>
                        <a:rPr lang="en-US" sz="1000" dirty="0"/>
                        <a:t>(Emergency Work)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4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 </a:t>
                      </a:r>
                      <a:r>
                        <a:rPr lang="en-US" sz="1000" dirty="0"/>
                        <a:t>(</a:t>
                      </a:r>
                      <a:r>
                        <a:rPr lang="en-US" sz="1000" dirty="0" err="1"/>
                        <a:t>Bldgs</a:t>
                      </a:r>
                      <a:r>
                        <a:rPr lang="en-US" sz="1000" dirty="0"/>
                        <a:t> &amp; Equip)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55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 </a:t>
                      </a:r>
                      <a:r>
                        <a:rPr lang="en-US" sz="1000" dirty="0"/>
                        <a:t>(Parks, Rec./Fac.)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2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Z </a:t>
                      </a:r>
                      <a:r>
                        <a:rPr lang="en-US" sz="1000" dirty="0"/>
                        <a:t>(MCIP)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19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SB 7 </a:t>
                      </a:r>
                      <a:r>
                        <a:rPr lang="en-US" sz="1000" dirty="0"/>
                        <a:t>(Local Share)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96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$292.7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848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23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C9A66BC-A86F-4CD8-8353-64DE2E7E91E4}"/>
              </a:ext>
            </a:extLst>
          </p:cNvPr>
          <p:cNvSpPr/>
          <p:nvPr/>
        </p:nvSpPr>
        <p:spPr>
          <a:xfrm>
            <a:off x="185428" y="5992963"/>
            <a:ext cx="2559564" cy="466777"/>
          </a:xfrm>
          <a:prstGeom prst="round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3 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B993DF-3132-459E-86B6-AA63022A7E0B}"/>
              </a:ext>
            </a:extLst>
          </p:cNvPr>
          <p:cNvSpPr/>
          <p:nvPr/>
        </p:nvSpPr>
        <p:spPr>
          <a:xfrm>
            <a:off x="11772" y="5933116"/>
            <a:ext cx="576184" cy="561702"/>
          </a:xfrm>
          <a:prstGeom prst="ellipse">
            <a:avLst/>
          </a:prstGeom>
          <a:solidFill>
            <a:srgbClr val="E9ED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808EC6-1D44-45C0-AD7C-BA89A3B4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Accomplishments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F158-9DCA-4C47-B48F-65F243D5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F763-0927-44BC-86AA-BC7E6F09FE82}"/>
              </a:ext>
            </a:extLst>
          </p:cNvPr>
          <p:cNvSpPr/>
          <p:nvPr/>
        </p:nvSpPr>
        <p:spPr>
          <a:xfrm>
            <a:off x="2947024" y="4079528"/>
            <a:ext cx="6108699" cy="12108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Worked collaboratively with Finance Department </a:t>
            </a:r>
            <a:r>
              <a:rPr lang="en-US" sz="2200" b="1" dirty="0">
                <a:solidFill>
                  <a:schemeClr val="tx1"/>
                </a:solidFill>
              </a:rPr>
              <a:t>to maximize fiscal resources</a:t>
            </a:r>
            <a:r>
              <a:rPr lang="en-US" sz="2200" dirty="0">
                <a:solidFill>
                  <a:schemeClr val="tx1"/>
                </a:solidFill>
              </a:rPr>
              <a:t> for ongoing disaster recovery through internal controls and audits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BD604-D86A-4FF8-ADDA-28E4635F39A5}"/>
              </a:ext>
            </a:extLst>
          </p:cNvPr>
          <p:cNvSpPr/>
          <p:nvPr/>
        </p:nvSpPr>
        <p:spPr>
          <a:xfrm>
            <a:off x="2947024" y="1211897"/>
            <a:ext cx="6108699" cy="1495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Partnered with SPD on proactive and preventative processes based on federal guidelines for</a:t>
            </a:r>
            <a:r>
              <a:rPr lang="en-US" sz="2200" b="1" dirty="0">
                <a:solidFill>
                  <a:schemeClr val="tx1"/>
                </a:solidFill>
              </a:rPr>
              <a:t> 100+ Harvey-related procurements</a:t>
            </a:r>
            <a:r>
              <a:rPr lang="en-US" sz="2200" dirty="0">
                <a:solidFill>
                  <a:schemeClr val="tx1"/>
                </a:solidFill>
              </a:rPr>
              <a:t> ensuring dollars remain in City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DCD54-0F95-48A3-9A76-95F8A4BBF0B1}"/>
              </a:ext>
            </a:extLst>
          </p:cNvPr>
          <p:cNvSpPr/>
          <p:nvPr/>
        </p:nvSpPr>
        <p:spPr>
          <a:xfrm>
            <a:off x="2947024" y="5397946"/>
            <a:ext cx="6108699" cy="9840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Assisted Houston First Corporation to </a:t>
            </a:r>
            <a:r>
              <a:rPr lang="en-US" sz="2200" b="1" dirty="0">
                <a:solidFill>
                  <a:schemeClr val="tx1"/>
                </a:solidFill>
              </a:rPr>
              <a:t>expedite receiving funds </a:t>
            </a:r>
            <a:r>
              <a:rPr lang="en-US" sz="2200" dirty="0">
                <a:solidFill>
                  <a:schemeClr val="tx1"/>
                </a:solidFill>
              </a:rPr>
              <a:t>from FEMA and State within 2 years and targeted for closeout in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D2D0B1-98A9-4C39-830C-4BEA7912E4E5}"/>
              </a:ext>
            </a:extLst>
          </p:cNvPr>
          <p:cNvSpPr/>
          <p:nvPr/>
        </p:nvSpPr>
        <p:spPr>
          <a:xfrm>
            <a:off x="2930316" y="2800958"/>
            <a:ext cx="6108699" cy="10921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Inspector General Review on Procurements </a:t>
            </a:r>
            <a:r>
              <a:rPr lang="en-US" sz="2200" u="sng" dirty="0">
                <a:solidFill>
                  <a:schemeClr val="tx1"/>
                </a:solidFill>
              </a:rPr>
              <a:t>resulted in zero findings </a:t>
            </a:r>
            <a:r>
              <a:rPr lang="en-US" sz="2200" dirty="0">
                <a:solidFill>
                  <a:schemeClr val="tx1"/>
                </a:solidFill>
              </a:rPr>
              <a:t>due to processes put in place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81A316-5AE1-4C5F-A6DA-26A8953D5879}"/>
              </a:ext>
            </a:extLst>
          </p:cNvPr>
          <p:cNvSpPr/>
          <p:nvPr/>
        </p:nvSpPr>
        <p:spPr>
          <a:xfrm>
            <a:off x="214243" y="1295400"/>
            <a:ext cx="2451653" cy="21203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Questions">
            <a:extLst>
              <a:ext uri="{FF2B5EF4-FFF2-40B4-BE49-F238E27FC236}">
                <a16:creationId xmlns:a16="http://schemas.microsoft.com/office/drawing/2014/main" id="{E051863E-0B76-43F0-8322-FC4FB102F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793" y="1379605"/>
            <a:ext cx="1327979" cy="13279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BB56C8-B2D7-41A4-B61A-D2B39F23A932}"/>
              </a:ext>
            </a:extLst>
          </p:cNvPr>
          <p:cNvSpPr txBox="1"/>
          <p:nvPr/>
        </p:nvSpPr>
        <p:spPr>
          <a:xfrm>
            <a:off x="478663" y="2638921"/>
            <a:ext cx="192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City Department Support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D779F8E-C6F2-4ADB-B956-0ED6C65A7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337" y="5981364"/>
            <a:ext cx="400649" cy="4006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3528944-A04B-448A-A295-A1D4B1EEF545}"/>
              </a:ext>
            </a:extLst>
          </p:cNvPr>
          <p:cNvSpPr txBox="1"/>
          <p:nvPr/>
        </p:nvSpPr>
        <p:spPr>
          <a:xfrm>
            <a:off x="759794" y="6009674"/>
            <a:ext cx="199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Under new FEMA policy, a 3-year timeline  limiting “</a:t>
            </a:r>
            <a:r>
              <a:rPr lang="en-US" sz="800" dirty="0" err="1">
                <a:solidFill>
                  <a:schemeClr val="bg1"/>
                </a:solidFill>
              </a:rPr>
              <a:t>clawback</a:t>
            </a:r>
            <a:r>
              <a:rPr lang="en-US" sz="800" dirty="0">
                <a:solidFill>
                  <a:schemeClr val="bg1"/>
                </a:solidFill>
              </a:rPr>
              <a:t>” begins once a project is closed out by the City.</a:t>
            </a:r>
          </a:p>
        </p:txBody>
      </p:sp>
    </p:spTree>
    <p:extLst>
      <p:ext uri="{BB962C8B-B14F-4D97-AF65-F5344CB8AC3E}">
        <p14:creationId xmlns:p14="http://schemas.microsoft.com/office/powerpoint/2010/main" val="113932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860280-CC60-468F-A74E-0B5DFBB31E13}"/>
              </a:ext>
            </a:extLst>
          </p:cNvPr>
          <p:cNvSpPr/>
          <p:nvPr/>
        </p:nvSpPr>
        <p:spPr>
          <a:xfrm>
            <a:off x="177521" y="5981364"/>
            <a:ext cx="2559564" cy="466777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56 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808EC6-1D44-45C0-AD7C-BA89A3B4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Accomplishments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F158-9DCA-4C47-B48F-65F243D5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F763-0927-44BC-86AA-BC7E6F09FE82}"/>
              </a:ext>
            </a:extLst>
          </p:cNvPr>
          <p:cNvSpPr/>
          <p:nvPr/>
        </p:nvSpPr>
        <p:spPr>
          <a:xfrm>
            <a:off x="2821057" y="1339947"/>
            <a:ext cx="6108699" cy="1466122"/>
          </a:xfrm>
          <a:prstGeom prst="rect">
            <a:avLst/>
          </a:prstGeom>
          <a:solidFill>
            <a:srgbClr val="FFE4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COH Finance </a:t>
            </a:r>
            <a:r>
              <a:rPr lang="en-US" sz="2400" b="1" dirty="0">
                <a:solidFill>
                  <a:schemeClr val="tx1"/>
                </a:solidFill>
              </a:rPr>
              <a:t>led collaborative approach </a:t>
            </a:r>
            <a:r>
              <a:rPr lang="en-US" sz="2400" dirty="0">
                <a:solidFill>
                  <a:schemeClr val="tx1"/>
                </a:solidFill>
              </a:rPr>
              <a:t>to disaster– “Strike Team”, Denton/Austin In-Person Meetings, Weekly “Ball-in-Court” working sessions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DCD54-0F95-48A3-9A76-95F8A4BBF0B1}"/>
              </a:ext>
            </a:extLst>
          </p:cNvPr>
          <p:cNvSpPr/>
          <p:nvPr/>
        </p:nvSpPr>
        <p:spPr>
          <a:xfrm>
            <a:off x="2821053" y="2878357"/>
            <a:ext cx="6108699" cy="1106288"/>
          </a:xfrm>
          <a:prstGeom prst="rect">
            <a:avLst/>
          </a:prstGeom>
          <a:solidFill>
            <a:srgbClr val="FFE4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Received approval from FEMA</a:t>
            </a:r>
            <a:r>
              <a:rPr lang="en-US" sz="2400" dirty="0">
                <a:solidFill>
                  <a:schemeClr val="tx1"/>
                </a:solidFill>
              </a:rPr>
              <a:t> on apportionment and allocation methodology </a:t>
            </a:r>
            <a:r>
              <a:rPr lang="en-US" sz="2400" b="1" dirty="0">
                <a:solidFill>
                  <a:schemeClr val="tx1"/>
                </a:solidFill>
              </a:rPr>
              <a:t>within 1 year </a:t>
            </a:r>
            <a:r>
              <a:rPr lang="en-US" sz="2400" dirty="0">
                <a:solidFill>
                  <a:schemeClr val="tx1"/>
                </a:solidFill>
              </a:rPr>
              <a:t>for insurance proceeds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D2D0B1-98A9-4C39-830C-4BEA7912E4E5}"/>
              </a:ext>
            </a:extLst>
          </p:cNvPr>
          <p:cNvSpPr/>
          <p:nvPr/>
        </p:nvSpPr>
        <p:spPr>
          <a:xfrm>
            <a:off x="2821055" y="5344473"/>
            <a:ext cx="6108699" cy="1132112"/>
          </a:xfrm>
          <a:prstGeom prst="rect">
            <a:avLst/>
          </a:prstGeom>
          <a:solidFill>
            <a:srgbClr val="FFE4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Supported Chief Recovery Officer during legislative session on SB7 </a:t>
            </a:r>
            <a:r>
              <a:rPr lang="en-US" sz="2400" b="1" dirty="0">
                <a:solidFill>
                  <a:schemeClr val="tx1"/>
                </a:solidFill>
              </a:rPr>
              <a:t>to save the City an estimated $24.8M to date.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BAA809-F0CA-4EE4-B67C-04B1C8C271E2}"/>
              </a:ext>
            </a:extLst>
          </p:cNvPr>
          <p:cNvSpPr/>
          <p:nvPr/>
        </p:nvSpPr>
        <p:spPr>
          <a:xfrm>
            <a:off x="214243" y="1308652"/>
            <a:ext cx="2451653" cy="21203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083EAC5B-7BFF-4312-A707-4637E0444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112" y="1383194"/>
            <a:ext cx="1522347" cy="15223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12545B-DE73-49AD-8D3B-88D706266007}"/>
              </a:ext>
            </a:extLst>
          </p:cNvPr>
          <p:cNvSpPr txBox="1"/>
          <p:nvPr/>
        </p:nvSpPr>
        <p:spPr>
          <a:xfrm>
            <a:off x="487568" y="2852532"/>
            <a:ext cx="23456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Program/Policy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666762-AD10-4192-B406-EABAFDE83D5C}"/>
              </a:ext>
            </a:extLst>
          </p:cNvPr>
          <p:cNvSpPr/>
          <p:nvPr/>
        </p:nvSpPr>
        <p:spPr>
          <a:xfrm>
            <a:off x="2821054" y="4051933"/>
            <a:ext cx="6108699" cy="1246076"/>
          </a:xfrm>
          <a:prstGeom prst="rect">
            <a:avLst/>
          </a:prstGeom>
          <a:solidFill>
            <a:srgbClr val="FFE4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City led process to improve FEMA’s online tool (</a:t>
            </a:r>
            <a:r>
              <a:rPr lang="en-US" sz="2400" dirty="0" err="1">
                <a:solidFill>
                  <a:schemeClr val="tx1"/>
                </a:solidFill>
              </a:rPr>
              <a:t>GrantsPortal</a:t>
            </a:r>
            <a:r>
              <a:rPr lang="en-US" sz="2400" dirty="0">
                <a:solidFill>
                  <a:schemeClr val="tx1"/>
                </a:solidFill>
              </a:rPr>
              <a:t>) resulting in </a:t>
            </a:r>
            <a:r>
              <a:rPr lang="en-US" sz="2400" b="1" dirty="0">
                <a:solidFill>
                  <a:schemeClr val="tx1"/>
                </a:solidFill>
              </a:rPr>
              <a:t>18 changes in the system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9CFD1D-0CD9-4795-B02C-4374DD2E2B20}"/>
              </a:ext>
            </a:extLst>
          </p:cNvPr>
          <p:cNvSpPr/>
          <p:nvPr/>
        </p:nvSpPr>
        <p:spPr>
          <a:xfrm>
            <a:off x="11772" y="5933116"/>
            <a:ext cx="576184" cy="561702"/>
          </a:xfrm>
          <a:prstGeom prst="ellipse">
            <a:avLst/>
          </a:prstGeom>
          <a:solidFill>
            <a:srgbClr val="E9ED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C0EA2D9-FE45-45DD-B34B-CC320E28A6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3337" y="5981364"/>
            <a:ext cx="400649" cy="4006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C46F46-FF89-4F49-8208-89F88C97A6B2}"/>
              </a:ext>
            </a:extLst>
          </p:cNvPr>
          <p:cNvSpPr txBox="1"/>
          <p:nvPr/>
        </p:nvSpPr>
        <p:spPr>
          <a:xfrm>
            <a:off x="877824" y="5981364"/>
            <a:ext cx="197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FEMA is 52% complete with adopting 56 distinct policy changes from the DRRA that impact Harvey recovery.</a:t>
            </a:r>
          </a:p>
        </p:txBody>
      </p:sp>
    </p:spTree>
    <p:extLst>
      <p:ext uri="{BB962C8B-B14F-4D97-AF65-F5344CB8AC3E}">
        <p14:creationId xmlns:p14="http://schemas.microsoft.com/office/powerpoint/2010/main" val="329436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67AACF-0BEC-4634-A07E-8A8026848D09}"/>
              </a:ext>
            </a:extLst>
          </p:cNvPr>
          <p:cNvSpPr/>
          <p:nvPr/>
        </p:nvSpPr>
        <p:spPr>
          <a:xfrm>
            <a:off x="185428" y="5992963"/>
            <a:ext cx="2559564" cy="46677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1:7 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4E01A3-06B7-4469-B99E-505CAC86F6B0}"/>
              </a:ext>
            </a:extLst>
          </p:cNvPr>
          <p:cNvSpPr/>
          <p:nvPr/>
        </p:nvSpPr>
        <p:spPr>
          <a:xfrm>
            <a:off x="11772" y="5933116"/>
            <a:ext cx="576184" cy="561702"/>
          </a:xfrm>
          <a:prstGeom prst="ellipse">
            <a:avLst/>
          </a:prstGeom>
          <a:solidFill>
            <a:srgbClr val="E9ED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808EC6-1D44-45C0-AD7C-BA89A3B4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Accomplishments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F158-9DCA-4C47-B48F-65F243D5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F763-0927-44BC-86AA-BC7E6F09FE82}"/>
              </a:ext>
            </a:extLst>
          </p:cNvPr>
          <p:cNvSpPr/>
          <p:nvPr/>
        </p:nvSpPr>
        <p:spPr>
          <a:xfrm>
            <a:off x="2821058" y="1296100"/>
            <a:ext cx="6108699" cy="1046922"/>
          </a:xfrm>
          <a:prstGeom prst="rect">
            <a:avLst/>
          </a:prstGeom>
          <a:solidFill>
            <a:srgbClr val="D1D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Obtained </a:t>
            </a:r>
            <a:r>
              <a:rPr lang="en-US" sz="2400" b="1" dirty="0">
                <a:solidFill>
                  <a:schemeClr val="tx1"/>
                </a:solidFill>
              </a:rPr>
              <a:t>$14.2 in federal funds </a:t>
            </a:r>
            <a:r>
              <a:rPr lang="en-US" sz="2400" dirty="0">
                <a:solidFill>
                  <a:schemeClr val="tx1"/>
                </a:solidFill>
              </a:rPr>
              <a:t>for Phase 1 Hazard Mitigation – Infrastructure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BD604-D86A-4FF8-ADDA-28E4635F39A5}"/>
              </a:ext>
            </a:extLst>
          </p:cNvPr>
          <p:cNvSpPr/>
          <p:nvPr/>
        </p:nvSpPr>
        <p:spPr>
          <a:xfrm>
            <a:off x="2821058" y="2471530"/>
            <a:ext cx="6108699" cy="1207456"/>
          </a:xfrm>
          <a:prstGeom prst="rect">
            <a:avLst/>
          </a:prstGeom>
          <a:solidFill>
            <a:srgbClr val="D1D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Obtained </a:t>
            </a:r>
            <a:r>
              <a:rPr lang="en-US" sz="2400" b="1" dirty="0">
                <a:solidFill>
                  <a:schemeClr val="tx1"/>
                </a:solidFill>
              </a:rPr>
              <a:t>$17.4 in federal funds </a:t>
            </a:r>
            <a:r>
              <a:rPr lang="en-US" sz="2400" dirty="0">
                <a:solidFill>
                  <a:schemeClr val="tx1"/>
                </a:solidFill>
              </a:rPr>
              <a:t>for Flood Mitigation - Residential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DCD54-0F95-48A3-9A76-95F8A4BBF0B1}"/>
              </a:ext>
            </a:extLst>
          </p:cNvPr>
          <p:cNvSpPr/>
          <p:nvPr/>
        </p:nvSpPr>
        <p:spPr>
          <a:xfrm>
            <a:off x="2821058" y="3753138"/>
            <a:ext cx="6108699" cy="1289062"/>
          </a:xfrm>
          <a:prstGeom prst="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On pace to bring in </a:t>
            </a:r>
            <a:r>
              <a:rPr lang="en-US" sz="2400" b="1" dirty="0">
                <a:solidFill>
                  <a:schemeClr val="bg1"/>
                </a:solidFill>
              </a:rPr>
              <a:t>an additional $0.69 in hazard mitigation funding for every $1 spent on repair </a:t>
            </a:r>
            <a:r>
              <a:rPr lang="en-US" sz="2400" dirty="0">
                <a:solidFill>
                  <a:schemeClr val="bg1"/>
                </a:solidFill>
              </a:rPr>
              <a:t>for City projects.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4C3475-E84F-49B3-82A4-55C060C6E083}"/>
              </a:ext>
            </a:extLst>
          </p:cNvPr>
          <p:cNvSpPr/>
          <p:nvPr/>
        </p:nvSpPr>
        <p:spPr>
          <a:xfrm>
            <a:off x="214243" y="1321150"/>
            <a:ext cx="2451653" cy="2120348"/>
          </a:xfrm>
          <a:prstGeom prst="rect">
            <a:avLst/>
          </a:prstGeom>
          <a:solidFill>
            <a:srgbClr val="D1D8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CCEBFB-C1F0-46A1-A402-A4D0E2AFC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827" y="2051130"/>
            <a:ext cx="1017554" cy="922211"/>
          </a:xfrm>
          <a:prstGeom prst="rect">
            <a:avLst/>
          </a:prstGeom>
        </p:spPr>
      </p:pic>
      <p:pic>
        <p:nvPicPr>
          <p:cNvPr id="22" name="Graphic 21" descr="Building">
            <a:extLst>
              <a:ext uri="{FF2B5EF4-FFF2-40B4-BE49-F238E27FC236}">
                <a16:creationId xmlns:a16="http://schemas.microsoft.com/office/drawing/2014/main" id="{3C7553D1-E713-4C2F-9EB5-BAA3E53D9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157" y="1469541"/>
            <a:ext cx="1112895" cy="11128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45C97CC-E34B-4A35-9FEF-F024891CCE3D}"/>
              </a:ext>
            </a:extLst>
          </p:cNvPr>
          <p:cNvSpPr txBox="1"/>
          <p:nvPr/>
        </p:nvSpPr>
        <p:spPr>
          <a:xfrm>
            <a:off x="214243" y="2824942"/>
            <a:ext cx="23456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Mitigation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12FB5F-3FCB-47FB-AB6B-EE3645E5BC0C}"/>
              </a:ext>
            </a:extLst>
          </p:cNvPr>
          <p:cNvSpPr/>
          <p:nvPr/>
        </p:nvSpPr>
        <p:spPr>
          <a:xfrm>
            <a:off x="2821058" y="1268922"/>
            <a:ext cx="6108699" cy="1046922"/>
          </a:xfrm>
          <a:prstGeom prst="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Awarded </a:t>
            </a:r>
            <a:r>
              <a:rPr lang="en-US" sz="2400" b="1" dirty="0">
                <a:solidFill>
                  <a:schemeClr val="bg1"/>
                </a:solidFill>
              </a:rPr>
              <a:t>$14.8M in federal funds </a:t>
            </a:r>
            <a:r>
              <a:rPr lang="en-US" sz="2400" dirty="0">
                <a:solidFill>
                  <a:schemeClr val="bg1"/>
                </a:solidFill>
              </a:rPr>
              <a:t>for Phase 1 Hazard Mitigation – Infrastructure (HMGP)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8ECE39-FC14-4F4A-BBB4-D4A07FB3860C}"/>
              </a:ext>
            </a:extLst>
          </p:cNvPr>
          <p:cNvSpPr/>
          <p:nvPr/>
        </p:nvSpPr>
        <p:spPr>
          <a:xfrm>
            <a:off x="2821058" y="2444352"/>
            <a:ext cx="6108699" cy="1207456"/>
          </a:xfrm>
          <a:prstGeom prst="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Awarded </a:t>
            </a:r>
            <a:r>
              <a:rPr lang="en-US" sz="2400" b="1" dirty="0">
                <a:solidFill>
                  <a:schemeClr val="bg1"/>
                </a:solidFill>
              </a:rPr>
              <a:t>$38.9M in federal funds </a:t>
            </a:r>
            <a:r>
              <a:rPr lang="en-US" sz="2400" dirty="0">
                <a:solidFill>
                  <a:schemeClr val="bg1"/>
                </a:solidFill>
              </a:rPr>
              <a:t>for Flood Mitigation – Residential (FMA) for ‘19 &amp; ’20.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92F624-8F49-43DF-9762-5E28D8EED607}"/>
              </a:ext>
            </a:extLst>
          </p:cNvPr>
          <p:cNvSpPr/>
          <p:nvPr/>
        </p:nvSpPr>
        <p:spPr>
          <a:xfrm>
            <a:off x="2821058" y="5116352"/>
            <a:ext cx="6108699" cy="1289062"/>
          </a:xfrm>
          <a:prstGeom prst="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Working with FEMA to develop </a:t>
            </a:r>
            <a:r>
              <a:rPr lang="en-US" sz="2400" b="1" dirty="0">
                <a:solidFill>
                  <a:schemeClr val="bg1"/>
                </a:solidFill>
              </a:rPr>
              <a:t>178 additional mitigation proposals</a:t>
            </a:r>
            <a:r>
              <a:rPr lang="en-US" sz="2400" dirty="0">
                <a:solidFill>
                  <a:schemeClr val="bg1"/>
                </a:solidFill>
              </a:rPr>
              <a:t> for City facilities.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94B628D-F91E-4D1D-8523-A4037D11E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3337" y="5981364"/>
            <a:ext cx="400649" cy="4006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A105A9-87C4-4175-9064-A206C1FA532C}"/>
              </a:ext>
            </a:extLst>
          </p:cNvPr>
          <p:cNvSpPr txBox="1"/>
          <p:nvPr/>
        </p:nvSpPr>
        <p:spPr>
          <a:xfrm>
            <a:off x="969264" y="6009674"/>
            <a:ext cx="178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FEMA states that for every $1 spent on mitigation, you will save $7 in future repair costs from disasters.</a:t>
            </a:r>
          </a:p>
        </p:txBody>
      </p:sp>
    </p:spTree>
    <p:extLst>
      <p:ext uri="{BB962C8B-B14F-4D97-AF65-F5344CB8AC3E}">
        <p14:creationId xmlns:p14="http://schemas.microsoft.com/office/powerpoint/2010/main" val="180375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808EC6-1D44-45C0-AD7C-BA89A3B4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8" y="154379"/>
            <a:ext cx="7337525" cy="967235"/>
          </a:xfrm>
        </p:spPr>
        <p:txBody>
          <a:bodyPr/>
          <a:lstStyle/>
          <a:p>
            <a:r>
              <a:rPr lang="en-US" dirty="0"/>
              <a:t>Projected Milestones for 2020/2021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F158-9DCA-4C47-B48F-65F243D5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D3CCB95-800F-44CE-8BFE-4F9E43B4EC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6823098"/>
              </p:ext>
            </p:extLst>
          </p:nvPr>
        </p:nvGraphicFramePr>
        <p:xfrm>
          <a:off x="176981" y="1506220"/>
          <a:ext cx="879003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851">
                  <a:extLst>
                    <a:ext uri="{9D8B030D-6E8A-4147-A177-3AD203B41FA5}">
                      <a16:colId xmlns:a16="http://schemas.microsoft.com/office/drawing/2014/main" val="1007447848"/>
                    </a:ext>
                  </a:extLst>
                </a:gridCol>
                <a:gridCol w="1641094">
                  <a:extLst>
                    <a:ext uri="{9D8B030D-6E8A-4147-A177-3AD203B41FA5}">
                      <a16:colId xmlns:a16="http://schemas.microsoft.com/office/drawing/2014/main" val="1082803478"/>
                    </a:ext>
                  </a:extLst>
                </a:gridCol>
                <a:gridCol w="1220093">
                  <a:extLst>
                    <a:ext uri="{9D8B030D-6E8A-4147-A177-3AD203B41FA5}">
                      <a16:colId xmlns:a16="http://schemas.microsoft.com/office/drawing/2014/main" val="2024071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Milestones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4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Awarded $9.4M from State for Local Cost Share Assistance (SB7)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June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77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FEMA Approved new</a:t>
                      </a:r>
                      <a:r>
                        <a:rPr lang="en-US" sz="1600" dirty="0"/>
                        <a:t> $21.5M in Flood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June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997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Receive $4.5M for TIRZ 17 HMGP Application – 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 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769129"/>
                  </a:ext>
                </a:extLst>
              </a:tr>
              <a:tr h="286103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Receive</a:t>
                      </a:r>
                      <a:r>
                        <a:rPr lang="en-US" sz="1600" dirty="0"/>
                        <a:t> additional $24M for 406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Aug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 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1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Receive $13M from State for closeout retainage currently held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Nov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 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80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Updating FEMA </a:t>
                      </a:r>
                      <a:r>
                        <a:rPr lang="en-US" sz="1600" dirty="0" err="1"/>
                        <a:t>GrantsPortal</a:t>
                      </a:r>
                      <a:r>
                        <a:rPr lang="en-US" sz="1600" dirty="0"/>
                        <a:t> from supplemental damage assessments for HPW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Feb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 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01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New Obligation of Projects at $1.3B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Feb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 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91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Reimbursements of $800M (in General/Enterprise Funds)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Feb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 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19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Receive approval for additional $266M for HMGP – Phase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 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33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07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EDA5F0-1684-4752-A5AD-0C81749E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Contract Cap Request: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80C9E-17BD-49FF-8507-84723CFE6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C4BFBC-5F9D-4A75-B466-D02C6307D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189" y="1523828"/>
            <a:ext cx="8229600" cy="4681728"/>
          </a:xfrm>
        </p:spPr>
        <p:txBody>
          <a:bodyPr/>
          <a:lstStyle/>
          <a:p>
            <a:r>
              <a:rPr lang="en-US" dirty="0"/>
              <a:t>Breakdown:</a:t>
            </a:r>
          </a:p>
          <a:p>
            <a:pPr lvl="1"/>
            <a:r>
              <a:rPr lang="en-US" dirty="0"/>
              <a:t>Harvey: 				$10M</a:t>
            </a:r>
          </a:p>
          <a:p>
            <a:pPr lvl="1"/>
            <a:r>
              <a:rPr lang="en-US" dirty="0"/>
              <a:t>COVID-19 Request:</a:t>
            </a:r>
          </a:p>
          <a:p>
            <a:pPr lvl="2"/>
            <a:r>
              <a:rPr lang="en-US" dirty="0"/>
              <a:t>FEMA Public Assistance	$1M</a:t>
            </a:r>
          </a:p>
          <a:p>
            <a:pPr lvl="2"/>
            <a:r>
              <a:rPr lang="en-US" dirty="0"/>
              <a:t>Coronavirus Relief Fund 	</a:t>
            </a:r>
            <a:r>
              <a:rPr lang="en-US" u="sng" dirty="0"/>
              <a:t>$5M</a:t>
            </a:r>
          </a:p>
          <a:p>
            <a:pPr lvl="1"/>
            <a:r>
              <a:rPr lang="en-US" dirty="0"/>
              <a:t>Total COVID-19			$  6M</a:t>
            </a:r>
          </a:p>
          <a:p>
            <a:pPr lvl="1"/>
            <a:r>
              <a:rPr lang="en-US" dirty="0"/>
              <a:t>Other(s)/Future Disaster(s)	</a:t>
            </a:r>
            <a:r>
              <a:rPr lang="en-US" u="sng" dirty="0"/>
              <a:t>$  5M</a:t>
            </a:r>
          </a:p>
          <a:p>
            <a:r>
              <a:rPr lang="en-US" b="1" dirty="0"/>
              <a:t>Total Increase			$21M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5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EDA5F0-1684-4752-A5AD-0C81749E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Operations:</a:t>
            </a:r>
            <a:br>
              <a:rPr lang="en-US" dirty="0"/>
            </a:br>
            <a:r>
              <a:rPr lang="en-US" sz="2000" dirty="0"/>
              <a:t>Actual Allocation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80C9E-17BD-49FF-8507-84723CFE6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EDE8F0E-5A6E-4060-BAB7-305886D723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8668668"/>
              </p:ext>
            </p:extLst>
          </p:nvPr>
        </p:nvGraphicFramePr>
        <p:xfrm>
          <a:off x="103239" y="2179089"/>
          <a:ext cx="8690241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855">
                  <a:extLst>
                    <a:ext uri="{9D8B030D-6E8A-4147-A177-3AD203B41FA5}">
                      <a16:colId xmlns:a16="http://schemas.microsoft.com/office/drawing/2014/main" val="3200624963"/>
                    </a:ext>
                  </a:extLst>
                </a:gridCol>
                <a:gridCol w="1962056">
                  <a:extLst>
                    <a:ext uri="{9D8B030D-6E8A-4147-A177-3AD203B41FA5}">
                      <a16:colId xmlns:a16="http://schemas.microsoft.com/office/drawing/2014/main" val="3896056961"/>
                    </a:ext>
                  </a:extLst>
                </a:gridCol>
              </a:tblGrid>
              <a:tr h="613987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Scope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Cost (M)</a:t>
                      </a:r>
                    </a:p>
                    <a:p>
                      <a:pPr algn="ctr"/>
                      <a:r>
                        <a:rPr lang="en-US" sz="1800" b="0" dirty="0"/>
                        <a:t>June 2020*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Initial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Cost (M)</a:t>
                      </a:r>
                    </a:p>
                    <a:p>
                      <a:pPr algn="ctr"/>
                      <a:r>
                        <a:rPr lang="en-US" sz="1800" b="0" dirty="0"/>
                        <a:t>Thru Feb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Cumulative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sz="1800" dirty="0"/>
                        <a:t>Damage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Project Development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6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Grant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3274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800" dirty="0"/>
                        <a:t>Closeout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82123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/>
                        <a:t>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0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69695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C0EC76-D19C-43A8-8A20-3E439B14AAAC}"/>
              </a:ext>
            </a:extLst>
          </p:cNvPr>
          <p:cNvSpPr/>
          <p:nvPr/>
        </p:nvSpPr>
        <p:spPr>
          <a:xfrm>
            <a:off x="2807545" y="1500484"/>
            <a:ext cx="2723101" cy="355665"/>
          </a:xfrm>
          <a:prstGeom prst="round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Current Estimates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F24E7-0041-4D3F-ADCC-9FA5025F6EC2}"/>
              </a:ext>
            </a:extLst>
          </p:cNvPr>
          <p:cNvSpPr txBox="1"/>
          <p:nvPr/>
        </p:nvSpPr>
        <p:spPr>
          <a:xfrm>
            <a:off x="413730" y="5330565"/>
            <a:ext cx="6679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*Expected for the period from August 2017 - October 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671B98-EEBD-4F70-8EBB-1143D8A726D7}"/>
              </a:ext>
            </a:extLst>
          </p:cNvPr>
          <p:cNvSpPr/>
          <p:nvPr/>
        </p:nvSpPr>
        <p:spPr>
          <a:xfrm>
            <a:off x="5746521" y="1188882"/>
            <a:ext cx="1037737" cy="930234"/>
          </a:xfrm>
          <a:prstGeom prst="round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Estimate for Future Years**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34587-FEE7-459F-AF50-2183703BC50E}"/>
              </a:ext>
            </a:extLst>
          </p:cNvPr>
          <p:cNvSpPr txBox="1"/>
          <p:nvPr/>
        </p:nvSpPr>
        <p:spPr>
          <a:xfrm>
            <a:off x="413730" y="5620781"/>
            <a:ext cx="6679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**Expected for the period of September 2020 through February 2022</a:t>
            </a:r>
          </a:p>
        </p:txBody>
      </p:sp>
    </p:spTree>
    <p:extLst>
      <p:ext uri="{BB962C8B-B14F-4D97-AF65-F5344CB8AC3E}">
        <p14:creationId xmlns:p14="http://schemas.microsoft.com/office/powerpoint/2010/main" val="225855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4D2C-E3C2-4C80-A37F-E848CC2F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Program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A198A9-50DA-4F83-AD1A-01C67B919904}"/>
              </a:ext>
            </a:extLst>
          </p:cNvPr>
          <p:cNvSpPr txBox="1"/>
          <p:nvPr/>
        </p:nvSpPr>
        <p:spPr>
          <a:xfrm>
            <a:off x="8377578" y="6574416"/>
            <a:ext cx="383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9B1B61-9A69-47D8-A339-F24F61FA19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3"/>
          <a:stretch/>
        </p:blipFill>
        <p:spPr>
          <a:xfrm>
            <a:off x="0" y="1386074"/>
            <a:ext cx="7692342" cy="41075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ABB047-9E9E-4412-985C-9DCBE0FCB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699" y="1992810"/>
            <a:ext cx="4442534" cy="28723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is an unprecedented disaster for the City of Houston and the Nation.</a:t>
            </a:r>
          </a:p>
        </p:txBody>
      </p:sp>
    </p:spTree>
    <p:extLst>
      <p:ext uri="{BB962C8B-B14F-4D97-AF65-F5344CB8AC3E}">
        <p14:creationId xmlns:p14="http://schemas.microsoft.com/office/powerpoint/2010/main" val="302586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C3993-832E-4729-8CEF-4A405B5983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3221" y="3699599"/>
            <a:ext cx="6096000" cy="271248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Tetra Tech’s Role: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 and Procurement Compliance Analysis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 Training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Advisory Consulting Services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Management/Records Retention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 preparation and support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 PA Project Formulation for Claims Submission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Duplication of Benefits Assessments</a:t>
            </a:r>
          </a:p>
          <a:p>
            <a:pPr lvl="1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19AA84-8685-45A2-ADD8-11D758CA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Activities – </a:t>
            </a:r>
            <a:r>
              <a:rPr lang="en-US" sz="2000" b="1" dirty="0">
                <a:solidFill>
                  <a:schemeClr val="tx1"/>
                </a:solidFill>
              </a:rPr>
              <a:t>March Thru December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AF13F4-7FD0-41FC-932D-E0910F1B1767}"/>
              </a:ext>
            </a:extLst>
          </p:cNvPr>
          <p:cNvSpPr txBox="1"/>
          <p:nvPr/>
        </p:nvSpPr>
        <p:spPr>
          <a:xfrm>
            <a:off x="4976089" y="1594984"/>
            <a:ext cx="4060556" cy="369332"/>
          </a:xfrm>
          <a:prstGeom prst="rect">
            <a:avLst/>
          </a:prstGeom>
          <a:solidFill>
            <a:srgbClr val="00337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Key Issues and Considerations: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5CF1CB-593F-49FC-8803-3FB00FCC144A}"/>
              </a:ext>
            </a:extLst>
          </p:cNvPr>
          <p:cNvSpPr/>
          <p:nvPr/>
        </p:nvSpPr>
        <p:spPr>
          <a:xfrm>
            <a:off x="4976089" y="1967184"/>
            <a:ext cx="4060556" cy="1461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Adherence 2 CFR 200 Compliance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Preparation for OIG and other Audits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Must Spend by December 30, 2020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Evolving federal regulations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Disaster unlike any in history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560BFE12-FA55-4AE3-BA02-1D19AC01B5C1}"/>
              </a:ext>
            </a:extLst>
          </p:cNvPr>
          <p:cNvSpPr/>
          <p:nvPr/>
        </p:nvSpPr>
        <p:spPr>
          <a:xfrm>
            <a:off x="0" y="1630911"/>
            <a:ext cx="4944534" cy="188524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Medical Expenses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Public Health Expenses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Payroll Expenses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Expenses to Facilitate Compliance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Economic Assistance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Administrative Expenses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31F09F1-3336-4F87-8092-8E4D44609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</p:spPr>
        <p:txBody>
          <a:bodyPr/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61555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D6A231-C88C-46DC-B07D-8D5C4163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Summary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DDD4053-D39B-4C24-93BA-8E0031527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13702"/>
              </p:ext>
            </p:extLst>
          </p:nvPr>
        </p:nvGraphicFramePr>
        <p:xfrm>
          <a:off x="235971" y="1376911"/>
          <a:ext cx="6421340" cy="455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231">
                  <a:extLst>
                    <a:ext uri="{9D8B030D-6E8A-4147-A177-3AD203B41FA5}">
                      <a16:colId xmlns:a16="http://schemas.microsoft.com/office/drawing/2014/main" val="1551118979"/>
                    </a:ext>
                  </a:extLst>
                </a:gridCol>
                <a:gridCol w="3180109">
                  <a:extLst>
                    <a:ext uri="{9D8B030D-6E8A-4147-A177-3AD203B41FA5}">
                      <a16:colId xmlns:a16="http://schemas.microsoft.com/office/drawing/2014/main" val="20039365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136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Key Activities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755526"/>
                  </a:ext>
                </a:extLst>
              </a:tr>
              <a:tr h="412652">
                <a:tc>
                  <a:txBody>
                    <a:bodyPr/>
                    <a:lstStyle/>
                    <a:p>
                      <a:r>
                        <a:rPr lang="en-US" sz="2000" dirty="0"/>
                        <a:t>RFP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April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58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February 2017 ($5M)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0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December 2017 ($32M)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65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Total Contract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$37M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6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 Term </a:t>
                      </a:r>
                      <a:r>
                        <a:rPr lang="en-US" sz="1200" dirty="0"/>
                        <a:t>(3 years plus two 1 year renewals)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February 2017 – February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648126"/>
                  </a:ext>
                </a:extLst>
              </a:tr>
              <a:tr h="388881">
                <a:tc>
                  <a:txBody>
                    <a:bodyPr/>
                    <a:lstStyle/>
                    <a:p>
                      <a:r>
                        <a:rPr lang="en-US" sz="2000" dirty="0"/>
                        <a:t>Spend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$30M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229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Harvey Monthly Spend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$866K*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MWBE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23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Current MWBE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383100"/>
                  </a:ext>
                </a:extLst>
              </a:tr>
            </a:tbl>
          </a:graphicData>
        </a:graphic>
      </p:graphicFrame>
      <p:sp>
        <p:nvSpPr>
          <p:cNvPr id="8" name="Arrow: Left 7">
            <a:extLst>
              <a:ext uri="{FF2B5EF4-FFF2-40B4-BE49-F238E27FC236}">
                <a16:creationId xmlns:a16="http://schemas.microsoft.com/office/drawing/2014/main" id="{CA4C669D-69D4-4EF3-B4F8-C1DECDF989B9}"/>
              </a:ext>
            </a:extLst>
          </p:cNvPr>
          <p:cNvSpPr/>
          <p:nvPr/>
        </p:nvSpPr>
        <p:spPr>
          <a:xfrm>
            <a:off x="6675211" y="2343636"/>
            <a:ext cx="914400" cy="464574"/>
          </a:xfrm>
          <a:prstGeom prst="leftArrow">
            <a:avLst/>
          </a:prstGeom>
          <a:gradFill>
            <a:gsLst>
              <a:gs pos="0">
                <a:srgbClr val="FFC000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C87F1-029C-487D-9BE3-CBF48D1076DE}"/>
              </a:ext>
            </a:extLst>
          </p:cNvPr>
          <p:cNvSpPr txBox="1"/>
          <p:nvPr/>
        </p:nvSpPr>
        <p:spPr>
          <a:xfrm>
            <a:off x="7392605" y="2361934"/>
            <a:ext cx="15154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Harvey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719C1-572E-4CB9-8688-FF5D6C4A9F6C}"/>
              </a:ext>
            </a:extLst>
          </p:cNvPr>
          <p:cNvSpPr txBox="1"/>
          <p:nvPr/>
        </p:nvSpPr>
        <p:spPr>
          <a:xfrm>
            <a:off x="206730" y="5913141"/>
            <a:ext cx="6479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*Does not include COVID-19 ramp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0FAE7-3ECA-4AF3-A1FF-139917614242}"/>
              </a:ext>
            </a:extLst>
          </p:cNvPr>
          <p:cNvSpPr txBox="1"/>
          <p:nvPr/>
        </p:nvSpPr>
        <p:spPr>
          <a:xfrm>
            <a:off x="8423031" y="6611815"/>
            <a:ext cx="416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3741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4E2B1E-A602-4C7E-86B2-DE346596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D7EA6-2D94-41B3-8947-9EDA569D1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pic>
        <p:nvPicPr>
          <p:cNvPr id="13" name="Content Placeholder 12" descr="A picture containing ball, room, light, table&#10;&#10;Description automatically generated">
            <a:extLst>
              <a:ext uri="{FF2B5EF4-FFF2-40B4-BE49-F238E27FC236}">
                <a16:creationId xmlns:a16="http://schemas.microsoft.com/office/drawing/2014/main" id="{9AA3AE53-0CE1-4226-974A-F05AF56725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5960" y="1463675"/>
            <a:ext cx="6452079" cy="4681538"/>
          </a:xfrm>
        </p:spPr>
      </p:pic>
    </p:spTree>
    <p:extLst>
      <p:ext uri="{BB962C8B-B14F-4D97-AF65-F5344CB8AC3E}">
        <p14:creationId xmlns:p14="http://schemas.microsoft.com/office/powerpoint/2010/main" val="3571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6FCECB-A386-4524-80FE-CC265D487E6F}"/>
              </a:ext>
            </a:extLst>
          </p:cNvPr>
          <p:cNvSpPr/>
          <p:nvPr/>
        </p:nvSpPr>
        <p:spPr>
          <a:xfrm>
            <a:off x="-14748" y="1147665"/>
            <a:ext cx="9158748" cy="5413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ABB047-9E9E-4412-985C-9DCBE0FCB7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2504" y="1463040"/>
            <a:ext cx="3594295" cy="4681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City is moving sharply into Long Term Infrastructure Recovery entering </a:t>
            </a:r>
            <a:r>
              <a:rPr lang="en-US" sz="3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3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sz="3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disaster.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B4D2C-E3C2-4C80-A37F-E848CC2F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4" y="-209953"/>
            <a:ext cx="6506178" cy="967235"/>
          </a:xfrm>
        </p:spPr>
        <p:txBody>
          <a:bodyPr/>
          <a:lstStyle/>
          <a:p>
            <a:r>
              <a:rPr lang="en-US" b="0" dirty="0">
                <a:latin typeface="Franklin Gothic Book" panose="020B0503020102020204" pitchFamily="34" charset="0"/>
              </a:rPr>
              <a:t>Hurricane Harvey Program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A198A9-50DA-4F83-AD1A-01C67B919904}"/>
              </a:ext>
            </a:extLst>
          </p:cNvPr>
          <p:cNvSpPr txBox="1"/>
          <p:nvPr/>
        </p:nvSpPr>
        <p:spPr>
          <a:xfrm>
            <a:off x="8423031" y="6611815"/>
            <a:ext cx="416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id="{8327546C-BB64-4BEF-AE78-883E7EA39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4"/>
          <a:stretch/>
        </p:blipFill>
        <p:spPr>
          <a:xfrm>
            <a:off x="0" y="1147665"/>
            <a:ext cx="4572000" cy="53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8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BEB65-E418-4325-A6CA-CAB0C3464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6514257"/>
            <a:ext cx="2057400" cy="332284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E9CAE67-FB71-4F7E-BECA-FCFA41D6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9" y="154379"/>
            <a:ext cx="6506178" cy="967235"/>
          </a:xfrm>
        </p:spPr>
        <p:txBody>
          <a:bodyPr>
            <a:normAutofit/>
          </a:bodyPr>
          <a:lstStyle/>
          <a:p>
            <a:r>
              <a:rPr lang="en-US" dirty="0"/>
              <a:t>Hurricane Harvey FEMA Programs</a:t>
            </a:r>
            <a:br>
              <a:rPr lang="en-US" dirty="0"/>
            </a:br>
            <a:r>
              <a:rPr lang="en-US" sz="2000" dirty="0"/>
              <a:t>Program through Project Management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362BB-1C06-4EAC-B63F-8A60CD531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292" y="1044173"/>
            <a:ext cx="7323992" cy="56594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F12E73E-EF68-46D7-84BC-5DEDFE4D9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7470" y="1442330"/>
            <a:ext cx="31527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2FE303-0E1E-4E4B-8882-80151509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Flow and Federal/State Engagements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CC4BD-64FE-4A25-94AE-3E2743EF8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85B428-28A6-4E13-BDFC-A69159A926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189" y="1410494"/>
            <a:ext cx="5076825" cy="46101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67E656E-91AA-417A-B135-321149D4A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1064" y="1410494"/>
            <a:ext cx="5086350" cy="381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57C8B1-E742-41BB-80E0-973A035B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5592" y="1920028"/>
            <a:ext cx="32670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2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BEB65-E418-4325-A6CA-CAB0C3464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6514257"/>
            <a:ext cx="2057400" cy="332284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E9CAE67-FB71-4F7E-BECA-FCFA41D6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8" y="154379"/>
            <a:ext cx="7420653" cy="967235"/>
          </a:xfrm>
        </p:spPr>
        <p:txBody>
          <a:bodyPr>
            <a:normAutofit/>
          </a:bodyPr>
          <a:lstStyle/>
          <a:p>
            <a:r>
              <a:rPr lang="en-US" dirty="0"/>
              <a:t>Hurricane Harvey FEMA Public Assistance</a:t>
            </a:r>
            <a:br>
              <a:rPr lang="en-US" dirty="0"/>
            </a:br>
            <a:r>
              <a:rPr lang="en-US" sz="2000" dirty="0"/>
              <a:t>Reimbursement Model for Rebuilding and Mitigation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C1101-0301-4F38-B96D-4C75CF936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5"/>
          <a:stretch/>
        </p:blipFill>
        <p:spPr>
          <a:xfrm>
            <a:off x="634999" y="1213338"/>
            <a:ext cx="7963877" cy="52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BCB151-ACE2-4EEA-A46D-2FF24B29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00"/>
            <a:ext cx="7188200" cy="967235"/>
          </a:xfrm>
        </p:spPr>
        <p:txBody>
          <a:bodyPr>
            <a:normAutofit/>
          </a:bodyPr>
          <a:lstStyle/>
          <a:p>
            <a:r>
              <a:rPr lang="en-US" dirty="0"/>
              <a:t>Hurricane Harvey Program Status</a:t>
            </a:r>
            <a:br>
              <a:rPr lang="en-US" dirty="0"/>
            </a:br>
            <a:r>
              <a:rPr lang="en-US" sz="2200" dirty="0"/>
              <a:t>On Pace in Year 3 of 10 Year Recovery Program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2A4BD-BBDA-4B9E-9002-B5C9DD98E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FB07DD-9C15-4874-89B1-8037EFC4D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84647"/>
              </p:ext>
            </p:extLst>
          </p:nvPr>
        </p:nvGraphicFramePr>
        <p:xfrm>
          <a:off x="409575" y="1258957"/>
          <a:ext cx="8588651" cy="511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515DA42-1BAA-478C-9A3E-BA19D01A19E4}"/>
              </a:ext>
            </a:extLst>
          </p:cNvPr>
          <p:cNvSpPr/>
          <p:nvPr/>
        </p:nvSpPr>
        <p:spPr>
          <a:xfrm>
            <a:off x="1241778" y="1524001"/>
            <a:ext cx="530578" cy="36264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97%</a:t>
            </a:r>
          </a:p>
        </p:txBody>
      </p:sp>
    </p:spTree>
    <p:extLst>
      <p:ext uri="{BB962C8B-B14F-4D97-AF65-F5344CB8AC3E}">
        <p14:creationId xmlns:p14="http://schemas.microsoft.com/office/powerpoint/2010/main" val="371622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308269-DEE1-4949-9EFC-BE14D5B8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8" y="154379"/>
            <a:ext cx="7165532" cy="967235"/>
          </a:xfrm>
        </p:spPr>
        <p:txBody>
          <a:bodyPr/>
          <a:lstStyle/>
          <a:p>
            <a:r>
              <a:rPr lang="en-US" dirty="0"/>
              <a:t>Delivering on our 5 Commitments to the 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396F3-A65C-4D69-87C2-3BFF40C74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F858C1F-CA93-45F2-AEE1-236BA44532B6}"/>
              </a:ext>
            </a:extLst>
          </p:cNvPr>
          <p:cNvSpPr/>
          <p:nvPr/>
        </p:nvSpPr>
        <p:spPr>
          <a:xfrm>
            <a:off x="225287" y="3255057"/>
            <a:ext cx="3882887" cy="14428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$350M in Harvey response costs to FEMA in Year 1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10E752CA-11CF-44AD-BB37-7A4A3C9085FC}"/>
              </a:ext>
            </a:extLst>
          </p:cNvPr>
          <p:cNvSpPr/>
          <p:nvPr/>
        </p:nvSpPr>
        <p:spPr>
          <a:xfrm>
            <a:off x="238538" y="4737495"/>
            <a:ext cx="3958558" cy="15729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Conducting more than 500 Damage Assessments in Year 1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516B03F9-F89B-40A3-AFD6-7754A8402BAE}"/>
              </a:ext>
            </a:extLst>
          </p:cNvPr>
          <p:cNvSpPr/>
          <p:nvPr/>
        </p:nvSpPr>
        <p:spPr>
          <a:xfrm>
            <a:off x="4108174" y="3278148"/>
            <a:ext cx="4969565" cy="143954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total of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$564.9M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Harvey costs over 3 years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2112371F-6D31-4EAF-97C9-1347F3730E11}"/>
              </a:ext>
            </a:extLst>
          </p:cNvPr>
          <p:cNvSpPr/>
          <p:nvPr/>
        </p:nvSpPr>
        <p:spPr>
          <a:xfrm>
            <a:off x="4108174" y="4804197"/>
            <a:ext cx="4969565" cy="143954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Conducted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547 Assessments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Inspections over two years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FEFBC5-A6E3-4890-BEB6-D45BBA54307B}"/>
              </a:ext>
            </a:extLst>
          </p:cNvPr>
          <p:cNvSpPr/>
          <p:nvPr/>
        </p:nvSpPr>
        <p:spPr>
          <a:xfrm>
            <a:off x="1066800" y="1326363"/>
            <a:ext cx="7010400" cy="1192695"/>
          </a:xfrm>
          <a:prstGeom prst="round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Tetra Tech has partnered with the City to meet or exceed established by Mayor and Council in 2017.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1A21F5-600C-4C1E-BC4B-400CC59E4D1A}"/>
              </a:ext>
            </a:extLst>
          </p:cNvPr>
          <p:cNvSpPr/>
          <p:nvPr/>
        </p:nvSpPr>
        <p:spPr>
          <a:xfrm>
            <a:off x="914400" y="2863443"/>
            <a:ext cx="1453896" cy="358026"/>
          </a:xfrm>
          <a:prstGeom prst="round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2017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E95F57-E474-48EB-837D-47B64C3F1CA0}"/>
              </a:ext>
            </a:extLst>
          </p:cNvPr>
          <p:cNvSpPr/>
          <p:nvPr/>
        </p:nvSpPr>
        <p:spPr>
          <a:xfrm>
            <a:off x="5693664" y="2897031"/>
            <a:ext cx="1453896" cy="358026"/>
          </a:xfrm>
          <a:prstGeom prst="round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Today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E7833A-3240-4878-B65E-1331DCE43383}"/>
              </a:ext>
            </a:extLst>
          </p:cNvPr>
          <p:cNvGrpSpPr/>
          <p:nvPr/>
        </p:nvGrpSpPr>
        <p:grpSpPr>
          <a:xfrm>
            <a:off x="8077200" y="-1572"/>
            <a:ext cx="1066800" cy="948390"/>
            <a:chOff x="8077200" y="0"/>
            <a:chExt cx="1066800" cy="9483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5775BD-FBD3-49FC-8A66-256E5B172CB1}"/>
                </a:ext>
              </a:extLst>
            </p:cNvPr>
            <p:cNvSpPr/>
            <p:nvPr/>
          </p:nvSpPr>
          <p:spPr>
            <a:xfrm>
              <a:off x="8077200" y="0"/>
              <a:ext cx="1066800" cy="94839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399A10-2C4D-4DC3-985B-C92B647C3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828" y="50053"/>
              <a:ext cx="854911" cy="848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59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308269-DEE1-4949-9EFC-BE14D5B8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8" y="154379"/>
            <a:ext cx="7325552" cy="967235"/>
          </a:xfrm>
        </p:spPr>
        <p:txBody>
          <a:bodyPr/>
          <a:lstStyle/>
          <a:p>
            <a:r>
              <a:rPr lang="en-US" dirty="0"/>
              <a:t>Delivering on our 5 Commitments to the 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396F3-A65C-4D69-87C2-3BFF40C74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F858C1F-CA93-45F2-AEE1-236BA44532B6}"/>
              </a:ext>
            </a:extLst>
          </p:cNvPr>
          <p:cNvSpPr/>
          <p:nvPr/>
        </p:nvSpPr>
        <p:spPr>
          <a:xfrm>
            <a:off x="223199" y="3478136"/>
            <a:ext cx="3882887" cy="145260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Identifying both visible and hidden damage from Harvey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10E752CA-11CF-44AD-BB37-7A4A3C9085FC}"/>
              </a:ext>
            </a:extLst>
          </p:cNvPr>
          <p:cNvSpPr/>
          <p:nvPr/>
        </p:nvSpPr>
        <p:spPr>
          <a:xfrm>
            <a:off x="223199" y="4962690"/>
            <a:ext cx="3882887" cy="14526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Commitment to build it back 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wherever possible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2DD48472-0674-4996-9612-38D51B2091E1}"/>
              </a:ext>
            </a:extLst>
          </p:cNvPr>
          <p:cNvSpPr/>
          <p:nvPr/>
        </p:nvSpPr>
        <p:spPr>
          <a:xfrm>
            <a:off x="3951234" y="3489385"/>
            <a:ext cx="4969565" cy="143954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Documented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31% additional damages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facilities vs. FEMA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D319D5E5-1BDC-4962-A07F-F2998282732F}"/>
              </a:ext>
            </a:extLst>
          </p:cNvPr>
          <p:cNvSpPr/>
          <p:nvPr/>
        </p:nvSpPr>
        <p:spPr>
          <a:xfrm>
            <a:off x="3951233" y="4957335"/>
            <a:ext cx="4969565" cy="143954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with FEMA and State on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$320.36M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Resilience funding 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39991E6-B933-4C56-8A12-B984CDC15397}"/>
              </a:ext>
            </a:extLst>
          </p:cNvPr>
          <p:cNvSpPr/>
          <p:nvPr/>
        </p:nvSpPr>
        <p:spPr>
          <a:xfrm>
            <a:off x="223199" y="1851304"/>
            <a:ext cx="3964087" cy="15729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Billions of dollars in damages to City infrastructure available for federal assistance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453BD211-C024-4BA2-B1B4-BFC505C5B129}"/>
              </a:ext>
            </a:extLst>
          </p:cNvPr>
          <p:cNvSpPr/>
          <p:nvPr/>
        </p:nvSpPr>
        <p:spPr>
          <a:xfrm>
            <a:off x="3951234" y="1871426"/>
            <a:ext cx="4969565" cy="157295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Validating estimated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$2.2B in rebuilding and mitigation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FEMA programs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9A4B80-D15D-41AE-AB00-E94B13E190EA}"/>
              </a:ext>
            </a:extLst>
          </p:cNvPr>
          <p:cNvSpPr/>
          <p:nvPr/>
        </p:nvSpPr>
        <p:spPr>
          <a:xfrm>
            <a:off x="859536" y="1415955"/>
            <a:ext cx="1453896" cy="358026"/>
          </a:xfrm>
          <a:prstGeom prst="round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2017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552078-D969-4183-A61D-82DE950BFEED}"/>
              </a:ext>
            </a:extLst>
          </p:cNvPr>
          <p:cNvSpPr/>
          <p:nvPr/>
        </p:nvSpPr>
        <p:spPr>
          <a:xfrm>
            <a:off x="5638800" y="1449543"/>
            <a:ext cx="1453896" cy="358026"/>
          </a:xfrm>
          <a:prstGeom prst="roundRect">
            <a:avLst/>
          </a:prstGeom>
          <a:solidFill>
            <a:srgbClr val="003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47409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tra Tech Colors">
      <a:dk1>
        <a:srgbClr val="2A2C27"/>
      </a:dk1>
      <a:lt1>
        <a:sysClr val="window" lastClr="FFFFFF"/>
      </a:lt1>
      <a:dk2>
        <a:srgbClr val="003478"/>
      </a:dk2>
      <a:lt2>
        <a:srgbClr val="E0E1DD"/>
      </a:lt2>
      <a:accent1>
        <a:srgbClr val="5482AB"/>
      </a:accent1>
      <a:accent2>
        <a:srgbClr val="69923A"/>
      </a:accent2>
      <a:accent3>
        <a:srgbClr val="CA7700"/>
      </a:accent3>
      <a:accent4>
        <a:srgbClr val="B3995D"/>
      </a:accent4>
      <a:accent5>
        <a:srgbClr val="675C53"/>
      </a:accent5>
      <a:accent6>
        <a:srgbClr val="004165"/>
      </a:accent6>
      <a:hlink>
        <a:srgbClr val="0000FF"/>
      </a:hlink>
      <a:folHlink>
        <a:srgbClr val="800080"/>
      </a:folHlink>
    </a:clrScheme>
    <a:fontScheme name="Tetra Tech PPT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300" dirty="0" err="1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_PPT_template_1_light.potx" id="{867233BB-E3CA-427E-933D-9EC896CF4E53}" vid="{9F1B9815-4BBC-4A9A-BAB9-68652083D8D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686EFD8DC4A45916560BDB24AD298" ma:contentTypeVersion="12" ma:contentTypeDescription="Create a new document." ma:contentTypeScope="" ma:versionID="2c09d9adbb9f1eb8d8fc1fe7bf7e918b">
  <xsd:schema xmlns:xsd="http://www.w3.org/2001/XMLSchema" xmlns:xs="http://www.w3.org/2001/XMLSchema" xmlns:p="http://schemas.microsoft.com/office/2006/metadata/properties" xmlns:ns3="ccca1bdb-2158-4fe3-bc61-09099838b974" xmlns:ns4="a0bac8b6-cc5b-4e54-a5bc-1e67476aa7bf" targetNamespace="http://schemas.microsoft.com/office/2006/metadata/properties" ma:root="true" ma:fieldsID="43008d7af825d60187e15d5046ce6d17" ns3:_="" ns4:_="">
    <xsd:import namespace="ccca1bdb-2158-4fe3-bc61-09099838b974"/>
    <xsd:import namespace="a0bac8b6-cc5b-4e54-a5bc-1e67476aa7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1bdb-2158-4fe3-bc61-09099838b9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ac8b6-cc5b-4e54-a5bc-1e67476aa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496CFD-9FC0-48B7-AE96-E168E9B3CDC3}">
  <ds:schemaRefs>
    <ds:schemaRef ds:uri="http://purl.org/dc/terms/"/>
    <ds:schemaRef ds:uri="http://schemas.microsoft.com/office/2006/metadata/properties"/>
    <ds:schemaRef ds:uri="http://www.w3.org/XML/1998/namespace"/>
    <ds:schemaRef ds:uri="a0bac8b6-cc5b-4e54-a5bc-1e67476aa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a1bdb-2158-4fe3-bc61-09099838b974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BDDCE99-6E53-4D34-910A-7158EDB0F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ca1bdb-2158-4fe3-bc61-09099838b974"/>
    <ds:schemaRef ds:uri="a0bac8b6-cc5b-4e54-a5bc-1e67476aa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D10DA9-F747-4BA2-AB00-C3B720E4C5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8455</TotalTime>
  <Words>1135</Words>
  <Application>Microsoft Office PowerPoint</Application>
  <PresentationFormat>On-screen Show (4:3)</PresentationFormat>
  <Paragraphs>250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Franklin Gothic Book</vt:lpstr>
      <vt:lpstr>Franklin Gothic Medium</vt:lpstr>
      <vt:lpstr>Myriad Pro</vt:lpstr>
      <vt:lpstr>Times New Roman</vt:lpstr>
      <vt:lpstr>Office Theme</vt:lpstr>
      <vt:lpstr>1_Office Theme</vt:lpstr>
      <vt:lpstr>Disaster Recovery &amp; Consulting Services Update </vt:lpstr>
      <vt:lpstr>Contract Summary</vt:lpstr>
      <vt:lpstr>Hurricane Harvey Program Support</vt:lpstr>
      <vt:lpstr>Hurricane Harvey FEMA Programs Program through Project Management</vt:lpstr>
      <vt:lpstr>Funding Flow and Federal/State Engagements</vt:lpstr>
      <vt:lpstr>Hurricane Harvey FEMA Public Assistance Reimbursement Model for Rebuilding and Mitigation</vt:lpstr>
      <vt:lpstr>Hurricane Harvey Program Status On Pace in Year 3 of 10 Year Recovery Program</vt:lpstr>
      <vt:lpstr>Delivering on our 5 Commitments to the City</vt:lpstr>
      <vt:lpstr>Delivering on our 5 Commitments to the City</vt:lpstr>
      <vt:lpstr>Program Accomplishments to Date Key Metrics</vt:lpstr>
      <vt:lpstr>Program Accomplishments to Date</vt:lpstr>
      <vt:lpstr>Program Accomplishments to Date</vt:lpstr>
      <vt:lpstr>Program Accomplishments to Date</vt:lpstr>
      <vt:lpstr>Program Accomplishments to Date</vt:lpstr>
      <vt:lpstr>Projected Milestones for 2020/2021</vt:lpstr>
      <vt:lpstr>Increase Contract Cap Request:</vt:lpstr>
      <vt:lpstr>Program Operations: Actual Allocation</vt:lpstr>
      <vt:lpstr>COVID-19 Program Support</vt:lpstr>
      <vt:lpstr>COVID-19 Activities – March Thru December 2020</vt:lpstr>
      <vt:lpstr>Questions and Discussion</vt:lpstr>
    </vt:vector>
  </TitlesOfParts>
  <Company>Tetra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Fajardo, Sandra</dc:creator>
  <cp:lastModifiedBy>Rasheed, Arif - FIN</cp:lastModifiedBy>
  <cp:revision>266</cp:revision>
  <cp:lastPrinted>2020-01-29T13:21:23Z</cp:lastPrinted>
  <dcterms:created xsi:type="dcterms:W3CDTF">2016-07-18T13:54:54Z</dcterms:created>
  <dcterms:modified xsi:type="dcterms:W3CDTF">2020-06-26T21:38:10Z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0x010100AF3686EFD8DC4A45916560BDB24AD298</vt:lpwstr>
  </property>
</Properties>
</file>