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 id="2147483732" r:id="rId5"/>
  </p:sldMasterIdLst>
  <p:notesMasterIdLst>
    <p:notesMasterId r:id="rId48"/>
  </p:notesMasterIdLst>
  <p:handoutMasterIdLst>
    <p:handoutMasterId r:id="rId49"/>
  </p:handoutMasterIdLst>
  <p:sldIdLst>
    <p:sldId id="434" r:id="rId6"/>
    <p:sldId id="435" r:id="rId7"/>
    <p:sldId id="413" r:id="rId8"/>
    <p:sldId id="438" r:id="rId9"/>
    <p:sldId id="327" r:id="rId10"/>
    <p:sldId id="406" r:id="rId11"/>
    <p:sldId id="415" r:id="rId12"/>
    <p:sldId id="416" r:id="rId13"/>
    <p:sldId id="432" r:id="rId14"/>
    <p:sldId id="418" r:id="rId15"/>
    <p:sldId id="405" r:id="rId16"/>
    <p:sldId id="420" r:id="rId17"/>
    <p:sldId id="421" r:id="rId18"/>
    <p:sldId id="422" r:id="rId19"/>
    <p:sldId id="423" r:id="rId20"/>
    <p:sldId id="427" r:id="rId21"/>
    <p:sldId id="428" r:id="rId22"/>
    <p:sldId id="429" r:id="rId23"/>
    <p:sldId id="437" r:id="rId24"/>
    <p:sldId id="431" r:id="rId25"/>
    <p:sldId id="336" r:id="rId26"/>
    <p:sldId id="419" r:id="rId27"/>
    <p:sldId id="398" r:id="rId28"/>
    <p:sldId id="402" r:id="rId29"/>
    <p:sldId id="341" r:id="rId30"/>
    <p:sldId id="407" r:id="rId31"/>
    <p:sldId id="377" r:id="rId32"/>
    <p:sldId id="404" r:id="rId33"/>
    <p:sldId id="408" r:id="rId34"/>
    <p:sldId id="409" r:id="rId35"/>
    <p:sldId id="400" r:id="rId36"/>
    <p:sldId id="403" r:id="rId37"/>
    <p:sldId id="386" r:id="rId38"/>
    <p:sldId id="339" r:id="rId39"/>
    <p:sldId id="411" r:id="rId40"/>
    <p:sldId id="387" r:id="rId41"/>
    <p:sldId id="410" r:id="rId42"/>
    <p:sldId id="392" r:id="rId43"/>
    <p:sldId id="393" r:id="rId44"/>
    <p:sldId id="395" r:id="rId45"/>
    <p:sldId id="436" r:id="rId46"/>
    <p:sldId id="335"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E51"/>
    <a:srgbClr val="F9EE51"/>
    <a:srgbClr val="ADBFD0"/>
    <a:srgbClr val="E3D849"/>
    <a:srgbClr val="DCE2E8"/>
    <a:srgbClr val="9BA8BB"/>
    <a:srgbClr val="F4E849"/>
    <a:srgbClr val="081A20"/>
    <a:srgbClr val="253859"/>
    <a:srgbClr val="B5C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6196" autoAdjust="0"/>
  </p:normalViewPr>
  <p:slideViewPr>
    <p:cSldViewPr snapToGrid="0" snapToObjects="1">
      <p:cViewPr varScale="1">
        <p:scale>
          <a:sx n="105" d="100"/>
          <a:sy n="105" d="100"/>
        </p:scale>
        <p:origin x="1800" y="114"/>
      </p:cViewPr>
      <p:guideLst>
        <p:guide orient="horz" pos="2160"/>
        <p:guide pos="2880"/>
      </p:guideLst>
    </p:cSldViewPr>
  </p:slideViewPr>
  <p:notesTextViewPr>
    <p:cViewPr>
      <p:scale>
        <a:sx n="3" d="2"/>
        <a:sy n="3" d="2"/>
      </p:scale>
      <p:origin x="0" y="0"/>
    </p:cViewPr>
  </p:notesTextViewPr>
  <p:sorterViewPr>
    <p:cViewPr>
      <p:scale>
        <a:sx n="120" d="100"/>
        <a:sy n="120" d="100"/>
      </p:scale>
      <p:origin x="0" y="-3138"/>
    </p:cViewPr>
  </p:sorterViewPr>
  <p:notesViewPr>
    <p:cSldViewPr snapToGrid="0" snapToObjects="1">
      <p:cViewPr varScale="1">
        <p:scale>
          <a:sx n="79" d="100"/>
          <a:sy n="79" d="100"/>
        </p:scale>
        <p:origin x="390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526044213485073E-2"/>
          <c:y val="3.2371729178372326E-2"/>
          <c:w val="0.94449251076028773"/>
          <c:h val="0.85116582909755489"/>
        </c:manualLayout>
      </c:layout>
      <c:barChart>
        <c:barDir val="col"/>
        <c:grouping val="clustered"/>
        <c:varyColors val="0"/>
        <c:ser>
          <c:idx val="0"/>
          <c:order val="0"/>
          <c:tx>
            <c:strRef>
              <c:f>Sheet1!$B$1</c:f>
              <c:strCache>
                <c:ptCount val="1"/>
                <c:pt idx="0">
                  <c:v>Delivered</c:v>
                </c:pt>
              </c:strCache>
            </c:strRef>
          </c:tx>
          <c:spPr>
            <a:solidFill>
              <a:srgbClr val="253859"/>
            </a:solidFill>
            <a:ln>
              <a:solidFill>
                <a:srgbClr val="FAEE51"/>
              </a:solidFill>
            </a:ln>
            <a:effectLst>
              <a:outerShdw blurRad="57150" dist="19050" dir="5400000" algn="ctr" rotWithShape="0">
                <a:srgbClr val="000000">
                  <a:alpha val="63000"/>
                </a:srgbClr>
              </a:outerShdw>
            </a:effectLst>
          </c:spPr>
          <c:invertIfNegative val="0"/>
          <c:dLbls>
            <c:dLbl>
              <c:idx val="2"/>
              <c:layout>
                <c:manualLayout>
                  <c:x val="-5.1560963607226486E-3"/>
                  <c:y val="6.5391790384720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DA-4CBA-9573-063EEA6F6A33}"/>
                </c:ext>
              </c:extLst>
            </c:dLbl>
            <c:numFmt formatCode="#,##0_);\(#,##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Employees</c:v>
                </c:pt>
                <c:pt idx="1">
                  <c:v>Supervisors</c:v>
                </c:pt>
              </c:strCache>
            </c:strRef>
          </c:cat>
          <c:val>
            <c:numRef>
              <c:f>Sheet1!$B$2:$B$3</c:f>
              <c:numCache>
                <c:formatCode>General</c:formatCode>
                <c:ptCount val="2"/>
                <c:pt idx="0">
                  <c:v>3052</c:v>
                </c:pt>
                <c:pt idx="1">
                  <c:v>1077</c:v>
                </c:pt>
              </c:numCache>
            </c:numRef>
          </c:val>
          <c:extLst>
            <c:ext xmlns:c16="http://schemas.microsoft.com/office/drawing/2014/chart" uri="{C3380CC4-5D6E-409C-BE32-E72D297353CC}">
              <c16:uniqueId val="{00000000-ACDA-4CBA-9573-063EEA6F6A33}"/>
            </c:ext>
          </c:extLst>
        </c:ser>
        <c:ser>
          <c:idx val="1"/>
          <c:order val="1"/>
          <c:tx>
            <c:strRef>
              <c:f>Sheet1!$C$1</c:f>
              <c:strCache>
                <c:ptCount val="1"/>
                <c:pt idx="0">
                  <c:v>Completed</c:v>
                </c:pt>
              </c:strCache>
            </c:strRef>
          </c:tx>
          <c:spPr>
            <a:solidFill>
              <a:srgbClr val="FAEE51"/>
            </a:solidFill>
            <a:ln>
              <a:solidFill>
                <a:srgbClr val="253859"/>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Employees</c:v>
                </c:pt>
                <c:pt idx="1">
                  <c:v>Supervisors</c:v>
                </c:pt>
              </c:strCache>
            </c:strRef>
          </c:cat>
          <c:val>
            <c:numRef>
              <c:f>Sheet1!$C$2:$C$3</c:f>
              <c:numCache>
                <c:formatCode>General</c:formatCode>
                <c:ptCount val="2"/>
                <c:pt idx="0">
                  <c:v>1582</c:v>
                </c:pt>
                <c:pt idx="1">
                  <c:v>531</c:v>
                </c:pt>
              </c:numCache>
            </c:numRef>
          </c:val>
          <c:extLst>
            <c:ext xmlns:c16="http://schemas.microsoft.com/office/drawing/2014/chart" uri="{C3380CC4-5D6E-409C-BE32-E72D297353CC}">
              <c16:uniqueId val="{00000005-ACDA-4CBA-9573-063EEA6F6A33}"/>
            </c:ext>
          </c:extLst>
        </c:ser>
        <c:dLbls>
          <c:showLegendKey val="0"/>
          <c:showVal val="0"/>
          <c:showCatName val="0"/>
          <c:showSerName val="0"/>
          <c:showPercent val="0"/>
          <c:showBubbleSize val="0"/>
        </c:dLbls>
        <c:gapWidth val="100"/>
        <c:overlap val="-24"/>
        <c:axId val="830904016"/>
        <c:axId val="840010912"/>
      </c:barChart>
      <c:catAx>
        <c:axId val="830904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mn-ea"/>
                <a:cs typeface="+mn-cs"/>
              </a:defRPr>
            </a:pPr>
            <a:endParaRPr lang="en-US"/>
          </a:p>
        </c:txPr>
        <c:crossAx val="840010912"/>
        <c:crosses val="autoZero"/>
        <c:auto val="1"/>
        <c:lblAlgn val="ctr"/>
        <c:lblOffset val="100"/>
        <c:noMultiLvlLbl val="0"/>
      </c:catAx>
      <c:valAx>
        <c:axId val="840010912"/>
        <c:scaling>
          <c:orientation val="minMax"/>
        </c:scaling>
        <c:delete val="1"/>
        <c:axPos val="l"/>
        <c:numFmt formatCode="General" sourceLinked="1"/>
        <c:majorTickMark val="none"/>
        <c:minorTickMark val="none"/>
        <c:tickLblPos val="nextTo"/>
        <c:crossAx val="83090401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250"/>
      <c:depthPercent val="8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097119057577798"/>
          <c:y val="5.7375676844179761E-2"/>
          <c:w val="0.57117177038111167"/>
          <c:h val="0.94262432315582023"/>
        </c:manualLayout>
      </c:layout>
      <c:pie3DChart>
        <c:varyColors val="1"/>
        <c:ser>
          <c:idx val="0"/>
          <c:order val="0"/>
          <c:tx>
            <c:strRef>
              <c:f>Sheet1!$B$1</c:f>
              <c:strCache>
                <c:ptCount val="1"/>
                <c:pt idx="0">
                  <c:v>Employees</c:v>
                </c:pt>
              </c:strCache>
            </c:strRef>
          </c:tx>
          <c:spPr>
            <a:ln w="22225">
              <a:solidFill>
                <a:srgbClr val="FAEE51"/>
              </a:solidFill>
            </a:ln>
          </c:spPr>
          <c:dPt>
            <c:idx val="0"/>
            <c:bubble3D val="0"/>
            <c:spPr>
              <a:solidFill>
                <a:schemeClr val="accent1"/>
              </a:solidFill>
              <a:ln w="22225">
                <a:solidFill>
                  <a:srgbClr val="FAEE51"/>
                </a:solidFill>
              </a:ln>
              <a:effectLst>
                <a:outerShdw blurRad="88900" sx="102000" sy="102000" algn="ctr" rotWithShape="0">
                  <a:srgbClr val="DCE2E8">
                    <a:alpha val="41000"/>
                  </a:srgbClr>
                </a:outerShdw>
              </a:effectLst>
              <a:scene3d>
                <a:camera prst="orthographicFront"/>
                <a:lightRig rig="threePt" dir="t"/>
              </a:scene3d>
              <a:sp3d contourW="22225" prstMaterial="matte">
                <a:contourClr>
                  <a:srgbClr val="FAEE51"/>
                </a:contourClr>
              </a:sp3d>
            </c:spPr>
            <c:extLst>
              <c:ext xmlns:c16="http://schemas.microsoft.com/office/drawing/2014/chart" uri="{C3380CC4-5D6E-409C-BE32-E72D297353CC}">
                <c16:uniqueId val="{00000004-D77F-400D-ADB2-C7C8FCD11415}"/>
              </c:ext>
            </c:extLst>
          </c:dPt>
          <c:dPt>
            <c:idx val="1"/>
            <c:bubble3D val="0"/>
            <c:spPr>
              <a:solidFill>
                <a:schemeClr val="accent2"/>
              </a:solidFill>
              <a:ln w="22225">
                <a:solidFill>
                  <a:srgbClr val="FAEE51"/>
                </a:solidFill>
              </a:ln>
              <a:effectLst>
                <a:outerShdw blurRad="88900" sx="102000" sy="102000" algn="ctr" rotWithShape="0">
                  <a:prstClr val="black">
                    <a:alpha val="20000"/>
                  </a:prstClr>
                </a:outerShdw>
              </a:effectLst>
              <a:scene3d>
                <a:camera prst="orthographicFront"/>
                <a:lightRig rig="threePt" dir="t"/>
              </a:scene3d>
              <a:sp3d contourW="22225" prstMaterial="matte">
                <a:contourClr>
                  <a:srgbClr val="FAEE51"/>
                </a:contourClr>
              </a:sp3d>
            </c:spPr>
            <c:extLst>
              <c:ext xmlns:c16="http://schemas.microsoft.com/office/drawing/2014/chart" uri="{C3380CC4-5D6E-409C-BE32-E72D297353CC}">
                <c16:uniqueId val="{00000005-D77F-400D-ADB2-C7C8FCD11415}"/>
              </c:ext>
            </c:extLst>
          </c:dPt>
          <c:dPt>
            <c:idx val="2"/>
            <c:bubble3D val="0"/>
            <c:spPr>
              <a:solidFill>
                <a:schemeClr val="accent3"/>
              </a:solidFill>
              <a:ln w="22225">
                <a:solidFill>
                  <a:srgbClr val="FAEE51"/>
                </a:solidFill>
              </a:ln>
              <a:effectLst>
                <a:outerShdw blurRad="88900" sx="102000" sy="102000" algn="ctr" rotWithShape="0">
                  <a:prstClr val="black">
                    <a:alpha val="20000"/>
                  </a:prstClr>
                </a:outerShdw>
              </a:effectLst>
              <a:scene3d>
                <a:camera prst="orthographicFront"/>
                <a:lightRig rig="threePt" dir="t"/>
              </a:scene3d>
              <a:sp3d contourW="22225" prstMaterial="matte">
                <a:contourClr>
                  <a:srgbClr val="FAEE51"/>
                </a:contourClr>
              </a:sp3d>
            </c:spPr>
            <c:extLst>
              <c:ext xmlns:c16="http://schemas.microsoft.com/office/drawing/2014/chart" uri="{C3380CC4-5D6E-409C-BE32-E72D297353CC}">
                <c16:uniqueId val="{00000006-D77F-400D-ADB2-C7C8FCD11415}"/>
              </c:ext>
            </c:extLst>
          </c:dPt>
          <c:dPt>
            <c:idx val="3"/>
            <c:bubble3D val="0"/>
            <c:spPr>
              <a:solidFill>
                <a:schemeClr val="accent4"/>
              </a:solidFill>
              <a:ln w="22225">
                <a:solidFill>
                  <a:srgbClr val="FAEE51"/>
                </a:solidFill>
              </a:ln>
              <a:effectLst>
                <a:outerShdw blurRad="88900" sx="102000" sy="102000" algn="ctr" rotWithShape="0">
                  <a:prstClr val="black">
                    <a:alpha val="20000"/>
                  </a:prstClr>
                </a:outerShdw>
              </a:effectLst>
              <a:scene3d>
                <a:camera prst="orthographicFront"/>
                <a:lightRig rig="threePt" dir="t"/>
              </a:scene3d>
              <a:sp3d contourW="22225" prstMaterial="matte">
                <a:contourClr>
                  <a:srgbClr val="FAEE51"/>
                </a:contourClr>
              </a:sp3d>
            </c:spPr>
            <c:extLst>
              <c:ext xmlns:c16="http://schemas.microsoft.com/office/drawing/2014/chart" uri="{C3380CC4-5D6E-409C-BE32-E72D297353CC}">
                <c16:uniqueId val="{00000007-D77F-400D-ADB2-C7C8FCD11415}"/>
              </c:ext>
            </c:extLst>
          </c:dPt>
          <c:dPt>
            <c:idx val="4"/>
            <c:bubble3D val="0"/>
            <c:spPr>
              <a:solidFill>
                <a:srgbClr val="E3D849"/>
              </a:solidFill>
              <a:ln w="22225">
                <a:solidFill>
                  <a:srgbClr val="FAEE51"/>
                </a:solidFill>
              </a:ln>
              <a:effectLst>
                <a:outerShdw blurRad="88900" sx="102000" sy="102000" algn="ctr" rotWithShape="0">
                  <a:prstClr val="black">
                    <a:alpha val="20000"/>
                  </a:prstClr>
                </a:outerShdw>
              </a:effectLst>
              <a:scene3d>
                <a:camera prst="orthographicFront"/>
                <a:lightRig rig="threePt" dir="t"/>
              </a:scene3d>
              <a:sp3d contourW="22225" prstMaterial="matte">
                <a:contourClr>
                  <a:srgbClr val="FAEE51"/>
                </a:contourClr>
              </a:sp3d>
            </c:spPr>
            <c:extLst>
              <c:ext xmlns:c16="http://schemas.microsoft.com/office/drawing/2014/chart" uri="{C3380CC4-5D6E-409C-BE32-E72D297353CC}">
                <c16:uniqueId val="{00000003-D77F-400D-ADB2-C7C8FCD11415}"/>
              </c:ext>
            </c:extLst>
          </c:dPt>
          <c:dPt>
            <c:idx val="5"/>
            <c:bubble3D val="0"/>
            <c:spPr>
              <a:solidFill>
                <a:schemeClr val="accent6"/>
              </a:solidFill>
              <a:ln w="22225">
                <a:solidFill>
                  <a:srgbClr val="FAEE51"/>
                </a:solidFill>
              </a:ln>
              <a:effectLst>
                <a:outerShdw blurRad="88900" sx="102000" sy="102000" algn="ctr" rotWithShape="0">
                  <a:prstClr val="black">
                    <a:alpha val="20000"/>
                  </a:prstClr>
                </a:outerShdw>
              </a:effectLst>
              <a:scene3d>
                <a:camera prst="orthographicFront"/>
                <a:lightRig rig="threePt" dir="t"/>
              </a:scene3d>
              <a:sp3d contourW="22225" prstMaterial="matte">
                <a:contourClr>
                  <a:srgbClr val="FAEE51"/>
                </a:contourClr>
              </a:sp3d>
            </c:spPr>
            <c:extLst>
              <c:ext xmlns:c16="http://schemas.microsoft.com/office/drawing/2014/chart" uri="{C3380CC4-5D6E-409C-BE32-E72D297353CC}">
                <c16:uniqueId val="{00000001-D77F-400D-ADB2-C7C8FCD11415}"/>
              </c:ext>
            </c:extLst>
          </c:dPt>
          <c:dPt>
            <c:idx val="6"/>
            <c:bubble3D val="0"/>
            <c:spPr>
              <a:solidFill>
                <a:schemeClr val="accent1">
                  <a:lumMod val="60000"/>
                </a:schemeClr>
              </a:solidFill>
              <a:ln w="22225">
                <a:solidFill>
                  <a:srgbClr val="FAEE51"/>
                </a:solidFill>
              </a:ln>
              <a:effectLst>
                <a:outerShdw blurRad="88900" sx="102000" sy="102000" algn="ctr" rotWithShape="0">
                  <a:prstClr val="black">
                    <a:alpha val="20000"/>
                  </a:prstClr>
                </a:outerShdw>
              </a:effectLst>
              <a:scene3d>
                <a:camera prst="orthographicFront"/>
                <a:lightRig rig="threePt" dir="t"/>
              </a:scene3d>
              <a:sp3d contourW="22225" prstMaterial="matte">
                <a:contourClr>
                  <a:srgbClr val="FAEE51"/>
                </a:contourClr>
              </a:sp3d>
            </c:spPr>
            <c:extLst>
              <c:ext xmlns:c16="http://schemas.microsoft.com/office/drawing/2014/chart" uri="{C3380CC4-5D6E-409C-BE32-E72D297353CC}">
                <c16:uniqueId val="{00000002-D77F-400D-ADB2-C7C8FCD11415}"/>
              </c:ext>
            </c:extLst>
          </c:dPt>
          <c:dLbls>
            <c:dLbl>
              <c:idx val="0"/>
              <c:layout>
                <c:manualLayout>
                  <c:x val="-5.4034312360415712E-2"/>
                  <c:y val="-9.1397918147324592E-2"/>
                </c:manualLayout>
              </c:layout>
              <c:tx>
                <c:rich>
                  <a:bodyPr/>
                  <a:lstStyle/>
                  <a:p>
                    <a:fld id="{06112BD9-90E1-47F3-81FE-5DF183E388DA}" type="CATEGORYNAME">
                      <a:rPr lang="en-US" b="0"/>
                      <a:pPr/>
                      <a:t>[CATEGORY NAME]</a:t>
                    </a:fld>
                    <a:r>
                      <a:rPr lang="en-US" b="0" baseline="0" dirty="0"/>
                      <a:t>
</a:t>
                    </a:r>
                    <a:fld id="{3DEE93C5-7E9B-4936-B644-CE594485F98E}" type="PERCENTAGE">
                      <a:rPr lang="en-US" b="0" baseline="0"/>
                      <a:pPr/>
                      <a:t>[PERCENTAGE]</a:t>
                    </a:fld>
                    <a:endParaRPr lang="en-US" b="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77F-400D-ADB2-C7C8FCD11415}"/>
                </c:ext>
              </c:extLst>
            </c:dLbl>
            <c:dLbl>
              <c:idx val="1"/>
              <c:layout>
                <c:manualLayout>
                  <c:x val="-5.0744754736574679E-2"/>
                  <c:y val="2.789116881259807E-2"/>
                </c:manualLayout>
              </c:layout>
              <c:tx>
                <c:rich>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fld id="{CDDBED32-F2B2-40DB-9891-A764FB9CAF4E}" type="CATEGORYNAME">
                      <a:rPr lang="en-US" b="0"/>
                      <a:pPr>
                        <a:defRPr b="0">
                          <a:solidFill>
                            <a:schemeClr val="tx1"/>
                          </a:solidFill>
                        </a:defRPr>
                      </a:pPr>
                      <a:t>[CATEGORY NAME]</a:t>
                    </a:fld>
                    <a:r>
                      <a:rPr lang="en-US" b="0" baseline="0" dirty="0"/>
                      <a:t>
</a:t>
                    </a:r>
                    <a:fld id="{CF11B4E0-8967-4AFF-A5B8-4E98C725091B}" type="PERCENTAGE">
                      <a:rPr lang="en-US" b="0" baseline="0"/>
                      <a:pPr>
                        <a:defRPr b="0">
                          <a:solidFill>
                            <a:schemeClr val="tx1"/>
                          </a:solidFill>
                        </a:defRPr>
                      </a:pPr>
                      <a:t>[PERCENTAGE]</a:t>
                    </a:fld>
                    <a:endParaRPr lang="en-US" b="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607771566018038"/>
                      <c:h val="0.14191723825385799"/>
                    </c:manualLayout>
                  </c15:layout>
                  <c15:dlblFieldTable/>
                  <c15:showDataLabelsRange val="0"/>
                </c:ext>
                <c:ext xmlns:c16="http://schemas.microsoft.com/office/drawing/2014/chart" uri="{C3380CC4-5D6E-409C-BE32-E72D297353CC}">
                  <c16:uniqueId val="{00000005-D77F-400D-ADB2-C7C8FCD11415}"/>
                </c:ext>
              </c:extLst>
            </c:dLbl>
            <c:dLbl>
              <c:idx val="2"/>
              <c:layout>
                <c:manualLayout>
                  <c:x val="1.1261048864076044E-3"/>
                  <c:y val="-3.0490627001059593E-3"/>
                </c:manualLayout>
              </c:layout>
              <c:tx>
                <c:rich>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fld id="{DE042FEE-87E5-4407-89A5-CA241AD07D91}" type="CATEGORYNAME">
                      <a:rPr lang="en-US" b="0"/>
                      <a:pPr>
                        <a:defRPr b="0">
                          <a:solidFill>
                            <a:schemeClr val="tx1"/>
                          </a:solidFill>
                        </a:defRPr>
                      </a:pPr>
                      <a:t>[CATEGORY NAME]</a:t>
                    </a:fld>
                    <a:r>
                      <a:rPr lang="en-US" b="0" baseline="0" dirty="0"/>
                      <a:t>
</a:t>
                    </a:r>
                    <a:fld id="{DE931109-F7C3-46DB-877B-85FBFE924736}" type="PERCENTAGE">
                      <a:rPr lang="en-US" b="0" baseline="0"/>
                      <a:pPr>
                        <a:defRPr b="0">
                          <a:solidFill>
                            <a:schemeClr val="tx1"/>
                          </a:solidFill>
                        </a:defRPr>
                      </a:pPr>
                      <a:t>[PERCENTAGE]</a:t>
                    </a:fld>
                    <a:endParaRPr lang="en-US" b="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9.2342176389354616E-2"/>
                      <c:h val="0.12112857972184064"/>
                    </c:manualLayout>
                  </c15:layout>
                  <c15:dlblFieldTable/>
                  <c15:showDataLabelsRange val="0"/>
                </c:ext>
                <c:ext xmlns:c16="http://schemas.microsoft.com/office/drawing/2014/chart" uri="{C3380CC4-5D6E-409C-BE32-E72D297353CC}">
                  <c16:uniqueId val="{00000006-D77F-400D-ADB2-C7C8FCD11415}"/>
                </c:ext>
              </c:extLst>
            </c:dLbl>
            <c:dLbl>
              <c:idx val="3"/>
              <c:layout>
                <c:manualLayout>
                  <c:x val="5.0311925506220205E-2"/>
                  <c:y val="2.1360912469647258E-2"/>
                </c:manualLayout>
              </c:layout>
              <c:tx>
                <c:rich>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fld id="{F5E7445E-17DF-45E2-BB10-B25EFC00F9C4}" type="CATEGORYNAME">
                      <a:rPr lang="en-US" b="0" dirty="0"/>
                      <a:pPr>
                        <a:defRPr b="0">
                          <a:solidFill>
                            <a:schemeClr val="tx1"/>
                          </a:solidFill>
                        </a:defRPr>
                      </a:pPr>
                      <a:t>[CATEGORY NAME]</a:t>
                    </a:fld>
                    <a:r>
                      <a:rPr lang="en-US" b="0" baseline="0" dirty="0"/>
                      <a:t>
</a:t>
                    </a:r>
                    <a:fld id="{D7F33806-2C47-41DD-A696-808069D78C33}" type="PERCENTAGE">
                      <a:rPr lang="en-US" b="0" baseline="0" dirty="0"/>
                      <a:pPr>
                        <a:defRPr b="0">
                          <a:solidFill>
                            <a:schemeClr val="tx1"/>
                          </a:solidFill>
                        </a:defRPr>
                      </a:pPr>
                      <a:t>[PERCENTAGE]</a:t>
                    </a:fld>
                    <a:endParaRPr lang="en-US" b="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8.2984419317144134E-2"/>
                      <c:h val="0.11108058472210272"/>
                    </c:manualLayout>
                  </c15:layout>
                  <c15:dlblFieldTable/>
                  <c15:showDataLabelsRange val="0"/>
                </c:ext>
                <c:ext xmlns:c16="http://schemas.microsoft.com/office/drawing/2014/chart" uri="{C3380CC4-5D6E-409C-BE32-E72D297353CC}">
                  <c16:uniqueId val="{00000007-D77F-400D-ADB2-C7C8FCD11415}"/>
                </c:ext>
              </c:extLst>
            </c:dLbl>
            <c:dLbl>
              <c:idx val="4"/>
              <c:layout>
                <c:manualLayout>
                  <c:x val="-1.1822714478602989E-3"/>
                  <c:y val="-5.4396318532469359E-4"/>
                </c:manualLayout>
              </c:layout>
              <c:tx>
                <c:rich>
                  <a:bodyPr/>
                  <a:lstStyle/>
                  <a:p>
                    <a:fld id="{271FAAF1-2525-4EA1-BE60-86A14F56D963}" type="CATEGORYNAME">
                      <a:rPr lang="en-US" b="0"/>
                      <a:pPr/>
                      <a:t>[CATEGORY NAME]</a:t>
                    </a:fld>
                    <a:r>
                      <a:rPr lang="en-US" b="0" baseline="0" dirty="0"/>
                      <a:t>
</a:t>
                    </a:r>
                    <a:fld id="{C20758AC-B1A9-4018-BD06-11C1D97851DC}" type="PERCENTAGE">
                      <a:rPr lang="en-US" b="0" baseline="0"/>
                      <a:pPr/>
                      <a:t>[PERCENTAGE]</a:t>
                    </a:fld>
                    <a:endParaRPr lang="en-US" b="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77F-400D-ADB2-C7C8FCD11415}"/>
                </c:ext>
              </c:extLst>
            </c:dLbl>
            <c:dLbl>
              <c:idx val="5"/>
              <c:layout>
                <c:manualLayout>
                  <c:x val="-5.82680229481315E-2"/>
                  <c:y val="-2.5005272655102911E-2"/>
                </c:manualLayout>
              </c:layout>
              <c:tx>
                <c:rich>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fld id="{E6CD601C-1B28-47F0-A5B6-3630AD627475}" type="CATEGORYNAME">
                      <a:rPr lang="en-US" b="0"/>
                      <a:pPr>
                        <a:defRPr b="0">
                          <a:solidFill>
                            <a:schemeClr val="tx1"/>
                          </a:solidFill>
                        </a:defRPr>
                      </a:pPr>
                      <a:t>[CATEGORY NAME]</a:t>
                    </a:fld>
                    <a:r>
                      <a:rPr lang="en-US" b="0" baseline="0" dirty="0"/>
                      <a:t>
</a:t>
                    </a:r>
                    <a:fld id="{1355BC17-03AE-4D2D-B6E6-D5556F32246B}" type="PERCENTAGE">
                      <a:rPr lang="en-US" b="0" baseline="0"/>
                      <a:pPr>
                        <a:defRPr b="0">
                          <a:solidFill>
                            <a:schemeClr val="tx1"/>
                          </a:solidFill>
                        </a:defRPr>
                      </a:pPr>
                      <a:t>[PERCENTAGE]</a:t>
                    </a:fld>
                    <a:endParaRPr lang="en-US" b="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1066009235771805"/>
                      <c:h val="0.15531688270844893"/>
                    </c:manualLayout>
                  </c15:layout>
                  <c15:dlblFieldTable/>
                  <c15:showDataLabelsRange val="0"/>
                </c:ext>
                <c:ext xmlns:c16="http://schemas.microsoft.com/office/drawing/2014/chart" uri="{C3380CC4-5D6E-409C-BE32-E72D297353CC}">
                  <c16:uniqueId val="{00000001-D77F-400D-ADB2-C7C8FCD11415}"/>
                </c:ext>
              </c:extLst>
            </c:dLbl>
            <c:dLbl>
              <c:idx val="6"/>
              <c:layout>
                <c:manualLayout>
                  <c:x val="-8.8024651157114372E-2"/>
                  <c:y val="1.1385797204159222E-2"/>
                </c:manualLayout>
              </c:layout>
              <c:tx>
                <c:rich>
                  <a:bodyPr/>
                  <a:lstStyle/>
                  <a:p>
                    <a:fld id="{C9521202-EC9A-40E1-B86A-3243F0ED67DB}" type="CATEGORYNAME">
                      <a:rPr lang="en-US" b="0" dirty="0">
                        <a:solidFill>
                          <a:schemeClr val="tx1"/>
                        </a:solidFill>
                      </a:rPr>
                      <a:pPr/>
                      <a:t>[CATEGORY NAME]</a:t>
                    </a:fld>
                    <a:r>
                      <a:rPr lang="en-US" b="0" baseline="0" dirty="0">
                        <a:solidFill>
                          <a:schemeClr val="tx1"/>
                        </a:solidFill>
                      </a:rPr>
                      <a:t>
</a:t>
                    </a:r>
                    <a:fld id="{25CD8958-AC4B-4306-B235-4A828BBC90D6}" type="PERCENTAGE">
                      <a:rPr lang="en-US" b="0" baseline="0" dirty="0">
                        <a:solidFill>
                          <a:schemeClr val="tx1"/>
                        </a:solidFill>
                      </a:rPr>
                      <a:pPr/>
                      <a:t>[PERCENTAGE]</a:t>
                    </a:fld>
                    <a:endParaRPr lang="en-US" b="0"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77F-400D-ADB2-C7C8FCD1141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City-issued computer, laptop or tablet</c:v>
                </c:pt>
                <c:pt idx="1">
                  <c:v>High Speed
Internet</c:v>
                </c:pt>
                <c:pt idx="2">
                  <c:v>Phone</c:v>
                </c:pt>
                <c:pt idx="3">
                  <c:v>Desk</c:v>
                </c:pt>
                <c:pt idx="4">
                  <c:v>Printer/
Scanner</c:v>
                </c:pt>
                <c:pt idx="5">
                  <c:v>Ergonomic
Chair</c:v>
                </c:pt>
                <c:pt idx="6">
                  <c:v>City-issued
hotspot</c:v>
                </c:pt>
              </c:strCache>
            </c:strRef>
          </c:cat>
          <c:val>
            <c:numRef>
              <c:f>Sheet1!$B$2:$B$8</c:f>
              <c:numCache>
                <c:formatCode>0%</c:formatCode>
                <c:ptCount val="7"/>
                <c:pt idx="0">
                  <c:v>7.0000000000000007E-2</c:v>
                </c:pt>
                <c:pt idx="1">
                  <c:v>0.23</c:v>
                </c:pt>
                <c:pt idx="2">
                  <c:v>0.23</c:v>
                </c:pt>
                <c:pt idx="3">
                  <c:v>0.2</c:v>
                </c:pt>
                <c:pt idx="4">
                  <c:v>0.12</c:v>
                </c:pt>
                <c:pt idx="5">
                  <c:v>0.1</c:v>
                </c:pt>
                <c:pt idx="6">
                  <c:v>0.05</c:v>
                </c:pt>
              </c:numCache>
            </c:numRef>
          </c:val>
          <c:extLst>
            <c:ext xmlns:c16="http://schemas.microsoft.com/office/drawing/2014/chart" uri="{C3380CC4-5D6E-409C-BE32-E72D297353CC}">
              <c16:uniqueId val="{00000000-D77F-400D-ADB2-C7C8FCD11415}"/>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dirty="0">
              <a:solidFill>
                <a:srgbClr val="FFFFFF"/>
              </a:solidFill>
              <a:effectLst/>
            </a:endParaRPr>
          </a:p>
        </c:rich>
      </c:tx>
      <c:overlay val="1"/>
    </c:title>
    <c:autoTitleDeleted val="0"/>
    <c:plotArea>
      <c:layout>
        <c:manualLayout>
          <c:layoutTarget val="inner"/>
          <c:xMode val="edge"/>
          <c:yMode val="edge"/>
          <c:x val="0.40412910342728897"/>
          <c:y val="1.4177033844519921E-2"/>
          <c:w val="0.59587089657271097"/>
          <c:h val="0.9780651711147802"/>
        </c:manualLayout>
      </c:layout>
      <c:barChart>
        <c:barDir val="bar"/>
        <c:grouping val="clustered"/>
        <c:varyColors val="0"/>
        <c:ser>
          <c:idx val="0"/>
          <c:order val="0"/>
          <c:tx>
            <c:strRef>
              <c:f>Sheet1!$B$1</c:f>
              <c:strCache>
                <c:ptCount val="1"/>
                <c:pt idx="0">
                  <c:v>Employee</c:v>
                </c:pt>
              </c:strCache>
            </c:strRef>
          </c:tx>
          <c:spPr>
            <a:solidFill>
              <a:srgbClr val="253859"/>
            </a:solidFill>
            <a:ln w="15875">
              <a:solidFill>
                <a:srgbClr val="FAEE51"/>
              </a:solidFill>
            </a:ln>
          </c:spPr>
          <c:invertIfNegative val="1"/>
          <c:dPt>
            <c:idx val="1"/>
            <c:invertIfNegative val="1"/>
            <c:bubble3D val="0"/>
            <c:spPr>
              <a:solidFill>
                <a:srgbClr val="253859"/>
              </a:solidFill>
              <a:ln w="15875">
                <a:solidFill>
                  <a:srgbClr val="FAEE51"/>
                </a:solidFill>
              </a:ln>
              <a:effectLst/>
            </c:spPr>
            <c:extLst>
              <c:ext xmlns:c16="http://schemas.microsoft.com/office/drawing/2014/chart" uri="{C3380CC4-5D6E-409C-BE32-E72D297353CC}">
                <c16:uniqueId val="{00000003-1F5D-4A81-96C7-1E394E08F07D}"/>
              </c:ext>
            </c:extLst>
          </c:dPt>
          <c:dPt>
            <c:idx val="3"/>
            <c:invertIfNegative val="1"/>
            <c:bubble3D val="0"/>
            <c:spPr>
              <a:solidFill>
                <a:srgbClr val="253859"/>
              </a:solidFill>
              <a:ln w="15875">
                <a:solidFill>
                  <a:srgbClr val="FAEE51"/>
                </a:solidFill>
              </a:ln>
              <a:effectLst/>
            </c:spPr>
            <c:extLst>
              <c:ext xmlns:c16="http://schemas.microsoft.com/office/drawing/2014/chart" uri="{C3380CC4-5D6E-409C-BE32-E72D297353CC}">
                <c16:uniqueId val="{00000003-3264-4CBD-8421-1BC8A155FC1C}"/>
              </c:ext>
            </c:extLst>
          </c:dPt>
          <c:dLbls>
            <c:spPr>
              <a:noFill/>
              <a:ln>
                <a:noFill/>
              </a:ln>
              <a:effectLst/>
            </c:spPr>
            <c:txPr>
              <a:bodyPr wrap="square" lIns="38100" tIns="19050" rIns="38100" bIns="19050" anchor="ctr">
                <a:spAutoFit/>
              </a:bodyPr>
              <a:lstStyle/>
              <a:p>
                <a:pPr>
                  <a:defRPr sz="1200" b="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No Challenges or concerns</c:v>
                </c:pt>
                <c:pt idx="1">
                  <c:v>Anxiety about COVID-19</c:v>
                </c:pt>
                <c:pt idx="2">
                  <c:v>Social isolation</c:v>
                </c:pt>
                <c:pt idx="3">
                  <c:v>Communication with my coworkers is harder</c:v>
                </c:pt>
                <c:pt idx="4">
                  <c:v>Internet connectivity</c:v>
                </c:pt>
                <c:pt idx="5">
                  <c:v>I do not have access to all the information/tools </c:v>
                </c:pt>
                <c:pt idx="6">
                  <c:v>Manager / Supervisor availability/ support</c:v>
                </c:pt>
                <c:pt idx="7">
                  <c:v>I do not have a dedicated work space</c:v>
                </c:pt>
                <c:pt idx="8">
                  <c:v>Working my regular shift/ schedulle</c:v>
                </c:pt>
                <c:pt idx="9">
                  <c:v>Childcare availability</c:v>
                </c:pt>
              </c:strCache>
            </c:strRef>
          </c:cat>
          <c:val>
            <c:numRef>
              <c:f>Sheet1!$B$2:$B$11</c:f>
              <c:numCache>
                <c:formatCode>0%</c:formatCode>
                <c:ptCount val="10"/>
                <c:pt idx="0">
                  <c:v>0.48</c:v>
                </c:pt>
                <c:pt idx="1">
                  <c:v>0.17</c:v>
                </c:pt>
                <c:pt idx="2">
                  <c:v>0.08</c:v>
                </c:pt>
                <c:pt idx="3">
                  <c:v>0.05</c:v>
                </c:pt>
                <c:pt idx="4">
                  <c:v>0.05</c:v>
                </c:pt>
                <c:pt idx="5">
                  <c:v>0.05</c:v>
                </c:pt>
                <c:pt idx="6">
                  <c:v>0.03</c:v>
                </c:pt>
                <c:pt idx="7">
                  <c:v>0.03</c:v>
                </c:pt>
                <c:pt idx="8">
                  <c:v>0.03</c:v>
                </c:pt>
                <c:pt idx="9">
                  <c:v>0.03</c:v>
                </c:pt>
              </c:numCache>
            </c:numRef>
          </c:val>
          <c:extLst>
            <c:ext xmlns:c14="http://schemas.microsoft.com/office/drawing/2007/8/2/chart" uri="{6F2FDCE9-48DA-4B69-8628-5D25D57E5C99}">
              <c14:invertSolidFillFmt>
                <c14:spPr xmlns:c14="http://schemas.microsoft.com/office/drawing/2007/8/2/chart">
                  <a:solidFill>
                    <a:srgbClr val="FFFF00"/>
                  </a:solidFill>
                  <a:ln w="15875">
                    <a:solidFill>
                      <a:srgbClr val="FAEE51"/>
                    </a:solidFill>
                  </a:ln>
                </c14:spPr>
              </c14:invertSolidFillFmt>
            </c:ext>
            <c:ext xmlns:c16="http://schemas.microsoft.com/office/drawing/2014/chart" uri="{C3380CC4-5D6E-409C-BE32-E72D297353CC}">
              <c16:uniqueId val="{00000005-1F5D-4A81-96C7-1E394E08F07D}"/>
            </c:ext>
          </c:extLst>
        </c:ser>
        <c:dLbls>
          <c:showLegendKey val="0"/>
          <c:showVal val="0"/>
          <c:showCatName val="0"/>
          <c:showSerName val="0"/>
          <c:showPercent val="0"/>
          <c:showBubbleSize val="0"/>
        </c:dLbls>
        <c:gapWidth val="237"/>
        <c:axId val="67451136"/>
        <c:axId val="66437120"/>
      </c:barChart>
      <c:catAx>
        <c:axId val="67451136"/>
        <c:scaling>
          <c:orientation val="maxMin"/>
        </c:scaling>
        <c:delete val="0"/>
        <c:axPos val="l"/>
        <c:title>
          <c:tx>
            <c:rich>
              <a:bodyPr/>
              <a:lstStyle/>
              <a:p>
                <a:pPr>
                  <a:defRPr/>
                </a:pPr>
                <a:endParaRPr lang="en-US" sz="1400" b="0" dirty="0">
                  <a:solidFill>
                    <a:srgbClr val="000000"/>
                  </a:solidFill>
                  <a:effectLst/>
                  <a:latin typeface="Calibri"/>
                </a:endParaRPr>
              </a:p>
            </c:rich>
          </c:tx>
          <c:overlay val="0"/>
        </c:title>
        <c:numFmt formatCode="General" sourceLinked="1"/>
        <c:majorTickMark val="out"/>
        <c:minorTickMark val="none"/>
        <c:tickLblPos val="nextTo"/>
        <c:txPr>
          <a:bodyPr/>
          <a:lstStyle/>
          <a:p>
            <a:pPr>
              <a:defRPr sz="1200" b="0" i="0">
                <a:solidFill>
                  <a:srgbClr val="000000"/>
                </a:solidFill>
                <a:effectLst/>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b"/>
        <c:title>
          <c:tx>
            <c:rich>
              <a:bodyPr/>
              <a:lstStyle/>
              <a:p>
                <a:pPr>
                  <a:defRPr/>
                </a:pPr>
                <a:endParaRPr lang="en-US" sz="1400" b="1" dirty="0">
                  <a:solidFill>
                    <a:srgbClr val="000000"/>
                  </a:solidFill>
                  <a:effectLst/>
                  <a:latin typeface="Calibri"/>
                </a:endParaRPr>
              </a:p>
            </c:rich>
          </c:tx>
          <c:overlay val="0"/>
        </c:title>
        <c:numFmt formatCode="0%" sourceLinked="1"/>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a:effectLs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dirty="0">
              <a:solidFill>
                <a:srgbClr val="FFFFFF"/>
              </a:solidFill>
              <a:effectLst/>
            </a:endParaRPr>
          </a:p>
        </c:rich>
      </c:tx>
      <c:overlay val="1"/>
    </c:title>
    <c:autoTitleDeleted val="0"/>
    <c:plotArea>
      <c:layout>
        <c:manualLayout>
          <c:layoutTarget val="inner"/>
          <c:xMode val="edge"/>
          <c:yMode val="edge"/>
          <c:x val="2.6966742608407901E-4"/>
          <c:y val="0"/>
          <c:w val="0.8999126554426401"/>
          <c:h val="0.87147726112088852"/>
        </c:manualLayout>
      </c:layout>
      <c:barChart>
        <c:barDir val="col"/>
        <c:grouping val="clustered"/>
        <c:varyColors val="0"/>
        <c:ser>
          <c:idx val="0"/>
          <c:order val="0"/>
          <c:tx>
            <c:strRef>
              <c:f>Sheet1!$B$1</c:f>
              <c:strCache>
                <c:ptCount val="1"/>
                <c:pt idx="0">
                  <c:v>Supervisors</c:v>
                </c:pt>
              </c:strCache>
            </c:strRef>
          </c:tx>
          <c:spPr>
            <a:solidFill>
              <a:srgbClr val="253859"/>
            </a:solidFill>
            <a:ln w="15875">
              <a:solidFill>
                <a:srgbClr val="FAEE51"/>
              </a:solidFill>
            </a:ln>
          </c:spPr>
          <c:invertIfNegative val="1"/>
          <c:dPt>
            <c:idx val="0"/>
            <c:invertIfNegative val="1"/>
            <c:bubble3D val="0"/>
            <c:spPr>
              <a:solidFill>
                <a:srgbClr val="253859"/>
              </a:solidFill>
              <a:ln w="15875">
                <a:solidFill>
                  <a:srgbClr val="FAEE51"/>
                </a:solidFill>
              </a:ln>
              <a:effectLst/>
            </c:spPr>
            <c:extLst>
              <c:ext xmlns:c16="http://schemas.microsoft.com/office/drawing/2014/chart" uri="{C3380CC4-5D6E-409C-BE32-E72D297353CC}">
                <c16:uniqueId val="{00000001-6FF8-4F35-B475-F496AFB7BA4C}"/>
              </c:ext>
            </c:extLst>
          </c:dPt>
          <c:dPt>
            <c:idx val="1"/>
            <c:invertIfNegative val="1"/>
            <c:bubble3D val="0"/>
            <c:spPr>
              <a:solidFill>
                <a:srgbClr val="253859"/>
              </a:solidFill>
              <a:ln w="15875">
                <a:solidFill>
                  <a:srgbClr val="FAEE51"/>
                </a:solidFill>
              </a:ln>
              <a:effectLst/>
            </c:spPr>
            <c:extLst>
              <c:ext xmlns:c16="http://schemas.microsoft.com/office/drawing/2014/chart" uri="{C3380CC4-5D6E-409C-BE32-E72D297353CC}">
                <c16:uniqueId val="{00000003-6FF8-4F35-B475-F496AFB7BA4C}"/>
              </c:ext>
            </c:extLst>
          </c:dPt>
          <c:dLbls>
            <c:dLbl>
              <c:idx val="0"/>
              <c:spPr/>
              <c:txPr>
                <a:bodyPr/>
                <a:lstStyle/>
                <a:p>
                  <a:pPr>
                    <a:defRPr sz="1200" b="0">
                      <a:solidFill>
                        <a:srgbClr val="000000"/>
                      </a:solidFill>
                      <a:effectLst/>
                      <a:latin typeface="Calibri"/>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F8-4F35-B475-F496AFB7BA4C}"/>
                </c:ext>
              </c:extLst>
            </c:dLbl>
            <c:dLbl>
              <c:idx val="1"/>
              <c:spPr/>
              <c:txPr>
                <a:bodyPr/>
                <a:lstStyle/>
                <a:p>
                  <a:pPr>
                    <a:defRPr sz="1200" b="0">
                      <a:solidFill>
                        <a:srgbClr val="000000"/>
                      </a:solidFill>
                      <a:effectLst/>
                      <a:latin typeface="Calibri"/>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F8-4F35-B475-F496AFB7BA4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F8-4F35-B475-F496AFB7BA4C}"/>
                </c:ext>
              </c:extLst>
            </c:dLbl>
            <c:spPr>
              <a:noFill/>
              <a:ln>
                <a:noFill/>
              </a:ln>
              <a:effectLst/>
            </c:spPr>
            <c:txPr>
              <a:bodyPr wrap="square" lIns="38100" tIns="19050" rIns="38100" bIns="19050" anchor="ctr">
                <a:spAutoFit/>
              </a:bodyPr>
              <a:lstStyle/>
              <a:p>
                <a:pPr>
                  <a:defRPr sz="1200" b="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Sheet1!$A$2:$A$4</c:f>
              <c:strCache>
                <c:ptCount val="3"/>
                <c:pt idx="0">
                  <c:v>Daily/ Weekly Log</c:v>
                </c:pt>
                <c:pt idx="1">
                  <c:v>Teams Meeting</c:v>
                </c:pt>
                <c:pt idx="2">
                  <c:v>Tangible deliverables (reports)</c:v>
                </c:pt>
              </c:strCache>
            </c:strRef>
          </c:cat>
          <c:val>
            <c:numRef>
              <c:f>Sheet1!$B$2:$B$4</c:f>
              <c:numCache>
                <c:formatCode>0%</c:formatCode>
                <c:ptCount val="3"/>
                <c:pt idx="0">
                  <c:v>0.37</c:v>
                </c:pt>
                <c:pt idx="1">
                  <c:v>0.34</c:v>
                </c:pt>
                <c:pt idx="2">
                  <c:v>0.28999999999999998</c:v>
                </c:pt>
              </c:numCache>
            </c:numRef>
          </c:val>
          <c:extLst>
            <c:ext xmlns:c14="http://schemas.microsoft.com/office/drawing/2007/8/2/chart" uri="{6F2FDCE9-48DA-4B69-8628-5D25D57E5C99}">
              <c14:invertSolidFillFmt>
                <c14:spPr xmlns:c14="http://schemas.microsoft.com/office/drawing/2007/8/2/chart">
                  <a:solidFill>
                    <a:srgbClr val="FFFF00"/>
                  </a:solidFill>
                  <a:ln w="15875">
                    <a:solidFill>
                      <a:srgbClr val="FAEE51"/>
                    </a:solidFill>
                  </a:ln>
                </c14:spPr>
              </c14:invertSolidFillFmt>
            </c:ext>
            <c:ext xmlns:c16="http://schemas.microsoft.com/office/drawing/2014/chart" uri="{C3380CC4-5D6E-409C-BE32-E72D297353CC}">
              <c16:uniqueId val="{00000004-6FF8-4F35-B475-F496AFB7BA4C}"/>
            </c:ext>
          </c:extLst>
        </c:ser>
        <c:dLbls>
          <c:showLegendKey val="0"/>
          <c:showVal val="0"/>
          <c:showCatName val="0"/>
          <c:showSerName val="0"/>
          <c:showPercent val="0"/>
          <c:showBubbleSize val="0"/>
        </c:dLbls>
        <c:gapWidth val="237"/>
        <c:axId val="67451136"/>
        <c:axId val="66437120"/>
      </c:barChart>
      <c:catAx>
        <c:axId val="67451136"/>
        <c:scaling>
          <c:orientation val="maxMin"/>
        </c:scaling>
        <c:delete val="0"/>
        <c:axPos val="b"/>
        <c:title>
          <c:tx>
            <c:rich>
              <a:bodyPr/>
              <a:lstStyle/>
              <a:p>
                <a:pPr>
                  <a:defRPr/>
                </a:pPr>
                <a:endParaRPr lang="en-US" sz="1400" b="0" dirty="0">
                  <a:solidFill>
                    <a:srgbClr val="000000"/>
                  </a:solidFill>
                  <a:effectLst/>
                  <a:latin typeface="Calibri"/>
                </a:endParaRPr>
              </a:p>
            </c:rich>
          </c:tx>
          <c:overlay val="0"/>
        </c:title>
        <c:numFmt formatCode="General" sourceLinked="1"/>
        <c:majorTickMark val="out"/>
        <c:minorTickMark val="none"/>
        <c:tickLblPos val="nextTo"/>
        <c:txPr>
          <a:bodyPr/>
          <a:lstStyle/>
          <a:p>
            <a:pPr>
              <a:defRPr sz="1200" b="0" i="0">
                <a:solidFill>
                  <a:srgbClr val="000000"/>
                </a:solidFill>
                <a:effectLst/>
                <a:latin typeface="Calibri"/>
              </a:defRPr>
            </a:pPr>
            <a:endParaRPr lang="en-US"/>
          </a:p>
        </c:txPr>
        <c:crossAx val="66437120"/>
        <c:crosses val="autoZero"/>
        <c:auto val="0"/>
        <c:lblAlgn val="ctr"/>
        <c:lblOffset val="100"/>
        <c:noMultiLvlLbl val="0"/>
      </c:catAx>
      <c:valAx>
        <c:axId val="66437120"/>
        <c:scaling>
          <c:orientation val="minMax"/>
          <c:max val="1"/>
          <c:min val="0"/>
        </c:scaling>
        <c:delete val="1"/>
        <c:axPos val="l"/>
        <c:title>
          <c:tx>
            <c:rich>
              <a:bodyPr/>
              <a:lstStyle/>
              <a:p>
                <a:pPr>
                  <a:defRPr/>
                </a:pPr>
                <a:endParaRPr lang="en-US" sz="1400" b="1" dirty="0">
                  <a:solidFill>
                    <a:srgbClr val="000000"/>
                  </a:solidFill>
                  <a:effectLst/>
                  <a:latin typeface="Calibri"/>
                </a:endParaRPr>
              </a:p>
            </c:rich>
          </c:tx>
          <c:overlay val="0"/>
        </c:title>
        <c:numFmt formatCode="0%" sourceLinked="1"/>
        <c:majorTickMark val="out"/>
        <c:minorTickMark val="none"/>
        <c:tickLblPos val="high"/>
        <c:crossAx val="67451136"/>
        <c:crosses val="max"/>
        <c:crossBetween val="between"/>
        <c:majorUnit val="0.2"/>
        <c:minorUnit val="0.04"/>
      </c:valAx>
    </c:plotArea>
    <c:plotVisOnly val="1"/>
    <c:dispBlanksAs val="zero"/>
    <c:showDLblsOverMax val="1"/>
  </c:chart>
  <c:txPr>
    <a:bodyPr/>
    <a:lstStyle/>
    <a:p>
      <a:pPr>
        <a:defRPr sz="1800">
          <a:effectLs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012422748888163E-2"/>
          <c:y val="2.8618276036690392E-2"/>
          <c:w val="0.94596259455390075"/>
          <c:h val="0.8966964225720967"/>
        </c:manualLayout>
      </c:layout>
      <c:lineChart>
        <c:grouping val="standard"/>
        <c:varyColors val="0"/>
        <c:ser>
          <c:idx val="0"/>
          <c:order val="0"/>
          <c:tx>
            <c:strRef>
              <c:f>Sheet1!$B$1</c:f>
              <c:strCache>
                <c:ptCount val="1"/>
                <c:pt idx="0">
                  <c:v>2018</c:v>
                </c:pt>
              </c:strCache>
            </c:strRef>
          </c:tx>
          <c:spPr>
            <a:ln w="28575" cap="rnd">
              <a:solidFill>
                <a:srgbClr val="002060"/>
              </a:solidFill>
              <a:round/>
            </a:ln>
            <a:effectLst/>
          </c:spPr>
          <c:marker>
            <c:symbol val="square"/>
            <c:size val="9"/>
            <c:spPr>
              <a:solidFill>
                <a:srgbClr val="002060"/>
              </a:solidFill>
              <a:ln w="9525">
                <a:solidFill>
                  <a:schemeClr val="accent1"/>
                </a:solidFill>
              </a:ln>
              <a:effectLst/>
            </c:spPr>
          </c:marker>
          <c:dLbls>
            <c:dLbl>
              <c:idx val="0"/>
              <c:layout>
                <c:manualLayout>
                  <c:x val="-0.11112491412682096"/>
                  <c:y val="3.1219930909037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EDE-43D5-A178-D61ACE2012F7}"/>
                </c:ext>
              </c:extLst>
            </c:dLbl>
            <c:dLbl>
              <c:idx val="1"/>
              <c:layout>
                <c:manualLayout>
                  <c:x val="-4.3917441296559057E-2"/>
                  <c:y val="-7.5448182278547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DE-43D5-A178-D61ACE2012F7}"/>
                </c:ext>
              </c:extLst>
            </c:dLbl>
            <c:dLbl>
              <c:idx val="2"/>
              <c:layout>
                <c:manualLayout>
                  <c:x val="1.5810278866761198E-2"/>
                  <c:y val="2.60166145788094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EDE-43D5-A178-D61ACE2012F7}"/>
                </c:ext>
              </c:extLst>
            </c:dLbl>
            <c:dLbl>
              <c:idx val="3"/>
              <c:layout>
                <c:manualLayout>
                  <c:x val="-3.513395303724718E-2"/>
                  <c:y val="-5.4634890615499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DE-43D5-A178-D61ACE2012F7}"/>
                </c:ext>
              </c:extLst>
            </c:dLbl>
            <c:dLbl>
              <c:idx val="4"/>
              <c:layout>
                <c:manualLayout>
                  <c:x val="-4.8847791243911434E-2"/>
                  <c:y val="-8.8456489567952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EDE-43D5-A178-D61ACE2012F7}"/>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March</c:v>
                </c:pt>
                <c:pt idx="1">
                  <c:v>April</c:v>
                </c:pt>
                <c:pt idx="2">
                  <c:v>May</c:v>
                </c:pt>
                <c:pt idx="3">
                  <c:v>June</c:v>
                </c:pt>
                <c:pt idx="4">
                  <c:v>July</c:v>
                </c:pt>
                <c:pt idx="5">
                  <c:v>August</c:v>
                </c:pt>
              </c:strCache>
            </c:strRef>
          </c:cat>
          <c:val>
            <c:numRef>
              <c:f>Sheet1!$B$2:$B$7</c:f>
              <c:numCache>
                <c:formatCode>0.00</c:formatCode>
                <c:ptCount val="6"/>
                <c:pt idx="0">
                  <c:v>1.4312659999999999</c:v>
                </c:pt>
                <c:pt idx="1">
                  <c:v>1.583469</c:v>
                </c:pt>
                <c:pt idx="2">
                  <c:v>1.6691469999999999</c:v>
                </c:pt>
                <c:pt idx="3">
                  <c:v>2.0143460000000002</c:v>
                </c:pt>
                <c:pt idx="4">
                  <c:v>1.8778889999999999</c:v>
                </c:pt>
                <c:pt idx="5">
                  <c:v>1.8171580000000001</c:v>
                </c:pt>
              </c:numCache>
            </c:numRef>
          </c:val>
          <c:smooth val="0"/>
          <c:extLst>
            <c:ext xmlns:c16="http://schemas.microsoft.com/office/drawing/2014/chart" uri="{C3380CC4-5D6E-409C-BE32-E72D297353CC}">
              <c16:uniqueId val="{00000000-FEDE-43D5-A178-D61ACE2012F7}"/>
            </c:ext>
          </c:extLst>
        </c:ser>
        <c:ser>
          <c:idx val="1"/>
          <c:order val="1"/>
          <c:tx>
            <c:strRef>
              <c:f>Sheet1!$C$1</c:f>
              <c:strCache>
                <c:ptCount val="1"/>
                <c:pt idx="0">
                  <c:v>2019</c:v>
                </c:pt>
              </c:strCache>
            </c:strRef>
          </c:tx>
          <c:spPr>
            <a:ln w="28575" cap="rnd">
              <a:solidFill>
                <a:srgbClr val="00B050"/>
              </a:solidFill>
              <a:round/>
            </a:ln>
            <a:effectLst/>
          </c:spPr>
          <c:marker>
            <c:symbol val="triangle"/>
            <c:size val="9"/>
            <c:spPr>
              <a:solidFill>
                <a:srgbClr val="00B050"/>
              </a:solidFill>
              <a:ln w="9525">
                <a:solidFill>
                  <a:schemeClr val="accent2"/>
                </a:solidFill>
              </a:ln>
              <a:effectLst/>
            </c:spPr>
          </c:marker>
          <c:dLbls>
            <c:dLbl>
              <c:idx val="0"/>
              <c:layout>
                <c:manualLayout>
                  <c:x val="-4.3917441296559064E-2"/>
                  <c:y val="-7.804984373642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DE-43D5-A178-D61ACE2012F7}"/>
                </c:ext>
              </c:extLst>
            </c:dLbl>
            <c:dLbl>
              <c:idx val="1"/>
              <c:layout>
                <c:manualLayout>
                  <c:x val="-5.4168281078531409E-2"/>
                  <c:y val="4.6829906241857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DE-43D5-A178-D61ACE2012F7}"/>
                </c:ext>
              </c:extLst>
            </c:dLbl>
            <c:dLbl>
              <c:idx val="2"/>
              <c:layout>
                <c:manualLayout>
                  <c:x val="-3.5133953037247312E-2"/>
                  <c:y val="-6.2439874989142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DE-43D5-A178-D61ACE2012F7}"/>
                </c:ext>
              </c:extLst>
            </c:dLbl>
            <c:dLbl>
              <c:idx val="3"/>
              <c:layout>
                <c:manualLayout>
                  <c:x val="-3.3377255385384885E-2"/>
                  <c:y val="-5.2033229157618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EDE-43D5-A178-D61ACE2012F7}"/>
                </c:ext>
              </c:extLst>
            </c:dLbl>
            <c:dLbl>
              <c:idx val="4"/>
              <c:layout>
                <c:manualLayout>
                  <c:x val="4.5316741591421038E-2"/>
                  <c:y val="-1.0406645831523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DE-43D5-A178-D61ACE2012F7}"/>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March</c:v>
                </c:pt>
                <c:pt idx="1">
                  <c:v>April</c:v>
                </c:pt>
                <c:pt idx="2">
                  <c:v>May</c:v>
                </c:pt>
                <c:pt idx="3">
                  <c:v>June</c:v>
                </c:pt>
                <c:pt idx="4">
                  <c:v>July</c:v>
                </c:pt>
                <c:pt idx="5">
                  <c:v>August</c:v>
                </c:pt>
              </c:strCache>
            </c:strRef>
          </c:cat>
          <c:val>
            <c:numRef>
              <c:f>Sheet1!$C$2:$C$7</c:f>
              <c:numCache>
                <c:formatCode>0.00</c:formatCode>
                <c:ptCount val="6"/>
                <c:pt idx="0">
                  <c:v>1.400274</c:v>
                </c:pt>
                <c:pt idx="1">
                  <c:v>1.4828220000000001</c:v>
                </c:pt>
                <c:pt idx="2">
                  <c:v>1.7466269999999999</c:v>
                </c:pt>
                <c:pt idx="3">
                  <c:v>1.7824759999999999</c:v>
                </c:pt>
                <c:pt idx="4">
                  <c:v>1.8603460000000001</c:v>
                </c:pt>
                <c:pt idx="5">
                  <c:v>1.9608159999999999</c:v>
                </c:pt>
              </c:numCache>
            </c:numRef>
          </c:val>
          <c:smooth val="0"/>
          <c:extLst>
            <c:ext xmlns:c16="http://schemas.microsoft.com/office/drawing/2014/chart" uri="{C3380CC4-5D6E-409C-BE32-E72D297353CC}">
              <c16:uniqueId val="{00000001-FEDE-43D5-A178-D61ACE2012F7}"/>
            </c:ext>
          </c:extLst>
        </c:ser>
        <c:ser>
          <c:idx val="2"/>
          <c:order val="2"/>
          <c:tx>
            <c:strRef>
              <c:f>Sheet1!$D$1</c:f>
              <c:strCache>
                <c:ptCount val="1"/>
                <c:pt idx="0">
                  <c:v>2020</c:v>
                </c:pt>
              </c:strCache>
            </c:strRef>
          </c:tx>
          <c:spPr>
            <a:ln w="28575" cap="rnd">
              <a:solidFill>
                <a:srgbClr val="E3D849"/>
              </a:solidFill>
              <a:round/>
            </a:ln>
            <a:effectLst/>
          </c:spPr>
          <c:marker>
            <c:symbol val="star"/>
            <c:size val="9"/>
            <c:spPr>
              <a:solidFill>
                <a:srgbClr val="E3D849"/>
              </a:solidFill>
              <a:ln w="9525">
                <a:solidFill>
                  <a:schemeClr val="accent3"/>
                </a:solidFill>
              </a:ln>
              <a:effectLst/>
            </c:spPr>
          </c:marker>
          <c:dLbls>
            <c:dLbl>
              <c:idx val="0"/>
              <c:layout>
                <c:manualLayout>
                  <c:x val="-3.5133953037247249E-2"/>
                  <c:y val="6.764319790490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DE-43D5-A178-D61ACE2012F7}"/>
                </c:ext>
              </c:extLst>
            </c:dLbl>
            <c:dLbl>
              <c:idx val="1"/>
              <c:layout>
                <c:manualLayout>
                  <c:x val="2.459376712607304E-2"/>
                  <c:y val="3.9024921868214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DE-43D5-A178-D61ACE2012F7}"/>
                </c:ext>
              </c:extLst>
            </c:dLbl>
            <c:dLbl>
              <c:idx val="2"/>
              <c:layout>
                <c:manualLayout>
                  <c:x val="-1.7566976518624267E-3"/>
                  <c:y val="3.6423260410333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EDE-43D5-A178-D61ACE2012F7}"/>
                </c:ext>
              </c:extLst>
            </c:dLbl>
            <c:dLbl>
              <c:idx val="3"/>
              <c:layout>
                <c:manualLayout>
                  <c:x val="-1.4053581214898898E-2"/>
                  <c:y val="3.9024921868214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DE-43D5-A178-D61ACE2012F7}"/>
                </c:ext>
              </c:extLst>
            </c:dLbl>
            <c:dLbl>
              <c:idx val="4"/>
              <c:layout>
                <c:manualLayout>
                  <c:x val="-2.4440290425675287E-2"/>
                  <c:y val="0.140489718725571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EDE-43D5-A178-D61ACE2012F7}"/>
                </c:ext>
              </c:extLst>
            </c:dLbl>
            <c:dLbl>
              <c:idx val="5"/>
              <c:layout>
                <c:manualLayout>
                  <c:x val="2.5600410802641457E-2"/>
                  <c:y val="4.4228244783976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EDE-43D5-A178-D61ACE2012F7}"/>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March</c:v>
                </c:pt>
                <c:pt idx="1">
                  <c:v>April</c:v>
                </c:pt>
                <c:pt idx="2">
                  <c:v>May</c:v>
                </c:pt>
                <c:pt idx="3">
                  <c:v>June</c:v>
                </c:pt>
                <c:pt idx="4">
                  <c:v>July</c:v>
                </c:pt>
                <c:pt idx="5">
                  <c:v>August</c:v>
                </c:pt>
              </c:strCache>
            </c:strRef>
          </c:cat>
          <c:val>
            <c:numRef>
              <c:f>Sheet1!$D$2:$D$7</c:f>
              <c:numCache>
                <c:formatCode>0.00</c:formatCode>
                <c:ptCount val="6"/>
                <c:pt idx="0">
                  <c:v>1.3576870000000001</c:v>
                </c:pt>
                <c:pt idx="1">
                  <c:v>1.5380400000000001</c:v>
                </c:pt>
                <c:pt idx="2">
                  <c:v>1.5742590000000001</c:v>
                </c:pt>
                <c:pt idx="3">
                  <c:v>1.620738</c:v>
                </c:pt>
                <c:pt idx="4">
                  <c:v>1.8491839999999999</c:v>
                </c:pt>
                <c:pt idx="5">
                  <c:v>1.7671330000000001</c:v>
                </c:pt>
              </c:numCache>
            </c:numRef>
          </c:val>
          <c:smooth val="0"/>
          <c:extLst>
            <c:ext xmlns:c16="http://schemas.microsoft.com/office/drawing/2014/chart" uri="{C3380CC4-5D6E-409C-BE32-E72D297353CC}">
              <c16:uniqueId val="{00000002-FEDE-43D5-A178-D61ACE2012F7}"/>
            </c:ext>
          </c:extLst>
        </c:ser>
        <c:dLbls>
          <c:showLegendKey val="0"/>
          <c:showVal val="0"/>
          <c:showCatName val="0"/>
          <c:showSerName val="0"/>
          <c:showPercent val="0"/>
          <c:showBubbleSize val="0"/>
        </c:dLbls>
        <c:marker val="1"/>
        <c:smooth val="0"/>
        <c:axId val="1279580144"/>
        <c:axId val="844832432"/>
      </c:lineChart>
      <c:catAx>
        <c:axId val="12795801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4832432"/>
        <c:crosses val="autoZero"/>
        <c:auto val="1"/>
        <c:lblAlgn val="ctr"/>
        <c:lblOffset val="100"/>
        <c:noMultiLvlLbl val="0"/>
      </c:catAx>
      <c:valAx>
        <c:axId val="844832432"/>
        <c:scaling>
          <c:orientation val="minMax"/>
          <c:max val="2.5"/>
          <c:min val="1"/>
        </c:scaling>
        <c:delete val="1"/>
        <c:axPos val="l"/>
        <c:numFmt formatCode="0.00" sourceLinked="1"/>
        <c:majorTickMark val="none"/>
        <c:minorTickMark val="none"/>
        <c:tickLblPos val="nextTo"/>
        <c:crossAx val="1279580144"/>
        <c:crosses val="autoZero"/>
        <c:crossBetween val="between"/>
        <c:majorUnit val="500"/>
      </c:valAx>
      <c:spPr>
        <a:noFill/>
        <a:ln>
          <a:noFill/>
        </a:ln>
        <a:effectLst/>
      </c:spPr>
    </c:plotArea>
    <c:legend>
      <c:legendPos val="r"/>
      <c:layout>
        <c:manualLayout>
          <c:xMode val="edge"/>
          <c:yMode val="edge"/>
          <c:x val="0.11889150670953581"/>
          <c:y val="0.17818513013223813"/>
          <c:w val="0.37107968656745161"/>
          <c:h val="7.386588045959681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6681034520429"/>
          <c:y val="7.173854742251351E-2"/>
          <c:w val="0.85016006523215359"/>
          <c:h val="0.69127311390581792"/>
        </c:manualLayout>
      </c:layout>
      <c:lineChart>
        <c:grouping val="standard"/>
        <c:varyColors val="0"/>
        <c:ser>
          <c:idx val="0"/>
          <c:order val="0"/>
          <c:tx>
            <c:strRef>
              <c:f>Sheet1!$B$1</c:f>
              <c:strCache>
                <c:ptCount val="1"/>
                <c:pt idx="0">
                  <c:v>2018</c:v>
                </c:pt>
              </c:strCache>
            </c:strRef>
          </c:tx>
          <c:spPr>
            <a:ln w="28575" cap="rnd">
              <a:solidFill>
                <a:srgbClr val="002060"/>
              </a:solidFill>
              <a:round/>
            </a:ln>
            <a:effectLst/>
          </c:spPr>
          <c:marker>
            <c:symbol val="square"/>
            <c:size val="9"/>
            <c:spPr>
              <a:solidFill>
                <a:srgbClr val="002060"/>
              </a:solidFill>
              <a:ln w="9525">
                <a:solidFill>
                  <a:schemeClr val="accent1"/>
                </a:solidFill>
              </a:ln>
              <a:effectLst/>
            </c:spPr>
          </c:marker>
          <c:dLbls>
            <c:dLbl>
              <c:idx val="0"/>
              <c:layout>
                <c:manualLayout>
                  <c:x val="-5.7306607496967713E-2"/>
                  <c:y val="-6.243987498914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3B-44F0-93E5-6AEE40663946}"/>
                </c:ext>
              </c:extLst>
            </c:dLbl>
            <c:dLbl>
              <c:idx val="1"/>
              <c:layout>
                <c:manualLayout>
                  <c:x val="-6.6857708746462366E-2"/>
                  <c:y val="-7.2846520820666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3B-44F0-93E5-6AEE40663946}"/>
                </c:ext>
              </c:extLst>
            </c:dLbl>
            <c:dLbl>
              <c:idx val="2"/>
              <c:layout>
                <c:manualLayout>
                  <c:x val="-9.1690571995148337E-2"/>
                  <c:y val="-7.2846520820666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3B-44F0-93E5-6AEE40663946}"/>
                </c:ext>
              </c:extLst>
            </c:dLbl>
            <c:dLbl>
              <c:idx val="4"/>
              <c:layout>
                <c:manualLayout>
                  <c:x val="1.7191982249090174E-2"/>
                  <c:y val="-3.9024921868214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3B-44F0-93E5-6AEE40663946}"/>
                </c:ext>
              </c:extLst>
            </c:dLbl>
            <c:dLbl>
              <c:idx val="5"/>
              <c:layout>
                <c:manualLayout>
                  <c:x val="-2.6743083498584935E-2"/>
                  <c:y val="-3.38215989524522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3B-44F0-93E5-6AEE40663946}"/>
                </c:ext>
              </c:extLst>
            </c:dLbl>
            <c:numFmt formatCode="&quot;$&quot;#,##0_);\(&quot;$&quot;#,##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March</c:v>
                </c:pt>
                <c:pt idx="1">
                  <c:v>April</c:v>
                </c:pt>
                <c:pt idx="2">
                  <c:v>May</c:v>
                </c:pt>
                <c:pt idx="3">
                  <c:v>June</c:v>
                </c:pt>
                <c:pt idx="4">
                  <c:v>July</c:v>
                </c:pt>
                <c:pt idx="5">
                  <c:v>August</c:v>
                </c:pt>
              </c:strCache>
            </c:strRef>
          </c:cat>
          <c:val>
            <c:numRef>
              <c:f>Sheet1!$B$2:$B$7</c:f>
              <c:numCache>
                <c:formatCode>0.00</c:formatCode>
                <c:ptCount val="6"/>
                <c:pt idx="0">
                  <c:v>90.462999999999994</c:v>
                </c:pt>
                <c:pt idx="1">
                  <c:v>100.46599999999999</c:v>
                </c:pt>
                <c:pt idx="2">
                  <c:v>106.57599999999999</c:v>
                </c:pt>
                <c:pt idx="3">
                  <c:v>124.444</c:v>
                </c:pt>
                <c:pt idx="4">
                  <c:v>114.833</c:v>
                </c:pt>
                <c:pt idx="5">
                  <c:v>113.866</c:v>
                </c:pt>
              </c:numCache>
            </c:numRef>
          </c:val>
          <c:smooth val="0"/>
          <c:extLst>
            <c:ext xmlns:c16="http://schemas.microsoft.com/office/drawing/2014/chart" uri="{C3380CC4-5D6E-409C-BE32-E72D297353CC}">
              <c16:uniqueId val="{00000005-433B-44F0-93E5-6AEE40663946}"/>
            </c:ext>
          </c:extLst>
        </c:ser>
        <c:ser>
          <c:idx val="1"/>
          <c:order val="1"/>
          <c:tx>
            <c:strRef>
              <c:f>Sheet1!$C$1</c:f>
              <c:strCache>
                <c:ptCount val="1"/>
                <c:pt idx="0">
                  <c:v>2019</c:v>
                </c:pt>
              </c:strCache>
            </c:strRef>
          </c:tx>
          <c:spPr>
            <a:ln w="28575" cap="rnd">
              <a:solidFill>
                <a:srgbClr val="00B050"/>
              </a:solidFill>
              <a:round/>
            </a:ln>
            <a:effectLst/>
          </c:spPr>
          <c:marker>
            <c:symbol val="triangle"/>
            <c:size val="9"/>
            <c:spPr>
              <a:solidFill>
                <a:srgbClr val="00B050"/>
              </a:solidFill>
              <a:ln w="9525">
                <a:solidFill>
                  <a:schemeClr val="accent2"/>
                </a:solidFill>
              </a:ln>
              <a:effectLst/>
            </c:spPr>
          </c:marker>
          <c:dLbls>
            <c:dLbl>
              <c:idx val="0"/>
              <c:layout>
                <c:manualLayout>
                  <c:x val="-8.5959911245451576E-2"/>
                  <c:y val="3.1219937494571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3B-44F0-93E5-6AEE40663946}"/>
                </c:ext>
              </c:extLst>
            </c:dLbl>
            <c:dLbl>
              <c:idx val="1"/>
              <c:layout>
                <c:manualLayout>
                  <c:x val="-2.8653303748483856E-2"/>
                  <c:y val="5.203322915761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3B-44F0-93E5-6AEE40663946}"/>
                </c:ext>
              </c:extLst>
            </c:dLbl>
            <c:dLbl>
              <c:idx val="2"/>
              <c:layout>
                <c:manualLayout>
                  <c:x val="-1.7191982249090312E-2"/>
                  <c:y val="3.1219937494571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33B-44F0-93E5-6AEE40663946}"/>
                </c:ext>
              </c:extLst>
            </c:dLbl>
            <c:dLbl>
              <c:idx val="3"/>
              <c:layout>
                <c:manualLayout>
                  <c:x val="-4.5845285997574169E-2"/>
                  <c:y val="4.6829906241857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3B-44F0-93E5-6AEE40663946}"/>
                </c:ext>
              </c:extLst>
            </c:dLbl>
            <c:dLbl>
              <c:idx val="4"/>
              <c:layout>
                <c:manualLayout>
                  <c:x val="-3.629418474807955E-2"/>
                  <c:y val="6.243987498914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33B-44F0-93E5-6AEE40663946}"/>
                </c:ext>
              </c:extLst>
            </c:dLbl>
            <c:dLbl>
              <c:idx val="5"/>
              <c:layout>
                <c:manualLayout>
                  <c:x val="-3.0563523998382781E-2"/>
                  <c:y val="3.9024921868214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33B-44F0-93E5-6AEE40663946}"/>
                </c:ext>
              </c:extLst>
            </c:dLbl>
            <c:numFmt formatCode="&quot;$&quot;#,##0_);\(&quot;$&quot;#,##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March</c:v>
                </c:pt>
                <c:pt idx="1">
                  <c:v>April</c:v>
                </c:pt>
                <c:pt idx="2">
                  <c:v>May</c:v>
                </c:pt>
                <c:pt idx="3">
                  <c:v>June</c:v>
                </c:pt>
                <c:pt idx="4">
                  <c:v>July</c:v>
                </c:pt>
                <c:pt idx="5">
                  <c:v>August</c:v>
                </c:pt>
              </c:strCache>
            </c:strRef>
          </c:cat>
          <c:val>
            <c:numRef>
              <c:f>Sheet1!$C$2:$C$7</c:f>
              <c:numCache>
                <c:formatCode>0.00</c:formatCode>
                <c:ptCount val="6"/>
                <c:pt idx="0">
                  <c:v>90.995000000000005</c:v>
                </c:pt>
                <c:pt idx="1">
                  <c:v>93.471000000000004</c:v>
                </c:pt>
                <c:pt idx="2">
                  <c:v>106.64700000000001</c:v>
                </c:pt>
                <c:pt idx="3">
                  <c:v>109.503</c:v>
                </c:pt>
                <c:pt idx="4">
                  <c:v>109.43899999999999</c:v>
                </c:pt>
                <c:pt idx="5">
                  <c:v>112.852</c:v>
                </c:pt>
              </c:numCache>
            </c:numRef>
          </c:val>
          <c:smooth val="0"/>
          <c:extLst>
            <c:ext xmlns:c16="http://schemas.microsoft.com/office/drawing/2014/chart" uri="{C3380CC4-5D6E-409C-BE32-E72D297353CC}">
              <c16:uniqueId val="{0000000C-433B-44F0-93E5-6AEE40663946}"/>
            </c:ext>
          </c:extLst>
        </c:ser>
        <c:ser>
          <c:idx val="2"/>
          <c:order val="2"/>
          <c:tx>
            <c:strRef>
              <c:f>Sheet1!$D$1</c:f>
              <c:strCache>
                <c:ptCount val="1"/>
                <c:pt idx="0">
                  <c:v>2020</c:v>
                </c:pt>
              </c:strCache>
            </c:strRef>
          </c:tx>
          <c:spPr>
            <a:ln w="28575" cap="rnd">
              <a:solidFill>
                <a:srgbClr val="E3D849"/>
              </a:solidFill>
              <a:round/>
            </a:ln>
            <a:effectLst/>
          </c:spPr>
          <c:marker>
            <c:symbol val="star"/>
            <c:size val="9"/>
            <c:spPr>
              <a:solidFill>
                <a:srgbClr val="E3D849"/>
              </a:solidFill>
              <a:ln w="9525">
                <a:solidFill>
                  <a:schemeClr val="accent3"/>
                </a:solidFill>
              </a:ln>
              <a:effectLst/>
            </c:spPr>
          </c:marker>
          <c:dLbls>
            <c:dLbl>
              <c:idx val="0"/>
              <c:layout>
                <c:manualLayout>
                  <c:x val="-4.2024845497776325E-2"/>
                  <c:y val="4.16265833260950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33B-44F0-93E5-6AEE40663946}"/>
                </c:ext>
              </c:extLst>
            </c:dLbl>
            <c:dLbl>
              <c:idx val="1"/>
              <c:layout>
                <c:manualLayout>
                  <c:x val="-5.7306607496967747E-2"/>
                  <c:y val="-5.203322915761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33B-44F0-93E5-6AEE40663946}"/>
                </c:ext>
              </c:extLst>
            </c:dLbl>
            <c:dLbl>
              <c:idx val="2"/>
              <c:layout>
                <c:manualLayout>
                  <c:x val="-3.0563523998382781E-2"/>
                  <c:y val="4.6829906241857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33B-44F0-93E5-6AEE40663946}"/>
                </c:ext>
              </c:extLst>
            </c:dLbl>
            <c:dLbl>
              <c:idx val="3"/>
              <c:layout>
                <c:manualLayout>
                  <c:x val="-3.0563523998382781E-2"/>
                  <c:y val="3.9024921868214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33B-44F0-93E5-6AEE40663946}"/>
                </c:ext>
              </c:extLst>
            </c:dLbl>
            <c:numFmt formatCode="&quot;$&quot;#,##0_);\(&quot;$&quot;#,##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March</c:v>
                </c:pt>
                <c:pt idx="1">
                  <c:v>April</c:v>
                </c:pt>
                <c:pt idx="2">
                  <c:v>May</c:v>
                </c:pt>
                <c:pt idx="3">
                  <c:v>June</c:v>
                </c:pt>
                <c:pt idx="4">
                  <c:v>July</c:v>
                </c:pt>
                <c:pt idx="5">
                  <c:v>August</c:v>
                </c:pt>
              </c:strCache>
            </c:strRef>
          </c:cat>
          <c:val>
            <c:numRef>
              <c:f>Sheet1!$D$2:$D$7</c:f>
              <c:numCache>
                <c:formatCode>0.00</c:formatCode>
                <c:ptCount val="6"/>
                <c:pt idx="0">
                  <c:v>85.858999999999995</c:v>
                </c:pt>
                <c:pt idx="1">
                  <c:v>94.304000000000002</c:v>
                </c:pt>
                <c:pt idx="2">
                  <c:v>98.218999999999994</c:v>
                </c:pt>
                <c:pt idx="3">
                  <c:v>97.866</c:v>
                </c:pt>
                <c:pt idx="4">
                  <c:v>120.773</c:v>
                </c:pt>
                <c:pt idx="5">
                  <c:v>91.11</c:v>
                </c:pt>
              </c:numCache>
            </c:numRef>
          </c:val>
          <c:smooth val="0"/>
          <c:extLst>
            <c:ext xmlns:c16="http://schemas.microsoft.com/office/drawing/2014/chart" uri="{C3380CC4-5D6E-409C-BE32-E72D297353CC}">
              <c16:uniqueId val="{00000011-433B-44F0-93E5-6AEE40663946}"/>
            </c:ext>
          </c:extLst>
        </c:ser>
        <c:dLbls>
          <c:showLegendKey val="0"/>
          <c:showVal val="0"/>
          <c:showCatName val="0"/>
          <c:showSerName val="0"/>
          <c:showPercent val="0"/>
          <c:showBubbleSize val="0"/>
        </c:dLbls>
        <c:marker val="1"/>
        <c:smooth val="0"/>
        <c:axId val="1279580144"/>
        <c:axId val="844832432"/>
      </c:lineChart>
      <c:catAx>
        <c:axId val="127958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4832432"/>
        <c:crosses val="autoZero"/>
        <c:auto val="1"/>
        <c:lblAlgn val="ctr"/>
        <c:lblOffset val="100"/>
        <c:noMultiLvlLbl val="0"/>
      </c:catAx>
      <c:valAx>
        <c:axId val="844832432"/>
        <c:scaling>
          <c:orientation val="minMax"/>
          <c:max val="125"/>
          <c:min val="80"/>
        </c:scaling>
        <c:delete val="1"/>
        <c:axPos val="l"/>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crossAx val="1279580144"/>
        <c:crosses val="autoZero"/>
        <c:crossBetween val="between"/>
        <c:majorUnit val="10"/>
        <c:minorUnit val="10"/>
      </c:valAx>
      <c:spPr>
        <a:noFill/>
        <a:ln>
          <a:noFill/>
        </a:ln>
        <a:effectLst/>
      </c:spPr>
    </c:plotArea>
    <c:legend>
      <c:legendPos val="b"/>
      <c:layout>
        <c:manualLayout>
          <c:xMode val="edge"/>
          <c:yMode val="edge"/>
          <c:x val="7.4512266424056187E-2"/>
          <c:y val="9.7366960764563901E-2"/>
          <c:w val="0.3463152603434666"/>
          <c:h val="5.648534793432177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88">
  <cs:axisTitle>
    <cs:lnRef idx="0"/>
    <cs:fillRef idx="0"/>
    <cs:effectRef idx="0"/>
    <cs:fontRef idx="minor">
      <a:schemeClr val="dk1">
        <a:lumMod val="65000"/>
        <a:lumOff val="35000"/>
      </a:schemeClr>
    </cs:fontRef>
    <cs:defRPr sz="1197"/>
  </cs:axisTitle>
  <cs:categoryAxis>
    <cs:lnRef idx="0"/>
    <cs:fillRef idx="0"/>
    <cs:effectRef idx="0"/>
    <cs:fontRef idx="minor">
      <a:schemeClr val="dk1">
        <a:lumMod val="65000"/>
        <a:lumOff val="35000"/>
      </a:schemeClr>
    </cs:fontRef>
    <cs:defRPr sz="1197"/>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cs:chartArea>
  <cs:dataLabel>
    <cs:lnRef idx="0"/>
    <cs:fillRef idx="0"/>
    <cs:effectRef idx="0"/>
    <cs:fontRef idx="minor">
      <a:schemeClr val="lt1"/>
    </cs:fontRef>
    <cs:defRPr sz="1197" b="1"/>
    <cs:bodyPr lIns="38100" tIns="19050" rIns="38100" bIns="19050">
      <a:spAutoFit/>
    </cs:bodyPr>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ln w="9525">
        <a:solidFill>
          <a:schemeClr val="lt1"/>
        </a:solidFill>
      </a:ln>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solidFill>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lumOff val="10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65000"/>
        <a:lumOff val="35000"/>
      </a:schemeClr>
    </cs:fontRef>
    <cs:defRPr sz="2200" b="1"/>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defRPr sz="1197"/>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E946B3-A0D1-6149-B18E-83CBBC02BF9E}"/>
              </a:ext>
            </a:extLst>
          </p:cNvPr>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4E28D970-EA3B-8A45-9975-D64AEBB2F506}"/>
              </a:ext>
            </a:extLst>
          </p:cNvPr>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BF30F7AA-CD06-F148-8F13-E6AC735588CB}" type="datetimeFigureOut">
              <a:rPr lang="en-US" smtClean="0"/>
              <a:pPr/>
              <a:t>11/3/2020</a:t>
            </a:fld>
            <a:endParaRPr lang="en-US" dirty="0"/>
          </a:p>
        </p:txBody>
      </p:sp>
      <p:sp>
        <p:nvSpPr>
          <p:cNvPr id="4" name="Footer Placeholder 3">
            <a:extLst>
              <a:ext uri="{FF2B5EF4-FFF2-40B4-BE49-F238E27FC236}">
                <a16:creationId xmlns:a16="http://schemas.microsoft.com/office/drawing/2014/main" id="{1E02F60F-1DD1-5D4E-A76B-B8071C18899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BF7479C-CA6C-A047-92FF-E0A0E6E25D7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EC11EC-4800-6846-A29B-BB59B5F28B10}" type="slidenum">
              <a:rPr lang="en-US" smtClean="0"/>
              <a:pPr/>
              <a:t>‹#›</a:t>
            </a:fld>
            <a:endParaRPr lang="en-US" dirty="0"/>
          </a:p>
        </p:txBody>
      </p:sp>
    </p:spTree>
    <p:extLst>
      <p:ext uri="{BB962C8B-B14F-4D97-AF65-F5344CB8AC3E}">
        <p14:creationId xmlns:p14="http://schemas.microsoft.com/office/powerpoint/2010/main" val="1043271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lide Image Placeholder 10">
            <a:extLst>
              <a:ext uri="{FF2B5EF4-FFF2-40B4-BE49-F238E27FC236}">
                <a16:creationId xmlns:a16="http://schemas.microsoft.com/office/drawing/2014/main" id="{205A265F-F02E-3F44-B1BC-E9463E0629EC}"/>
              </a:ext>
            </a:extLst>
          </p:cNvPr>
          <p:cNvSpPr>
            <a:spLocks noGrp="1" noRot="1" noChangeAspect="1"/>
          </p:cNvSpPr>
          <p:nvPr>
            <p:ph type="sldImg" idx="2"/>
          </p:nvPr>
        </p:nvSpPr>
        <p:spPr>
          <a:xfrm>
            <a:off x="754063" y="466725"/>
            <a:ext cx="5502275" cy="4125913"/>
          </a:xfrm>
          <a:prstGeom prst="rect">
            <a:avLst/>
          </a:prstGeom>
          <a:noFill/>
          <a:ln w="12700">
            <a:solidFill>
              <a:prstClr val="black"/>
            </a:solidFill>
          </a:ln>
        </p:spPr>
        <p:txBody>
          <a:bodyPr vert="horz" lIns="93177" tIns="46589" rIns="93177" bIns="46589" rtlCol="0" anchor="ctr"/>
          <a:lstStyle/>
          <a:p>
            <a:endParaRPr lang="en-US" dirty="0"/>
          </a:p>
        </p:txBody>
      </p:sp>
      <p:sp>
        <p:nvSpPr>
          <p:cNvPr id="12" name="Notes Placeholder 11">
            <a:extLst>
              <a:ext uri="{FF2B5EF4-FFF2-40B4-BE49-F238E27FC236}">
                <a16:creationId xmlns:a16="http://schemas.microsoft.com/office/drawing/2014/main" id="{1C6EC781-600D-2146-B18E-F5E582D2B917}"/>
              </a:ext>
            </a:extLst>
          </p:cNvPr>
          <p:cNvSpPr>
            <a:spLocks noGrp="1"/>
          </p:cNvSpPr>
          <p:nvPr>
            <p:ph type="body" sz="quarter" idx="3"/>
          </p:nvPr>
        </p:nvSpPr>
        <p:spPr>
          <a:xfrm>
            <a:off x="467360" y="4832453"/>
            <a:ext cx="6075680" cy="3997513"/>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B1C1A6E5-981B-BD48-B0B6-7E3403C405A6}"/>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983AE5-F431-E741-B056-2202F6A16D0A}" type="slidenum">
              <a:rPr lang="en-US" smtClean="0"/>
              <a:pPr/>
              <a:t>‹#›</a:t>
            </a:fld>
            <a:endParaRPr lang="en-US" dirty="0"/>
          </a:p>
        </p:txBody>
      </p:sp>
    </p:spTree>
    <p:extLst>
      <p:ext uri="{BB962C8B-B14F-4D97-AF65-F5344CB8AC3E}">
        <p14:creationId xmlns:p14="http://schemas.microsoft.com/office/powerpoint/2010/main" val="60285290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294578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775FB-2B6C-48D4-822B-01DCC2523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D3A571EE-76CB-4DCF-88A4-D2F6D23771C0}"/>
              </a:ext>
            </a:extLst>
          </p:cNvPr>
          <p:cNvSpPr>
            <a:spLocks noGrp="1" noRot="1" noChangeAspect="1"/>
          </p:cNvSpPr>
          <p:nvPr>
            <p:ph type="sldImg"/>
          </p:nvPr>
        </p:nvSpPr>
        <p:spPr>
          <a:xfrm>
            <a:off x="723900" y="458788"/>
            <a:ext cx="5410200" cy="4059237"/>
          </a:xfrm>
        </p:spPr>
      </p:sp>
    </p:spTree>
    <p:extLst>
      <p:ext uri="{BB962C8B-B14F-4D97-AF65-F5344CB8AC3E}">
        <p14:creationId xmlns:p14="http://schemas.microsoft.com/office/powerpoint/2010/main" val="860477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11</a:t>
            </a:fld>
            <a:endParaRPr lang="en-US" dirty="0"/>
          </a:p>
        </p:txBody>
      </p:sp>
      <p:sp>
        <p:nvSpPr>
          <p:cNvPr id="6" name="Notes Placeholder 5">
            <a:extLst>
              <a:ext uri="{FF2B5EF4-FFF2-40B4-BE49-F238E27FC236}">
                <a16:creationId xmlns:a16="http://schemas.microsoft.com/office/drawing/2014/main" id="{C75DB987-0A5A-48C3-B179-320E3EA07E2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49688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12</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455271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13</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23287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14</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9806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15</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1011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16</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62137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17</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577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18</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91317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19</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50280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775FB-2B6C-48D4-822B-01DCC2523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D3A571EE-76CB-4DCF-88A4-D2F6D23771C0}"/>
              </a:ext>
            </a:extLst>
          </p:cNvPr>
          <p:cNvSpPr>
            <a:spLocks noGrp="1" noRot="1" noChangeAspect="1"/>
          </p:cNvSpPr>
          <p:nvPr>
            <p:ph type="sldImg"/>
          </p:nvPr>
        </p:nvSpPr>
        <p:spPr>
          <a:xfrm>
            <a:off x="723900" y="458788"/>
            <a:ext cx="5410200" cy="4059237"/>
          </a:xfrm>
        </p:spPr>
      </p:sp>
    </p:spTree>
    <p:extLst>
      <p:ext uri="{BB962C8B-B14F-4D97-AF65-F5344CB8AC3E}">
        <p14:creationId xmlns:p14="http://schemas.microsoft.com/office/powerpoint/2010/main" val="2275720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775FB-2B6C-48D4-822B-01DCC2523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Image Placeholder 2">
            <a:extLst>
              <a:ext uri="{FF2B5EF4-FFF2-40B4-BE49-F238E27FC236}">
                <a16:creationId xmlns:a16="http://schemas.microsoft.com/office/drawing/2014/main" id="{3EDC05E4-4408-4506-A003-5F5A82549124}"/>
              </a:ext>
            </a:extLst>
          </p:cNvPr>
          <p:cNvSpPr>
            <a:spLocks noGrp="1" noRot="1" noChangeAspect="1"/>
          </p:cNvSpPr>
          <p:nvPr>
            <p:ph type="sldImg"/>
          </p:nvPr>
        </p:nvSpPr>
        <p:spPr>
          <a:xfrm>
            <a:off x="723900" y="458788"/>
            <a:ext cx="5410200" cy="4059237"/>
          </a:xfrm>
        </p:spPr>
      </p:sp>
      <p:sp>
        <p:nvSpPr>
          <p:cNvPr id="6" name="Notes Placeholder 5">
            <a:extLst>
              <a:ext uri="{FF2B5EF4-FFF2-40B4-BE49-F238E27FC236}">
                <a16:creationId xmlns:a16="http://schemas.microsoft.com/office/drawing/2014/main" id="{CF79F0CA-3E25-40D7-BDBA-7338AA5567D2}"/>
              </a:ext>
            </a:extLst>
          </p:cNvPr>
          <p:cNvSpPr>
            <a:spLocks noGrp="1"/>
          </p:cNvSpPr>
          <p:nvPr>
            <p:ph type="body" idx="1"/>
          </p:nvPr>
        </p:nvSpPr>
        <p:spPr/>
        <p:txBody>
          <a:bodyPr/>
          <a:lstStyle/>
          <a:p>
            <a:pPr lvl="0"/>
            <a:endParaRPr lang="en-US" sz="1400" dirty="0">
              <a:solidFill>
                <a:prstClr val="black"/>
              </a:solidFill>
              <a:latin typeface="Arial" panose="020B0604020202020204" pitchFamily="34" charset="0"/>
              <a:cs typeface="Arial" panose="020B0604020202020204" pitchFamily="34" charset="0"/>
            </a:endParaRPr>
          </a:p>
          <a:p>
            <a:pPr lvl="0"/>
            <a:endParaRPr lang="en-US" sz="1400" dirty="0">
              <a:solidFill>
                <a:prstClr val="black"/>
              </a:solidFill>
              <a:latin typeface="Arial" panose="020B0604020202020204" pitchFamily="34" charset="0"/>
              <a:cs typeface="Arial" panose="020B0604020202020204" pitchFamily="34" charset="0"/>
            </a:endParaRPr>
          </a:p>
          <a:p>
            <a:endParaRPr lang="en-US" sz="1400" dirty="0"/>
          </a:p>
          <a:p>
            <a:endParaRPr lang="en-US" sz="1400" dirty="0"/>
          </a:p>
        </p:txBody>
      </p:sp>
    </p:spTree>
    <p:extLst>
      <p:ext uri="{BB962C8B-B14F-4D97-AF65-F5344CB8AC3E}">
        <p14:creationId xmlns:p14="http://schemas.microsoft.com/office/powerpoint/2010/main" val="2380308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775FB-2B6C-48D4-822B-01DCC2523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D3A571EE-76CB-4DCF-88A4-D2F6D23771C0}"/>
              </a:ext>
            </a:extLst>
          </p:cNvPr>
          <p:cNvSpPr>
            <a:spLocks noGrp="1" noRot="1" noChangeAspect="1"/>
          </p:cNvSpPr>
          <p:nvPr>
            <p:ph type="sldImg"/>
          </p:nvPr>
        </p:nvSpPr>
        <p:spPr>
          <a:xfrm>
            <a:off x="723900" y="458788"/>
            <a:ext cx="5410200" cy="4059237"/>
          </a:xfrm>
        </p:spPr>
      </p:sp>
    </p:spTree>
    <p:extLst>
      <p:ext uri="{BB962C8B-B14F-4D97-AF65-F5344CB8AC3E}">
        <p14:creationId xmlns:p14="http://schemas.microsoft.com/office/powerpoint/2010/main" val="40162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22</a:t>
            </a:fld>
            <a:endParaRPr lang="en-US" dirty="0"/>
          </a:p>
        </p:txBody>
      </p:sp>
      <p:sp>
        <p:nvSpPr>
          <p:cNvPr id="6" name="Notes Placeholder 5">
            <a:extLst>
              <a:ext uri="{FF2B5EF4-FFF2-40B4-BE49-F238E27FC236}">
                <a16:creationId xmlns:a16="http://schemas.microsoft.com/office/drawing/2014/main" id="{C75DB987-0A5A-48C3-B179-320E3EA07E2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63319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881221"/>
            <a:ext cx="6075680" cy="3997513"/>
          </a:xfrm>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23</a:t>
            </a:fld>
            <a:endParaRPr lang="en-US" dirty="0"/>
          </a:p>
        </p:txBody>
      </p:sp>
    </p:spTree>
    <p:extLst>
      <p:ext uri="{BB962C8B-B14F-4D97-AF65-F5344CB8AC3E}">
        <p14:creationId xmlns:p14="http://schemas.microsoft.com/office/powerpoint/2010/main" val="2399547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24</a:t>
            </a:fld>
            <a:endParaRPr lang="en-US" dirty="0"/>
          </a:p>
        </p:txBody>
      </p:sp>
      <p:sp>
        <p:nvSpPr>
          <p:cNvPr id="6" name="Notes Placeholder 5">
            <a:extLst>
              <a:ext uri="{FF2B5EF4-FFF2-40B4-BE49-F238E27FC236}">
                <a16:creationId xmlns:a16="http://schemas.microsoft.com/office/drawing/2014/main" id="{FBBEF42C-0112-4C37-B570-28AF797B9A3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175434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25</a:t>
            </a:fld>
            <a:endParaRPr lang="en-US" dirty="0"/>
          </a:p>
        </p:txBody>
      </p:sp>
      <p:sp>
        <p:nvSpPr>
          <p:cNvPr id="6" name="Notes Placeholder 5">
            <a:extLst>
              <a:ext uri="{FF2B5EF4-FFF2-40B4-BE49-F238E27FC236}">
                <a16:creationId xmlns:a16="http://schemas.microsoft.com/office/drawing/2014/main" id="{FB2C365F-ADC1-4EB3-B451-86067E82965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237499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26</a:t>
            </a:fld>
            <a:endParaRPr lang="en-US" dirty="0"/>
          </a:p>
        </p:txBody>
      </p:sp>
    </p:spTree>
    <p:extLst>
      <p:ext uri="{BB962C8B-B14F-4D97-AF65-F5344CB8AC3E}">
        <p14:creationId xmlns:p14="http://schemas.microsoft.com/office/powerpoint/2010/main" val="268633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27</a:t>
            </a:fld>
            <a:endParaRPr lang="en-US" dirty="0"/>
          </a:p>
        </p:txBody>
      </p:sp>
      <p:sp>
        <p:nvSpPr>
          <p:cNvPr id="6" name="Notes Placeholder 5">
            <a:extLst>
              <a:ext uri="{FF2B5EF4-FFF2-40B4-BE49-F238E27FC236}">
                <a16:creationId xmlns:a16="http://schemas.microsoft.com/office/drawing/2014/main" id="{F2B034DB-DFA8-4E55-9A62-3E456C6532FD}"/>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46514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28</a:t>
            </a:fld>
            <a:endParaRPr lang="en-US" dirty="0"/>
          </a:p>
        </p:txBody>
      </p:sp>
    </p:spTree>
    <p:extLst>
      <p:ext uri="{BB962C8B-B14F-4D97-AF65-F5344CB8AC3E}">
        <p14:creationId xmlns:p14="http://schemas.microsoft.com/office/powerpoint/2010/main" val="3618696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29</a:t>
            </a:fld>
            <a:endParaRPr lang="en-US" dirty="0"/>
          </a:p>
        </p:txBody>
      </p:sp>
      <p:sp>
        <p:nvSpPr>
          <p:cNvPr id="6" name="Notes Placeholder 5">
            <a:extLst>
              <a:ext uri="{FF2B5EF4-FFF2-40B4-BE49-F238E27FC236}">
                <a16:creationId xmlns:a16="http://schemas.microsoft.com/office/drawing/2014/main" id="{01CCBA88-3F1E-4EAB-8957-AAD944077DF1}"/>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3402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3</a:t>
            </a:fld>
            <a:endParaRPr lang="en-US" dirty="0"/>
          </a:p>
        </p:txBody>
      </p:sp>
      <p:sp>
        <p:nvSpPr>
          <p:cNvPr id="6" name="Notes Placeholder 5">
            <a:extLst>
              <a:ext uri="{FF2B5EF4-FFF2-40B4-BE49-F238E27FC236}">
                <a16:creationId xmlns:a16="http://schemas.microsoft.com/office/drawing/2014/main" id="{C75DB987-0A5A-48C3-B179-320E3EA07E2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49688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30</a:t>
            </a:fld>
            <a:endParaRPr lang="en-US" dirty="0"/>
          </a:p>
        </p:txBody>
      </p:sp>
    </p:spTree>
    <p:extLst>
      <p:ext uri="{BB962C8B-B14F-4D97-AF65-F5344CB8AC3E}">
        <p14:creationId xmlns:p14="http://schemas.microsoft.com/office/powerpoint/2010/main" val="2304618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31</a:t>
            </a:fld>
            <a:endParaRPr lang="en-US" dirty="0"/>
          </a:p>
        </p:txBody>
      </p:sp>
    </p:spTree>
    <p:extLst>
      <p:ext uri="{BB962C8B-B14F-4D97-AF65-F5344CB8AC3E}">
        <p14:creationId xmlns:p14="http://schemas.microsoft.com/office/powerpoint/2010/main" val="2059892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32</a:t>
            </a:fld>
            <a:endParaRPr lang="en-US" dirty="0"/>
          </a:p>
        </p:txBody>
      </p:sp>
      <p:sp>
        <p:nvSpPr>
          <p:cNvPr id="6" name="Notes Placeholder 5">
            <a:extLst>
              <a:ext uri="{FF2B5EF4-FFF2-40B4-BE49-F238E27FC236}">
                <a16:creationId xmlns:a16="http://schemas.microsoft.com/office/drawing/2014/main" id="{584883EF-8568-498C-AE85-643DD5B8B62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739238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33</a:t>
            </a:fld>
            <a:endParaRPr lang="en-US" dirty="0"/>
          </a:p>
        </p:txBody>
      </p:sp>
    </p:spTree>
    <p:extLst>
      <p:ext uri="{BB962C8B-B14F-4D97-AF65-F5344CB8AC3E}">
        <p14:creationId xmlns:p14="http://schemas.microsoft.com/office/powerpoint/2010/main" val="1780757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34</a:t>
            </a:fld>
            <a:endParaRPr lang="en-US" dirty="0"/>
          </a:p>
        </p:txBody>
      </p:sp>
      <p:sp>
        <p:nvSpPr>
          <p:cNvPr id="6" name="Notes Placeholder 5">
            <a:extLst>
              <a:ext uri="{FF2B5EF4-FFF2-40B4-BE49-F238E27FC236}">
                <a16:creationId xmlns:a16="http://schemas.microsoft.com/office/drawing/2014/main" id="{F20D177A-8597-4F4B-B478-1ADA519CD064}"/>
              </a:ext>
            </a:extLst>
          </p:cNvPr>
          <p:cNvSpPr>
            <a:spLocks noGrp="1"/>
          </p:cNvSpPr>
          <p:nvPr>
            <p:ph type="body" sz="quarter" idx="3"/>
          </p:nvPr>
        </p:nvSpPr>
        <p:spPr>
          <a:xfrm>
            <a:off x="467360" y="4844645"/>
            <a:ext cx="6075680" cy="3997513"/>
          </a:xfrm>
        </p:spPr>
        <p:txBody>
          <a:bodyPr/>
          <a:lstStyle/>
          <a:p>
            <a:endParaRPr lang="en-US" dirty="0"/>
          </a:p>
        </p:txBody>
      </p:sp>
    </p:spTree>
    <p:extLst>
      <p:ext uri="{BB962C8B-B14F-4D97-AF65-F5344CB8AC3E}">
        <p14:creationId xmlns:p14="http://schemas.microsoft.com/office/powerpoint/2010/main" val="1579794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35</a:t>
            </a:fld>
            <a:endParaRPr lang="en-US" dirty="0"/>
          </a:p>
        </p:txBody>
      </p:sp>
      <p:sp>
        <p:nvSpPr>
          <p:cNvPr id="8" name="Notes Placeholder 7">
            <a:extLst>
              <a:ext uri="{FF2B5EF4-FFF2-40B4-BE49-F238E27FC236}">
                <a16:creationId xmlns:a16="http://schemas.microsoft.com/office/drawing/2014/main" id="{B5B05CD2-03B7-4A58-86A7-5B6AB3C15B8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1161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36</a:t>
            </a:fld>
            <a:endParaRPr lang="en-US" dirty="0"/>
          </a:p>
        </p:txBody>
      </p:sp>
    </p:spTree>
    <p:extLst>
      <p:ext uri="{BB962C8B-B14F-4D97-AF65-F5344CB8AC3E}">
        <p14:creationId xmlns:p14="http://schemas.microsoft.com/office/powerpoint/2010/main" val="956655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37</a:t>
            </a:fld>
            <a:endParaRPr lang="en-US" dirty="0"/>
          </a:p>
        </p:txBody>
      </p:sp>
      <p:sp>
        <p:nvSpPr>
          <p:cNvPr id="8" name="Notes Placeholder 7">
            <a:extLst>
              <a:ext uri="{FF2B5EF4-FFF2-40B4-BE49-F238E27FC236}">
                <a16:creationId xmlns:a16="http://schemas.microsoft.com/office/drawing/2014/main" id="{32C85FD4-1F58-4DD5-92B3-34FA7FE672DC}"/>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659750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83AE5-F431-E741-B056-2202F6A16D0A}" type="slidenum">
              <a:rPr lang="en-US" smtClean="0"/>
              <a:pPr/>
              <a:t>38</a:t>
            </a:fld>
            <a:endParaRPr lang="en-US" dirty="0"/>
          </a:p>
        </p:txBody>
      </p:sp>
    </p:spTree>
    <p:extLst>
      <p:ext uri="{BB962C8B-B14F-4D97-AF65-F5344CB8AC3E}">
        <p14:creationId xmlns:p14="http://schemas.microsoft.com/office/powerpoint/2010/main" val="1647173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39</a:t>
            </a:fld>
            <a:endParaRPr lang="en-US" dirty="0"/>
          </a:p>
        </p:txBody>
      </p:sp>
      <p:sp>
        <p:nvSpPr>
          <p:cNvPr id="8" name="Notes Placeholder 7">
            <a:extLst>
              <a:ext uri="{FF2B5EF4-FFF2-40B4-BE49-F238E27FC236}">
                <a16:creationId xmlns:a16="http://schemas.microsoft.com/office/drawing/2014/main" id="{348263A8-03EF-45F3-8719-E3462EF360E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17247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4</a:t>
            </a:fld>
            <a:endParaRPr lang="en-US" dirty="0"/>
          </a:p>
        </p:txBody>
      </p:sp>
      <p:sp>
        <p:nvSpPr>
          <p:cNvPr id="6" name="Notes Placeholder 5">
            <a:extLst>
              <a:ext uri="{FF2B5EF4-FFF2-40B4-BE49-F238E27FC236}">
                <a16:creationId xmlns:a16="http://schemas.microsoft.com/office/drawing/2014/main" id="{C75DB987-0A5A-48C3-B179-320E3EA07E2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536510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pPr/>
              <a:t>40</a:t>
            </a:fld>
            <a:endParaRPr lang="en-US" dirty="0"/>
          </a:p>
        </p:txBody>
      </p:sp>
      <p:sp>
        <p:nvSpPr>
          <p:cNvPr id="8" name="Notes Placeholder 7">
            <a:extLst>
              <a:ext uri="{FF2B5EF4-FFF2-40B4-BE49-F238E27FC236}">
                <a16:creationId xmlns:a16="http://schemas.microsoft.com/office/drawing/2014/main" id="{B0D5A06B-26E5-4FE0-9FBA-3778F621E651}"/>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52691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775FB-2B6C-48D4-822B-01DCC2523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Image Placeholder 2">
            <a:extLst>
              <a:ext uri="{FF2B5EF4-FFF2-40B4-BE49-F238E27FC236}">
                <a16:creationId xmlns:a16="http://schemas.microsoft.com/office/drawing/2014/main" id="{3EDC05E4-4408-4506-A003-5F5A82549124}"/>
              </a:ext>
            </a:extLst>
          </p:cNvPr>
          <p:cNvSpPr>
            <a:spLocks noGrp="1" noRot="1" noChangeAspect="1"/>
          </p:cNvSpPr>
          <p:nvPr>
            <p:ph type="sldImg"/>
          </p:nvPr>
        </p:nvSpPr>
        <p:spPr>
          <a:xfrm>
            <a:off x="723900" y="458788"/>
            <a:ext cx="5410200" cy="4059237"/>
          </a:xfrm>
        </p:spPr>
      </p:sp>
      <p:sp>
        <p:nvSpPr>
          <p:cNvPr id="6" name="Notes Placeholder 5">
            <a:extLst>
              <a:ext uri="{FF2B5EF4-FFF2-40B4-BE49-F238E27FC236}">
                <a16:creationId xmlns:a16="http://schemas.microsoft.com/office/drawing/2014/main" id="{CF79F0CA-3E25-40D7-BDBA-7338AA5567D2}"/>
              </a:ext>
            </a:extLst>
          </p:cNvPr>
          <p:cNvSpPr>
            <a:spLocks noGrp="1"/>
          </p:cNvSpPr>
          <p:nvPr>
            <p:ph type="body" idx="1"/>
          </p:nvPr>
        </p:nvSpPr>
        <p:spPr/>
        <p:txBody>
          <a:bodyPr/>
          <a:lstStyle/>
          <a:p>
            <a:pPr lvl="0"/>
            <a:endParaRPr lang="en-US" sz="1400" dirty="0">
              <a:solidFill>
                <a:prstClr val="black"/>
              </a:solidFill>
              <a:latin typeface="Arial" panose="020B0604020202020204" pitchFamily="34" charset="0"/>
              <a:cs typeface="Arial" panose="020B0604020202020204" pitchFamily="34" charset="0"/>
            </a:endParaRPr>
          </a:p>
          <a:p>
            <a:pPr lvl="0"/>
            <a:endParaRPr lang="en-US" sz="1400" dirty="0">
              <a:solidFill>
                <a:prstClr val="black"/>
              </a:solidFill>
              <a:latin typeface="Arial" panose="020B0604020202020204" pitchFamily="34" charset="0"/>
              <a:cs typeface="Arial" panose="020B0604020202020204" pitchFamily="34" charset="0"/>
            </a:endParaRPr>
          </a:p>
          <a:p>
            <a:endParaRPr lang="en-US" sz="1400" dirty="0"/>
          </a:p>
          <a:p>
            <a:endParaRPr lang="en-US" sz="1400" dirty="0"/>
          </a:p>
        </p:txBody>
      </p:sp>
    </p:spTree>
    <p:extLst>
      <p:ext uri="{BB962C8B-B14F-4D97-AF65-F5344CB8AC3E}">
        <p14:creationId xmlns:p14="http://schemas.microsoft.com/office/powerpoint/2010/main" val="3964043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775FB-2B6C-48D4-822B-01DCC2523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Image Placeholder 8">
            <a:extLst>
              <a:ext uri="{FF2B5EF4-FFF2-40B4-BE49-F238E27FC236}">
                <a16:creationId xmlns:a16="http://schemas.microsoft.com/office/drawing/2014/main" id="{AEA8BFB0-7697-4441-AC95-BF4C14971F76}"/>
              </a:ext>
            </a:extLst>
          </p:cNvPr>
          <p:cNvSpPr>
            <a:spLocks noGrp="1" noRot="1" noChangeAspect="1"/>
          </p:cNvSpPr>
          <p:nvPr>
            <p:ph type="sldImg"/>
          </p:nvPr>
        </p:nvSpPr>
        <p:spPr>
          <a:xfrm>
            <a:off x="723900" y="458788"/>
            <a:ext cx="5410200" cy="4059237"/>
          </a:xfrm>
        </p:spPr>
      </p:sp>
      <p:sp>
        <p:nvSpPr>
          <p:cNvPr id="10" name="Notes Placeholder 9">
            <a:extLst>
              <a:ext uri="{FF2B5EF4-FFF2-40B4-BE49-F238E27FC236}">
                <a16:creationId xmlns:a16="http://schemas.microsoft.com/office/drawing/2014/main" id="{FEA5B4A0-713C-43D1-9202-1735E1BEFD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73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5</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21939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6</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5319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7</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27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8983AE5-F431-E741-B056-2202F6A16D0A}" type="slidenum">
              <a:rPr lang="en-US" smtClean="0"/>
              <a:t>8</a:t>
            </a:fld>
            <a:endParaRPr lang="en-US" dirty="0"/>
          </a:p>
        </p:txBody>
      </p:sp>
      <p:sp>
        <p:nvSpPr>
          <p:cNvPr id="6" name="Notes Placeholder 5">
            <a:extLst>
              <a:ext uri="{FF2B5EF4-FFF2-40B4-BE49-F238E27FC236}">
                <a16:creationId xmlns:a16="http://schemas.microsoft.com/office/drawing/2014/main" id="{AB09813F-F3A6-4FAF-9629-FCB2643CDAB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76489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775FB-2B6C-48D4-822B-01DCC25233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Image Placeholder 2">
            <a:extLst>
              <a:ext uri="{FF2B5EF4-FFF2-40B4-BE49-F238E27FC236}">
                <a16:creationId xmlns:a16="http://schemas.microsoft.com/office/drawing/2014/main" id="{3EDC05E4-4408-4506-A003-5F5A82549124}"/>
              </a:ext>
            </a:extLst>
          </p:cNvPr>
          <p:cNvSpPr>
            <a:spLocks noGrp="1" noRot="1" noChangeAspect="1"/>
          </p:cNvSpPr>
          <p:nvPr>
            <p:ph type="sldImg"/>
          </p:nvPr>
        </p:nvSpPr>
        <p:spPr>
          <a:xfrm>
            <a:off x="723900" y="458788"/>
            <a:ext cx="5410200" cy="4059237"/>
          </a:xfrm>
        </p:spPr>
      </p:sp>
      <p:sp>
        <p:nvSpPr>
          <p:cNvPr id="6" name="Notes Placeholder 5">
            <a:extLst>
              <a:ext uri="{FF2B5EF4-FFF2-40B4-BE49-F238E27FC236}">
                <a16:creationId xmlns:a16="http://schemas.microsoft.com/office/drawing/2014/main" id="{CF79F0CA-3E25-40D7-BDBA-7338AA5567D2}"/>
              </a:ext>
            </a:extLst>
          </p:cNvPr>
          <p:cNvSpPr>
            <a:spLocks noGrp="1"/>
          </p:cNvSpPr>
          <p:nvPr>
            <p:ph type="body" idx="1"/>
          </p:nvPr>
        </p:nvSpPr>
        <p:spPr/>
        <p:txBody>
          <a:bodyPr/>
          <a:lstStyle/>
          <a:p>
            <a:pPr lvl="0"/>
            <a:endParaRPr lang="en-US" sz="1400" dirty="0">
              <a:solidFill>
                <a:prstClr val="black"/>
              </a:solidFill>
              <a:latin typeface="Arial" panose="020B0604020202020204" pitchFamily="34" charset="0"/>
              <a:cs typeface="Arial" panose="020B0604020202020204" pitchFamily="34" charset="0"/>
            </a:endParaRPr>
          </a:p>
          <a:p>
            <a:pPr lvl="0"/>
            <a:endParaRPr lang="en-US" sz="1400" dirty="0">
              <a:solidFill>
                <a:prstClr val="black"/>
              </a:solidFill>
              <a:latin typeface="Arial" panose="020B0604020202020204" pitchFamily="34" charset="0"/>
              <a:cs typeface="Arial" panose="020B0604020202020204" pitchFamily="34" charset="0"/>
            </a:endParaRPr>
          </a:p>
          <a:p>
            <a:endParaRPr lang="en-US" sz="1400" dirty="0"/>
          </a:p>
          <a:p>
            <a:endParaRPr lang="en-US" sz="1400" dirty="0"/>
          </a:p>
        </p:txBody>
      </p:sp>
    </p:spTree>
    <p:extLst>
      <p:ext uri="{BB962C8B-B14F-4D97-AF65-F5344CB8AC3E}">
        <p14:creationId xmlns:p14="http://schemas.microsoft.com/office/powerpoint/2010/main" val="114419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68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B319A-E98F-4F4B-B483-A70FC29446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Date Placeholder 3">
            <a:extLst>
              <a:ext uri="{FF2B5EF4-FFF2-40B4-BE49-F238E27FC236}">
                <a16:creationId xmlns:a16="http://schemas.microsoft.com/office/drawing/2014/main" id="{E91A8A91-53C8-9A41-A4F8-40E46A300597}"/>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19" name="Slide Number Placeholder 5">
            <a:extLst>
              <a:ext uri="{FF2B5EF4-FFF2-40B4-BE49-F238E27FC236}">
                <a16:creationId xmlns:a16="http://schemas.microsoft.com/office/drawing/2014/main" id="{CC537E28-4F9A-A344-BD04-59A80BDA3163}"/>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7" name="Title 1">
            <a:extLst>
              <a:ext uri="{FF2B5EF4-FFF2-40B4-BE49-F238E27FC236}">
                <a16:creationId xmlns:a16="http://schemas.microsoft.com/office/drawing/2014/main" id="{0CC4DB9B-6326-6A43-BE90-D4F1F50BD95B}"/>
              </a:ext>
            </a:extLst>
          </p:cNvPr>
          <p:cNvSpPr>
            <a:spLocks noGrp="1"/>
          </p:cNvSpPr>
          <p:nvPr>
            <p:ph type="title"/>
          </p:nvPr>
        </p:nvSpPr>
        <p:spPr>
          <a:xfrm>
            <a:off x="628651" y="0"/>
            <a:ext cx="7886700" cy="987614"/>
          </a:xfrm>
          <a:prstGeom prst="rect">
            <a:avLst/>
          </a:prstGeom>
        </p:spPr>
        <p:txBody>
          <a:bodyPr/>
          <a:lstStyle>
            <a:lvl1pPr>
              <a:defRPr sz="3600">
                <a:solidFill>
                  <a:schemeClr val="bg1"/>
                </a:solidFill>
                <a:effectLst>
                  <a:outerShdw blurRad="50800" dist="50800" dir="3660000" algn="ctr" rotWithShape="0">
                    <a:schemeClr val="tx1">
                      <a:alpha val="75000"/>
                    </a:schemeClr>
                  </a:outerShdw>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D5E80F4D-0F61-4F4E-B03D-A7F65B04324B}"/>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18645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FCEB6-DA58-0B44-8B73-C883006AAA19}"/>
              </a:ext>
            </a:extLst>
          </p:cNvPr>
          <p:cNvPicPr>
            <a:picLocks noChangeAspect="1"/>
          </p:cNvPicPr>
          <p:nvPr userDrawn="1"/>
        </p:nvPicPr>
        <p:blipFill rotWithShape="1">
          <a:blip r:embed="rId2"/>
          <a:srcRect t="14410"/>
          <a:stretch/>
        </p:blipFill>
        <p:spPr>
          <a:xfrm>
            <a:off x="0" y="988252"/>
            <a:ext cx="9144000" cy="5869748"/>
          </a:xfrm>
          <a:prstGeom prst="rect">
            <a:avLst/>
          </a:prstGeom>
        </p:spPr>
      </p:pic>
      <p:sp>
        <p:nvSpPr>
          <p:cNvPr id="19" name="Date Placeholder 3">
            <a:extLst>
              <a:ext uri="{FF2B5EF4-FFF2-40B4-BE49-F238E27FC236}">
                <a16:creationId xmlns:a16="http://schemas.microsoft.com/office/drawing/2014/main" id="{2D524A4F-CE4D-2A45-9E2E-5A26B9B57A9C}"/>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20" name="Slide Number Placeholder 5">
            <a:extLst>
              <a:ext uri="{FF2B5EF4-FFF2-40B4-BE49-F238E27FC236}">
                <a16:creationId xmlns:a16="http://schemas.microsoft.com/office/drawing/2014/main" id="{73984E3E-F3E9-7D4B-89F5-EE03D43BC0A5}"/>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11" name="Title 1">
            <a:extLst>
              <a:ext uri="{FF2B5EF4-FFF2-40B4-BE49-F238E27FC236}">
                <a16:creationId xmlns:a16="http://schemas.microsoft.com/office/drawing/2014/main" id="{E28BCC0C-FC7F-DE41-94F2-821C6353C92E}"/>
              </a:ext>
            </a:extLst>
          </p:cNvPr>
          <p:cNvSpPr>
            <a:spLocks noGrp="1"/>
          </p:cNvSpPr>
          <p:nvPr>
            <p:ph type="title"/>
          </p:nvPr>
        </p:nvSpPr>
        <p:spPr>
          <a:xfrm>
            <a:off x="628651" y="0"/>
            <a:ext cx="7886700" cy="987614"/>
          </a:xfrm>
          <a:prstGeom prst="rect">
            <a:avLst/>
          </a:prstGeom>
        </p:spPr>
        <p:txBody>
          <a:bodyPr/>
          <a:lstStyle>
            <a:lvl1pPr>
              <a:defRPr sz="3600">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8AEC75E1-997E-374B-9A1F-D456F8827069}"/>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64569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5D610-6486-0B4C-B4C1-262D1A76AF62}"/>
              </a:ext>
            </a:extLst>
          </p:cNvPr>
          <p:cNvPicPr>
            <a:picLocks noChangeAspect="1"/>
          </p:cNvPicPr>
          <p:nvPr userDrawn="1"/>
        </p:nvPicPr>
        <p:blipFill rotWithShape="1">
          <a:blip r:embed="rId2"/>
          <a:srcRect t="14410"/>
          <a:stretch/>
        </p:blipFill>
        <p:spPr>
          <a:xfrm>
            <a:off x="0" y="988252"/>
            <a:ext cx="9144000" cy="5869748"/>
          </a:xfrm>
          <a:prstGeom prst="rect">
            <a:avLst/>
          </a:prstGeom>
        </p:spPr>
      </p:pic>
      <p:sp>
        <p:nvSpPr>
          <p:cNvPr id="20" name="Date Placeholder 3">
            <a:extLst>
              <a:ext uri="{FF2B5EF4-FFF2-40B4-BE49-F238E27FC236}">
                <a16:creationId xmlns:a16="http://schemas.microsoft.com/office/drawing/2014/main" id="{2822C54F-44AA-4D47-ABC8-24CF3274DB17}"/>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21" name="Slide Number Placeholder 5">
            <a:extLst>
              <a:ext uri="{FF2B5EF4-FFF2-40B4-BE49-F238E27FC236}">
                <a16:creationId xmlns:a16="http://schemas.microsoft.com/office/drawing/2014/main" id="{694361D6-AC4A-6545-B40D-8BA197EE53B1}"/>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8" name="Title 1">
            <a:extLst>
              <a:ext uri="{FF2B5EF4-FFF2-40B4-BE49-F238E27FC236}">
                <a16:creationId xmlns:a16="http://schemas.microsoft.com/office/drawing/2014/main" id="{E89DBA37-D58F-8640-BF97-B48ED7B99614}"/>
              </a:ext>
            </a:extLst>
          </p:cNvPr>
          <p:cNvSpPr>
            <a:spLocks noGrp="1"/>
          </p:cNvSpPr>
          <p:nvPr>
            <p:ph type="title"/>
          </p:nvPr>
        </p:nvSpPr>
        <p:spPr>
          <a:xfrm>
            <a:off x="628651" y="0"/>
            <a:ext cx="7886700" cy="987614"/>
          </a:xfrm>
          <a:prstGeom prst="rect">
            <a:avLst/>
          </a:prstGeom>
        </p:spPr>
        <p:txBody>
          <a:bodyPr/>
          <a:lstStyle>
            <a:lvl1pPr>
              <a:defRPr sz="3600">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D8703650-4FFE-5345-A9A4-67149336626B}"/>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4128162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97FFEA-A846-5842-9A3E-9AA63D315C25}"/>
              </a:ext>
            </a:extLst>
          </p:cNvPr>
          <p:cNvPicPr>
            <a:picLocks noChangeAspect="1"/>
          </p:cNvPicPr>
          <p:nvPr userDrawn="1"/>
        </p:nvPicPr>
        <p:blipFill rotWithShape="1">
          <a:blip r:embed="rId2"/>
          <a:srcRect t="14410"/>
          <a:stretch/>
        </p:blipFill>
        <p:spPr>
          <a:xfrm>
            <a:off x="0" y="988252"/>
            <a:ext cx="9144000" cy="5869748"/>
          </a:xfrm>
          <a:prstGeom prst="rect">
            <a:avLst/>
          </a:prstGeom>
        </p:spPr>
      </p:pic>
      <p:sp>
        <p:nvSpPr>
          <p:cNvPr id="11" name="Date Placeholder 3">
            <a:extLst>
              <a:ext uri="{FF2B5EF4-FFF2-40B4-BE49-F238E27FC236}">
                <a16:creationId xmlns:a16="http://schemas.microsoft.com/office/drawing/2014/main" id="{5358F7AA-D983-3843-BFDC-391771CC3A5E}"/>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13" name="Slide Number Placeholder 5">
            <a:extLst>
              <a:ext uri="{FF2B5EF4-FFF2-40B4-BE49-F238E27FC236}">
                <a16:creationId xmlns:a16="http://schemas.microsoft.com/office/drawing/2014/main" id="{B76CEDA2-2A34-D745-8CC6-237206042FF8}"/>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8" name="Title 1">
            <a:extLst>
              <a:ext uri="{FF2B5EF4-FFF2-40B4-BE49-F238E27FC236}">
                <a16:creationId xmlns:a16="http://schemas.microsoft.com/office/drawing/2014/main" id="{55209B19-5384-2F47-B13C-E23F62A34ECE}"/>
              </a:ext>
            </a:extLst>
          </p:cNvPr>
          <p:cNvSpPr>
            <a:spLocks noGrp="1"/>
          </p:cNvSpPr>
          <p:nvPr>
            <p:ph type="title"/>
          </p:nvPr>
        </p:nvSpPr>
        <p:spPr>
          <a:xfrm>
            <a:off x="628651" y="0"/>
            <a:ext cx="7886700" cy="987614"/>
          </a:xfrm>
          <a:prstGeom prst="rect">
            <a:avLst/>
          </a:prstGeom>
        </p:spPr>
        <p:txBody>
          <a:bodyPr/>
          <a:lstStyle>
            <a:lvl1pPr>
              <a:defRPr sz="3600">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24AA5C9E-C8F8-3C41-B4AC-965B340F76B2}"/>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3166997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25CACD-EA03-6E44-8D54-139AA4AD278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81B076AE-C09D-B645-9416-477042F61FC0}"/>
              </a:ext>
            </a:extLst>
          </p:cNvPr>
          <p:cNvSpPr>
            <a:spLocks noGrp="1"/>
          </p:cNvSpPr>
          <p:nvPr>
            <p:ph type="title" hasCustomPrompt="1"/>
          </p:nvPr>
        </p:nvSpPr>
        <p:spPr>
          <a:xfrm>
            <a:off x="2825758" y="369198"/>
            <a:ext cx="6261902" cy="618848"/>
          </a:xfrm>
          <a:prstGeom prst="rect">
            <a:avLst/>
          </a:prstGeom>
        </p:spPr>
        <p:txBody>
          <a:bodyPr/>
          <a:lstStyle>
            <a:lvl1pPr>
              <a:defRPr sz="4800" b="1">
                <a:latin typeface="Roboto" panose="02000000000000000000" pitchFamily="2" charset="0"/>
                <a:ea typeface="Roboto" panose="02000000000000000000" pitchFamily="2" charset="0"/>
              </a:defRPr>
            </a:lvl1pPr>
          </a:lstStyle>
          <a:p>
            <a:r>
              <a:rPr lang="en-US" dirty="0" err="1"/>
              <a:t>Fnsert</a:t>
            </a:r>
            <a:r>
              <a:rPr lang="en-US" dirty="0"/>
              <a:t> Title Here</a:t>
            </a:r>
          </a:p>
        </p:txBody>
      </p:sp>
      <p:sp>
        <p:nvSpPr>
          <p:cNvPr id="6" name="Text Placeholder 11">
            <a:extLst>
              <a:ext uri="{FF2B5EF4-FFF2-40B4-BE49-F238E27FC236}">
                <a16:creationId xmlns:a16="http://schemas.microsoft.com/office/drawing/2014/main" id="{3D12051F-49E3-B64C-9174-9686C9F9CBBB}"/>
              </a:ext>
            </a:extLst>
          </p:cNvPr>
          <p:cNvSpPr>
            <a:spLocks noGrp="1"/>
          </p:cNvSpPr>
          <p:nvPr>
            <p:ph type="body" sz="quarter" idx="13" hasCustomPrompt="1"/>
          </p:nvPr>
        </p:nvSpPr>
        <p:spPr>
          <a:xfrm>
            <a:off x="2830180" y="1086782"/>
            <a:ext cx="6261903" cy="419261"/>
          </a:xfrm>
          <a:prstGeom prst="rect">
            <a:avLst/>
          </a:prstGeom>
        </p:spPr>
        <p:txBody>
          <a:bodyPr anchor="t"/>
          <a:lstStyle>
            <a:lvl1pPr marL="0" indent="0">
              <a:buNone/>
              <a:defRPr lang="en-US" i="0" smtClean="0">
                <a:effectLst/>
              </a:defRPr>
            </a:lvl1pPr>
          </a:lstStyle>
          <a:p>
            <a:r>
              <a:rPr lang="en-US" dirty="0">
                <a:effectLst/>
                <a:latin typeface="Roboto" panose="02000000000000000000" pitchFamily="2" charset="0"/>
              </a:rPr>
              <a:t>Insert Subtitle here</a:t>
            </a:r>
          </a:p>
        </p:txBody>
      </p:sp>
      <p:sp>
        <p:nvSpPr>
          <p:cNvPr id="8" name="Text Placeholder 11">
            <a:extLst>
              <a:ext uri="{FF2B5EF4-FFF2-40B4-BE49-F238E27FC236}">
                <a16:creationId xmlns:a16="http://schemas.microsoft.com/office/drawing/2014/main" id="{C44C62A8-9F56-8347-9CA6-B14D7EDB2956}"/>
              </a:ext>
            </a:extLst>
          </p:cNvPr>
          <p:cNvSpPr>
            <a:spLocks noGrp="1"/>
          </p:cNvSpPr>
          <p:nvPr>
            <p:ph type="body" sz="quarter" idx="14" hasCustomPrompt="1"/>
          </p:nvPr>
        </p:nvSpPr>
        <p:spPr>
          <a:xfrm>
            <a:off x="2830180" y="1506049"/>
            <a:ext cx="6261903" cy="285614"/>
          </a:xfrm>
          <a:prstGeom prst="rect">
            <a:avLst/>
          </a:prstGeom>
        </p:spPr>
        <p:txBody>
          <a:bodyPr anchor="t"/>
          <a:lstStyle>
            <a:lvl1pPr marL="0" indent="0">
              <a:buNone/>
              <a:defRPr lang="en-US" sz="1700" b="0" i="1" smtClean="0">
                <a:effectLst/>
                <a:latin typeface="Roboto Medium" panose="02000000000000000000" pitchFamily="2" charset="0"/>
                <a:ea typeface="Roboto Medium" panose="02000000000000000000" pitchFamily="2" charset="0"/>
              </a:defRPr>
            </a:lvl1pPr>
          </a:lstStyle>
          <a:p>
            <a:r>
              <a:rPr lang="en-US" dirty="0">
                <a:effectLst/>
                <a:latin typeface="Roboto" panose="02000000000000000000" pitchFamily="2" charset="0"/>
              </a:rPr>
              <a:t>Insert Description Here</a:t>
            </a:r>
          </a:p>
        </p:txBody>
      </p:sp>
      <p:cxnSp>
        <p:nvCxnSpPr>
          <p:cNvPr id="9" name="Straight Connector 8">
            <a:extLst>
              <a:ext uri="{FF2B5EF4-FFF2-40B4-BE49-F238E27FC236}">
                <a16:creationId xmlns:a16="http://schemas.microsoft.com/office/drawing/2014/main" id="{F1FC4D26-B7FC-B043-8A0D-EC2487A19A06}"/>
              </a:ext>
            </a:extLst>
          </p:cNvPr>
          <p:cNvCxnSpPr>
            <a:cxnSpLocks/>
          </p:cNvCxnSpPr>
          <p:nvPr userDrawn="1"/>
        </p:nvCxnSpPr>
        <p:spPr>
          <a:xfrm>
            <a:off x="2851975" y="988046"/>
            <a:ext cx="5685188"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8906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94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0DD9B-67FC-C44D-96B2-1F4BF7994C5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Date Placeholder 3">
            <a:extLst>
              <a:ext uri="{FF2B5EF4-FFF2-40B4-BE49-F238E27FC236}">
                <a16:creationId xmlns:a16="http://schemas.microsoft.com/office/drawing/2014/main" id="{C8872BD8-BB4D-F041-B7A7-A64F086CB0E8}"/>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6FDB3C68-0928-B14E-9348-F0B14B8FF478}"/>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64208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B319A-E98F-4F4B-B483-A70FC29446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Date Placeholder 3">
            <a:extLst>
              <a:ext uri="{FF2B5EF4-FFF2-40B4-BE49-F238E27FC236}">
                <a16:creationId xmlns:a16="http://schemas.microsoft.com/office/drawing/2014/main" id="{E91A8A91-53C8-9A41-A4F8-40E46A300597}"/>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19" name="Slide Number Placeholder 5">
            <a:extLst>
              <a:ext uri="{FF2B5EF4-FFF2-40B4-BE49-F238E27FC236}">
                <a16:creationId xmlns:a16="http://schemas.microsoft.com/office/drawing/2014/main" id="{CC537E28-4F9A-A344-BD04-59A80BDA3163}"/>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7" name="Title 1">
            <a:extLst>
              <a:ext uri="{FF2B5EF4-FFF2-40B4-BE49-F238E27FC236}">
                <a16:creationId xmlns:a16="http://schemas.microsoft.com/office/drawing/2014/main" id="{0CC4DB9B-6326-6A43-BE90-D4F1F50BD95B}"/>
              </a:ext>
            </a:extLst>
          </p:cNvPr>
          <p:cNvSpPr>
            <a:spLocks noGrp="1"/>
          </p:cNvSpPr>
          <p:nvPr>
            <p:ph type="title"/>
          </p:nvPr>
        </p:nvSpPr>
        <p:spPr>
          <a:xfrm>
            <a:off x="628651" y="0"/>
            <a:ext cx="7886700" cy="987614"/>
          </a:xfrm>
          <a:prstGeom prst="rect">
            <a:avLst/>
          </a:prstGeom>
        </p:spPr>
        <p:txBody>
          <a:bodyPr/>
          <a:lstStyle>
            <a:lvl1pPr>
              <a:defRPr sz="3600">
                <a:solidFill>
                  <a:schemeClr val="bg1"/>
                </a:solidFill>
                <a:effectLst>
                  <a:outerShdw blurRad="50800" dist="50800" dir="3660000" algn="ctr" rotWithShape="0">
                    <a:schemeClr val="tx1">
                      <a:alpha val="75000"/>
                    </a:schemeClr>
                  </a:outerShdw>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D5E80F4D-0F61-4F4E-B03D-A7F65B04324B}"/>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2438877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FCEB6-DA58-0B44-8B73-C883006AAA19}"/>
              </a:ext>
            </a:extLst>
          </p:cNvPr>
          <p:cNvPicPr>
            <a:picLocks noChangeAspect="1"/>
          </p:cNvPicPr>
          <p:nvPr userDrawn="1"/>
        </p:nvPicPr>
        <p:blipFill rotWithShape="1">
          <a:blip r:embed="rId2"/>
          <a:srcRect t="14410"/>
          <a:stretch/>
        </p:blipFill>
        <p:spPr>
          <a:xfrm>
            <a:off x="0" y="988252"/>
            <a:ext cx="9144000" cy="5869748"/>
          </a:xfrm>
          <a:prstGeom prst="rect">
            <a:avLst/>
          </a:prstGeom>
        </p:spPr>
      </p:pic>
      <p:sp>
        <p:nvSpPr>
          <p:cNvPr id="19" name="Date Placeholder 3">
            <a:extLst>
              <a:ext uri="{FF2B5EF4-FFF2-40B4-BE49-F238E27FC236}">
                <a16:creationId xmlns:a16="http://schemas.microsoft.com/office/drawing/2014/main" id="{2D524A4F-CE4D-2A45-9E2E-5A26B9B57A9C}"/>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20" name="Slide Number Placeholder 5">
            <a:extLst>
              <a:ext uri="{FF2B5EF4-FFF2-40B4-BE49-F238E27FC236}">
                <a16:creationId xmlns:a16="http://schemas.microsoft.com/office/drawing/2014/main" id="{73984E3E-F3E9-7D4B-89F5-EE03D43BC0A5}"/>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11" name="Title 1">
            <a:extLst>
              <a:ext uri="{FF2B5EF4-FFF2-40B4-BE49-F238E27FC236}">
                <a16:creationId xmlns:a16="http://schemas.microsoft.com/office/drawing/2014/main" id="{E28BCC0C-FC7F-DE41-94F2-821C6353C92E}"/>
              </a:ext>
            </a:extLst>
          </p:cNvPr>
          <p:cNvSpPr>
            <a:spLocks noGrp="1"/>
          </p:cNvSpPr>
          <p:nvPr>
            <p:ph type="title"/>
          </p:nvPr>
        </p:nvSpPr>
        <p:spPr>
          <a:xfrm>
            <a:off x="628651" y="0"/>
            <a:ext cx="7886700" cy="987614"/>
          </a:xfrm>
          <a:prstGeom prst="rect">
            <a:avLst/>
          </a:prstGeom>
        </p:spPr>
        <p:txBody>
          <a:bodyPr/>
          <a:lstStyle>
            <a:lvl1pPr>
              <a:defRPr sz="3600">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8AEC75E1-997E-374B-9A1F-D456F8827069}"/>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85258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5D610-6486-0B4C-B4C1-262D1A76AF62}"/>
              </a:ext>
            </a:extLst>
          </p:cNvPr>
          <p:cNvPicPr>
            <a:picLocks noChangeAspect="1"/>
          </p:cNvPicPr>
          <p:nvPr userDrawn="1"/>
        </p:nvPicPr>
        <p:blipFill rotWithShape="1">
          <a:blip r:embed="rId2"/>
          <a:srcRect t="14410"/>
          <a:stretch/>
        </p:blipFill>
        <p:spPr>
          <a:xfrm>
            <a:off x="0" y="988252"/>
            <a:ext cx="9144000" cy="5869748"/>
          </a:xfrm>
          <a:prstGeom prst="rect">
            <a:avLst/>
          </a:prstGeom>
        </p:spPr>
      </p:pic>
      <p:sp>
        <p:nvSpPr>
          <p:cNvPr id="20" name="Date Placeholder 3">
            <a:extLst>
              <a:ext uri="{FF2B5EF4-FFF2-40B4-BE49-F238E27FC236}">
                <a16:creationId xmlns:a16="http://schemas.microsoft.com/office/drawing/2014/main" id="{2822C54F-44AA-4D47-ABC8-24CF3274DB17}"/>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21" name="Slide Number Placeholder 5">
            <a:extLst>
              <a:ext uri="{FF2B5EF4-FFF2-40B4-BE49-F238E27FC236}">
                <a16:creationId xmlns:a16="http://schemas.microsoft.com/office/drawing/2014/main" id="{694361D6-AC4A-6545-B40D-8BA197EE53B1}"/>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8" name="Title 1">
            <a:extLst>
              <a:ext uri="{FF2B5EF4-FFF2-40B4-BE49-F238E27FC236}">
                <a16:creationId xmlns:a16="http://schemas.microsoft.com/office/drawing/2014/main" id="{E89DBA37-D58F-8640-BF97-B48ED7B99614}"/>
              </a:ext>
            </a:extLst>
          </p:cNvPr>
          <p:cNvSpPr>
            <a:spLocks noGrp="1"/>
          </p:cNvSpPr>
          <p:nvPr>
            <p:ph type="title"/>
          </p:nvPr>
        </p:nvSpPr>
        <p:spPr>
          <a:xfrm>
            <a:off x="628651" y="0"/>
            <a:ext cx="7886700" cy="987614"/>
          </a:xfrm>
          <a:prstGeom prst="rect">
            <a:avLst/>
          </a:prstGeom>
        </p:spPr>
        <p:txBody>
          <a:bodyPr/>
          <a:lstStyle>
            <a:lvl1pPr>
              <a:defRPr sz="3600">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D8703650-4FFE-5345-A9A4-67149336626B}"/>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2057353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97FFEA-A846-5842-9A3E-9AA63D315C25}"/>
              </a:ext>
            </a:extLst>
          </p:cNvPr>
          <p:cNvPicPr>
            <a:picLocks noChangeAspect="1"/>
          </p:cNvPicPr>
          <p:nvPr userDrawn="1"/>
        </p:nvPicPr>
        <p:blipFill rotWithShape="1">
          <a:blip r:embed="rId2"/>
          <a:srcRect t="14410"/>
          <a:stretch/>
        </p:blipFill>
        <p:spPr>
          <a:xfrm>
            <a:off x="0" y="988252"/>
            <a:ext cx="9144000" cy="5869748"/>
          </a:xfrm>
          <a:prstGeom prst="rect">
            <a:avLst/>
          </a:prstGeom>
        </p:spPr>
      </p:pic>
      <p:sp>
        <p:nvSpPr>
          <p:cNvPr id="11" name="Date Placeholder 3">
            <a:extLst>
              <a:ext uri="{FF2B5EF4-FFF2-40B4-BE49-F238E27FC236}">
                <a16:creationId xmlns:a16="http://schemas.microsoft.com/office/drawing/2014/main" id="{5358F7AA-D983-3843-BFDC-391771CC3A5E}"/>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13" name="Slide Number Placeholder 5">
            <a:extLst>
              <a:ext uri="{FF2B5EF4-FFF2-40B4-BE49-F238E27FC236}">
                <a16:creationId xmlns:a16="http://schemas.microsoft.com/office/drawing/2014/main" id="{B76CEDA2-2A34-D745-8CC6-237206042FF8}"/>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8" name="Title 1">
            <a:extLst>
              <a:ext uri="{FF2B5EF4-FFF2-40B4-BE49-F238E27FC236}">
                <a16:creationId xmlns:a16="http://schemas.microsoft.com/office/drawing/2014/main" id="{55209B19-5384-2F47-B13C-E23F62A34ECE}"/>
              </a:ext>
            </a:extLst>
          </p:cNvPr>
          <p:cNvSpPr>
            <a:spLocks noGrp="1"/>
          </p:cNvSpPr>
          <p:nvPr>
            <p:ph type="title"/>
          </p:nvPr>
        </p:nvSpPr>
        <p:spPr>
          <a:xfrm>
            <a:off x="628651" y="0"/>
            <a:ext cx="7886700" cy="987614"/>
          </a:xfrm>
          <a:prstGeom prst="rect">
            <a:avLst/>
          </a:prstGeom>
        </p:spPr>
        <p:txBody>
          <a:bodyPr/>
          <a:lstStyle>
            <a:lvl1pPr>
              <a:defRPr sz="3600">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24AA5C9E-C8F8-3C41-B4AC-965B340F76B2}"/>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3978450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25CACD-EA03-6E44-8D54-139AA4AD278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81B076AE-C09D-B645-9416-477042F61FC0}"/>
              </a:ext>
            </a:extLst>
          </p:cNvPr>
          <p:cNvSpPr>
            <a:spLocks noGrp="1"/>
          </p:cNvSpPr>
          <p:nvPr>
            <p:ph type="title" hasCustomPrompt="1"/>
          </p:nvPr>
        </p:nvSpPr>
        <p:spPr>
          <a:xfrm>
            <a:off x="2825758" y="369198"/>
            <a:ext cx="6261902" cy="618848"/>
          </a:xfrm>
          <a:prstGeom prst="rect">
            <a:avLst/>
          </a:prstGeom>
        </p:spPr>
        <p:txBody>
          <a:bodyPr/>
          <a:lstStyle>
            <a:lvl1pPr>
              <a:defRPr sz="4800" b="1">
                <a:latin typeface="Roboto" panose="02000000000000000000" pitchFamily="2" charset="0"/>
                <a:ea typeface="Roboto" panose="02000000000000000000" pitchFamily="2" charset="0"/>
              </a:defRPr>
            </a:lvl1pPr>
          </a:lstStyle>
          <a:p>
            <a:r>
              <a:rPr lang="en-US" dirty="0" err="1"/>
              <a:t>Fnsert</a:t>
            </a:r>
            <a:r>
              <a:rPr lang="en-US" dirty="0"/>
              <a:t> Title Here</a:t>
            </a:r>
          </a:p>
        </p:txBody>
      </p:sp>
      <p:sp>
        <p:nvSpPr>
          <p:cNvPr id="6" name="Text Placeholder 11">
            <a:extLst>
              <a:ext uri="{FF2B5EF4-FFF2-40B4-BE49-F238E27FC236}">
                <a16:creationId xmlns:a16="http://schemas.microsoft.com/office/drawing/2014/main" id="{3D12051F-49E3-B64C-9174-9686C9F9CBBB}"/>
              </a:ext>
            </a:extLst>
          </p:cNvPr>
          <p:cNvSpPr>
            <a:spLocks noGrp="1"/>
          </p:cNvSpPr>
          <p:nvPr>
            <p:ph type="body" sz="quarter" idx="13" hasCustomPrompt="1"/>
          </p:nvPr>
        </p:nvSpPr>
        <p:spPr>
          <a:xfrm>
            <a:off x="2830180" y="1086782"/>
            <a:ext cx="6261903" cy="419261"/>
          </a:xfrm>
          <a:prstGeom prst="rect">
            <a:avLst/>
          </a:prstGeom>
        </p:spPr>
        <p:txBody>
          <a:bodyPr anchor="t"/>
          <a:lstStyle>
            <a:lvl1pPr marL="0" indent="0">
              <a:buNone/>
              <a:defRPr lang="en-US" i="0" smtClean="0">
                <a:effectLst/>
              </a:defRPr>
            </a:lvl1pPr>
          </a:lstStyle>
          <a:p>
            <a:r>
              <a:rPr lang="en-US" dirty="0">
                <a:effectLst/>
                <a:latin typeface="Roboto" panose="02000000000000000000" pitchFamily="2" charset="0"/>
              </a:rPr>
              <a:t>Insert Subtitle here</a:t>
            </a:r>
          </a:p>
        </p:txBody>
      </p:sp>
      <p:sp>
        <p:nvSpPr>
          <p:cNvPr id="8" name="Text Placeholder 11">
            <a:extLst>
              <a:ext uri="{FF2B5EF4-FFF2-40B4-BE49-F238E27FC236}">
                <a16:creationId xmlns:a16="http://schemas.microsoft.com/office/drawing/2014/main" id="{C44C62A8-9F56-8347-9CA6-B14D7EDB2956}"/>
              </a:ext>
            </a:extLst>
          </p:cNvPr>
          <p:cNvSpPr>
            <a:spLocks noGrp="1"/>
          </p:cNvSpPr>
          <p:nvPr>
            <p:ph type="body" sz="quarter" idx="14" hasCustomPrompt="1"/>
          </p:nvPr>
        </p:nvSpPr>
        <p:spPr>
          <a:xfrm>
            <a:off x="2830180" y="1506049"/>
            <a:ext cx="6261903" cy="285614"/>
          </a:xfrm>
          <a:prstGeom prst="rect">
            <a:avLst/>
          </a:prstGeom>
        </p:spPr>
        <p:txBody>
          <a:bodyPr anchor="t"/>
          <a:lstStyle>
            <a:lvl1pPr marL="0" indent="0">
              <a:buNone/>
              <a:defRPr lang="en-US" sz="1700" b="0" i="1" smtClean="0">
                <a:effectLst/>
                <a:latin typeface="Roboto Medium" panose="02000000000000000000" pitchFamily="2" charset="0"/>
                <a:ea typeface="Roboto Medium" panose="02000000000000000000" pitchFamily="2" charset="0"/>
              </a:defRPr>
            </a:lvl1pPr>
          </a:lstStyle>
          <a:p>
            <a:r>
              <a:rPr lang="en-US" dirty="0">
                <a:effectLst/>
                <a:latin typeface="Roboto" panose="02000000000000000000" pitchFamily="2" charset="0"/>
              </a:rPr>
              <a:t>Insert Description Here</a:t>
            </a:r>
          </a:p>
        </p:txBody>
      </p:sp>
      <p:cxnSp>
        <p:nvCxnSpPr>
          <p:cNvPr id="9" name="Straight Connector 8">
            <a:extLst>
              <a:ext uri="{FF2B5EF4-FFF2-40B4-BE49-F238E27FC236}">
                <a16:creationId xmlns:a16="http://schemas.microsoft.com/office/drawing/2014/main" id="{F1FC4D26-B7FC-B043-8A0D-EC2487A19A06}"/>
              </a:ext>
            </a:extLst>
          </p:cNvPr>
          <p:cNvCxnSpPr>
            <a:cxnSpLocks/>
          </p:cNvCxnSpPr>
          <p:nvPr userDrawn="1"/>
        </p:nvCxnSpPr>
        <p:spPr>
          <a:xfrm>
            <a:off x="2851975" y="988046"/>
            <a:ext cx="5685188"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174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descr="A view of a city with tall buildings&#10;&#10;Description automatically generated">
            <a:extLst>
              <a:ext uri="{FF2B5EF4-FFF2-40B4-BE49-F238E27FC236}">
                <a16:creationId xmlns:a16="http://schemas.microsoft.com/office/drawing/2014/main" id="{CFB29686-A58C-2542-9A17-4B6DCABF499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ACE69EB3-968B-A045-A7EC-69C69E7860AA}"/>
              </a:ext>
            </a:extLst>
          </p:cNvPr>
          <p:cNvSpPr>
            <a:spLocks noGrp="1"/>
          </p:cNvSpPr>
          <p:nvPr>
            <p:ph type="title" hasCustomPrompt="1"/>
          </p:nvPr>
        </p:nvSpPr>
        <p:spPr>
          <a:xfrm>
            <a:off x="3012656" y="184470"/>
            <a:ext cx="5692637" cy="618848"/>
          </a:xfrm>
          <a:prstGeom prst="rect">
            <a:avLst/>
          </a:prstGeom>
        </p:spPr>
        <p:txBody>
          <a:bodyPr/>
          <a:lstStyle>
            <a:lvl1pPr>
              <a:defRPr sz="4800" b="1">
                <a:latin typeface="Roboto" panose="02000000000000000000" pitchFamily="2" charset="0"/>
                <a:ea typeface="Roboto" panose="02000000000000000000" pitchFamily="2" charset="0"/>
              </a:defRPr>
            </a:lvl1pPr>
          </a:lstStyle>
          <a:p>
            <a:r>
              <a:rPr lang="en-US" dirty="0"/>
              <a:t>Insert Title Here</a:t>
            </a:r>
          </a:p>
        </p:txBody>
      </p:sp>
      <p:sp>
        <p:nvSpPr>
          <p:cNvPr id="4" name="Text Placeholder 11">
            <a:extLst>
              <a:ext uri="{FF2B5EF4-FFF2-40B4-BE49-F238E27FC236}">
                <a16:creationId xmlns:a16="http://schemas.microsoft.com/office/drawing/2014/main" id="{26758810-34D6-674F-A737-E1225819A828}"/>
              </a:ext>
            </a:extLst>
          </p:cNvPr>
          <p:cNvSpPr>
            <a:spLocks noGrp="1"/>
          </p:cNvSpPr>
          <p:nvPr>
            <p:ph type="body" sz="quarter" idx="13" hasCustomPrompt="1"/>
          </p:nvPr>
        </p:nvSpPr>
        <p:spPr>
          <a:xfrm>
            <a:off x="3017077" y="1092442"/>
            <a:ext cx="5692639" cy="482085"/>
          </a:xfrm>
          <a:prstGeom prst="rect">
            <a:avLst/>
          </a:prstGeom>
        </p:spPr>
        <p:txBody>
          <a:bodyPr anchor="t"/>
          <a:lstStyle>
            <a:lvl1pPr marL="0" indent="0">
              <a:buNone/>
              <a:defRPr lang="en-US" i="0" smtClean="0">
                <a:effectLst/>
              </a:defRPr>
            </a:lvl1pPr>
          </a:lstStyle>
          <a:p>
            <a:r>
              <a:rPr lang="en-US" dirty="0">
                <a:effectLst/>
                <a:latin typeface="Roboto" panose="02000000000000000000" pitchFamily="2" charset="0"/>
              </a:rPr>
              <a:t>Insert Subtitle here</a:t>
            </a:r>
          </a:p>
        </p:txBody>
      </p:sp>
      <p:sp>
        <p:nvSpPr>
          <p:cNvPr id="5" name="Text Placeholder 11">
            <a:extLst>
              <a:ext uri="{FF2B5EF4-FFF2-40B4-BE49-F238E27FC236}">
                <a16:creationId xmlns:a16="http://schemas.microsoft.com/office/drawing/2014/main" id="{D37DDD97-5B71-9D49-934E-D5956A2B069E}"/>
              </a:ext>
            </a:extLst>
          </p:cNvPr>
          <p:cNvSpPr>
            <a:spLocks noGrp="1"/>
          </p:cNvSpPr>
          <p:nvPr>
            <p:ph type="body" sz="quarter" idx="14" hasCustomPrompt="1"/>
          </p:nvPr>
        </p:nvSpPr>
        <p:spPr>
          <a:xfrm>
            <a:off x="3017077" y="1574527"/>
            <a:ext cx="5692639" cy="331055"/>
          </a:xfrm>
          <a:prstGeom prst="rect">
            <a:avLst/>
          </a:prstGeom>
        </p:spPr>
        <p:txBody>
          <a:bodyPr anchor="t"/>
          <a:lstStyle>
            <a:lvl1pPr marL="0" indent="0">
              <a:buNone/>
              <a:defRPr lang="en-US" sz="1700" b="0" i="1" smtClean="0">
                <a:effectLst/>
                <a:latin typeface="Roboto Medium" panose="02000000000000000000" pitchFamily="2" charset="0"/>
                <a:ea typeface="Roboto Medium" panose="02000000000000000000" pitchFamily="2" charset="0"/>
              </a:defRPr>
            </a:lvl1pPr>
          </a:lstStyle>
          <a:p>
            <a:r>
              <a:rPr lang="en-US" dirty="0">
                <a:effectLst/>
                <a:latin typeface="Roboto" panose="02000000000000000000" pitchFamily="2" charset="0"/>
              </a:rPr>
              <a:t>Insert Description Here</a:t>
            </a:r>
          </a:p>
        </p:txBody>
      </p:sp>
    </p:spTree>
    <p:extLst>
      <p:ext uri="{BB962C8B-B14F-4D97-AF65-F5344CB8AC3E}">
        <p14:creationId xmlns:p14="http://schemas.microsoft.com/office/powerpoint/2010/main" val="426949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09EAFF-3428-8843-BECC-32B2B799392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0" name="Date Placeholder 3">
            <a:extLst>
              <a:ext uri="{FF2B5EF4-FFF2-40B4-BE49-F238E27FC236}">
                <a16:creationId xmlns:a16="http://schemas.microsoft.com/office/drawing/2014/main" id="{E8700A74-562F-3B4D-8E03-65033802335F}"/>
              </a:ext>
            </a:extLst>
          </p:cNvPr>
          <p:cNvSpPr>
            <a:spLocks noGrp="1"/>
          </p:cNvSpPr>
          <p:nvPr>
            <p:ph type="dt" sz="half" idx="2"/>
          </p:nvPr>
        </p:nvSpPr>
        <p:spPr>
          <a:xfrm>
            <a:off x="628651" y="6493513"/>
            <a:ext cx="2057400" cy="365125"/>
          </a:xfrm>
          <a:prstGeom prst="rect">
            <a:avLst/>
          </a:prstGeom>
        </p:spPr>
        <p:txBody>
          <a:bodyPr vert="horz" lIns="91440" tIns="45720" rIns="91440" bIns="45720" rtlCol="0" anchor="b"/>
          <a:lstStyle>
            <a:lvl1pPr algn="l">
              <a:defRPr sz="1333" b="1">
                <a:solidFill>
                  <a:schemeClr val="bg1"/>
                </a:solidFill>
              </a:defRPr>
            </a:lvl1pPr>
          </a:lstStyle>
          <a:p>
            <a:endParaRPr lang="en-US" dirty="0"/>
          </a:p>
        </p:txBody>
      </p:sp>
      <p:sp>
        <p:nvSpPr>
          <p:cNvPr id="21" name="Slide Number Placeholder 5">
            <a:extLst>
              <a:ext uri="{FF2B5EF4-FFF2-40B4-BE49-F238E27FC236}">
                <a16:creationId xmlns:a16="http://schemas.microsoft.com/office/drawing/2014/main" id="{CC0DE280-1549-6849-BAD4-2A55FE8D5E29}"/>
              </a:ext>
            </a:extLst>
          </p:cNvPr>
          <p:cNvSpPr>
            <a:spLocks noGrp="1"/>
          </p:cNvSpPr>
          <p:nvPr>
            <p:ph type="sldNum" sz="quarter" idx="4"/>
          </p:nvPr>
        </p:nvSpPr>
        <p:spPr>
          <a:xfrm>
            <a:off x="6457951" y="6493513"/>
            <a:ext cx="2057400" cy="365125"/>
          </a:xfrm>
          <a:prstGeom prst="rect">
            <a:avLst/>
          </a:prstGeom>
        </p:spPr>
        <p:txBody>
          <a:bodyPr vert="horz" lIns="91440" tIns="45720" rIns="91440" bIns="45720" rtlCol="0" anchor="b"/>
          <a:lstStyle>
            <a:lvl1pPr algn="r">
              <a:defRPr sz="1333" b="1">
                <a:solidFill>
                  <a:schemeClr val="bg1"/>
                </a:solidFill>
              </a:defRPr>
            </a:lvl1pPr>
          </a:lstStyle>
          <a:p>
            <a:fld id="{48F63A3B-78C7-47BE-AE5E-E10140E04643}" type="slidenum">
              <a:rPr lang="en-US" smtClean="0"/>
              <a:pPr/>
              <a:t>‹#›</a:t>
            </a:fld>
            <a:endParaRPr lang="en-US" dirty="0"/>
          </a:p>
        </p:txBody>
      </p:sp>
      <p:sp>
        <p:nvSpPr>
          <p:cNvPr id="7" name="Title 1">
            <a:extLst>
              <a:ext uri="{FF2B5EF4-FFF2-40B4-BE49-F238E27FC236}">
                <a16:creationId xmlns:a16="http://schemas.microsoft.com/office/drawing/2014/main" id="{DB9D27B6-75C9-9D48-A9C1-B450D5F3718B}"/>
              </a:ext>
            </a:extLst>
          </p:cNvPr>
          <p:cNvSpPr>
            <a:spLocks noGrp="1"/>
          </p:cNvSpPr>
          <p:nvPr>
            <p:ph type="title"/>
          </p:nvPr>
        </p:nvSpPr>
        <p:spPr>
          <a:xfrm>
            <a:off x="628651" y="0"/>
            <a:ext cx="7886700" cy="987614"/>
          </a:xfrm>
          <a:prstGeom prst="rect">
            <a:avLst/>
          </a:prstGeom>
        </p:spPr>
        <p:txBody>
          <a:bodyPr/>
          <a:lstStyle>
            <a:lvl1pPr>
              <a:defRPr sz="3600">
                <a:solidFill>
                  <a:schemeClr val="bg1"/>
                </a:solidFill>
                <a:effectLst>
                  <a:outerShdw blurRad="50800" dist="50800" dir="3660000" algn="ctr" rotWithShape="0">
                    <a:schemeClr val="tx1">
                      <a:alpha val="75000"/>
                    </a:schemeClr>
                  </a:outerShdw>
                </a:effectLst>
                <a:latin typeface="+mn-lt"/>
              </a:defRPr>
            </a:lvl1pPr>
          </a:lstStyle>
          <a:p>
            <a:r>
              <a:rPr lang="en-US" dirty="0"/>
              <a:t>Click to edit Master title style</a:t>
            </a:r>
          </a:p>
        </p:txBody>
      </p:sp>
      <p:sp>
        <p:nvSpPr>
          <p:cNvPr id="9" name="Text Placeholder 11">
            <a:extLst>
              <a:ext uri="{FF2B5EF4-FFF2-40B4-BE49-F238E27FC236}">
                <a16:creationId xmlns:a16="http://schemas.microsoft.com/office/drawing/2014/main" id="{55907ECC-C66C-2B44-BA75-AE3B611EC7A2}"/>
              </a:ext>
            </a:extLst>
          </p:cNvPr>
          <p:cNvSpPr>
            <a:spLocks noGrp="1"/>
          </p:cNvSpPr>
          <p:nvPr>
            <p:ph type="body" sz="quarter" idx="13" hasCustomPrompt="1"/>
          </p:nvPr>
        </p:nvSpPr>
        <p:spPr>
          <a:xfrm>
            <a:off x="628651" y="988252"/>
            <a:ext cx="7886700" cy="342900"/>
          </a:xfrm>
          <a:prstGeom prst="rect">
            <a:avLst/>
          </a:prstGeom>
        </p:spPr>
        <p:txBody>
          <a:bodyPr anchor="ctr">
            <a:normAutofit/>
          </a:bodyPr>
          <a:lstStyle>
            <a:lvl1pPr marL="0" indent="0">
              <a:buNone/>
              <a:defRPr sz="2400" i="0">
                <a:latin typeface="+mj-lt"/>
              </a:defRPr>
            </a:lvl1pPr>
          </a:lstStyle>
          <a:p>
            <a:pPr lvl="0"/>
            <a:r>
              <a:rPr lang="en-US" dirty="0"/>
              <a:t>Click to edit Subtitle</a:t>
            </a:r>
          </a:p>
        </p:txBody>
      </p:sp>
    </p:spTree>
    <p:extLst>
      <p:ext uri="{BB962C8B-B14F-4D97-AF65-F5344CB8AC3E}">
        <p14:creationId xmlns:p14="http://schemas.microsoft.com/office/powerpoint/2010/main" val="425791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11/3/2020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dirty="0"/>
          </a:p>
        </p:txBody>
      </p:sp>
      <p:sp>
        <p:nvSpPr>
          <p:cNvPr id="7" name="Slide Number Placeholder 5">
            <a:extLst>
              <a:ext uri="{FF2B5EF4-FFF2-40B4-BE49-F238E27FC236}">
                <a16:creationId xmlns:a16="http://schemas.microsoft.com/office/drawing/2014/main" id="{D8F73924-D440-F94E-806B-6C60FC908E30}"/>
              </a:ext>
            </a:extLst>
          </p:cNvPr>
          <p:cNvSpPr txBox="1">
            <a:spLocks/>
          </p:cNvSpPr>
          <p:nvPr userDrawn="1"/>
        </p:nvSpPr>
        <p:spPr>
          <a:xfrm>
            <a:off x="628651" y="6493513"/>
            <a:ext cx="2057400" cy="365125"/>
          </a:xfrm>
          <a:prstGeom prst="rect">
            <a:avLst/>
          </a:prstGeom>
        </p:spPr>
        <p:txBody>
          <a:bodyPr vert="horz" lIns="121920" tIns="60960" rIns="121920" bIns="60960" rtlCol="0" anchor="b"/>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8F63A3B-78C7-47BE-AE5E-E10140E04643}" type="slidenum">
              <a:rPr lang="en-US" sz="1333" smtClean="0"/>
              <a:pPr algn="l"/>
              <a:t>‹#›</a:t>
            </a:fld>
            <a:endParaRPr lang="en-US" sz="1333" dirty="0"/>
          </a:p>
        </p:txBody>
      </p:sp>
    </p:spTree>
    <p:extLst>
      <p:ext uri="{BB962C8B-B14F-4D97-AF65-F5344CB8AC3E}">
        <p14:creationId xmlns:p14="http://schemas.microsoft.com/office/powerpoint/2010/main" val="752127011"/>
      </p:ext>
    </p:extLst>
  </p:cSld>
  <p:clrMap bg1="lt1" tx1="dk1" bg2="lt2" tx2="dk2" accent1="accent1" accent2="accent2" accent3="accent3" accent4="accent4" accent5="accent5" accent6="accent6" hlink="hlink" folHlink="folHlink"/>
  <p:sldLayoutIdLst>
    <p:sldLayoutId id="2147483731" r:id="rId1"/>
    <p:sldLayoutId id="2147483713" r:id="rId2"/>
    <p:sldLayoutId id="2147483682" r:id="rId3"/>
    <p:sldLayoutId id="2147483689" r:id="rId4"/>
    <p:sldLayoutId id="2147483687" r:id="rId5"/>
    <p:sldLayoutId id="2147483688" r:id="rId6"/>
    <p:sldLayoutId id="214748368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11/3/2020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dirty="0"/>
          </a:p>
        </p:txBody>
      </p:sp>
      <p:sp>
        <p:nvSpPr>
          <p:cNvPr id="7" name="Slide Number Placeholder 5">
            <a:extLst>
              <a:ext uri="{FF2B5EF4-FFF2-40B4-BE49-F238E27FC236}">
                <a16:creationId xmlns:a16="http://schemas.microsoft.com/office/drawing/2014/main" id="{D8F73924-D440-F94E-806B-6C60FC908E30}"/>
              </a:ext>
            </a:extLst>
          </p:cNvPr>
          <p:cNvSpPr txBox="1">
            <a:spLocks/>
          </p:cNvSpPr>
          <p:nvPr userDrawn="1"/>
        </p:nvSpPr>
        <p:spPr>
          <a:xfrm>
            <a:off x="628651" y="6493513"/>
            <a:ext cx="2057400" cy="365125"/>
          </a:xfrm>
          <a:prstGeom prst="rect">
            <a:avLst/>
          </a:prstGeom>
        </p:spPr>
        <p:txBody>
          <a:bodyPr vert="horz" lIns="121920" tIns="60960" rIns="121920" bIns="60960" rtlCol="0" anchor="b"/>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8F63A3B-78C7-47BE-AE5E-E10140E04643}" type="slidenum">
              <a:rPr lang="en-US" sz="1333" smtClean="0"/>
              <a:pPr algn="l"/>
              <a:t>‹#›</a:t>
            </a:fld>
            <a:endParaRPr lang="en-US" sz="1333" dirty="0"/>
          </a:p>
        </p:txBody>
      </p:sp>
    </p:spTree>
    <p:extLst>
      <p:ext uri="{BB962C8B-B14F-4D97-AF65-F5344CB8AC3E}">
        <p14:creationId xmlns:p14="http://schemas.microsoft.com/office/powerpoint/2010/main" val="3230147462"/>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36" r:id="rId3"/>
    <p:sldLayoutId id="2147483737" r:id="rId4"/>
    <p:sldLayoutId id="2147483738" r:id="rId5"/>
    <p:sldLayoutId id="2147483739" r:id="rId6"/>
    <p:sldLayoutId id="2147483740" r:id="rId7"/>
    <p:sldLayoutId id="2147483741"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a:xfrm>
            <a:off x="2825758" y="82296"/>
            <a:ext cx="6261902" cy="905750"/>
          </a:xfrm>
        </p:spPr>
        <p:txBody>
          <a:bodyPr>
            <a:noAutofit/>
          </a:bodyPr>
          <a:lstStyle/>
          <a:p>
            <a:r>
              <a:rPr lang="en-US" sz="3600" dirty="0"/>
              <a:t>Human Resources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a:xfrm>
            <a:off x="2825756" y="1223176"/>
            <a:ext cx="6261903" cy="419261"/>
          </a:xfrm>
        </p:spPr>
        <p:txBody>
          <a:bodyPr>
            <a:normAutofit fontScale="92500" lnSpcReduction="10000"/>
          </a:bodyPr>
          <a:lstStyle/>
          <a:p>
            <a:r>
              <a:rPr lang="en-US" dirty="0"/>
              <a:t>Budget Amendments Presentations</a:t>
            </a:r>
          </a:p>
        </p:txBody>
      </p:sp>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294967295"/>
          </p:nvPr>
        </p:nvSpPr>
        <p:spPr>
          <a:xfrm>
            <a:off x="7086600" y="6492875"/>
            <a:ext cx="2057400" cy="365125"/>
          </a:xfrm>
        </p:spPr>
        <p:txBody>
          <a:bodyPr/>
          <a:lstStyle/>
          <a:p>
            <a:fld id="{48F63A3B-78C7-47BE-AE5E-E10140E04643}" type="slidenum">
              <a:rPr lang="en-US" smtClean="0"/>
              <a:pPr/>
              <a:t>1</a:t>
            </a:fld>
            <a:endParaRPr lang="en-US" dirty="0"/>
          </a:p>
        </p:txBody>
      </p:sp>
      <p:sp>
        <p:nvSpPr>
          <p:cNvPr id="5" name="Rectangle 4">
            <a:extLst>
              <a:ext uri="{FF2B5EF4-FFF2-40B4-BE49-F238E27FC236}">
                <a16:creationId xmlns:a16="http://schemas.microsoft.com/office/drawing/2014/main" id="{9F0F3A6C-005C-4C49-9DDE-D9389BB0EBC9}"/>
              </a:ext>
            </a:extLst>
          </p:cNvPr>
          <p:cNvSpPr/>
          <p:nvPr/>
        </p:nvSpPr>
        <p:spPr>
          <a:xfrm>
            <a:off x="1124712" y="2459504"/>
            <a:ext cx="7390640" cy="2554545"/>
          </a:xfrm>
          <a:prstGeom prst="rect">
            <a:avLst/>
          </a:prstGeom>
        </p:spPr>
        <p:txBody>
          <a:bodyPr wrap="square">
            <a:spAutoFit/>
          </a:bodyPr>
          <a:lstStyle/>
          <a:p>
            <a:pPr marL="800100" lvl="1" indent="-342900">
              <a:buSzPct val="130000"/>
              <a:buFont typeface="Arial" panose="020B0604020202020204" pitchFamily="34" charset="0"/>
              <a:buChar char="•"/>
            </a:pPr>
            <a:r>
              <a:rPr lang="en-US" sz="3200" b="1" dirty="0"/>
              <a:t>Retirement Incentive Option</a:t>
            </a:r>
          </a:p>
          <a:p>
            <a:pPr marL="800100" lvl="1" indent="-342900">
              <a:buSzPct val="130000"/>
              <a:buFont typeface="Arial" panose="020B0604020202020204" pitchFamily="34" charset="0"/>
              <a:buChar char="•"/>
            </a:pPr>
            <a:endParaRPr lang="en-US" sz="3200" b="1" dirty="0"/>
          </a:p>
          <a:p>
            <a:pPr marL="800100" lvl="1" indent="-342900">
              <a:buSzPct val="130000"/>
              <a:buFont typeface="Arial" panose="020B0604020202020204" pitchFamily="34" charset="0"/>
              <a:buChar char="•"/>
            </a:pPr>
            <a:r>
              <a:rPr lang="en-US" sz="3200" b="1" dirty="0"/>
              <a:t>Spousal Coverage Analysis</a:t>
            </a:r>
          </a:p>
          <a:p>
            <a:pPr marL="800100" lvl="1" indent="-342900">
              <a:buSzPct val="130000"/>
              <a:buFont typeface="Arial" panose="020B0604020202020204" pitchFamily="34" charset="0"/>
              <a:buChar char="•"/>
            </a:pPr>
            <a:endParaRPr lang="en-US" sz="3200" b="1" dirty="0"/>
          </a:p>
          <a:p>
            <a:pPr marL="800100" lvl="1" indent="-342900">
              <a:buSzPct val="130000"/>
              <a:buFont typeface="Arial" panose="020B0604020202020204" pitchFamily="34" charset="0"/>
              <a:buChar char="•"/>
            </a:pPr>
            <a:r>
              <a:rPr lang="en-US" sz="3200" b="1" dirty="0"/>
              <a:t>Citywide Telecommuting Analysis</a:t>
            </a:r>
          </a:p>
        </p:txBody>
      </p:sp>
      <p:sp>
        <p:nvSpPr>
          <p:cNvPr id="8" name="Rectangle 7">
            <a:extLst>
              <a:ext uri="{FF2B5EF4-FFF2-40B4-BE49-F238E27FC236}">
                <a16:creationId xmlns:a16="http://schemas.microsoft.com/office/drawing/2014/main" id="{DAC1DFD7-CC66-4501-9DE4-C50F949FC87C}"/>
              </a:ext>
            </a:extLst>
          </p:cNvPr>
          <p:cNvSpPr/>
          <p:nvPr/>
        </p:nvSpPr>
        <p:spPr>
          <a:xfrm>
            <a:off x="219456" y="5831116"/>
            <a:ext cx="3099816" cy="646331"/>
          </a:xfrm>
          <a:prstGeom prst="rect">
            <a:avLst/>
          </a:prstGeom>
        </p:spPr>
        <p:txBody>
          <a:bodyPr wrap="square">
            <a:spAutoFit/>
          </a:bodyPr>
          <a:lstStyle/>
          <a:p>
            <a:r>
              <a:rPr lang="en-US" b="1" dirty="0">
                <a:solidFill>
                  <a:schemeClr val="bg1"/>
                </a:solidFill>
                <a:latin typeface="Arial"/>
                <a:cs typeface="Arial"/>
              </a:rPr>
              <a:t>Jane E. Cheeks</a:t>
            </a:r>
            <a:br>
              <a:rPr lang="en-US" b="1" dirty="0">
                <a:solidFill>
                  <a:schemeClr val="bg1"/>
                </a:solidFill>
                <a:latin typeface="Arial"/>
                <a:cs typeface="Arial"/>
              </a:rPr>
            </a:br>
            <a:r>
              <a:rPr lang="en-US" b="1" dirty="0">
                <a:solidFill>
                  <a:schemeClr val="bg1"/>
                </a:solidFill>
                <a:latin typeface="Arial"/>
                <a:cs typeface="Arial"/>
              </a:rPr>
              <a:t> </a:t>
            </a:r>
            <a:r>
              <a:rPr lang="en-US" sz="1400" dirty="0">
                <a:solidFill>
                  <a:schemeClr val="bg1"/>
                </a:solidFill>
                <a:latin typeface="Arial"/>
                <a:cs typeface="Arial"/>
              </a:rPr>
              <a:t>Human Resources Director</a:t>
            </a:r>
          </a:p>
        </p:txBody>
      </p:sp>
      <p:pic>
        <p:nvPicPr>
          <p:cNvPr id="11" name="Picture 10" descr="Text&#10;&#10;Description automatically generated">
            <a:extLst>
              <a:ext uri="{FF2B5EF4-FFF2-40B4-BE49-F238E27FC236}">
                <a16:creationId xmlns:a16="http://schemas.microsoft.com/office/drawing/2014/main" id="{D9343135-BFBA-4439-9267-8B353BB04F65}"/>
              </a:ext>
            </a:extLst>
          </p:cNvPr>
          <p:cNvPicPr>
            <a:picLocks noChangeAspect="1"/>
          </p:cNvPicPr>
          <p:nvPr/>
        </p:nvPicPr>
        <p:blipFill>
          <a:blip r:embed="rId3"/>
          <a:stretch>
            <a:fillRect/>
          </a:stretch>
        </p:blipFill>
        <p:spPr>
          <a:xfrm>
            <a:off x="6867144" y="5813450"/>
            <a:ext cx="2057400" cy="634414"/>
          </a:xfrm>
          <a:prstGeom prst="rect">
            <a:avLst/>
          </a:prstGeom>
        </p:spPr>
      </p:pic>
    </p:spTree>
    <p:extLst>
      <p:ext uri="{BB962C8B-B14F-4D97-AF65-F5344CB8AC3E}">
        <p14:creationId xmlns:p14="http://schemas.microsoft.com/office/powerpoint/2010/main" val="1648051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561D-E6C9-CA42-A261-AE77A2A4F21C}"/>
              </a:ext>
            </a:extLst>
          </p:cNvPr>
          <p:cNvSpPr>
            <a:spLocks noGrp="1"/>
          </p:cNvSpPr>
          <p:nvPr>
            <p:ph type="title"/>
          </p:nvPr>
        </p:nvSpPr>
        <p:spPr/>
        <p:txBody>
          <a:bodyPr>
            <a:normAutofit fontScale="90000"/>
          </a:bodyPr>
          <a:lstStyle/>
          <a:p>
            <a:r>
              <a:rPr lang="en-US" sz="4000" dirty="0"/>
              <a:t>Human Resources</a:t>
            </a:r>
          </a:p>
        </p:txBody>
      </p:sp>
      <p:sp>
        <p:nvSpPr>
          <p:cNvPr id="3" name="Text Placeholder 2">
            <a:extLst>
              <a:ext uri="{FF2B5EF4-FFF2-40B4-BE49-F238E27FC236}">
                <a16:creationId xmlns:a16="http://schemas.microsoft.com/office/drawing/2014/main" id="{B694B4B7-808C-784B-9F2F-3217849EB4BF}"/>
              </a:ext>
            </a:extLst>
          </p:cNvPr>
          <p:cNvSpPr>
            <a:spLocks noGrp="1"/>
          </p:cNvSpPr>
          <p:nvPr>
            <p:ph type="body" sz="quarter" idx="13"/>
          </p:nvPr>
        </p:nvSpPr>
        <p:spPr>
          <a:xfrm>
            <a:off x="3017077" y="1020250"/>
            <a:ext cx="5466523" cy="1046294"/>
          </a:xfrm>
        </p:spPr>
        <p:txBody>
          <a:bodyPr>
            <a:normAutofit/>
          </a:bodyPr>
          <a:lstStyle/>
          <a:p>
            <a:r>
              <a:rPr lang="en-US" sz="3200" b="1" dirty="0">
                <a:latin typeface="Arial"/>
                <a:cs typeface="Arial"/>
              </a:rPr>
              <a:t>SPOUSAL COVERAGE ANALYSIS</a:t>
            </a:r>
            <a:endParaRPr lang="en-US" b="1" dirty="0">
              <a:latin typeface="Arial"/>
              <a:cs typeface="Arial"/>
            </a:endParaRPr>
          </a:p>
        </p:txBody>
      </p:sp>
      <p:sp>
        <p:nvSpPr>
          <p:cNvPr id="6" name="Text Placeholder 3">
            <a:extLst>
              <a:ext uri="{FF2B5EF4-FFF2-40B4-BE49-F238E27FC236}">
                <a16:creationId xmlns:a16="http://schemas.microsoft.com/office/drawing/2014/main" id="{B8644C06-BABD-4AA8-96C2-C623ECE2E4FC}"/>
              </a:ext>
            </a:extLst>
          </p:cNvPr>
          <p:cNvSpPr txBox="1">
            <a:spLocks/>
          </p:cNvSpPr>
          <p:nvPr/>
        </p:nvSpPr>
        <p:spPr>
          <a:xfrm>
            <a:off x="0" y="2322708"/>
            <a:ext cx="2634240" cy="139203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700" b="0" i="1" kern="1200" smtClean="0">
                <a:solidFill>
                  <a:schemeClr val="tx1"/>
                </a:solidFill>
                <a:effectLst/>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defRPr/>
            </a:pPr>
            <a:r>
              <a:rPr lang="en-US" sz="1400" b="1" i="0" dirty="0">
                <a:latin typeface="Arial"/>
                <a:cs typeface="Arial"/>
              </a:rPr>
              <a:t>Presented to</a:t>
            </a:r>
            <a:r>
              <a:rPr lang="en-US" sz="1200" b="1" i="0" dirty="0">
                <a:latin typeface="Arial"/>
                <a:cs typeface="Arial"/>
              </a:rPr>
              <a:t>:</a:t>
            </a:r>
          </a:p>
          <a:p>
            <a:pPr algn="r">
              <a:lnSpc>
                <a:spcPct val="100000"/>
              </a:lnSpc>
              <a:defRPr/>
            </a:pPr>
            <a:r>
              <a:rPr lang="en-US" sz="1400" b="1" i="0" dirty="0">
                <a:latin typeface="Arial"/>
                <a:cs typeface="Arial"/>
              </a:rPr>
              <a:t>Budget &amp; Fiscal Affairs Committee</a:t>
            </a:r>
          </a:p>
          <a:p>
            <a:pPr algn="r">
              <a:lnSpc>
                <a:spcPct val="100000"/>
              </a:lnSpc>
              <a:defRPr/>
            </a:pPr>
            <a:endParaRPr lang="en-US" sz="1000" i="0" dirty="0"/>
          </a:p>
          <a:p>
            <a:pPr algn="r">
              <a:lnSpc>
                <a:spcPct val="100000"/>
              </a:lnSpc>
              <a:spcBef>
                <a:spcPts val="0"/>
              </a:spcBef>
              <a:defRPr/>
            </a:pPr>
            <a:r>
              <a:rPr lang="en-US" sz="1400" i="0" dirty="0">
                <a:latin typeface="Roboto Medium"/>
              </a:rPr>
              <a:t>November 09, 2020</a:t>
            </a:r>
            <a:endParaRPr kumimoji="0" lang="en-US" sz="1400" i="0" u="none" strike="noStrike" kern="1200" cap="none" spc="0" normalizeH="0" baseline="0" noProof="0" dirty="0">
              <a:ln>
                <a:noFill/>
              </a:ln>
              <a:effectLst/>
              <a:uLnTx/>
              <a:uFillTx/>
              <a:latin typeface="Roboto Medium"/>
            </a:endParaRPr>
          </a:p>
          <a:p>
            <a:pPr>
              <a:lnSpc>
                <a:spcPct val="100000"/>
              </a:lnSpc>
              <a:spcBef>
                <a:spcPts val="0"/>
              </a:spcBef>
              <a:defRPr/>
            </a:pPr>
            <a:endParaRPr lang="en-US" sz="1200" i="0" dirty="0">
              <a:latin typeface="Roboto Medium"/>
            </a:endParaRPr>
          </a:p>
          <a:p>
            <a:pPr>
              <a:lnSpc>
                <a:spcPct val="100000"/>
              </a:lnSpc>
              <a:spcBef>
                <a:spcPts val="0"/>
              </a:spcBef>
              <a:defRPr/>
            </a:pPr>
            <a:endParaRPr lang="en-US" sz="1800" i="1" u="none" strike="noStrike" kern="1200" cap="none" spc="0" normalizeH="0" baseline="0" noProof="0" dirty="0">
              <a:ln>
                <a:noFill/>
              </a:ln>
              <a:effectLst/>
              <a:uLnTx/>
              <a:uFillTx/>
              <a:latin typeface="Roboto Medium"/>
            </a:endParaRPr>
          </a:p>
        </p:txBody>
      </p:sp>
      <p:cxnSp>
        <p:nvCxnSpPr>
          <p:cNvPr id="11" name="Straight Connector 10">
            <a:extLst>
              <a:ext uri="{FF2B5EF4-FFF2-40B4-BE49-F238E27FC236}">
                <a16:creationId xmlns:a16="http://schemas.microsoft.com/office/drawing/2014/main" id="{CF2A335B-019A-42EA-8347-4B1A3DB4D630}"/>
              </a:ext>
            </a:extLst>
          </p:cNvPr>
          <p:cNvCxnSpPr>
            <a:cxnSpLocks/>
          </p:cNvCxnSpPr>
          <p:nvPr/>
        </p:nvCxnSpPr>
        <p:spPr>
          <a:xfrm>
            <a:off x="116162" y="3782275"/>
            <a:ext cx="2518078" cy="0"/>
          </a:xfrm>
          <a:prstGeom prst="line">
            <a:avLst/>
          </a:prstGeom>
          <a:ln w="28575"/>
        </p:spPr>
        <p:style>
          <a:lnRef idx="1">
            <a:schemeClr val="dk1"/>
          </a:lnRef>
          <a:fillRef idx="0">
            <a:schemeClr val="dk1"/>
          </a:fillRef>
          <a:effectRef idx="0">
            <a:schemeClr val="dk1"/>
          </a:effectRef>
          <a:fontRef idx="minor">
            <a:schemeClr val="tx1"/>
          </a:fontRef>
        </p:style>
      </p:cxnSp>
      <p:sp>
        <p:nvSpPr>
          <p:cNvPr id="18" name="Text Placeholder 3">
            <a:extLst>
              <a:ext uri="{FF2B5EF4-FFF2-40B4-BE49-F238E27FC236}">
                <a16:creationId xmlns:a16="http://schemas.microsoft.com/office/drawing/2014/main" id="{B9C0EB2F-2878-BE49-AADD-1E4B63FBB825}"/>
              </a:ext>
            </a:extLst>
          </p:cNvPr>
          <p:cNvSpPr txBox="1">
            <a:spLocks/>
          </p:cNvSpPr>
          <p:nvPr/>
        </p:nvSpPr>
        <p:spPr>
          <a:xfrm>
            <a:off x="-41993" y="3980348"/>
            <a:ext cx="2634239" cy="2282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700" b="0" i="1" kern="1200" smtClean="0">
                <a:solidFill>
                  <a:schemeClr val="tx1"/>
                </a:solidFill>
                <a:effectLst/>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US" sz="1400" b="1" i="0" dirty="0">
                <a:latin typeface="Arial"/>
                <a:cs typeface="Arial"/>
              </a:rPr>
              <a:t>Presented by:</a:t>
            </a:r>
          </a:p>
          <a:p>
            <a:pPr algn="r"/>
            <a:endParaRPr lang="en-US" sz="900" b="1" i="0" dirty="0">
              <a:solidFill>
                <a:prstClr val="black"/>
              </a:solidFill>
              <a:latin typeface="Arial"/>
              <a:cs typeface="Arial"/>
            </a:endParaRPr>
          </a:p>
          <a:p>
            <a:pPr algn="r"/>
            <a:r>
              <a:rPr lang="en-US" sz="1400" b="1" i="0" dirty="0">
                <a:solidFill>
                  <a:prstClr val="black"/>
                </a:solidFill>
                <a:latin typeface="Arial"/>
                <a:cs typeface="Arial"/>
              </a:rPr>
              <a:t>Jane E. Cheeks</a:t>
            </a:r>
            <a:br>
              <a:rPr lang="en-US" sz="1400" b="1" i="0" dirty="0">
                <a:solidFill>
                  <a:prstClr val="black"/>
                </a:solidFill>
                <a:latin typeface="Arial"/>
                <a:cs typeface="Arial"/>
              </a:rPr>
            </a:br>
            <a:r>
              <a:rPr lang="en-US" sz="1400" b="1" i="0" dirty="0">
                <a:solidFill>
                  <a:prstClr val="black"/>
                </a:solidFill>
                <a:latin typeface="Arial"/>
                <a:cs typeface="Arial"/>
              </a:rPr>
              <a:t> </a:t>
            </a:r>
            <a:r>
              <a:rPr lang="en-US" sz="1100" i="0" dirty="0">
                <a:solidFill>
                  <a:prstClr val="black"/>
                </a:solidFill>
                <a:latin typeface="Arial"/>
                <a:cs typeface="Arial"/>
              </a:rPr>
              <a:t>Human Resources Director</a:t>
            </a:r>
          </a:p>
          <a:p>
            <a:pPr algn="r"/>
            <a:endParaRPr lang="en-US" sz="1100" i="0" dirty="0">
              <a:solidFill>
                <a:prstClr val="black"/>
              </a:solidFill>
              <a:latin typeface="Arial"/>
              <a:cs typeface="Arial"/>
            </a:endParaRPr>
          </a:p>
          <a:p>
            <a:pPr algn="r">
              <a:lnSpc>
                <a:spcPct val="100000"/>
              </a:lnSpc>
              <a:spcBef>
                <a:spcPts val="0"/>
              </a:spcBef>
            </a:pPr>
            <a:r>
              <a:rPr lang="en-US" sz="1400" b="1" i="0" dirty="0">
                <a:solidFill>
                  <a:prstClr val="black"/>
                </a:solidFill>
                <a:latin typeface="Arial"/>
                <a:cs typeface="Arial"/>
              </a:rPr>
              <a:t>Jocelyn Wright</a:t>
            </a:r>
            <a:br>
              <a:rPr lang="en-US" sz="1400" b="1" i="0" dirty="0">
                <a:solidFill>
                  <a:prstClr val="black"/>
                </a:solidFill>
                <a:latin typeface="Arial"/>
                <a:cs typeface="Arial"/>
              </a:rPr>
            </a:br>
            <a:r>
              <a:rPr lang="en-US" sz="1400" b="1" i="0" dirty="0">
                <a:solidFill>
                  <a:prstClr val="black"/>
                </a:solidFill>
                <a:latin typeface="Arial"/>
                <a:cs typeface="Arial"/>
              </a:rPr>
              <a:t> </a:t>
            </a:r>
            <a:r>
              <a:rPr lang="en-US" sz="1100" i="0" dirty="0">
                <a:solidFill>
                  <a:prstClr val="black"/>
                </a:solidFill>
                <a:latin typeface="Arial"/>
                <a:cs typeface="Arial"/>
              </a:rPr>
              <a:t>HR Benefits</a:t>
            </a:r>
          </a:p>
          <a:p>
            <a:pPr algn="r">
              <a:lnSpc>
                <a:spcPct val="100000"/>
              </a:lnSpc>
              <a:spcBef>
                <a:spcPts val="0"/>
              </a:spcBef>
            </a:pPr>
            <a:r>
              <a:rPr lang="en-US" sz="1100" i="0" dirty="0">
                <a:solidFill>
                  <a:prstClr val="black"/>
                </a:solidFill>
                <a:latin typeface="Arial"/>
                <a:cs typeface="Arial"/>
              </a:rPr>
              <a:t>Deputy Assistant Director</a:t>
            </a:r>
          </a:p>
          <a:p>
            <a:pPr algn="r"/>
            <a:endParaRPr lang="en-US" sz="1100" i="0" dirty="0">
              <a:solidFill>
                <a:prstClr val="black"/>
              </a:solidFill>
              <a:latin typeface="Arial"/>
              <a:cs typeface="Arial"/>
            </a:endParaRPr>
          </a:p>
          <a:p>
            <a:pPr algn="r"/>
            <a:endParaRPr lang="en-US" sz="1100" i="0" dirty="0">
              <a:solidFill>
                <a:prstClr val="black"/>
              </a:solidFill>
              <a:latin typeface="Arial"/>
              <a:cs typeface="Arial"/>
            </a:endParaRPr>
          </a:p>
          <a:p>
            <a:pPr algn="r">
              <a:defRPr/>
            </a:pPr>
            <a:endParaRPr lang="en-US" sz="1400" b="1" i="0" dirty="0">
              <a:latin typeface="Arial"/>
              <a:cs typeface="Arial"/>
            </a:endParaRPr>
          </a:p>
          <a:p>
            <a:pPr algn="r"/>
            <a:endParaRPr lang="en-US" sz="1400" b="1" i="0" dirty="0">
              <a:latin typeface="Arial"/>
              <a:cs typeface="Arial"/>
            </a:endParaRPr>
          </a:p>
          <a:p>
            <a:pPr algn="r"/>
            <a:endParaRPr lang="en-US" sz="2400" dirty="0">
              <a:latin typeface="Arial"/>
              <a:cs typeface="Arial"/>
            </a:endParaRPr>
          </a:p>
          <a:p>
            <a:pPr algn="r"/>
            <a:endParaRPr lang="en-US" sz="1400" b="1" i="0" dirty="0">
              <a:latin typeface="Arial"/>
              <a:cs typeface="Arial"/>
            </a:endParaRPr>
          </a:p>
        </p:txBody>
      </p:sp>
    </p:spTree>
    <p:extLst>
      <p:ext uri="{BB962C8B-B14F-4D97-AF65-F5344CB8AC3E}">
        <p14:creationId xmlns:p14="http://schemas.microsoft.com/office/powerpoint/2010/main" val="1443792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11</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SPOUSAL COVERAGE ANALYSIS</a:t>
            </a:r>
          </a:p>
        </p:txBody>
      </p:sp>
      <p:sp>
        <p:nvSpPr>
          <p:cNvPr id="8" name="Rectangle 7">
            <a:extLst>
              <a:ext uri="{FF2B5EF4-FFF2-40B4-BE49-F238E27FC236}">
                <a16:creationId xmlns:a16="http://schemas.microsoft.com/office/drawing/2014/main" id="{893DDC37-FD65-4BDE-B4C3-76A0EEC384E3}"/>
              </a:ext>
            </a:extLst>
          </p:cNvPr>
          <p:cNvSpPr/>
          <p:nvPr/>
        </p:nvSpPr>
        <p:spPr>
          <a:xfrm>
            <a:off x="-1" y="1342139"/>
            <a:ext cx="4585965" cy="4527609"/>
          </a:xfrm>
          <a:prstGeom prst="rect">
            <a:avLst/>
          </a:prstGeom>
          <a:solidFill>
            <a:srgbClr val="253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87FD3514-DC1D-40E4-BCF0-E33534631C2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6567" y="2486381"/>
            <a:ext cx="3435411" cy="3161536"/>
          </a:xfrm>
          <a:prstGeom prst="rect">
            <a:avLst/>
          </a:prstGeom>
        </p:spPr>
      </p:pic>
      <p:sp>
        <p:nvSpPr>
          <p:cNvPr id="12" name="Rectangle 11">
            <a:extLst>
              <a:ext uri="{FF2B5EF4-FFF2-40B4-BE49-F238E27FC236}">
                <a16:creationId xmlns:a16="http://schemas.microsoft.com/office/drawing/2014/main" id="{EB48C6FF-A840-4E34-BBCC-D52CFDF5F230}"/>
              </a:ext>
            </a:extLst>
          </p:cNvPr>
          <p:cNvSpPr/>
          <p:nvPr/>
        </p:nvSpPr>
        <p:spPr>
          <a:xfrm>
            <a:off x="2090806" y="2665987"/>
            <a:ext cx="5516880" cy="2756262"/>
          </a:xfrm>
          <a:prstGeom prst="rect">
            <a:avLst/>
          </a:prstGeom>
          <a:solidFill>
            <a:schemeClr val="bg1"/>
          </a:solidFill>
          <a:ln>
            <a:noFill/>
          </a:ln>
          <a:effectLst>
            <a:glow rad="101600">
              <a:srgbClr val="002060">
                <a:alpha val="6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FBBE6C-6825-4B84-B2B3-3ACABB477902}"/>
              </a:ext>
            </a:extLst>
          </p:cNvPr>
          <p:cNvSpPr txBox="1"/>
          <p:nvPr/>
        </p:nvSpPr>
        <p:spPr>
          <a:xfrm>
            <a:off x="2210354" y="2767624"/>
            <a:ext cx="5397331" cy="2677656"/>
          </a:xfrm>
          <a:prstGeom prst="rect">
            <a:avLst/>
          </a:prstGeom>
          <a:noFill/>
        </p:spPr>
        <p:txBody>
          <a:bodyPr wrap="square" rtlCol="0">
            <a:spAutoFit/>
          </a:bodyPr>
          <a:lstStyle/>
          <a:p>
            <a:pPr marL="60325" lvl="1">
              <a:buSzPct val="130000"/>
            </a:pPr>
            <a:r>
              <a:rPr lang="en-US" sz="2400" dirty="0"/>
              <a:t>The Health Benefits Division of the Human Resources Department was asked to explore the ramifications and potential cost savings associated with incorporating a spousal carve-out into the City’s active employee health benefits plan.</a:t>
            </a:r>
          </a:p>
        </p:txBody>
      </p:sp>
      <p:sp>
        <p:nvSpPr>
          <p:cNvPr id="9" name="Text Placeholder 3">
            <a:extLst>
              <a:ext uri="{FF2B5EF4-FFF2-40B4-BE49-F238E27FC236}">
                <a16:creationId xmlns:a16="http://schemas.microsoft.com/office/drawing/2014/main" id="{A5B9B93E-6E91-46F0-9A4A-291973611570}"/>
              </a:ext>
            </a:extLst>
          </p:cNvPr>
          <p:cNvSpPr>
            <a:spLocks noGrp="1"/>
          </p:cNvSpPr>
          <p:nvPr>
            <p:ph type="body" sz="quarter" idx="13"/>
          </p:nvPr>
        </p:nvSpPr>
        <p:spPr>
          <a:xfrm>
            <a:off x="628651" y="988252"/>
            <a:ext cx="7886700" cy="342900"/>
          </a:xfrm>
        </p:spPr>
        <p:txBody>
          <a:bodyPr>
            <a:noAutofit/>
          </a:bodyPr>
          <a:lstStyle/>
          <a:p>
            <a:r>
              <a:rPr lang="en-US" sz="1900" b="1" dirty="0"/>
              <a:t>Background</a:t>
            </a:r>
          </a:p>
        </p:txBody>
      </p:sp>
    </p:spTree>
    <p:extLst>
      <p:ext uri="{BB962C8B-B14F-4D97-AF65-F5344CB8AC3E}">
        <p14:creationId xmlns:p14="http://schemas.microsoft.com/office/powerpoint/2010/main" val="830321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12</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Points of Discussions</a:t>
            </a:r>
          </a:p>
        </p:txBody>
      </p:sp>
      <p:sp>
        <p:nvSpPr>
          <p:cNvPr id="5" name="Rectangle 4">
            <a:extLst>
              <a:ext uri="{FF2B5EF4-FFF2-40B4-BE49-F238E27FC236}">
                <a16:creationId xmlns:a16="http://schemas.microsoft.com/office/drawing/2014/main" id="{9F0F3A6C-005C-4C49-9DDE-D9389BB0EBC9}"/>
              </a:ext>
            </a:extLst>
          </p:cNvPr>
          <p:cNvSpPr/>
          <p:nvPr/>
        </p:nvSpPr>
        <p:spPr>
          <a:xfrm>
            <a:off x="628649" y="2337688"/>
            <a:ext cx="7886701" cy="2462213"/>
          </a:xfrm>
          <a:prstGeom prst="rect">
            <a:avLst/>
          </a:prstGeom>
        </p:spPr>
        <p:txBody>
          <a:bodyPr wrap="square">
            <a:spAutoFit/>
          </a:bodyPr>
          <a:lstStyle/>
          <a:p>
            <a:pPr marL="800100" lvl="1" indent="-342900">
              <a:buSzPct val="130000"/>
              <a:buFont typeface="Arial" panose="020B0604020202020204" pitchFamily="34" charset="0"/>
              <a:buChar char="•"/>
            </a:pPr>
            <a:r>
              <a:rPr lang="en-US" sz="2200" dirty="0"/>
              <a:t>Two-Year Historical Spousal Premiums and Contribution Analysis</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Spousal Coverage Options and Considerations</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Spousal Coverage Recommendation</a:t>
            </a:r>
          </a:p>
          <a:p>
            <a:pPr marL="800100" lvl="1" indent="-342900">
              <a:buSzPct val="130000"/>
              <a:buFont typeface="Arial" panose="020B0604020202020204" pitchFamily="34" charset="0"/>
              <a:buChar char="•"/>
            </a:pPr>
            <a:endParaRPr lang="en-US" sz="2200" dirty="0"/>
          </a:p>
        </p:txBody>
      </p:sp>
    </p:spTree>
    <p:extLst>
      <p:ext uri="{BB962C8B-B14F-4D97-AF65-F5344CB8AC3E}">
        <p14:creationId xmlns:p14="http://schemas.microsoft.com/office/powerpoint/2010/main" val="117184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13</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Historical Spousal Premiums &amp; Contribution Analysis</a:t>
            </a:r>
          </a:p>
        </p:txBody>
      </p:sp>
      <p:sp>
        <p:nvSpPr>
          <p:cNvPr id="5" name="Rectangle 4">
            <a:extLst>
              <a:ext uri="{FF2B5EF4-FFF2-40B4-BE49-F238E27FC236}">
                <a16:creationId xmlns:a16="http://schemas.microsoft.com/office/drawing/2014/main" id="{9F0F3A6C-005C-4C49-9DDE-D9389BB0EBC9}"/>
              </a:ext>
            </a:extLst>
          </p:cNvPr>
          <p:cNvSpPr/>
          <p:nvPr/>
        </p:nvSpPr>
        <p:spPr>
          <a:xfrm>
            <a:off x="533733" y="1611573"/>
            <a:ext cx="7770295" cy="430887"/>
          </a:xfrm>
          <a:prstGeom prst="rect">
            <a:avLst/>
          </a:prstGeom>
        </p:spPr>
        <p:txBody>
          <a:bodyPr wrap="square">
            <a:spAutoFit/>
          </a:bodyPr>
          <a:lstStyle/>
          <a:p>
            <a:pPr marL="117475" lvl="1" algn="ctr">
              <a:buSzPct val="130000"/>
            </a:pPr>
            <a:r>
              <a:rPr lang="en-US" sz="2200" dirty="0"/>
              <a:t>Annual 2019 COH Spousal Contribution Analysis for Cigna Plans</a:t>
            </a:r>
          </a:p>
        </p:txBody>
      </p:sp>
      <p:graphicFrame>
        <p:nvGraphicFramePr>
          <p:cNvPr id="6" name="Table 5">
            <a:extLst>
              <a:ext uri="{FF2B5EF4-FFF2-40B4-BE49-F238E27FC236}">
                <a16:creationId xmlns:a16="http://schemas.microsoft.com/office/drawing/2014/main" id="{F94E5500-AE04-42D6-A06D-9610227639F3}"/>
              </a:ext>
            </a:extLst>
          </p:cNvPr>
          <p:cNvGraphicFramePr>
            <a:graphicFrameLocks noGrp="1"/>
          </p:cNvGraphicFramePr>
          <p:nvPr>
            <p:extLst>
              <p:ext uri="{D42A27DB-BD31-4B8C-83A1-F6EECF244321}">
                <p14:modId xmlns:p14="http://schemas.microsoft.com/office/powerpoint/2010/main" val="1108863717"/>
              </p:ext>
            </p:extLst>
          </p:nvPr>
        </p:nvGraphicFramePr>
        <p:xfrm>
          <a:off x="686852" y="2469023"/>
          <a:ext cx="7770295" cy="3002280"/>
        </p:xfrm>
        <a:graphic>
          <a:graphicData uri="http://schemas.openxmlformats.org/drawingml/2006/table">
            <a:tbl>
              <a:tblPr firstRow="1" bandRow="1">
                <a:tableStyleId>{5C22544A-7EE6-4342-B048-85BDC9FD1C3A}</a:tableStyleId>
              </a:tblPr>
              <a:tblGrid>
                <a:gridCol w="2084148">
                  <a:extLst>
                    <a:ext uri="{9D8B030D-6E8A-4147-A177-3AD203B41FA5}">
                      <a16:colId xmlns:a16="http://schemas.microsoft.com/office/drawing/2014/main" val="1645903324"/>
                    </a:ext>
                  </a:extLst>
                </a:gridCol>
                <a:gridCol w="1371600">
                  <a:extLst>
                    <a:ext uri="{9D8B030D-6E8A-4147-A177-3AD203B41FA5}">
                      <a16:colId xmlns:a16="http://schemas.microsoft.com/office/drawing/2014/main" val="3987078227"/>
                    </a:ext>
                  </a:extLst>
                </a:gridCol>
                <a:gridCol w="1414130">
                  <a:extLst>
                    <a:ext uri="{9D8B030D-6E8A-4147-A177-3AD203B41FA5}">
                      <a16:colId xmlns:a16="http://schemas.microsoft.com/office/drawing/2014/main" val="3309051007"/>
                    </a:ext>
                  </a:extLst>
                </a:gridCol>
                <a:gridCol w="1541721">
                  <a:extLst>
                    <a:ext uri="{9D8B030D-6E8A-4147-A177-3AD203B41FA5}">
                      <a16:colId xmlns:a16="http://schemas.microsoft.com/office/drawing/2014/main" val="1606916997"/>
                    </a:ext>
                  </a:extLst>
                </a:gridCol>
                <a:gridCol w="1358696">
                  <a:extLst>
                    <a:ext uri="{9D8B030D-6E8A-4147-A177-3AD203B41FA5}">
                      <a16:colId xmlns:a16="http://schemas.microsoft.com/office/drawing/2014/main" val="3563718784"/>
                    </a:ext>
                  </a:extLst>
                </a:gridCol>
              </a:tblGrid>
              <a:tr h="370840">
                <a:tc>
                  <a:txBody>
                    <a:bodyPr/>
                    <a:lstStyle/>
                    <a:p>
                      <a:pPr algn="ctr"/>
                      <a:r>
                        <a:rPr lang="en-US" dirty="0"/>
                        <a:t>Category</a:t>
                      </a:r>
                    </a:p>
                  </a:txBody>
                  <a:tcPr anchor="ctr">
                    <a:solidFill>
                      <a:schemeClr val="accent5">
                        <a:lumMod val="50000"/>
                      </a:schemeClr>
                    </a:solidFill>
                  </a:tcPr>
                </a:tc>
                <a:tc>
                  <a:txBody>
                    <a:bodyPr/>
                    <a:lstStyle/>
                    <a:p>
                      <a:pPr algn="ctr"/>
                      <a:r>
                        <a:rPr lang="en-US" dirty="0"/>
                        <a:t>Spouse Enrollment</a:t>
                      </a:r>
                    </a:p>
                  </a:txBody>
                  <a:tcPr anchor="ctr">
                    <a:solidFill>
                      <a:schemeClr val="accent5">
                        <a:lumMod val="50000"/>
                      </a:schemeClr>
                    </a:solidFill>
                  </a:tcPr>
                </a:tc>
                <a:tc>
                  <a:txBody>
                    <a:bodyPr/>
                    <a:lstStyle/>
                    <a:p>
                      <a:pPr algn="ctr"/>
                      <a:r>
                        <a:rPr lang="en-US" dirty="0"/>
                        <a:t>Spouse Contribution</a:t>
                      </a:r>
                    </a:p>
                  </a:txBody>
                  <a:tcPr anchor="ctr">
                    <a:solidFill>
                      <a:schemeClr val="accent5">
                        <a:lumMod val="50000"/>
                      </a:schemeClr>
                    </a:solidFill>
                  </a:tcPr>
                </a:tc>
                <a:tc>
                  <a:txBody>
                    <a:bodyPr/>
                    <a:lstStyle/>
                    <a:p>
                      <a:pPr algn="ctr"/>
                      <a:r>
                        <a:rPr lang="en-US" dirty="0"/>
                        <a:t>City Contribution</a:t>
                      </a:r>
                    </a:p>
                  </a:txBody>
                  <a:tcPr anchor="ctr">
                    <a:solidFill>
                      <a:schemeClr val="accent5">
                        <a:lumMod val="50000"/>
                      </a:schemeClr>
                    </a:solidFill>
                  </a:tcPr>
                </a:tc>
                <a:tc>
                  <a:txBody>
                    <a:bodyPr/>
                    <a:lstStyle/>
                    <a:p>
                      <a:pPr algn="ctr"/>
                      <a:r>
                        <a:rPr lang="en-US" dirty="0"/>
                        <a:t>Total</a:t>
                      </a:r>
                    </a:p>
                  </a:txBody>
                  <a:tcPr anchor="ctr">
                    <a:solidFill>
                      <a:schemeClr val="accent5">
                        <a:lumMod val="50000"/>
                      </a:schemeClr>
                    </a:solidFill>
                  </a:tcPr>
                </a:tc>
                <a:extLst>
                  <a:ext uri="{0D108BD9-81ED-4DB2-BD59-A6C34878D82A}">
                    <a16:rowId xmlns:a16="http://schemas.microsoft.com/office/drawing/2014/main" val="344691237"/>
                  </a:ext>
                </a:extLst>
              </a:tr>
              <a:tr h="370840">
                <a:tc>
                  <a:txBody>
                    <a:bodyPr/>
                    <a:lstStyle/>
                    <a:p>
                      <a:pPr algn="l"/>
                      <a:r>
                        <a:rPr lang="en-US" sz="1800" dirty="0"/>
                        <a:t>Active</a:t>
                      </a:r>
                      <a:r>
                        <a:rPr lang="en-US" sz="1600" dirty="0"/>
                        <a:t> (no survivors)</a:t>
                      </a:r>
                      <a:r>
                        <a:rPr lang="en-US" sz="1800" dirty="0"/>
                        <a:t> </a:t>
                      </a:r>
                      <a:endParaRPr lang="en-US" sz="1800" baseline="30000" dirty="0"/>
                    </a:p>
                  </a:txBody>
                  <a:tcPr anchor="ctr">
                    <a:solidFill>
                      <a:schemeClr val="accent5">
                        <a:lumMod val="20000"/>
                        <a:lumOff val="80000"/>
                      </a:schemeClr>
                    </a:solidFill>
                  </a:tcPr>
                </a:tc>
                <a:tc>
                  <a:txBody>
                    <a:bodyPr/>
                    <a:lstStyle/>
                    <a:p>
                      <a:pPr algn="ctr"/>
                      <a:r>
                        <a:rPr lang="en-US" sz="1800" dirty="0"/>
                        <a:t>7,828</a:t>
                      </a:r>
                    </a:p>
                  </a:txBody>
                  <a:tcPr anchor="ctr">
                    <a:solidFill>
                      <a:schemeClr val="accent5">
                        <a:lumMod val="20000"/>
                        <a:lumOff val="80000"/>
                      </a:schemeClr>
                    </a:solidFill>
                  </a:tcPr>
                </a:tc>
                <a:tc>
                  <a:txBody>
                    <a:bodyPr/>
                    <a:lstStyle/>
                    <a:p>
                      <a:pPr algn="ctr"/>
                      <a:r>
                        <a:rPr lang="en-US" sz="1800" dirty="0"/>
                        <a:t>$21,822,632</a:t>
                      </a:r>
                    </a:p>
                  </a:txBody>
                  <a:tcPr anchor="ctr">
                    <a:solidFill>
                      <a:schemeClr val="accent5">
                        <a:lumMod val="20000"/>
                        <a:lumOff val="80000"/>
                      </a:schemeClr>
                    </a:solidFill>
                  </a:tcPr>
                </a:tc>
                <a:tc>
                  <a:txBody>
                    <a:bodyPr/>
                    <a:lstStyle/>
                    <a:p>
                      <a:pPr algn="ctr"/>
                      <a:r>
                        <a:rPr lang="en-US" sz="1800" dirty="0"/>
                        <a:t>$56,701,612</a:t>
                      </a:r>
                    </a:p>
                  </a:txBody>
                  <a:tcPr anchor="ctr">
                    <a:solidFill>
                      <a:schemeClr val="accent5">
                        <a:lumMod val="20000"/>
                        <a:lumOff val="80000"/>
                      </a:schemeClr>
                    </a:solidFill>
                  </a:tcPr>
                </a:tc>
                <a:tc>
                  <a:txBody>
                    <a:bodyPr/>
                    <a:lstStyle/>
                    <a:p>
                      <a:pPr algn="ctr"/>
                      <a:r>
                        <a:rPr lang="en-US" sz="1800" dirty="0"/>
                        <a:t>$78,524,244</a:t>
                      </a:r>
                    </a:p>
                  </a:txBody>
                  <a:tcPr anchor="ctr">
                    <a:solidFill>
                      <a:schemeClr val="accent5">
                        <a:lumMod val="20000"/>
                        <a:lumOff val="80000"/>
                      </a:schemeClr>
                    </a:solidFill>
                  </a:tcPr>
                </a:tc>
                <a:extLst>
                  <a:ext uri="{0D108BD9-81ED-4DB2-BD59-A6C34878D82A}">
                    <a16:rowId xmlns:a16="http://schemas.microsoft.com/office/drawing/2014/main" val="2124440420"/>
                  </a:ext>
                </a:extLst>
              </a:tr>
              <a:tr h="370840">
                <a:tc>
                  <a:txBody>
                    <a:bodyPr/>
                    <a:lstStyle/>
                    <a:p>
                      <a:pPr algn="l"/>
                      <a:r>
                        <a:rPr lang="en-US" sz="1800" dirty="0"/>
                        <a:t>Retirees Under 65</a:t>
                      </a:r>
                    </a:p>
                  </a:txBody>
                  <a:tcPr anchor="ctr">
                    <a:solidFill>
                      <a:schemeClr val="accent5">
                        <a:lumMod val="40000"/>
                        <a:lumOff val="60000"/>
                      </a:schemeClr>
                    </a:solidFill>
                  </a:tcPr>
                </a:tc>
                <a:tc>
                  <a:txBody>
                    <a:bodyPr/>
                    <a:lstStyle/>
                    <a:p>
                      <a:pPr algn="ctr"/>
                      <a:r>
                        <a:rPr lang="en-US" sz="1800" dirty="0"/>
                        <a:t>952</a:t>
                      </a:r>
                    </a:p>
                  </a:txBody>
                  <a:tcPr anchor="ctr">
                    <a:solidFill>
                      <a:schemeClr val="accent5">
                        <a:lumMod val="40000"/>
                        <a:lumOff val="60000"/>
                      </a:schemeClr>
                    </a:solidFill>
                  </a:tcPr>
                </a:tc>
                <a:tc>
                  <a:txBody>
                    <a:bodyPr/>
                    <a:lstStyle/>
                    <a:p>
                      <a:pPr algn="ctr"/>
                      <a:r>
                        <a:rPr lang="en-US" sz="1800" dirty="0"/>
                        <a:t>$6,838,675</a:t>
                      </a:r>
                    </a:p>
                  </a:txBody>
                  <a:tcPr anchor="ctr">
                    <a:solidFill>
                      <a:schemeClr val="accent5">
                        <a:lumMod val="40000"/>
                        <a:lumOff val="60000"/>
                      </a:schemeClr>
                    </a:solidFill>
                  </a:tcPr>
                </a:tc>
                <a:tc>
                  <a:txBody>
                    <a:bodyPr/>
                    <a:lstStyle/>
                    <a:p>
                      <a:pPr algn="ctr"/>
                      <a:r>
                        <a:rPr lang="en-US" sz="1800" dirty="0"/>
                        <a:t>$6,908,372</a:t>
                      </a:r>
                    </a:p>
                  </a:txBody>
                  <a:tcPr anchor="ctr">
                    <a:solidFill>
                      <a:schemeClr val="accent5">
                        <a:lumMod val="40000"/>
                        <a:lumOff val="60000"/>
                      </a:schemeClr>
                    </a:solidFill>
                  </a:tcPr>
                </a:tc>
                <a:tc>
                  <a:txBody>
                    <a:bodyPr/>
                    <a:lstStyle/>
                    <a:p>
                      <a:pPr algn="ctr"/>
                      <a:r>
                        <a:rPr lang="en-US" sz="1800" dirty="0"/>
                        <a:t>$13,747,047</a:t>
                      </a:r>
                    </a:p>
                  </a:txBody>
                  <a:tcPr anchor="ctr">
                    <a:solidFill>
                      <a:schemeClr val="accent5">
                        <a:lumMod val="40000"/>
                        <a:lumOff val="60000"/>
                      </a:schemeClr>
                    </a:solidFill>
                  </a:tcPr>
                </a:tc>
                <a:extLst>
                  <a:ext uri="{0D108BD9-81ED-4DB2-BD59-A6C34878D82A}">
                    <a16:rowId xmlns:a16="http://schemas.microsoft.com/office/drawing/2014/main" val="2200900854"/>
                  </a:ext>
                </a:extLst>
              </a:tr>
              <a:tr h="370840">
                <a:tc>
                  <a:txBody>
                    <a:bodyPr/>
                    <a:lstStyle/>
                    <a:p>
                      <a:pPr algn="l"/>
                      <a:r>
                        <a:rPr lang="en-US" sz="1800" dirty="0"/>
                        <a:t>Retirees &gt;65 No Medicare</a:t>
                      </a:r>
                    </a:p>
                  </a:txBody>
                  <a:tcPr anchor="ctr">
                    <a:solidFill>
                      <a:schemeClr val="accent5">
                        <a:lumMod val="20000"/>
                        <a:lumOff val="80000"/>
                      </a:schemeClr>
                    </a:solidFill>
                  </a:tcPr>
                </a:tc>
                <a:tc>
                  <a:txBody>
                    <a:bodyPr/>
                    <a:lstStyle/>
                    <a:p>
                      <a:pPr algn="ctr"/>
                      <a:r>
                        <a:rPr lang="en-US" sz="1800" dirty="0"/>
                        <a:t>10</a:t>
                      </a:r>
                    </a:p>
                  </a:txBody>
                  <a:tcPr anchor="ctr">
                    <a:solidFill>
                      <a:schemeClr val="accent5">
                        <a:lumMod val="20000"/>
                        <a:lumOff val="80000"/>
                      </a:schemeClr>
                    </a:solidFill>
                  </a:tcPr>
                </a:tc>
                <a:tc>
                  <a:txBody>
                    <a:bodyPr/>
                    <a:lstStyle/>
                    <a:p>
                      <a:pPr algn="ctr"/>
                      <a:r>
                        <a:rPr lang="en-US" sz="1800" dirty="0"/>
                        <a:t>$83,306</a:t>
                      </a:r>
                    </a:p>
                  </a:txBody>
                  <a:tcPr anchor="ctr">
                    <a:solidFill>
                      <a:schemeClr val="accent5">
                        <a:lumMod val="20000"/>
                        <a:lumOff val="80000"/>
                      </a:schemeClr>
                    </a:solidFill>
                  </a:tcPr>
                </a:tc>
                <a:tc>
                  <a:txBody>
                    <a:bodyPr/>
                    <a:lstStyle/>
                    <a:p>
                      <a:pPr algn="ctr"/>
                      <a:r>
                        <a:rPr lang="en-US" sz="1800" dirty="0"/>
                        <a:t>$133,051</a:t>
                      </a:r>
                    </a:p>
                  </a:txBody>
                  <a:tcPr anchor="ctr">
                    <a:solidFill>
                      <a:schemeClr val="accent5">
                        <a:lumMod val="20000"/>
                        <a:lumOff val="80000"/>
                      </a:schemeClr>
                    </a:solidFill>
                  </a:tcPr>
                </a:tc>
                <a:tc>
                  <a:txBody>
                    <a:bodyPr/>
                    <a:lstStyle/>
                    <a:p>
                      <a:pPr algn="ctr"/>
                      <a:r>
                        <a:rPr lang="en-US" sz="1800" dirty="0"/>
                        <a:t>$216,357</a:t>
                      </a:r>
                    </a:p>
                  </a:txBody>
                  <a:tcPr anchor="ctr">
                    <a:solidFill>
                      <a:schemeClr val="accent5">
                        <a:lumMod val="20000"/>
                        <a:lumOff val="80000"/>
                      </a:schemeClr>
                    </a:solidFill>
                  </a:tcPr>
                </a:tc>
                <a:extLst>
                  <a:ext uri="{0D108BD9-81ED-4DB2-BD59-A6C34878D82A}">
                    <a16:rowId xmlns:a16="http://schemas.microsoft.com/office/drawing/2014/main" val="1202403116"/>
                  </a:ext>
                </a:extLst>
              </a:tr>
              <a:tr h="370840">
                <a:tc>
                  <a:txBody>
                    <a:bodyPr/>
                    <a:lstStyle/>
                    <a:p>
                      <a:pPr algn="l"/>
                      <a:r>
                        <a:rPr lang="en-US" sz="1800" b="1" dirty="0">
                          <a:solidFill>
                            <a:schemeClr val="bg1"/>
                          </a:solidFill>
                        </a:rPr>
                        <a:t>Total</a:t>
                      </a:r>
                    </a:p>
                  </a:txBody>
                  <a:tcPr anchor="ctr">
                    <a:solidFill>
                      <a:schemeClr val="accent5">
                        <a:lumMod val="75000"/>
                      </a:schemeClr>
                    </a:solidFill>
                  </a:tcPr>
                </a:tc>
                <a:tc>
                  <a:txBody>
                    <a:bodyPr/>
                    <a:lstStyle/>
                    <a:p>
                      <a:pPr algn="ctr"/>
                      <a:r>
                        <a:rPr lang="en-US" sz="1800" b="1" dirty="0">
                          <a:solidFill>
                            <a:schemeClr val="bg1"/>
                          </a:solidFill>
                        </a:rPr>
                        <a:t>8,790</a:t>
                      </a:r>
                    </a:p>
                  </a:txBody>
                  <a:tcPr anchor="ctr">
                    <a:solidFill>
                      <a:schemeClr val="accent5">
                        <a:lumMod val="75000"/>
                      </a:schemeClr>
                    </a:solidFill>
                  </a:tcPr>
                </a:tc>
                <a:tc>
                  <a:txBody>
                    <a:bodyPr/>
                    <a:lstStyle/>
                    <a:p>
                      <a:pPr algn="ctr"/>
                      <a:r>
                        <a:rPr lang="en-US" sz="1800" b="1" dirty="0">
                          <a:solidFill>
                            <a:schemeClr val="bg1"/>
                          </a:solidFill>
                        </a:rPr>
                        <a:t>$28,744,613</a:t>
                      </a:r>
                    </a:p>
                  </a:txBody>
                  <a:tcPr anchor="ctr">
                    <a:solidFill>
                      <a:schemeClr val="accent5">
                        <a:lumMod val="75000"/>
                      </a:schemeClr>
                    </a:solidFill>
                  </a:tcPr>
                </a:tc>
                <a:tc>
                  <a:txBody>
                    <a:bodyPr/>
                    <a:lstStyle/>
                    <a:p>
                      <a:pPr algn="ctr"/>
                      <a:r>
                        <a:rPr lang="en-US" sz="1800" b="1" dirty="0">
                          <a:solidFill>
                            <a:schemeClr val="bg1"/>
                          </a:solidFill>
                        </a:rPr>
                        <a:t>$63,743,035</a:t>
                      </a:r>
                    </a:p>
                  </a:txBody>
                  <a:tcPr anchor="ctr">
                    <a:solidFill>
                      <a:schemeClr val="accent5">
                        <a:lumMod val="75000"/>
                      </a:schemeClr>
                    </a:solidFill>
                  </a:tcPr>
                </a:tc>
                <a:tc>
                  <a:txBody>
                    <a:bodyPr/>
                    <a:lstStyle/>
                    <a:p>
                      <a:pPr algn="ctr"/>
                      <a:r>
                        <a:rPr lang="en-US" sz="1800" b="1" dirty="0">
                          <a:solidFill>
                            <a:schemeClr val="bg1"/>
                          </a:solidFill>
                        </a:rPr>
                        <a:t>$92,487,648</a:t>
                      </a:r>
                    </a:p>
                  </a:txBody>
                  <a:tcPr anchor="ctr">
                    <a:solidFill>
                      <a:schemeClr val="accent5">
                        <a:lumMod val="75000"/>
                      </a:schemeClr>
                    </a:solidFill>
                  </a:tcPr>
                </a:tc>
                <a:extLst>
                  <a:ext uri="{0D108BD9-81ED-4DB2-BD59-A6C34878D82A}">
                    <a16:rowId xmlns:a16="http://schemas.microsoft.com/office/drawing/2014/main" val="1841310887"/>
                  </a:ext>
                </a:extLst>
              </a:tr>
              <a:tr h="370840">
                <a:tc>
                  <a:txBody>
                    <a:bodyPr/>
                    <a:lstStyle/>
                    <a:p>
                      <a:pPr algn="l"/>
                      <a:r>
                        <a:rPr lang="en-US" sz="1800" dirty="0"/>
                        <a:t>Spouse as </a:t>
                      </a:r>
                      <a:r>
                        <a:rPr lang="en-US" sz="1600" dirty="0"/>
                        <a:t>% of total City contribution</a:t>
                      </a:r>
                      <a:endParaRPr lang="en-US" sz="1800" dirty="0"/>
                    </a:p>
                  </a:txBody>
                  <a:tcPr anchor="ctr">
                    <a:solidFill>
                      <a:schemeClr val="accent5">
                        <a:lumMod val="20000"/>
                        <a:lumOff val="80000"/>
                      </a:schemeClr>
                    </a:solidFill>
                  </a:tcPr>
                </a:tc>
                <a:tc>
                  <a:txBody>
                    <a:bodyPr/>
                    <a:lstStyle/>
                    <a:p>
                      <a:endParaRPr lang="en-US" sz="1800" dirty="0">
                        <a:solidFill>
                          <a:srgbClr val="FF0000"/>
                        </a:solidFill>
                      </a:endParaRPr>
                    </a:p>
                  </a:txBody>
                  <a:tcPr anchor="ctr">
                    <a:solidFill>
                      <a:schemeClr val="accent5">
                        <a:lumMod val="20000"/>
                        <a:lumOff val="80000"/>
                      </a:schemeClr>
                    </a:solidFill>
                  </a:tcPr>
                </a:tc>
                <a:tc>
                  <a:txBody>
                    <a:bodyPr/>
                    <a:lstStyle/>
                    <a:p>
                      <a:endParaRPr lang="en-US" sz="1800" dirty="0">
                        <a:solidFill>
                          <a:srgbClr val="FF0000"/>
                        </a:solidFill>
                      </a:endParaRPr>
                    </a:p>
                  </a:txBody>
                  <a:tcPr anchor="ctr">
                    <a:solidFill>
                      <a:schemeClr val="accent5">
                        <a:lumMod val="20000"/>
                        <a:lumOff val="80000"/>
                      </a:schemeClr>
                    </a:solidFill>
                  </a:tcPr>
                </a:tc>
                <a:tc>
                  <a:txBody>
                    <a:bodyPr/>
                    <a:lstStyle/>
                    <a:p>
                      <a:pPr algn="ctr"/>
                      <a:r>
                        <a:rPr lang="en-US" sz="2000" b="1" i="1" dirty="0">
                          <a:solidFill>
                            <a:schemeClr val="tx1"/>
                          </a:solidFill>
                        </a:rPr>
                        <a:t>25%</a:t>
                      </a:r>
                    </a:p>
                  </a:txBody>
                  <a:tcPr anchor="ctr">
                    <a:solidFill>
                      <a:schemeClr val="accent5">
                        <a:lumMod val="20000"/>
                        <a:lumOff val="80000"/>
                      </a:schemeClr>
                    </a:solidFill>
                  </a:tcPr>
                </a:tc>
                <a:tc>
                  <a:txBody>
                    <a:bodyPr/>
                    <a:lstStyle/>
                    <a:p>
                      <a:endParaRPr lang="en-US" sz="1800" dirty="0">
                        <a:solidFill>
                          <a:srgbClr val="FF0000"/>
                        </a:solidFill>
                      </a:endParaRPr>
                    </a:p>
                  </a:txBody>
                  <a:tcPr anchor="ctr">
                    <a:solidFill>
                      <a:schemeClr val="accent5">
                        <a:lumMod val="20000"/>
                        <a:lumOff val="80000"/>
                      </a:schemeClr>
                    </a:solidFill>
                  </a:tcPr>
                </a:tc>
                <a:extLst>
                  <a:ext uri="{0D108BD9-81ED-4DB2-BD59-A6C34878D82A}">
                    <a16:rowId xmlns:a16="http://schemas.microsoft.com/office/drawing/2014/main" val="3126544781"/>
                  </a:ext>
                </a:extLst>
              </a:tr>
            </a:tbl>
          </a:graphicData>
        </a:graphic>
      </p:graphicFrame>
    </p:spTree>
    <p:extLst>
      <p:ext uri="{BB962C8B-B14F-4D97-AF65-F5344CB8AC3E}">
        <p14:creationId xmlns:p14="http://schemas.microsoft.com/office/powerpoint/2010/main" val="780824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14</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Historical Spousal Premiums &amp; Contribution Analysis</a:t>
            </a:r>
          </a:p>
        </p:txBody>
      </p:sp>
      <p:sp>
        <p:nvSpPr>
          <p:cNvPr id="5" name="Rectangle 4">
            <a:extLst>
              <a:ext uri="{FF2B5EF4-FFF2-40B4-BE49-F238E27FC236}">
                <a16:creationId xmlns:a16="http://schemas.microsoft.com/office/drawing/2014/main" id="{9F0F3A6C-005C-4C49-9DDE-D9389BB0EBC9}"/>
              </a:ext>
            </a:extLst>
          </p:cNvPr>
          <p:cNvSpPr/>
          <p:nvPr/>
        </p:nvSpPr>
        <p:spPr>
          <a:xfrm>
            <a:off x="533733" y="1611573"/>
            <a:ext cx="7770295" cy="430887"/>
          </a:xfrm>
          <a:prstGeom prst="rect">
            <a:avLst/>
          </a:prstGeom>
        </p:spPr>
        <p:txBody>
          <a:bodyPr wrap="square">
            <a:spAutoFit/>
          </a:bodyPr>
          <a:lstStyle/>
          <a:p>
            <a:pPr marL="117475" lvl="1" algn="ctr">
              <a:buSzPct val="130000"/>
            </a:pPr>
            <a:r>
              <a:rPr lang="en-US" sz="2200" dirty="0"/>
              <a:t>Annual 2020 COH Spousal Contribution Analysis for Cigna Plans</a:t>
            </a:r>
          </a:p>
        </p:txBody>
      </p:sp>
      <p:graphicFrame>
        <p:nvGraphicFramePr>
          <p:cNvPr id="6" name="Table 5">
            <a:extLst>
              <a:ext uri="{FF2B5EF4-FFF2-40B4-BE49-F238E27FC236}">
                <a16:creationId xmlns:a16="http://schemas.microsoft.com/office/drawing/2014/main" id="{F94E5500-AE04-42D6-A06D-9610227639F3}"/>
              </a:ext>
            </a:extLst>
          </p:cNvPr>
          <p:cNvGraphicFramePr>
            <a:graphicFrameLocks noGrp="1"/>
          </p:cNvGraphicFramePr>
          <p:nvPr>
            <p:extLst>
              <p:ext uri="{D42A27DB-BD31-4B8C-83A1-F6EECF244321}">
                <p14:modId xmlns:p14="http://schemas.microsoft.com/office/powerpoint/2010/main" val="3604075623"/>
              </p:ext>
            </p:extLst>
          </p:nvPr>
        </p:nvGraphicFramePr>
        <p:xfrm>
          <a:off x="686852" y="2469023"/>
          <a:ext cx="7770295" cy="3002280"/>
        </p:xfrm>
        <a:graphic>
          <a:graphicData uri="http://schemas.openxmlformats.org/drawingml/2006/table">
            <a:tbl>
              <a:tblPr firstRow="1" bandRow="1">
                <a:tableStyleId>{5C22544A-7EE6-4342-B048-85BDC9FD1C3A}</a:tableStyleId>
              </a:tblPr>
              <a:tblGrid>
                <a:gridCol w="2084148">
                  <a:extLst>
                    <a:ext uri="{9D8B030D-6E8A-4147-A177-3AD203B41FA5}">
                      <a16:colId xmlns:a16="http://schemas.microsoft.com/office/drawing/2014/main" val="1645903324"/>
                    </a:ext>
                  </a:extLst>
                </a:gridCol>
                <a:gridCol w="1371600">
                  <a:extLst>
                    <a:ext uri="{9D8B030D-6E8A-4147-A177-3AD203B41FA5}">
                      <a16:colId xmlns:a16="http://schemas.microsoft.com/office/drawing/2014/main" val="3987078227"/>
                    </a:ext>
                  </a:extLst>
                </a:gridCol>
                <a:gridCol w="1414130">
                  <a:extLst>
                    <a:ext uri="{9D8B030D-6E8A-4147-A177-3AD203B41FA5}">
                      <a16:colId xmlns:a16="http://schemas.microsoft.com/office/drawing/2014/main" val="3309051007"/>
                    </a:ext>
                  </a:extLst>
                </a:gridCol>
                <a:gridCol w="1541721">
                  <a:extLst>
                    <a:ext uri="{9D8B030D-6E8A-4147-A177-3AD203B41FA5}">
                      <a16:colId xmlns:a16="http://schemas.microsoft.com/office/drawing/2014/main" val="1606916997"/>
                    </a:ext>
                  </a:extLst>
                </a:gridCol>
                <a:gridCol w="1358696">
                  <a:extLst>
                    <a:ext uri="{9D8B030D-6E8A-4147-A177-3AD203B41FA5}">
                      <a16:colId xmlns:a16="http://schemas.microsoft.com/office/drawing/2014/main" val="3563718784"/>
                    </a:ext>
                  </a:extLst>
                </a:gridCol>
              </a:tblGrid>
              <a:tr h="370840">
                <a:tc>
                  <a:txBody>
                    <a:bodyPr/>
                    <a:lstStyle/>
                    <a:p>
                      <a:pPr algn="ctr"/>
                      <a:r>
                        <a:rPr lang="en-US" dirty="0"/>
                        <a:t>Category</a:t>
                      </a:r>
                    </a:p>
                  </a:txBody>
                  <a:tcPr anchor="ctr">
                    <a:solidFill>
                      <a:schemeClr val="accent5">
                        <a:lumMod val="50000"/>
                      </a:schemeClr>
                    </a:solidFill>
                  </a:tcPr>
                </a:tc>
                <a:tc>
                  <a:txBody>
                    <a:bodyPr/>
                    <a:lstStyle/>
                    <a:p>
                      <a:pPr algn="ctr"/>
                      <a:r>
                        <a:rPr lang="en-US" dirty="0"/>
                        <a:t>Spouse Enrollment</a:t>
                      </a:r>
                    </a:p>
                  </a:txBody>
                  <a:tcPr anchor="ctr">
                    <a:solidFill>
                      <a:schemeClr val="accent5">
                        <a:lumMod val="50000"/>
                      </a:schemeClr>
                    </a:solidFill>
                  </a:tcPr>
                </a:tc>
                <a:tc>
                  <a:txBody>
                    <a:bodyPr/>
                    <a:lstStyle/>
                    <a:p>
                      <a:pPr algn="ctr"/>
                      <a:r>
                        <a:rPr lang="en-US" dirty="0"/>
                        <a:t>Spouse Contribution</a:t>
                      </a:r>
                    </a:p>
                  </a:txBody>
                  <a:tcPr anchor="ctr">
                    <a:solidFill>
                      <a:schemeClr val="accent5">
                        <a:lumMod val="50000"/>
                      </a:schemeClr>
                    </a:solidFill>
                  </a:tcPr>
                </a:tc>
                <a:tc>
                  <a:txBody>
                    <a:bodyPr/>
                    <a:lstStyle/>
                    <a:p>
                      <a:pPr algn="ctr"/>
                      <a:r>
                        <a:rPr lang="en-US" dirty="0"/>
                        <a:t>City Contribution</a:t>
                      </a:r>
                    </a:p>
                  </a:txBody>
                  <a:tcPr anchor="ctr">
                    <a:solidFill>
                      <a:schemeClr val="accent5">
                        <a:lumMod val="50000"/>
                      </a:schemeClr>
                    </a:solidFill>
                  </a:tcPr>
                </a:tc>
                <a:tc>
                  <a:txBody>
                    <a:bodyPr/>
                    <a:lstStyle/>
                    <a:p>
                      <a:pPr algn="ctr"/>
                      <a:r>
                        <a:rPr lang="en-US" dirty="0"/>
                        <a:t>Total</a:t>
                      </a:r>
                    </a:p>
                  </a:txBody>
                  <a:tcPr anchor="ctr">
                    <a:solidFill>
                      <a:schemeClr val="accent5">
                        <a:lumMod val="50000"/>
                      </a:schemeClr>
                    </a:solidFill>
                  </a:tcPr>
                </a:tc>
                <a:extLst>
                  <a:ext uri="{0D108BD9-81ED-4DB2-BD59-A6C34878D82A}">
                    <a16:rowId xmlns:a16="http://schemas.microsoft.com/office/drawing/2014/main" val="344691237"/>
                  </a:ext>
                </a:extLst>
              </a:tr>
              <a:tr h="370840">
                <a:tc>
                  <a:txBody>
                    <a:bodyPr/>
                    <a:lstStyle/>
                    <a:p>
                      <a:pPr algn="l"/>
                      <a:r>
                        <a:rPr lang="en-US" sz="1800" dirty="0"/>
                        <a:t>Active</a:t>
                      </a:r>
                      <a:r>
                        <a:rPr lang="en-US" sz="1600" dirty="0"/>
                        <a:t> (no survivors)</a:t>
                      </a:r>
                      <a:r>
                        <a:rPr lang="en-US" sz="1800" dirty="0"/>
                        <a:t> </a:t>
                      </a:r>
                      <a:endParaRPr lang="en-US" sz="1800" baseline="30000" dirty="0"/>
                    </a:p>
                  </a:txBody>
                  <a:tcPr anchor="ctr">
                    <a:solidFill>
                      <a:schemeClr val="accent5">
                        <a:lumMod val="20000"/>
                        <a:lumOff val="80000"/>
                      </a:schemeClr>
                    </a:solidFill>
                  </a:tcPr>
                </a:tc>
                <a:tc>
                  <a:txBody>
                    <a:bodyPr/>
                    <a:lstStyle/>
                    <a:p>
                      <a:pPr algn="ctr"/>
                      <a:r>
                        <a:rPr lang="en-US" sz="1800" dirty="0"/>
                        <a:t>7,564</a:t>
                      </a:r>
                    </a:p>
                  </a:txBody>
                  <a:tcPr anchor="ctr">
                    <a:solidFill>
                      <a:schemeClr val="accent5">
                        <a:lumMod val="20000"/>
                        <a:lumOff val="80000"/>
                      </a:schemeClr>
                    </a:solidFill>
                  </a:tcPr>
                </a:tc>
                <a:tc>
                  <a:txBody>
                    <a:bodyPr/>
                    <a:lstStyle/>
                    <a:p>
                      <a:pPr algn="ctr"/>
                      <a:r>
                        <a:rPr lang="en-US" sz="1800" dirty="0"/>
                        <a:t>$21,753,012</a:t>
                      </a:r>
                    </a:p>
                  </a:txBody>
                  <a:tcPr anchor="ctr">
                    <a:solidFill>
                      <a:schemeClr val="accent5">
                        <a:lumMod val="20000"/>
                        <a:lumOff val="80000"/>
                      </a:schemeClr>
                    </a:solidFill>
                  </a:tcPr>
                </a:tc>
                <a:tc>
                  <a:txBody>
                    <a:bodyPr/>
                    <a:lstStyle/>
                    <a:p>
                      <a:pPr algn="ctr"/>
                      <a:r>
                        <a:rPr lang="en-US" sz="1800" dirty="0"/>
                        <a:t>$56,784,889</a:t>
                      </a:r>
                    </a:p>
                  </a:txBody>
                  <a:tcPr anchor="ctr">
                    <a:solidFill>
                      <a:schemeClr val="accent5">
                        <a:lumMod val="20000"/>
                        <a:lumOff val="80000"/>
                      </a:schemeClr>
                    </a:solidFill>
                  </a:tcPr>
                </a:tc>
                <a:tc>
                  <a:txBody>
                    <a:bodyPr/>
                    <a:lstStyle/>
                    <a:p>
                      <a:pPr algn="ctr"/>
                      <a:r>
                        <a:rPr lang="en-US" sz="1800" dirty="0"/>
                        <a:t>$78,537,901</a:t>
                      </a:r>
                    </a:p>
                  </a:txBody>
                  <a:tcPr anchor="ctr">
                    <a:solidFill>
                      <a:schemeClr val="accent5">
                        <a:lumMod val="20000"/>
                        <a:lumOff val="80000"/>
                      </a:schemeClr>
                    </a:solidFill>
                  </a:tcPr>
                </a:tc>
                <a:extLst>
                  <a:ext uri="{0D108BD9-81ED-4DB2-BD59-A6C34878D82A}">
                    <a16:rowId xmlns:a16="http://schemas.microsoft.com/office/drawing/2014/main" val="2124440420"/>
                  </a:ext>
                </a:extLst>
              </a:tr>
              <a:tr h="370840">
                <a:tc>
                  <a:txBody>
                    <a:bodyPr/>
                    <a:lstStyle/>
                    <a:p>
                      <a:pPr algn="l"/>
                      <a:r>
                        <a:rPr lang="en-US" sz="1800" dirty="0"/>
                        <a:t>Retirees Under 65</a:t>
                      </a:r>
                    </a:p>
                  </a:txBody>
                  <a:tcPr anchor="ctr">
                    <a:solidFill>
                      <a:schemeClr val="accent5">
                        <a:lumMod val="40000"/>
                        <a:lumOff val="60000"/>
                      </a:schemeClr>
                    </a:solidFill>
                  </a:tcPr>
                </a:tc>
                <a:tc>
                  <a:txBody>
                    <a:bodyPr/>
                    <a:lstStyle/>
                    <a:p>
                      <a:pPr algn="ctr"/>
                      <a:r>
                        <a:rPr lang="en-US" sz="1800" dirty="0"/>
                        <a:t>911</a:t>
                      </a:r>
                    </a:p>
                  </a:txBody>
                  <a:tcPr anchor="ctr">
                    <a:solidFill>
                      <a:schemeClr val="accent5">
                        <a:lumMod val="40000"/>
                        <a:lumOff val="60000"/>
                      </a:schemeClr>
                    </a:solidFill>
                  </a:tcPr>
                </a:tc>
                <a:tc>
                  <a:txBody>
                    <a:bodyPr/>
                    <a:lstStyle/>
                    <a:p>
                      <a:pPr algn="ctr"/>
                      <a:r>
                        <a:rPr lang="en-US" sz="1800" dirty="0"/>
                        <a:t>$6,788,231</a:t>
                      </a:r>
                    </a:p>
                  </a:txBody>
                  <a:tcPr anchor="ctr">
                    <a:solidFill>
                      <a:schemeClr val="accent5">
                        <a:lumMod val="40000"/>
                        <a:lumOff val="60000"/>
                      </a:schemeClr>
                    </a:solidFill>
                  </a:tcPr>
                </a:tc>
                <a:tc>
                  <a:txBody>
                    <a:bodyPr/>
                    <a:lstStyle/>
                    <a:p>
                      <a:pPr algn="ctr"/>
                      <a:r>
                        <a:rPr lang="en-US" sz="1800" dirty="0"/>
                        <a:t>$6,878,418</a:t>
                      </a:r>
                    </a:p>
                  </a:txBody>
                  <a:tcPr anchor="ctr">
                    <a:solidFill>
                      <a:schemeClr val="accent5">
                        <a:lumMod val="40000"/>
                        <a:lumOff val="60000"/>
                      </a:schemeClr>
                    </a:solidFill>
                  </a:tcPr>
                </a:tc>
                <a:tc>
                  <a:txBody>
                    <a:bodyPr/>
                    <a:lstStyle/>
                    <a:p>
                      <a:pPr algn="ctr"/>
                      <a:r>
                        <a:rPr lang="en-US" sz="1800" dirty="0"/>
                        <a:t>$13,666,649</a:t>
                      </a:r>
                    </a:p>
                  </a:txBody>
                  <a:tcPr anchor="ctr">
                    <a:solidFill>
                      <a:schemeClr val="accent5">
                        <a:lumMod val="40000"/>
                        <a:lumOff val="60000"/>
                      </a:schemeClr>
                    </a:solidFill>
                  </a:tcPr>
                </a:tc>
                <a:extLst>
                  <a:ext uri="{0D108BD9-81ED-4DB2-BD59-A6C34878D82A}">
                    <a16:rowId xmlns:a16="http://schemas.microsoft.com/office/drawing/2014/main" val="2200900854"/>
                  </a:ext>
                </a:extLst>
              </a:tr>
              <a:tr h="370840">
                <a:tc>
                  <a:txBody>
                    <a:bodyPr/>
                    <a:lstStyle/>
                    <a:p>
                      <a:pPr algn="l"/>
                      <a:r>
                        <a:rPr lang="en-US" sz="1800" dirty="0"/>
                        <a:t>Retirees &gt;65 No Medicare</a:t>
                      </a:r>
                    </a:p>
                  </a:txBody>
                  <a:tcPr anchor="ctr">
                    <a:solidFill>
                      <a:schemeClr val="accent5">
                        <a:lumMod val="20000"/>
                        <a:lumOff val="80000"/>
                      </a:schemeClr>
                    </a:solidFill>
                  </a:tcPr>
                </a:tc>
                <a:tc>
                  <a:txBody>
                    <a:bodyPr/>
                    <a:lstStyle/>
                    <a:p>
                      <a:pPr algn="ctr"/>
                      <a:r>
                        <a:rPr lang="en-US" sz="1800" dirty="0"/>
                        <a:t>10</a:t>
                      </a:r>
                    </a:p>
                  </a:txBody>
                  <a:tcPr anchor="ctr">
                    <a:solidFill>
                      <a:schemeClr val="accent5">
                        <a:lumMod val="20000"/>
                        <a:lumOff val="80000"/>
                      </a:schemeClr>
                    </a:solidFill>
                  </a:tcPr>
                </a:tc>
                <a:tc>
                  <a:txBody>
                    <a:bodyPr/>
                    <a:lstStyle/>
                    <a:p>
                      <a:pPr algn="ctr"/>
                      <a:r>
                        <a:rPr lang="en-US" sz="1800" dirty="0"/>
                        <a:t>$91,130</a:t>
                      </a:r>
                    </a:p>
                  </a:txBody>
                  <a:tcPr anchor="ctr">
                    <a:solidFill>
                      <a:schemeClr val="accent5">
                        <a:lumMod val="20000"/>
                        <a:lumOff val="80000"/>
                      </a:schemeClr>
                    </a:solidFill>
                  </a:tcPr>
                </a:tc>
                <a:tc>
                  <a:txBody>
                    <a:bodyPr/>
                    <a:lstStyle/>
                    <a:p>
                      <a:pPr algn="ctr"/>
                      <a:r>
                        <a:rPr lang="en-US" sz="1800" dirty="0"/>
                        <a:t>$135,535</a:t>
                      </a:r>
                    </a:p>
                  </a:txBody>
                  <a:tcPr anchor="ctr">
                    <a:solidFill>
                      <a:schemeClr val="accent5">
                        <a:lumMod val="20000"/>
                        <a:lumOff val="80000"/>
                      </a:schemeClr>
                    </a:solidFill>
                  </a:tcPr>
                </a:tc>
                <a:tc>
                  <a:txBody>
                    <a:bodyPr/>
                    <a:lstStyle/>
                    <a:p>
                      <a:pPr algn="ctr"/>
                      <a:r>
                        <a:rPr lang="en-US" sz="1800" dirty="0"/>
                        <a:t>$226,665</a:t>
                      </a:r>
                    </a:p>
                  </a:txBody>
                  <a:tcPr anchor="ctr">
                    <a:solidFill>
                      <a:schemeClr val="accent5">
                        <a:lumMod val="20000"/>
                        <a:lumOff val="80000"/>
                      </a:schemeClr>
                    </a:solidFill>
                  </a:tcPr>
                </a:tc>
                <a:extLst>
                  <a:ext uri="{0D108BD9-81ED-4DB2-BD59-A6C34878D82A}">
                    <a16:rowId xmlns:a16="http://schemas.microsoft.com/office/drawing/2014/main" val="1202403116"/>
                  </a:ext>
                </a:extLst>
              </a:tr>
              <a:tr h="370840">
                <a:tc>
                  <a:txBody>
                    <a:bodyPr/>
                    <a:lstStyle/>
                    <a:p>
                      <a:pPr algn="l"/>
                      <a:r>
                        <a:rPr lang="en-US" sz="1800" b="1" dirty="0">
                          <a:solidFill>
                            <a:schemeClr val="bg1"/>
                          </a:solidFill>
                        </a:rPr>
                        <a:t>Total</a:t>
                      </a:r>
                    </a:p>
                  </a:txBody>
                  <a:tcPr anchor="ctr">
                    <a:solidFill>
                      <a:schemeClr val="accent5">
                        <a:lumMod val="75000"/>
                      </a:schemeClr>
                    </a:solidFill>
                  </a:tcPr>
                </a:tc>
                <a:tc>
                  <a:txBody>
                    <a:bodyPr/>
                    <a:lstStyle/>
                    <a:p>
                      <a:pPr algn="ctr"/>
                      <a:r>
                        <a:rPr lang="en-US" sz="1800" b="1" dirty="0">
                          <a:solidFill>
                            <a:schemeClr val="bg1"/>
                          </a:solidFill>
                        </a:rPr>
                        <a:t>8,485</a:t>
                      </a:r>
                    </a:p>
                  </a:txBody>
                  <a:tcPr anchor="ctr">
                    <a:solidFill>
                      <a:schemeClr val="accent5">
                        <a:lumMod val="75000"/>
                      </a:schemeClr>
                    </a:solidFill>
                  </a:tcPr>
                </a:tc>
                <a:tc>
                  <a:txBody>
                    <a:bodyPr/>
                    <a:lstStyle/>
                    <a:p>
                      <a:pPr algn="ctr"/>
                      <a:r>
                        <a:rPr lang="en-US" sz="1800" b="1" dirty="0">
                          <a:solidFill>
                            <a:schemeClr val="bg1"/>
                          </a:solidFill>
                        </a:rPr>
                        <a:t>$28,632,373</a:t>
                      </a:r>
                    </a:p>
                  </a:txBody>
                  <a:tcPr anchor="ctr">
                    <a:solidFill>
                      <a:schemeClr val="accent5">
                        <a:lumMod val="75000"/>
                      </a:schemeClr>
                    </a:solidFill>
                  </a:tcPr>
                </a:tc>
                <a:tc>
                  <a:txBody>
                    <a:bodyPr/>
                    <a:lstStyle/>
                    <a:p>
                      <a:pPr algn="ctr"/>
                      <a:r>
                        <a:rPr lang="en-US" sz="1800" b="1" dirty="0">
                          <a:solidFill>
                            <a:schemeClr val="bg1"/>
                          </a:solidFill>
                        </a:rPr>
                        <a:t>$63,798,842</a:t>
                      </a:r>
                    </a:p>
                  </a:txBody>
                  <a:tcPr anchor="ctr">
                    <a:solidFill>
                      <a:schemeClr val="accent5">
                        <a:lumMod val="75000"/>
                      </a:schemeClr>
                    </a:solidFill>
                  </a:tcPr>
                </a:tc>
                <a:tc>
                  <a:txBody>
                    <a:bodyPr/>
                    <a:lstStyle/>
                    <a:p>
                      <a:pPr algn="ctr"/>
                      <a:r>
                        <a:rPr lang="en-US" sz="1800" b="1" dirty="0">
                          <a:solidFill>
                            <a:schemeClr val="bg1"/>
                          </a:solidFill>
                        </a:rPr>
                        <a:t>$92,431,215</a:t>
                      </a:r>
                    </a:p>
                  </a:txBody>
                  <a:tcPr anchor="ctr">
                    <a:solidFill>
                      <a:schemeClr val="accent5">
                        <a:lumMod val="75000"/>
                      </a:schemeClr>
                    </a:solidFill>
                  </a:tcPr>
                </a:tc>
                <a:extLst>
                  <a:ext uri="{0D108BD9-81ED-4DB2-BD59-A6C34878D82A}">
                    <a16:rowId xmlns:a16="http://schemas.microsoft.com/office/drawing/2014/main" val="1841310887"/>
                  </a:ext>
                </a:extLst>
              </a:tr>
              <a:tr h="370840">
                <a:tc>
                  <a:txBody>
                    <a:bodyPr/>
                    <a:lstStyle/>
                    <a:p>
                      <a:pPr algn="l"/>
                      <a:r>
                        <a:rPr lang="en-US" sz="1800" dirty="0"/>
                        <a:t>Spouse as </a:t>
                      </a:r>
                      <a:r>
                        <a:rPr lang="en-US" sz="1600" dirty="0"/>
                        <a:t>% of total City contribution</a:t>
                      </a:r>
                      <a:endParaRPr lang="en-US" sz="1800" dirty="0"/>
                    </a:p>
                  </a:txBody>
                  <a:tcPr anchor="ctr">
                    <a:solidFill>
                      <a:schemeClr val="accent5">
                        <a:lumMod val="20000"/>
                        <a:lumOff val="80000"/>
                      </a:schemeClr>
                    </a:solidFill>
                  </a:tcPr>
                </a:tc>
                <a:tc>
                  <a:txBody>
                    <a:bodyPr/>
                    <a:lstStyle/>
                    <a:p>
                      <a:endParaRPr lang="en-US" sz="1800" dirty="0">
                        <a:solidFill>
                          <a:srgbClr val="FF0000"/>
                        </a:solidFill>
                      </a:endParaRPr>
                    </a:p>
                  </a:txBody>
                  <a:tcPr anchor="ctr">
                    <a:solidFill>
                      <a:schemeClr val="accent5">
                        <a:lumMod val="20000"/>
                        <a:lumOff val="80000"/>
                      </a:schemeClr>
                    </a:solidFill>
                  </a:tcPr>
                </a:tc>
                <a:tc>
                  <a:txBody>
                    <a:bodyPr/>
                    <a:lstStyle/>
                    <a:p>
                      <a:endParaRPr lang="en-US" sz="1800" dirty="0">
                        <a:solidFill>
                          <a:srgbClr val="FF0000"/>
                        </a:solidFill>
                      </a:endParaRPr>
                    </a:p>
                  </a:txBody>
                  <a:tcPr anchor="ctr">
                    <a:solidFill>
                      <a:schemeClr val="accent5">
                        <a:lumMod val="20000"/>
                        <a:lumOff val="80000"/>
                      </a:schemeClr>
                    </a:solidFill>
                  </a:tcPr>
                </a:tc>
                <a:tc>
                  <a:txBody>
                    <a:bodyPr/>
                    <a:lstStyle/>
                    <a:p>
                      <a:pPr algn="ctr"/>
                      <a:r>
                        <a:rPr lang="en-US" sz="2000" b="1" i="1" dirty="0">
                          <a:solidFill>
                            <a:schemeClr val="tx1"/>
                          </a:solidFill>
                        </a:rPr>
                        <a:t>24%</a:t>
                      </a:r>
                    </a:p>
                  </a:txBody>
                  <a:tcPr anchor="ctr">
                    <a:solidFill>
                      <a:schemeClr val="accent5">
                        <a:lumMod val="20000"/>
                        <a:lumOff val="80000"/>
                      </a:schemeClr>
                    </a:solidFill>
                  </a:tcPr>
                </a:tc>
                <a:tc>
                  <a:txBody>
                    <a:bodyPr/>
                    <a:lstStyle/>
                    <a:p>
                      <a:endParaRPr lang="en-US" sz="1800" dirty="0">
                        <a:solidFill>
                          <a:srgbClr val="FF0000"/>
                        </a:solidFill>
                      </a:endParaRPr>
                    </a:p>
                  </a:txBody>
                  <a:tcPr anchor="ctr">
                    <a:solidFill>
                      <a:schemeClr val="accent5">
                        <a:lumMod val="20000"/>
                        <a:lumOff val="80000"/>
                      </a:schemeClr>
                    </a:solidFill>
                  </a:tcPr>
                </a:tc>
                <a:extLst>
                  <a:ext uri="{0D108BD9-81ED-4DB2-BD59-A6C34878D82A}">
                    <a16:rowId xmlns:a16="http://schemas.microsoft.com/office/drawing/2014/main" val="3126544781"/>
                  </a:ext>
                </a:extLst>
              </a:tr>
            </a:tbl>
          </a:graphicData>
        </a:graphic>
      </p:graphicFrame>
    </p:spTree>
    <p:extLst>
      <p:ext uri="{BB962C8B-B14F-4D97-AF65-F5344CB8AC3E}">
        <p14:creationId xmlns:p14="http://schemas.microsoft.com/office/powerpoint/2010/main" val="3998232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15</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Spousal Carve-Out Definition</a:t>
            </a:r>
          </a:p>
        </p:txBody>
      </p:sp>
      <p:sp>
        <p:nvSpPr>
          <p:cNvPr id="5" name="Rectangle 4">
            <a:extLst>
              <a:ext uri="{FF2B5EF4-FFF2-40B4-BE49-F238E27FC236}">
                <a16:creationId xmlns:a16="http://schemas.microsoft.com/office/drawing/2014/main" id="{9F0F3A6C-005C-4C49-9DDE-D9389BB0EBC9}"/>
              </a:ext>
            </a:extLst>
          </p:cNvPr>
          <p:cNvSpPr/>
          <p:nvPr/>
        </p:nvSpPr>
        <p:spPr>
          <a:xfrm>
            <a:off x="694943" y="1843013"/>
            <a:ext cx="7820408" cy="3508653"/>
          </a:xfrm>
          <a:prstGeom prst="rect">
            <a:avLst/>
          </a:prstGeom>
        </p:spPr>
        <p:txBody>
          <a:bodyPr wrap="square">
            <a:spAutoFit/>
          </a:bodyPr>
          <a:lstStyle/>
          <a:p>
            <a:pPr marL="0" lvl="1">
              <a:buSzPct val="130000"/>
            </a:pPr>
            <a:r>
              <a:rPr lang="en-US" sz="2400" b="1" dirty="0"/>
              <a:t>Spousal Carve-Out</a:t>
            </a:r>
          </a:p>
          <a:p>
            <a:pPr marL="800100" lvl="1" indent="-342900">
              <a:buSzPct val="130000"/>
              <a:buFont typeface="Arial" panose="020B0604020202020204" pitchFamily="34" charset="0"/>
              <a:buChar char="•"/>
            </a:pPr>
            <a:r>
              <a:rPr lang="en-US" sz="2200" dirty="0"/>
              <a:t>A plan provision employers use to control health care costs by placing restrictions on coverage for employees’ spouses</a:t>
            </a:r>
          </a:p>
          <a:p>
            <a:pPr marL="800100" lvl="1" indent="-342900">
              <a:buSzPct val="130000"/>
              <a:buFont typeface="Arial" panose="020B0604020202020204" pitchFamily="34" charset="0"/>
              <a:buChar char="•"/>
            </a:pPr>
            <a:endParaRPr lang="en-US" sz="2000" dirty="0"/>
          </a:p>
          <a:p>
            <a:pPr marL="0" lvl="1">
              <a:buSzPct val="130000"/>
            </a:pPr>
            <a:r>
              <a:rPr lang="en-US" sz="2400" b="1" dirty="0"/>
              <a:t>Plan Examples</a:t>
            </a:r>
          </a:p>
          <a:p>
            <a:pPr marL="800100" lvl="1" indent="-342900">
              <a:buSzPct val="130000"/>
              <a:buFont typeface="Arial" panose="020B0604020202020204" pitchFamily="34" charset="0"/>
              <a:buChar char="•"/>
            </a:pPr>
            <a:r>
              <a:rPr lang="en-US" sz="2200" dirty="0"/>
              <a:t>Restricting healthcare coverage only to spouses who do not have insurance available elsewhere</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Offering monetary reward to employees who do not enroll their spouses in the health plan</a:t>
            </a:r>
          </a:p>
        </p:txBody>
      </p:sp>
    </p:spTree>
    <p:extLst>
      <p:ext uri="{BB962C8B-B14F-4D97-AF65-F5344CB8AC3E}">
        <p14:creationId xmlns:p14="http://schemas.microsoft.com/office/powerpoint/2010/main" val="4231524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16</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Employee Benefits Texas Cities Landscape</a:t>
            </a:r>
          </a:p>
        </p:txBody>
      </p:sp>
      <p:sp>
        <p:nvSpPr>
          <p:cNvPr id="5" name="Rectangle 4">
            <a:extLst>
              <a:ext uri="{FF2B5EF4-FFF2-40B4-BE49-F238E27FC236}">
                <a16:creationId xmlns:a16="http://schemas.microsoft.com/office/drawing/2014/main" id="{9F0F3A6C-005C-4C49-9DDE-D9389BB0EBC9}"/>
              </a:ext>
            </a:extLst>
          </p:cNvPr>
          <p:cNvSpPr/>
          <p:nvPr/>
        </p:nvSpPr>
        <p:spPr>
          <a:xfrm>
            <a:off x="656086" y="1937578"/>
            <a:ext cx="7820408" cy="3939540"/>
          </a:xfrm>
          <a:prstGeom prst="rect">
            <a:avLst/>
          </a:prstGeom>
        </p:spPr>
        <p:txBody>
          <a:bodyPr wrap="square">
            <a:spAutoFit/>
          </a:bodyPr>
          <a:lstStyle/>
          <a:p>
            <a:pPr marL="0" lvl="1">
              <a:buSzPct val="130000"/>
            </a:pPr>
            <a:r>
              <a:rPr lang="en-US" sz="2400" dirty="0"/>
              <a:t>The following Texas cities, in the government sector, did not include a spousal carve-out in their open enrollment as of the 2020 plan year:</a:t>
            </a:r>
          </a:p>
          <a:p>
            <a:pPr marL="0" lvl="1">
              <a:buSzPct val="130000"/>
            </a:pPr>
            <a:endParaRPr lang="en-US" sz="2400" dirty="0"/>
          </a:p>
          <a:p>
            <a:pPr marL="800100" lvl="1" indent="-342900">
              <a:buSzPct val="130000"/>
              <a:buFont typeface="Arial" panose="020B0604020202020204" pitchFamily="34" charset="0"/>
              <a:buChar char="•"/>
            </a:pPr>
            <a:r>
              <a:rPr lang="en-US" sz="2200" dirty="0"/>
              <a:t>Houston</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San Antonio</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Dallas</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Austin</a:t>
            </a:r>
          </a:p>
        </p:txBody>
      </p:sp>
    </p:spTree>
    <p:extLst>
      <p:ext uri="{BB962C8B-B14F-4D97-AF65-F5344CB8AC3E}">
        <p14:creationId xmlns:p14="http://schemas.microsoft.com/office/powerpoint/2010/main" val="1614422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17</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Applicable Laws</a:t>
            </a:r>
          </a:p>
        </p:txBody>
      </p:sp>
      <p:sp>
        <p:nvSpPr>
          <p:cNvPr id="5" name="Rectangle 4">
            <a:extLst>
              <a:ext uri="{FF2B5EF4-FFF2-40B4-BE49-F238E27FC236}">
                <a16:creationId xmlns:a16="http://schemas.microsoft.com/office/drawing/2014/main" id="{9F0F3A6C-005C-4C49-9DDE-D9389BB0EBC9}"/>
              </a:ext>
            </a:extLst>
          </p:cNvPr>
          <p:cNvSpPr/>
          <p:nvPr/>
        </p:nvSpPr>
        <p:spPr>
          <a:xfrm>
            <a:off x="694943" y="1782083"/>
            <a:ext cx="7820408" cy="4585871"/>
          </a:xfrm>
          <a:prstGeom prst="rect">
            <a:avLst/>
          </a:prstGeom>
        </p:spPr>
        <p:txBody>
          <a:bodyPr wrap="square">
            <a:spAutoFit/>
          </a:bodyPr>
          <a:lstStyle/>
          <a:p>
            <a:pPr marL="0" lvl="1">
              <a:buSzPct val="130000"/>
            </a:pPr>
            <a:r>
              <a:rPr lang="en-US" sz="2400" dirty="0"/>
              <a:t>The following laws are to be considered when implementing a spousal carve-out:</a:t>
            </a:r>
          </a:p>
          <a:p>
            <a:pPr marL="0" lvl="1">
              <a:buSzPct val="130000"/>
            </a:pPr>
            <a:endParaRPr lang="en-US" sz="2400" dirty="0"/>
          </a:p>
          <a:p>
            <a:pPr marL="800100" lvl="1" indent="-342900">
              <a:buSzPct val="130000"/>
              <a:buFont typeface="Arial" panose="020B0604020202020204" pitchFamily="34" charset="0"/>
              <a:buChar char="•"/>
            </a:pPr>
            <a:r>
              <a:rPr lang="en-US" sz="2200" dirty="0"/>
              <a:t>Health Insurance Portability and Accountability Act (HIPAA) special enrollment rights</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Medicare Secondary Payer (MSP) law</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Consolidated Omnibus Budget Reconciliation Act (COBRA) </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Patient Protection and Affordability Care Act (PPACA)</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endParaRPr lang="en-US" sz="2200" dirty="0"/>
          </a:p>
        </p:txBody>
      </p:sp>
    </p:spTree>
    <p:extLst>
      <p:ext uri="{BB962C8B-B14F-4D97-AF65-F5344CB8AC3E}">
        <p14:creationId xmlns:p14="http://schemas.microsoft.com/office/powerpoint/2010/main" val="147040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18</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S.W.O.T Analysis</a:t>
            </a:r>
          </a:p>
        </p:txBody>
      </p:sp>
      <p:graphicFrame>
        <p:nvGraphicFramePr>
          <p:cNvPr id="6" name="Table 5">
            <a:extLst>
              <a:ext uri="{FF2B5EF4-FFF2-40B4-BE49-F238E27FC236}">
                <a16:creationId xmlns:a16="http://schemas.microsoft.com/office/drawing/2014/main" id="{F94E5500-AE04-42D6-A06D-9610227639F3}"/>
              </a:ext>
            </a:extLst>
          </p:cNvPr>
          <p:cNvGraphicFramePr>
            <a:graphicFrameLocks noGrp="1"/>
          </p:cNvGraphicFramePr>
          <p:nvPr>
            <p:extLst>
              <p:ext uri="{D42A27DB-BD31-4B8C-83A1-F6EECF244321}">
                <p14:modId xmlns:p14="http://schemas.microsoft.com/office/powerpoint/2010/main" val="4279723367"/>
              </p:ext>
            </p:extLst>
          </p:nvPr>
        </p:nvGraphicFramePr>
        <p:xfrm>
          <a:off x="239463" y="1833611"/>
          <a:ext cx="8665074" cy="3470366"/>
        </p:xfrm>
        <a:graphic>
          <a:graphicData uri="http://schemas.openxmlformats.org/drawingml/2006/table">
            <a:tbl>
              <a:tblPr firstRow="1" bandRow="1">
                <a:tableStyleId>{5C22544A-7EE6-4342-B048-85BDC9FD1C3A}</a:tableStyleId>
              </a:tblPr>
              <a:tblGrid>
                <a:gridCol w="2140600">
                  <a:extLst>
                    <a:ext uri="{9D8B030D-6E8A-4147-A177-3AD203B41FA5}">
                      <a16:colId xmlns:a16="http://schemas.microsoft.com/office/drawing/2014/main" val="1645903324"/>
                    </a:ext>
                  </a:extLst>
                </a:gridCol>
                <a:gridCol w="1761300">
                  <a:extLst>
                    <a:ext uri="{9D8B030D-6E8A-4147-A177-3AD203B41FA5}">
                      <a16:colId xmlns:a16="http://schemas.microsoft.com/office/drawing/2014/main" val="3987078227"/>
                    </a:ext>
                  </a:extLst>
                </a:gridCol>
                <a:gridCol w="2519900">
                  <a:extLst>
                    <a:ext uri="{9D8B030D-6E8A-4147-A177-3AD203B41FA5}">
                      <a16:colId xmlns:a16="http://schemas.microsoft.com/office/drawing/2014/main" val="3309051007"/>
                    </a:ext>
                  </a:extLst>
                </a:gridCol>
                <a:gridCol w="2243274">
                  <a:extLst>
                    <a:ext uri="{9D8B030D-6E8A-4147-A177-3AD203B41FA5}">
                      <a16:colId xmlns:a16="http://schemas.microsoft.com/office/drawing/2014/main" val="1606916997"/>
                    </a:ext>
                  </a:extLst>
                </a:gridCol>
              </a:tblGrid>
              <a:tr h="745967">
                <a:tc>
                  <a:txBody>
                    <a:bodyPr/>
                    <a:lstStyle/>
                    <a:p>
                      <a:pPr algn="ctr"/>
                      <a:r>
                        <a:rPr lang="en-US" sz="2300" dirty="0"/>
                        <a:t>S</a:t>
                      </a:r>
                    </a:p>
                    <a:p>
                      <a:pPr algn="ctr"/>
                      <a:r>
                        <a:rPr lang="en-US" sz="1900" dirty="0"/>
                        <a:t>Strengths</a:t>
                      </a:r>
                    </a:p>
                  </a:txBody>
                  <a:tcPr marL="97300" marR="97300" marT="48650" marB="48650" anchor="ctr">
                    <a:solidFill>
                      <a:schemeClr val="accent5">
                        <a:lumMod val="50000"/>
                      </a:schemeClr>
                    </a:solidFill>
                  </a:tcPr>
                </a:tc>
                <a:tc>
                  <a:txBody>
                    <a:bodyPr/>
                    <a:lstStyle/>
                    <a:p>
                      <a:pPr algn="ctr"/>
                      <a:r>
                        <a:rPr lang="en-US" sz="2300" dirty="0"/>
                        <a:t>W</a:t>
                      </a:r>
                    </a:p>
                    <a:p>
                      <a:pPr algn="ctr"/>
                      <a:r>
                        <a:rPr lang="en-US" sz="1900" dirty="0"/>
                        <a:t>Weaknesses</a:t>
                      </a:r>
                    </a:p>
                  </a:txBody>
                  <a:tcPr marL="97300" marR="97300" marT="48650" marB="48650" anchor="ctr">
                    <a:solidFill>
                      <a:schemeClr val="accent5">
                        <a:lumMod val="50000"/>
                      </a:schemeClr>
                    </a:solidFill>
                  </a:tcPr>
                </a:tc>
                <a:tc>
                  <a:txBody>
                    <a:bodyPr/>
                    <a:lstStyle/>
                    <a:p>
                      <a:pPr algn="ctr"/>
                      <a:r>
                        <a:rPr lang="en-US" sz="2300" dirty="0"/>
                        <a:t>O</a:t>
                      </a:r>
                    </a:p>
                    <a:p>
                      <a:pPr algn="ctr"/>
                      <a:r>
                        <a:rPr lang="en-US" sz="1900" dirty="0"/>
                        <a:t>Opportunities</a:t>
                      </a:r>
                    </a:p>
                  </a:txBody>
                  <a:tcPr marL="97300" marR="97300" marT="48650" marB="48650" anchor="ctr">
                    <a:solidFill>
                      <a:schemeClr val="accent5">
                        <a:lumMod val="50000"/>
                      </a:schemeClr>
                    </a:solidFill>
                  </a:tcPr>
                </a:tc>
                <a:tc>
                  <a:txBody>
                    <a:bodyPr/>
                    <a:lstStyle/>
                    <a:p>
                      <a:pPr algn="ctr"/>
                      <a:r>
                        <a:rPr lang="en-US" sz="2300" dirty="0"/>
                        <a:t>T</a:t>
                      </a:r>
                    </a:p>
                    <a:p>
                      <a:pPr algn="ctr"/>
                      <a:r>
                        <a:rPr lang="en-US" sz="1900" dirty="0"/>
                        <a:t>Threats</a:t>
                      </a:r>
                    </a:p>
                  </a:txBody>
                  <a:tcPr marL="97300" marR="97300" marT="48650" marB="48650" anchor="ctr">
                    <a:solidFill>
                      <a:schemeClr val="accent5">
                        <a:lumMod val="50000"/>
                      </a:schemeClr>
                    </a:solidFill>
                  </a:tcPr>
                </a:tc>
                <a:extLst>
                  <a:ext uri="{0D108BD9-81ED-4DB2-BD59-A6C34878D82A}">
                    <a16:rowId xmlns:a16="http://schemas.microsoft.com/office/drawing/2014/main" val="344691237"/>
                  </a:ext>
                </a:extLst>
              </a:tr>
              <a:tr h="616233">
                <a:tc>
                  <a:txBody>
                    <a:bodyPr/>
                    <a:lstStyle/>
                    <a:p>
                      <a:pPr marL="0" algn="l" defTabSz="914400" rtl="0" eaLnBrk="1" latinLnBrk="0" hangingPunct="1"/>
                      <a:r>
                        <a:rPr lang="en-US" sz="1700" kern="1200" dirty="0">
                          <a:solidFill>
                            <a:schemeClr val="dk1"/>
                          </a:solidFill>
                          <a:latin typeface="+mn-lt"/>
                          <a:ea typeface="+mn-ea"/>
                          <a:cs typeface="+mn-cs"/>
                        </a:rPr>
                        <a:t>Enhanced control over premium costs</a:t>
                      </a:r>
                    </a:p>
                  </a:txBody>
                  <a:tcPr marL="97300" marR="97300" marT="48650" marB="48650" anchor="ctr">
                    <a:solidFill>
                      <a:schemeClr val="accent5">
                        <a:lumMod val="20000"/>
                        <a:lumOff val="80000"/>
                      </a:schemeClr>
                    </a:solidFill>
                  </a:tcPr>
                </a:tc>
                <a:tc>
                  <a:txBody>
                    <a:bodyPr/>
                    <a:lstStyle/>
                    <a:p>
                      <a:pPr algn="l"/>
                      <a:r>
                        <a:rPr lang="en-US" sz="1700" dirty="0"/>
                        <a:t>Certificate of coverage</a:t>
                      </a:r>
                    </a:p>
                  </a:txBody>
                  <a:tcPr marL="97300" marR="97300" marT="48650" marB="48650" anchor="ctr">
                    <a:solidFill>
                      <a:schemeClr val="accent5">
                        <a:lumMod val="20000"/>
                        <a:lumOff val="80000"/>
                      </a:schemeClr>
                    </a:solidFill>
                  </a:tcPr>
                </a:tc>
                <a:tc>
                  <a:txBody>
                    <a:bodyPr/>
                    <a:lstStyle/>
                    <a:p>
                      <a:pPr algn="l"/>
                      <a:r>
                        <a:rPr lang="en-US" sz="1700" dirty="0"/>
                        <a:t>Employee Benefits Waiver Incentives</a:t>
                      </a:r>
                    </a:p>
                  </a:txBody>
                  <a:tcPr marL="97300" marR="97300" marT="48650" marB="48650" anchor="ctr">
                    <a:solidFill>
                      <a:schemeClr val="accent5">
                        <a:lumMod val="20000"/>
                        <a:lumOff val="80000"/>
                      </a:schemeClr>
                    </a:solidFill>
                  </a:tcPr>
                </a:tc>
                <a:tc>
                  <a:txBody>
                    <a:bodyPr/>
                    <a:lstStyle/>
                    <a:p>
                      <a:pPr algn="l"/>
                      <a:r>
                        <a:rPr lang="en-US" sz="1700" dirty="0"/>
                        <a:t>HIPAA considerations</a:t>
                      </a:r>
                    </a:p>
                  </a:txBody>
                  <a:tcPr marL="97300" marR="97300" marT="48650" marB="48650" anchor="ctr">
                    <a:solidFill>
                      <a:schemeClr val="accent5">
                        <a:lumMod val="20000"/>
                        <a:lumOff val="80000"/>
                      </a:schemeClr>
                    </a:solidFill>
                  </a:tcPr>
                </a:tc>
                <a:extLst>
                  <a:ext uri="{0D108BD9-81ED-4DB2-BD59-A6C34878D82A}">
                    <a16:rowId xmlns:a16="http://schemas.microsoft.com/office/drawing/2014/main" val="2124440420"/>
                  </a:ext>
                </a:extLst>
              </a:tr>
              <a:tr h="875700">
                <a:tc>
                  <a:txBody>
                    <a:bodyPr/>
                    <a:lstStyle/>
                    <a:p>
                      <a:pPr algn="l"/>
                      <a:r>
                        <a:rPr lang="en-US" sz="1700" dirty="0"/>
                        <a:t>Possible reduction of total claims costs</a:t>
                      </a:r>
                    </a:p>
                  </a:txBody>
                  <a:tcPr marL="97300" marR="97300" marT="48650" marB="48650" anchor="ctr">
                    <a:solidFill>
                      <a:schemeClr val="accent5">
                        <a:lumMod val="40000"/>
                        <a:lumOff val="60000"/>
                      </a:schemeClr>
                    </a:solidFill>
                  </a:tcPr>
                </a:tc>
                <a:tc>
                  <a:txBody>
                    <a:bodyPr/>
                    <a:lstStyle/>
                    <a:p>
                      <a:pPr algn="l"/>
                      <a:r>
                        <a:rPr lang="en-US" sz="1700" dirty="0"/>
                        <a:t>Administrative burden</a:t>
                      </a:r>
                    </a:p>
                  </a:txBody>
                  <a:tcPr marL="97300" marR="97300" marT="48650" marB="48650" anchor="ctr">
                    <a:solidFill>
                      <a:schemeClr val="accent5">
                        <a:lumMod val="40000"/>
                        <a:lumOff val="60000"/>
                      </a:schemeClr>
                    </a:solidFill>
                  </a:tcPr>
                </a:tc>
                <a:tc>
                  <a:txBody>
                    <a:bodyPr/>
                    <a:lstStyle/>
                    <a:p>
                      <a:pPr algn="l"/>
                      <a:r>
                        <a:rPr lang="en-US" sz="1700" dirty="0"/>
                        <a:t>“Working spouse” provisions</a:t>
                      </a:r>
                    </a:p>
                  </a:txBody>
                  <a:tcPr marL="97300" marR="97300" marT="48650" marB="48650" anchor="ctr">
                    <a:solidFill>
                      <a:schemeClr val="accent5">
                        <a:lumMod val="40000"/>
                        <a:lumOff val="60000"/>
                      </a:schemeClr>
                    </a:solidFill>
                  </a:tcPr>
                </a:tc>
                <a:tc>
                  <a:txBody>
                    <a:bodyPr/>
                    <a:lstStyle/>
                    <a:p>
                      <a:pPr algn="l"/>
                      <a:r>
                        <a:rPr lang="en-US" sz="1700" dirty="0"/>
                        <a:t>Spouses on plan increase utilization and costs</a:t>
                      </a:r>
                    </a:p>
                  </a:txBody>
                  <a:tcPr marL="97300" marR="97300" marT="48650" marB="48650" anchor="ctr">
                    <a:solidFill>
                      <a:schemeClr val="accent5">
                        <a:lumMod val="40000"/>
                        <a:lumOff val="60000"/>
                      </a:schemeClr>
                    </a:solidFill>
                  </a:tcPr>
                </a:tc>
                <a:extLst>
                  <a:ext uri="{0D108BD9-81ED-4DB2-BD59-A6C34878D82A}">
                    <a16:rowId xmlns:a16="http://schemas.microsoft.com/office/drawing/2014/main" val="2200900854"/>
                  </a:ext>
                </a:extLst>
              </a:tr>
              <a:tr h="616233">
                <a:tc>
                  <a:txBody>
                    <a:bodyPr/>
                    <a:lstStyle/>
                    <a:p>
                      <a:pPr algn="l"/>
                      <a:endParaRPr lang="en-US" sz="1900" dirty="0"/>
                    </a:p>
                  </a:txBody>
                  <a:tcPr marL="97300" marR="97300" marT="48650" marB="48650" anchor="ctr">
                    <a:solidFill>
                      <a:schemeClr val="accent5">
                        <a:lumMod val="20000"/>
                        <a:lumOff val="80000"/>
                      </a:schemeClr>
                    </a:solidFill>
                  </a:tcPr>
                </a:tc>
                <a:tc>
                  <a:txBody>
                    <a:bodyPr/>
                    <a:lstStyle/>
                    <a:p>
                      <a:pPr algn="l"/>
                      <a:r>
                        <a:rPr lang="en-US" sz="1700" dirty="0"/>
                        <a:t>Eligibility definitions</a:t>
                      </a:r>
                    </a:p>
                  </a:txBody>
                  <a:tcPr marL="97300" marR="97300" marT="48650" marB="48650" anchor="ctr">
                    <a:solidFill>
                      <a:schemeClr val="accent5">
                        <a:lumMod val="20000"/>
                        <a:lumOff val="80000"/>
                      </a:schemeClr>
                    </a:solidFill>
                  </a:tcPr>
                </a:tc>
                <a:tc>
                  <a:txBody>
                    <a:bodyPr/>
                    <a:lstStyle/>
                    <a:p>
                      <a:pPr algn="l"/>
                      <a:endParaRPr lang="en-US" sz="1900" dirty="0"/>
                    </a:p>
                  </a:txBody>
                  <a:tcPr marL="97300" marR="97300" marT="48650" marB="48650" anchor="ctr">
                    <a:solidFill>
                      <a:schemeClr val="accent5">
                        <a:lumMod val="20000"/>
                        <a:lumOff val="80000"/>
                      </a:schemeClr>
                    </a:solidFill>
                  </a:tcPr>
                </a:tc>
                <a:tc>
                  <a:txBody>
                    <a:bodyPr/>
                    <a:lstStyle/>
                    <a:p>
                      <a:pPr algn="l"/>
                      <a:r>
                        <a:rPr lang="en-US" sz="1700" dirty="0"/>
                        <a:t>Medical Contract Considerations</a:t>
                      </a:r>
                      <a:endParaRPr lang="en-US" sz="1900" dirty="0"/>
                    </a:p>
                  </a:txBody>
                  <a:tcPr marL="97300" marR="97300" marT="48650" marB="48650" anchor="ctr">
                    <a:solidFill>
                      <a:schemeClr val="accent5">
                        <a:lumMod val="20000"/>
                        <a:lumOff val="80000"/>
                      </a:schemeClr>
                    </a:solidFill>
                  </a:tcPr>
                </a:tc>
                <a:extLst>
                  <a:ext uri="{0D108BD9-81ED-4DB2-BD59-A6C34878D82A}">
                    <a16:rowId xmlns:a16="http://schemas.microsoft.com/office/drawing/2014/main" val="1202403116"/>
                  </a:ext>
                </a:extLst>
              </a:tr>
              <a:tr h="616233">
                <a:tc>
                  <a:txBody>
                    <a:bodyPr/>
                    <a:lstStyle/>
                    <a:p>
                      <a:pPr algn="l"/>
                      <a:endParaRPr lang="en-US" sz="1700" b="0" dirty="0">
                        <a:solidFill>
                          <a:schemeClr val="tx1"/>
                        </a:solidFill>
                      </a:endParaRPr>
                    </a:p>
                  </a:txBody>
                  <a:tcPr marL="97300" marR="97300" marT="48650" marB="48650" anchor="ctr">
                    <a:solidFill>
                      <a:schemeClr val="accent5">
                        <a:lumMod val="40000"/>
                        <a:lumOff val="60000"/>
                      </a:schemeClr>
                    </a:solidFill>
                  </a:tcPr>
                </a:tc>
                <a:tc>
                  <a:txBody>
                    <a:bodyPr/>
                    <a:lstStyle/>
                    <a:p>
                      <a:pPr algn="l"/>
                      <a:r>
                        <a:rPr lang="en-US" sz="1700" b="0" dirty="0">
                          <a:solidFill>
                            <a:schemeClr val="tx1"/>
                          </a:solidFill>
                        </a:rPr>
                        <a:t>Communication of plan changes</a:t>
                      </a:r>
                    </a:p>
                  </a:txBody>
                  <a:tcPr marL="97300" marR="97300" marT="48650" marB="48650" anchor="ctr">
                    <a:solidFill>
                      <a:schemeClr val="accent5">
                        <a:lumMod val="40000"/>
                        <a:lumOff val="60000"/>
                      </a:schemeClr>
                    </a:solidFill>
                  </a:tcPr>
                </a:tc>
                <a:tc>
                  <a:txBody>
                    <a:bodyPr/>
                    <a:lstStyle/>
                    <a:p>
                      <a:pPr algn="l"/>
                      <a:endParaRPr lang="en-US" sz="1700" b="0" dirty="0">
                        <a:solidFill>
                          <a:schemeClr val="tx1"/>
                        </a:solidFill>
                      </a:endParaRPr>
                    </a:p>
                  </a:txBody>
                  <a:tcPr marL="97300" marR="97300" marT="48650" marB="48650" anchor="ctr">
                    <a:solidFill>
                      <a:schemeClr val="accent5">
                        <a:lumMod val="40000"/>
                        <a:lumOff val="60000"/>
                      </a:schemeClr>
                    </a:solidFill>
                  </a:tcPr>
                </a:tc>
                <a:tc>
                  <a:txBody>
                    <a:bodyPr/>
                    <a:lstStyle/>
                    <a:p>
                      <a:pPr algn="l"/>
                      <a:r>
                        <a:rPr lang="en-US" sz="1700" b="0" dirty="0">
                          <a:solidFill>
                            <a:schemeClr val="tx1"/>
                          </a:solidFill>
                        </a:rPr>
                        <a:t>Unknown quantitative or qualitative impacts</a:t>
                      </a:r>
                    </a:p>
                  </a:txBody>
                  <a:tcPr marL="97300" marR="97300" marT="48650" marB="48650" anchor="ctr">
                    <a:solidFill>
                      <a:schemeClr val="accent5">
                        <a:lumMod val="40000"/>
                        <a:lumOff val="60000"/>
                      </a:schemeClr>
                    </a:solidFill>
                  </a:tcPr>
                </a:tc>
                <a:extLst>
                  <a:ext uri="{0D108BD9-81ED-4DB2-BD59-A6C34878D82A}">
                    <a16:rowId xmlns:a16="http://schemas.microsoft.com/office/drawing/2014/main" val="1841310887"/>
                  </a:ext>
                </a:extLst>
              </a:tr>
            </a:tbl>
          </a:graphicData>
        </a:graphic>
      </p:graphicFrame>
    </p:spTree>
    <p:extLst>
      <p:ext uri="{BB962C8B-B14F-4D97-AF65-F5344CB8AC3E}">
        <p14:creationId xmlns:p14="http://schemas.microsoft.com/office/powerpoint/2010/main" val="2998347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19</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SPOUSAL COVERAGE ANALYSIS</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Recommendation</a:t>
            </a:r>
          </a:p>
        </p:txBody>
      </p:sp>
      <p:sp>
        <p:nvSpPr>
          <p:cNvPr id="5" name="Rectangle 4">
            <a:extLst>
              <a:ext uri="{FF2B5EF4-FFF2-40B4-BE49-F238E27FC236}">
                <a16:creationId xmlns:a16="http://schemas.microsoft.com/office/drawing/2014/main" id="{9F0F3A6C-005C-4C49-9DDE-D9389BB0EBC9}"/>
              </a:ext>
            </a:extLst>
          </p:cNvPr>
          <p:cNvSpPr/>
          <p:nvPr/>
        </p:nvSpPr>
        <p:spPr>
          <a:xfrm>
            <a:off x="777239" y="1829857"/>
            <a:ext cx="7820408" cy="4401205"/>
          </a:xfrm>
          <a:prstGeom prst="rect">
            <a:avLst/>
          </a:prstGeom>
        </p:spPr>
        <p:txBody>
          <a:bodyPr wrap="square">
            <a:spAutoFit/>
          </a:bodyPr>
          <a:lstStyle/>
          <a:p>
            <a:pPr marL="0" lvl="1">
              <a:buSzPct val="130000"/>
            </a:pPr>
            <a:r>
              <a:rPr lang="en-US" sz="2000" dirty="0"/>
              <a:t>We explored the potential  implications and considerations of plan sponsors, laws and regulations; as well as pros and cons of available strategies.</a:t>
            </a:r>
          </a:p>
          <a:p>
            <a:pPr marL="0" lvl="1">
              <a:buSzPct val="130000"/>
            </a:pPr>
            <a:endParaRPr lang="en-US" sz="2000" dirty="0"/>
          </a:p>
          <a:p>
            <a:pPr marL="0" lvl="1">
              <a:buSzPct val="130000"/>
            </a:pPr>
            <a:r>
              <a:rPr lang="en-US" sz="2000" dirty="0"/>
              <a:t>Our findings indicated this option would not be beneficial for the City of Houston due to:</a:t>
            </a:r>
          </a:p>
          <a:p>
            <a:pPr marL="0" lvl="1">
              <a:buSzPct val="130000"/>
            </a:pPr>
            <a:endParaRPr lang="en-US" sz="2000" dirty="0"/>
          </a:p>
          <a:p>
            <a:pPr marL="685800" lvl="1" indent="-342900">
              <a:buSzPct val="130000"/>
              <a:buFont typeface="Arial" panose="020B0604020202020204" pitchFamily="34" charset="0"/>
              <a:buChar char="•"/>
            </a:pPr>
            <a:r>
              <a:rPr lang="en-US" sz="2000" dirty="0"/>
              <a:t>Savings not guaranteed to impact claims costs,</a:t>
            </a:r>
          </a:p>
          <a:p>
            <a:pPr marL="685800" lvl="1" indent="-342900">
              <a:buSzPct val="130000"/>
              <a:buFont typeface="Arial" panose="020B0604020202020204" pitchFamily="34" charset="0"/>
              <a:buChar char="•"/>
            </a:pPr>
            <a:r>
              <a:rPr lang="en-US" sz="2000" dirty="0"/>
              <a:t>Increased administrative burden related to developing and implementing benefit plan and contractual changes;</a:t>
            </a:r>
          </a:p>
          <a:p>
            <a:pPr marL="685800" lvl="1" indent="-342900">
              <a:buSzPct val="130000"/>
              <a:buFont typeface="Arial" panose="020B0604020202020204" pitchFamily="34" charset="0"/>
              <a:buChar char="•"/>
            </a:pPr>
            <a:r>
              <a:rPr lang="en-US" sz="2000" dirty="0"/>
              <a:t>SAP System changes for enrolling and disenrolling spouses;</a:t>
            </a:r>
          </a:p>
          <a:p>
            <a:pPr marL="685800" lvl="1" indent="-342900">
              <a:buSzPct val="130000"/>
              <a:buFont typeface="Arial" panose="020B0604020202020204" pitchFamily="34" charset="0"/>
              <a:buChar char="•"/>
            </a:pPr>
            <a:r>
              <a:rPr lang="en-US" sz="2000" dirty="0"/>
              <a:t>Added complexity to communication of plan changes especially during this time of the COVID-19 Pandemic; and</a:t>
            </a:r>
          </a:p>
          <a:p>
            <a:pPr marL="685800" lvl="1" indent="-342900">
              <a:buSzPct val="130000"/>
              <a:buFont typeface="Arial" panose="020B0604020202020204" pitchFamily="34" charset="0"/>
              <a:buChar char="•"/>
            </a:pPr>
            <a:r>
              <a:rPr lang="en-US" sz="2000" dirty="0"/>
              <a:t>The need for additional resources for successful implementation.</a:t>
            </a:r>
          </a:p>
        </p:txBody>
      </p:sp>
    </p:spTree>
    <p:extLst>
      <p:ext uri="{BB962C8B-B14F-4D97-AF65-F5344CB8AC3E}">
        <p14:creationId xmlns:p14="http://schemas.microsoft.com/office/powerpoint/2010/main" val="280271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561D-E6C9-CA42-A261-AE77A2A4F21C}"/>
              </a:ext>
            </a:extLst>
          </p:cNvPr>
          <p:cNvSpPr>
            <a:spLocks noGrp="1"/>
          </p:cNvSpPr>
          <p:nvPr>
            <p:ph type="title"/>
          </p:nvPr>
        </p:nvSpPr>
        <p:spPr/>
        <p:txBody>
          <a:bodyPr>
            <a:normAutofit fontScale="90000"/>
          </a:bodyPr>
          <a:lstStyle/>
          <a:p>
            <a:r>
              <a:rPr lang="en-US" sz="4000" dirty="0"/>
              <a:t>Human Resources</a:t>
            </a:r>
          </a:p>
        </p:txBody>
      </p:sp>
      <p:sp>
        <p:nvSpPr>
          <p:cNvPr id="3" name="Text Placeholder 2">
            <a:extLst>
              <a:ext uri="{FF2B5EF4-FFF2-40B4-BE49-F238E27FC236}">
                <a16:creationId xmlns:a16="http://schemas.microsoft.com/office/drawing/2014/main" id="{B694B4B7-808C-784B-9F2F-3217849EB4BF}"/>
              </a:ext>
            </a:extLst>
          </p:cNvPr>
          <p:cNvSpPr>
            <a:spLocks noGrp="1"/>
          </p:cNvSpPr>
          <p:nvPr>
            <p:ph type="body" sz="quarter" idx="13"/>
          </p:nvPr>
        </p:nvSpPr>
        <p:spPr>
          <a:xfrm>
            <a:off x="3017077" y="1020250"/>
            <a:ext cx="5466523" cy="1046294"/>
          </a:xfrm>
        </p:spPr>
        <p:txBody>
          <a:bodyPr>
            <a:normAutofit/>
          </a:bodyPr>
          <a:lstStyle/>
          <a:p>
            <a:r>
              <a:rPr lang="en-US" sz="3200" b="1" dirty="0">
                <a:latin typeface="Arial"/>
                <a:cs typeface="Arial"/>
              </a:rPr>
              <a:t>RETIREMENT INCENTIVE OPTION</a:t>
            </a:r>
            <a:endParaRPr lang="en-US" b="1" dirty="0">
              <a:latin typeface="Arial"/>
              <a:cs typeface="Arial"/>
            </a:endParaRPr>
          </a:p>
        </p:txBody>
      </p:sp>
      <p:sp>
        <p:nvSpPr>
          <p:cNvPr id="6" name="Text Placeholder 3">
            <a:extLst>
              <a:ext uri="{FF2B5EF4-FFF2-40B4-BE49-F238E27FC236}">
                <a16:creationId xmlns:a16="http://schemas.microsoft.com/office/drawing/2014/main" id="{B8644C06-BABD-4AA8-96C2-C623ECE2E4FC}"/>
              </a:ext>
            </a:extLst>
          </p:cNvPr>
          <p:cNvSpPr txBox="1">
            <a:spLocks/>
          </p:cNvSpPr>
          <p:nvPr/>
        </p:nvSpPr>
        <p:spPr>
          <a:xfrm>
            <a:off x="0" y="2322708"/>
            <a:ext cx="2634240" cy="139203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700" b="0" i="1" kern="1200" smtClean="0">
                <a:solidFill>
                  <a:schemeClr val="tx1"/>
                </a:solidFill>
                <a:effectLst/>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defRPr/>
            </a:pPr>
            <a:r>
              <a:rPr lang="en-US" sz="1400" b="1" i="0" dirty="0">
                <a:latin typeface="Arial"/>
                <a:cs typeface="Arial"/>
              </a:rPr>
              <a:t>Presented to</a:t>
            </a:r>
            <a:r>
              <a:rPr lang="en-US" sz="1200" b="1" i="0" dirty="0">
                <a:latin typeface="Arial"/>
                <a:cs typeface="Arial"/>
              </a:rPr>
              <a:t>:</a:t>
            </a:r>
          </a:p>
          <a:p>
            <a:pPr algn="r">
              <a:lnSpc>
                <a:spcPct val="100000"/>
              </a:lnSpc>
              <a:defRPr/>
            </a:pPr>
            <a:r>
              <a:rPr lang="en-US" sz="1400" b="1" i="0" dirty="0">
                <a:latin typeface="Arial"/>
                <a:cs typeface="Arial"/>
              </a:rPr>
              <a:t>Budget &amp; Fiscal Affairs Committee</a:t>
            </a:r>
          </a:p>
          <a:p>
            <a:pPr algn="r">
              <a:lnSpc>
                <a:spcPct val="100000"/>
              </a:lnSpc>
              <a:defRPr/>
            </a:pPr>
            <a:endParaRPr lang="en-US" sz="1000" i="0" dirty="0"/>
          </a:p>
          <a:p>
            <a:pPr algn="r">
              <a:lnSpc>
                <a:spcPct val="100000"/>
              </a:lnSpc>
              <a:spcBef>
                <a:spcPts val="0"/>
              </a:spcBef>
              <a:defRPr/>
            </a:pPr>
            <a:r>
              <a:rPr lang="en-US" sz="1400" i="0" dirty="0">
                <a:latin typeface="Roboto Medium"/>
              </a:rPr>
              <a:t>November 09, 2020</a:t>
            </a:r>
            <a:endParaRPr kumimoji="0" lang="en-US" sz="1400" i="0" u="none" strike="noStrike" kern="1200" cap="none" spc="0" normalizeH="0" baseline="0" noProof="0" dirty="0">
              <a:ln>
                <a:noFill/>
              </a:ln>
              <a:effectLst/>
              <a:uLnTx/>
              <a:uFillTx/>
              <a:latin typeface="Roboto Medium"/>
            </a:endParaRPr>
          </a:p>
          <a:p>
            <a:pPr>
              <a:lnSpc>
                <a:spcPct val="100000"/>
              </a:lnSpc>
              <a:spcBef>
                <a:spcPts val="0"/>
              </a:spcBef>
              <a:defRPr/>
            </a:pPr>
            <a:endParaRPr lang="en-US" sz="1200" i="0" dirty="0">
              <a:latin typeface="Roboto Medium"/>
            </a:endParaRPr>
          </a:p>
          <a:p>
            <a:pPr>
              <a:lnSpc>
                <a:spcPct val="100000"/>
              </a:lnSpc>
              <a:spcBef>
                <a:spcPts val="0"/>
              </a:spcBef>
              <a:defRPr/>
            </a:pPr>
            <a:endParaRPr lang="en-US" sz="1800" i="1" u="none" strike="noStrike" kern="1200" cap="none" spc="0" normalizeH="0" baseline="0" noProof="0" dirty="0">
              <a:ln>
                <a:noFill/>
              </a:ln>
              <a:effectLst/>
              <a:uLnTx/>
              <a:uFillTx/>
              <a:latin typeface="Roboto Medium"/>
            </a:endParaRPr>
          </a:p>
        </p:txBody>
      </p:sp>
      <p:cxnSp>
        <p:nvCxnSpPr>
          <p:cNvPr id="11" name="Straight Connector 10">
            <a:extLst>
              <a:ext uri="{FF2B5EF4-FFF2-40B4-BE49-F238E27FC236}">
                <a16:creationId xmlns:a16="http://schemas.microsoft.com/office/drawing/2014/main" id="{CF2A335B-019A-42EA-8347-4B1A3DB4D630}"/>
              </a:ext>
            </a:extLst>
          </p:cNvPr>
          <p:cNvCxnSpPr>
            <a:cxnSpLocks/>
          </p:cNvCxnSpPr>
          <p:nvPr/>
        </p:nvCxnSpPr>
        <p:spPr>
          <a:xfrm>
            <a:off x="116162" y="3782275"/>
            <a:ext cx="2518078" cy="0"/>
          </a:xfrm>
          <a:prstGeom prst="line">
            <a:avLst/>
          </a:prstGeom>
          <a:ln w="28575"/>
        </p:spPr>
        <p:style>
          <a:lnRef idx="1">
            <a:schemeClr val="dk1"/>
          </a:lnRef>
          <a:fillRef idx="0">
            <a:schemeClr val="dk1"/>
          </a:fillRef>
          <a:effectRef idx="0">
            <a:schemeClr val="dk1"/>
          </a:effectRef>
          <a:fontRef idx="minor">
            <a:schemeClr val="tx1"/>
          </a:fontRef>
        </p:style>
      </p:cxnSp>
      <p:sp>
        <p:nvSpPr>
          <p:cNvPr id="18" name="Text Placeholder 3">
            <a:extLst>
              <a:ext uri="{FF2B5EF4-FFF2-40B4-BE49-F238E27FC236}">
                <a16:creationId xmlns:a16="http://schemas.microsoft.com/office/drawing/2014/main" id="{B9C0EB2F-2878-BE49-AADD-1E4B63FBB825}"/>
              </a:ext>
            </a:extLst>
          </p:cNvPr>
          <p:cNvSpPr txBox="1">
            <a:spLocks/>
          </p:cNvSpPr>
          <p:nvPr/>
        </p:nvSpPr>
        <p:spPr>
          <a:xfrm>
            <a:off x="41993" y="3983056"/>
            <a:ext cx="2550253" cy="2282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700" b="0" i="1" kern="1200" smtClean="0">
                <a:solidFill>
                  <a:schemeClr val="tx1"/>
                </a:solidFill>
                <a:effectLst/>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US" sz="1400" b="1" i="0" dirty="0">
                <a:latin typeface="Arial"/>
                <a:cs typeface="Arial"/>
              </a:rPr>
              <a:t>Presented by:</a:t>
            </a:r>
          </a:p>
          <a:p>
            <a:pPr algn="r"/>
            <a:endParaRPr lang="en-US" sz="900" b="1" i="0" dirty="0">
              <a:solidFill>
                <a:prstClr val="black"/>
              </a:solidFill>
              <a:latin typeface="Arial"/>
              <a:cs typeface="Arial"/>
            </a:endParaRPr>
          </a:p>
          <a:p>
            <a:pPr algn="r"/>
            <a:r>
              <a:rPr lang="en-US" sz="1400" b="1" i="0" dirty="0">
                <a:solidFill>
                  <a:prstClr val="black"/>
                </a:solidFill>
                <a:latin typeface="Arial"/>
                <a:cs typeface="Arial"/>
              </a:rPr>
              <a:t>Jane E. Cheeks</a:t>
            </a:r>
            <a:br>
              <a:rPr lang="en-US" sz="1400" b="1" i="0" dirty="0">
                <a:solidFill>
                  <a:prstClr val="black"/>
                </a:solidFill>
                <a:latin typeface="Arial"/>
                <a:cs typeface="Arial"/>
              </a:rPr>
            </a:br>
            <a:r>
              <a:rPr lang="en-US" sz="1400" b="1" i="0" dirty="0">
                <a:solidFill>
                  <a:prstClr val="black"/>
                </a:solidFill>
                <a:latin typeface="Arial"/>
                <a:cs typeface="Arial"/>
              </a:rPr>
              <a:t> </a:t>
            </a:r>
            <a:r>
              <a:rPr lang="en-US" sz="1100" i="0" dirty="0">
                <a:solidFill>
                  <a:prstClr val="black"/>
                </a:solidFill>
                <a:latin typeface="Arial"/>
                <a:cs typeface="Arial"/>
              </a:rPr>
              <a:t>Human Resources Director</a:t>
            </a:r>
          </a:p>
          <a:p>
            <a:pPr algn="r"/>
            <a:endParaRPr lang="en-US" sz="1100" i="0" dirty="0">
              <a:solidFill>
                <a:prstClr val="black"/>
              </a:solidFill>
              <a:latin typeface="Arial"/>
              <a:cs typeface="Arial"/>
            </a:endParaRPr>
          </a:p>
          <a:p>
            <a:pPr algn="r">
              <a:lnSpc>
                <a:spcPct val="100000"/>
              </a:lnSpc>
              <a:spcBef>
                <a:spcPts val="0"/>
              </a:spcBef>
            </a:pPr>
            <a:r>
              <a:rPr lang="en-US" sz="1400" b="1" i="0" dirty="0">
                <a:solidFill>
                  <a:prstClr val="black"/>
                </a:solidFill>
                <a:latin typeface="Arial"/>
                <a:cs typeface="Arial"/>
              </a:rPr>
              <a:t>Jocelyn Wright</a:t>
            </a:r>
            <a:br>
              <a:rPr lang="en-US" sz="1400" b="1" i="0" dirty="0">
                <a:solidFill>
                  <a:prstClr val="black"/>
                </a:solidFill>
                <a:latin typeface="Arial"/>
                <a:cs typeface="Arial"/>
              </a:rPr>
            </a:br>
            <a:r>
              <a:rPr lang="en-US" sz="1400" b="1" i="0" dirty="0">
                <a:solidFill>
                  <a:prstClr val="black"/>
                </a:solidFill>
                <a:latin typeface="Arial"/>
                <a:cs typeface="Arial"/>
              </a:rPr>
              <a:t>  </a:t>
            </a:r>
            <a:r>
              <a:rPr lang="en-US" sz="1100" i="0" dirty="0">
                <a:solidFill>
                  <a:prstClr val="black"/>
                </a:solidFill>
                <a:latin typeface="Arial"/>
                <a:cs typeface="Arial"/>
              </a:rPr>
              <a:t>HR Benefits</a:t>
            </a:r>
          </a:p>
          <a:p>
            <a:pPr algn="r">
              <a:lnSpc>
                <a:spcPct val="100000"/>
              </a:lnSpc>
              <a:spcBef>
                <a:spcPts val="0"/>
              </a:spcBef>
            </a:pPr>
            <a:r>
              <a:rPr lang="en-US" sz="1100" i="0" dirty="0">
                <a:solidFill>
                  <a:prstClr val="black"/>
                </a:solidFill>
                <a:latin typeface="Arial"/>
                <a:cs typeface="Arial"/>
              </a:rPr>
              <a:t>Deputy Assistant Director</a:t>
            </a:r>
          </a:p>
          <a:p>
            <a:pPr algn="r"/>
            <a:endParaRPr lang="en-US" sz="1100" i="0" dirty="0">
              <a:solidFill>
                <a:prstClr val="black"/>
              </a:solidFill>
              <a:latin typeface="Arial"/>
              <a:cs typeface="Arial"/>
            </a:endParaRPr>
          </a:p>
          <a:p>
            <a:pPr algn="r"/>
            <a:endParaRPr lang="en-US" sz="1100" i="0" dirty="0">
              <a:solidFill>
                <a:prstClr val="black"/>
              </a:solidFill>
              <a:latin typeface="Arial"/>
              <a:cs typeface="Arial"/>
            </a:endParaRPr>
          </a:p>
          <a:p>
            <a:pPr algn="r">
              <a:defRPr/>
            </a:pPr>
            <a:endParaRPr lang="en-US" sz="1400" b="1" i="0" dirty="0">
              <a:latin typeface="Arial"/>
              <a:cs typeface="Arial"/>
            </a:endParaRPr>
          </a:p>
          <a:p>
            <a:pPr algn="r"/>
            <a:endParaRPr lang="en-US" sz="1400" b="1" i="0" dirty="0">
              <a:latin typeface="Arial"/>
              <a:cs typeface="Arial"/>
            </a:endParaRPr>
          </a:p>
          <a:p>
            <a:pPr algn="r"/>
            <a:endParaRPr lang="en-US" sz="2400" dirty="0">
              <a:latin typeface="Arial"/>
              <a:cs typeface="Arial"/>
            </a:endParaRPr>
          </a:p>
          <a:p>
            <a:pPr algn="r"/>
            <a:endParaRPr lang="en-US" sz="1400" b="1" i="0" dirty="0">
              <a:latin typeface="Arial"/>
              <a:cs typeface="Arial"/>
            </a:endParaRPr>
          </a:p>
        </p:txBody>
      </p:sp>
    </p:spTree>
    <p:extLst>
      <p:ext uri="{BB962C8B-B14F-4D97-AF65-F5344CB8AC3E}">
        <p14:creationId xmlns:p14="http://schemas.microsoft.com/office/powerpoint/2010/main" val="1043577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480A9-3AA2-6F46-9ADD-C79F75F67741}"/>
              </a:ext>
            </a:extLst>
          </p:cNvPr>
          <p:cNvPicPr>
            <a:picLocks noChangeAspect="1"/>
          </p:cNvPicPr>
          <p:nvPr/>
        </p:nvPicPr>
        <p:blipFill>
          <a:blip r:embed="rId3">
            <a:alphaModFix amt="20000"/>
          </a:blip>
          <a:stretch>
            <a:fillRect/>
          </a:stretch>
        </p:blipFill>
        <p:spPr>
          <a:xfrm>
            <a:off x="1272620" y="129619"/>
            <a:ext cx="6598762" cy="6598762"/>
          </a:xfrm>
          <a:prstGeom prst="rect">
            <a:avLst/>
          </a:prstGeom>
        </p:spPr>
      </p:pic>
      <p:sp>
        <p:nvSpPr>
          <p:cNvPr id="2" name="TextBox 1">
            <a:extLst>
              <a:ext uri="{FF2B5EF4-FFF2-40B4-BE49-F238E27FC236}">
                <a16:creationId xmlns:a16="http://schemas.microsoft.com/office/drawing/2014/main" id="{D508DA2C-EB4C-7E46-8AEA-C3B30C59066A}"/>
              </a:ext>
            </a:extLst>
          </p:cNvPr>
          <p:cNvSpPr txBox="1"/>
          <p:nvPr/>
        </p:nvSpPr>
        <p:spPr>
          <a:xfrm>
            <a:off x="0" y="2118719"/>
            <a:ext cx="9144000" cy="2308324"/>
          </a:xfrm>
          <a:prstGeom prst="rect">
            <a:avLst/>
          </a:prstGeom>
          <a:noFill/>
          <a:effectLst>
            <a:outerShdw blurRad="63500" dist="596900" dir="3000000" sx="49000" sy="49000" algn="ctr" rotWithShape="0">
              <a:srgbClr val="000000">
                <a:alpha val="61000"/>
              </a:srgb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Questions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Discussion</a:t>
            </a:r>
          </a:p>
        </p:txBody>
      </p:sp>
      <p:sp>
        <p:nvSpPr>
          <p:cNvPr id="6" name="Slide Number Placeholder 5">
            <a:extLst>
              <a:ext uri="{FF2B5EF4-FFF2-40B4-BE49-F238E27FC236}">
                <a16:creationId xmlns:a16="http://schemas.microsoft.com/office/drawing/2014/main" id="{6F7746C9-EEC0-0449-9EFE-D944A171695B}"/>
              </a:ext>
            </a:extLst>
          </p:cNvPr>
          <p:cNvSpPr txBox="1">
            <a:spLocks/>
          </p:cNvSpPr>
          <p:nvPr/>
        </p:nvSpPr>
        <p:spPr>
          <a:xfrm>
            <a:off x="141773" y="8763605"/>
            <a:ext cx="2057401" cy="649111"/>
          </a:xfrm>
          <a:prstGeom prst="rect">
            <a:avLst/>
          </a:prstGeom>
        </p:spPr>
        <p:txBody>
          <a:bodyPr vert="horz" lIns="121920" tIns="60960" rIns="121920" bIns="60960" rtlCol="0" anchor="b"/>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333" b="1"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861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561D-E6C9-CA42-A261-AE77A2A4F21C}"/>
              </a:ext>
            </a:extLst>
          </p:cNvPr>
          <p:cNvSpPr>
            <a:spLocks noGrp="1"/>
          </p:cNvSpPr>
          <p:nvPr>
            <p:ph type="title"/>
          </p:nvPr>
        </p:nvSpPr>
        <p:spPr/>
        <p:txBody>
          <a:bodyPr>
            <a:normAutofit fontScale="90000"/>
          </a:bodyPr>
          <a:lstStyle/>
          <a:p>
            <a:r>
              <a:rPr lang="en-US" sz="4000" dirty="0"/>
              <a:t>Human Resources</a:t>
            </a:r>
          </a:p>
        </p:txBody>
      </p:sp>
      <p:sp>
        <p:nvSpPr>
          <p:cNvPr id="3" name="Text Placeholder 2">
            <a:extLst>
              <a:ext uri="{FF2B5EF4-FFF2-40B4-BE49-F238E27FC236}">
                <a16:creationId xmlns:a16="http://schemas.microsoft.com/office/drawing/2014/main" id="{B694B4B7-808C-784B-9F2F-3217849EB4BF}"/>
              </a:ext>
            </a:extLst>
          </p:cNvPr>
          <p:cNvSpPr>
            <a:spLocks noGrp="1"/>
          </p:cNvSpPr>
          <p:nvPr>
            <p:ph type="body" sz="quarter" idx="13"/>
          </p:nvPr>
        </p:nvSpPr>
        <p:spPr>
          <a:xfrm>
            <a:off x="3017077" y="1020250"/>
            <a:ext cx="5466523" cy="1046294"/>
          </a:xfrm>
        </p:spPr>
        <p:txBody>
          <a:bodyPr>
            <a:noAutofit/>
          </a:bodyPr>
          <a:lstStyle/>
          <a:p>
            <a:r>
              <a:rPr lang="en-US" sz="2950" b="1" dirty="0">
                <a:latin typeface="Arial"/>
                <a:cs typeface="Arial"/>
              </a:rPr>
              <a:t>CITYWIDE TELECOMMUTING ANALYSIS</a:t>
            </a:r>
          </a:p>
        </p:txBody>
      </p:sp>
      <p:sp>
        <p:nvSpPr>
          <p:cNvPr id="6" name="Text Placeholder 3">
            <a:extLst>
              <a:ext uri="{FF2B5EF4-FFF2-40B4-BE49-F238E27FC236}">
                <a16:creationId xmlns:a16="http://schemas.microsoft.com/office/drawing/2014/main" id="{B8644C06-BABD-4AA8-96C2-C623ECE2E4FC}"/>
              </a:ext>
            </a:extLst>
          </p:cNvPr>
          <p:cNvSpPr txBox="1">
            <a:spLocks/>
          </p:cNvSpPr>
          <p:nvPr/>
        </p:nvSpPr>
        <p:spPr>
          <a:xfrm>
            <a:off x="0" y="2322708"/>
            <a:ext cx="2634240" cy="139203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700" b="0" i="1" kern="1200" smtClean="0">
                <a:solidFill>
                  <a:schemeClr val="tx1"/>
                </a:solidFill>
                <a:effectLst/>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defRPr/>
            </a:pPr>
            <a:r>
              <a:rPr lang="en-US" sz="1400" b="1" i="0" dirty="0">
                <a:latin typeface="Arial"/>
                <a:cs typeface="Arial"/>
              </a:rPr>
              <a:t>Presented to</a:t>
            </a:r>
            <a:r>
              <a:rPr lang="en-US" sz="1200" b="1" i="0" dirty="0">
                <a:latin typeface="Arial"/>
                <a:cs typeface="Arial"/>
              </a:rPr>
              <a:t>:</a:t>
            </a:r>
          </a:p>
          <a:p>
            <a:pPr algn="r">
              <a:lnSpc>
                <a:spcPct val="100000"/>
              </a:lnSpc>
              <a:defRPr/>
            </a:pPr>
            <a:r>
              <a:rPr lang="en-US" sz="1400" b="1" i="0" dirty="0">
                <a:latin typeface="Arial"/>
                <a:cs typeface="Arial"/>
              </a:rPr>
              <a:t>Budget &amp; Fiscal Affairs Committee</a:t>
            </a:r>
          </a:p>
          <a:p>
            <a:pPr algn="r">
              <a:lnSpc>
                <a:spcPct val="100000"/>
              </a:lnSpc>
              <a:defRPr/>
            </a:pPr>
            <a:endParaRPr lang="en-US" sz="1000" i="0" dirty="0"/>
          </a:p>
          <a:p>
            <a:pPr algn="r">
              <a:lnSpc>
                <a:spcPct val="100000"/>
              </a:lnSpc>
              <a:spcBef>
                <a:spcPts val="0"/>
              </a:spcBef>
              <a:defRPr/>
            </a:pPr>
            <a:r>
              <a:rPr lang="en-US" sz="1400" i="0" dirty="0">
                <a:latin typeface="Roboto Medium"/>
              </a:rPr>
              <a:t>November 09, 2020</a:t>
            </a:r>
            <a:endParaRPr kumimoji="0" lang="en-US" sz="1400" i="0" u="none" strike="noStrike" kern="1200" cap="none" spc="0" normalizeH="0" baseline="0" noProof="0" dirty="0">
              <a:ln>
                <a:noFill/>
              </a:ln>
              <a:effectLst/>
              <a:uLnTx/>
              <a:uFillTx/>
              <a:latin typeface="Roboto Medium"/>
            </a:endParaRPr>
          </a:p>
          <a:p>
            <a:pPr>
              <a:lnSpc>
                <a:spcPct val="100000"/>
              </a:lnSpc>
              <a:spcBef>
                <a:spcPts val="0"/>
              </a:spcBef>
              <a:defRPr/>
            </a:pPr>
            <a:endParaRPr lang="en-US" sz="1200" i="0" dirty="0">
              <a:latin typeface="Roboto Medium"/>
            </a:endParaRPr>
          </a:p>
          <a:p>
            <a:pPr>
              <a:lnSpc>
                <a:spcPct val="100000"/>
              </a:lnSpc>
              <a:spcBef>
                <a:spcPts val="0"/>
              </a:spcBef>
              <a:defRPr/>
            </a:pPr>
            <a:endParaRPr lang="en-US" sz="1800" i="1" u="none" strike="noStrike" kern="1200" cap="none" spc="0" normalizeH="0" baseline="0" noProof="0" dirty="0">
              <a:ln>
                <a:noFill/>
              </a:ln>
              <a:effectLst/>
              <a:uLnTx/>
              <a:uFillTx/>
              <a:latin typeface="Roboto Medium"/>
            </a:endParaRPr>
          </a:p>
        </p:txBody>
      </p:sp>
      <p:cxnSp>
        <p:nvCxnSpPr>
          <p:cNvPr id="11" name="Straight Connector 10">
            <a:extLst>
              <a:ext uri="{FF2B5EF4-FFF2-40B4-BE49-F238E27FC236}">
                <a16:creationId xmlns:a16="http://schemas.microsoft.com/office/drawing/2014/main" id="{CF2A335B-019A-42EA-8347-4B1A3DB4D630}"/>
              </a:ext>
            </a:extLst>
          </p:cNvPr>
          <p:cNvCxnSpPr>
            <a:cxnSpLocks/>
          </p:cNvCxnSpPr>
          <p:nvPr/>
        </p:nvCxnSpPr>
        <p:spPr>
          <a:xfrm>
            <a:off x="116162" y="3782275"/>
            <a:ext cx="2518078" cy="0"/>
          </a:xfrm>
          <a:prstGeom prst="line">
            <a:avLst/>
          </a:prstGeom>
          <a:ln w="28575"/>
        </p:spPr>
        <p:style>
          <a:lnRef idx="1">
            <a:schemeClr val="dk1"/>
          </a:lnRef>
          <a:fillRef idx="0">
            <a:schemeClr val="dk1"/>
          </a:fillRef>
          <a:effectRef idx="0">
            <a:schemeClr val="dk1"/>
          </a:effectRef>
          <a:fontRef idx="minor">
            <a:schemeClr val="tx1"/>
          </a:fontRef>
        </p:style>
      </p:cxnSp>
      <p:sp>
        <p:nvSpPr>
          <p:cNvPr id="18" name="Text Placeholder 3">
            <a:extLst>
              <a:ext uri="{FF2B5EF4-FFF2-40B4-BE49-F238E27FC236}">
                <a16:creationId xmlns:a16="http://schemas.microsoft.com/office/drawing/2014/main" id="{B9C0EB2F-2878-BE49-AADD-1E4B63FBB825}"/>
              </a:ext>
            </a:extLst>
          </p:cNvPr>
          <p:cNvSpPr txBox="1">
            <a:spLocks/>
          </p:cNvSpPr>
          <p:nvPr/>
        </p:nvSpPr>
        <p:spPr>
          <a:xfrm>
            <a:off x="41993" y="3980348"/>
            <a:ext cx="2550253" cy="2282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700" b="0" i="1" kern="1200" smtClean="0">
                <a:solidFill>
                  <a:schemeClr val="tx1"/>
                </a:solidFill>
                <a:effectLst/>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US" sz="1400" b="1" i="0" dirty="0">
                <a:latin typeface="Arial"/>
                <a:cs typeface="Arial"/>
              </a:rPr>
              <a:t>Presented by:</a:t>
            </a:r>
          </a:p>
          <a:p>
            <a:pPr algn="r"/>
            <a:endParaRPr lang="en-US" sz="900" b="1" i="0" dirty="0">
              <a:solidFill>
                <a:prstClr val="black"/>
              </a:solidFill>
              <a:latin typeface="Arial"/>
              <a:cs typeface="Arial"/>
            </a:endParaRPr>
          </a:p>
          <a:p>
            <a:pPr algn="r"/>
            <a:r>
              <a:rPr lang="en-US" sz="1400" b="1" i="0" dirty="0">
                <a:solidFill>
                  <a:prstClr val="black"/>
                </a:solidFill>
                <a:latin typeface="Arial"/>
                <a:cs typeface="Arial"/>
              </a:rPr>
              <a:t>Jane E. Cheeks</a:t>
            </a:r>
            <a:br>
              <a:rPr lang="en-US" sz="1400" b="1" i="0" dirty="0">
                <a:solidFill>
                  <a:prstClr val="black"/>
                </a:solidFill>
                <a:latin typeface="Arial"/>
                <a:cs typeface="Arial"/>
              </a:rPr>
            </a:br>
            <a:r>
              <a:rPr lang="en-US" sz="1400" b="1" i="0" dirty="0">
                <a:solidFill>
                  <a:prstClr val="black"/>
                </a:solidFill>
                <a:latin typeface="Arial"/>
                <a:cs typeface="Arial"/>
              </a:rPr>
              <a:t> </a:t>
            </a:r>
            <a:r>
              <a:rPr lang="en-US" sz="1100" i="0" dirty="0">
                <a:solidFill>
                  <a:prstClr val="black"/>
                </a:solidFill>
                <a:latin typeface="Arial"/>
                <a:cs typeface="Arial"/>
              </a:rPr>
              <a:t>Human Resources Director</a:t>
            </a:r>
          </a:p>
          <a:p>
            <a:pPr algn="r"/>
            <a:endParaRPr lang="en-US" sz="1100" i="0" dirty="0">
              <a:solidFill>
                <a:prstClr val="black"/>
              </a:solidFill>
              <a:latin typeface="Arial"/>
              <a:cs typeface="Arial"/>
            </a:endParaRPr>
          </a:p>
          <a:p>
            <a:pPr algn="r">
              <a:lnSpc>
                <a:spcPct val="100000"/>
              </a:lnSpc>
              <a:spcBef>
                <a:spcPts val="0"/>
              </a:spcBef>
            </a:pPr>
            <a:r>
              <a:rPr lang="en-US" sz="1400" b="1" i="0" dirty="0">
                <a:solidFill>
                  <a:prstClr val="black"/>
                </a:solidFill>
                <a:latin typeface="Arial"/>
                <a:cs typeface="Arial"/>
              </a:rPr>
              <a:t>Carla Coleman</a:t>
            </a:r>
            <a:br>
              <a:rPr lang="en-US" sz="1400" b="1" i="0" dirty="0">
                <a:solidFill>
                  <a:prstClr val="black"/>
                </a:solidFill>
                <a:latin typeface="Arial"/>
                <a:cs typeface="Arial"/>
              </a:rPr>
            </a:br>
            <a:r>
              <a:rPr lang="en-US" sz="1800" i="0" dirty="0">
                <a:solidFill>
                  <a:prstClr val="black"/>
                </a:solidFill>
                <a:latin typeface="Arial"/>
                <a:cs typeface="Arial"/>
              </a:rPr>
              <a:t> </a:t>
            </a:r>
            <a:r>
              <a:rPr lang="en-US" sz="1100" i="0" dirty="0">
                <a:solidFill>
                  <a:prstClr val="black"/>
                </a:solidFill>
                <a:latin typeface="Arial"/>
                <a:cs typeface="Arial"/>
              </a:rPr>
              <a:t>HR Finance</a:t>
            </a:r>
          </a:p>
          <a:p>
            <a:pPr algn="r">
              <a:lnSpc>
                <a:spcPct val="100000"/>
              </a:lnSpc>
              <a:spcBef>
                <a:spcPts val="0"/>
              </a:spcBef>
            </a:pPr>
            <a:r>
              <a:rPr lang="en-US" sz="1100" i="0" dirty="0">
                <a:solidFill>
                  <a:prstClr val="black"/>
                </a:solidFill>
                <a:latin typeface="Arial"/>
                <a:cs typeface="Arial"/>
              </a:rPr>
              <a:t>Assistant Director</a:t>
            </a:r>
          </a:p>
          <a:p>
            <a:pPr algn="r"/>
            <a:endParaRPr lang="en-US" sz="1100" i="0" dirty="0">
              <a:solidFill>
                <a:prstClr val="black"/>
              </a:solidFill>
              <a:latin typeface="Arial"/>
              <a:cs typeface="Arial"/>
            </a:endParaRPr>
          </a:p>
          <a:p>
            <a:pPr algn="r"/>
            <a:endParaRPr lang="en-US" sz="1100" i="0" dirty="0">
              <a:solidFill>
                <a:prstClr val="black"/>
              </a:solidFill>
              <a:latin typeface="Arial"/>
              <a:cs typeface="Arial"/>
            </a:endParaRPr>
          </a:p>
          <a:p>
            <a:pPr algn="r">
              <a:defRPr/>
            </a:pPr>
            <a:endParaRPr lang="en-US" sz="1400" b="1" i="0" dirty="0">
              <a:latin typeface="Arial"/>
              <a:cs typeface="Arial"/>
            </a:endParaRPr>
          </a:p>
          <a:p>
            <a:pPr algn="r"/>
            <a:endParaRPr lang="en-US" sz="1400" b="1" i="0" dirty="0">
              <a:latin typeface="Arial"/>
              <a:cs typeface="Arial"/>
            </a:endParaRPr>
          </a:p>
          <a:p>
            <a:pPr algn="r"/>
            <a:endParaRPr lang="en-US" sz="2400" dirty="0">
              <a:latin typeface="Arial"/>
              <a:cs typeface="Arial"/>
            </a:endParaRPr>
          </a:p>
          <a:p>
            <a:pPr algn="r"/>
            <a:endParaRPr lang="en-US" sz="1400" b="1" i="0" dirty="0">
              <a:latin typeface="Arial"/>
              <a:cs typeface="Arial"/>
            </a:endParaRPr>
          </a:p>
        </p:txBody>
      </p:sp>
    </p:spTree>
    <p:extLst>
      <p:ext uri="{BB962C8B-B14F-4D97-AF65-F5344CB8AC3E}">
        <p14:creationId xmlns:p14="http://schemas.microsoft.com/office/powerpoint/2010/main" val="183988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22</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C42F979F-AE97-4031-99F4-902D4757A824}"/>
              </a:ext>
            </a:extLst>
          </p:cNvPr>
          <p:cNvSpPr>
            <a:spLocks noGrp="1"/>
          </p:cNvSpPr>
          <p:nvPr>
            <p:ph type="body" sz="quarter" idx="13"/>
          </p:nvPr>
        </p:nvSpPr>
        <p:spPr>
          <a:xfrm>
            <a:off x="628651" y="996203"/>
            <a:ext cx="7886700" cy="342900"/>
          </a:xfrm>
        </p:spPr>
        <p:txBody>
          <a:bodyPr>
            <a:noAutofit/>
          </a:bodyPr>
          <a:lstStyle/>
          <a:p>
            <a:pPr>
              <a:lnSpc>
                <a:spcPct val="110000"/>
              </a:lnSpc>
            </a:pPr>
            <a:r>
              <a:rPr lang="en-US" sz="1900" b="1" dirty="0"/>
              <a:t>Definition</a:t>
            </a:r>
          </a:p>
        </p:txBody>
      </p:sp>
      <p:sp>
        <p:nvSpPr>
          <p:cNvPr id="8" name="Rectangle 7">
            <a:extLst>
              <a:ext uri="{FF2B5EF4-FFF2-40B4-BE49-F238E27FC236}">
                <a16:creationId xmlns:a16="http://schemas.microsoft.com/office/drawing/2014/main" id="{893DDC37-FD65-4BDE-B4C3-76A0EEC384E3}"/>
              </a:ext>
            </a:extLst>
          </p:cNvPr>
          <p:cNvSpPr/>
          <p:nvPr/>
        </p:nvSpPr>
        <p:spPr>
          <a:xfrm>
            <a:off x="-1" y="1342139"/>
            <a:ext cx="4585965" cy="4527609"/>
          </a:xfrm>
          <a:prstGeom prst="rect">
            <a:avLst/>
          </a:prstGeom>
          <a:solidFill>
            <a:srgbClr val="253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C053D7B2-E323-44F9-B524-14C35D55F239}"/>
              </a:ext>
            </a:extLst>
          </p:cNvPr>
          <p:cNvSpPr txBox="1">
            <a:spLocks/>
          </p:cNvSpPr>
          <p:nvPr/>
        </p:nvSpPr>
        <p:spPr>
          <a:xfrm>
            <a:off x="142789" y="1455350"/>
            <a:ext cx="4585966" cy="100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50800" dist="50800" dir="3660000" algn="ctr" rotWithShape="0">
                    <a:schemeClr val="tx1">
                      <a:alpha val="75000"/>
                    </a:schemeClr>
                  </a:outerShdw>
                </a:effectLst>
                <a:latin typeface="+mn-lt"/>
                <a:ea typeface="+mj-ea"/>
                <a:cs typeface="+mj-cs"/>
              </a:defRPr>
            </a:lvl1pPr>
          </a:lstStyle>
          <a:p>
            <a:r>
              <a:rPr lang="en-US" sz="3300" dirty="0"/>
              <a:t>TELECOMMUTING (Telework)</a:t>
            </a:r>
          </a:p>
        </p:txBody>
      </p:sp>
      <p:pic>
        <p:nvPicPr>
          <p:cNvPr id="11" name="Graphic 10">
            <a:extLst>
              <a:ext uri="{FF2B5EF4-FFF2-40B4-BE49-F238E27FC236}">
                <a16:creationId xmlns:a16="http://schemas.microsoft.com/office/drawing/2014/main" id="{87FD3514-DC1D-40E4-BCF0-E33534631C2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6567" y="2486381"/>
            <a:ext cx="3435411" cy="3161536"/>
          </a:xfrm>
          <a:prstGeom prst="rect">
            <a:avLst/>
          </a:prstGeom>
        </p:spPr>
      </p:pic>
      <p:sp>
        <p:nvSpPr>
          <p:cNvPr id="12" name="Rectangle 11">
            <a:extLst>
              <a:ext uri="{FF2B5EF4-FFF2-40B4-BE49-F238E27FC236}">
                <a16:creationId xmlns:a16="http://schemas.microsoft.com/office/drawing/2014/main" id="{EB48C6FF-A840-4E34-BBCC-D52CFDF5F230}"/>
              </a:ext>
            </a:extLst>
          </p:cNvPr>
          <p:cNvSpPr/>
          <p:nvPr/>
        </p:nvSpPr>
        <p:spPr>
          <a:xfrm>
            <a:off x="2090806" y="2665987"/>
            <a:ext cx="5516880" cy="2756262"/>
          </a:xfrm>
          <a:prstGeom prst="rect">
            <a:avLst/>
          </a:prstGeom>
          <a:solidFill>
            <a:schemeClr val="bg1"/>
          </a:solidFill>
          <a:ln>
            <a:noFill/>
          </a:ln>
          <a:effectLst>
            <a:glow rad="101600">
              <a:srgbClr val="002060">
                <a:alpha val="6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FBBE6C-6825-4B84-B2B3-3ACABB477902}"/>
              </a:ext>
            </a:extLst>
          </p:cNvPr>
          <p:cNvSpPr txBox="1"/>
          <p:nvPr/>
        </p:nvSpPr>
        <p:spPr>
          <a:xfrm>
            <a:off x="2195814" y="2766845"/>
            <a:ext cx="5306864" cy="2554545"/>
          </a:xfrm>
          <a:prstGeom prst="rect">
            <a:avLst/>
          </a:prstGeom>
          <a:noFill/>
        </p:spPr>
        <p:txBody>
          <a:bodyPr wrap="square" rtlCol="0">
            <a:spAutoFit/>
          </a:bodyPr>
          <a:lstStyle/>
          <a:p>
            <a:pPr marL="339725" lvl="1" indent="-279400">
              <a:buSzPct val="130000"/>
              <a:buFont typeface="Arial" panose="020B0604020202020204" pitchFamily="34" charset="0"/>
              <a:buChar char="•"/>
            </a:pPr>
            <a:r>
              <a:rPr lang="en-US" sz="2000" dirty="0"/>
              <a:t>Is a method of doing work at home, or in a different place from usual workplace</a:t>
            </a:r>
          </a:p>
          <a:p>
            <a:pPr marL="339725" lvl="1" indent="-279400">
              <a:buSzPct val="130000"/>
              <a:buFont typeface="Arial" panose="020B0604020202020204" pitchFamily="34" charset="0"/>
              <a:buChar char="•"/>
            </a:pPr>
            <a:endParaRPr lang="en-US" sz="1000" dirty="0"/>
          </a:p>
          <a:p>
            <a:pPr marL="339725" lvl="1" indent="-279400">
              <a:buSzPct val="130000"/>
              <a:buFont typeface="Arial" panose="020B0604020202020204" pitchFamily="34" charset="0"/>
              <a:buChar char="•"/>
            </a:pPr>
            <a:r>
              <a:rPr lang="en-US" sz="2000" dirty="0"/>
              <a:t>Is a work arrangement between managers and employees to work at an alternate worksite</a:t>
            </a:r>
          </a:p>
          <a:p>
            <a:pPr marL="339725" lvl="1" indent="-279400">
              <a:buSzPct val="130000"/>
              <a:buFont typeface="Arial" panose="020B0604020202020204" pitchFamily="34" charset="0"/>
              <a:buChar char="•"/>
            </a:pPr>
            <a:endParaRPr lang="en-US" sz="1000" dirty="0"/>
          </a:p>
          <a:p>
            <a:pPr marL="339725" lvl="1" indent="-279400">
              <a:buSzPct val="130000"/>
              <a:buFont typeface="Arial" panose="020B0604020202020204" pitchFamily="34" charset="0"/>
              <a:buChar char="•"/>
            </a:pPr>
            <a:r>
              <a:rPr lang="en-US" sz="2000" dirty="0"/>
              <a:t>Applies only to positions that are suitable to a telecommuting arrangement</a:t>
            </a:r>
          </a:p>
        </p:txBody>
      </p:sp>
    </p:spTree>
    <p:extLst>
      <p:ext uri="{BB962C8B-B14F-4D97-AF65-F5344CB8AC3E}">
        <p14:creationId xmlns:p14="http://schemas.microsoft.com/office/powerpoint/2010/main" val="336573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16230-FCFB-4D98-ADD4-2352C7B99E07}"/>
              </a:ext>
            </a:extLst>
          </p:cNvPr>
          <p:cNvSpPr>
            <a:spLocks noGrp="1"/>
          </p:cNvSpPr>
          <p:nvPr>
            <p:ph type="sldNum" sz="quarter" idx="4"/>
          </p:nvPr>
        </p:nvSpPr>
        <p:spPr>
          <a:xfrm>
            <a:off x="6457951" y="6493513"/>
            <a:ext cx="2057400" cy="365125"/>
          </a:xfrm>
        </p:spPr>
        <p:txBody>
          <a:bodyPr/>
          <a:lstStyle/>
          <a:p>
            <a:fld id="{48F63A3B-78C7-47BE-AE5E-E10140E04643}" type="slidenum">
              <a:rPr lang="en-US" smtClean="0"/>
              <a:pPr/>
              <a:t>23</a:t>
            </a:fld>
            <a:endParaRPr lang="en-US" dirty="0"/>
          </a:p>
        </p:txBody>
      </p:sp>
      <p:sp>
        <p:nvSpPr>
          <p:cNvPr id="6" name="Title 2">
            <a:extLst>
              <a:ext uri="{FF2B5EF4-FFF2-40B4-BE49-F238E27FC236}">
                <a16:creationId xmlns:a16="http://schemas.microsoft.com/office/drawing/2014/main" id="{C03A3D46-7D31-438F-BC78-501A6F20BC70}"/>
              </a:ext>
            </a:extLst>
          </p:cNvPr>
          <p:cNvSpPr txBox="1">
            <a:spLocks/>
          </p:cNvSpPr>
          <p:nvPr/>
        </p:nvSpPr>
        <p:spPr>
          <a:xfrm>
            <a:off x="0" y="1208779"/>
            <a:ext cx="9144000" cy="4747805"/>
          </a:xfrm>
          <a:prstGeom prst="rect">
            <a:avLst/>
          </a:prstGeom>
          <a:effectLst>
            <a:outerShdw blurRad="50800" dist="38100" dir="13500000" algn="br" rotWithShape="0">
              <a:srgbClr val="F9EE51">
                <a:alpha val="40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effectLst/>
                <a:latin typeface="+mn-lt"/>
                <a:ea typeface="+mj-ea"/>
                <a:cs typeface="+mj-cs"/>
              </a:defRPr>
            </a:lvl1pPr>
          </a:lstStyle>
          <a:p>
            <a:pPr algn="ctr"/>
            <a:r>
              <a:rPr lang="en-US" sz="6000" dirty="0">
                <a:solidFill>
                  <a:srgbClr val="253859"/>
                </a:solidFill>
              </a:rPr>
              <a:t>CITYWIDE </a:t>
            </a:r>
          </a:p>
          <a:p>
            <a:pPr algn="ctr"/>
            <a:r>
              <a:rPr lang="en-US" sz="6000" dirty="0">
                <a:solidFill>
                  <a:srgbClr val="253859"/>
                </a:solidFill>
              </a:rPr>
              <a:t>SURVEY RESULTS</a:t>
            </a:r>
            <a:endParaRPr lang="en-US" sz="6000" dirty="0">
              <a:solidFill>
                <a:srgbClr val="253859"/>
              </a:solidFill>
              <a:latin typeface="+mj-lt"/>
            </a:endParaRPr>
          </a:p>
        </p:txBody>
      </p:sp>
    </p:spTree>
    <p:extLst>
      <p:ext uri="{BB962C8B-B14F-4D97-AF65-F5344CB8AC3E}">
        <p14:creationId xmlns:p14="http://schemas.microsoft.com/office/powerpoint/2010/main" val="223343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4FC100-A5D7-40B8-9B64-67B7ED2B8943}"/>
              </a:ext>
            </a:extLst>
          </p:cNvPr>
          <p:cNvSpPr>
            <a:spLocks noGrp="1"/>
          </p:cNvSpPr>
          <p:nvPr>
            <p:ph type="sldNum" sz="quarter" idx="4"/>
          </p:nvPr>
        </p:nvSpPr>
        <p:spPr/>
        <p:txBody>
          <a:bodyPr/>
          <a:lstStyle/>
          <a:p>
            <a:fld id="{48F63A3B-78C7-47BE-AE5E-E10140E04643}" type="slidenum">
              <a:rPr lang="en-US" smtClean="0"/>
              <a:pPr/>
              <a:t>24</a:t>
            </a:fld>
            <a:endParaRPr lang="en-US" dirty="0"/>
          </a:p>
        </p:txBody>
      </p:sp>
      <p:sp>
        <p:nvSpPr>
          <p:cNvPr id="3" name="Title 2">
            <a:extLst>
              <a:ext uri="{FF2B5EF4-FFF2-40B4-BE49-F238E27FC236}">
                <a16:creationId xmlns:a16="http://schemas.microsoft.com/office/drawing/2014/main" id="{0E9327A6-0732-4736-87D8-07413724C88B}"/>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E55F2DF3-AEF2-4806-802C-1B41AA721FF8}"/>
              </a:ext>
            </a:extLst>
          </p:cNvPr>
          <p:cNvSpPr>
            <a:spLocks noGrp="1"/>
          </p:cNvSpPr>
          <p:nvPr>
            <p:ph type="body" sz="quarter" idx="13"/>
          </p:nvPr>
        </p:nvSpPr>
        <p:spPr/>
        <p:txBody>
          <a:bodyPr>
            <a:noAutofit/>
          </a:bodyPr>
          <a:lstStyle/>
          <a:p>
            <a:pPr>
              <a:lnSpc>
                <a:spcPct val="110000"/>
              </a:lnSpc>
            </a:pPr>
            <a:r>
              <a:rPr lang="en-US" sz="1900" b="1" dirty="0"/>
              <a:t>Survey Overview</a:t>
            </a:r>
          </a:p>
        </p:txBody>
      </p:sp>
      <p:graphicFrame>
        <p:nvGraphicFramePr>
          <p:cNvPr id="15" name="Chart 14">
            <a:extLst>
              <a:ext uri="{FF2B5EF4-FFF2-40B4-BE49-F238E27FC236}">
                <a16:creationId xmlns:a16="http://schemas.microsoft.com/office/drawing/2014/main" id="{C526FFC9-06B4-44B1-9F39-685D0AC2DC27}"/>
              </a:ext>
            </a:extLst>
          </p:cNvPr>
          <p:cNvGraphicFramePr/>
          <p:nvPr>
            <p:extLst>
              <p:ext uri="{D42A27DB-BD31-4B8C-83A1-F6EECF244321}">
                <p14:modId xmlns:p14="http://schemas.microsoft.com/office/powerpoint/2010/main" val="3959119855"/>
              </p:ext>
            </p:extLst>
          </p:nvPr>
        </p:nvGraphicFramePr>
        <p:xfrm>
          <a:off x="-6249" y="1159702"/>
          <a:ext cx="5458199" cy="463985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CE1FC550-651F-49DB-854F-C07E8DFD9B4B}"/>
              </a:ext>
            </a:extLst>
          </p:cNvPr>
          <p:cNvSpPr txBox="1"/>
          <p:nvPr/>
        </p:nvSpPr>
        <p:spPr>
          <a:xfrm>
            <a:off x="5739370" y="1484439"/>
            <a:ext cx="3135086" cy="50167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buSzPct val="150000"/>
              <a:buFont typeface="Arial" panose="020B0604020202020204" pitchFamily="34" charset="0"/>
              <a:buChar char="•"/>
            </a:pPr>
            <a:r>
              <a:rPr lang="en-US" sz="1600" dirty="0"/>
              <a:t>Two separate surveys were sent:</a:t>
            </a:r>
          </a:p>
          <a:p>
            <a:pPr marL="742950" lvl="1" indent="-285750">
              <a:buFont typeface="Courier New" panose="02070309020205020404" pitchFamily="49" charset="0"/>
              <a:buChar char="o"/>
            </a:pPr>
            <a:r>
              <a:rPr lang="en-US" sz="1600" dirty="0"/>
              <a:t>One to employees Telecommuting</a:t>
            </a:r>
          </a:p>
          <a:p>
            <a:pPr marL="742950" lvl="1" indent="-285750">
              <a:buFont typeface="Courier New" panose="02070309020205020404" pitchFamily="49" charset="0"/>
              <a:buChar char="o"/>
            </a:pPr>
            <a:endParaRPr lang="en-US" sz="1600" dirty="0"/>
          </a:p>
          <a:p>
            <a:pPr marL="742950" lvl="1" indent="-285750">
              <a:buFont typeface="Courier New" panose="02070309020205020404" pitchFamily="49" charset="0"/>
              <a:buChar char="o"/>
            </a:pPr>
            <a:r>
              <a:rPr lang="en-US" sz="1600" dirty="0"/>
              <a:t>One to their Supervisors, including Directors</a:t>
            </a:r>
          </a:p>
          <a:p>
            <a:pPr marL="285750" indent="-285750">
              <a:buFont typeface="Wingdings" panose="05000000000000000000" pitchFamily="2" charset="2"/>
              <a:buChar char="q"/>
            </a:pPr>
            <a:endParaRPr lang="en-US" sz="1600" dirty="0"/>
          </a:p>
          <a:p>
            <a:pPr marL="285750" indent="-285750">
              <a:buSzPct val="150000"/>
              <a:buFont typeface="Arial" panose="020B0604020202020204" pitchFamily="34" charset="0"/>
              <a:buChar char="•"/>
            </a:pPr>
            <a:r>
              <a:rPr lang="en-US" sz="1600" dirty="0"/>
              <a:t>Each Survey had 8 questions centered around satisfaction, productivity and use of equipment</a:t>
            </a:r>
          </a:p>
          <a:p>
            <a:pPr marL="285750" indent="-285750">
              <a:buSzPct val="150000"/>
              <a:buFont typeface="Arial" panose="020B0604020202020204" pitchFamily="34" charset="0"/>
              <a:buChar char="•"/>
            </a:pPr>
            <a:endParaRPr lang="en-US" sz="1600" dirty="0"/>
          </a:p>
          <a:p>
            <a:pPr marL="285750" indent="-285750">
              <a:buSzPct val="150000"/>
              <a:buFont typeface="Arial" panose="020B0604020202020204" pitchFamily="34" charset="0"/>
              <a:buChar char="•"/>
            </a:pPr>
            <a:r>
              <a:rPr lang="en-US" sz="1600" dirty="0"/>
              <a:t>49.3% of Supervisors participated in the survey </a:t>
            </a:r>
            <a:r>
              <a:rPr lang="en-US" sz="1200" dirty="0"/>
              <a:t>(531)</a:t>
            </a:r>
            <a:endParaRPr lang="en-US" sz="1600" dirty="0"/>
          </a:p>
          <a:p>
            <a:pPr marL="285750" indent="-285750">
              <a:buSzPct val="150000"/>
              <a:buFont typeface="Arial" panose="020B0604020202020204" pitchFamily="34" charset="0"/>
              <a:buChar char="•"/>
            </a:pPr>
            <a:endParaRPr lang="en-US" sz="1600" dirty="0"/>
          </a:p>
          <a:p>
            <a:pPr marL="285750" indent="-285750">
              <a:buSzPct val="150000"/>
              <a:buFont typeface="Arial" panose="020B0604020202020204" pitchFamily="34" charset="0"/>
              <a:buChar char="•"/>
            </a:pPr>
            <a:r>
              <a:rPr lang="en-US" sz="1600" dirty="0"/>
              <a:t>51.8% of Employees participated in the survey </a:t>
            </a:r>
            <a:r>
              <a:rPr lang="en-US" sz="1200" dirty="0"/>
              <a:t>(1,582)</a:t>
            </a:r>
            <a:endParaRPr lang="en-US" sz="1600" dirty="0"/>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endParaRPr lang="en-US" sz="1600" dirty="0"/>
          </a:p>
        </p:txBody>
      </p:sp>
      <p:sp>
        <p:nvSpPr>
          <p:cNvPr id="27" name="TextBox 26">
            <a:extLst>
              <a:ext uri="{FF2B5EF4-FFF2-40B4-BE49-F238E27FC236}">
                <a16:creationId xmlns:a16="http://schemas.microsoft.com/office/drawing/2014/main" id="{B007877B-031A-46AC-AF95-6687F6BD89EE}"/>
              </a:ext>
            </a:extLst>
          </p:cNvPr>
          <p:cNvSpPr txBox="1"/>
          <p:nvPr/>
        </p:nvSpPr>
        <p:spPr>
          <a:xfrm>
            <a:off x="2117171" y="1665867"/>
            <a:ext cx="3457304" cy="338554"/>
          </a:xfrm>
          <a:prstGeom prst="rect">
            <a:avLst/>
          </a:prstGeom>
          <a:noFill/>
        </p:spPr>
        <p:txBody>
          <a:bodyPr wrap="square" rtlCol="0">
            <a:spAutoFit/>
          </a:bodyPr>
          <a:lstStyle/>
          <a:p>
            <a:r>
              <a:rPr lang="en-US" sz="1600" b="1" dirty="0"/>
              <a:t>          Survey Population (4,129)</a:t>
            </a:r>
          </a:p>
        </p:txBody>
      </p:sp>
      <p:sp>
        <p:nvSpPr>
          <p:cNvPr id="29" name="TextBox 28">
            <a:extLst>
              <a:ext uri="{FF2B5EF4-FFF2-40B4-BE49-F238E27FC236}">
                <a16:creationId xmlns:a16="http://schemas.microsoft.com/office/drawing/2014/main" id="{D2CAAA71-5CD3-4875-983F-F31D6B25052B}"/>
              </a:ext>
            </a:extLst>
          </p:cNvPr>
          <p:cNvSpPr txBox="1"/>
          <p:nvPr/>
        </p:nvSpPr>
        <p:spPr>
          <a:xfrm>
            <a:off x="2117171" y="2246066"/>
            <a:ext cx="2958424" cy="338554"/>
          </a:xfrm>
          <a:prstGeom prst="rect">
            <a:avLst/>
          </a:prstGeom>
          <a:noFill/>
        </p:spPr>
        <p:txBody>
          <a:bodyPr wrap="square" rtlCol="0">
            <a:spAutoFit/>
          </a:bodyPr>
          <a:lstStyle/>
          <a:p>
            <a:r>
              <a:rPr lang="en-US" sz="1600" b="1" dirty="0"/>
              <a:t>          Completed Surveys (2,113)</a:t>
            </a:r>
          </a:p>
        </p:txBody>
      </p:sp>
      <p:sp>
        <p:nvSpPr>
          <p:cNvPr id="30" name="Rectangle 29">
            <a:extLst>
              <a:ext uri="{FF2B5EF4-FFF2-40B4-BE49-F238E27FC236}">
                <a16:creationId xmlns:a16="http://schemas.microsoft.com/office/drawing/2014/main" id="{D82DE330-F192-4C2D-803C-2B8FC6B01A80}"/>
              </a:ext>
            </a:extLst>
          </p:cNvPr>
          <p:cNvSpPr/>
          <p:nvPr/>
        </p:nvSpPr>
        <p:spPr>
          <a:xfrm>
            <a:off x="2187291" y="2415343"/>
            <a:ext cx="272032" cy="110675"/>
          </a:xfrm>
          <a:prstGeom prst="rect">
            <a:avLst/>
          </a:prstGeom>
          <a:solidFill>
            <a:srgbClr val="FAEE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53859"/>
              </a:highlight>
            </a:endParaRPr>
          </a:p>
        </p:txBody>
      </p:sp>
      <p:sp>
        <p:nvSpPr>
          <p:cNvPr id="36" name="Rectangle 35">
            <a:extLst>
              <a:ext uri="{FF2B5EF4-FFF2-40B4-BE49-F238E27FC236}">
                <a16:creationId xmlns:a16="http://schemas.microsoft.com/office/drawing/2014/main" id="{A382F074-3A47-4870-87EB-A0E2D136DFDD}"/>
              </a:ext>
            </a:extLst>
          </p:cNvPr>
          <p:cNvSpPr/>
          <p:nvPr/>
        </p:nvSpPr>
        <p:spPr>
          <a:xfrm>
            <a:off x="2187291" y="1835144"/>
            <a:ext cx="272032" cy="124450"/>
          </a:xfrm>
          <a:prstGeom prst="rect">
            <a:avLst/>
          </a:prstGeom>
          <a:solidFill>
            <a:srgbClr val="25385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53859"/>
              </a:highlight>
            </a:endParaRPr>
          </a:p>
        </p:txBody>
      </p:sp>
      <p:sp>
        <p:nvSpPr>
          <p:cNvPr id="11" name="TextBox 10">
            <a:extLst>
              <a:ext uri="{FF2B5EF4-FFF2-40B4-BE49-F238E27FC236}">
                <a16:creationId xmlns:a16="http://schemas.microsoft.com/office/drawing/2014/main" id="{4A77E39D-5AFA-4158-A9AF-901F772433A4}"/>
              </a:ext>
            </a:extLst>
          </p:cNvPr>
          <p:cNvSpPr txBox="1"/>
          <p:nvPr/>
        </p:nvSpPr>
        <p:spPr>
          <a:xfrm>
            <a:off x="55015" y="5614887"/>
            <a:ext cx="6679740" cy="615553"/>
          </a:xfrm>
          <a:prstGeom prst="rect">
            <a:avLst/>
          </a:prstGeom>
          <a:noFill/>
        </p:spPr>
        <p:txBody>
          <a:bodyPr wrap="square" rtlCol="0">
            <a:spAutoFit/>
          </a:bodyPr>
          <a:lstStyle/>
          <a:p>
            <a:pPr algn="ctr"/>
            <a:r>
              <a:rPr lang="en-US" sz="1400" i="1" dirty="0"/>
              <a:t>17.65% of the City’s workforce is telecommuting</a:t>
            </a:r>
          </a:p>
          <a:p>
            <a:pPr algn="ctr"/>
            <a:endParaRPr lang="en-US" sz="800" i="1" dirty="0"/>
          </a:p>
          <a:p>
            <a:pPr algn="ctr"/>
            <a:r>
              <a:rPr lang="en-US" sz="1200" i="1" dirty="0"/>
              <a:t>89% of the telecommuting workforce that participated in the survey never teleworked prior to COVID-19</a:t>
            </a:r>
          </a:p>
        </p:txBody>
      </p:sp>
    </p:spTree>
    <p:extLst>
      <p:ext uri="{BB962C8B-B14F-4D97-AF65-F5344CB8AC3E}">
        <p14:creationId xmlns:p14="http://schemas.microsoft.com/office/powerpoint/2010/main" val="7077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16230-FCFB-4D98-ADD4-2352C7B99E07}"/>
              </a:ext>
            </a:extLst>
          </p:cNvPr>
          <p:cNvSpPr>
            <a:spLocks noGrp="1"/>
          </p:cNvSpPr>
          <p:nvPr>
            <p:ph type="sldNum" sz="quarter" idx="4"/>
          </p:nvPr>
        </p:nvSpPr>
        <p:spPr>
          <a:xfrm>
            <a:off x="6457951" y="6493513"/>
            <a:ext cx="2057400" cy="365125"/>
          </a:xfrm>
        </p:spPr>
        <p:txBody>
          <a:bodyPr/>
          <a:lstStyle/>
          <a:p>
            <a:fld id="{48F63A3B-78C7-47BE-AE5E-E10140E04643}" type="slidenum">
              <a:rPr lang="en-US" smtClean="0"/>
              <a:pPr/>
              <a:t>25</a:t>
            </a:fld>
            <a:endParaRPr lang="en-US" dirty="0"/>
          </a:p>
        </p:txBody>
      </p:sp>
      <p:sp>
        <p:nvSpPr>
          <p:cNvPr id="6" name="Title 2">
            <a:extLst>
              <a:ext uri="{FF2B5EF4-FFF2-40B4-BE49-F238E27FC236}">
                <a16:creationId xmlns:a16="http://schemas.microsoft.com/office/drawing/2014/main" id="{C03A3D46-7D31-438F-BC78-501A6F20BC70}"/>
              </a:ext>
            </a:extLst>
          </p:cNvPr>
          <p:cNvSpPr txBox="1">
            <a:spLocks/>
          </p:cNvSpPr>
          <p:nvPr/>
        </p:nvSpPr>
        <p:spPr>
          <a:xfrm>
            <a:off x="0" y="1055098"/>
            <a:ext cx="9144000" cy="4747805"/>
          </a:xfrm>
          <a:prstGeom prst="rect">
            <a:avLst/>
          </a:prstGeom>
          <a:effectLst>
            <a:outerShdw blurRad="50800" dist="38100" dir="13500000" algn="br" rotWithShape="0">
              <a:srgbClr val="F9EE51">
                <a:alpha val="40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effectLst/>
                <a:latin typeface="+mn-lt"/>
                <a:ea typeface="+mj-ea"/>
                <a:cs typeface="+mj-cs"/>
              </a:defRPr>
            </a:lvl1pPr>
          </a:lstStyle>
          <a:p>
            <a:pPr algn="ctr"/>
            <a:r>
              <a:rPr lang="en-US" sz="6000" dirty="0">
                <a:solidFill>
                  <a:srgbClr val="253859"/>
                </a:solidFill>
              </a:rPr>
              <a:t>CITYWIDE </a:t>
            </a:r>
          </a:p>
          <a:p>
            <a:pPr algn="ctr"/>
            <a:r>
              <a:rPr lang="en-US" sz="6000" dirty="0">
                <a:solidFill>
                  <a:srgbClr val="253859"/>
                </a:solidFill>
              </a:rPr>
              <a:t>SURVEY RESULTS</a:t>
            </a:r>
          </a:p>
          <a:p>
            <a:pPr algn="ctr"/>
            <a:endParaRPr lang="en-US" sz="1000" dirty="0">
              <a:solidFill>
                <a:srgbClr val="253859"/>
              </a:solidFill>
            </a:endParaRPr>
          </a:p>
          <a:p>
            <a:pPr algn="ctr"/>
            <a:r>
              <a:rPr lang="en-US" sz="5400" dirty="0">
                <a:solidFill>
                  <a:srgbClr val="253859"/>
                </a:solidFill>
                <a:latin typeface="+mj-lt"/>
              </a:rPr>
              <a:t>(Employee)</a:t>
            </a:r>
          </a:p>
        </p:txBody>
      </p:sp>
    </p:spTree>
    <p:extLst>
      <p:ext uri="{BB962C8B-B14F-4D97-AF65-F5344CB8AC3E}">
        <p14:creationId xmlns:p14="http://schemas.microsoft.com/office/powerpoint/2010/main" val="142429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26</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p:txBody>
          <a:bodyPr>
            <a:normAutofit lnSpcReduction="10000"/>
          </a:bodyPr>
          <a:lstStyle/>
          <a:p>
            <a:r>
              <a:rPr lang="en-US" sz="1900" b="1" dirty="0"/>
              <a:t>Survey Results - Employee</a:t>
            </a:r>
          </a:p>
        </p:txBody>
      </p:sp>
      <p:sp>
        <p:nvSpPr>
          <p:cNvPr id="8" name="TextBox 7">
            <a:extLst>
              <a:ext uri="{FF2B5EF4-FFF2-40B4-BE49-F238E27FC236}">
                <a16:creationId xmlns:a16="http://schemas.microsoft.com/office/drawing/2014/main" id="{18E6AC97-D090-400D-859E-4BF0D57A5759}"/>
              </a:ext>
            </a:extLst>
          </p:cNvPr>
          <p:cNvSpPr txBox="1"/>
          <p:nvPr/>
        </p:nvSpPr>
        <p:spPr>
          <a:xfrm>
            <a:off x="548640" y="1713293"/>
            <a:ext cx="8213698" cy="1446550"/>
          </a:xfrm>
          <a:prstGeom prst="rect">
            <a:avLst/>
          </a:prstGeom>
          <a:noFill/>
        </p:spPr>
        <p:txBody>
          <a:bodyPr wrap="square" rtlCol="0">
            <a:spAutoFit/>
          </a:bodyPr>
          <a:lstStyle/>
          <a:p>
            <a:pPr>
              <a:buSzPct val="130000"/>
            </a:pPr>
            <a:r>
              <a:rPr lang="en-US" sz="2000" b="1" dirty="0"/>
              <a:t>Accountability and Productivity</a:t>
            </a:r>
          </a:p>
          <a:p>
            <a:pPr marL="342900" indent="-342900">
              <a:buSzPct val="130000"/>
              <a:buFont typeface="Arial" panose="020B0604020202020204" pitchFamily="34" charset="0"/>
              <a:buChar char="•"/>
            </a:pPr>
            <a:r>
              <a:rPr lang="en-US" sz="2000" dirty="0"/>
              <a:t>93% of the employees stated they were just as productive or more telecommuting as in working in the office </a:t>
            </a:r>
          </a:p>
          <a:p>
            <a:pPr marL="342900" indent="-342900">
              <a:buSzPct val="130000"/>
              <a:buFont typeface="Arial" panose="020B0604020202020204" pitchFamily="34" charset="0"/>
              <a:buChar char="•"/>
            </a:pPr>
            <a:endParaRPr lang="en-US" sz="800" dirty="0"/>
          </a:p>
          <a:p>
            <a:pPr marL="342900" indent="-342900">
              <a:buSzPct val="130000"/>
              <a:buFont typeface="Arial" panose="020B0604020202020204" pitchFamily="34" charset="0"/>
              <a:buChar char="•"/>
            </a:pPr>
            <a:r>
              <a:rPr lang="en-US" sz="2000" dirty="0"/>
              <a:t>97% of the employees stated expectations were communicated clearly</a:t>
            </a:r>
          </a:p>
        </p:txBody>
      </p:sp>
      <p:sp>
        <p:nvSpPr>
          <p:cNvPr id="10" name="TextBox 9">
            <a:extLst>
              <a:ext uri="{FF2B5EF4-FFF2-40B4-BE49-F238E27FC236}">
                <a16:creationId xmlns:a16="http://schemas.microsoft.com/office/drawing/2014/main" id="{F41EB70A-6056-4D38-8CEE-EA121650B924}"/>
              </a:ext>
            </a:extLst>
          </p:cNvPr>
          <p:cNvSpPr txBox="1"/>
          <p:nvPr/>
        </p:nvSpPr>
        <p:spPr>
          <a:xfrm>
            <a:off x="628651" y="3698158"/>
            <a:ext cx="8213698" cy="1754326"/>
          </a:xfrm>
          <a:prstGeom prst="rect">
            <a:avLst/>
          </a:prstGeom>
          <a:noFill/>
        </p:spPr>
        <p:txBody>
          <a:bodyPr wrap="square" rtlCol="0">
            <a:spAutoFit/>
          </a:bodyPr>
          <a:lstStyle/>
          <a:p>
            <a:pPr>
              <a:buSzPct val="130000"/>
            </a:pPr>
            <a:r>
              <a:rPr lang="en-US" sz="2000" b="1" dirty="0"/>
              <a:t>Equipment and Work Environment</a:t>
            </a:r>
          </a:p>
          <a:p>
            <a:pPr marL="342900" indent="-342900">
              <a:buSzPct val="130000"/>
              <a:buFont typeface="Arial" panose="020B0604020202020204" pitchFamily="34" charset="0"/>
              <a:buChar char="•"/>
            </a:pPr>
            <a:r>
              <a:rPr lang="en-US" sz="2000" dirty="0"/>
              <a:t>91% of the employees stated they had everything they needed to telecommute </a:t>
            </a:r>
          </a:p>
          <a:p>
            <a:pPr marL="342900" indent="-342900">
              <a:buSzPct val="130000"/>
              <a:buFont typeface="Arial" panose="020B0604020202020204" pitchFamily="34" charset="0"/>
              <a:buChar char="•"/>
            </a:pPr>
            <a:endParaRPr lang="en-US" sz="800" dirty="0"/>
          </a:p>
          <a:p>
            <a:pPr marL="342900" indent="-342900">
              <a:buSzPct val="130000"/>
              <a:buFont typeface="Arial" panose="020B0604020202020204" pitchFamily="34" charset="0"/>
              <a:buChar char="•"/>
            </a:pPr>
            <a:r>
              <a:rPr lang="en-US" sz="2000" dirty="0"/>
              <a:t>50% of the employees stated they were willing to purchase additional furniture or equipment</a:t>
            </a:r>
            <a:endParaRPr lang="en-US" sz="800" dirty="0"/>
          </a:p>
        </p:txBody>
      </p:sp>
    </p:spTree>
    <p:extLst>
      <p:ext uri="{BB962C8B-B14F-4D97-AF65-F5344CB8AC3E}">
        <p14:creationId xmlns:p14="http://schemas.microsoft.com/office/powerpoint/2010/main" val="1315544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4FC100-A5D7-40B8-9B64-67B7ED2B8943}"/>
              </a:ext>
            </a:extLst>
          </p:cNvPr>
          <p:cNvSpPr>
            <a:spLocks noGrp="1"/>
          </p:cNvSpPr>
          <p:nvPr>
            <p:ph type="sldNum" sz="quarter" idx="4"/>
          </p:nvPr>
        </p:nvSpPr>
        <p:spPr/>
        <p:txBody>
          <a:bodyPr/>
          <a:lstStyle/>
          <a:p>
            <a:fld id="{48F63A3B-78C7-47BE-AE5E-E10140E04643}" type="slidenum">
              <a:rPr lang="en-US" smtClean="0"/>
              <a:pPr/>
              <a:t>27</a:t>
            </a:fld>
            <a:endParaRPr lang="en-US" dirty="0"/>
          </a:p>
        </p:txBody>
      </p:sp>
      <p:sp>
        <p:nvSpPr>
          <p:cNvPr id="3" name="Title 2">
            <a:extLst>
              <a:ext uri="{FF2B5EF4-FFF2-40B4-BE49-F238E27FC236}">
                <a16:creationId xmlns:a16="http://schemas.microsoft.com/office/drawing/2014/main" id="{0E9327A6-0732-4736-87D8-07413724C88B}"/>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E55F2DF3-AEF2-4806-802C-1B41AA721FF8}"/>
              </a:ext>
            </a:extLst>
          </p:cNvPr>
          <p:cNvSpPr>
            <a:spLocks noGrp="1"/>
          </p:cNvSpPr>
          <p:nvPr>
            <p:ph type="body" sz="quarter" idx="13"/>
          </p:nvPr>
        </p:nvSpPr>
        <p:spPr>
          <a:xfrm>
            <a:off x="628651" y="940546"/>
            <a:ext cx="7886700" cy="342900"/>
          </a:xfrm>
        </p:spPr>
        <p:txBody>
          <a:bodyPr>
            <a:noAutofit/>
          </a:bodyPr>
          <a:lstStyle/>
          <a:p>
            <a:pPr>
              <a:lnSpc>
                <a:spcPct val="130000"/>
              </a:lnSpc>
            </a:pPr>
            <a:r>
              <a:rPr lang="en-US" sz="1900" b="1" dirty="0"/>
              <a:t>Teleworking Tools</a:t>
            </a:r>
          </a:p>
        </p:txBody>
      </p:sp>
      <p:graphicFrame>
        <p:nvGraphicFramePr>
          <p:cNvPr id="14" name="Chart 13">
            <a:extLst>
              <a:ext uri="{FF2B5EF4-FFF2-40B4-BE49-F238E27FC236}">
                <a16:creationId xmlns:a16="http://schemas.microsoft.com/office/drawing/2014/main" id="{E274A7FA-2041-490B-9375-CC96E731D9B3}"/>
              </a:ext>
            </a:extLst>
          </p:cNvPr>
          <p:cNvGraphicFramePr/>
          <p:nvPr>
            <p:extLst>
              <p:ext uri="{D42A27DB-BD31-4B8C-83A1-F6EECF244321}">
                <p14:modId xmlns:p14="http://schemas.microsoft.com/office/powerpoint/2010/main" val="2179277259"/>
              </p:ext>
            </p:extLst>
          </p:nvPr>
        </p:nvGraphicFramePr>
        <p:xfrm>
          <a:off x="892224" y="1050925"/>
          <a:ext cx="7210696" cy="48665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5810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4FC100-A5D7-40B8-9B64-67B7ED2B8943}"/>
              </a:ext>
            </a:extLst>
          </p:cNvPr>
          <p:cNvSpPr>
            <a:spLocks noGrp="1"/>
          </p:cNvSpPr>
          <p:nvPr>
            <p:ph type="sldNum" sz="quarter" idx="4"/>
          </p:nvPr>
        </p:nvSpPr>
        <p:spPr/>
        <p:txBody>
          <a:bodyPr/>
          <a:lstStyle/>
          <a:p>
            <a:fld id="{48F63A3B-78C7-47BE-AE5E-E10140E04643}" type="slidenum">
              <a:rPr lang="en-US" smtClean="0"/>
              <a:pPr/>
              <a:t>28</a:t>
            </a:fld>
            <a:endParaRPr lang="en-US" dirty="0"/>
          </a:p>
        </p:txBody>
      </p:sp>
      <p:sp>
        <p:nvSpPr>
          <p:cNvPr id="3" name="Title 2">
            <a:extLst>
              <a:ext uri="{FF2B5EF4-FFF2-40B4-BE49-F238E27FC236}">
                <a16:creationId xmlns:a16="http://schemas.microsoft.com/office/drawing/2014/main" id="{0E9327A6-0732-4736-87D8-07413724C88B}"/>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E55F2DF3-AEF2-4806-802C-1B41AA721FF8}"/>
              </a:ext>
            </a:extLst>
          </p:cNvPr>
          <p:cNvSpPr>
            <a:spLocks noGrp="1"/>
          </p:cNvSpPr>
          <p:nvPr>
            <p:ph type="body" sz="quarter" idx="13"/>
          </p:nvPr>
        </p:nvSpPr>
        <p:spPr>
          <a:xfrm>
            <a:off x="628651" y="997777"/>
            <a:ext cx="7886700" cy="342900"/>
          </a:xfrm>
        </p:spPr>
        <p:txBody>
          <a:bodyPr>
            <a:noAutofit/>
          </a:bodyPr>
          <a:lstStyle/>
          <a:p>
            <a:r>
              <a:rPr lang="en-US" sz="1900" b="1" dirty="0"/>
              <a:t>Survey Results - Employee</a:t>
            </a:r>
          </a:p>
        </p:txBody>
      </p:sp>
      <p:graphicFrame>
        <p:nvGraphicFramePr>
          <p:cNvPr id="13" name="ChartObject">
            <a:extLst>
              <a:ext uri="{FF2B5EF4-FFF2-40B4-BE49-F238E27FC236}">
                <a16:creationId xmlns:a16="http://schemas.microsoft.com/office/drawing/2014/main" id="{12A1E54C-BAD5-4456-A3F7-72B3A448A2E3}"/>
              </a:ext>
            </a:extLst>
          </p:cNvPr>
          <p:cNvGraphicFramePr/>
          <p:nvPr>
            <p:extLst>
              <p:ext uri="{D42A27DB-BD31-4B8C-83A1-F6EECF244321}">
                <p14:modId xmlns:p14="http://schemas.microsoft.com/office/powerpoint/2010/main" val="1406254618"/>
              </p:ext>
            </p:extLst>
          </p:nvPr>
        </p:nvGraphicFramePr>
        <p:xfrm>
          <a:off x="429843" y="1284999"/>
          <a:ext cx="7886700" cy="49112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D76F43C-276C-4791-B89E-AEC814DCF696}"/>
              </a:ext>
            </a:extLst>
          </p:cNvPr>
          <p:cNvSpPr txBox="1"/>
          <p:nvPr/>
        </p:nvSpPr>
        <p:spPr>
          <a:xfrm>
            <a:off x="5622209" y="2167598"/>
            <a:ext cx="2798777" cy="2985433"/>
          </a:xfrm>
          <a:prstGeom prst="rect">
            <a:avLst/>
          </a:prstGeom>
          <a:noFill/>
        </p:spPr>
        <p:txBody>
          <a:bodyPr wrap="square" rtlCol="0">
            <a:spAutoFit/>
          </a:bodyPr>
          <a:lstStyle/>
          <a:p>
            <a:pPr algn="ctr">
              <a:buSzPct val="130000"/>
            </a:pPr>
            <a:r>
              <a:rPr lang="en-US" sz="1600" b="1" dirty="0"/>
              <a:t>Employee Satisfaction</a:t>
            </a:r>
          </a:p>
          <a:p>
            <a:pPr algn="ctr">
              <a:buSzPct val="130000"/>
            </a:pPr>
            <a:endParaRPr lang="en-US" b="1" dirty="0"/>
          </a:p>
          <a:p>
            <a:pPr marL="342900" indent="-342900">
              <a:buSzPct val="130000"/>
              <a:buFont typeface="Arial" panose="020B0604020202020204" pitchFamily="34" charset="0"/>
              <a:buChar char="•"/>
            </a:pPr>
            <a:r>
              <a:rPr lang="en-US" sz="1400" dirty="0"/>
              <a:t>81% of the employees responded as very satisfied </a:t>
            </a:r>
          </a:p>
          <a:p>
            <a:pPr marL="342900" indent="-342900">
              <a:buSzPct val="130000"/>
              <a:buFont typeface="Arial" panose="020B0604020202020204" pitchFamily="34" charset="0"/>
              <a:buChar char="•"/>
            </a:pPr>
            <a:endParaRPr lang="en-US" sz="1400" dirty="0"/>
          </a:p>
          <a:p>
            <a:pPr marL="342900" indent="-342900">
              <a:buSzPct val="130000"/>
              <a:buFont typeface="Arial" panose="020B0604020202020204" pitchFamily="34" charset="0"/>
              <a:buChar char="•"/>
            </a:pPr>
            <a:r>
              <a:rPr lang="en-US" sz="1400" dirty="0"/>
              <a:t>45% of the employees stated they would prefer a hybrid work schedule including teleworking half of the time</a:t>
            </a:r>
          </a:p>
          <a:p>
            <a:pPr marL="342900" indent="-342900">
              <a:buSzPct val="130000"/>
              <a:buFont typeface="Arial" panose="020B0604020202020204" pitchFamily="34" charset="0"/>
              <a:buChar char="•"/>
            </a:pPr>
            <a:endParaRPr lang="en-US" sz="1400" dirty="0"/>
          </a:p>
          <a:p>
            <a:pPr marL="342900" indent="-342900">
              <a:buSzPct val="130000"/>
              <a:buFont typeface="Arial" panose="020B0604020202020204" pitchFamily="34" charset="0"/>
              <a:buChar char="•"/>
            </a:pPr>
            <a:r>
              <a:rPr lang="en-US" sz="1400" dirty="0"/>
              <a:t>4% of the employees stated they would prefer working in the office</a:t>
            </a:r>
          </a:p>
        </p:txBody>
      </p:sp>
      <p:sp>
        <p:nvSpPr>
          <p:cNvPr id="9" name="TextBox 8">
            <a:extLst>
              <a:ext uri="{FF2B5EF4-FFF2-40B4-BE49-F238E27FC236}">
                <a16:creationId xmlns:a16="http://schemas.microsoft.com/office/drawing/2014/main" id="{1A041258-52D8-4626-99AA-98AC36022BCE}"/>
              </a:ext>
            </a:extLst>
          </p:cNvPr>
          <p:cNvSpPr txBox="1"/>
          <p:nvPr/>
        </p:nvSpPr>
        <p:spPr>
          <a:xfrm>
            <a:off x="93688" y="2054284"/>
            <a:ext cx="2013407" cy="584775"/>
          </a:xfrm>
          <a:prstGeom prst="rect">
            <a:avLst/>
          </a:prstGeom>
          <a:noFill/>
        </p:spPr>
        <p:txBody>
          <a:bodyPr wrap="square" rtlCol="0">
            <a:spAutoFit/>
          </a:bodyPr>
          <a:lstStyle/>
          <a:p>
            <a:r>
              <a:rPr lang="en-US" sz="1600" b="1" dirty="0"/>
              <a:t>Challenges faced while telecommuting</a:t>
            </a:r>
          </a:p>
        </p:txBody>
      </p:sp>
    </p:spTree>
    <p:extLst>
      <p:ext uri="{BB962C8B-B14F-4D97-AF65-F5344CB8AC3E}">
        <p14:creationId xmlns:p14="http://schemas.microsoft.com/office/powerpoint/2010/main" val="196299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16230-FCFB-4D98-ADD4-2352C7B99E07}"/>
              </a:ext>
            </a:extLst>
          </p:cNvPr>
          <p:cNvSpPr>
            <a:spLocks noGrp="1"/>
          </p:cNvSpPr>
          <p:nvPr>
            <p:ph type="sldNum" sz="quarter" idx="4"/>
          </p:nvPr>
        </p:nvSpPr>
        <p:spPr>
          <a:xfrm>
            <a:off x="6457951" y="6493513"/>
            <a:ext cx="2057400" cy="365125"/>
          </a:xfrm>
        </p:spPr>
        <p:txBody>
          <a:bodyPr/>
          <a:lstStyle/>
          <a:p>
            <a:fld id="{48F63A3B-78C7-47BE-AE5E-E10140E04643}" type="slidenum">
              <a:rPr lang="en-US" smtClean="0"/>
              <a:pPr/>
              <a:t>29</a:t>
            </a:fld>
            <a:endParaRPr lang="en-US" dirty="0"/>
          </a:p>
        </p:txBody>
      </p:sp>
      <p:sp>
        <p:nvSpPr>
          <p:cNvPr id="6" name="Title 2">
            <a:extLst>
              <a:ext uri="{FF2B5EF4-FFF2-40B4-BE49-F238E27FC236}">
                <a16:creationId xmlns:a16="http://schemas.microsoft.com/office/drawing/2014/main" id="{C03A3D46-7D31-438F-BC78-501A6F20BC70}"/>
              </a:ext>
            </a:extLst>
          </p:cNvPr>
          <p:cNvSpPr txBox="1">
            <a:spLocks/>
          </p:cNvSpPr>
          <p:nvPr/>
        </p:nvSpPr>
        <p:spPr>
          <a:xfrm>
            <a:off x="0" y="1055097"/>
            <a:ext cx="9144000" cy="4747805"/>
          </a:xfrm>
          <a:prstGeom prst="rect">
            <a:avLst/>
          </a:prstGeom>
          <a:effectLst>
            <a:outerShdw blurRad="50800" dist="38100" dir="13500000" algn="br" rotWithShape="0">
              <a:srgbClr val="F9EE51">
                <a:alpha val="40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effectLst/>
                <a:latin typeface="+mn-lt"/>
                <a:ea typeface="+mj-ea"/>
                <a:cs typeface="+mj-cs"/>
              </a:defRPr>
            </a:lvl1pPr>
          </a:lstStyle>
          <a:p>
            <a:pPr algn="ctr"/>
            <a:r>
              <a:rPr lang="en-US" sz="6000" dirty="0">
                <a:solidFill>
                  <a:srgbClr val="253859"/>
                </a:solidFill>
              </a:rPr>
              <a:t>CITYWIDE </a:t>
            </a:r>
          </a:p>
          <a:p>
            <a:pPr algn="ctr"/>
            <a:r>
              <a:rPr lang="en-US" sz="6000" dirty="0">
                <a:solidFill>
                  <a:srgbClr val="253859"/>
                </a:solidFill>
              </a:rPr>
              <a:t>SURVEY RESULTS</a:t>
            </a:r>
          </a:p>
          <a:p>
            <a:pPr algn="ctr"/>
            <a:endParaRPr lang="en-US" sz="1000" dirty="0">
              <a:solidFill>
                <a:srgbClr val="253859"/>
              </a:solidFill>
            </a:endParaRPr>
          </a:p>
          <a:p>
            <a:pPr algn="ctr"/>
            <a:r>
              <a:rPr lang="en-US" sz="5400" dirty="0">
                <a:solidFill>
                  <a:srgbClr val="253859"/>
                </a:solidFill>
                <a:latin typeface="+mj-lt"/>
              </a:rPr>
              <a:t>(Supervisor, Manager, Director)</a:t>
            </a:r>
          </a:p>
        </p:txBody>
      </p:sp>
    </p:spTree>
    <p:extLst>
      <p:ext uri="{BB962C8B-B14F-4D97-AF65-F5344CB8AC3E}">
        <p14:creationId xmlns:p14="http://schemas.microsoft.com/office/powerpoint/2010/main" val="307298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3</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RETIREMENT INCENTIVE OPTION</a:t>
            </a:r>
          </a:p>
        </p:txBody>
      </p:sp>
      <p:sp>
        <p:nvSpPr>
          <p:cNvPr id="8" name="Rectangle 7">
            <a:extLst>
              <a:ext uri="{FF2B5EF4-FFF2-40B4-BE49-F238E27FC236}">
                <a16:creationId xmlns:a16="http://schemas.microsoft.com/office/drawing/2014/main" id="{893DDC37-FD65-4BDE-B4C3-76A0EEC384E3}"/>
              </a:ext>
            </a:extLst>
          </p:cNvPr>
          <p:cNvSpPr/>
          <p:nvPr/>
        </p:nvSpPr>
        <p:spPr>
          <a:xfrm>
            <a:off x="-1" y="1342139"/>
            <a:ext cx="4585965" cy="4527609"/>
          </a:xfrm>
          <a:prstGeom prst="rect">
            <a:avLst/>
          </a:prstGeom>
          <a:solidFill>
            <a:srgbClr val="253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C053D7B2-E323-44F9-B524-14C35D55F239}"/>
              </a:ext>
            </a:extLst>
          </p:cNvPr>
          <p:cNvSpPr txBox="1">
            <a:spLocks/>
          </p:cNvSpPr>
          <p:nvPr/>
        </p:nvSpPr>
        <p:spPr>
          <a:xfrm>
            <a:off x="142789" y="1455350"/>
            <a:ext cx="4585966" cy="100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50800" dist="50800" dir="3660000" algn="ctr" rotWithShape="0">
                    <a:schemeClr val="tx1">
                      <a:alpha val="75000"/>
                    </a:schemeClr>
                  </a:outerShdw>
                </a:effectLst>
                <a:latin typeface="+mn-lt"/>
                <a:ea typeface="+mj-ea"/>
                <a:cs typeface="+mj-cs"/>
              </a:defRPr>
            </a:lvl1pPr>
          </a:lstStyle>
          <a:p>
            <a:r>
              <a:rPr lang="en-US" sz="3300" dirty="0"/>
              <a:t>Executive Order 1-54</a:t>
            </a:r>
          </a:p>
        </p:txBody>
      </p:sp>
      <p:pic>
        <p:nvPicPr>
          <p:cNvPr id="11" name="Graphic 10">
            <a:extLst>
              <a:ext uri="{FF2B5EF4-FFF2-40B4-BE49-F238E27FC236}">
                <a16:creationId xmlns:a16="http://schemas.microsoft.com/office/drawing/2014/main" id="{87FD3514-DC1D-40E4-BCF0-E33534631C2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6567" y="2492561"/>
            <a:ext cx="3435411" cy="3161536"/>
          </a:xfrm>
          <a:prstGeom prst="rect">
            <a:avLst/>
          </a:prstGeom>
        </p:spPr>
      </p:pic>
      <p:sp>
        <p:nvSpPr>
          <p:cNvPr id="12" name="Rectangle 11">
            <a:extLst>
              <a:ext uri="{FF2B5EF4-FFF2-40B4-BE49-F238E27FC236}">
                <a16:creationId xmlns:a16="http://schemas.microsoft.com/office/drawing/2014/main" id="{EB48C6FF-A840-4E34-BBCC-D52CFDF5F230}"/>
              </a:ext>
            </a:extLst>
          </p:cNvPr>
          <p:cNvSpPr/>
          <p:nvPr/>
        </p:nvSpPr>
        <p:spPr>
          <a:xfrm>
            <a:off x="2090806" y="2665987"/>
            <a:ext cx="5516880" cy="2756262"/>
          </a:xfrm>
          <a:prstGeom prst="rect">
            <a:avLst/>
          </a:prstGeom>
          <a:solidFill>
            <a:schemeClr val="bg1"/>
          </a:solidFill>
          <a:ln>
            <a:noFill/>
          </a:ln>
          <a:effectLst>
            <a:glow rad="101600">
              <a:srgbClr val="002060">
                <a:alpha val="6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FBBE6C-6825-4B84-B2B3-3ACABB477902}"/>
              </a:ext>
            </a:extLst>
          </p:cNvPr>
          <p:cNvSpPr txBox="1"/>
          <p:nvPr/>
        </p:nvSpPr>
        <p:spPr>
          <a:xfrm>
            <a:off x="2090807" y="2863295"/>
            <a:ext cx="5516879" cy="2123658"/>
          </a:xfrm>
          <a:prstGeom prst="rect">
            <a:avLst/>
          </a:prstGeom>
          <a:noFill/>
        </p:spPr>
        <p:txBody>
          <a:bodyPr wrap="square" rtlCol="0">
            <a:spAutoFit/>
          </a:bodyPr>
          <a:lstStyle/>
          <a:p>
            <a:pPr marL="60325" lvl="1">
              <a:buSzPct val="130000"/>
            </a:pPr>
            <a:r>
              <a:rPr lang="en-US" sz="2200" dirty="0"/>
              <a:t>Executive Order 1-54 was one of the first implemented by Mayor Turner in 2016 in response to the General Fund budget deficit. This policy was intended to give municipal employees a retirement option similar to the phase-down offered to classified employees.</a:t>
            </a:r>
          </a:p>
        </p:txBody>
      </p:sp>
      <p:sp>
        <p:nvSpPr>
          <p:cNvPr id="13" name="Text Placeholder 3">
            <a:extLst>
              <a:ext uri="{FF2B5EF4-FFF2-40B4-BE49-F238E27FC236}">
                <a16:creationId xmlns:a16="http://schemas.microsoft.com/office/drawing/2014/main" id="{74707CDB-D5C2-475E-92F4-C6F66FB55476}"/>
              </a:ext>
            </a:extLst>
          </p:cNvPr>
          <p:cNvSpPr txBox="1">
            <a:spLocks/>
          </p:cNvSpPr>
          <p:nvPr/>
        </p:nvSpPr>
        <p:spPr>
          <a:xfrm>
            <a:off x="628651" y="969202"/>
            <a:ext cx="7886700" cy="3429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900" b="1" dirty="0"/>
              <a:t>Background</a:t>
            </a:r>
          </a:p>
        </p:txBody>
      </p:sp>
    </p:spTree>
    <p:extLst>
      <p:ext uri="{BB962C8B-B14F-4D97-AF65-F5344CB8AC3E}">
        <p14:creationId xmlns:p14="http://schemas.microsoft.com/office/powerpoint/2010/main" val="485847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30</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p:txBody>
          <a:bodyPr>
            <a:noAutofit/>
          </a:bodyPr>
          <a:lstStyle/>
          <a:p>
            <a:r>
              <a:rPr lang="en-US" sz="1900" b="1" dirty="0"/>
              <a:t>Survey Results – Supervisor/ Manager</a:t>
            </a:r>
          </a:p>
        </p:txBody>
      </p:sp>
      <p:sp>
        <p:nvSpPr>
          <p:cNvPr id="8" name="TextBox 7">
            <a:extLst>
              <a:ext uri="{FF2B5EF4-FFF2-40B4-BE49-F238E27FC236}">
                <a16:creationId xmlns:a16="http://schemas.microsoft.com/office/drawing/2014/main" id="{18E6AC97-D090-400D-859E-4BF0D57A5759}"/>
              </a:ext>
            </a:extLst>
          </p:cNvPr>
          <p:cNvSpPr txBox="1"/>
          <p:nvPr/>
        </p:nvSpPr>
        <p:spPr>
          <a:xfrm>
            <a:off x="548640" y="1457383"/>
            <a:ext cx="8213698" cy="1446550"/>
          </a:xfrm>
          <a:prstGeom prst="rect">
            <a:avLst/>
          </a:prstGeom>
          <a:noFill/>
        </p:spPr>
        <p:txBody>
          <a:bodyPr wrap="square" rtlCol="0">
            <a:spAutoFit/>
          </a:bodyPr>
          <a:lstStyle/>
          <a:p>
            <a:pPr>
              <a:buSzPct val="130000"/>
            </a:pPr>
            <a:r>
              <a:rPr lang="en-US" sz="2000" b="1" dirty="0"/>
              <a:t>Team Composition </a:t>
            </a:r>
          </a:p>
          <a:p>
            <a:pPr marL="627063" indent="-342900">
              <a:buSzPct val="130000"/>
              <a:buFont typeface="Arial" panose="020B0604020202020204" pitchFamily="34" charset="0"/>
              <a:buChar char="•"/>
            </a:pPr>
            <a:r>
              <a:rPr lang="en-US" sz="2000" dirty="0"/>
              <a:t>72% of the supervisors are managing a mixed group of teleworkers and office personnel</a:t>
            </a:r>
          </a:p>
          <a:p>
            <a:pPr marL="627063" indent="-342900">
              <a:buSzPct val="130000"/>
              <a:buFont typeface="Arial" panose="020B0604020202020204" pitchFamily="34" charset="0"/>
              <a:buChar char="•"/>
            </a:pPr>
            <a:endParaRPr lang="en-US" sz="800" dirty="0"/>
          </a:p>
          <a:p>
            <a:pPr marL="627063" indent="-342900">
              <a:buSzPct val="130000"/>
              <a:buFont typeface="Arial" panose="020B0604020202020204" pitchFamily="34" charset="0"/>
              <a:buChar char="•"/>
            </a:pPr>
            <a:r>
              <a:rPr lang="en-US" sz="2000" dirty="0"/>
              <a:t>27% of the supervisors are managing only teleworkers</a:t>
            </a:r>
          </a:p>
        </p:txBody>
      </p:sp>
      <p:sp>
        <p:nvSpPr>
          <p:cNvPr id="10" name="TextBox 9">
            <a:extLst>
              <a:ext uri="{FF2B5EF4-FFF2-40B4-BE49-F238E27FC236}">
                <a16:creationId xmlns:a16="http://schemas.microsoft.com/office/drawing/2014/main" id="{F41EB70A-6056-4D38-8CEE-EA121650B924}"/>
              </a:ext>
            </a:extLst>
          </p:cNvPr>
          <p:cNvSpPr txBox="1"/>
          <p:nvPr/>
        </p:nvSpPr>
        <p:spPr>
          <a:xfrm>
            <a:off x="628651" y="3030164"/>
            <a:ext cx="8213698" cy="1138773"/>
          </a:xfrm>
          <a:prstGeom prst="rect">
            <a:avLst/>
          </a:prstGeom>
          <a:noFill/>
        </p:spPr>
        <p:txBody>
          <a:bodyPr wrap="square" rtlCol="0">
            <a:spAutoFit/>
          </a:bodyPr>
          <a:lstStyle/>
          <a:p>
            <a:pPr>
              <a:buSzPct val="130000"/>
            </a:pPr>
            <a:r>
              <a:rPr lang="en-US" sz="2000" b="1" dirty="0"/>
              <a:t>Productivity</a:t>
            </a:r>
          </a:p>
          <a:p>
            <a:pPr marL="509588" indent="-342900">
              <a:buSzPct val="130000"/>
              <a:buFont typeface="Arial" panose="020B0604020202020204" pitchFamily="34" charset="0"/>
              <a:buChar char="•"/>
            </a:pPr>
            <a:r>
              <a:rPr lang="en-US" sz="2000" dirty="0"/>
              <a:t>94% of the supervisors stated productivity increased or stayed the same</a:t>
            </a:r>
          </a:p>
          <a:p>
            <a:pPr marL="509588" indent="-342900">
              <a:buSzPct val="130000"/>
              <a:buFont typeface="Arial" panose="020B0604020202020204" pitchFamily="34" charset="0"/>
              <a:buChar char="•"/>
            </a:pPr>
            <a:endParaRPr lang="en-US" sz="800" dirty="0"/>
          </a:p>
          <a:p>
            <a:pPr marL="509588" indent="-342900">
              <a:buSzPct val="130000"/>
              <a:buFont typeface="Arial" panose="020B0604020202020204" pitchFamily="34" charset="0"/>
              <a:buChar char="•"/>
            </a:pPr>
            <a:r>
              <a:rPr lang="en-US" sz="2000" dirty="0"/>
              <a:t>12% of the supervisors stated employees are more effective in the office</a:t>
            </a:r>
            <a:endParaRPr lang="en-US" sz="800" dirty="0"/>
          </a:p>
        </p:txBody>
      </p:sp>
      <p:sp>
        <p:nvSpPr>
          <p:cNvPr id="7" name="TextBox 6">
            <a:extLst>
              <a:ext uri="{FF2B5EF4-FFF2-40B4-BE49-F238E27FC236}">
                <a16:creationId xmlns:a16="http://schemas.microsoft.com/office/drawing/2014/main" id="{5DFF5D78-4026-4B05-8F21-968352566EC3}"/>
              </a:ext>
            </a:extLst>
          </p:cNvPr>
          <p:cNvSpPr txBox="1"/>
          <p:nvPr/>
        </p:nvSpPr>
        <p:spPr>
          <a:xfrm>
            <a:off x="645977" y="4351346"/>
            <a:ext cx="8213698" cy="1754326"/>
          </a:xfrm>
          <a:prstGeom prst="rect">
            <a:avLst/>
          </a:prstGeom>
          <a:noFill/>
        </p:spPr>
        <p:txBody>
          <a:bodyPr wrap="square" rtlCol="0">
            <a:spAutoFit/>
          </a:bodyPr>
          <a:lstStyle/>
          <a:p>
            <a:pPr>
              <a:buSzPct val="130000"/>
            </a:pPr>
            <a:r>
              <a:rPr lang="en-US" sz="2000" b="1" dirty="0"/>
              <a:t>Accessibility</a:t>
            </a:r>
          </a:p>
          <a:p>
            <a:pPr marL="509588" indent="-339725">
              <a:buSzPct val="130000"/>
              <a:buFont typeface="Arial" panose="020B0604020202020204" pitchFamily="34" charset="0"/>
              <a:buChar char="•"/>
            </a:pPr>
            <a:r>
              <a:rPr lang="en-US" sz="2000" dirty="0"/>
              <a:t>95% of the supervisors stated employees were as accessible or more telecommuting than in the office</a:t>
            </a:r>
          </a:p>
          <a:p>
            <a:pPr marL="509588" indent="-339725">
              <a:buSzPct val="130000"/>
              <a:buFont typeface="Arial" panose="020B0604020202020204" pitchFamily="34" charset="0"/>
              <a:buChar char="•"/>
            </a:pPr>
            <a:endParaRPr lang="en-US" sz="800" dirty="0"/>
          </a:p>
          <a:p>
            <a:pPr marL="509588" indent="-339725">
              <a:buSzPct val="130000"/>
              <a:buFont typeface="Arial" panose="020B0604020202020204" pitchFamily="34" charset="0"/>
              <a:buChar char="•"/>
            </a:pPr>
            <a:r>
              <a:rPr lang="en-US" sz="2000" dirty="0"/>
              <a:t>33% of the supervisors conduct meetings at least once per week; 25%  conduct daily meetings; while, 2% conduct meetings once per month</a:t>
            </a:r>
            <a:endParaRPr lang="en-US" sz="800" dirty="0"/>
          </a:p>
        </p:txBody>
      </p:sp>
    </p:spTree>
    <p:extLst>
      <p:ext uri="{BB962C8B-B14F-4D97-AF65-F5344CB8AC3E}">
        <p14:creationId xmlns:p14="http://schemas.microsoft.com/office/powerpoint/2010/main" val="1748110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4FC100-A5D7-40B8-9B64-67B7ED2B8943}"/>
              </a:ext>
            </a:extLst>
          </p:cNvPr>
          <p:cNvSpPr>
            <a:spLocks noGrp="1"/>
          </p:cNvSpPr>
          <p:nvPr>
            <p:ph type="sldNum" sz="quarter" idx="4"/>
          </p:nvPr>
        </p:nvSpPr>
        <p:spPr/>
        <p:txBody>
          <a:bodyPr/>
          <a:lstStyle/>
          <a:p>
            <a:fld id="{48F63A3B-78C7-47BE-AE5E-E10140E04643}" type="slidenum">
              <a:rPr lang="en-US" smtClean="0"/>
              <a:pPr/>
              <a:t>31</a:t>
            </a:fld>
            <a:endParaRPr lang="en-US" dirty="0"/>
          </a:p>
        </p:txBody>
      </p:sp>
      <p:sp>
        <p:nvSpPr>
          <p:cNvPr id="3" name="Title 2">
            <a:extLst>
              <a:ext uri="{FF2B5EF4-FFF2-40B4-BE49-F238E27FC236}">
                <a16:creationId xmlns:a16="http://schemas.microsoft.com/office/drawing/2014/main" id="{0E9327A6-0732-4736-87D8-07413724C88B}"/>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E55F2DF3-AEF2-4806-802C-1B41AA721FF8}"/>
              </a:ext>
            </a:extLst>
          </p:cNvPr>
          <p:cNvSpPr>
            <a:spLocks noGrp="1"/>
          </p:cNvSpPr>
          <p:nvPr>
            <p:ph type="body" sz="quarter" idx="13"/>
          </p:nvPr>
        </p:nvSpPr>
        <p:spPr/>
        <p:txBody>
          <a:bodyPr>
            <a:noAutofit/>
          </a:bodyPr>
          <a:lstStyle/>
          <a:p>
            <a:r>
              <a:rPr lang="en-US" sz="1900" b="1" dirty="0"/>
              <a:t>Survey Results – Supervisor/ Manager</a:t>
            </a:r>
          </a:p>
        </p:txBody>
      </p:sp>
      <p:graphicFrame>
        <p:nvGraphicFramePr>
          <p:cNvPr id="12" name="ChartObject">
            <a:extLst>
              <a:ext uri="{FF2B5EF4-FFF2-40B4-BE49-F238E27FC236}">
                <a16:creationId xmlns:a16="http://schemas.microsoft.com/office/drawing/2014/main" id="{58247796-4A80-478F-A36E-A4088F0C30C1}"/>
              </a:ext>
            </a:extLst>
          </p:cNvPr>
          <p:cNvGraphicFramePr/>
          <p:nvPr>
            <p:extLst>
              <p:ext uri="{D42A27DB-BD31-4B8C-83A1-F6EECF244321}">
                <p14:modId xmlns:p14="http://schemas.microsoft.com/office/powerpoint/2010/main" val="3281235826"/>
              </p:ext>
            </p:extLst>
          </p:nvPr>
        </p:nvGraphicFramePr>
        <p:xfrm>
          <a:off x="1570924" y="1128046"/>
          <a:ext cx="6285520" cy="488149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353CDA3-30AD-4166-94BB-AB2906497084}"/>
              </a:ext>
            </a:extLst>
          </p:cNvPr>
          <p:cNvSpPr txBox="1"/>
          <p:nvPr/>
        </p:nvSpPr>
        <p:spPr>
          <a:xfrm>
            <a:off x="150685" y="1833568"/>
            <a:ext cx="8511345" cy="954107"/>
          </a:xfrm>
          <a:prstGeom prst="rect">
            <a:avLst/>
          </a:prstGeom>
          <a:noFill/>
        </p:spPr>
        <p:txBody>
          <a:bodyPr wrap="square" rtlCol="0">
            <a:spAutoFit/>
          </a:bodyPr>
          <a:lstStyle/>
          <a:p>
            <a:pPr algn="ctr"/>
            <a:r>
              <a:rPr lang="en-US" sz="2800" b="1" dirty="0"/>
              <a:t>Accountability measures</a:t>
            </a:r>
          </a:p>
          <a:p>
            <a:pPr algn="ctr"/>
            <a:r>
              <a:rPr lang="en-US" sz="2800" b="1" dirty="0"/>
              <a:t>implemented for teleworkers</a:t>
            </a:r>
          </a:p>
        </p:txBody>
      </p:sp>
    </p:spTree>
    <p:extLst>
      <p:ext uri="{BB962C8B-B14F-4D97-AF65-F5344CB8AC3E}">
        <p14:creationId xmlns:p14="http://schemas.microsoft.com/office/powerpoint/2010/main" val="1121582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32</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p:txBody>
          <a:bodyPr>
            <a:noAutofit/>
          </a:bodyPr>
          <a:lstStyle/>
          <a:p>
            <a:r>
              <a:rPr lang="en-US" sz="1900" b="1" dirty="0"/>
              <a:t>Directors’ Responses </a:t>
            </a:r>
          </a:p>
        </p:txBody>
      </p:sp>
      <p:sp>
        <p:nvSpPr>
          <p:cNvPr id="8" name="TextBox 7">
            <a:extLst>
              <a:ext uri="{FF2B5EF4-FFF2-40B4-BE49-F238E27FC236}">
                <a16:creationId xmlns:a16="http://schemas.microsoft.com/office/drawing/2014/main" id="{18E6AC97-D090-400D-859E-4BF0D57A5759}"/>
              </a:ext>
            </a:extLst>
          </p:cNvPr>
          <p:cNvSpPr txBox="1"/>
          <p:nvPr/>
        </p:nvSpPr>
        <p:spPr>
          <a:xfrm>
            <a:off x="306863" y="2116098"/>
            <a:ext cx="4653559" cy="3553280"/>
          </a:xfrm>
          <a:prstGeom prst="rect">
            <a:avLst/>
          </a:prstGeom>
          <a:noFill/>
        </p:spPr>
        <p:txBody>
          <a:bodyPr wrap="square" rtlCol="0">
            <a:spAutoFit/>
          </a:bodyPr>
          <a:lstStyle/>
          <a:p>
            <a:pPr marL="457200" indent="-457200">
              <a:lnSpc>
                <a:spcPct val="150000"/>
              </a:lnSpc>
              <a:buSzPct val="130000"/>
              <a:buFont typeface="Wingdings" panose="05000000000000000000" pitchFamily="2" charset="2"/>
              <a:buChar char="ü"/>
            </a:pPr>
            <a:r>
              <a:rPr lang="en-US" sz="2000" dirty="0"/>
              <a:t>Reduced exposure to COVID-19</a:t>
            </a:r>
          </a:p>
          <a:p>
            <a:pPr marL="457200" indent="-457200">
              <a:lnSpc>
                <a:spcPct val="150000"/>
              </a:lnSpc>
              <a:buSzPct val="130000"/>
              <a:buFont typeface="Wingdings" panose="05000000000000000000" pitchFamily="2" charset="2"/>
              <a:buChar char="ü"/>
            </a:pPr>
            <a:endParaRPr lang="en-US" sz="800" dirty="0"/>
          </a:p>
          <a:p>
            <a:pPr marL="457200" indent="-457200">
              <a:lnSpc>
                <a:spcPct val="150000"/>
              </a:lnSpc>
              <a:buSzPct val="130000"/>
              <a:buFont typeface="Wingdings" panose="05000000000000000000" pitchFamily="2" charset="2"/>
              <a:buChar char="ü"/>
            </a:pPr>
            <a:r>
              <a:rPr lang="en-US" sz="2000" dirty="0"/>
              <a:t>Commuting time turned into working hours</a:t>
            </a:r>
          </a:p>
          <a:p>
            <a:pPr marL="457200" indent="-457200">
              <a:lnSpc>
                <a:spcPct val="150000"/>
              </a:lnSpc>
              <a:buSzPct val="130000"/>
              <a:buFont typeface="Wingdings" panose="05000000000000000000" pitchFamily="2" charset="2"/>
              <a:buChar char="ü"/>
            </a:pPr>
            <a:endParaRPr lang="en-US" sz="800" dirty="0"/>
          </a:p>
          <a:p>
            <a:pPr marL="457200" indent="-457200">
              <a:lnSpc>
                <a:spcPct val="150000"/>
              </a:lnSpc>
              <a:buSzPct val="130000"/>
              <a:buFont typeface="Wingdings" panose="05000000000000000000" pitchFamily="2" charset="2"/>
              <a:buChar char="ü"/>
            </a:pPr>
            <a:r>
              <a:rPr lang="en-US" sz="2000" dirty="0"/>
              <a:t>Increased morale</a:t>
            </a:r>
          </a:p>
          <a:p>
            <a:pPr marL="457200" indent="-457200">
              <a:lnSpc>
                <a:spcPct val="150000"/>
              </a:lnSpc>
              <a:buSzPct val="130000"/>
              <a:buFont typeface="Wingdings" panose="05000000000000000000" pitchFamily="2" charset="2"/>
              <a:buChar char="ü"/>
            </a:pPr>
            <a:endParaRPr lang="en-US" sz="800" dirty="0"/>
          </a:p>
          <a:p>
            <a:pPr marL="457200" indent="-457200">
              <a:lnSpc>
                <a:spcPct val="150000"/>
              </a:lnSpc>
              <a:buSzPct val="130000"/>
              <a:buFont typeface="Wingdings" panose="05000000000000000000" pitchFamily="2" charset="2"/>
              <a:buChar char="ü"/>
            </a:pPr>
            <a:r>
              <a:rPr lang="en-US" sz="2000" dirty="0"/>
              <a:t>Process improvement and efficiencies</a:t>
            </a:r>
          </a:p>
          <a:p>
            <a:pPr marL="457200" indent="-457200">
              <a:lnSpc>
                <a:spcPct val="150000"/>
              </a:lnSpc>
              <a:buSzPct val="130000"/>
              <a:buFont typeface="Wingdings" panose="05000000000000000000" pitchFamily="2" charset="2"/>
              <a:buChar char="ü"/>
            </a:pPr>
            <a:endParaRPr lang="en-US" sz="800" dirty="0"/>
          </a:p>
          <a:p>
            <a:pPr marL="457200" indent="-457200">
              <a:lnSpc>
                <a:spcPct val="150000"/>
              </a:lnSpc>
              <a:buSzPct val="130000"/>
              <a:buFont typeface="Wingdings" panose="05000000000000000000" pitchFamily="2" charset="2"/>
              <a:buChar char="ü"/>
            </a:pPr>
            <a:r>
              <a:rPr lang="en-US" sz="2000" dirty="0"/>
              <a:t>Recruiting tool</a:t>
            </a:r>
          </a:p>
        </p:txBody>
      </p:sp>
      <p:sp>
        <p:nvSpPr>
          <p:cNvPr id="6" name="TextBox 5">
            <a:extLst>
              <a:ext uri="{FF2B5EF4-FFF2-40B4-BE49-F238E27FC236}">
                <a16:creationId xmlns:a16="http://schemas.microsoft.com/office/drawing/2014/main" id="{913EC6F6-45C4-4866-94BB-08ED0AA652FF}"/>
              </a:ext>
            </a:extLst>
          </p:cNvPr>
          <p:cNvSpPr txBox="1"/>
          <p:nvPr/>
        </p:nvSpPr>
        <p:spPr>
          <a:xfrm>
            <a:off x="5245608" y="2161768"/>
            <a:ext cx="3699609" cy="2445285"/>
          </a:xfrm>
          <a:prstGeom prst="rect">
            <a:avLst/>
          </a:prstGeom>
          <a:noFill/>
        </p:spPr>
        <p:txBody>
          <a:bodyPr wrap="square" rtlCol="0">
            <a:spAutoFit/>
          </a:bodyPr>
          <a:lstStyle/>
          <a:p>
            <a:pPr marL="401638" indent="-341313">
              <a:lnSpc>
                <a:spcPct val="150000"/>
              </a:lnSpc>
              <a:buSzPct val="130000"/>
              <a:buBlip>
                <a:blip r:embed="rId3">
                  <a:extLst>
                    <a:ext uri="{96DAC541-7B7A-43D3-8B79-37D633B846F1}">
                      <asvg:svgBlip xmlns:asvg="http://schemas.microsoft.com/office/drawing/2016/SVG/main" r:embed="rId4"/>
                    </a:ext>
                  </a:extLst>
                </a:blip>
              </a:buBlip>
            </a:pPr>
            <a:r>
              <a:rPr lang="en-US" sz="2000" dirty="0"/>
              <a:t>Equipment not available to all</a:t>
            </a:r>
          </a:p>
          <a:p>
            <a:pPr marL="401638" indent="-341313">
              <a:lnSpc>
                <a:spcPct val="150000"/>
              </a:lnSpc>
              <a:buSzPct val="130000"/>
              <a:buBlip>
                <a:blip r:embed="rId3">
                  <a:extLst>
                    <a:ext uri="{96DAC541-7B7A-43D3-8B79-37D633B846F1}">
                      <asvg:svgBlip xmlns:asvg="http://schemas.microsoft.com/office/drawing/2016/SVG/main" r:embed="rId4"/>
                    </a:ext>
                  </a:extLst>
                </a:blip>
              </a:buBlip>
            </a:pPr>
            <a:endParaRPr lang="en-US" sz="800" dirty="0"/>
          </a:p>
          <a:p>
            <a:pPr marL="401638" indent="-341313">
              <a:lnSpc>
                <a:spcPct val="150000"/>
              </a:lnSpc>
              <a:buSzPct val="130000"/>
              <a:buBlip>
                <a:blip r:embed="rId3">
                  <a:extLst>
                    <a:ext uri="{96DAC541-7B7A-43D3-8B79-37D633B846F1}">
                      <asvg:svgBlip xmlns:asvg="http://schemas.microsoft.com/office/drawing/2016/SVG/main" r:embed="rId4"/>
                    </a:ext>
                  </a:extLst>
                </a:blip>
              </a:buBlip>
            </a:pPr>
            <a:r>
              <a:rPr lang="en-US" sz="2000" dirty="0"/>
              <a:t>Use of personal equipment</a:t>
            </a:r>
          </a:p>
          <a:p>
            <a:pPr marL="401638" indent="-341313">
              <a:lnSpc>
                <a:spcPct val="150000"/>
              </a:lnSpc>
              <a:buSzPct val="130000"/>
              <a:buBlip>
                <a:blip r:embed="rId3">
                  <a:extLst>
                    <a:ext uri="{96DAC541-7B7A-43D3-8B79-37D633B846F1}">
                      <asvg:svgBlip xmlns:asvg="http://schemas.microsoft.com/office/drawing/2016/SVG/main" r:embed="rId4"/>
                    </a:ext>
                  </a:extLst>
                </a:blip>
              </a:buBlip>
            </a:pPr>
            <a:endParaRPr lang="en-US" sz="800" dirty="0"/>
          </a:p>
          <a:p>
            <a:pPr marL="401638" indent="-341313">
              <a:lnSpc>
                <a:spcPct val="150000"/>
              </a:lnSpc>
              <a:buSzPct val="130000"/>
              <a:buBlip>
                <a:blip r:embed="rId3">
                  <a:extLst>
                    <a:ext uri="{96DAC541-7B7A-43D3-8B79-37D633B846F1}">
                      <asvg:svgBlip xmlns:asvg="http://schemas.microsoft.com/office/drawing/2016/SVG/main" r:embed="rId4"/>
                    </a:ext>
                  </a:extLst>
                </a:blip>
              </a:buBlip>
            </a:pPr>
            <a:r>
              <a:rPr lang="en-US" sz="2000" dirty="0"/>
              <a:t>Team dynamics compromised</a:t>
            </a:r>
          </a:p>
          <a:p>
            <a:pPr marL="401638" indent="-341313">
              <a:lnSpc>
                <a:spcPct val="150000"/>
              </a:lnSpc>
              <a:buSzPct val="130000"/>
              <a:buBlip>
                <a:blip r:embed="rId3">
                  <a:extLst>
                    <a:ext uri="{96DAC541-7B7A-43D3-8B79-37D633B846F1}">
                      <asvg:svgBlip xmlns:asvg="http://schemas.microsoft.com/office/drawing/2016/SVG/main" r:embed="rId4"/>
                    </a:ext>
                  </a:extLst>
                </a:blip>
              </a:buBlip>
            </a:pPr>
            <a:endParaRPr lang="en-US" sz="800" dirty="0"/>
          </a:p>
          <a:p>
            <a:pPr marL="401638" indent="-341313">
              <a:lnSpc>
                <a:spcPct val="150000"/>
              </a:lnSpc>
              <a:buSzPct val="130000"/>
              <a:buBlip>
                <a:blip r:embed="rId3">
                  <a:extLst>
                    <a:ext uri="{96DAC541-7B7A-43D3-8B79-37D633B846F1}">
                      <asvg:svgBlip xmlns:asvg="http://schemas.microsoft.com/office/drawing/2016/SVG/main" r:embed="rId4"/>
                    </a:ext>
                  </a:extLst>
                </a:blip>
              </a:buBlip>
            </a:pPr>
            <a:r>
              <a:rPr lang="en-US" sz="2000" dirty="0"/>
              <a:t>Technology learning curve</a:t>
            </a:r>
          </a:p>
        </p:txBody>
      </p:sp>
      <p:sp>
        <p:nvSpPr>
          <p:cNvPr id="5" name="TextBox 4">
            <a:extLst>
              <a:ext uri="{FF2B5EF4-FFF2-40B4-BE49-F238E27FC236}">
                <a16:creationId xmlns:a16="http://schemas.microsoft.com/office/drawing/2014/main" id="{173EAB39-A8DF-4BFF-9C47-ED655DBFC994}"/>
              </a:ext>
            </a:extLst>
          </p:cNvPr>
          <p:cNvSpPr txBox="1"/>
          <p:nvPr/>
        </p:nvSpPr>
        <p:spPr>
          <a:xfrm>
            <a:off x="237744" y="1554480"/>
            <a:ext cx="4334255" cy="369332"/>
          </a:xfrm>
          <a:prstGeom prst="rect">
            <a:avLst/>
          </a:prstGeom>
          <a:noFill/>
        </p:spPr>
        <p:txBody>
          <a:bodyPr wrap="square" rtlCol="0">
            <a:spAutoFit/>
          </a:bodyPr>
          <a:lstStyle/>
          <a:p>
            <a:pPr algn="ctr"/>
            <a:r>
              <a:rPr lang="en-US" b="1" dirty="0"/>
              <a:t>PROs</a:t>
            </a:r>
          </a:p>
        </p:txBody>
      </p:sp>
      <p:sp>
        <p:nvSpPr>
          <p:cNvPr id="9" name="TextBox 8">
            <a:extLst>
              <a:ext uri="{FF2B5EF4-FFF2-40B4-BE49-F238E27FC236}">
                <a16:creationId xmlns:a16="http://schemas.microsoft.com/office/drawing/2014/main" id="{5F5E4BF2-8FC4-45B4-8351-88E2B0E04CAB}"/>
              </a:ext>
            </a:extLst>
          </p:cNvPr>
          <p:cNvSpPr txBox="1"/>
          <p:nvPr/>
        </p:nvSpPr>
        <p:spPr>
          <a:xfrm>
            <a:off x="4745736" y="1557954"/>
            <a:ext cx="4334255" cy="369332"/>
          </a:xfrm>
          <a:prstGeom prst="rect">
            <a:avLst/>
          </a:prstGeom>
          <a:noFill/>
        </p:spPr>
        <p:txBody>
          <a:bodyPr wrap="square" rtlCol="0">
            <a:spAutoFit/>
          </a:bodyPr>
          <a:lstStyle/>
          <a:p>
            <a:pPr algn="ctr"/>
            <a:r>
              <a:rPr lang="en-US" b="1" dirty="0"/>
              <a:t>CONs</a:t>
            </a:r>
          </a:p>
        </p:txBody>
      </p:sp>
    </p:spTree>
    <p:extLst>
      <p:ext uri="{BB962C8B-B14F-4D97-AF65-F5344CB8AC3E}">
        <p14:creationId xmlns:p14="http://schemas.microsoft.com/office/powerpoint/2010/main" val="4172718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16230-FCFB-4D98-ADD4-2352C7B99E07}"/>
              </a:ext>
            </a:extLst>
          </p:cNvPr>
          <p:cNvSpPr>
            <a:spLocks noGrp="1"/>
          </p:cNvSpPr>
          <p:nvPr>
            <p:ph type="sldNum" sz="quarter" idx="4"/>
          </p:nvPr>
        </p:nvSpPr>
        <p:spPr>
          <a:xfrm>
            <a:off x="6457951" y="6493513"/>
            <a:ext cx="2057400" cy="365125"/>
          </a:xfrm>
        </p:spPr>
        <p:txBody>
          <a:bodyPr/>
          <a:lstStyle/>
          <a:p>
            <a:fld id="{48F63A3B-78C7-47BE-AE5E-E10140E04643}" type="slidenum">
              <a:rPr lang="en-US" smtClean="0"/>
              <a:pPr/>
              <a:t>33</a:t>
            </a:fld>
            <a:endParaRPr lang="en-US" dirty="0"/>
          </a:p>
        </p:txBody>
      </p:sp>
      <p:sp>
        <p:nvSpPr>
          <p:cNvPr id="6" name="Title 2">
            <a:extLst>
              <a:ext uri="{FF2B5EF4-FFF2-40B4-BE49-F238E27FC236}">
                <a16:creationId xmlns:a16="http://schemas.microsoft.com/office/drawing/2014/main" id="{C03A3D46-7D31-438F-BC78-501A6F20BC70}"/>
              </a:ext>
            </a:extLst>
          </p:cNvPr>
          <p:cNvSpPr txBox="1">
            <a:spLocks/>
          </p:cNvSpPr>
          <p:nvPr/>
        </p:nvSpPr>
        <p:spPr>
          <a:xfrm>
            <a:off x="0" y="1055098"/>
            <a:ext cx="9144000" cy="4747805"/>
          </a:xfrm>
          <a:prstGeom prst="rect">
            <a:avLst/>
          </a:prstGeom>
          <a:effectLst>
            <a:outerShdw blurRad="50800" dist="38100" dir="13500000" algn="br" rotWithShape="0">
              <a:srgbClr val="F9EE51">
                <a:alpha val="40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effectLst/>
                <a:latin typeface="+mn-lt"/>
                <a:ea typeface="+mj-ea"/>
                <a:cs typeface="+mj-cs"/>
              </a:defRPr>
            </a:lvl1pPr>
          </a:lstStyle>
          <a:p>
            <a:pPr algn="ctr"/>
            <a:r>
              <a:rPr lang="en-US" sz="6000" dirty="0">
                <a:solidFill>
                  <a:srgbClr val="253859"/>
                </a:solidFill>
              </a:rPr>
              <a:t>TELECOMMUTING</a:t>
            </a:r>
          </a:p>
          <a:p>
            <a:pPr algn="ctr"/>
            <a:r>
              <a:rPr lang="en-US" sz="5400" dirty="0">
                <a:solidFill>
                  <a:srgbClr val="253859"/>
                </a:solidFill>
              </a:rPr>
              <a:t>FINANCIAL IMPACT </a:t>
            </a:r>
          </a:p>
        </p:txBody>
      </p:sp>
    </p:spTree>
    <p:extLst>
      <p:ext uri="{BB962C8B-B14F-4D97-AF65-F5344CB8AC3E}">
        <p14:creationId xmlns:p14="http://schemas.microsoft.com/office/powerpoint/2010/main" val="5090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34</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p:txBody>
          <a:bodyPr>
            <a:noAutofit/>
          </a:bodyPr>
          <a:lstStyle/>
          <a:p>
            <a:r>
              <a:rPr lang="en-US" sz="1900" b="1" dirty="0"/>
              <a:t>Financial Impact</a:t>
            </a:r>
          </a:p>
        </p:txBody>
      </p:sp>
      <p:sp>
        <p:nvSpPr>
          <p:cNvPr id="7" name="TextBox 6">
            <a:extLst>
              <a:ext uri="{FF2B5EF4-FFF2-40B4-BE49-F238E27FC236}">
                <a16:creationId xmlns:a16="http://schemas.microsoft.com/office/drawing/2014/main" id="{AD790BCB-7640-4520-944A-2A0ABED266A5}"/>
              </a:ext>
            </a:extLst>
          </p:cNvPr>
          <p:cNvSpPr txBox="1"/>
          <p:nvPr/>
        </p:nvSpPr>
        <p:spPr>
          <a:xfrm>
            <a:off x="628651" y="2093729"/>
            <a:ext cx="7886700" cy="3447098"/>
          </a:xfrm>
          <a:prstGeom prst="rect">
            <a:avLst/>
          </a:prstGeom>
          <a:noFill/>
        </p:spPr>
        <p:txBody>
          <a:bodyPr wrap="square" rtlCol="0">
            <a:spAutoFit/>
          </a:bodyPr>
          <a:lstStyle/>
          <a:p>
            <a:pPr algn="ctr">
              <a:buSzPct val="125000"/>
            </a:pPr>
            <a:r>
              <a:rPr lang="en-US" sz="2400" b="1" dirty="0"/>
              <a:t>Office Space, Building Maintenance and Transportation Costs</a:t>
            </a:r>
          </a:p>
          <a:p>
            <a:pPr>
              <a:buSzPct val="125000"/>
            </a:pPr>
            <a:r>
              <a:rPr lang="en-US" sz="2400" b="1" dirty="0"/>
              <a:t> </a:t>
            </a:r>
          </a:p>
          <a:p>
            <a:pPr marL="171450" indent="-171450">
              <a:buSzPct val="125000"/>
              <a:buBlip>
                <a:blip r:embed="rId3">
                  <a:extLst>
                    <a:ext uri="{96DAC541-7B7A-43D3-8B79-37D633B846F1}">
                      <asvg:svgBlip xmlns:asvg="http://schemas.microsoft.com/office/drawing/2016/SVG/main" r:embed="rId4"/>
                    </a:ext>
                  </a:extLst>
                </a:blip>
              </a:buBlip>
            </a:pPr>
            <a:endParaRPr lang="en-US" sz="600" dirty="0"/>
          </a:p>
          <a:p>
            <a:pPr lvl="1">
              <a:buSzPct val="130000"/>
            </a:pPr>
            <a:r>
              <a:rPr lang="en-US" sz="2200" dirty="0"/>
              <a:t>These costs are bound by contractual agreements. Therefore, telecommuting would not impact the cost structure until after the contract terms have expired. Then, contractual scopes can be revised to include changes in the City’s workforce related to occupancy and consumption.</a:t>
            </a:r>
          </a:p>
          <a:p>
            <a:pPr marL="976313" lvl="1" indent="-519113">
              <a:buSzPct val="130000"/>
              <a:buFont typeface="Wingdings" panose="05000000000000000000" pitchFamily="2" charset="2"/>
              <a:buChar char="q"/>
            </a:pPr>
            <a:endParaRPr lang="en-US" dirty="0"/>
          </a:p>
          <a:p>
            <a:pPr lvl="1">
              <a:buSzPct val="130000"/>
            </a:pPr>
            <a:r>
              <a:rPr lang="en-US" dirty="0"/>
              <a:t> </a:t>
            </a:r>
          </a:p>
          <a:p>
            <a:endParaRPr lang="en-US" dirty="0"/>
          </a:p>
        </p:txBody>
      </p:sp>
    </p:spTree>
    <p:extLst>
      <p:ext uri="{BB962C8B-B14F-4D97-AF65-F5344CB8AC3E}">
        <p14:creationId xmlns:p14="http://schemas.microsoft.com/office/powerpoint/2010/main" val="18201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35</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p:txBody>
          <a:bodyPr>
            <a:noAutofit/>
          </a:bodyPr>
          <a:lstStyle/>
          <a:p>
            <a:r>
              <a:rPr lang="en-US" sz="1900" b="1" dirty="0"/>
              <a:t>Financial Impact – Utility Consumption</a:t>
            </a:r>
          </a:p>
        </p:txBody>
      </p:sp>
      <p:graphicFrame>
        <p:nvGraphicFramePr>
          <p:cNvPr id="8" name="Chart 7">
            <a:extLst>
              <a:ext uri="{FF2B5EF4-FFF2-40B4-BE49-F238E27FC236}">
                <a16:creationId xmlns:a16="http://schemas.microsoft.com/office/drawing/2014/main" id="{240519A4-1D29-44FE-8A7B-2C04C6CC31BC}"/>
              </a:ext>
            </a:extLst>
          </p:cNvPr>
          <p:cNvGraphicFramePr/>
          <p:nvPr>
            <p:extLst>
              <p:ext uri="{D42A27DB-BD31-4B8C-83A1-F6EECF244321}">
                <p14:modId xmlns:p14="http://schemas.microsoft.com/office/powerpoint/2010/main" val="2795890766"/>
              </p:ext>
            </p:extLst>
          </p:nvPr>
        </p:nvGraphicFramePr>
        <p:xfrm>
          <a:off x="172924" y="1780179"/>
          <a:ext cx="4282478" cy="369773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B913E1D-C9A4-4382-BD67-C851E7CAE40A}"/>
              </a:ext>
            </a:extLst>
          </p:cNvPr>
          <p:cNvSpPr txBox="1"/>
          <p:nvPr/>
        </p:nvSpPr>
        <p:spPr>
          <a:xfrm>
            <a:off x="628652" y="1677416"/>
            <a:ext cx="3712760" cy="338554"/>
          </a:xfrm>
          <a:prstGeom prst="rect">
            <a:avLst/>
          </a:prstGeom>
          <a:noFill/>
        </p:spPr>
        <p:txBody>
          <a:bodyPr wrap="square" rtlCol="0">
            <a:spAutoFit/>
          </a:bodyPr>
          <a:lstStyle/>
          <a:p>
            <a:r>
              <a:rPr lang="en-US" sz="1600" b="1" dirty="0"/>
              <a:t>kWh usage* expressed in millions</a:t>
            </a:r>
          </a:p>
        </p:txBody>
      </p:sp>
      <p:sp>
        <p:nvSpPr>
          <p:cNvPr id="11" name="TextBox 10">
            <a:extLst>
              <a:ext uri="{FF2B5EF4-FFF2-40B4-BE49-F238E27FC236}">
                <a16:creationId xmlns:a16="http://schemas.microsoft.com/office/drawing/2014/main" id="{A3CD4AF9-D945-4A9A-BDEF-EF91B53B40B6}"/>
              </a:ext>
            </a:extLst>
          </p:cNvPr>
          <p:cNvSpPr txBox="1"/>
          <p:nvPr/>
        </p:nvSpPr>
        <p:spPr>
          <a:xfrm>
            <a:off x="2163004" y="6068014"/>
            <a:ext cx="4489808" cy="246221"/>
          </a:xfrm>
          <a:prstGeom prst="rect">
            <a:avLst/>
          </a:prstGeom>
          <a:noFill/>
        </p:spPr>
        <p:txBody>
          <a:bodyPr wrap="square" rtlCol="0">
            <a:spAutoFit/>
          </a:bodyPr>
          <a:lstStyle/>
          <a:p>
            <a:r>
              <a:rPr lang="en-US" sz="1000" dirty="0"/>
              <a:t>* Data sample from 900/901 Bagby St., 611 Walker St., and 800 North Stadium Dr.</a:t>
            </a:r>
          </a:p>
        </p:txBody>
      </p:sp>
      <p:sp>
        <p:nvSpPr>
          <p:cNvPr id="12" name="TextBox 11">
            <a:extLst>
              <a:ext uri="{FF2B5EF4-FFF2-40B4-BE49-F238E27FC236}">
                <a16:creationId xmlns:a16="http://schemas.microsoft.com/office/drawing/2014/main" id="{EFBDB4EE-32D1-4253-A765-41A46900EF1D}"/>
              </a:ext>
            </a:extLst>
          </p:cNvPr>
          <p:cNvSpPr txBox="1"/>
          <p:nvPr/>
        </p:nvSpPr>
        <p:spPr>
          <a:xfrm>
            <a:off x="639669" y="4493240"/>
            <a:ext cx="3068706" cy="461665"/>
          </a:xfrm>
          <a:prstGeom prst="rect">
            <a:avLst/>
          </a:prstGeom>
          <a:noFill/>
        </p:spPr>
        <p:txBody>
          <a:bodyPr wrap="square" rtlCol="0">
            <a:spAutoFit/>
          </a:bodyPr>
          <a:lstStyle/>
          <a:p>
            <a:pPr lvl="1" algn="ctr">
              <a:buSzPct val="100000"/>
            </a:pPr>
            <a:r>
              <a:rPr lang="en-US" sz="1200" b="1" dirty="0"/>
              <a:t>Overall consumption reduction of 5% </a:t>
            </a:r>
            <a:r>
              <a:rPr lang="en-US" sz="1100" b="1" dirty="0"/>
              <a:t>(2020 vs 2019)</a:t>
            </a:r>
            <a:endParaRPr lang="en-US" sz="1200" b="1" dirty="0"/>
          </a:p>
        </p:txBody>
      </p:sp>
      <p:graphicFrame>
        <p:nvGraphicFramePr>
          <p:cNvPr id="13" name="Chart 12">
            <a:extLst>
              <a:ext uri="{FF2B5EF4-FFF2-40B4-BE49-F238E27FC236}">
                <a16:creationId xmlns:a16="http://schemas.microsoft.com/office/drawing/2014/main" id="{CAA9278E-62F2-4B99-9296-2E770F690F30}"/>
              </a:ext>
            </a:extLst>
          </p:cNvPr>
          <p:cNvGraphicFramePr/>
          <p:nvPr>
            <p:extLst>
              <p:ext uri="{D42A27DB-BD31-4B8C-83A1-F6EECF244321}">
                <p14:modId xmlns:p14="http://schemas.microsoft.com/office/powerpoint/2010/main" val="3592910656"/>
              </p:ext>
            </p:extLst>
          </p:nvPr>
        </p:nvGraphicFramePr>
        <p:xfrm>
          <a:off x="4365784" y="2122397"/>
          <a:ext cx="4576884" cy="404570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1F8E0212-BDC6-4AFB-83C0-384224C23497}"/>
              </a:ext>
            </a:extLst>
          </p:cNvPr>
          <p:cNvSpPr txBox="1"/>
          <p:nvPr/>
        </p:nvSpPr>
        <p:spPr>
          <a:xfrm>
            <a:off x="5502054" y="4567534"/>
            <a:ext cx="2783205" cy="461665"/>
          </a:xfrm>
          <a:prstGeom prst="rect">
            <a:avLst/>
          </a:prstGeom>
          <a:noFill/>
        </p:spPr>
        <p:txBody>
          <a:bodyPr wrap="square" rtlCol="0">
            <a:spAutoFit/>
          </a:bodyPr>
          <a:lstStyle/>
          <a:p>
            <a:pPr lvl="1" algn="ctr">
              <a:buSzPct val="100000"/>
            </a:pPr>
            <a:r>
              <a:rPr lang="en-US" sz="1200" b="1" dirty="0"/>
              <a:t>Overall Cost reduction of 6% </a:t>
            </a:r>
            <a:r>
              <a:rPr lang="en-US" sz="1100" b="1" dirty="0"/>
              <a:t>(2020 vs 2019)</a:t>
            </a:r>
            <a:endParaRPr lang="en-US" sz="1200" b="1" dirty="0"/>
          </a:p>
        </p:txBody>
      </p:sp>
      <p:sp>
        <p:nvSpPr>
          <p:cNvPr id="15" name="TextBox 14">
            <a:extLst>
              <a:ext uri="{FF2B5EF4-FFF2-40B4-BE49-F238E27FC236}">
                <a16:creationId xmlns:a16="http://schemas.microsoft.com/office/drawing/2014/main" id="{84FFC3DD-2C38-45E9-8FC5-30D9D89FB362}"/>
              </a:ext>
            </a:extLst>
          </p:cNvPr>
          <p:cNvSpPr txBox="1"/>
          <p:nvPr/>
        </p:nvSpPr>
        <p:spPr>
          <a:xfrm>
            <a:off x="5104738" y="1628968"/>
            <a:ext cx="3712760" cy="338554"/>
          </a:xfrm>
          <a:prstGeom prst="rect">
            <a:avLst/>
          </a:prstGeom>
          <a:noFill/>
        </p:spPr>
        <p:txBody>
          <a:bodyPr wrap="square" rtlCol="0">
            <a:spAutoFit/>
          </a:bodyPr>
          <a:lstStyle/>
          <a:p>
            <a:pPr algn="ctr"/>
            <a:r>
              <a:rPr lang="en-US" sz="1600" b="1" dirty="0"/>
              <a:t>Cost* expressed in thousands</a:t>
            </a:r>
          </a:p>
        </p:txBody>
      </p:sp>
      <p:sp>
        <p:nvSpPr>
          <p:cNvPr id="16" name="TextBox 15">
            <a:extLst>
              <a:ext uri="{FF2B5EF4-FFF2-40B4-BE49-F238E27FC236}">
                <a16:creationId xmlns:a16="http://schemas.microsoft.com/office/drawing/2014/main" id="{F7B899F9-A0B4-4C7A-9EFF-2BCA4BD87EA9}"/>
              </a:ext>
            </a:extLst>
          </p:cNvPr>
          <p:cNvSpPr txBox="1"/>
          <p:nvPr/>
        </p:nvSpPr>
        <p:spPr>
          <a:xfrm>
            <a:off x="172924" y="5781174"/>
            <a:ext cx="8798151" cy="2616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1100" dirty="0"/>
              <a:t>Reductions in energy consumption are due to several factors: Facility Operations, Equipment replacements/ usage, Telecommuting (building occupancy)</a:t>
            </a:r>
          </a:p>
        </p:txBody>
      </p:sp>
    </p:spTree>
    <p:extLst>
      <p:ext uri="{BB962C8B-B14F-4D97-AF65-F5344CB8AC3E}">
        <p14:creationId xmlns:p14="http://schemas.microsoft.com/office/powerpoint/2010/main" val="2441248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16230-FCFB-4D98-ADD4-2352C7B99E07}"/>
              </a:ext>
            </a:extLst>
          </p:cNvPr>
          <p:cNvSpPr>
            <a:spLocks noGrp="1"/>
          </p:cNvSpPr>
          <p:nvPr>
            <p:ph type="sldNum" sz="quarter" idx="4"/>
          </p:nvPr>
        </p:nvSpPr>
        <p:spPr>
          <a:xfrm>
            <a:off x="6457951" y="6493513"/>
            <a:ext cx="2057400" cy="365125"/>
          </a:xfrm>
        </p:spPr>
        <p:txBody>
          <a:bodyPr/>
          <a:lstStyle/>
          <a:p>
            <a:fld id="{48F63A3B-78C7-47BE-AE5E-E10140E04643}" type="slidenum">
              <a:rPr lang="en-US" smtClean="0"/>
              <a:pPr/>
              <a:t>36</a:t>
            </a:fld>
            <a:endParaRPr lang="en-US" dirty="0"/>
          </a:p>
        </p:txBody>
      </p:sp>
      <p:sp>
        <p:nvSpPr>
          <p:cNvPr id="6" name="Title 2">
            <a:extLst>
              <a:ext uri="{FF2B5EF4-FFF2-40B4-BE49-F238E27FC236}">
                <a16:creationId xmlns:a16="http://schemas.microsoft.com/office/drawing/2014/main" id="{C03A3D46-7D31-438F-BC78-501A6F20BC70}"/>
              </a:ext>
            </a:extLst>
          </p:cNvPr>
          <p:cNvSpPr txBox="1">
            <a:spLocks/>
          </p:cNvSpPr>
          <p:nvPr/>
        </p:nvSpPr>
        <p:spPr>
          <a:xfrm>
            <a:off x="0" y="1055098"/>
            <a:ext cx="9144000" cy="4747805"/>
          </a:xfrm>
          <a:prstGeom prst="rect">
            <a:avLst/>
          </a:prstGeom>
          <a:effectLst>
            <a:outerShdw blurRad="50800" dist="38100" dir="13500000" algn="br" rotWithShape="0">
              <a:srgbClr val="F9EE51">
                <a:alpha val="40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effectLst/>
                <a:latin typeface="+mn-lt"/>
                <a:ea typeface="+mj-ea"/>
                <a:cs typeface="+mj-cs"/>
              </a:defRPr>
            </a:lvl1pPr>
          </a:lstStyle>
          <a:p>
            <a:pPr algn="ctr"/>
            <a:r>
              <a:rPr lang="en-US" sz="6000" dirty="0">
                <a:solidFill>
                  <a:srgbClr val="253859"/>
                </a:solidFill>
              </a:rPr>
              <a:t>TELECOMMUTING </a:t>
            </a:r>
          </a:p>
          <a:p>
            <a:pPr algn="ctr"/>
            <a:r>
              <a:rPr lang="en-US" sz="5400" dirty="0">
                <a:solidFill>
                  <a:srgbClr val="253859"/>
                </a:solidFill>
              </a:rPr>
              <a:t>ADVANTAGES</a:t>
            </a:r>
          </a:p>
          <a:p>
            <a:pPr algn="ctr"/>
            <a:r>
              <a:rPr lang="en-US" sz="5400" dirty="0">
                <a:solidFill>
                  <a:srgbClr val="253859"/>
                </a:solidFill>
              </a:rPr>
              <a:t>DRAWBACKS</a:t>
            </a:r>
          </a:p>
        </p:txBody>
      </p:sp>
    </p:spTree>
    <p:extLst>
      <p:ext uri="{BB962C8B-B14F-4D97-AF65-F5344CB8AC3E}">
        <p14:creationId xmlns:p14="http://schemas.microsoft.com/office/powerpoint/2010/main" val="3633931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37</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p:txBody>
          <a:bodyPr>
            <a:noAutofit/>
          </a:bodyPr>
          <a:lstStyle/>
          <a:p>
            <a:r>
              <a:rPr lang="en-US" sz="1900" b="1" dirty="0"/>
              <a:t>Advantages (Pros) and Drawback (Cons)</a:t>
            </a:r>
          </a:p>
        </p:txBody>
      </p:sp>
      <p:sp>
        <p:nvSpPr>
          <p:cNvPr id="8" name="TextBox 7">
            <a:extLst>
              <a:ext uri="{FF2B5EF4-FFF2-40B4-BE49-F238E27FC236}">
                <a16:creationId xmlns:a16="http://schemas.microsoft.com/office/drawing/2014/main" id="{18E6AC97-D090-400D-859E-4BF0D57A5759}"/>
              </a:ext>
            </a:extLst>
          </p:cNvPr>
          <p:cNvSpPr txBox="1"/>
          <p:nvPr/>
        </p:nvSpPr>
        <p:spPr>
          <a:xfrm>
            <a:off x="227349" y="1726012"/>
            <a:ext cx="4583190" cy="3707169"/>
          </a:xfrm>
          <a:prstGeom prst="rect">
            <a:avLst/>
          </a:prstGeom>
          <a:noFill/>
        </p:spPr>
        <p:txBody>
          <a:bodyPr wrap="square" rtlCol="0">
            <a:spAutoFit/>
          </a:bodyPr>
          <a:lstStyle/>
          <a:p>
            <a:pPr algn="ctr">
              <a:lnSpc>
                <a:spcPct val="150000"/>
              </a:lnSpc>
              <a:buSzPct val="130000"/>
            </a:pPr>
            <a:r>
              <a:rPr lang="en-US" sz="2000" b="1" dirty="0"/>
              <a:t>PROs</a:t>
            </a:r>
          </a:p>
          <a:p>
            <a:pPr marL="627063" indent="-627063">
              <a:lnSpc>
                <a:spcPct val="150000"/>
              </a:lnSpc>
              <a:buSzPct val="130000"/>
              <a:buFont typeface="Wingdings" panose="05000000000000000000" pitchFamily="2" charset="2"/>
              <a:buChar char="ü"/>
            </a:pPr>
            <a:r>
              <a:rPr lang="en-US" sz="2000" dirty="0"/>
              <a:t>Reduced exposure to COVID-19</a:t>
            </a:r>
          </a:p>
          <a:p>
            <a:pPr marL="627063" indent="-627063">
              <a:lnSpc>
                <a:spcPct val="150000"/>
              </a:lnSpc>
              <a:buSzPct val="130000"/>
              <a:buFont typeface="Wingdings" panose="05000000000000000000" pitchFamily="2" charset="2"/>
              <a:buChar char="ü"/>
            </a:pPr>
            <a:endParaRPr lang="en-US" sz="800" dirty="0"/>
          </a:p>
          <a:p>
            <a:pPr marL="627063" indent="-627063">
              <a:lnSpc>
                <a:spcPct val="150000"/>
              </a:lnSpc>
              <a:buSzPct val="130000"/>
              <a:buFont typeface="Wingdings" panose="05000000000000000000" pitchFamily="2" charset="2"/>
              <a:buChar char="ü"/>
            </a:pPr>
            <a:r>
              <a:rPr lang="en-US" sz="2000" dirty="0"/>
              <a:t>Lower energy costs</a:t>
            </a:r>
          </a:p>
          <a:p>
            <a:pPr marL="627063" indent="-627063">
              <a:lnSpc>
                <a:spcPct val="150000"/>
              </a:lnSpc>
              <a:buSzPct val="130000"/>
              <a:buFont typeface="Wingdings" panose="05000000000000000000" pitchFamily="2" charset="2"/>
              <a:buChar char="ü"/>
            </a:pPr>
            <a:endParaRPr lang="en-US" sz="800" dirty="0"/>
          </a:p>
          <a:p>
            <a:pPr marL="627063" indent="-627063">
              <a:buSzPct val="130000"/>
              <a:buFont typeface="Wingdings" panose="05000000000000000000" pitchFamily="2" charset="2"/>
              <a:buChar char="ü"/>
            </a:pPr>
            <a:r>
              <a:rPr lang="en-US" sz="2000" dirty="0"/>
              <a:t>Improved employee satisfaction/ morale</a:t>
            </a:r>
          </a:p>
          <a:p>
            <a:pPr marL="627063" indent="-627063">
              <a:lnSpc>
                <a:spcPct val="150000"/>
              </a:lnSpc>
              <a:buSzPct val="130000"/>
              <a:buFont typeface="Wingdings" panose="05000000000000000000" pitchFamily="2" charset="2"/>
              <a:buChar char="ü"/>
            </a:pPr>
            <a:endParaRPr lang="en-US" sz="800" dirty="0"/>
          </a:p>
          <a:p>
            <a:pPr marL="627063" indent="-627063">
              <a:lnSpc>
                <a:spcPct val="150000"/>
              </a:lnSpc>
              <a:buSzPct val="130000"/>
              <a:buFont typeface="Wingdings" panose="05000000000000000000" pitchFamily="2" charset="2"/>
              <a:buChar char="ü"/>
            </a:pPr>
            <a:r>
              <a:rPr lang="en-US" sz="2000" dirty="0"/>
              <a:t>Environmentally friendly</a:t>
            </a:r>
          </a:p>
          <a:p>
            <a:pPr marL="627063" indent="-627063">
              <a:lnSpc>
                <a:spcPct val="150000"/>
              </a:lnSpc>
              <a:buSzPct val="130000"/>
              <a:buFont typeface="Wingdings" panose="05000000000000000000" pitchFamily="2" charset="2"/>
              <a:buChar char="ü"/>
            </a:pPr>
            <a:endParaRPr lang="en-US" sz="800" dirty="0"/>
          </a:p>
          <a:p>
            <a:pPr marL="627063" indent="-627063">
              <a:lnSpc>
                <a:spcPct val="150000"/>
              </a:lnSpc>
              <a:buSzPct val="130000"/>
              <a:buFont typeface="Wingdings" panose="05000000000000000000" pitchFamily="2" charset="2"/>
              <a:buChar char="ü"/>
            </a:pPr>
            <a:r>
              <a:rPr lang="en-US" sz="2000" dirty="0"/>
              <a:t>Reduced traffic and traffic accidents</a:t>
            </a:r>
          </a:p>
        </p:txBody>
      </p:sp>
      <p:sp>
        <p:nvSpPr>
          <p:cNvPr id="6" name="TextBox 5">
            <a:extLst>
              <a:ext uri="{FF2B5EF4-FFF2-40B4-BE49-F238E27FC236}">
                <a16:creationId xmlns:a16="http://schemas.microsoft.com/office/drawing/2014/main" id="{F697FDB1-90EE-44E9-8EBC-FF89AD0D6DB5}"/>
              </a:ext>
            </a:extLst>
          </p:cNvPr>
          <p:cNvSpPr txBox="1"/>
          <p:nvPr/>
        </p:nvSpPr>
        <p:spPr>
          <a:xfrm>
            <a:off x="5033176" y="1781672"/>
            <a:ext cx="4206240" cy="2414507"/>
          </a:xfrm>
          <a:prstGeom prst="rect">
            <a:avLst/>
          </a:prstGeom>
          <a:noFill/>
        </p:spPr>
        <p:txBody>
          <a:bodyPr wrap="square" rtlCol="0">
            <a:spAutoFit/>
          </a:bodyPr>
          <a:lstStyle/>
          <a:p>
            <a:pPr marL="60325" algn="ctr">
              <a:lnSpc>
                <a:spcPct val="150000"/>
              </a:lnSpc>
              <a:buSzPct val="130000"/>
            </a:pPr>
            <a:r>
              <a:rPr lang="en-US" sz="2000" b="1" dirty="0"/>
              <a:t>CONs</a:t>
            </a:r>
          </a:p>
          <a:p>
            <a:pPr marL="627063" indent="-566738">
              <a:lnSpc>
                <a:spcPct val="150000"/>
              </a:lnSpc>
              <a:buSzPct val="130000"/>
              <a:buBlip>
                <a:blip r:embed="rId3">
                  <a:extLst>
                    <a:ext uri="{96DAC541-7B7A-43D3-8B79-37D633B846F1}">
                      <asvg:svgBlip xmlns:asvg="http://schemas.microsoft.com/office/drawing/2016/SVG/main" r:embed="rId4"/>
                    </a:ext>
                  </a:extLst>
                </a:blip>
              </a:buBlip>
            </a:pPr>
            <a:r>
              <a:rPr lang="en-US" sz="2000" dirty="0"/>
              <a:t>Not suitable for all positions</a:t>
            </a:r>
          </a:p>
          <a:p>
            <a:pPr marL="627063" indent="-566738">
              <a:lnSpc>
                <a:spcPct val="150000"/>
              </a:lnSpc>
              <a:buSzPct val="130000"/>
              <a:buBlip>
                <a:blip r:embed="rId3">
                  <a:extLst>
                    <a:ext uri="{96DAC541-7B7A-43D3-8B79-37D633B846F1}">
                      <asvg:svgBlip xmlns:asvg="http://schemas.microsoft.com/office/drawing/2016/SVG/main" r:embed="rId4"/>
                    </a:ext>
                  </a:extLst>
                </a:blip>
              </a:buBlip>
            </a:pPr>
            <a:endParaRPr lang="en-US" sz="800" dirty="0"/>
          </a:p>
          <a:p>
            <a:pPr marL="627063" indent="-566738">
              <a:buSzPct val="130000"/>
              <a:buBlip>
                <a:blip r:embed="rId3">
                  <a:extLst>
                    <a:ext uri="{96DAC541-7B7A-43D3-8B79-37D633B846F1}">
                      <asvg:svgBlip xmlns:asvg="http://schemas.microsoft.com/office/drawing/2016/SVG/main" r:embed="rId4"/>
                    </a:ext>
                  </a:extLst>
                </a:blip>
              </a:buBlip>
            </a:pPr>
            <a:r>
              <a:rPr lang="en-US" sz="2000" dirty="0"/>
              <a:t>Unequal access to equipment/ technology</a:t>
            </a:r>
          </a:p>
          <a:p>
            <a:pPr marL="627063" indent="-566738">
              <a:lnSpc>
                <a:spcPct val="150000"/>
              </a:lnSpc>
              <a:buSzPct val="130000"/>
              <a:buBlip>
                <a:blip r:embed="rId3">
                  <a:extLst>
                    <a:ext uri="{96DAC541-7B7A-43D3-8B79-37D633B846F1}">
                      <asvg:svgBlip xmlns:asvg="http://schemas.microsoft.com/office/drawing/2016/SVG/main" r:embed="rId4"/>
                    </a:ext>
                  </a:extLst>
                </a:blip>
              </a:buBlip>
            </a:pPr>
            <a:endParaRPr lang="en-US" sz="800" dirty="0"/>
          </a:p>
          <a:p>
            <a:pPr marL="627063" indent="-566738">
              <a:lnSpc>
                <a:spcPct val="150000"/>
              </a:lnSpc>
              <a:buSzPct val="130000"/>
              <a:buBlip>
                <a:blip r:embed="rId3">
                  <a:extLst>
                    <a:ext uri="{96DAC541-7B7A-43D3-8B79-37D633B846F1}">
                      <asvg:svgBlip xmlns:asvg="http://schemas.microsoft.com/office/drawing/2016/SVG/main" r:embed="rId4"/>
                    </a:ext>
                  </a:extLst>
                </a:blip>
              </a:buBlip>
            </a:pPr>
            <a:r>
              <a:rPr lang="en-US" sz="2000" dirty="0"/>
              <a:t>Can impede team dynamics</a:t>
            </a:r>
          </a:p>
        </p:txBody>
      </p:sp>
    </p:spTree>
    <p:extLst>
      <p:ext uri="{BB962C8B-B14F-4D97-AF65-F5344CB8AC3E}">
        <p14:creationId xmlns:p14="http://schemas.microsoft.com/office/powerpoint/2010/main" val="107800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16230-FCFB-4D98-ADD4-2352C7B99E07}"/>
              </a:ext>
            </a:extLst>
          </p:cNvPr>
          <p:cNvSpPr>
            <a:spLocks noGrp="1"/>
          </p:cNvSpPr>
          <p:nvPr>
            <p:ph type="sldNum" sz="quarter" idx="4"/>
          </p:nvPr>
        </p:nvSpPr>
        <p:spPr>
          <a:xfrm>
            <a:off x="6457951" y="6493513"/>
            <a:ext cx="2057400" cy="365125"/>
          </a:xfrm>
        </p:spPr>
        <p:txBody>
          <a:bodyPr/>
          <a:lstStyle/>
          <a:p>
            <a:fld id="{48F63A3B-78C7-47BE-AE5E-E10140E04643}" type="slidenum">
              <a:rPr lang="en-US" smtClean="0"/>
              <a:pPr/>
              <a:t>38</a:t>
            </a:fld>
            <a:endParaRPr lang="en-US" dirty="0"/>
          </a:p>
        </p:txBody>
      </p:sp>
      <p:sp>
        <p:nvSpPr>
          <p:cNvPr id="6" name="Title 2">
            <a:extLst>
              <a:ext uri="{FF2B5EF4-FFF2-40B4-BE49-F238E27FC236}">
                <a16:creationId xmlns:a16="http://schemas.microsoft.com/office/drawing/2014/main" id="{C03A3D46-7D31-438F-BC78-501A6F20BC70}"/>
              </a:ext>
            </a:extLst>
          </p:cNvPr>
          <p:cNvSpPr txBox="1">
            <a:spLocks/>
          </p:cNvSpPr>
          <p:nvPr/>
        </p:nvSpPr>
        <p:spPr>
          <a:xfrm>
            <a:off x="0" y="1055098"/>
            <a:ext cx="9144000" cy="4747805"/>
          </a:xfrm>
          <a:prstGeom prst="rect">
            <a:avLst/>
          </a:prstGeom>
          <a:effectLst>
            <a:outerShdw blurRad="50800" dist="38100" dir="13500000" algn="br" rotWithShape="0">
              <a:srgbClr val="F9EE51">
                <a:alpha val="40000"/>
              </a:srgb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effectLst/>
                <a:latin typeface="+mn-lt"/>
                <a:ea typeface="+mj-ea"/>
                <a:cs typeface="+mj-cs"/>
              </a:defRPr>
            </a:lvl1pPr>
          </a:lstStyle>
          <a:p>
            <a:pPr algn="ctr"/>
            <a:r>
              <a:rPr lang="en-US" sz="6000" dirty="0">
                <a:solidFill>
                  <a:srgbClr val="253859"/>
                </a:solidFill>
              </a:rPr>
              <a:t>TELECOMMUTING </a:t>
            </a:r>
          </a:p>
          <a:p>
            <a:pPr algn="ctr"/>
            <a:r>
              <a:rPr lang="en-US" sz="5400" dirty="0">
                <a:solidFill>
                  <a:srgbClr val="253859"/>
                </a:solidFill>
              </a:rPr>
              <a:t>ACCOUNTABILITY MEASURES</a:t>
            </a:r>
          </a:p>
        </p:txBody>
      </p:sp>
    </p:spTree>
    <p:extLst>
      <p:ext uri="{BB962C8B-B14F-4D97-AF65-F5344CB8AC3E}">
        <p14:creationId xmlns:p14="http://schemas.microsoft.com/office/powerpoint/2010/main" val="2086269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39</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a:xfrm>
            <a:off x="628651" y="988252"/>
            <a:ext cx="7886700" cy="342900"/>
          </a:xfrm>
        </p:spPr>
        <p:txBody>
          <a:bodyPr>
            <a:noAutofit/>
          </a:bodyPr>
          <a:lstStyle/>
          <a:p>
            <a:r>
              <a:rPr lang="en-US" sz="1900" b="1" dirty="0"/>
              <a:t>Recommended Accountability Measures</a:t>
            </a:r>
          </a:p>
        </p:txBody>
      </p:sp>
      <p:sp>
        <p:nvSpPr>
          <p:cNvPr id="9" name="TextBox 8">
            <a:extLst>
              <a:ext uri="{FF2B5EF4-FFF2-40B4-BE49-F238E27FC236}">
                <a16:creationId xmlns:a16="http://schemas.microsoft.com/office/drawing/2014/main" id="{3E2BEC06-C159-4D24-985B-0DD70265126F}"/>
              </a:ext>
            </a:extLst>
          </p:cNvPr>
          <p:cNvSpPr txBox="1"/>
          <p:nvPr/>
        </p:nvSpPr>
        <p:spPr>
          <a:xfrm>
            <a:off x="482654" y="1653196"/>
            <a:ext cx="4089346" cy="409342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buSzPct val="150000"/>
            </a:pPr>
            <a:r>
              <a:rPr lang="en-US" b="1" dirty="0"/>
              <a:t>EMPLOYEES</a:t>
            </a:r>
          </a:p>
          <a:p>
            <a:pPr algn="ctr">
              <a:buSzPct val="150000"/>
            </a:pPr>
            <a:endParaRPr lang="en-US" b="1" dirty="0"/>
          </a:p>
          <a:p>
            <a:pPr marL="285750" indent="-285750">
              <a:buSzPct val="150000"/>
              <a:buFont typeface="Arial" panose="020B0604020202020204" pitchFamily="34" charset="0"/>
              <a:buChar char="•"/>
            </a:pPr>
            <a:r>
              <a:rPr lang="en-US" sz="1400" dirty="0"/>
              <a:t>Ensure a high level of public service and performance of job duties is maintained</a:t>
            </a:r>
          </a:p>
          <a:p>
            <a:pPr marL="285750" indent="-285750">
              <a:buSzPct val="150000"/>
              <a:buFont typeface="Arial" panose="020B0604020202020204" pitchFamily="34" charset="0"/>
              <a:buChar char="•"/>
            </a:pPr>
            <a:endParaRPr lang="en-US" sz="1400" dirty="0"/>
          </a:p>
          <a:p>
            <a:pPr marL="285750" indent="-285750">
              <a:buSzPct val="150000"/>
              <a:buFont typeface="Arial" panose="020B0604020202020204" pitchFamily="34" charset="0"/>
              <a:buChar char="•"/>
            </a:pPr>
            <a:r>
              <a:rPr lang="en-US" sz="1400" dirty="0"/>
              <a:t>Personally notify Supervisor/Manager, in a timely manner, of lateness, absence or time-off request</a:t>
            </a:r>
          </a:p>
          <a:p>
            <a:pPr marL="285750" indent="-285750">
              <a:buSzPct val="150000"/>
              <a:buFont typeface="Arial" panose="020B0604020202020204" pitchFamily="34" charset="0"/>
              <a:buChar char="•"/>
            </a:pPr>
            <a:endParaRPr lang="en-US" sz="1400" dirty="0"/>
          </a:p>
          <a:p>
            <a:pPr marL="285750" indent="-285750">
              <a:buSzPct val="150000"/>
              <a:buFont typeface="Arial" panose="020B0604020202020204" pitchFamily="34" charset="0"/>
              <a:buChar char="•"/>
            </a:pPr>
            <a:r>
              <a:rPr lang="en-US" sz="1400" dirty="0"/>
              <a:t>Maintain regular daily contact with their Supervisor/Division Manager, City department clients and external clients</a:t>
            </a:r>
          </a:p>
          <a:p>
            <a:pPr marL="285750" indent="-285750">
              <a:buSzPct val="150000"/>
              <a:buFont typeface="Arial" panose="020B0604020202020204" pitchFamily="34" charset="0"/>
              <a:buChar char="•"/>
            </a:pPr>
            <a:endParaRPr lang="en-US" sz="1400" dirty="0"/>
          </a:p>
          <a:p>
            <a:pPr marL="285750" indent="-285750">
              <a:buSzPct val="150000"/>
              <a:buFont typeface="Arial" panose="020B0604020202020204" pitchFamily="34" charset="0"/>
              <a:buChar char="•"/>
            </a:pPr>
            <a:r>
              <a:rPr lang="en-US" sz="1400" dirty="0"/>
              <a:t>Regularly check and promptly respond to all emails, phone calls, text messages, voicemails, and any other communications throughout the scheduled telework workday</a:t>
            </a:r>
          </a:p>
          <a:p>
            <a:pPr marL="285750" indent="-285750">
              <a:buSzPct val="150000"/>
              <a:buFont typeface="Arial" panose="020B0604020202020204" pitchFamily="34" charset="0"/>
              <a:buChar char="•"/>
            </a:pPr>
            <a:endParaRPr lang="en-US" sz="1400" dirty="0"/>
          </a:p>
          <a:p>
            <a:pPr>
              <a:buSzPct val="150000"/>
            </a:pPr>
            <a:endParaRPr lang="en-US" sz="1400" dirty="0"/>
          </a:p>
        </p:txBody>
      </p:sp>
      <p:sp>
        <p:nvSpPr>
          <p:cNvPr id="10" name="TextBox 9">
            <a:extLst>
              <a:ext uri="{FF2B5EF4-FFF2-40B4-BE49-F238E27FC236}">
                <a16:creationId xmlns:a16="http://schemas.microsoft.com/office/drawing/2014/main" id="{E599B62F-503C-48D6-9422-92B40ACB0F9B}"/>
              </a:ext>
            </a:extLst>
          </p:cNvPr>
          <p:cNvSpPr txBox="1"/>
          <p:nvPr/>
        </p:nvSpPr>
        <p:spPr>
          <a:xfrm>
            <a:off x="4845634" y="1653196"/>
            <a:ext cx="4089346" cy="409342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buSzPct val="150000"/>
            </a:pPr>
            <a:r>
              <a:rPr lang="en-US" b="1" dirty="0"/>
              <a:t>SUPERVISOR</a:t>
            </a:r>
          </a:p>
          <a:p>
            <a:pPr algn="ctr">
              <a:buSzPct val="150000"/>
            </a:pPr>
            <a:endParaRPr lang="en-US" b="1" dirty="0"/>
          </a:p>
          <a:p>
            <a:pPr marL="285750" indent="-285750">
              <a:buSzPct val="150000"/>
              <a:buFont typeface="Arial" panose="020B0604020202020204" pitchFamily="34" charset="0"/>
              <a:buChar char="•"/>
            </a:pPr>
            <a:r>
              <a:rPr lang="en-US" sz="1400" dirty="0"/>
              <a:t>Conduct a weekly one-on-one meeting or team meeting at a minimum with all telework employees.  Multiple meetings may be required as needed</a:t>
            </a:r>
          </a:p>
          <a:p>
            <a:pPr marL="285750" indent="-285750">
              <a:buSzPct val="150000"/>
              <a:buFont typeface="Arial" panose="020B0604020202020204" pitchFamily="34" charset="0"/>
              <a:buChar char="•"/>
            </a:pPr>
            <a:endParaRPr lang="en-US" sz="1400" dirty="0"/>
          </a:p>
          <a:p>
            <a:pPr marL="285750" indent="-285750">
              <a:buSzPct val="150000"/>
              <a:buFont typeface="Arial" panose="020B0604020202020204" pitchFamily="34" charset="0"/>
              <a:buChar char="•"/>
            </a:pPr>
            <a:r>
              <a:rPr lang="en-US" sz="1400" dirty="0"/>
              <a:t>Delineate and document expectations and productivity standards for telework employees, including deadlines </a:t>
            </a:r>
          </a:p>
          <a:p>
            <a:pPr marL="285750" indent="-285750">
              <a:buSzPct val="150000"/>
              <a:buFont typeface="Arial" panose="020B0604020202020204" pitchFamily="34" charset="0"/>
              <a:buChar char="•"/>
            </a:pPr>
            <a:endParaRPr lang="en-US" sz="1400" dirty="0"/>
          </a:p>
          <a:p>
            <a:pPr marL="285750" indent="-285750">
              <a:buSzPct val="150000"/>
              <a:buFont typeface="Arial" panose="020B0604020202020204" pitchFamily="34" charset="0"/>
              <a:buChar char="•"/>
            </a:pPr>
            <a:r>
              <a:rPr lang="en-US" sz="1400" dirty="0"/>
              <a:t>Promptly and accurately document schedule changes that deviate from an employee’s approved telework schedule</a:t>
            </a:r>
          </a:p>
          <a:p>
            <a:pPr marL="285750" indent="-285750">
              <a:buSzPct val="150000"/>
              <a:buFont typeface="Arial" panose="020B0604020202020204" pitchFamily="34" charset="0"/>
              <a:buChar char="•"/>
            </a:pPr>
            <a:endParaRPr lang="en-US" sz="1400" dirty="0"/>
          </a:p>
          <a:p>
            <a:pPr marL="285750" indent="-285750">
              <a:buSzPct val="150000"/>
              <a:buFont typeface="Arial" panose="020B0604020202020204" pitchFamily="34" charset="0"/>
              <a:buChar char="•"/>
            </a:pPr>
            <a:r>
              <a:rPr lang="en-US" sz="1400" dirty="0"/>
              <a:t>Ensure that all teleworkers have adequate equipment</a:t>
            </a:r>
          </a:p>
          <a:p>
            <a:pPr marL="285750" indent="-285750">
              <a:buSzPct val="150000"/>
              <a:buFont typeface="Arial" panose="020B0604020202020204" pitchFamily="34" charset="0"/>
              <a:buChar char="•"/>
            </a:pPr>
            <a:endParaRPr lang="en-US" sz="1400" dirty="0"/>
          </a:p>
        </p:txBody>
      </p:sp>
    </p:spTree>
    <p:extLst>
      <p:ext uri="{BB962C8B-B14F-4D97-AF65-F5344CB8AC3E}">
        <p14:creationId xmlns:p14="http://schemas.microsoft.com/office/powerpoint/2010/main" val="294533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4</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RETIREMENT INCENTIVE OPTION</a:t>
            </a:r>
          </a:p>
        </p:txBody>
      </p:sp>
      <p:sp>
        <p:nvSpPr>
          <p:cNvPr id="8" name="Rectangle 7">
            <a:extLst>
              <a:ext uri="{FF2B5EF4-FFF2-40B4-BE49-F238E27FC236}">
                <a16:creationId xmlns:a16="http://schemas.microsoft.com/office/drawing/2014/main" id="{893DDC37-FD65-4BDE-B4C3-76A0EEC384E3}"/>
              </a:ext>
            </a:extLst>
          </p:cNvPr>
          <p:cNvSpPr/>
          <p:nvPr/>
        </p:nvSpPr>
        <p:spPr>
          <a:xfrm>
            <a:off x="-1" y="1342139"/>
            <a:ext cx="4585965" cy="4527609"/>
          </a:xfrm>
          <a:prstGeom prst="rect">
            <a:avLst/>
          </a:prstGeom>
          <a:solidFill>
            <a:srgbClr val="2538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C053D7B2-E323-44F9-B524-14C35D55F239}"/>
              </a:ext>
            </a:extLst>
          </p:cNvPr>
          <p:cNvSpPr txBox="1">
            <a:spLocks/>
          </p:cNvSpPr>
          <p:nvPr/>
        </p:nvSpPr>
        <p:spPr>
          <a:xfrm>
            <a:off x="142789" y="1455350"/>
            <a:ext cx="4585966" cy="100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50800" dist="50800" dir="3660000" algn="ctr" rotWithShape="0">
                    <a:schemeClr val="tx1">
                      <a:alpha val="75000"/>
                    </a:schemeClr>
                  </a:outerShdw>
                </a:effectLst>
                <a:latin typeface="+mn-lt"/>
                <a:ea typeface="+mj-ea"/>
                <a:cs typeface="+mj-cs"/>
              </a:defRPr>
            </a:lvl1pPr>
          </a:lstStyle>
          <a:p>
            <a:r>
              <a:rPr lang="en-US" sz="3300" dirty="0"/>
              <a:t>Executive Order 1-54</a:t>
            </a:r>
          </a:p>
        </p:txBody>
      </p:sp>
      <p:pic>
        <p:nvPicPr>
          <p:cNvPr id="11" name="Graphic 10">
            <a:extLst>
              <a:ext uri="{FF2B5EF4-FFF2-40B4-BE49-F238E27FC236}">
                <a16:creationId xmlns:a16="http://schemas.microsoft.com/office/drawing/2014/main" id="{87FD3514-DC1D-40E4-BCF0-E33534631C2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6567" y="2486381"/>
            <a:ext cx="3435411" cy="3161536"/>
          </a:xfrm>
          <a:prstGeom prst="rect">
            <a:avLst/>
          </a:prstGeom>
        </p:spPr>
      </p:pic>
      <p:sp>
        <p:nvSpPr>
          <p:cNvPr id="12" name="Rectangle 11">
            <a:extLst>
              <a:ext uri="{FF2B5EF4-FFF2-40B4-BE49-F238E27FC236}">
                <a16:creationId xmlns:a16="http://schemas.microsoft.com/office/drawing/2014/main" id="{EB48C6FF-A840-4E34-BBCC-D52CFDF5F230}"/>
              </a:ext>
            </a:extLst>
          </p:cNvPr>
          <p:cNvSpPr/>
          <p:nvPr/>
        </p:nvSpPr>
        <p:spPr>
          <a:xfrm>
            <a:off x="2090806" y="2665987"/>
            <a:ext cx="5516880" cy="2756262"/>
          </a:xfrm>
          <a:prstGeom prst="rect">
            <a:avLst/>
          </a:prstGeom>
          <a:solidFill>
            <a:schemeClr val="bg1"/>
          </a:solidFill>
          <a:ln>
            <a:noFill/>
          </a:ln>
          <a:effectLst>
            <a:glow rad="101600">
              <a:srgbClr val="002060">
                <a:alpha val="6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FBBE6C-6825-4B84-B2B3-3ACABB477902}"/>
              </a:ext>
            </a:extLst>
          </p:cNvPr>
          <p:cNvSpPr txBox="1"/>
          <p:nvPr/>
        </p:nvSpPr>
        <p:spPr>
          <a:xfrm>
            <a:off x="2090806" y="2810401"/>
            <a:ext cx="5516879" cy="2123658"/>
          </a:xfrm>
          <a:prstGeom prst="rect">
            <a:avLst/>
          </a:prstGeom>
          <a:noFill/>
        </p:spPr>
        <p:txBody>
          <a:bodyPr wrap="square" rtlCol="0">
            <a:spAutoFit/>
          </a:bodyPr>
          <a:lstStyle/>
          <a:p>
            <a:pPr marL="60325" lvl="1">
              <a:buSzPct val="130000"/>
            </a:pPr>
            <a:r>
              <a:rPr lang="en-US" sz="2200" dirty="0"/>
              <a:t>The purpose of the Executive Order is to provide a voluntary retirement incentive option for all municipal employees, which would allow employees to realize financial savings on their health benefits during the time period the option is available to them.</a:t>
            </a:r>
          </a:p>
        </p:txBody>
      </p:sp>
      <p:sp>
        <p:nvSpPr>
          <p:cNvPr id="13" name="Text Placeholder 3">
            <a:extLst>
              <a:ext uri="{FF2B5EF4-FFF2-40B4-BE49-F238E27FC236}">
                <a16:creationId xmlns:a16="http://schemas.microsoft.com/office/drawing/2014/main" id="{74707CDB-D5C2-475E-92F4-C6F66FB55476}"/>
              </a:ext>
            </a:extLst>
          </p:cNvPr>
          <p:cNvSpPr txBox="1">
            <a:spLocks/>
          </p:cNvSpPr>
          <p:nvPr/>
        </p:nvSpPr>
        <p:spPr>
          <a:xfrm>
            <a:off x="628651" y="969202"/>
            <a:ext cx="7886700" cy="3429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900" b="1" dirty="0"/>
              <a:t>Purpose</a:t>
            </a:r>
          </a:p>
        </p:txBody>
      </p:sp>
    </p:spTree>
    <p:extLst>
      <p:ext uri="{BB962C8B-B14F-4D97-AF65-F5344CB8AC3E}">
        <p14:creationId xmlns:p14="http://schemas.microsoft.com/office/powerpoint/2010/main" val="1406608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6193D-5B64-4EF1-B7FC-78A97C875D5F}"/>
              </a:ext>
            </a:extLst>
          </p:cNvPr>
          <p:cNvSpPr>
            <a:spLocks noGrp="1"/>
          </p:cNvSpPr>
          <p:nvPr>
            <p:ph type="sldNum" sz="quarter" idx="4"/>
          </p:nvPr>
        </p:nvSpPr>
        <p:spPr/>
        <p:txBody>
          <a:bodyPr/>
          <a:lstStyle/>
          <a:p>
            <a:fld id="{48F63A3B-78C7-47BE-AE5E-E10140E04643}" type="slidenum">
              <a:rPr lang="en-US" smtClean="0"/>
              <a:pPr/>
              <a:t>40</a:t>
            </a:fld>
            <a:endParaRPr lang="en-US" dirty="0"/>
          </a:p>
        </p:txBody>
      </p:sp>
      <p:sp>
        <p:nvSpPr>
          <p:cNvPr id="3" name="Title 2">
            <a:extLst>
              <a:ext uri="{FF2B5EF4-FFF2-40B4-BE49-F238E27FC236}">
                <a16:creationId xmlns:a16="http://schemas.microsoft.com/office/drawing/2014/main" id="{CE6C1396-C27D-46B1-A951-A24EAE68E408}"/>
              </a:ext>
            </a:extLst>
          </p:cNvPr>
          <p:cNvSpPr>
            <a:spLocks noGrp="1"/>
          </p:cNvSpPr>
          <p:nvPr>
            <p:ph type="title"/>
          </p:nvPr>
        </p:nvSpPr>
        <p:spPr/>
        <p:txBody>
          <a:bodyPr/>
          <a:lstStyle/>
          <a:p>
            <a:r>
              <a:rPr lang="en-US" dirty="0"/>
              <a:t>CITYWIDE TELECOMMUTING ANALYSIS</a:t>
            </a:r>
          </a:p>
        </p:txBody>
      </p:sp>
      <p:sp>
        <p:nvSpPr>
          <p:cNvPr id="4" name="Text Placeholder 3">
            <a:extLst>
              <a:ext uri="{FF2B5EF4-FFF2-40B4-BE49-F238E27FC236}">
                <a16:creationId xmlns:a16="http://schemas.microsoft.com/office/drawing/2014/main" id="{9DF76C35-649A-4E49-85CA-6AEAD271EE0F}"/>
              </a:ext>
            </a:extLst>
          </p:cNvPr>
          <p:cNvSpPr>
            <a:spLocks noGrp="1"/>
          </p:cNvSpPr>
          <p:nvPr>
            <p:ph type="body" sz="quarter" idx="13"/>
          </p:nvPr>
        </p:nvSpPr>
        <p:spPr>
          <a:xfrm>
            <a:off x="628651" y="988252"/>
            <a:ext cx="7886700" cy="342900"/>
          </a:xfrm>
        </p:spPr>
        <p:txBody>
          <a:bodyPr>
            <a:noAutofit/>
          </a:bodyPr>
          <a:lstStyle/>
          <a:p>
            <a:r>
              <a:rPr lang="en-US" sz="1900" b="1" dirty="0"/>
              <a:t>Technology Security Considerations</a:t>
            </a:r>
          </a:p>
        </p:txBody>
      </p:sp>
      <p:sp>
        <p:nvSpPr>
          <p:cNvPr id="7" name="TextBox 6">
            <a:extLst>
              <a:ext uri="{FF2B5EF4-FFF2-40B4-BE49-F238E27FC236}">
                <a16:creationId xmlns:a16="http://schemas.microsoft.com/office/drawing/2014/main" id="{3BE1B4DB-AE50-45F4-A7A9-25EF53FE6349}"/>
              </a:ext>
            </a:extLst>
          </p:cNvPr>
          <p:cNvSpPr txBox="1"/>
          <p:nvPr/>
        </p:nvSpPr>
        <p:spPr>
          <a:xfrm>
            <a:off x="628651" y="2262777"/>
            <a:ext cx="7886700" cy="2369880"/>
          </a:xfrm>
          <a:prstGeom prst="rect">
            <a:avLst/>
          </a:prstGeom>
          <a:noFill/>
        </p:spPr>
        <p:txBody>
          <a:bodyPr wrap="square" rtlCol="0">
            <a:spAutoFit/>
          </a:bodyPr>
          <a:lstStyle/>
          <a:p>
            <a:pPr algn="ctr">
              <a:buSzPct val="125000"/>
            </a:pPr>
            <a:endParaRPr lang="en-US" sz="3600" b="1" dirty="0"/>
          </a:p>
          <a:p>
            <a:pPr>
              <a:buSzPct val="125000"/>
            </a:pPr>
            <a:r>
              <a:rPr lang="en-US" sz="2800" dirty="0"/>
              <a:t>Teleworking employees must abide by all security protocols established by HITS</a:t>
            </a:r>
          </a:p>
          <a:p>
            <a:pPr lvl="1">
              <a:buSzPct val="130000"/>
            </a:pPr>
            <a:r>
              <a:rPr lang="en-US" sz="2800" dirty="0"/>
              <a:t> </a:t>
            </a:r>
          </a:p>
          <a:p>
            <a:endParaRPr lang="en-US" sz="2800" dirty="0"/>
          </a:p>
        </p:txBody>
      </p:sp>
    </p:spTree>
    <p:extLst>
      <p:ext uri="{BB962C8B-B14F-4D97-AF65-F5344CB8AC3E}">
        <p14:creationId xmlns:p14="http://schemas.microsoft.com/office/powerpoint/2010/main" val="1137059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480A9-3AA2-6F46-9ADD-C79F75F67741}"/>
              </a:ext>
            </a:extLst>
          </p:cNvPr>
          <p:cNvPicPr>
            <a:picLocks noChangeAspect="1"/>
          </p:cNvPicPr>
          <p:nvPr/>
        </p:nvPicPr>
        <p:blipFill>
          <a:blip r:embed="rId3">
            <a:alphaModFix amt="20000"/>
          </a:blip>
          <a:stretch>
            <a:fillRect/>
          </a:stretch>
        </p:blipFill>
        <p:spPr>
          <a:xfrm>
            <a:off x="1272620" y="129619"/>
            <a:ext cx="6598762" cy="6598762"/>
          </a:xfrm>
          <a:prstGeom prst="rect">
            <a:avLst/>
          </a:prstGeom>
        </p:spPr>
      </p:pic>
      <p:sp>
        <p:nvSpPr>
          <p:cNvPr id="2" name="TextBox 1">
            <a:extLst>
              <a:ext uri="{FF2B5EF4-FFF2-40B4-BE49-F238E27FC236}">
                <a16:creationId xmlns:a16="http://schemas.microsoft.com/office/drawing/2014/main" id="{D508DA2C-EB4C-7E46-8AEA-C3B30C59066A}"/>
              </a:ext>
            </a:extLst>
          </p:cNvPr>
          <p:cNvSpPr txBox="1"/>
          <p:nvPr/>
        </p:nvSpPr>
        <p:spPr>
          <a:xfrm>
            <a:off x="0" y="2118719"/>
            <a:ext cx="9144000" cy="2308324"/>
          </a:xfrm>
          <a:prstGeom prst="rect">
            <a:avLst/>
          </a:prstGeom>
          <a:noFill/>
          <a:effectLst>
            <a:outerShdw blurRad="63500" dist="596900" dir="3000000" sx="49000" sy="49000" algn="ctr" rotWithShape="0">
              <a:srgbClr val="000000">
                <a:alpha val="61000"/>
              </a:srgb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Questions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Discussion</a:t>
            </a:r>
          </a:p>
        </p:txBody>
      </p:sp>
      <p:sp>
        <p:nvSpPr>
          <p:cNvPr id="6" name="Slide Number Placeholder 5">
            <a:extLst>
              <a:ext uri="{FF2B5EF4-FFF2-40B4-BE49-F238E27FC236}">
                <a16:creationId xmlns:a16="http://schemas.microsoft.com/office/drawing/2014/main" id="{6F7746C9-EEC0-0449-9EFE-D944A171695B}"/>
              </a:ext>
            </a:extLst>
          </p:cNvPr>
          <p:cNvSpPr txBox="1">
            <a:spLocks/>
          </p:cNvSpPr>
          <p:nvPr/>
        </p:nvSpPr>
        <p:spPr>
          <a:xfrm>
            <a:off x="141773" y="8763605"/>
            <a:ext cx="2057401" cy="649111"/>
          </a:xfrm>
          <a:prstGeom prst="rect">
            <a:avLst/>
          </a:prstGeom>
        </p:spPr>
        <p:txBody>
          <a:bodyPr vert="horz" lIns="121920" tIns="60960" rIns="121920" bIns="60960" rtlCol="0" anchor="b"/>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333" b="1"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333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632658-A486-48D5-9E7C-98DE7C2F6F69}"/>
              </a:ext>
            </a:extLst>
          </p:cNvPr>
          <p:cNvSpPr txBox="1"/>
          <p:nvPr/>
        </p:nvSpPr>
        <p:spPr>
          <a:xfrm>
            <a:off x="109728" y="1956428"/>
            <a:ext cx="9144000" cy="707886"/>
          </a:xfrm>
          <a:prstGeom prst="rect">
            <a:avLst/>
          </a:prstGeom>
          <a:noFill/>
          <a:effectLst>
            <a:outerShdw blurRad="63500" dist="596900" dir="3000000" sx="49000" sy="49000" algn="ctr" rotWithShape="0">
              <a:srgbClr val="000000">
                <a:alpha val="61000"/>
              </a:srgb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Thank You</a:t>
            </a:r>
          </a:p>
        </p:txBody>
      </p:sp>
    </p:spTree>
    <p:extLst>
      <p:ext uri="{BB962C8B-B14F-4D97-AF65-F5344CB8AC3E}">
        <p14:creationId xmlns:p14="http://schemas.microsoft.com/office/powerpoint/2010/main" val="1267996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5</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RETIREMENT INCENTIVE OPTION </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a:xfrm>
            <a:off x="628651" y="988252"/>
            <a:ext cx="7886700" cy="342900"/>
          </a:xfrm>
        </p:spPr>
        <p:txBody>
          <a:bodyPr>
            <a:noAutofit/>
          </a:bodyPr>
          <a:lstStyle/>
          <a:p>
            <a:r>
              <a:rPr lang="en-US" sz="1900" b="1" dirty="0"/>
              <a:t>Key Features </a:t>
            </a:r>
          </a:p>
        </p:txBody>
      </p:sp>
      <p:sp>
        <p:nvSpPr>
          <p:cNvPr id="5" name="Rectangle 4">
            <a:extLst>
              <a:ext uri="{FF2B5EF4-FFF2-40B4-BE49-F238E27FC236}">
                <a16:creationId xmlns:a16="http://schemas.microsoft.com/office/drawing/2014/main" id="{9F0F3A6C-005C-4C49-9DDE-D9389BB0EBC9}"/>
              </a:ext>
            </a:extLst>
          </p:cNvPr>
          <p:cNvSpPr/>
          <p:nvPr/>
        </p:nvSpPr>
        <p:spPr>
          <a:xfrm>
            <a:off x="628651" y="2343008"/>
            <a:ext cx="7886701" cy="1785104"/>
          </a:xfrm>
          <a:prstGeom prst="rect">
            <a:avLst/>
          </a:prstGeom>
        </p:spPr>
        <p:txBody>
          <a:bodyPr wrap="square">
            <a:spAutoFit/>
          </a:bodyPr>
          <a:lstStyle/>
          <a:p>
            <a:pPr marL="800100" lvl="1" indent="-342900">
              <a:buSzPct val="130000"/>
              <a:buFont typeface="Arial" panose="020B0604020202020204" pitchFamily="34" charset="0"/>
              <a:buChar char="•"/>
            </a:pPr>
            <a:r>
              <a:rPr lang="en-US" sz="2200" dirty="0"/>
              <a:t>Current benefit expanded to all municipal employees</a:t>
            </a:r>
          </a:p>
          <a:p>
            <a:pPr lvl="1">
              <a:buSzPct val="130000"/>
            </a:pPr>
            <a:endParaRPr lang="en-US" sz="2200" strike="sngStrike" dirty="0">
              <a:highlight>
                <a:srgbClr val="FFFF00"/>
              </a:highlight>
            </a:endParaRPr>
          </a:p>
          <a:p>
            <a:pPr marL="800100" lvl="1" indent="-342900">
              <a:buSzPct val="130000"/>
              <a:buFont typeface="Arial" panose="020B0604020202020204" pitchFamily="34" charset="0"/>
              <a:buChar char="•"/>
            </a:pPr>
            <a:r>
              <a:rPr lang="en-US" sz="2200" dirty="0"/>
              <a:t>Provides a voluntary option to employees to retire with their health benefits rates subsidized for three (3) years</a:t>
            </a:r>
          </a:p>
          <a:p>
            <a:pPr marL="800100" lvl="1" indent="-342900">
              <a:buSzPct val="130000"/>
              <a:buFont typeface="Arial" panose="020B0604020202020204" pitchFamily="34" charset="0"/>
              <a:buChar char="•"/>
            </a:pPr>
            <a:endParaRPr lang="en-US" sz="2200" dirty="0"/>
          </a:p>
        </p:txBody>
      </p:sp>
    </p:spTree>
    <p:extLst>
      <p:ext uri="{BB962C8B-B14F-4D97-AF65-F5344CB8AC3E}">
        <p14:creationId xmlns:p14="http://schemas.microsoft.com/office/powerpoint/2010/main" val="58538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6</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RETIREMENT INCENTIVE OPTION</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Overview</a:t>
            </a:r>
          </a:p>
        </p:txBody>
      </p:sp>
      <p:sp>
        <p:nvSpPr>
          <p:cNvPr id="5" name="Rectangle 4">
            <a:extLst>
              <a:ext uri="{FF2B5EF4-FFF2-40B4-BE49-F238E27FC236}">
                <a16:creationId xmlns:a16="http://schemas.microsoft.com/office/drawing/2014/main" id="{9F0F3A6C-005C-4C49-9DDE-D9389BB0EBC9}"/>
              </a:ext>
            </a:extLst>
          </p:cNvPr>
          <p:cNvSpPr/>
          <p:nvPr/>
        </p:nvSpPr>
        <p:spPr>
          <a:xfrm>
            <a:off x="694944" y="1840088"/>
            <a:ext cx="7820408" cy="2862322"/>
          </a:xfrm>
          <a:prstGeom prst="rect">
            <a:avLst/>
          </a:prstGeom>
        </p:spPr>
        <p:txBody>
          <a:bodyPr wrap="square">
            <a:spAutoFit/>
          </a:bodyPr>
          <a:lstStyle/>
          <a:p>
            <a:pPr marL="0" lvl="1">
              <a:buSzPct val="130000"/>
            </a:pPr>
            <a:r>
              <a:rPr lang="en-US" sz="2400" b="1" dirty="0"/>
              <a:t>City Departments</a:t>
            </a:r>
          </a:p>
          <a:p>
            <a:pPr lvl="1">
              <a:buSzPct val="130000"/>
            </a:pPr>
            <a:endParaRPr lang="en-US" sz="2400" b="1" dirty="0"/>
          </a:p>
          <a:p>
            <a:pPr marL="800100" lvl="1" indent="-342900">
              <a:buSzPct val="130000"/>
              <a:buFont typeface="Arial" panose="020B0604020202020204" pitchFamily="34" charset="0"/>
              <a:buChar char="•"/>
            </a:pPr>
            <a:r>
              <a:rPr lang="en-US" sz="2200" dirty="0"/>
              <a:t>This plan will allow municipal employees across the City the opportunity to participate</a:t>
            </a:r>
          </a:p>
          <a:p>
            <a:pPr marL="800100" lvl="1" indent="-342900">
              <a:buSzPct val="130000"/>
              <a:buFont typeface="Arial" panose="020B0604020202020204" pitchFamily="34" charset="0"/>
              <a:buChar char="•"/>
            </a:pPr>
            <a:endParaRPr lang="en-US" sz="2200" dirty="0"/>
          </a:p>
          <a:p>
            <a:pPr marL="800100" lvl="1" indent="-342900">
              <a:buSzPct val="130000"/>
              <a:buFont typeface="Arial" panose="020B0604020202020204" pitchFamily="34" charset="0"/>
              <a:buChar char="•"/>
            </a:pPr>
            <a:r>
              <a:rPr lang="en-US" sz="2200" dirty="0"/>
              <a:t>The municipal employee’s position will be delimited from the department’s operating budget, unless exception is granted by the Mayor</a:t>
            </a:r>
          </a:p>
        </p:txBody>
      </p:sp>
    </p:spTree>
    <p:extLst>
      <p:ext uri="{BB962C8B-B14F-4D97-AF65-F5344CB8AC3E}">
        <p14:creationId xmlns:p14="http://schemas.microsoft.com/office/powerpoint/2010/main" val="3403674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7</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RETIREMENT INCENTIVE OPTION</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Plan Elements</a:t>
            </a:r>
          </a:p>
        </p:txBody>
      </p:sp>
      <p:sp>
        <p:nvSpPr>
          <p:cNvPr id="5" name="Rectangle 4">
            <a:extLst>
              <a:ext uri="{FF2B5EF4-FFF2-40B4-BE49-F238E27FC236}">
                <a16:creationId xmlns:a16="http://schemas.microsoft.com/office/drawing/2014/main" id="{9F0F3A6C-005C-4C49-9DDE-D9389BB0EBC9}"/>
              </a:ext>
            </a:extLst>
          </p:cNvPr>
          <p:cNvSpPr/>
          <p:nvPr/>
        </p:nvSpPr>
        <p:spPr>
          <a:xfrm>
            <a:off x="694943" y="1843013"/>
            <a:ext cx="7820408" cy="3847207"/>
          </a:xfrm>
          <a:prstGeom prst="rect">
            <a:avLst/>
          </a:prstGeom>
        </p:spPr>
        <p:txBody>
          <a:bodyPr wrap="square">
            <a:spAutoFit/>
          </a:bodyPr>
          <a:lstStyle/>
          <a:p>
            <a:pPr marL="0" lvl="1">
              <a:buSzPct val="130000"/>
            </a:pPr>
            <a:r>
              <a:rPr lang="en-US" sz="2400" b="1" dirty="0"/>
              <a:t>Houston Employee Municipal Pension System (HMEPS)</a:t>
            </a:r>
          </a:p>
          <a:p>
            <a:pPr marL="800100" lvl="1" indent="-342900">
              <a:buSzPct val="130000"/>
              <a:buFont typeface="Arial" panose="020B0604020202020204" pitchFamily="34" charset="0"/>
              <a:buChar char="•"/>
            </a:pPr>
            <a:r>
              <a:rPr lang="en-US" sz="2200" dirty="0"/>
              <a:t>Ensures employees are eligible for retirement</a:t>
            </a:r>
          </a:p>
          <a:p>
            <a:pPr marL="800100" lvl="1" indent="-342900">
              <a:buSzPct val="130000"/>
              <a:buFont typeface="Arial" panose="020B0604020202020204" pitchFamily="34" charset="0"/>
              <a:buChar char="•"/>
            </a:pPr>
            <a:endParaRPr lang="en-US" sz="2000" dirty="0"/>
          </a:p>
          <a:p>
            <a:pPr marL="0" lvl="1">
              <a:buSzPct val="130000"/>
            </a:pPr>
            <a:r>
              <a:rPr lang="en-US" sz="2400" b="1" dirty="0"/>
              <a:t>Application</a:t>
            </a:r>
          </a:p>
          <a:p>
            <a:pPr marL="800100" lvl="1" indent="-342900">
              <a:buSzPct val="130000"/>
              <a:buFont typeface="Arial" panose="020B0604020202020204" pitchFamily="34" charset="0"/>
              <a:buChar char="•"/>
            </a:pPr>
            <a:r>
              <a:rPr lang="en-US" sz="2200" dirty="0"/>
              <a:t>Applies to all funds within a budget year </a:t>
            </a:r>
          </a:p>
          <a:p>
            <a:pPr marL="800100" lvl="1" indent="-342900">
              <a:buSzPct val="130000"/>
              <a:buFont typeface="Arial" panose="020B0604020202020204" pitchFamily="34" charset="0"/>
              <a:buChar char="•"/>
            </a:pPr>
            <a:r>
              <a:rPr lang="en-US" sz="2200" dirty="0"/>
              <a:t>Available for all eligible retirees</a:t>
            </a:r>
          </a:p>
          <a:p>
            <a:pPr marL="800100" lvl="1" indent="-342900">
              <a:buSzPct val="130000"/>
              <a:buFont typeface="Arial" panose="020B0604020202020204" pitchFamily="34" charset="0"/>
              <a:buChar char="•"/>
            </a:pPr>
            <a:r>
              <a:rPr lang="en-US" sz="2200" dirty="0"/>
              <a:t>Irrevocable election</a:t>
            </a:r>
          </a:p>
          <a:p>
            <a:pPr lvl="1">
              <a:buSzPct val="130000"/>
            </a:pPr>
            <a:endParaRPr lang="en-US" sz="2000" dirty="0"/>
          </a:p>
          <a:p>
            <a:pPr marL="0" lvl="1">
              <a:buSzPct val="130000"/>
            </a:pPr>
            <a:r>
              <a:rPr lang="en-US" sz="2400" b="1" dirty="0"/>
              <a:t>City Departments</a:t>
            </a:r>
          </a:p>
          <a:p>
            <a:pPr marL="800100" lvl="1" indent="-342900">
              <a:buSzPct val="130000"/>
              <a:buFont typeface="Arial" panose="020B0604020202020204" pitchFamily="34" charset="0"/>
              <a:buChar char="•"/>
            </a:pPr>
            <a:r>
              <a:rPr lang="en-US" sz="2200" dirty="0"/>
              <a:t>Must evaluate operational continuity and risks of delimiting key positions on a permanent basis</a:t>
            </a:r>
          </a:p>
        </p:txBody>
      </p:sp>
    </p:spTree>
    <p:extLst>
      <p:ext uri="{BB962C8B-B14F-4D97-AF65-F5344CB8AC3E}">
        <p14:creationId xmlns:p14="http://schemas.microsoft.com/office/powerpoint/2010/main" val="84671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E3235-C8EE-4805-8572-FE4BB7D78A8A}"/>
              </a:ext>
            </a:extLst>
          </p:cNvPr>
          <p:cNvSpPr>
            <a:spLocks noGrp="1"/>
          </p:cNvSpPr>
          <p:nvPr>
            <p:ph type="sldNum" sz="quarter" idx="4"/>
          </p:nvPr>
        </p:nvSpPr>
        <p:spPr/>
        <p:txBody>
          <a:bodyPr/>
          <a:lstStyle/>
          <a:p>
            <a:fld id="{48F63A3B-78C7-47BE-AE5E-E10140E04643}" type="slidenum">
              <a:rPr lang="en-US" smtClean="0"/>
              <a:pPr/>
              <a:t>8</a:t>
            </a:fld>
            <a:endParaRPr lang="en-US" dirty="0"/>
          </a:p>
        </p:txBody>
      </p:sp>
      <p:sp>
        <p:nvSpPr>
          <p:cNvPr id="3" name="Title 2">
            <a:extLst>
              <a:ext uri="{FF2B5EF4-FFF2-40B4-BE49-F238E27FC236}">
                <a16:creationId xmlns:a16="http://schemas.microsoft.com/office/drawing/2014/main" id="{0CFCBC7D-7AC5-4F6A-A53E-AA207C1A816D}"/>
              </a:ext>
            </a:extLst>
          </p:cNvPr>
          <p:cNvSpPr>
            <a:spLocks noGrp="1"/>
          </p:cNvSpPr>
          <p:nvPr>
            <p:ph type="title"/>
          </p:nvPr>
        </p:nvSpPr>
        <p:spPr/>
        <p:txBody>
          <a:bodyPr/>
          <a:lstStyle/>
          <a:p>
            <a:r>
              <a:rPr lang="en-US" dirty="0"/>
              <a:t>RETIREMENT INCENTIVE OPTION</a:t>
            </a:r>
          </a:p>
        </p:txBody>
      </p:sp>
      <p:sp>
        <p:nvSpPr>
          <p:cNvPr id="4" name="Text Placeholder 3">
            <a:extLst>
              <a:ext uri="{FF2B5EF4-FFF2-40B4-BE49-F238E27FC236}">
                <a16:creationId xmlns:a16="http://schemas.microsoft.com/office/drawing/2014/main" id="{3829D8F5-18D1-48DD-9F0A-1E167E88C29F}"/>
              </a:ext>
            </a:extLst>
          </p:cNvPr>
          <p:cNvSpPr>
            <a:spLocks noGrp="1"/>
          </p:cNvSpPr>
          <p:nvPr>
            <p:ph type="body" sz="quarter" idx="13"/>
          </p:nvPr>
        </p:nvSpPr>
        <p:spPr/>
        <p:txBody>
          <a:bodyPr>
            <a:noAutofit/>
          </a:bodyPr>
          <a:lstStyle/>
          <a:p>
            <a:r>
              <a:rPr lang="en-US" sz="1900" b="1" dirty="0"/>
              <a:t>Plan Elements (cont’d)</a:t>
            </a:r>
          </a:p>
        </p:txBody>
      </p:sp>
      <p:sp>
        <p:nvSpPr>
          <p:cNvPr id="5" name="Rectangle 4">
            <a:extLst>
              <a:ext uri="{FF2B5EF4-FFF2-40B4-BE49-F238E27FC236}">
                <a16:creationId xmlns:a16="http://schemas.microsoft.com/office/drawing/2014/main" id="{9F0F3A6C-005C-4C49-9DDE-D9389BB0EBC9}"/>
              </a:ext>
            </a:extLst>
          </p:cNvPr>
          <p:cNvSpPr/>
          <p:nvPr/>
        </p:nvSpPr>
        <p:spPr>
          <a:xfrm>
            <a:off x="661796" y="1599866"/>
            <a:ext cx="8116444" cy="4524315"/>
          </a:xfrm>
          <a:prstGeom prst="rect">
            <a:avLst/>
          </a:prstGeom>
        </p:spPr>
        <p:txBody>
          <a:bodyPr wrap="square">
            <a:spAutoFit/>
          </a:bodyPr>
          <a:lstStyle/>
          <a:p>
            <a:pPr marL="0" lvl="1">
              <a:buSzPct val="130000"/>
            </a:pPr>
            <a:r>
              <a:rPr lang="en-US" sz="2400" b="1" dirty="0"/>
              <a:t>Participation Pool</a:t>
            </a:r>
          </a:p>
          <a:p>
            <a:pPr marL="800100" lvl="1" indent="-342900">
              <a:buSzPct val="130000"/>
              <a:buFont typeface="Arial" panose="020B0604020202020204" pitchFamily="34" charset="0"/>
              <a:buChar char="•"/>
            </a:pPr>
            <a:r>
              <a:rPr lang="en-US" sz="2200" dirty="0"/>
              <a:t>All municipal employees in all City departments</a:t>
            </a:r>
          </a:p>
          <a:p>
            <a:pPr marL="800100" lvl="1" indent="-342900">
              <a:buSzPct val="130000"/>
              <a:buFont typeface="Arial" panose="020B0604020202020204" pitchFamily="34" charset="0"/>
              <a:buChar char="•"/>
            </a:pPr>
            <a:endParaRPr lang="en-US" sz="2000" dirty="0"/>
          </a:p>
          <a:p>
            <a:pPr marL="0" lvl="1">
              <a:buSzPct val="130000"/>
            </a:pPr>
            <a:r>
              <a:rPr lang="en-US" sz="2400" b="1" dirty="0"/>
              <a:t>Participation Eligibility</a:t>
            </a:r>
          </a:p>
          <a:p>
            <a:pPr marL="800100" lvl="1" indent="-342900">
              <a:buSzPct val="130000"/>
              <a:buFont typeface="Arial" panose="020B0604020202020204" pitchFamily="34" charset="0"/>
              <a:buChar char="•"/>
            </a:pPr>
            <a:r>
              <a:rPr lang="en-US" sz="2200" dirty="0"/>
              <a:t>Rule of 75 – Minimum age of 50 plus years of service equals 75</a:t>
            </a:r>
          </a:p>
          <a:p>
            <a:pPr marL="800100" lvl="1" indent="-342900">
              <a:buSzPct val="130000"/>
              <a:buFont typeface="Arial" panose="020B0604020202020204" pitchFamily="34" charset="0"/>
              <a:buChar char="•"/>
            </a:pPr>
            <a:r>
              <a:rPr lang="en-US" sz="2200" dirty="0"/>
              <a:t>Age 62 with 5 years of service</a:t>
            </a:r>
          </a:p>
          <a:p>
            <a:pPr lvl="1">
              <a:buSzPct val="130000"/>
            </a:pPr>
            <a:endParaRPr lang="en-US" sz="2000" dirty="0"/>
          </a:p>
          <a:p>
            <a:pPr marL="0" lvl="1">
              <a:buSzPct val="130000"/>
            </a:pPr>
            <a:r>
              <a:rPr lang="en-US" sz="2400" b="1" dirty="0"/>
              <a:t>Subsidized Health Benefits Rates</a:t>
            </a:r>
          </a:p>
          <a:p>
            <a:pPr marL="800100" lvl="1" indent="-342900">
              <a:buSzPct val="130000"/>
              <a:buFont typeface="Arial" panose="020B0604020202020204" pitchFamily="34" charset="0"/>
              <a:buChar char="•"/>
            </a:pPr>
            <a:r>
              <a:rPr lang="en-US" sz="2200" dirty="0"/>
              <a:t>Year 1 – 100% of monthly active rate</a:t>
            </a:r>
          </a:p>
          <a:p>
            <a:pPr marL="800100" lvl="1" indent="-342900">
              <a:buSzPct val="130000"/>
              <a:buFont typeface="Arial" panose="020B0604020202020204" pitchFamily="34" charset="0"/>
              <a:buChar char="•"/>
            </a:pPr>
            <a:r>
              <a:rPr lang="en-US" sz="2200" dirty="0"/>
              <a:t>Year 2 – 50% of monthly retiree rate</a:t>
            </a:r>
          </a:p>
          <a:p>
            <a:pPr marL="800100" lvl="1" indent="-342900">
              <a:buSzPct val="130000"/>
              <a:buFont typeface="Arial" panose="020B0604020202020204" pitchFamily="34" charset="0"/>
              <a:buChar char="•"/>
            </a:pPr>
            <a:r>
              <a:rPr lang="en-US" sz="2200" dirty="0"/>
              <a:t>Year 3 – 65% of monthly retiree rate</a:t>
            </a:r>
          </a:p>
          <a:p>
            <a:pPr marL="800100" lvl="1" indent="-342900">
              <a:buSzPct val="130000"/>
              <a:buFont typeface="Arial" panose="020B0604020202020204" pitchFamily="34" charset="0"/>
              <a:buChar char="•"/>
            </a:pPr>
            <a:r>
              <a:rPr lang="en-US" sz="2200" dirty="0"/>
              <a:t>Year 4 – 100% of monthly retiree rate or Medicare eligible</a:t>
            </a:r>
          </a:p>
          <a:p>
            <a:pPr marL="0" lvl="1">
              <a:buSzPct val="130000"/>
            </a:pPr>
            <a:r>
              <a:rPr lang="en-US" sz="2200" dirty="0"/>
              <a:t>`</a:t>
            </a:r>
          </a:p>
        </p:txBody>
      </p:sp>
    </p:spTree>
    <p:extLst>
      <p:ext uri="{BB962C8B-B14F-4D97-AF65-F5344CB8AC3E}">
        <p14:creationId xmlns:p14="http://schemas.microsoft.com/office/powerpoint/2010/main" val="25799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480A9-3AA2-6F46-9ADD-C79F75F67741}"/>
              </a:ext>
            </a:extLst>
          </p:cNvPr>
          <p:cNvPicPr>
            <a:picLocks noChangeAspect="1"/>
          </p:cNvPicPr>
          <p:nvPr/>
        </p:nvPicPr>
        <p:blipFill>
          <a:blip r:embed="rId3">
            <a:alphaModFix amt="20000"/>
          </a:blip>
          <a:stretch>
            <a:fillRect/>
          </a:stretch>
        </p:blipFill>
        <p:spPr>
          <a:xfrm>
            <a:off x="1272620" y="129619"/>
            <a:ext cx="6598762" cy="6598762"/>
          </a:xfrm>
          <a:prstGeom prst="rect">
            <a:avLst/>
          </a:prstGeom>
        </p:spPr>
      </p:pic>
      <p:sp>
        <p:nvSpPr>
          <p:cNvPr id="2" name="TextBox 1">
            <a:extLst>
              <a:ext uri="{FF2B5EF4-FFF2-40B4-BE49-F238E27FC236}">
                <a16:creationId xmlns:a16="http://schemas.microsoft.com/office/drawing/2014/main" id="{D508DA2C-EB4C-7E46-8AEA-C3B30C59066A}"/>
              </a:ext>
            </a:extLst>
          </p:cNvPr>
          <p:cNvSpPr txBox="1"/>
          <p:nvPr/>
        </p:nvSpPr>
        <p:spPr>
          <a:xfrm>
            <a:off x="0" y="2118719"/>
            <a:ext cx="9144000" cy="2308324"/>
          </a:xfrm>
          <a:prstGeom prst="rect">
            <a:avLst/>
          </a:prstGeom>
          <a:noFill/>
          <a:effectLst>
            <a:outerShdw blurRad="63500" dist="596900" dir="3000000" sx="49000" sy="49000" algn="ctr" rotWithShape="0">
              <a:srgbClr val="000000">
                <a:alpha val="61000"/>
              </a:srgb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Questions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panose="020F0502020204030204"/>
                <a:ea typeface="+mn-ea"/>
                <a:cs typeface="+mn-cs"/>
              </a:rPr>
              <a:t>Discussion</a:t>
            </a:r>
          </a:p>
        </p:txBody>
      </p:sp>
      <p:sp>
        <p:nvSpPr>
          <p:cNvPr id="6" name="Slide Number Placeholder 5">
            <a:extLst>
              <a:ext uri="{FF2B5EF4-FFF2-40B4-BE49-F238E27FC236}">
                <a16:creationId xmlns:a16="http://schemas.microsoft.com/office/drawing/2014/main" id="{6F7746C9-EEC0-0449-9EFE-D944A171695B}"/>
              </a:ext>
            </a:extLst>
          </p:cNvPr>
          <p:cNvSpPr txBox="1">
            <a:spLocks/>
          </p:cNvSpPr>
          <p:nvPr/>
        </p:nvSpPr>
        <p:spPr>
          <a:xfrm>
            <a:off x="141773" y="8763605"/>
            <a:ext cx="2057401" cy="649111"/>
          </a:xfrm>
          <a:prstGeom prst="rect">
            <a:avLst/>
          </a:prstGeom>
        </p:spPr>
        <p:txBody>
          <a:bodyPr vert="horz" lIns="121920" tIns="60960" rIns="121920" bIns="60960" rtlCol="0" anchor="b"/>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333" b="1"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03835"/>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3686EFD8DC4A45916560BDB24AD298" ma:contentTypeVersion="12" ma:contentTypeDescription="Create a new document." ma:contentTypeScope="" ma:versionID="977317211bbcae95b79b558606562e1a">
  <xsd:schema xmlns:xsd="http://www.w3.org/2001/XMLSchema" xmlns:xs="http://www.w3.org/2001/XMLSchema" xmlns:p="http://schemas.microsoft.com/office/2006/metadata/properties" xmlns:ns3="ccca1bdb-2158-4fe3-bc61-09099838b974" xmlns:ns4="a0bac8b6-cc5b-4e54-a5bc-1e67476aa7bf" targetNamespace="http://schemas.microsoft.com/office/2006/metadata/properties" ma:root="true" ma:fieldsID="5395922092a42852d295356a267cf6fd" ns3:_="" ns4:_="">
    <xsd:import namespace="ccca1bdb-2158-4fe3-bc61-09099838b974"/>
    <xsd:import namespace="a0bac8b6-cc5b-4e54-a5bc-1e67476aa7b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a1bdb-2158-4fe3-bc61-09099838b9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bac8b6-cc5b-4e54-a5bc-1e67476aa7b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24C002-7FEC-4894-808E-43E87AC1B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ca1bdb-2158-4fe3-bc61-09099838b974"/>
    <ds:schemaRef ds:uri="a0bac8b6-cc5b-4e54-a5bc-1e67476aa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F461B2-E0FB-4144-AEE7-89E77F51070A}">
  <ds:schemaRefs>
    <ds:schemaRef ds:uri="http://purl.org/dc/elements/1.1/"/>
    <ds:schemaRef ds:uri="http://purl.org/dc/terms/"/>
    <ds:schemaRef ds:uri="http://schemas.microsoft.com/office/2006/metadata/properties"/>
    <ds:schemaRef ds:uri="http://schemas.microsoft.com/office/2006/documentManagement/types"/>
    <ds:schemaRef ds:uri="a0bac8b6-cc5b-4e54-a5bc-1e67476aa7bf"/>
    <ds:schemaRef ds:uri="http://purl.org/dc/dcmitype/"/>
    <ds:schemaRef ds:uri="http://www.w3.org/XML/1998/namespace"/>
    <ds:schemaRef ds:uri="http://schemas.microsoft.com/office/infopath/2007/PartnerControls"/>
    <ds:schemaRef ds:uri="http://schemas.openxmlformats.org/package/2006/metadata/core-properties"/>
    <ds:schemaRef ds:uri="ccca1bdb-2158-4fe3-bc61-09099838b974"/>
  </ds:schemaRefs>
</ds:datastoreItem>
</file>

<file path=customXml/itemProps3.xml><?xml version="1.0" encoding="utf-8"?>
<ds:datastoreItem xmlns:ds="http://schemas.openxmlformats.org/officeDocument/2006/customXml" ds:itemID="{A4A5EC21-9685-46AE-A4E2-8D02671DA4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3748</TotalTime>
  <Words>1874</Words>
  <Application>Microsoft Office PowerPoint</Application>
  <PresentationFormat>On-screen Show (4:3)</PresentationFormat>
  <Paragraphs>535</Paragraphs>
  <Slides>42</Slides>
  <Notes>42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Calibri</vt:lpstr>
      <vt:lpstr>Calibri Light</vt:lpstr>
      <vt:lpstr>Courier New</vt:lpstr>
      <vt:lpstr>Roboto</vt:lpstr>
      <vt:lpstr>Roboto Medium</vt:lpstr>
      <vt:lpstr>Wingdings</vt:lpstr>
      <vt:lpstr>Office Theme</vt:lpstr>
      <vt:lpstr>1_Office Theme</vt:lpstr>
      <vt:lpstr>Human Resources</vt:lpstr>
      <vt:lpstr>Human Resources</vt:lpstr>
      <vt:lpstr>RETIREMENT INCENTIVE OPTION</vt:lpstr>
      <vt:lpstr>RETIREMENT INCENTIVE OPTION</vt:lpstr>
      <vt:lpstr>RETIREMENT INCENTIVE OPTION </vt:lpstr>
      <vt:lpstr>RETIREMENT INCENTIVE OPTION</vt:lpstr>
      <vt:lpstr>RETIREMENT INCENTIVE OPTION</vt:lpstr>
      <vt:lpstr>RETIREMENT INCENTIVE OPTION</vt:lpstr>
      <vt:lpstr>PowerPoint Presentation</vt:lpstr>
      <vt:lpstr>Human Resources</vt:lpstr>
      <vt:lpstr>SPOUSAL COVERAGE ANALYSIS</vt:lpstr>
      <vt:lpstr>SPOUSAL COVERAGE ANALYSIS</vt:lpstr>
      <vt:lpstr>SPOUSAL COVERAGE ANALYSIS</vt:lpstr>
      <vt:lpstr>SPOUSAL COVERAGE ANALYSIS</vt:lpstr>
      <vt:lpstr>SPOUSAL COVERAGE ANALYSIS</vt:lpstr>
      <vt:lpstr>SPOUSAL COVERAGE ANALYSIS</vt:lpstr>
      <vt:lpstr>SPOUSAL COVERAGE ANALYSIS</vt:lpstr>
      <vt:lpstr>SPOUSAL COVERAGE ANALYSIS</vt:lpstr>
      <vt:lpstr>SPOUSAL COVERAGE ANALYSIS</vt:lpstr>
      <vt:lpstr>PowerPoint Presentation</vt:lpstr>
      <vt:lpstr>Human Resources</vt:lpstr>
      <vt:lpstr>CITYWIDE TELECOMMUTING ANALYSIS</vt:lpstr>
      <vt:lpstr>PowerPoint Presentation</vt:lpstr>
      <vt:lpstr>CITYWIDE TELECOMMUTING ANALYSIS</vt:lpstr>
      <vt:lpstr>PowerPoint Presentation</vt:lpstr>
      <vt:lpstr>CITYWIDE TELECOMMUTING ANALYSIS</vt:lpstr>
      <vt:lpstr>CITYWIDE TELECOMMUTING ANALYSIS</vt:lpstr>
      <vt:lpstr>CITYWIDE TELECOMMUTING ANALYSIS</vt:lpstr>
      <vt:lpstr>PowerPoint Presentation</vt:lpstr>
      <vt:lpstr>CITYWIDE TELECOMMUTING ANALYSIS</vt:lpstr>
      <vt:lpstr>CITYWIDE TELECOMMUTING ANALYSIS</vt:lpstr>
      <vt:lpstr>CITYWIDE TELECOMMUTING ANALYSIS</vt:lpstr>
      <vt:lpstr>PowerPoint Presentation</vt:lpstr>
      <vt:lpstr>CITYWIDE TELECOMMUTING ANALYSIS</vt:lpstr>
      <vt:lpstr>CITYWIDE TELECOMMUTING ANALYSIS</vt:lpstr>
      <vt:lpstr>PowerPoint Presentation</vt:lpstr>
      <vt:lpstr>CITYWIDE TELECOMMUTING ANALYSIS</vt:lpstr>
      <vt:lpstr>PowerPoint Presentation</vt:lpstr>
      <vt:lpstr>CITYWIDE TELECOMMUTING ANALYSIS</vt:lpstr>
      <vt:lpstr>CITYWIDE TELECOMMUTING ANALYSIS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Resources</dc:title>
  <dc:creator>Coleman, Carla - HR</dc:creator>
  <cp:lastModifiedBy>Coleman, Carla - HR</cp:lastModifiedBy>
  <cp:revision>189</cp:revision>
  <dcterms:created xsi:type="dcterms:W3CDTF">2020-10-04T07:29:13Z</dcterms:created>
  <dcterms:modified xsi:type="dcterms:W3CDTF">2020-11-03T18:09:22Z</dcterms:modified>
</cp:coreProperties>
</file>