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4"/>
  </p:sldMasterIdLst>
  <p:notesMasterIdLst>
    <p:notesMasterId r:id="rId14"/>
  </p:notesMasterIdLst>
  <p:handoutMasterIdLst>
    <p:handoutMasterId r:id="rId15"/>
  </p:handoutMasterIdLst>
  <p:sldIdLst>
    <p:sldId id="262" r:id="rId5"/>
    <p:sldId id="271" r:id="rId6"/>
    <p:sldId id="263" r:id="rId7"/>
    <p:sldId id="269" r:id="rId8"/>
    <p:sldId id="275" r:id="rId9"/>
    <p:sldId id="276" r:id="rId10"/>
    <p:sldId id="278" r:id="rId11"/>
    <p:sldId id="279" r:id="rId12"/>
    <p:sldId id="270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unds, Jesse - MYR" initials="BM" lastIdx="1" clrIdx="0">
    <p:extLst>
      <p:ext uri="{19B8F6BF-5375-455C-9EA6-DF929625EA0E}">
        <p15:presenceInfo xmlns:p15="http://schemas.microsoft.com/office/powerpoint/2012/main" userId="S::jesse.bounds@houstontx.gov::c2bfa09a-d9ed-437b-9f78-af4a1d98ed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57DD5F-26A1-401C-8E6D-A0263FDCC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A00EC-BE82-424A-8FFF-0ED8BAD50C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159EF-E1CB-4164-9C9B-9D594DE81F79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52ECB-1D72-4F3F-96D4-0400620436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21FB4-1304-47CC-A4A8-E0BAC57C1A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7B924-719A-4068-81D4-4BB509E30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25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4B919-E2E0-4A17-AAF9-17DF0026D862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F0D20-1F95-4212-BB78-8DC7D6864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5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CB0D-57B1-476A-BF23-7466150A8148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72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8C8F-731D-4606-A031-0936502CFE1A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2255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8C8F-731D-4606-A031-0936502CFE1A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9644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8C8F-731D-4606-A031-0936502CFE1A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27244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8C8F-731D-4606-A031-0936502CFE1A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49597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8C8F-731D-4606-A031-0936502CFE1A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6341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8C8F-731D-4606-A031-0936502CFE1A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45518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3D25-D797-4B77-B6D0-1C240063A95A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4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ED7F-05EB-42ED-A001-542E4F1E64BB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6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7C186-1185-4C5D-A505-D508A6E7A586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7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D3CC-16BB-4428-9EF4-39FB493A491B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E7F5-A955-4CD2-B6F7-CA21973C328D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4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8C8F-731D-4606-A031-0936502CFE1A}" type="datetime1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14348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83AA-C268-42F9-B04B-7806E62CC5F4}" type="datetime1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0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E48D-2467-483D-B3A5-CE56BAA5D822}" type="datetime1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75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B439-CCCF-487C-AFE1-A2FEBD6D8310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0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8C8F-731D-4606-A031-0936502CFE1A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8652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558C8F-731D-4606-A031-0936502CFE1A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70099C-B5FF-4D12-9964-21C02EE1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6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hade val="98000"/>
                <a:satMod val="130000"/>
                <a:lumMod val="102000"/>
              </a:schemeClr>
            </a:gs>
            <a:gs pos="100000">
              <a:schemeClr val="bg1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31053-C86B-42D2-8C15-4CC3020C3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848" y="323595"/>
            <a:ext cx="9418320" cy="3279141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Budget and Fiscal Affairs Committee</a:t>
            </a:r>
            <a:br>
              <a:rPr lang="en-US" sz="5000" dirty="0"/>
            </a:br>
            <a:br>
              <a:rPr lang="en-US" sz="5000" dirty="0"/>
            </a:br>
            <a:r>
              <a:rPr lang="en-US" sz="4000" dirty="0"/>
              <a:t>Commercial Advertising on City Vehicles</a:t>
            </a:r>
            <a:br>
              <a:rPr lang="en-US" sz="5000" dirty="0"/>
            </a:br>
            <a:r>
              <a:rPr lang="en-US" sz="50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1775C-F440-43BD-9ECF-007F34CF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0904222" y="5027623"/>
            <a:ext cx="16916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103CB0D-57B1-476A-BF23-7466150A8148}" type="datetime1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12/2/2020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C4257-57D2-42FB-BFFF-AC7E1B77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59342" y="1931733"/>
            <a:ext cx="3581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71290-9209-4512-A55F-6ACD1ABF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370099C-B5FF-4D12-9964-21C02EE19450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B736192-F1B7-459B-8134-B848CCCBAC7F}"/>
              </a:ext>
            </a:extLst>
          </p:cNvPr>
          <p:cNvSpPr txBox="1">
            <a:spLocks/>
          </p:cNvSpPr>
          <p:nvPr/>
        </p:nvSpPr>
        <p:spPr>
          <a:xfrm>
            <a:off x="5763491" y="4740361"/>
            <a:ext cx="5188365" cy="1739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Victor Ayres, Director</a:t>
            </a:r>
          </a:p>
          <a:p>
            <a:pPr algn="ctr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Fleet Management Department</a:t>
            </a:r>
          </a:p>
          <a:p>
            <a:pPr algn="ctr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December 8, 2020</a:t>
            </a:r>
          </a:p>
        </p:txBody>
      </p:sp>
    </p:spTree>
    <p:extLst>
      <p:ext uri="{BB962C8B-B14F-4D97-AF65-F5344CB8AC3E}">
        <p14:creationId xmlns:p14="http://schemas.microsoft.com/office/powerpoint/2010/main" val="3069970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8B32-D728-4D76-85B7-C084C8F0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BF523-F8AF-4E28-8310-C69969276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1578" y="2084176"/>
            <a:ext cx="7084177" cy="345140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/>
              <a:t>FY21  Budget Amendment</a:t>
            </a:r>
          </a:p>
          <a:p>
            <a:pPr marL="457200" lvl="1" indent="0">
              <a:buNone/>
            </a:pPr>
            <a:r>
              <a:rPr lang="en-US" sz="2400"/>
              <a:t>Permit the Houston Fleet Management Department (1005/6700) to generate revenues for the general fund by leasing commercial advertising space on appropriate city vehicles based upon guidelines adopted by the Administration and City Council. </a:t>
            </a:r>
            <a:endParaRPr lang="en-US" sz="3200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ACED6-F462-4400-8B99-70F53BE7B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C623-1BFF-409C-89A0-942C745F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4F372-9036-43A7-A814-13B7DB46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09C5C-E202-4080-ACD1-290AC724A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500" y="134111"/>
            <a:ext cx="1554544" cy="19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8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8FF0-2F53-4611-A8B0-DF4ECE83C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53329-CD4D-45D7-AB87-A7EADFF1C9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Advertising on vehicles can be</a:t>
            </a:r>
          </a:p>
          <a:p>
            <a:pPr lvl="1"/>
            <a:r>
              <a:rPr lang="en-US" sz="1800"/>
              <a:t>A method for revenue generation</a:t>
            </a:r>
          </a:p>
          <a:p>
            <a:pPr lvl="1"/>
            <a:r>
              <a:rPr lang="en-US" sz="1800"/>
              <a:t>A means to promote an entity’s product or service</a:t>
            </a:r>
          </a:p>
          <a:p>
            <a:pPr lvl="1"/>
            <a:r>
              <a:rPr lang="en-US" sz="1800"/>
              <a:t>Provide public service information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D4A7E5F-4F4A-4A26-A8D8-1F2AAB7DFC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9279" y="2097832"/>
            <a:ext cx="4688799" cy="3124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EABAA-61EF-4B51-8E75-34649656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dirty="0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FE975-A3BF-4C51-82A9-85B060117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sz="10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6D212-D26F-4F79-A89D-E3D1E1A0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370099C-B5FF-4D12-9964-21C02EE19450}" type="slidenum">
              <a:rPr lang="en-US" smtClean="0"/>
              <a:pPr defTabSz="914400"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0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76A60-1C64-4B65-977B-F93AECAD1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Revenue Consideration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A3B925-9B1E-4B81-81EE-D2405A3230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Market-Based Revenue Opportunities (MBROs) is the concept under review</a:t>
            </a:r>
          </a:p>
          <a:p>
            <a:r>
              <a:rPr lang="en-US" dirty="0"/>
              <a:t> A key consideration for the City is that  Chapter 46,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dirty="0"/>
              <a:t>4605(b)2 of the Sign Code will need to be amended to provide an exception to the City, to allow placement of  signage on its vehicles.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1B6467-1AE6-42C5-88EA-1AD28FD98C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6887" y="2172477"/>
            <a:ext cx="3841698" cy="3124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3F38A-1526-477A-A411-CF7872ED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38DC8-F721-47EF-B8C2-8685B7D7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A2DFC-59E2-470B-BC66-AA34ABF0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8C504-0E41-4984-B560-52A7D064214F}"/>
              </a:ext>
            </a:extLst>
          </p:cNvPr>
          <p:cNvSpPr txBox="1"/>
          <p:nvPr/>
        </p:nvSpPr>
        <p:spPr>
          <a:xfrm>
            <a:off x="8531440" y="5296677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Texas Tribune </a:t>
            </a:r>
          </a:p>
        </p:txBody>
      </p:sp>
    </p:spTree>
    <p:extLst>
      <p:ext uri="{BB962C8B-B14F-4D97-AF65-F5344CB8AC3E}">
        <p14:creationId xmlns:p14="http://schemas.microsoft.com/office/powerpoint/2010/main" val="103931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68BF-C661-4FAD-AC23-BB1456C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80665-A961-4F34-AEB2-526C518511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Companies are generally highly protective of their corporate branding. Ad placement on vehicles may have conditions attached such as</a:t>
            </a:r>
          </a:p>
          <a:p>
            <a:r>
              <a:rPr lang="en-US"/>
              <a:t>Overall vehicle condition</a:t>
            </a:r>
          </a:p>
          <a:p>
            <a:r>
              <a:rPr lang="en-US"/>
              <a:t>Washing frequency</a:t>
            </a:r>
          </a:p>
          <a:p>
            <a:r>
              <a:rPr lang="en-US"/>
              <a:t>Repair and maintenance of the ad and vehicle</a:t>
            </a:r>
          </a:p>
          <a:p>
            <a:r>
              <a:rPr lang="en-US"/>
              <a:t>Driver behavior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All of which may impact the City’s ability to enter into and comply with an agreement</a:t>
            </a:r>
          </a:p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3FA5AA-3457-4AA3-92A2-99688402B8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67126" y="2438399"/>
            <a:ext cx="3812383" cy="304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5990E-F416-460F-A5B7-ED8A221F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12/8/2020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BDC02-000C-48F8-A8BA-0865E64A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8CDC8-9ECB-4F08-BC0D-4382482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C690-827B-48B0-B373-184F4522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0646C-73C0-48F0-B24F-2EDC4D6D4F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Administrative control mechanisms will require management of </a:t>
            </a:r>
          </a:p>
          <a:p>
            <a:pPr lvl="1"/>
            <a:r>
              <a:rPr lang="en-US" sz="1800" dirty="0"/>
              <a:t>Ad criteria and placement guidelines to include amount of  market time or “road time”</a:t>
            </a:r>
          </a:p>
          <a:p>
            <a:pPr lvl="1"/>
            <a:r>
              <a:rPr lang="en-US" sz="1800" dirty="0"/>
              <a:t> Rate schedules and collections</a:t>
            </a:r>
          </a:p>
          <a:p>
            <a:pPr lvl="1"/>
            <a:r>
              <a:rPr lang="en-US" sz="1800" dirty="0"/>
              <a:t>Ad installation and removal processes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3CB1F2-5BDB-46DD-B73D-C47AE3D745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71937" y="4326263"/>
            <a:ext cx="2241561" cy="157100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411C2-8840-43AF-975F-9765CB9D2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D7169-394D-468E-A15F-BD39A8EB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1F3BA-070C-4F30-9A9E-197C3533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49018-6A52-4425-AB91-B3DF6971E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219" y="2520526"/>
            <a:ext cx="2538718" cy="19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7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8F626-53FF-4582-A752-8F7AC4756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" r="-1" b="-1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B91FBD-95C3-4D78-A07F-8191A32E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68580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75C8E-6F6C-4BD3-BAFC-52FA55DAF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61" y="2295524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Information from government agencies that are actively engaged in an MBROs using fleet vehicles is limited</a:t>
            </a:r>
          </a:p>
          <a:p>
            <a:r>
              <a:rPr lang="en-US" sz="2000"/>
              <a:t>Found are instances where large, highly controlled vehicle types such as buses and subway vehicles, are being used for revenue generation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E2302-F269-4229-B0DC-55B17C7E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2082" y="5883275"/>
            <a:ext cx="36348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E02F6-F338-4B0F-817C-4B637246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7853" y="5883275"/>
            <a:ext cx="1143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dirty="0"/>
              <a:t>12/8/2020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FBB84-9FB5-4E86-B4AA-F64E1D7A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07053" y="5867131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370099C-B5FF-4D12-9964-21C02EE19450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8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AF4A4-F9FA-424C-A3D2-B660871F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33485-C87B-411E-8951-12505F7EA4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90000"/>
              </a:lnSpc>
            </a:pPr>
            <a:r>
              <a:rPr lang="en-US" sz="2000" dirty="0"/>
              <a:t>With approval of the Administration: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 Generate an RFI to ascertain feasibility and revenue potential for the program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Modify Chapter 46 (Sign Ordinance) to grant the city an exemption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Establish management processes either internally or via 3</a:t>
            </a:r>
            <a:r>
              <a:rPr lang="en-US" sz="1800" baseline="30000" dirty="0"/>
              <a:t>rd</a:t>
            </a:r>
            <a:r>
              <a:rPr lang="en-US" sz="1800" dirty="0"/>
              <a:t> party, </a:t>
            </a:r>
          </a:p>
          <a:p>
            <a:pPr lvl="3">
              <a:lnSpc>
                <a:spcPct val="90000"/>
              </a:lnSpc>
            </a:pPr>
            <a:r>
              <a:rPr lang="en-US" sz="1800" dirty="0"/>
              <a:t>Establish guidance criteria</a:t>
            </a:r>
          </a:p>
          <a:p>
            <a:pPr lvl="3">
              <a:lnSpc>
                <a:spcPct val="90000"/>
              </a:lnSpc>
            </a:pPr>
            <a:r>
              <a:rPr lang="en-US" sz="1800" dirty="0"/>
              <a:t>Develop rate schedules</a:t>
            </a:r>
          </a:p>
          <a:p>
            <a:pPr lvl="3">
              <a:lnSpc>
                <a:spcPct val="90000"/>
              </a:lnSpc>
            </a:pPr>
            <a:r>
              <a:rPr lang="en-US" sz="1800" dirty="0"/>
              <a:t>Market to external entities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28E903-79E2-4CBC-9D8E-614575D776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97376" y="2667000"/>
            <a:ext cx="3115448" cy="3124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72305-8586-4C23-883D-F8CEDC21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01130-E9C9-4606-9225-D470D1BB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01474-1964-412A-9F2D-235B4D27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83116-4BEE-4A16-8CF7-E7FC9642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D9A2A-986F-4EE2-BA28-636247FF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8E29B-30AC-4837-BFA8-BCAA200A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5CBD0-7CD7-4025-B67C-67366A5C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0099C-B5FF-4D12-9964-21C02EE19450}" type="slidenum">
              <a:rPr lang="en-US" smtClean="0"/>
              <a:t>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05F6F97-819B-4A85-BC95-3472025DB0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19836" y="2438399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345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3686EFD8DC4A45916560BDB24AD298" ma:contentTypeVersion="12" ma:contentTypeDescription="Create a new document." ma:contentTypeScope="" ma:versionID="d50ad09306369308f1cc3c6137881edc">
  <xsd:schema xmlns:xsd="http://www.w3.org/2001/XMLSchema" xmlns:xs="http://www.w3.org/2001/XMLSchema" xmlns:p="http://schemas.microsoft.com/office/2006/metadata/properties" xmlns:ns3="ccca1bdb-2158-4fe3-bc61-09099838b974" xmlns:ns4="a0bac8b6-cc5b-4e54-a5bc-1e67476aa7bf" targetNamespace="http://schemas.microsoft.com/office/2006/metadata/properties" ma:root="true" ma:fieldsID="0bd7c306385283f69b34e9a821420697" ns3:_="" ns4:_="">
    <xsd:import namespace="ccca1bdb-2158-4fe3-bc61-09099838b974"/>
    <xsd:import namespace="a0bac8b6-cc5b-4e54-a5bc-1e67476aa7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a1bdb-2158-4fe3-bc61-09099838b9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bac8b6-cc5b-4e54-a5bc-1e67476aa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4BF45F-8E8F-4546-83B8-D7456ED57E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69DC8B-EB1A-479B-BBA3-432D0B05E616}">
  <ds:schemaRefs>
    <ds:schemaRef ds:uri="http://purl.org/dc/terms/"/>
    <ds:schemaRef ds:uri="a0bac8b6-cc5b-4e54-a5bc-1e67476aa7bf"/>
    <ds:schemaRef ds:uri="ccca1bdb-2158-4fe3-bc61-09099838b97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CEAE142-F3CC-4BDE-996B-F54F3254A9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ca1bdb-2158-4fe3-bc61-09099838b974"/>
    <ds:schemaRef ds:uri="a0bac8b6-cc5b-4e54-a5bc-1e67476aa7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70</TotalTime>
  <Words>342</Words>
  <Application>Microsoft Office PowerPoint</Application>
  <PresentationFormat>Widescreen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Corbel</vt:lpstr>
      <vt:lpstr>Times New Roman</vt:lpstr>
      <vt:lpstr>Parallax</vt:lpstr>
      <vt:lpstr>Budget and Fiscal Affairs Committee  Commercial Advertising on City Vehicles  </vt:lpstr>
      <vt:lpstr>Overview</vt:lpstr>
      <vt:lpstr>Introduction</vt:lpstr>
      <vt:lpstr>Revenue Consideration</vt:lpstr>
      <vt:lpstr>Key Considerations</vt:lpstr>
      <vt:lpstr>Other Considerations</vt:lpstr>
      <vt:lpstr>Current Status</vt:lpstr>
      <vt:lpstr>Next Steps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Overview: Public Safety/Homeland Security Vehicle Acquisitions</dc:title>
  <dc:creator>Ayres, Victor - FMD</dc:creator>
  <cp:lastModifiedBy>Ayres, Victor - FMD</cp:lastModifiedBy>
  <cp:revision>2</cp:revision>
  <cp:lastPrinted>2020-11-20T21:59:15Z</cp:lastPrinted>
  <dcterms:created xsi:type="dcterms:W3CDTF">2019-01-03T22:07:43Z</dcterms:created>
  <dcterms:modified xsi:type="dcterms:W3CDTF">2020-12-02T22:16:50Z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0x010100AF3686EFD8DC4A45916560BDB24AD298</vt:lpwstr>
  </property>
</Properties>
</file>