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7"/>
  </p:notesMasterIdLst>
  <p:sldIdLst>
    <p:sldId id="256" r:id="rId2"/>
    <p:sldId id="259" r:id="rId3"/>
    <p:sldId id="264" r:id="rId4"/>
    <p:sldId id="266" r:id="rId5"/>
    <p:sldId id="265" r:id="rId6"/>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3" tIns="46477" rIns="92953" bIns="46477" rtlCol="0"/>
          <a:lstStyle>
            <a:lvl1pPr algn="l">
              <a:defRPr sz="1200"/>
            </a:lvl1pPr>
          </a:lstStyle>
          <a:p>
            <a:endParaRPr lang="en-US"/>
          </a:p>
        </p:txBody>
      </p:sp>
      <p:sp>
        <p:nvSpPr>
          <p:cNvPr id="3" name="Date Placeholder 2"/>
          <p:cNvSpPr>
            <a:spLocks noGrp="1"/>
          </p:cNvSpPr>
          <p:nvPr>
            <p:ph type="dt" idx="1"/>
          </p:nvPr>
        </p:nvSpPr>
        <p:spPr>
          <a:xfrm>
            <a:off x="3956552" y="0"/>
            <a:ext cx="3026833" cy="464185"/>
          </a:xfrm>
          <a:prstGeom prst="rect">
            <a:avLst/>
          </a:prstGeom>
        </p:spPr>
        <p:txBody>
          <a:bodyPr vert="horz" lIns="92953" tIns="46477" rIns="92953" bIns="46477" rtlCol="0"/>
          <a:lstStyle>
            <a:lvl1pPr algn="r">
              <a:defRPr sz="1200"/>
            </a:lvl1pPr>
          </a:lstStyle>
          <a:p>
            <a:fld id="{0A77FC81-A4A2-4577-A833-2B8AD09B8AF9}" type="datetimeFigureOut">
              <a:rPr lang="en-US" smtClean="0"/>
              <a:pPr/>
              <a:t>3/2/2012</a:t>
            </a:fld>
            <a:endParaRPr lang="en-US"/>
          </a:p>
        </p:txBody>
      </p:sp>
      <p:sp>
        <p:nvSpPr>
          <p:cNvPr id="4" name="Slide Image Placeholder 3"/>
          <p:cNvSpPr>
            <a:spLocks noGrp="1" noRot="1" noChangeAspect="1"/>
          </p:cNvSpPr>
          <p:nvPr>
            <p:ph type="sldImg" idx="2"/>
          </p:nvPr>
        </p:nvSpPr>
        <p:spPr>
          <a:xfrm>
            <a:off x="1171575" y="695325"/>
            <a:ext cx="4641850" cy="3481388"/>
          </a:xfrm>
          <a:prstGeom prst="rect">
            <a:avLst/>
          </a:prstGeom>
          <a:noFill/>
          <a:ln w="12700">
            <a:solidFill>
              <a:prstClr val="black"/>
            </a:solidFill>
          </a:ln>
        </p:spPr>
        <p:txBody>
          <a:bodyPr vert="horz" lIns="92953" tIns="46477" rIns="92953" bIns="46477" rtlCol="0" anchor="ctr"/>
          <a:lstStyle/>
          <a:p>
            <a:endParaRPr lang="en-US"/>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2953" tIns="46477" rIns="92953" bIns="4647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5"/>
            <a:ext cx="3026833" cy="464185"/>
          </a:xfrm>
          <a:prstGeom prst="rect">
            <a:avLst/>
          </a:prstGeom>
        </p:spPr>
        <p:txBody>
          <a:bodyPr vert="horz" lIns="92953" tIns="46477" rIns="92953" bIns="46477" rtlCol="0" anchor="b"/>
          <a:lstStyle>
            <a:lvl1pPr algn="l">
              <a:defRPr sz="1200"/>
            </a:lvl1pPr>
          </a:lstStyle>
          <a:p>
            <a:endParaRPr lang="en-US"/>
          </a:p>
        </p:txBody>
      </p:sp>
      <p:sp>
        <p:nvSpPr>
          <p:cNvPr id="7" name="Slide Number Placeholder 6"/>
          <p:cNvSpPr>
            <a:spLocks noGrp="1"/>
          </p:cNvSpPr>
          <p:nvPr>
            <p:ph type="sldNum" sz="quarter" idx="5"/>
          </p:nvPr>
        </p:nvSpPr>
        <p:spPr>
          <a:xfrm>
            <a:off x="3956552" y="8817905"/>
            <a:ext cx="3026833" cy="464185"/>
          </a:xfrm>
          <a:prstGeom prst="rect">
            <a:avLst/>
          </a:prstGeom>
        </p:spPr>
        <p:txBody>
          <a:bodyPr vert="horz" lIns="92953" tIns="46477" rIns="92953" bIns="46477" rtlCol="0" anchor="b"/>
          <a:lstStyle>
            <a:lvl1pPr algn="r">
              <a:defRPr sz="1200"/>
            </a:lvl1pPr>
          </a:lstStyle>
          <a:p>
            <a:fld id="{A9D38F3B-F552-42C7-B770-ED046B0A545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74E6D80-4C64-47BD-8826-0F8510340D0A}" type="datetime1">
              <a:rPr lang="en-US" smtClean="0"/>
              <a:pPr/>
              <a:t>3/2/2012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b="1">
                <a:solidFill>
                  <a:schemeClr val="bg1"/>
                </a:solidFill>
              </a:defRPr>
            </a:lvl1pPr>
          </a:lstStyle>
          <a:p>
            <a:fld id="{0A8EF887-4AA1-44A4-803A-7E2B3A02AA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B5F9FC-11F7-49D5-9879-FAEA24FE105F}" type="datetime1">
              <a:rPr lang="en-US" smtClean="0"/>
              <a:pPr/>
              <a:t>3/2/2012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8EF887-4AA1-44A4-803A-7E2B3A02AA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302324-FF4D-44D2-97AF-2E460BD36F9C}" type="datetime1">
              <a:rPr lang="en-US" smtClean="0"/>
              <a:pPr/>
              <a:t>3/2/2012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8EF887-4AA1-44A4-803A-7E2B3A02AA67}"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C38005B-5AD6-4880-A84B-D6CBD9B16443}" type="datetime1">
              <a:rPr lang="en-US" smtClean="0"/>
              <a:pPr/>
              <a:t>3/2/2012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8EF887-4AA1-44A4-803A-7E2B3A02AA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01502C-AD09-48B5-8036-DA393B71B754}" type="datetime1">
              <a:rPr lang="en-US" smtClean="0"/>
              <a:pPr/>
              <a:t>3/2/2012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8EF887-4AA1-44A4-803A-7E2B3A02AA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184A05-14C0-4A3F-BAAB-A320BBCDD7B5}" type="datetime1">
              <a:rPr lang="en-US" smtClean="0"/>
              <a:pPr/>
              <a:t>3/2/2012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8EF887-4AA1-44A4-803A-7E2B3A02AA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186E7E3-F883-4645-8444-0DF304FCA6BC}" type="datetime1">
              <a:rPr lang="en-US" smtClean="0"/>
              <a:pPr/>
              <a:t>3/2/2012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8EF887-4AA1-44A4-803A-7E2B3A02AA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3E31657-016D-4585-A414-D78110C367D2}" type="datetime1">
              <a:rPr lang="en-US" smtClean="0"/>
              <a:pPr/>
              <a:t>3/2/2012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8EF887-4AA1-44A4-803A-7E2B3A02AA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BA052D3-ADF7-4334-80AC-D0BED6FC599A}" type="datetime1">
              <a:rPr lang="en-US" smtClean="0"/>
              <a:pPr/>
              <a:t>3/2/2012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8EF887-4AA1-44A4-803A-7E2B3A02AA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56937-59E2-434C-AAA3-570FE39AEFAB}" type="datetime1">
              <a:rPr lang="en-US" smtClean="0"/>
              <a:pPr/>
              <a:t>3/2/2012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8EF887-4AA1-44A4-803A-7E2B3A02AA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B9B099-F566-4115-A998-BCDA5A930E35}" type="datetime1">
              <a:rPr lang="en-US" smtClean="0"/>
              <a:pPr/>
              <a:t>3/2/2012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8EF887-4AA1-44A4-803A-7E2B3A02AA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CC1C4A-8B31-410D-AD10-66E7B8E703BD}" type="datetime1">
              <a:rPr lang="en-US" smtClean="0"/>
              <a:pPr/>
              <a:t>3/2/2012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8EF887-4AA1-44A4-803A-7E2B3A02AA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10" descr="City Seal BW2"/>
          <p:cNvPicPr>
            <a:picLocks noChangeAspect="1" noChangeArrowheads="1"/>
          </p:cNvPicPr>
          <p:nvPr userDrawn="1"/>
        </p:nvPicPr>
        <p:blipFill>
          <a:blip r:embed="rId14">
            <a:lum bright="84000" contrast="-70000"/>
          </a:blip>
          <a:srcRect/>
          <a:stretch>
            <a:fillRect/>
          </a:stretch>
        </p:blipFill>
        <p:spPr bwMode="auto">
          <a:xfrm>
            <a:off x="2449513" y="1752600"/>
            <a:ext cx="4343400" cy="4111625"/>
          </a:xfrm>
          <a:prstGeom prst="rect">
            <a:avLst/>
          </a:prstGeom>
          <a:noFill/>
          <a:ln w="9525">
            <a:noFill/>
            <a:miter lim="800000"/>
            <a:headEnd/>
            <a:tailEnd/>
          </a:ln>
        </p:spPr>
      </p:pic>
      <p:pic>
        <p:nvPicPr>
          <p:cNvPr id="7" name="Picture 6" descr="image_1871.JPG"/>
          <p:cNvPicPr>
            <a:picLocks noChangeAspect="1"/>
          </p:cNvPicPr>
          <p:nvPr userDrawn="1"/>
        </p:nvPicPr>
        <p:blipFill>
          <a:blip r:embed="rId15" cstate="print"/>
          <a:stretch>
            <a:fillRect/>
          </a:stretch>
        </p:blipFill>
        <p:spPr>
          <a:xfrm>
            <a:off x="0" y="5867400"/>
            <a:ext cx="9144000" cy="9906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188075"/>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77EDA3-C2D0-41D5-9820-1960B589CA77}" type="datetime1">
              <a:rPr lang="en-US" smtClean="0"/>
              <a:pPr/>
              <a:t>3/2/2012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1880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8EF887-4AA1-44A4-803A-7E2B3A02AA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newlogo1.JPG"/>
          <p:cNvPicPr>
            <a:picLocks noChangeAspect="1"/>
          </p:cNvPicPr>
          <p:nvPr/>
        </p:nvPicPr>
        <p:blipFill>
          <a:blip r:embed="rId2"/>
          <a:stretch>
            <a:fillRect/>
          </a:stretch>
        </p:blipFill>
        <p:spPr>
          <a:xfrm>
            <a:off x="0" y="1"/>
            <a:ext cx="9144000" cy="1447800"/>
          </a:xfrm>
          <a:prstGeom prst="rect">
            <a:avLst/>
          </a:prstGeom>
        </p:spPr>
      </p:pic>
      <p:sp>
        <p:nvSpPr>
          <p:cNvPr id="6" name="Rectangle 2"/>
          <p:cNvSpPr>
            <a:spLocks noGrp="1" noChangeArrowheads="1"/>
          </p:cNvSpPr>
          <p:nvPr>
            <p:ph type="ctrTitle"/>
          </p:nvPr>
        </p:nvSpPr>
        <p:spPr>
          <a:xfrm>
            <a:off x="0" y="1981200"/>
            <a:ext cx="9144000" cy="1470025"/>
          </a:xfrm>
        </p:spPr>
        <p:txBody>
          <a:bodyPr>
            <a:normAutofit/>
          </a:bodyPr>
          <a:lstStyle/>
          <a:p>
            <a:r>
              <a:rPr lang="en-US" sz="4000" dirty="0" smtClean="0">
                <a:cs typeface="Arial" pitchFamily="34" charset="0"/>
              </a:rPr>
              <a:t>Upcoming Financial Transactions</a:t>
            </a:r>
          </a:p>
        </p:txBody>
      </p:sp>
      <p:sp>
        <p:nvSpPr>
          <p:cNvPr id="7" name="Rectangle 3"/>
          <p:cNvSpPr>
            <a:spLocks noGrp="1" noChangeArrowheads="1"/>
          </p:cNvSpPr>
          <p:nvPr>
            <p:ph type="subTitle" idx="1"/>
          </p:nvPr>
        </p:nvSpPr>
        <p:spPr>
          <a:xfrm>
            <a:off x="1371600" y="4114800"/>
            <a:ext cx="6400800" cy="2057400"/>
          </a:xfrm>
        </p:spPr>
        <p:txBody>
          <a:bodyPr>
            <a:normAutofit/>
          </a:bodyPr>
          <a:lstStyle/>
          <a:p>
            <a:pPr eaLnBrk="1" hangingPunct="1">
              <a:lnSpc>
                <a:spcPct val="90000"/>
              </a:lnSpc>
            </a:pPr>
            <a:r>
              <a:rPr lang="en-US" dirty="0" smtClean="0">
                <a:solidFill>
                  <a:schemeClr val="tx1"/>
                </a:solidFill>
                <a:cs typeface="Arial" pitchFamily="34" charset="0"/>
              </a:rPr>
              <a:t>Finance Department</a:t>
            </a:r>
          </a:p>
          <a:p>
            <a:pPr eaLnBrk="1" hangingPunct="1">
              <a:lnSpc>
                <a:spcPct val="90000"/>
              </a:lnSpc>
            </a:pPr>
            <a:r>
              <a:rPr lang="en-US" dirty="0" smtClean="0">
                <a:solidFill>
                  <a:schemeClr val="tx1"/>
                </a:solidFill>
                <a:cs typeface="Arial" pitchFamily="34" charset="0"/>
              </a:rPr>
              <a:t>Kelly Dowe, Director</a:t>
            </a:r>
          </a:p>
          <a:p>
            <a:pPr eaLnBrk="1" hangingPunct="1">
              <a:lnSpc>
                <a:spcPct val="90000"/>
              </a:lnSpc>
            </a:pPr>
            <a:endParaRPr lang="en-US" sz="1800" dirty="0" smtClean="0">
              <a:solidFill>
                <a:schemeClr val="tx1"/>
              </a:solidFill>
              <a:cs typeface="Arial" pitchFamily="34" charset="0"/>
            </a:endParaRPr>
          </a:p>
          <a:p>
            <a:pPr eaLnBrk="1" hangingPunct="1">
              <a:lnSpc>
                <a:spcPct val="90000"/>
              </a:lnSpc>
            </a:pPr>
            <a:r>
              <a:rPr lang="en-US" sz="2400" dirty="0" smtClean="0">
                <a:solidFill>
                  <a:schemeClr val="tx1"/>
                </a:solidFill>
                <a:cs typeface="Arial" pitchFamily="34" charset="0"/>
              </a:rPr>
              <a:t>March 6, 2012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A8EF887-4AA1-44A4-803A-7E2B3A02AA67}" type="slidenum">
              <a:rPr lang="en-US" b="1" smtClean="0">
                <a:solidFill>
                  <a:schemeClr val="bg1"/>
                </a:solidFill>
              </a:rPr>
              <a:pPr/>
              <a:t>2</a:t>
            </a:fld>
            <a:endParaRPr lang="en-US" b="1" dirty="0">
              <a:solidFill>
                <a:schemeClr val="bg1"/>
              </a:solidFill>
            </a:endParaRPr>
          </a:p>
        </p:txBody>
      </p:sp>
      <p:sp>
        <p:nvSpPr>
          <p:cNvPr id="5" name="Rectangle 6"/>
          <p:cNvSpPr txBox="1">
            <a:spLocks noChangeArrowheads="1"/>
          </p:cNvSpPr>
          <p:nvPr/>
        </p:nvSpPr>
        <p:spPr>
          <a:xfrm>
            <a:off x="457200" y="381000"/>
            <a:ext cx="8458200" cy="792162"/>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tx1"/>
                </a:solidFill>
                <a:effectLst/>
                <a:uLnTx/>
                <a:uFillTx/>
                <a:latin typeface="+mj-lt"/>
                <a:ea typeface="+mj-ea"/>
                <a:cs typeface="Arial" pitchFamily="34" charset="0"/>
              </a:rPr>
              <a:t>Annual Financing Plan</a:t>
            </a:r>
            <a:endParaRPr kumimoji="0" lang="en-US" sz="3600" b="0" i="0" u="none" strike="noStrike" kern="1200" cap="none" spc="0" normalizeH="0" baseline="0" noProof="0" dirty="0" smtClean="0">
              <a:ln>
                <a:noFill/>
              </a:ln>
              <a:solidFill>
                <a:schemeClr val="tx1"/>
              </a:solidFill>
              <a:effectLst/>
              <a:uLnTx/>
              <a:uFillTx/>
              <a:latin typeface="+mj-lt"/>
              <a:ea typeface="+mj-ea"/>
              <a:cs typeface="Arial" pitchFamily="34" charset="0"/>
            </a:endParaRPr>
          </a:p>
        </p:txBody>
      </p:sp>
      <p:cxnSp>
        <p:nvCxnSpPr>
          <p:cNvPr id="6" name="Straight Connector 5"/>
          <p:cNvCxnSpPr/>
          <p:nvPr/>
        </p:nvCxnSpPr>
        <p:spPr>
          <a:xfrm rot="5400000">
            <a:off x="6363494" y="951706"/>
            <a:ext cx="1447800" cy="1588"/>
          </a:xfrm>
          <a:prstGeom prst="line">
            <a:avLst/>
          </a:prstGeom>
          <a:ln/>
        </p:spPr>
        <p:style>
          <a:lnRef idx="3">
            <a:schemeClr val="accent1"/>
          </a:lnRef>
          <a:fillRef idx="0">
            <a:schemeClr val="accent1"/>
          </a:fillRef>
          <a:effectRef idx="2">
            <a:schemeClr val="accent1"/>
          </a:effectRef>
          <a:fontRef idx="minor">
            <a:schemeClr val="tx1"/>
          </a:fontRef>
        </p:style>
      </p:cxnSp>
      <p:pic>
        <p:nvPicPr>
          <p:cNvPr id="7" name="Picture 2" descr="E:\WoRK\City of Houston\Seal_1.JPG"/>
          <p:cNvPicPr>
            <a:picLocks noChangeAspect="1" noChangeArrowheads="1"/>
          </p:cNvPicPr>
          <p:nvPr/>
        </p:nvPicPr>
        <p:blipFill>
          <a:blip r:embed="rId2" cstate="print"/>
          <a:srcRect/>
          <a:stretch>
            <a:fillRect/>
          </a:stretch>
        </p:blipFill>
        <p:spPr bwMode="auto">
          <a:xfrm>
            <a:off x="7463622" y="457200"/>
            <a:ext cx="994578" cy="990600"/>
          </a:xfrm>
          <a:prstGeom prst="rect">
            <a:avLst/>
          </a:prstGeom>
          <a:noFill/>
        </p:spPr>
      </p:pic>
      <p:cxnSp>
        <p:nvCxnSpPr>
          <p:cNvPr id="8" name="Straight Connector 7"/>
          <p:cNvCxnSpPr/>
          <p:nvPr/>
        </p:nvCxnSpPr>
        <p:spPr>
          <a:xfrm rot="10800000">
            <a:off x="1219200" y="1219200"/>
            <a:ext cx="5716588" cy="1588"/>
          </a:xfrm>
          <a:prstGeom prst="line">
            <a:avLst/>
          </a:prstGeom>
          <a:ln/>
        </p:spPr>
        <p:style>
          <a:lnRef idx="3">
            <a:schemeClr val="accent1"/>
          </a:lnRef>
          <a:fillRef idx="0">
            <a:schemeClr val="accent1"/>
          </a:fillRef>
          <a:effectRef idx="2">
            <a:schemeClr val="accent1"/>
          </a:effectRef>
          <a:fontRef idx="minor">
            <a:schemeClr val="tx1"/>
          </a:fontRef>
        </p:style>
      </p:cxnSp>
      <p:graphicFrame>
        <p:nvGraphicFramePr>
          <p:cNvPr id="9" name="Table 8"/>
          <p:cNvGraphicFramePr>
            <a:graphicFrameLocks noGrp="1"/>
          </p:cNvGraphicFramePr>
          <p:nvPr/>
        </p:nvGraphicFramePr>
        <p:xfrm>
          <a:off x="1219200" y="1981200"/>
          <a:ext cx="6324601" cy="3286408"/>
        </p:xfrm>
        <a:graphic>
          <a:graphicData uri="http://schemas.openxmlformats.org/drawingml/2006/table">
            <a:tbl>
              <a:tblPr/>
              <a:tblGrid>
                <a:gridCol w="1437410"/>
                <a:gridCol w="1609898"/>
                <a:gridCol w="1609898"/>
                <a:gridCol w="1667395"/>
              </a:tblGrid>
              <a:tr h="285184">
                <a:tc rowSpan="2">
                  <a:txBody>
                    <a:bodyPr/>
                    <a:lstStyle/>
                    <a:p>
                      <a:pPr algn="ctr" rtl="0" fontAlgn="ctr"/>
                      <a:r>
                        <a:rPr lang="en-US" sz="1400" b="1" i="0" u="none" strike="noStrike" dirty="0">
                          <a:solidFill>
                            <a:srgbClr val="000000"/>
                          </a:solidFill>
                          <a:latin typeface="Calibri"/>
                        </a:rPr>
                        <a:t>Department</a:t>
                      </a:r>
                    </a:p>
                  </a:txBody>
                  <a:tcPr marL="6569" marR="6569" marT="6569" marB="0" anchor="ctr">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rtl="0" fontAlgn="ctr"/>
                      <a:r>
                        <a:rPr lang="en-US" sz="1400" b="1" i="0" u="none" strike="noStrike" dirty="0">
                          <a:solidFill>
                            <a:srgbClr val="000000"/>
                          </a:solidFill>
                          <a:latin typeface="Calibri"/>
                        </a:rPr>
                        <a:t>Series</a:t>
                      </a:r>
                    </a:p>
                  </a:txBody>
                  <a:tcPr marL="6569" marR="6569" marT="65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1" i="0" u="none" strike="noStrike" dirty="0">
                          <a:solidFill>
                            <a:srgbClr val="000000"/>
                          </a:solidFill>
                          <a:latin typeface="Calibri"/>
                        </a:rPr>
                        <a:t>Size</a:t>
                      </a:r>
                    </a:p>
                  </a:txBody>
                  <a:tcPr marL="6569" marR="6569" marT="65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rowSpan="2">
                  <a:txBody>
                    <a:bodyPr/>
                    <a:lstStyle/>
                    <a:p>
                      <a:pPr algn="ctr" rtl="0" fontAlgn="ctr"/>
                      <a:r>
                        <a:rPr lang="en-US" sz="1400" b="1" i="0" u="none" strike="noStrike" dirty="0">
                          <a:solidFill>
                            <a:srgbClr val="000000"/>
                          </a:solidFill>
                          <a:latin typeface="Calibri"/>
                        </a:rPr>
                        <a:t>Anticipated Closing</a:t>
                      </a:r>
                    </a:p>
                  </a:txBody>
                  <a:tcPr marL="6569" marR="6569" marT="656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5184">
                <a:tc vMerge="1">
                  <a:txBody>
                    <a:bodyPr/>
                    <a:lstStyle/>
                    <a:p>
                      <a:endParaRPr lang="en-US"/>
                    </a:p>
                  </a:txBody>
                  <a:tcPr/>
                </a:tc>
                <a:tc vMerge="1">
                  <a:txBody>
                    <a:bodyPr/>
                    <a:lstStyle/>
                    <a:p>
                      <a:endParaRPr lang="en-US"/>
                    </a:p>
                  </a:txBody>
                  <a:tcPr/>
                </a:tc>
                <a:tc>
                  <a:txBody>
                    <a:bodyPr/>
                    <a:lstStyle/>
                    <a:p>
                      <a:pPr algn="ctr" rtl="0" fontAlgn="ctr"/>
                      <a:r>
                        <a:rPr lang="en-US" sz="1400" b="1" i="0" u="none" strike="noStrike">
                          <a:solidFill>
                            <a:srgbClr val="000000"/>
                          </a:solidFill>
                          <a:latin typeface="Calibri"/>
                        </a:rPr>
                        <a:t>($ millions)</a:t>
                      </a:r>
                    </a:p>
                  </a:txBody>
                  <a:tcPr marL="6569" marR="6569" marT="65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vMerge="1">
                  <a:txBody>
                    <a:bodyPr/>
                    <a:lstStyle/>
                    <a:p>
                      <a:endParaRPr lang="en-US"/>
                    </a:p>
                  </a:txBody>
                  <a:tcPr/>
                </a:tc>
              </a:tr>
              <a:tr h="271604">
                <a:tc>
                  <a:txBody>
                    <a:bodyPr/>
                    <a:lstStyle/>
                    <a:p>
                      <a:pPr algn="ctr" rtl="0" fontAlgn="ctr"/>
                      <a:r>
                        <a:rPr lang="en-US" sz="1400" b="0" i="0" u="none" strike="noStrike" dirty="0">
                          <a:solidFill>
                            <a:schemeClr val="tx1"/>
                          </a:solidFill>
                          <a:latin typeface="Calibri"/>
                        </a:rPr>
                        <a:t>HAS</a:t>
                      </a:r>
                    </a:p>
                  </a:txBody>
                  <a:tcPr marL="6569" marR="6569" marT="6569" marB="0" anchor="ctr">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rtl="0" fontAlgn="b"/>
                      <a:r>
                        <a:rPr lang="en-US" sz="1400" b="0" i="0" u="none" strike="noStrike">
                          <a:solidFill>
                            <a:srgbClr val="000000"/>
                          </a:solidFill>
                          <a:latin typeface="Calibri"/>
                        </a:rPr>
                        <a:t>2012A,B,C</a:t>
                      </a:r>
                    </a:p>
                  </a:txBody>
                  <a:tcPr marL="6569" marR="6569" marT="65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rtl="0" fontAlgn="b"/>
                      <a:r>
                        <a:rPr lang="en-US" sz="1400" b="0" i="0" u="none" strike="noStrike">
                          <a:solidFill>
                            <a:srgbClr val="000000"/>
                          </a:solidFill>
                          <a:latin typeface="Calibri"/>
                        </a:rPr>
                        <a:t>520</a:t>
                      </a:r>
                    </a:p>
                  </a:txBody>
                  <a:tcPr marL="6569" marR="6569" marT="65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rtl="0" fontAlgn="b"/>
                      <a:r>
                        <a:rPr lang="en-US" sz="1400" b="0" i="0" u="none" strike="noStrike">
                          <a:solidFill>
                            <a:srgbClr val="000000"/>
                          </a:solidFill>
                          <a:latin typeface="Calibri"/>
                        </a:rPr>
                        <a:t>April 2012</a:t>
                      </a:r>
                    </a:p>
                  </a:txBody>
                  <a:tcPr marL="6569" marR="6569" marT="656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r>
              <a:tr h="271604">
                <a:tc>
                  <a:txBody>
                    <a:bodyPr/>
                    <a:lstStyle/>
                    <a:p>
                      <a:pPr algn="ctr" rtl="0" fontAlgn="ctr"/>
                      <a:r>
                        <a:rPr lang="en-US" sz="1400" b="0" i="0" u="none" strike="noStrike" dirty="0">
                          <a:solidFill>
                            <a:schemeClr val="tx1"/>
                          </a:solidFill>
                          <a:latin typeface="Calibri"/>
                        </a:rPr>
                        <a:t>GO</a:t>
                      </a:r>
                    </a:p>
                  </a:txBody>
                  <a:tcPr marL="6569" marR="6569" marT="6569" marB="0" anchor="ctr">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C090"/>
                    </a:solidFill>
                  </a:tcPr>
                </a:tc>
                <a:tc>
                  <a:txBody>
                    <a:bodyPr/>
                    <a:lstStyle/>
                    <a:p>
                      <a:pPr algn="ctr" rtl="0" fontAlgn="b"/>
                      <a:r>
                        <a:rPr lang="en-US" sz="1400" b="0" i="0" u="none" strike="noStrike">
                          <a:solidFill>
                            <a:srgbClr val="000000"/>
                          </a:solidFill>
                          <a:latin typeface="Calibri"/>
                        </a:rPr>
                        <a:t>2012A,B</a:t>
                      </a:r>
                    </a:p>
                  </a:txBody>
                  <a:tcPr marL="6569" marR="6569" marT="65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C090"/>
                    </a:solidFill>
                  </a:tcPr>
                </a:tc>
                <a:tc>
                  <a:txBody>
                    <a:bodyPr/>
                    <a:lstStyle/>
                    <a:p>
                      <a:pPr algn="ctr" rtl="0" fontAlgn="b"/>
                      <a:r>
                        <a:rPr lang="en-US" sz="1400" b="0" i="0" u="none" strike="noStrike" dirty="0" smtClean="0">
                          <a:solidFill>
                            <a:srgbClr val="000000"/>
                          </a:solidFill>
                          <a:latin typeface="Calibri"/>
                        </a:rPr>
                        <a:t>300-500</a:t>
                      </a:r>
                      <a:endParaRPr lang="en-US" sz="1400" b="0" i="0" u="none" strike="noStrike" dirty="0">
                        <a:solidFill>
                          <a:srgbClr val="000000"/>
                        </a:solidFill>
                        <a:latin typeface="Calibri"/>
                      </a:endParaRPr>
                    </a:p>
                  </a:txBody>
                  <a:tcPr marL="6569" marR="6569" marT="65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C090"/>
                    </a:solidFill>
                  </a:tcPr>
                </a:tc>
                <a:tc>
                  <a:txBody>
                    <a:bodyPr/>
                    <a:lstStyle/>
                    <a:p>
                      <a:pPr algn="ctr" rtl="0" fontAlgn="b"/>
                      <a:r>
                        <a:rPr lang="en-US" sz="1400" b="0" i="0" u="none" strike="noStrike" dirty="0" smtClean="0">
                          <a:solidFill>
                            <a:srgbClr val="000000"/>
                          </a:solidFill>
                          <a:latin typeface="Calibri"/>
                        </a:rPr>
                        <a:t>May 2012</a:t>
                      </a:r>
                      <a:r>
                        <a:rPr lang="en-US" sz="1400" b="0" i="0" u="none" strike="noStrike" dirty="0">
                          <a:solidFill>
                            <a:srgbClr val="000000"/>
                          </a:solidFill>
                          <a:latin typeface="Calibri"/>
                        </a:rPr>
                        <a:t> </a:t>
                      </a:r>
                    </a:p>
                  </a:txBody>
                  <a:tcPr marL="6569" marR="6569" marT="6569" marB="0" anchor="b">
                    <a:lnL w="6350" cap="flat" cmpd="sng" algn="ctr">
                      <a:solidFill>
                        <a:srgbClr val="000000"/>
                      </a:solidFill>
                      <a:prstDash val="solid"/>
                      <a:round/>
                      <a:headEnd type="none" w="med" len="med"/>
                      <a:tailEnd type="none" w="med" len="med"/>
                    </a:lnL>
                    <a:lnR>
                      <a:noFill/>
                    </a:lnR>
                    <a:lnT>
                      <a:noFill/>
                    </a:lnT>
                    <a:lnB>
                      <a:noFill/>
                    </a:lnB>
                    <a:solidFill>
                      <a:srgbClr val="FAC090"/>
                    </a:solidFill>
                  </a:tcPr>
                </a:tc>
              </a:tr>
              <a:tr h="271604">
                <a:tc>
                  <a:txBody>
                    <a:bodyPr/>
                    <a:lstStyle/>
                    <a:p>
                      <a:pPr algn="ctr" rtl="0" fontAlgn="ctr"/>
                      <a:r>
                        <a:rPr lang="en-US" sz="1400" b="0" i="0" u="none" strike="noStrike" dirty="0">
                          <a:solidFill>
                            <a:schemeClr val="tx1"/>
                          </a:solidFill>
                          <a:latin typeface="Calibri"/>
                        </a:rPr>
                        <a:t>CEF</a:t>
                      </a:r>
                    </a:p>
                  </a:txBody>
                  <a:tcPr marL="6569" marR="6569" marT="6569" marB="0" anchor="ctr">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C090"/>
                    </a:solidFill>
                  </a:tcPr>
                </a:tc>
                <a:tc>
                  <a:txBody>
                    <a:bodyPr/>
                    <a:lstStyle/>
                    <a:p>
                      <a:pPr algn="ctr" rtl="0" fontAlgn="b"/>
                      <a:r>
                        <a:rPr lang="en-US" sz="1400" b="0" i="0" u="none" strike="noStrike">
                          <a:solidFill>
                            <a:srgbClr val="000000"/>
                          </a:solidFill>
                          <a:latin typeface="Calibri"/>
                        </a:rPr>
                        <a:t>2012A</a:t>
                      </a:r>
                    </a:p>
                  </a:txBody>
                  <a:tcPr marL="6569" marR="6569" marT="65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C090"/>
                    </a:solidFill>
                  </a:tcPr>
                </a:tc>
                <a:tc>
                  <a:txBody>
                    <a:bodyPr/>
                    <a:lstStyle/>
                    <a:p>
                      <a:pPr algn="ctr" rtl="0" fontAlgn="b"/>
                      <a:r>
                        <a:rPr lang="en-US" sz="1400" b="0" i="0" u="none" strike="noStrike" dirty="0" smtClean="0">
                          <a:solidFill>
                            <a:srgbClr val="000000"/>
                          </a:solidFill>
                          <a:latin typeface="Calibri"/>
                        </a:rPr>
                        <a:t>40-50</a:t>
                      </a:r>
                      <a:endParaRPr lang="en-US" sz="1400" b="0" i="0" u="none" strike="noStrike" dirty="0">
                        <a:solidFill>
                          <a:srgbClr val="000000"/>
                        </a:solidFill>
                        <a:latin typeface="Calibri"/>
                      </a:endParaRPr>
                    </a:p>
                  </a:txBody>
                  <a:tcPr marL="6569" marR="6569" marT="65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C090"/>
                    </a:solidFill>
                  </a:tcPr>
                </a:tc>
                <a:tc>
                  <a:txBody>
                    <a:bodyPr/>
                    <a:lstStyle/>
                    <a:p>
                      <a:pPr algn="ctr" rtl="0" fontAlgn="b"/>
                      <a:r>
                        <a:rPr lang="en-US" sz="1400" b="0" i="0" u="none" strike="noStrike" dirty="0">
                          <a:solidFill>
                            <a:srgbClr val="000000"/>
                          </a:solidFill>
                          <a:latin typeface="Calibri"/>
                        </a:rPr>
                        <a:t> </a:t>
                      </a:r>
                      <a:r>
                        <a:rPr lang="en-US" sz="1400" b="0" i="0" u="none" strike="noStrike" dirty="0" smtClean="0">
                          <a:solidFill>
                            <a:srgbClr val="000000"/>
                          </a:solidFill>
                          <a:latin typeface="Calibri"/>
                        </a:rPr>
                        <a:t>May 2012</a:t>
                      </a:r>
                      <a:endParaRPr lang="en-US" sz="1400" b="0" i="0" u="none" strike="noStrike" dirty="0">
                        <a:solidFill>
                          <a:srgbClr val="000000"/>
                        </a:solidFill>
                        <a:latin typeface="Calibri"/>
                      </a:endParaRPr>
                    </a:p>
                  </a:txBody>
                  <a:tcPr marL="6569" marR="6569" marT="6569" marB="0" anchor="b">
                    <a:lnL w="6350" cap="flat" cmpd="sng" algn="ctr">
                      <a:solidFill>
                        <a:srgbClr val="000000"/>
                      </a:solidFill>
                      <a:prstDash val="solid"/>
                      <a:round/>
                      <a:headEnd type="none" w="med" len="med"/>
                      <a:tailEnd type="none" w="med" len="med"/>
                    </a:lnL>
                    <a:lnR>
                      <a:noFill/>
                    </a:lnR>
                    <a:lnT>
                      <a:noFill/>
                    </a:lnT>
                    <a:lnB>
                      <a:noFill/>
                    </a:lnB>
                    <a:solidFill>
                      <a:srgbClr val="FAC090"/>
                    </a:solidFill>
                  </a:tcPr>
                </a:tc>
              </a:tr>
              <a:tr h="271604">
                <a:tc>
                  <a:txBody>
                    <a:bodyPr/>
                    <a:lstStyle/>
                    <a:p>
                      <a:pPr algn="ctr" rtl="0" fontAlgn="ctr"/>
                      <a:r>
                        <a:rPr lang="en-US" sz="1400" b="0" i="0" u="none" strike="noStrike" dirty="0">
                          <a:solidFill>
                            <a:schemeClr val="tx1"/>
                          </a:solidFill>
                          <a:latin typeface="Calibri"/>
                        </a:rPr>
                        <a:t>CUS</a:t>
                      </a:r>
                    </a:p>
                  </a:txBody>
                  <a:tcPr marL="6569" marR="6569" marT="6569" marB="0" anchor="ctr">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b"/>
                      <a:r>
                        <a:rPr lang="en-US" sz="1400" b="0" i="0" u="none" strike="noStrike" dirty="0" smtClean="0">
                          <a:solidFill>
                            <a:srgbClr val="000000"/>
                          </a:solidFill>
                          <a:latin typeface="Calibri"/>
                        </a:rPr>
                        <a:t>2012W</a:t>
                      </a:r>
                      <a:endParaRPr lang="en-US" sz="1400" b="0" i="0" u="none" strike="noStrike" dirty="0">
                        <a:solidFill>
                          <a:srgbClr val="000000"/>
                        </a:solidFill>
                        <a:latin typeface="Calibri"/>
                      </a:endParaRPr>
                    </a:p>
                  </a:txBody>
                  <a:tcPr marL="6569" marR="6569" marT="65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b"/>
                      <a:r>
                        <a:rPr lang="en-US" sz="1400" b="0" i="0" u="none" strike="noStrike" dirty="0" smtClean="0">
                          <a:solidFill>
                            <a:srgbClr val="000000"/>
                          </a:solidFill>
                          <a:latin typeface="Calibri"/>
                        </a:rPr>
                        <a:t>200-300</a:t>
                      </a:r>
                      <a:endParaRPr lang="en-US" sz="1400" b="0" i="0" u="none" strike="noStrike" dirty="0">
                        <a:solidFill>
                          <a:srgbClr val="000000"/>
                        </a:solidFill>
                        <a:latin typeface="Calibri"/>
                      </a:endParaRPr>
                    </a:p>
                  </a:txBody>
                  <a:tcPr marL="6569" marR="6569" marT="65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b"/>
                      <a:r>
                        <a:rPr lang="en-US" sz="1400" b="0" i="0" u="none" strike="noStrike" dirty="0" smtClean="0">
                          <a:solidFill>
                            <a:srgbClr val="000000"/>
                          </a:solidFill>
                          <a:latin typeface="Calibri"/>
                        </a:rPr>
                        <a:t>TBD</a:t>
                      </a:r>
                      <a:endParaRPr lang="en-US" sz="1400" b="0" i="0" u="none" strike="noStrike" dirty="0">
                        <a:solidFill>
                          <a:srgbClr val="000000"/>
                        </a:solidFill>
                        <a:latin typeface="Calibri"/>
                      </a:endParaRPr>
                    </a:p>
                  </a:txBody>
                  <a:tcPr marL="6569" marR="6569" marT="6569" marB="0" anchor="b">
                    <a:lnL w="6350" cap="flat" cmpd="sng" algn="ctr">
                      <a:solidFill>
                        <a:srgbClr val="000000"/>
                      </a:solidFill>
                      <a:prstDash val="solid"/>
                      <a:round/>
                      <a:headEnd type="none" w="med" len="med"/>
                      <a:tailEnd type="none" w="med" len="med"/>
                    </a:lnL>
                    <a:lnR>
                      <a:noFill/>
                    </a:lnR>
                    <a:lnT>
                      <a:noFill/>
                    </a:lnT>
                    <a:lnB>
                      <a:noFill/>
                    </a:lnB>
                  </a:tcPr>
                </a:tc>
              </a:tr>
              <a:tr h="271604">
                <a:tc>
                  <a:txBody>
                    <a:bodyPr/>
                    <a:lstStyle/>
                    <a:p>
                      <a:pPr algn="ctr" rtl="0" fontAlgn="ctr"/>
                      <a:r>
                        <a:rPr lang="en-US" sz="1400" b="0" i="0" u="none" strike="noStrike" dirty="0">
                          <a:solidFill>
                            <a:schemeClr val="tx1"/>
                          </a:solidFill>
                          <a:latin typeface="Calibri"/>
                        </a:rPr>
                        <a:t>GO</a:t>
                      </a:r>
                    </a:p>
                  </a:txBody>
                  <a:tcPr marL="6569" marR="6569" marT="6569" marB="0" anchor="ctr">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b"/>
                      <a:r>
                        <a:rPr lang="en-US" sz="1400" b="0" i="0" u="none" strike="noStrike" dirty="0">
                          <a:solidFill>
                            <a:srgbClr val="000000"/>
                          </a:solidFill>
                          <a:latin typeface="Calibri"/>
                        </a:rPr>
                        <a:t>2010 CO</a:t>
                      </a:r>
                    </a:p>
                  </a:txBody>
                  <a:tcPr marL="6569" marR="6569" marT="65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b"/>
                      <a:r>
                        <a:rPr lang="en-US" sz="1400" b="0" i="0" u="none" strike="noStrike" dirty="0" smtClean="0">
                          <a:solidFill>
                            <a:srgbClr val="000000"/>
                          </a:solidFill>
                          <a:latin typeface="Calibri"/>
                        </a:rPr>
                        <a:t>10</a:t>
                      </a:r>
                      <a:endParaRPr lang="en-US" sz="1400" b="0" i="0" u="none" strike="noStrike" dirty="0">
                        <a:solidFill>
                          <a:srgbClr val="000000"/>
                        </a:solidFill>
                        <a:latin typeface="Calibri"/>
                      </a:endParaRPr>
                    </a:p>
                  </a:txBody>
                  <a:tcPr marL="6569" marR="6569" marT="65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b"/>
                      <a:r>
                        <a:rPr lang="en-US" sz="1400" b="0" i="0" u="none" strike="noStrike" dirty="0">
                          <a:solidFill>
                            <a:srgbClr val="000000"/>
                          </a:solidFill>
                          <a:latin typeface="Calibri"/>
                        </a:rPr>
                        <a:t>June 2012</a:t>
                      </a:r>
                    </a:p>
                  </a:txBody>
                  <a:tcPr marL="6569" marR="6569" marT="6569" marB="0" anchor="b">
                    <a:lnL w="6350" cap="flat" cmpd="sng" algn="ctr">
                      <a:solidFill>
                        <a:srgbClr val="000000"/>
                      </a:solidFill>
                      <a:prstDash val="solid"/>
                      <a:round/>
                      <a:headEnd type="none" w="med" len="med"/>
                      <a:tailEnd type="none" w="med" len="med"/>
                    </a:lnL>
                    <a:lnR>
                      <a:noFill/>
                    </a:lnR>
                    <a:lnT>
                      <a:noFill/>
                    </a:lnT>
                    <a:lnB>
                      <a:noFill/>
                    </a:lnB>
                  </a:tcPr>
                </a:tc>
              </a:tr>
              <a:tr h="271604">
                <a:tc>
                  <a:txBody>
                    <a:bodyPr/>
                    <a:lstStyle/>
                    <a:p>
                      <a:pPr algn="ctr" rtl="0" fontAlgn="ctr"/>
                      <a:r>
                        <a:rPr lang="en-US" sz="1400" b="0" i="0" u="none" strike="noStrike" dirty="0">
                          <a:solidFill>
                            <a:schemeClr val="tx1"/>
                          </a:solidFill>
                          <a:latin typeface="Calibri"/>
                        </a:rPr>
                        <a:t>GO</a:t>
                      </a:r>
                    </a:p>
                  </a:txBody>
                  <a:tcPr marL="6569" marR="6569" marT="6569" marB="0" anchor="ctr">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b"/>
                      <a:r>
                        <a:rPr lang="en-US" sz="1400" b="0" i="0" u="none" strike="noStrike" dirty="0">
                          <a:solidFill>
                            <a:srgbClr val="000000"/>
                          </a:solidFill>
                          <a:latin typeface="Calibri"/>
                        </a:rPr>
                        <a:t>TRANS 2012</a:t>
                      </a:r>
                    </a:p>
                  </a:txBody>
                  <a:tcPr marL="6569" marR="6569" marT="65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b"/>
                      <a:r>
                        <a:rPr lang="en-US" sz="1400" b="0" i="1" u="none" strike="noStrike">
                          <a:solidFill>
                            <a:srgbClr val="000000"/>
                          </a:solidFill>
                          <a:latin typeface="Calibri"/>
                        </a:rPr>
                        <a:t>TBD</a:t>
                      </a:r>
                    </a:p>
                  </a:txBody>
                  <a:tcPr marL="6569" marR="6569" marT="65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rtl="0" fontAlgn="b"/>
                      <a:r>
                        <a:rPr lang="en-US" sz="1400" b="0" i="0" u="none" strike="noStrike" dirty="0">
                          <a:solidFill>
                            <a:srgbClr val="000000"/>
                          </a:solidFill>
                          <a:latin typeface="Calibri"/>
                        </a:rPr>
                        <a:t>July 2012</a:t>
                      </a:r>
                    </a:p>
                  </a:txBody>
                  <a:tcPr marL="6569" marR="6569" marT="6569" marB="0" anchor="b">
                    <a:lnL w="6350" cap="flat" cmpd="sng" algn="ctr">
                      <a:solidFill>
                        <a:srgbClr val="000000"/>
                      </a:solidFill>
                      <a:prstDash val="solid"/>
                      <a:round/>
                      <a:headEnd type="none" w="med" len="med"/>
                      <a:tailEnd type="none" w="med" len="med"/>
                    </a:lnL>
                    <a:lnR>
                      <a:noFill/>
                    </a:lnR>
                    <a:lnT>
                      <a:noFill/>
                    </a:lnT>
                    <a:lnB>
                      <a:noFill/>
                    </a:lnB>
                  </a:tcPr>
                </a:tc>
              </a:tr>
              <a:tr h="271604">
                <a:tc>
                  <a:txBody>
                    <a:bodyPr/>
                    <a:lstStyle/>
                    <a:p>
                      <a:pPr algn="ctr" rtl="0" fontAlgn="ctr"/>
                      <a:r>
                        <a:rPr lang="en-US" sz="1400" b="0" i="0" u="none" strike="noStrike" dirty="0" smtClean="0">
                          <a:solidFill>
                            <a:schemeClr val="tx1"/>
                          </a:solidFill>
                          <a:latin typeface="Calibri"/>
                        </a:rPr>
                        <a:t>CUS</a:t>
                      </a:r>
                      <a:r>
                        <a:rPr lang="en-US" sz="1200" b="0" i="0" u="none" strike="noStrike" dirty="0" smtClean="0">
                          <a:solidFill>
                            <a:schemeClr val="tx1"/>
                          </a:solidFill>
                          <a:latin typeface="Calibri"/>
                        </a:rPr>
                        <a:t>*</a:t>
                      </a:r>
                    </a:p>
                  </a:txBody>
                  <a:tcPr marL="6569" marR="6569" marT="6569" marB="0" anchor="ctr">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noFill/>
                      <a:prstDash val="solid"/>
                      <a:round/>
                      <a:headEnd type="none" w="med" len="med"/>
                      <a:tailEnd type="none" w="med" len="med"/>
                    </a:lnB>
                  </a:tcPr>
                </a:tc>
                <a:tc>
                  <a:txBody>
                    <a:bodyPr/>
                    <a:lstStyle/>
                    <a:p>
                      <a:pPr algn="ctr" rtl="0" fontAlgn="b"/>
                      <a:r>
                        <a:rPr lang="en-US" sz="1400" b="0" i="0" u="none" strike="noStrike" dirty="0" smtClean="0">
                          <a:solidFill>
                            <a:srgbClr val="000000"/>
                          </a:solidFill>
                          <a:latin typeface="Calibri"/>
                        </a:rPr>
                        <a:t>TWDB 2012X</a:t>
                      </a:r>
                      <a:endParaRPr lang="en-US" sz="1400" b="0" i="0" u="none" strike="noStrike" dirty="0">
                        <a:solidFill>
                          <a:srgbClr val="000000"/>
                        </a:solidFill>
                        <a:latin typeface="Calibri"/>
                      </a:endParaRPr>
                    </a:p>
                  </a:txBody>
                  <a:tcPr marL="6569" marR="6569" marT="65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noFill/>
                      <a:prstDash val="solid"/>
                      <a:round/>
                      <a:headEnd type="none" w="med" len="med"/>
                      <a:tailEnd type="none" w="med" len="med"/>
                    </a:lnB>
                  </a:tcPr>
                </a:tc>
                <a:tc>
                  <a:txBody>
                    <a:bodyPr/>
                    <a:lstStyle/>
                    <a:p>
                      <a:pPr algn="ctr" rtl="0" fontAlgn="b"/>
                      <a:r>
                        <a:rPr lang="en-US" sz="1400" b="0" i="0" u="none" strike="noStrike" dirty="0" smtClean="0">
                          <a:solidFill>
                            <a:srgbClr val="000000"/>
                          </a:solidFill>
                          <a:latin typeface="Calibri"/>
                        </a:rPr>
                        <a:t>50</a:t>
                      </a:r>
                      <a:endParaRPr lang="en-US" sz="1400" b="0" i="0" u="none" strike="noStrike" dirty="0">
                        <a:solidFill>
                          <a:srgbClr val="000000"/>
                        </a:solidFill>
                        <a:latin typeface="Calibri"/>
                      </a:endParaRPr>
                    </a:p>
                  </a:txBody>
                  <a:tcPr marL="6569" marR="6569" marT="65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noFill/>
                      <a:prstDash val="solid"/>
                      <a:round/>
                      <a:headEnd type="none" w="med" len="med"/>
                      <a:tailEnd type="none" w="med" len="med"/>
                    </a:lnB>
                  </a:tcPr>
                </a:tc>
                <a:tc>
                  <a:txBody>
                    <a:bodyPr/>
                    <a:lstStyle/>
                    <a:p>
                      <a:pPr algn="ctr" rtl="0" fontAlgn="b"/>
                      <a:r>
                        <a:rPr lang="en-US" sz="1400" b="0" i="0" u="none" strike="noStrike" dirty="0" smtClean="0">
                          <a:solidFill>
                            <a:srgbClr val="000000"/>
                          </a:solidFill>
                          <a:latin typeface="Calibri"/>
                        </a:rPr>
                        <a:t>Sept. 2012</a:t>
                      </a:r>
                      <a:endParaRPr lang="en-US" sz="1400" b="0" i="0" u="none" strike="noStrike" dirty="0">
                        <a:solidFill>
                          <a:srgbClr val="000000"/>
                        </a:solidFill>
                        <a:latin typeface="Calibri"/>
                      </a:endParaRPr>
                    </a:p>
                  </a:txBody>
                  <a:tcPr marL="6569" marR="6569" marT="6569" marB="0" anchor="b">
                    <a:lnL w="6350" cap="flat" cmpd="sng" algn="ctr">
                      <a:solidFill>
                        <a:srgbClr val="000000"/>
                      </a:solidFill>
                      <a:prstDash val="solid"/>
                      <a:round/>
                      <a:headEnd type="none" w="med" len="med"/>
                      <a:tailEnd type="none" w="med" len="med"/>
                    </a:lnL>
                    <a:lnR>
                      <a:noFill/>
                    </a:lnR>
                    <a:lnT>
                      <a:noFill/>
                    </a:lnT>
                    <a:lnB w="6350" cap="flat" cmpd="sng" algn="ctr">
                      <a:noFill/>
                      <a:prstDash val="solid"/>
                      <a:round/>
                      <a:headEnd type="none" w="med" len="med"/>
                      <a:tailEnd type="none" w="med" len="med"/>
                    </a:lnB>
                  </a:tcPr>
                </a:tc>
              </a:tr>
              <a:tr h="271604">
                <a:tc>
                  <a:txBody>
                    <a:bodyPr/>
                    <a:lstStyle/>
                    <a:p>
                      <a:pPr algn="ctr" rtl="0" fontAlgn="ctr"/>
                      <a:r>
                        <a:rPr lang="en-US" sz="1400" b="0" i="0" u="none" strike="noStrike" dirty="0" smtClean="0">
                          <a:solidFill>
                            <a:schemeClr val="tx1"/>
                          </a:solidFill>
                          <a:latin typeface="Calibri"/>
                        </a:rPr>
                        <a:t>CUS</a:t>
                      </a:r>
                      <a:r>
                        <a:rPr lang="en-US" sz="1200" b="0" i="0" u="none" strike="noStrike" dirty="0" smtClean="0">
                          <a:solidFill>
                            <a:schemeClr val="tx1"/>
                          </a:solidFill>
                          <a:latin typeface="Calibri"/>
                        </a:rPr>
                        <a:t>*</a:t>
                      </a:r>
                      <a:endParaRPr lang="en-US" sz="1200" b="0" i="0" u="none" strike="noStrike" dirty="0">
                        <a:solidFill>
                          <a:schemeClr val="tx1"/>
                        </a:solidFill>
                        <a:latin typeface="Calibri"/>
                      </a:endParaRPr>
                    </a:p>
                  </a:txBody>
                  <a:tcPr marL="6569" marR="6569" marT="6569" marB="0" anchor="ctr">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noFill/>
                      <a:prstDash val="solid"/>
                      <a:round/>
                      <a:headEnd type="none" w="med" len="med"/>
                      <a:tailEnd type="none" w="med" len="med"/>
                    </a:lnB>
                  </a:tcPr>
                </a:tc>
                <a:tc>
                  <a:txBody>
                    <a:bodyPr/>
                    <a:lstStyle/>
                    <a:p>
                      <a:pPr algn="ctr" rtl="0" fontAlgn="b"/>
                      <a:r>
                        <a:rPr lang="en-US" sz="1400" b="0" i="0" u="none" strike="noStrike" dirty="0" smtClean="0">
                          <a:solidFill>
                            <a:srgbClr val="000000"/>
                          </a:solidFill>
                          <a:latin typeface="+mn-lt"/>
                        </a:rPr>
                        <a:t>TWDB 2012Y</a:t>
                      </a:r>
                      <a:endParaRPr lang="en-US" sz="1400" b="0" i="0" u="none" strike="noStrike" dirty="0">
                        <a:solidFill>
                          <a:srgbClr val="000000"/>
                        </a:solidFill>
                        <a:latin typeface="Calibri"/>
                      </a:endParaRPr>
                    </a:p>
                  </a:txBody>
                  <a:tcPr marL="6569" marR="6569" marT="65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noFill/>
                      <a:prstDash val="solid"/>
                      <a:round/>
                      <a:headEnd type="none" w="med" len="med"/>
                      <a:tailEnd type="none" w="med" len="med"/>
                    </a:lnB>
                  </a:tcPr>
                </a:tc>
                <a:tc>
                  <a:txBody>
                    <a:bodyPr/>
                    <a:lstStyle/>
                    <a:p>
                      <a:pPr algn="ctr" rtl="0" fontAlgn="b"/>
                      <a:r>
                        <a:rPr lang="en-US" sz="1400" b="0" i="0" u="none" strike="noStrike" dirty="0" smtClean="0">
                          <a:solidFill>
                            <a:srgbClr val="000000"/>
                          </a:solidFill>
                          <a:latin typeface="Calibri"/>
                        </a:rPr>
                        <a:t>49</a:t>
                      </a:r>
                      <a:endParaRPr lang="en-US" sz="1400" b="0" i="0" u="none" strike="noStrike" dirty="0">
                        <a:solidFill>
                          <a:srgbClr val="000000"/>
                        </a:solidFill>
                        <a:latin typeface="Calibri"/>
                      </a:endParaRPr>
                    </a:p>
                  </a:txBody>
                  <a:tcPr marL="6569" marR="6569" marT="65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no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b="0" i="0" u="none" strike="noStrike" dirty="0" smtClean="0">
                          <a:solidFill>
                            <a:srgbClr val="000000"/>
                          </a:solidFill>
                          <a:latin typeface="+mn-lt"/>
                        </a:rPr>
                        <a:t>Sept. 2012</a:t>
                      </a:r>
                    </a:p>
                  </a:txBody>
                  <a:tcPr marL="6569" marR="6569" marT="6569" marB="0" anchor="b">
                    <a:lnL w="6350" cap="flat" cmpd="sng" algn="ctr">
                      <a:solidFill>
                        <a:srgbClr val="000000"/>
                      </a:solidFill>
                      <a:prstDash val="solid"/>
                      <a:round/>
                      <a:headEnd type="none" w="med" len="med"/>
                      <a:tailEnd type="none" w="med" len="med"/>
                    </a:lnL>
                    <a:lnR>
                      <a:noFill/>
                    </a:lnR>
                    <a:lnT>
                      <a:noFill/>
                    </a:lnT>
                    <a:lnB w="6350" cap="flat" cmpd="sng" algn="ctr">
                      <a:noFill/>
                      <a:prstDash val="solid"/>
                      <a:round/>
                      <a:headEnd type="none" w="med" len="med"/>
                      <a:tailEnd type="none" w="med" len="med"/>
                    </a:lnB>
                  </a:tcPr>
                </a:tc>
              </a:tr>
              <a:tr h="271604">
                <a:tc>
                  <a:txBody>
                    <a:bodyPr/>
                    <a:lstStyle/>
                    <a:p>
                      <a:pPr algn="ctr" rtl="0" fontAlgn="ctr"/>
                      <a:r>
                        <a:rPr lang="en-US" sz="1400" b="0" i="0" u="none" strike="noStrike" dirty="0">
                          <a:solidFill>
                            <a:schemeClr val="tx1"/>
                          </a:solidFill>
                          <a:latin typeface="Calibri"/>
                        </a:rPr>
                        <a:t>CUS</a:t>
                      </a:r>
                    </a:p>
                  </a:txBody>
                  <a:tcPr marL="6569" marR="6569" marT="6569" marB="0" anchor="ctr">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dirty="0">
                          <a:solidFill>
                            <a:srgbClr val="000000"/>
                          </a:solidFill>
                          <a:latin typeface="Calibri"/>
                        </a:rPr>
                        <a:t>2012Z</a:t>
                      </a:r>
                    </a:p>
                  </a:txBody>
                  <a:tcPr marL="6569" marR="6569" marT="65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dirty="0">
                          <a:solidFill>
                            <a:srgbClr val="000000"/>
                          </a:solidFill>
                          <a:latin typeface="Calibri"/>
                        </a:rPr>
                        <a:t>132</a:t>
                      </a:r>
                    </a:p>
                  </a:txBody>
                  <a:tcPr marL="6569" marR="6569" marT="656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dirty="0" smtClean="0">
                          <a:solidFill>
                            <a:srgbClr val="000000"/>
                          </a:solidFill>
                          <a:latin typeface="Calibri"/>
                        </a:rPr>
                        <a:t>Dec. </a:t>
                      </a:r>
                      <a:r>
                        <a:rPr lang="en-US" sz="1400" b="0" i="0" u="none" strike="noStrike" dirty="0">
                          <a:solidFill>
                            <a:srgbClr val="000000"/>
                          </a:solidFill>
                          <a:latin typeface="Calibri"/>
                        </a:rPr>
                        <a:t>2012</a:t>
                      </a:r>
                    </a:p>
                  </a:txBody>
                  <a:tcPr marL="6569" marR="6569" marT="6569"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r>
              <a:tr h="271604">
                <a:tc>
                  <a:txBody>
                    <a:bodyPr/>
                    <a:lstStyle/>
                    <a:p>
                      <a:pPr algn="l" fontAlgn="b"/>
                      <a:r>
                        <a:rPr lang="en-US" sz="1400" b="0" i="0" u="none" strike="noStrike" dirty="0">
                          <a:solidFill>
                            <a:srgbClr val="000000"/>
                          </a:solidFill>
                          <a:latin typeface="Calibri"/>
                        </a:rPr>
                        <a:t> </a:t>
                      </a:r>
                    </a:p>
                  </a:txBody>
                  <a:tcPr marL="6569" marR="6569" marT="656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rtl="0" fontAlgn="b"/>
                      <a:r>
                        <a:rPr lang="en-US" sz="1400" b="1" i="0" u="none" strike="noStrike">
                          <a:solidFill>
                            <a:srgbClr val="000000"/>
                          </a:solidFill>
                          <a:latin typeface="Calibri"/>
                        </a:rPr>
                        <a:t>Total</a:t>
                      </a:r>
                    </a:p>
                  </a:txBody>
                  <a:tcPr marL="6569" marR="6569" marT="656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rtl="0" fontAlgn="b"/>
                      <a:r>
                        <a:rPr lang="en-US" sz="1400" b="1" i="0" u="none" strike="noStrike" dirty="0" smtClean="0">
                          <a:solidFill>
                            <a:srgbClr val="000000"/>
                          </a:solidFill>
                          <a:latin typeface="Calibri"/>
                        </a:rPr>
                        <a:t>1,301 - 1,611</a:t>
                      </a:r>
                      <a:endParaRPr lang="en-US" sz="1400" b="1" i="0" u="none" strike="noStrike" dirty="0">
                        <a:solidFill>
                          <a:srgbClr val="000000"/>
                        </a:solidFill>
                        <a:latin typeface="Calibri"/>
                      </a:endParaRPr>
                    </a:p>
                  </a:txBody>
                  <a:tcPr marL="6569" marR="6569" marT="656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400" b="0" i="0" u="none" strike="noStrike" dirty="0">
                          <a:solidFill>
                            <a:srgbClr val="000000"/>
                          </a:solidFill>
                          <a:latin typeface="Calibri"/>
                        </a:rPr>
                        <a:t> </a:t>
                      </a:r>
                    </a:p>
                  </a:txBody>
                  <a:tcPr marL="6569" marR="6569" marT="6569" marB="0" anchor="b">
                    <a:lnL>
                      <a:noFill/>
                    </a:lnL>
                    <a:lnR>
                      <a:noFill/>
                    </a:lnR>
                    <a:lnT w="6350" cap="flat" cmpd="sng" algn="ctr">
                      <a:solidFill>
                        <a:srgbClr val="000000"/>
                      </a:solidFill>
                      <a:prstDash val="solid"/>
                      <a:round/>
                      <a:headEnd type="none" w="med" len="med"/>
                      <a:tailEnd type="none" w="med" len="med"/>
                    </a:lnT>
                    <a:lnB>
                      <a:noFill/>
                    </a:lnB>
                  </a:tcPr>
                </a:tc>
              </a:tr>
            </a:tbl>
          </a:graphicData>
        </a:graphic>
      </p:graphicFrame>
      <p:sp>
        <p:nvSpPr>
          <p:cNvPr id="10" name="Rectangle 3"/>
          <p:cNvSpPr txBox="1">
            <a:spLocks noChangeArrowheads="1"/>
          </p:cNvSpPr>
          <p:nvPr/>
        </p:nvSpPr>
        <p:spPr>
          <a:xfrm>
            <a:off x="533400" y="5638800"/>
            <a:ext cx="7696200" cy="381000"/>
          </a:xfrm>
          <a:prstGeom prst="rect">
            <a:avLst/>
          </a:prstGeom>
        </p:spPr>
        <p:txBody>
          <a:bodyPr vert="horz" lIns="91440" tIns="45720" rIns="91440" bIns="45720" rtlCol="0">
            <a:normAutofit/>
          </a:bodyPr>
          <a:lstStyle/>
          <a:p>
            <a:pPr marL="342900" lvl="0" indent="-342900">
              <a:lnSpc>
                <a:spcPct val="90000"/>
              </a:lnSpc>
              <a:spcBef>
                <a:spcPct val="20000"/>
              </a:spcBef>
            </a:pPr>
            <a:r>
              <a:rPr kumimoji="0" lang="en-US" sz="1200" b="0" i="0" u="none" strike="noStrike" kern="1200" cap="none" spc="0" normalizeH="0" baseline="0" noProof="0" dirty="0" smtClean="0">
                <a:ln>
                  <a:noFill/>
                </a:ln>
                <a:solidFill>
                  <a:schemeClr val="tx1"/>
                </a:solidFill>
                <a:effectLst/>
                <a:uLnTx/>
                <a:uFillTx/>
                <a:latin typeface="+mn-lt"/>
                <a:ea typeface="+mn-ea"/>
                <a:cs typeface="Arial" pitchFamily="34" charset="0"/>
              </a:rPr>
              <a:t>*    The</a:t>
            </a:r>
            <a:r>
              <a:rPr lang="en-US" sz="1200" dirty="0" smtClean="0">
                <a:cs typeface="Arial" pitchFamily="34" charset="0"/>
              </a:rPr>
              <a:t> referenced transactions are new issues that will be placed through t</a:t>
            </a:r>
            <a:r>
              <a:rPr lang="en-US" sz="1200" dirty="0" smtClean="0"/>
              <a:t>he Texas Water Development Board. </a:t>
            </a:r>
            <a:endParaRPr kumimoji="0" lang="en-US" sz="1200" b="0" i="0" u="none" strike="noStrike" kern="1200" cap="none" spc="0" normalizeH="0" baseline="0" noProof="0" dirty="0" smtClean="0">
              <a:ln>
                <a:noFill/>
              </a:ln>
              <a:solidFill>
                <a:schemeClr val="tx1"/>
              </a:solidFill>
              <a:effectLst/>
              <a:uLnTx/>
              <a:uFillTx/>
              <a:latin typeface="+mn-lt"/>
              <a:ea typeface="+mn-ea"/>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4038600"/>
          </a:xfrm>
        </p:spPr>
        <p:txBody>
          <a:bodyPr>
            <a:noAutofit/>
          </a:bodyPr>
          <a:lstStyle/>
          <a:p>
            <a:pPr>
              <a:lnSpc>
                <a:spcPct val="90000"/>
              </a:lnSpc>
              <a:spcAft>
                <a:spcPts val="600"/>
              </a:spcAft>
            </a:pPr>
            <a:r>
              <a:rPr lang="en-US" sz="2000" dirty="0" smtClean="0">
                <a:cs typeface="Arial" pitchFamily="34" charset="0"/>
              </a:rPr>
              <a:t>Commercial paper (CP) has provided an expedient, cost–effective method of accessing cash and providing interim financing.  The CP notes are later refinanced into fixed rate bonds that match the useful life of the project or equipment being financed.  This transaction represents the normal refunding of these commercial paper notes.</a:t>
            </a:r>
          </a:p>
          <a:p>
            <a:pPr>
              <a:lnSpc>
                <a:spcPct val="90000"/>
              </a:lnSpc>
              <a:spcAft>
                <a:spcPts val="600"/>
              </a:spcAft>
            </a:pPr>
            <a:r>
              <a:rPr lang="en-US" sz="2000" dirty="0" smtClean="0">
                <a:cs typeface="Arial" pitchFamily="34" charset="0"/>
              </a:rPr>
              <a:t>On June 16, 2010, City Council approved the issuance of the City of Houston Certificate of Obligation (Demolition Program) Series 2010. The note had a 24 month maturity and a maturity date of June 30, 2012. The Finance Working Group (FWG) is considering either refunding this note into long-term bonds in conjunction with the PIB Series 2012 or extending the maturity date of the note. </a:t>
            </a:r>
          </a:p>
          <a:p>
            <a:pPr>
              <a:lnSpc>
                <a:spcPct val="90000"/>
              </a:lnSpc>
              <a:spcAft>
                <a:spcPts val="600"/>
              </a:spcAft>
            </a:pPr>
            <a:r>
              <a:rPr lang="en-US" sz="2000" dirty="0" smtClean="0">
                <a:cs typeface="Arial" pitchFamily="34" charset="0"/>
              </a:rPr>
              <a:t>Additionally we will be refinancing some currently outstanding bonds at lower current market interest rates which result in present value savings currently estimated at $14.1 million.</a:t>
            </a:r>
          </a:p>
          <a:p>
            <a:pPr>
              <a:lnSpc>
                <a:spcPct val="90000"/>
              </a:lnSpc>
              <a:spcAft>
                <a:spcPts val="600"/>
              </a:spcAft>
              <a:buNone/>
            </a:pPr>
            <a:endParaRPr lang="en-US" sz="2000" dirty="0" smtClean="0">
              <a:cs typeface="Arial" pitchFamily="34" charset="0"/>
            </a:endParaRPr>
          </a:p>
        </p:txBody>
      </p:sp>
      <p:sp>
        <p:nvSpPr>
          <p:cNvPr id="4" name="Slide Number Placeholder 3"/>
          <p:cNvSpPr>
            <a:spLocks noGrp="1"/>
          </p:cNvSpPr>
          <p:nvPr>
            <p:ph type="sldNum" sz="quarter" idx="12"/>
          </p:nvPr>
        </p:nvSpPr>
        <p:spPr/>
        <p:txBody>
          <a:bodyPr/>
          <a:lstStyle/>
          <a:p>
            <a:fld id="{0A8EF887-4AA1-44A4-803A-7E2B3A02AA67}" type="slidenum">
              <a:rPr lang="en-US" b="1" smtClean="0">
                <a:solidFill>
                  <a:schemeClr val="bg1"/>
                </a:solidFill>
              </a:rPr>
              <a:pPr/>
              <a:t>3</a:t>
            </a:fld>
            <a:endParaRPr lang="en-US" b="1" dirty="0">
              <a:solidFill>
                <a:schemeClr val="bg1"/>
              </a:solidFill>
            </a:endParaRPr>
          </a:p>
        </p:txBody>
      </p:sp>
      <p:sp>
        <p:nvSpPr>
          <p:cNvPr id="5" name="Rectangle 6"/>
          <p:cNvSpPr txBox="1">
            <a:spLocks noChangeArrowheads="1"/>
          </p:cNvSpPr>
          <p:nvPr/>
        </p:nvSpPr>
        <p:spPr>
          <a:xfrm>
            <a:off x="457200" y="381000"/>
            <a:ext cx="8458200" cy="792162"/>
          </a:xfrm>
          <a:prstGeom prst="rect">
            <a:avLst/>
          </a:prstGeom>
        </p:spPr>
        <p:txBody>
          <a:bodyPr vert="horz" lIns="91440" tIns="45720" rIns="91440" bIns="45720" rtlCol="0" anchor="ctr">
            <a:normAutofit fontScale="85000" lnSpcReduction="20000"/>
          </a:bodyPr>
          <a:lstStyle/>
          <a:p>
            <a:pPr lvl="0">
              <a:spcBef>
                <a:spcPct val="0"/>
              </a:spcBef>
              <a:defRPr/>
            </a:pPr>
            <a:r>
              <a:rPr lang="en-US" sz="3200" dirty="0" smtClean="0"/>
              <a:t>General Obligation Refunding Bonds </a:t>
            </a:r>
          </a:p>
          <a:p>
            <a:pPr lvl="0">
              <a:spcBef>
                <a:spcPct val="0"/>
              </a:spcBef>
              <a:defRPr/>
            </a:pPr>
            <a:r>
              <a:rPr lang="en-US" sz="3200" dirty="0" smtClean="0"/>
              <a:t>Series 2012</a:t>
            </a:r>
            <a:endParaRPr kumimoji="0" lang="en-US" sz="3600" b="0" i="0" u="none" strike="noStrike" kern="1200" cap="none" spc="0" normalizeH="0" baseline="0" noProof="0" dirty="0" smtClean="0">
              <a:ln>
                <a:noFill/>
              </a:ln>
              <a:solidFill>
                <a:schemeClr val="tx1"/>
              </a:solidFill>
              <a:effectLst/>
              <a:uLnTx/>
              <a:uFillTx/>
              <a:latin typeface="+mj-lt"/>
              <a:ea typeface="+mj-ea"/>
              <a:cs typeface="Arial" pitchFamily="34" charset="0"/>
            </a:endParaRPr>
          </a:p>
        </p:txBody>
      </p:sp>
      <p:cxnSp>
        <p:nvCxnSpPr>
          <p:cNvPr id="6" name="Straight Connector 5"/>
          <p:cNvCxnSpPr/>
          <p:nvPr/>
        </p:nvCxnSpPr>
        <p:spPr>
          <a:xfrm rot="5400000">
            <a:off x="6363494" y="951706"/>
            <a:ext cx="1447800" cy="1588"/>
          </a:xfrm>
          <a:prstGeom prst="line">
            <a:avLst/>
          </a:prstGeom>
          <a:ln/>
        </p:spPr>
        <p:style>
          <a:lnRef idx="3">
            <a:schemeClr val="accent1"/>
          </a:lnRef>
          <a:fillRef idx="0">
            <a:schemeClr val="accent1"/>
          </a:fillRef>
          <a:effectRef idx="2">
            <a:schemeClr val="accent1"/>
          </a:effectRef>
          <a:fontRef idx="minor">
            <a:schemeClr val="tx1"/>
          </a:fontRef>
        </p:style>
      </p:cxnSp>
      <p:pic>
        <p:nvPicPr>
          <p:cNvPr id="7" name="Picture 2" descr="E:\WoRK\City of Houston\Seal_1.JPG"/>
          <p:cNvPicPr>
            <a:picLocks noChangeAspect="1" noChangeArrowheads="1"/>
          </p:cNvPicPr>
          <p:nvPr/>
        </p:nvPicPr>
        <p:blipFill>
          <a:blip r:embed="rId2" cstate="print"/>
          <a:srcRect/>
          <a:stretch>
            <a:fillRect/>
          </a:stretch>
        </p:blipFill>
        <p:spPr bwMode="auto">
          <a:xfrm>
            <a:off x="7463622" y="457200"/>
            <a:ext cx="994578" cy="990600"/>
          </a:xfrm>
          <a:prstGeom prst="rect">
            <a:avLst/>
          </a:prstGeom>
          <a:noFill/>
        </p:spPr>
      </p:pic>
      <p:cxnSp>
        <p:nvCxnSpPr>
          <p:cNvPr id="8" name="Straight Connector 7"/>
          <p:cNvCxnSpPr/>
          <p:nvPr/>
        </p:nvCxnSpPr>
        <p:spPr>
          <a:xfrm rot="10800000">
            <a:off x="1219200" y="1219200"/>
            <a:ext cx="5716588" cy="1588"/>
          </a:xfrm>
          <a:prstGeom prst="line">
            <a:avLst/>
          </a:prstGeom>
          <a:ln/>
        </p:spPr>
        <p:style>
          <a:lnRef idx="3">
            <a:schemeClr val="accent1"/>
          </a:lnRef>
          <a:fillRef idx="0">
            <a:schemeClr val="accent1"/>
          </a:fillRef>
          <a:effectRef idx="2">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038600"/>
          </a:xfrm>
        </p:spPr>
        <p:txBody>
          <a:bodyPr>
            <a:noAutofit/>
          </a:bodyPr>
          <a:lstStyle/>
          <a:p>
            <a:pPr>
              <a:lnSpc>
                <a:spcPct val="90000"/>
              </a:lnSpc>
              <a:spcAft>
                <a:spcPts val="600"/>
              </a:spcAft>
            </a:pPr>
            <a:r>
              <a:rPr lang="en-US" sz="2200" dirty="0" smtClean="0">
                <a:cs typeface="Arial" pitchFamily="34" charset="0"/>
              </a:rPr>
              <a:t>Below is a breakdown of proposed components:</a:t>
            </a:r>
          </a:p>
          <a:p>
            <a:pPr>
              <a:lnSpc>
                <a:spcPct val="90000"/>
              </a:lnSpc>
              <a:spcAft>
                <a:spcPts val="600"/>
              </a:spcAft>
            </a:pPr>
            <a:endParaRPr lang="en-US" sz="2200" dirty="0" smtClean="0">
              <a:cs typeface="Arial" pitchFamily="34" charset="0"/>
            </a:endParaRPr>
          </a:p>
          <a:p>
            <a:pPr>
              <a:lnSpc>
                <a:spcPct val="90000"/>
              </a:lnSpc>
              <a:spcAft>
                <a:spcPts val="600"/>
              </a:spcAft>
            </a:pPr>
            <a:endParaRPr lang="en-US" sz="2200" dirty="0" smtClean="0">
              <a:cs typeface="Arial" pitchFamily="34" charset="0"/>
            </a:endParaRPr>
          </a:p>
          <a:p>
            <a:pPr>
              <a:lnSpc>
                <a:spcPct val="90000"/>
              </a:lnSpc>
              <a:spcAft>
                <a:spcPts val="600"/>
              </a:spcAft>
            </a:pPr>
            <a:endParaRPr lang="en-US" sz="2200" dirty="0" smtClean="0">
              <a:cs typeface="Arial" pitchFamily="34" charset="0"/>
            </a:endParaRPr>
          </a:p>
          <a:p>
            <a:pPr>
              <a:lnSpc>
                <a:spcPct val="90000"/>
              </a:lnSpc>
              <a:spcAft>
                <a:spcPts val="600"/>
              </a:spcAft>
            </a:pPr>
            <a:endParaRPr lang="en-US" sz="2200" dirty="0" smtClean="0">
              <a:cs typeface="Arial" pitchFamily="34" charset="0"/>
            </a:endParaRPr>
          </a:p>
          <a:p>
            <a:pPr>
              <a:lnSpc>
                <a:spcPct val="90000"/>
              </a:lnSpc>
              <a:spcAft>
                <a:spcPts val="600"/>
              </a:spcAft>
            </a:pPr>
            <a:endParaRPr lang="en-US" sz="2200" dirty="0" smtClean="0">
              <a:cs typeface="Arial" pitchFamily="34" charset="0"/>
            </a:endParaRPr>
          </a:p>
          <a:p>
            <a:pPr>
              <a:lnSpc>
                <a:spcPct val="90000"/>
              </a:lnSpc>
              <a:spcAft>
                <a:spcPts val="600"/>
              </a:spcAft>
            </a:pPr>
            <a:endParaRPr lang="en-US" sz="1400" dirty="0" smtClean="0">
              <a:cs typeface="Arial" pitchFamily="34" charset="0"/>
            </a:endParaRPr>
          </a:p>
          <a:p>
            <a:pPr>
              <a:lnSpc>
                <a:spcPct val="90000"/>
              </a:lnSpc>
              <a:spcAft>
                <a:spcPts val="600"/>
              </a:spcAft>
            </a:pPr>
            <a:r>
              <a:rPr lang="en-US" sz="2200" dirty="0" smtClean="0">
                <a:cs typeface="Arial" pitchFamily="34" charset="0"/>
              </a:rPr>
              <a:t>Assuming conducive market conditions, the FWG will propose to City Council a refinancing that results in positive present value savings. RCA is expected to be brought before Council in March.</a:t>
            </a:r>
          </a:p>
          <a:p>
            <a:pPr>
              <a:lnSpc>
                <a:spcPct val="90000"/>
              </a:lnSpc>
              <a:spcAft>
                <a:spcPts val="600"/>
              </a:spcAft>
            </a:pPr>
            <a:endParaRPr lang="en-US" sz="2200" dirty="0" smtClean="0">
              <a:cs typeface="Arial" pitchFamily="34" charset="0"/>
            </a:endParaRPr>
          </a:p>
        </p:txBody>
      </p:sp>
      <p:sp>
        <p:nvSpPr>
          <p:cNvPr id="4" name="Slide Number Placeholder 3"/>
          <p:cNvSpPr>
            <a:spLocks noGrp="1"/>
          </p:cNvSpPr>
          <p:nvPr>
            <p:ph type="sldNum" sz="quarter" idx="12"/>
          </p:nvPr>
        </p:nvSpPr>
        <p:spPr/>
        <p:txBody>
          <a:bodyPr/>
          <a:lstStyle/>
          <a:p>
            <a:fld id="{0A8EF887-4AA1-44A4-803A-7E2B3A02AA67}" type="slidenum">
              <a:rPr lang="en-US" b="1" smtClean="0">
                <a:solidFill>
                  <a:schemeClr val="bg1"/>
                </a:solidFill>
              </a:rPr>
              <a:pPr/>
              <a:t>4</a:t>
            </a:fld>
            <a:endParaRPr lang="en-US" b="1" dirty="0">
              <a:solidFill>
                <a:schemeClr val="bg1"/>
              </a:solidFill>
            </a:endParaRPr>
          </a:p>
        </p:txBody>
      </p:sp>
      <p:sp>
        <p:nvSpPr>
          <p:cNvPr id="5" name="Rectangle 6"/>
          <p:cNvSpPr txBox="1">
            <a:spLocks noChangeArrowheads="1"/>
          </p:cNvSpPr>
          <p:nvPr/>
        </p:nvSpPr>
        <p:spPr>
          <a:xfrm>
            <a:off x="457200" y="381000"/>
            <a:ext cx="8458200" cy="792162"/>
          </a:xfrm>
          <a:prstGeom prst="rect">
            <a:avLst/>
          </a:prstGeom>
        </p:spPr>
        <p:txBody>
          <a:bodyPr vert="horz" lIns="91440" tIns="45720" rIns="91440" bIns="45720" rtlCol="0" anchor="ctr">
            <a:normAutofit fontScale="85000" lnSpcReduction="20000"/>
          </a:bodyPr>
          <a:lstStyle/>
          <a:p>
            <a:pPr lvl="0">
              <a:spcBef>
                <a:spcPct val="0"/>
              </a:spcBef>
              <a:defRPr/>
            </a:pPr>
            <a:r>
              <a:rPr lang="en-US" sz="3200" dirty="0" smtClean="0"/>
              <a:t>General Obligation Refunding Bonds </a:t>
            </a:r>
          </a:p>
          <a:p>
            <a:pPr lvl="0">
              <a:spcBef>
                <a:spcPct val="0"/>
              </a:spcBef>
              <a:defRPr/>
            </a:pPr>
            <a:r>
              <a:rPr lang="en-US" sz="3200" dirty="0" smtClean="0"/>
              <a:t>Series 2012</a:t>
            </a:r>
            <a:endParaRPr kumimoji="0" lang="en-US" sz="3600" b="0" i="0" u="none" strike="noStrike" kern="1200" cap="none" spc="0" normalizeH="0" baseline="0" noProof="0" dirty="0" smtClean="0">
              <a:ln>
                <a:noFill/>
              </a:ln>
              <a:solidFill>
                <a:schemeClr val="tx1"/>
              </a:solidFill>
              <a:effectLst/>
              <a:uLnTx/>
              <a:uFillTx/>
              <a:latin typeface="+mj-lt"/>
              <a:ea typeface="+mj-ea"/>
              <a:cs typeface="Arial" pitchFamily="34" charset="0"/>
            </a:endParaRPr>
          </a:p>
        </p:txBody>
      </p:sp>
      <p:cxnSp>
        <p:nvCxnSpPr>
          <p:cNvPr id="6" name="Straight Connector 5"/>
          <p:cNvCxnSpPr/>
          <p:nvPr/>
        </p:nvCxnSpPr>
        <p:spPr>
          <a:xfrm rot="5400000">
            <a:off x="6363494" y="951706"/>
            <a:ext cx="1447800" cy="1588"/>
          </a:xfrm>
          <a:prstGeom prst="line">
            <a:avLst/>
          </a:prstGeom>
          <a:ln/>
        </p:spPr>
        <p:style>
          <a:lnRef idx="3">
            <a:schemeClr val="accent1"/>
          </a:lnRef>
          <a:fillRef idx="0">
            <a:schemeClr val="accent1"/>
          </a:fillRef>
          <a:effectRef idx="2">
            <a:schemeClr val="accent1"/>
          </a:effectRef>
          <a:fontRef idx="minor">
            <a:schemeClr val="tx1"/>
          </a:fontRef>
        </p:style>
      </p:cxnSp>
      <p:pic>
        <p:nvPicPr>
          <p:cNvPr id="7" name="Picture 2" descr="E:\WoRK\City of Houston\Seal_1.JPG"/>
          <p:cNvPicPr>
            <a:picLocks noChangeAspect="1" noChangeArrowheads="1"/>
          </p:cNvPicPr>
          <p:nvPr/>
        </p:nvPicPr>
        <p:blipFill>
          <a:blip r:embed="rId2" cstate="print"/>
          <a:srcRect/>
          <a:stretch>
            <a:fillRect/>
          </a:stretch>
        </p:blipFill>
        <p:spPr bwMode="auto">
          <a:xfrm>
            <a:off x="7463622" y="457200"/>
            <a:ext cx="994578" cy="990600"/>
          </a:xfrm>
          <a:prstGeom prst="rect">
            <a:avLst/>
          </a:prstGeom>
          <a:noFill/>
        </p:spPr>
      </p:pic>
      <p:cxnSp>
        <p:nvCxnSpPr>
          <p:cNvPr id="8" name="Straight Connector 7"/>
          <p:cNvCxnSpPr/>
          <p:nvPr/>
        </p:nvCxnSpPr>
        <p:spPr>
          <a:xfrm rot="10800000">
            <a:off x="1219200" y="1219200"/>
            <a:ext cx="5716588" cy="1588"/>
          </a:xfrm>
          <a:prstGeom prst="line">
            <a:avLst/>
          </a:prstGeom>
          <a:ln/>
        </p:spPr>
        <p:style>
          <a:lnRef idx="3">
            <a:schemeClr val="accent1"/>
          </a:lnRef>
          <a:fillRef idx="0">
            <a:schemeClr val="accent1"/>
          </a:fillRef>
          <a:effectRef idx="2">
            <a:schemeClr val="accent1"/>
          </a:effectRef>
          <a:fontRef idx="minor">
            <a:schemeClr val="tx1"/>
          </a:fontRef>
        </p:style>
      </p:cxnSp>
      <p:graphicFrame>
        <p:nvGraphicFramePr>
          <p:cNvPr id="14" name="Table 13"/>
          <p:cNvGraphicFramePr>
            <a:graphicFrameLocks noGrp="1"/>
          </p:cNvGraphicFramePr>
          <p:nvPr/>
        </p:nvGraphicFramePr>
        <p:xfrm>
          <a:off x="1066800" y="2135725"/>
          <a:ext cx="6172202" cy="2131475"/>
        </p:xfrm>
        <a:graphic>
          <a:graphicData uri="http://schemas.openxmlformats.org/drawingml/2006/table">
            <a:tbl>
              <a:tblPr/>
              <a:tblGrid>
                <a:gridCol w="3119626"/>
                <a:gridCol w="1157509"/>
                <a:gridCol w="1895067"/>
              </a:tblGrid>
              <a:tr h="216598">
                <a:tc>
                  <a:txBody>
                    <a:bodyPr/>
                    <a:lstStyle/>
                    <a:p>
                      <a:pPr algn="l" fontAlgn="t"/>
                      <a:r>
                        <a:rPr lang="en-US" sz="1200" b="1" i="0" u="none" strike="noStrike" dirty="0">
                          <a:solidFill>
                            <a:srgbClr val="FFFFFF"/>
                          </a:solidFill>
                          <a:latin typeface="Calibri"/>
                          <a:cs typeface="Arial"/>
                        </a:rPr>
                        <a:t>Component being Refunded</a:t>
                      </a:r>
                      <a:endParaRPr lang="en-US" sz="1200" b="1" i="0" u="none" strike="noStrike" dirty="0">
                        <a:solidFill>
                          <a:srgbClr val="FFFFFF"/>
                        </a:solidFill>
                        <a:latin typeface="Calibri"/>
                      </a:endParaRPr>
                    </a:p>
                  </a:txBody>
                  <a:tcPr marL="9525" marR="9525" marT="9525" marB="0" anchor="ctr">
                    <a:lnL>
                      <a:noFill/>
                    </a:lnL>
                    <a:lnR>
                      <a:noFill/>
                    </a:lnR>
                    <a:lnT>
                      <a:noFill/>
                    </a:lnT>
                    <a:lnB w="19050" cap="flat" cmpd="sng" algn="ctr">
                      <a:solidFill>
                        <a:srgbClr val="000000"/>
                      </a:solidFill>
                      <a:prstDash val="solid"/>
                      <a:round/>
                      <a:headEnd type="none" w="med" len="med"/>
                      <a:tailEnd type="none" w="med" len="med"/>
                    </a:lnB>
                    <a:solidFill>
                      <a:srgbClr val="8DB4E3"/>
                    </a:solidFill>
                  </a:tcPr>
                </a:tc>
                <a:tc>
                  <a:txBody>
                    <a:bodyPr/>
                    <a:lstStyle/>
                    <a:p>
                      <a:pPr algn="ctr" fontAlgn="t"/>
                      <a:r>
                        <a:rPr lang="en-US" sz="1200" b="1" i="0" u="none" strike="noStrike" dirty="0">
                          <a:solidFill>
                            <a:srgbClr val="FFFFFF"/>
                          </a:solidFill>
                          <a:latin typeface="Calibri"/>
                          <a:cs typeface="Arial"/>
                        </a:rPr>
                        <a:t>Up To</a:t>
                      </a:r>
                      <a:endParaRPr lang="en-US" sz="1200" b="1" i="0" u="none" strike="noStrike" dirty="0">
                        <a:solidFill>
                          <a:srgbClr val="FFFFFF"/>
                        </a:solidFill>
                        <a:latin typeface="Calibri"/>
                      </a:endParaRPr>
                    </a:p>
                  </a:txBody>
                  <a:tcPr marL="9525" marR="9525" marT="9525" marB="0" anchor="ctr">
                    <a:lnL>
                      <a:noFill/>
                    </a:lnL>
                    <a:lnR>
                      <a:noFill/>
                    </a:lnR>
                    <a:lnT>
                      <a:noFill/>
                    </a:lnT>
                    <a:lnB w="19050" cap="flat" cmpd="sng" algn="ctr">
                      <a:solidFill>
                        <a:srgbClr val="000000"/>
                      </a:solidFill>
                      <a:prstDash val="solid"/>
                      <a:round/>
                      <a:headEnd type="none" w="med" len="med"/>
                      <a:tailEnd type="none" w="med" len="med"/>
                    </a:lnB>
                    <a:solidFill>
                      <a:srgbClr val="8DB4E3"/>
                    </a:solidFill>
                  </a:tcPr>
                </a:tc>
                <a:tc>
                  <a:txBody>
                    <a:bodyPr/>
                    <a:lstStyle/>
                    <a:p>
                      <a:pPr algn="ctr" fontAlgn="t"/>
                      <a:r>
                        <a:rPr lang="en-US" sz="1200" b="1" i="0" u="none" strike="noStrike" dirty="0">
                          <a:solidFill>
                            <a:srgbClr val="FFFFFF"/>
                          </a:solidFill>
                          <a:latin typeface="Calibri"/>
                          <a:cs typeface="Arial"/>
                        </a:rPr>
                        <a:t>Use</a:t>
                      </a:r>
                      <a:endParaRPr lang="en-US" sz="1200" b="1" i="0" u="none" strike="noStrike" dirty="0">
                        <a:solidFill>
                          <a:srgbClr val="FFFFFF"/>
                        </a:solidFill>
                        <a:latin typeface="Calibri"/>
                      </a:endParaRPr>
                    </a:p>
                  </a:txBody>
                  <a:tcPr marL="9525" marR="9525" marT="9525" marB="0" anchor="ctr">
                    <a:lnL>
                      <a:noFill/>
                    </a:lnL>
                    <a:lnR>
                      <a:noFill/>
                    </a:lnR>
                    <a:lnT>
                      <a:noFill/>
                    </a:lnT>
                    <a:lnB w="19050" cap="flat" cmpd="sng" algn="ctr">
                      <a:solidFill>
                        <a:srgbClr val="000000"/>
                      </a:solidFill>
                      <a:prstDash val="solid"/>
                      <a:round/>
                      <a:headEnd type="none" w="med" len="med"/>
                      <a:tailEnd type="none" w="med" len="med"/>
                    </a:lnB>
                    <a:solidFill>
                      <a:srgbClr val="8DB4E3"/>
                    </a:solidFill>
                  </a:tcPr>
                </a:tc>
              </a:tr>
              <a:tr h="226913">
                <a:tc>
                  <a:txBody>
                    <a:bodyPr/>
                    <a:lstStyle/>
                    <a:p>
                      <a:pPr algn="l" fontAlgn="t"/>
                      <a:r>
                        <a:rPr lang="en-US" sz="1200" b="0" i="0" u="none" strike="noStrike">
                          <a:solidFill>
                            <a:srgbClr val="000000"/>
                          </a:solidFill>
                          <a:latin typeface="Calibri"/>
                          <a:cs typeface="Arial"/>
                        </a:rPr>
                        <a:t>Refund CP Series G, H, J</a:t>
                      </a:r>
                      <a:endParaRPr lang="en-US" sz="1200" b="0" i="0" u="none" strike="noStrike">
                        <a:solidFill>
                          <a:srgbClr val="000000"/>
                        </a:solidFill>
                        <a:latin typeface="Calibri"/>
                      </a:endParaRPr>
                    </a:p>
                  </a:txBody>
                  <a:tcPr marL="9525" marR="9525" marT="9525" marB="0">
                    <a:lnL>
                      <a:noFill/>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200" b="0" i="0" u="none" strike="noStrike" dirty="0">
                          <a:solidFill>
                            <a:srgbClr val="000000"/>
                          </a:solidFill>
                          <a:latin typeface="Calibri"/>
                          <a:cs typeface="Arial"/>
                        </a:rPr>
                        <a:t>$</a:t>
                      </a:r>
                      <a:r>
                        <a:rPr lang="en-US" sz="1200" b="0" i="0" u="none" strike="noStrike" dirty="0" smtClean="0">
                          <a:solidFill>
                            <a:srgbClr val="000000"/>
                          </a:solidFill>
                          <a:latin typeface="Calibri"/>
                          <a:cs typeface="Arial"/>
                        </a:rPr>
                        <a:t>130,000,000 </a:t>
                      </a:r>
                      <a:endParaRPr lang="en-US" sz="1200" b="0" i="0" u="none" strike="noStrike" dirty="0">
                        <a:solidFill>
                          <a:srgbClr val="000000"/>
                        </a:solidFill>
                        <a:latin typeface="Calibri"/>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200" b="1" i="0" u="none" strike="noStrike">
                          <a:solidFill>
                            <a:srgbClr val="000000"/>
                          </a:solidFill>
                          <a:latin typeface="Calibri"/>
                          <a:cs typeface="Arial"/>
                        </a:rPr>
                        <a:t>CIP/Drainage</a:t>
                      </a:r>
                      <a:endParaRPr lang="en-US" sz="1200" b="1" i="0" u="none" strike="noStrike">
                        <a:solidFill>
                          <a:srgbClr val="000000"/>
                        </a:solidFill>
                        <a:latin typeface="Calibri"/>
                      </a:endParaRPr>
                    </a:p>
                  </a:txBody>
                  <a:tcPr marL="9525" marR="9525" marT="9525" marB="0">
                    <a:lnL w="1270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598">
                <a:tc>
                  <a:txBody>
                    <a:bodyPr/>
                    <a:lstStyle/>
                    <a:p>
                      <a:pPr algn="l" fontAlgn="t"/>
                      <a:r>
                        <a:rPr lang="en-US" sz="1200" b="0" i="0" u="none" strike="noStrike">
                          <a:solidFill>
                            <a:srgbClr val="000000"/>
                          </a:solidFill>
                          <a:latin typeface="Calibri"/>
                          <a:cs typeface="Arial"/>
                        </a:rPr>
                        <a:t>Refund CP Series E</a:t>
                      </a:r>
                      <a:endParaRPr lang="en-US" sz="1200" b="0" i="0" u="none" strike="noStrike">
                        <a:solidFill>
                          <a:srgbClr val="000000"/>
                        </a:solidFill>
                        <a:latin typeface="Calibri"/>
                      </a:endParaRPr>
                    </a:p>
                  </a:txBody>
                  <a:tcPr marL="9525" marR="9525" marT="9525"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r>
                        <a:rPr lang="en-US" sz="1200" b="0" i="0" u="none" strike="noStrike" dirty="0">
                          <a:solidFill>
                            <a:srgbClr val="000000"/>
                          </a:solidFill>
                          <a:latin typeface="Calibri"/>
                          <a:cs typeface="Arial"/>
                        </a:rPr>
                        <a:t>$</a:t>
                      </a:r>
                      <a:r>
                        <a:rPr lang="en-US" sz="1200" b="0" i="0" u="none" strike="noStrike" dirty="0" smtClean="0">
                          <a:solidFill>
                            <a:srgbClr val="000000"/>
                          </a:solidFill>
                          <a:latin typeface="Calibri"/>
                          <a:cs typeface="Arial"/>
                        </a:rPr>
                        <a:t>60,000,000 </a:t>
                      </a:r>
                      <a:endParaRPr lang="en-US" sz="1200" b="0" i="0" u="none" strike="noStrike" dirty="0">
                        <a:solidFill>
                          <a:srgbClr val="000000"/>
                        </a:solidFill>
                        <a:latin typeface="Calibri"/>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r>
                        <a:rPr lang="en-US" sz="1200" b="1" i="0" u="none" strike="noStrike" dirty="0" smtClean="0">
                          <a:solidFill>
                            <a:srgbClr val="000000"/>
                          </a:solidFill>
                          <a:latin typeface="Calibri"/>
                          <a:cs typeface="Arial"/>
                        </a:rPr>
                        <a:t>EAP</a:t>
                      </a:r>
                      <a:endParaRPr lang="en-US" sz="1200" b="1" i="0" u="none" strike="noStrike" dirty="0">
                        <a:solidFill>
                          <a:srgbClr val="000000"/>
                        </a:solidFill>
                        <a:latin typeface="Calibri"/>
                      </a:endParaRPr>
                    </a:p>
                  </a:txBody>
                  <a:tcPr marL="9525" marR="9525" marT="9525"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06284">
                <a:tc>
                  <a:txBody>
                    <a:bodyPr/>
                    <a:lstStyle/>
                    <a:p>
                      <a:pPr algn="r" fontAlgn="b"/>
                      <a:r>
                        <a:rPr lang="en-US" sz="1200" b="0" i="0" u="none" strike="noStrike" dirty="0">
                          <a:solidFill>
                            <a:srgbClr val="000000"/>
                          </a:solidFill>
                          <a:latin typeface="Calibri"/>
                        </a:rPr>
                        <a:t>Total</a:t>
                      </a:r>
                    </a:p>
                  </a:txBody>
                  <a:tcPr marL="9525" marR="9525" marT="9525" marB="0" anchor="b">
                    <a:lnL>
                      <a:noFill/>
                    </a:lnL>
                    <a:lnR>
                      <a:noFill/>
                    </a:lnR>
                    <a:lnT w="19050" cap="flat" cmpd="sng" algn="ctr">
                      <a:solidFill>
                        <a:srgbClr val="000000"/>
                      </a:solidFill>
                      <a:prstDash val="solid"/>
                      <a:round/>
                      <a:headEnd type="none" w="med" len="med"/>
                      <a:tailEnd type="none" w="med" len="med"/>
                    </a:lnT>
                    <a:lnB>
                      <a:noFill/>
                    </a:lnB>
                  </a:tcPr>
                </a:tc>
                <a:tc>
                  <a:txBody>
                    <a:bodyPr/>
                    <a:lstStyle/>
                    <a:p>
                      <a:pPr algn="ctr" fontAlgn="b"/>
                      <a:r>
                        <a:rPr lang="en-US" sz="1200" b="1" i="0" u="none" strike="noStrike" dirty="0">
                          <a:solidFill>
                            <a:srgbClr val="000000"/>
                          </a:solidFill>
                          <a:latin typeface="Calibri"/>
                        </a:rPr>
                        <a:t>$</a:t>
                      </a:r>
                      <a:r>
                        <a:rPr lang="en-US" sz="1200" b="1" i="0" u="none" strike="noStrike" dirty="0" smtClean="0">
                          <a:solidFill>
                            <a:srgbClr val="000000"/>
                          </a:solidFill>
                          <a:latin typeface="Calibri"/>
                        </a:rPr>
                        <a:t>190,000,000 </a:t>
                      </a:r>
                      <a:endParaRPr lang="en-US" sz="1200" b="1" i="0" u="none" strike="noStrike" dirty="0">
                        <a:solidFill>
                          <a:srgbClr val="000000"/>
                        </a:solidFill>
                        <a:latin typeface="Calibri"/>
                      </a:endParaRPr>
                    </a:p>
                  </a:txBody>
                  <a:tcPr marL="9525" marR="9525" marT="9525" marB="0" anchor="b">
                    <a:lnL>
                      <a:noFill/>
                    </a:lnL>
                    <a:lnR>
                      <a:noFill/>
                    </a:lnR>
                    <a:lnT w="1905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w="19050" cap="flat" cmpd="sng" algn="ctr">
                      <a:solidFill>
                        <a:srgbClr val="000000"/>
                      </a:solidFill>
                      <a:prstDash val="solid"/>
                      <a:round/>
                      <a:headEnd type="none" w="med" len="med"/>
                      <a:tailEnd type="none" w="med" len="med"/>
                    </a:lnT>
                    <a:lnB>
                      <a:noFill/>
                    </a:lnB>
                  </a:tcPr>
                </a:tc>
              </a:tr>
              <a:tr h="216598">
                <a:tc>
                  <a:txBody>
                    <a:bodyPr/>
                    <a:lstStyle/>
                    <a:p>
                      <a:pPr algn="l" fontAlgn="b"/>
                      <a:endParaRPr lang="en-US" sz="1200" b="0" i="0" u="none" strike="noStrike" dirty="0">
                        <a:solidFill>
                          <a:srgbClr val="000000"/>
                        </a:solidFill>
                        <a:latin typeface="Calibri"/>
                      </a:endParaRPr>
                    </a:p>
                  </a:txBody>
                  <a:tcPr marL="9525" marR="9525" marT="9525"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latin typeface="Calibri"/>
                      </a:endParaRPr>
                    </a:p>
                  </a:txBody>
                  <a:tcPr marL="9525" marR="9525" marT="9525"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endParaRPr lang="en-US" sz="1200" b="0" i="0" u="none" strike="noStrike">
                        <a:solidFill>
                          <a:srgbClr val="000000"/>
                        </a:solidFill>
                        <a:latin typeface="Calibri"/>
                      </a:endParaRPr>
                    </a:p>
                  </a:txBody>
                  <a:tcPr marL="9525" marR="9525" marT="9525" marB="0" anchor="b">
                    <a:lnL>
                      <a:noFill/>
                    </a:lnL>
                    <a:lnR>
                      <a:noFill/>
                    </a:lnR>
                    <a:lnT>
                      <a:noFill/>
                    </a:lnT>
                    <a:lnB w="19050" cap="flat" cmpd="sng" algn="ctr">
                      <a:solidFill>
                        <a:srgbClr val="000000"/>
                      </a:solidFill>
                      <a:prstDash val="solid"/>
                      <a:round/>
                      <a:headEnd type="none" w="med" len="med"/>
                      <a:tailEnd type="none" w="med" len="med"/>
                    </a:lnB>
                  </a:tcPr>
                </a:tc>
              </a:tr>
              <a:tr h="226913">
                <a:tc>
                  <a:txBody>
                    <a:bodyPr/>
                    <a:lstStyle/>
                    <a:p>
                      <a:pPr algn="l" fontAlgn="t"/>
                      <a:r>
                        <a:rPr lang="en-US" sz="1200" b="0" i="0" u="none" strike="noStrike" dirty="0">
                          <a:solidFill>
                            <a:srgbClr val="000000"/>
                          </a:solidFill>
                          <a:latin typeface="Calibri"/>
                        </a:rPr>
                        <a:t>Current/Advance </a:t>
                      </a:r>
                      <a:r>
                        <a:rPr lang="en-US" sz="1200" b="0" i="0" u="none" strike="noStrike" dirty="0" err="1">
                          <a:solidFill>
                            <a:srgbClr val="000000"/>
                          </a:solidFill>
                          <a:latin typeface="Calibri"/>
                        </a:rPr>
                        <a:t>Refundings</a:t>
                      </a:r>
                      <a:r>
                        <a:rPr lang="en-US" sz="1200" b="0" i="0" u="none" strike="noStrike" dirty="0">
                          <a:solidFill>
                            <a:srgbClr val="000000"/>
                          </a:solidFill>
                          <a:latin typeface="Calibri"/>
                        </a:rPr>
                        <a:t>  </a:t>
                      </a:r>
                    </a:p>
                  </a:txBody>
                  <a:tcPr marL="9525" marR="9525" marT="9525" marB="0">
                    <a:lnL>
                      <a:noFill/>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200" b="0" i="0" u="none" strike="noStrike" dirty="0" smtClean="0">
                          <a:solidFill>
                            <a:srgbClr val="000000"/>
                          </a:solidFill>
                          <a:latin typeface="Calibri"/>
                          <a:cs typeface="Arial"/>
                        </a:rPr>
                        <a:t>$300,000,000 </a:t>
                      </a:r>
                      <a:endParaRPr lang="en-US" sz="1200" b="0" i="0" u="none" strike="noStrike" dirty="0">
                        <a:solidFill>
                          <a:srgbClr val="000000"/>
                        </a:solidFill>
                        <a:latin typeface="Calibri"/>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200" b="1" i="0" u="none" strike="noStrike" dirty="0">
                          <a:solidFill>
                            <a:srgbClr val="000000"/>
                          </a:solidFill>
                          <a:latin typeface="Calibri"/>
                          <a:cs typeface="Arial"/>
                        </a:rPr>
                        <a:t> </a:t>
                      </a:r>
                      <a:endParaRPr lang="en-US" sz="1200" b="1" i="0" u="none" strike="noStrike" dirty="0">
                        <a:solidFill>
                          <a:srgbClr val="000000"/>
                        </a:solidFill>
                        <a:latin typeface="Calibri"/>
                      </a:endParaRPr>
                    </a:p>
                  </a:txBody>
                  <a:tcPr marL="9525" marR="9525" marT="9525" marB="0">
                    <a:lnL w="1270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598">
                <a:tc>
                  <a:txBody>
                    <a:bodyPr/>
                    <a:lstStyle/>
                    <a:p>
                      <a:pPr algn="l" fontAlgn="t"/>
                      <a:r>
                        <a:rPr lang="en-US" sz="1200" b="0" i="0" u="none" strike="noStrike">
                          <a:solidFill>
                            <a:srgbClr val="000000"/>
                          </a:solidFill>
                          <a:latin typeface="Calibri"/>
                        </a:rPr>
                        <a:t>Certificate of Obligation Series 2010</a:t>
                      </a:r>
                    </a:p>
                  </a:txBody>
                  <a:tcPr marL="9525" marR="9525" marT="9525"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r>
                        <a:rPr lang="en-US" sz="1200" b="0" i="0" u="none" strike="noStrike" dirty="0" smtClean="0">
                          <a:solidFill>
                            <a:srgbClr val="000000"/>
                          </a:solidFill>
                          <a:latin typeface="Calibri"/>
                          <a:cs typeface="Arial"/>
                        </a:rPr>
                        <a:t>$10,000,000 </a:t>
                      </a:r>
                      <a:endParaRPr lang="en-US" sz="1200" b="0" i="0" u="none" strike="noStrike" dirty="0">
                        <a:solidFill>
                          <a:srgbClr val="000000"/>
                        </a:solidFill>
                        <a:latin typeface="Calibri"/>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r>
                        <a:rPr lang="en-US" sz="1200" b="1" i="0" u="none" strike="noStrike">
                          <a:solidFill>
                            <a:srgbClr val="000000"/>
                          </a:solidFill>
                          <a:latin typeface="Calibri"/>
                          <a:cs typeface="Arial"/>
                        </a:rPr>
                        <a:t>Demolition Program</a:t>
                      </a:r>
                      <a:endParaRPr lang="en-US" sz="1200" b="1" i="0" u="none" strike="noStrike">
                        <a:solidFill>
                          <a:srgbClr val="000000"/>
                        </a:solidFill>
                        <a:latin typeface="Calibri"/>
                      </a:endParaRPr>
                    </a:p>
                  </a:txBody>
                  <a:tcPr marL="9525" marR="9525" marT="9525"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06284">
                <a:tc>
                  <a:txBody>
                    <a:bodyPr/>
                    <a:lstStyle/>
                    <a:p>
                      <a:pPr algn="r" fontAlgn="t"/>
                      <a:r>
                        <a:rPr lang="en-US" sz="1200" b="0" i="0" u="none" strike="noStrike" dirty="0">
                          <a:solidFill>
                            <a:srgbClr val="000000"/>
                          </a:solidFill>
                          <a:latin typeface="Calibri"/>
                          <a:cs typeface="Arial"/>
                        </a:rPr>
                        <a:t>Total</a:t>
                      </a:r>
                      <a:endParaRPr lang="en-US" sz="1200" b="0" i="0" u="none" strike="noStrike" dirty="0">
                        <a:solidFill>
                          <a:srgbClr val="000000"/>
                        </a:solidFill>
                        <a:latin typeface="Calibri"/>
                      </a:endParaRPr>
                    </a:p>
                  </a:txBody>
                  <a:tcPr marL="9525" marR="9525" marT="9525"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ctr" fontAlgn="t"/>
                      <a:r>
                        <a:rPr lang="en-US" sz="1200" b="1" i="0" u="dbl" strike="noStrike" dirty="0" smtClean="0">
                          <a:solidFill>
                            <a:srgbClr val="000000"/>
                          </a:solidFill>
                          <a:latin typeface="Calibri"/>
                          <a:cs typeface="Arial"/>
                        </a:rPr>
                        <a:t>$310,000,000 </a:t>
                      </a:r>
                      <a:endParaRPr lang="en-US" sz="1200" b="1" i="0" u="dbl" strike="noStrike" dirty="0">
                        <a:solidFill>
                          <a:srgbClr val="000000"/>
                        </a:solidFill>
                        <a:latin typeface="Calibri"/>
                      </a:endParaRPr>
                    </a:p>
                  </a:txBody>
                  <a:tcPr marL="9525" marR="9525" marT="9525"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l" fontAlgn="t"/>
                      <a:endParaRPr lang="en-US" sz="1200" b="0" i="0" u="none" strike="noStrike">
                        <a:solidFill>
                          <a:srgbClr val="000000"/>
                        </a:solidFill>
                        <a:latin typeface="Calibri"/>
                      </a:endParaRPr>
                    </a:p>
                  </a:txBody>
                  <a:tcPr marL="9525" marR="9525" marT="9525" marB="0">
                    <a:lnL>
                      <a:noFill/>
                    </a:lnL>
                    <a:lnR>
                      <a:noFill/>
                    </a:lnR>
                    <a:lnT w="19050" cap="flat" cmpd="sng" algn="ctr">
                      <a:solidFill>
                        <a:srgbClr val="000000"/>
                      </a:solidFill>
                      <a:prstDash val="solid"/>
                      <a:round/>
                      <a:headEnd type="none" w="med" len="med"/>
                      <a:tailEnd type="none" w="med" len="med"/>
                    </a:lnT>
                    <a:lnB>
                      <a:noFill/>
                    </a:lnB>
                  </a:tcPr>
                </a:tc>
              </a:tr>
              <a:tr h="191844">
                <a:tc>
                  <a:txBody>
                    <a:bodyPr/>
                    <a:lstStyle/>
                    <a:p>
                      <a:pPr algn="r" fontAlgn="t"/>
                      <a:endParaRPr lang="en-US" sz="1200" b="1" i="0" u="none" strike="noStrike" dirty="0">
                        <a:solidFill>
                          <a:srgbClr val="000000"/>
                        </a:solidFill>
                        <a:latin typeface="Calibri"/>
                      </a:endParaRPr>
                    </a:p>
                  </a:txBody>
                  <a:tcPr marL="9525" marR="9525" marT="9525" marB="0">
                    <a:lnL>
                      <a:noFill/>
                    </a:lnL>
                    <a:lnR>
                      <a:noFill/>
                    </a:lnR>
                    <a:lnT>
                      <a:noFill/>
                    </a:lnT>
                    <a:lnB>
                      <a:noFill/>
                    </a:lnB>
                  </a:tcPr>
                </a:tc>
                <a:tc>
                  <a:txBody>
                    <a:bodyPr/>
                    <a:lstStyle/>
                    <a:p>
                      <a:pPr algn="ctr" fontAlgn="t"/>
                      <a:endParaRPr lang="en-US" sz="1200" b="1" i="0" u="none" strike="noStrike" dirty="0">
                        <a:solidFill>
                          <a:srgbClr val="000000"/>
                        </a:solidFill>
                        <a:latin typeface="Calibri"/>
                      </a:endParaRPr>
                    </a:p>
                  </a:txBody>
                  <a:tcPr marL="9525" marR="9525" marT="9525" marB="0">
                    <a:lnL>
                      <a:noFill/>
                    </a:lnL>
                    <a:lnR>
                      <a:noFill/>
                    </a:lnR>
                    <a:lnT>
                      <a:noFill/>
                    </a:lnT>
                    <a:lnB>
                      <a:noFill/>
                    </a:lnB>
                  </a:tcPr>
                </a:tc>
                <a:tc>
                  <a:txBody>
                    <a:bodyPr/>
                    <a:lstStyle/>
                    <a:p>
                      <a:pPr algn="l" fontAlgn="t"/>
                      <a:endParaRPr lang="en-US" sz="1200" b="0" i="0" u="none" strike="noStrike">
                        <a:solidFill>
                          <a:srgbClr val="000000"/>
                        </a:solidFill>
                        <a:latin typeface="Calibri"/>
                      </a:endParaRPr>
                    </a:p>
                  </a:txBody>
                  <a:tcPr marL="9525" marR="9525" marT="9525" marB="0">
                    <a:lnL>
                      <a:noFill/>
                    </a:lnL>
                    <a:lnR>
                      <a:noFill/>
                    </a:lnR>
                    <a:lnT>
                      <a:noFill/>
                    </a:lnT>
                    <a:lnB>
                      <a:noFill/>
                    </a:lnB>
                  </a:tcPr>
                </a:tc>
              </a:tr>
              <a:tr h="206284">
                <a:tc>
                  <a:txBody>
                    <a:bodyPr/>
                    <a:lstStyle/>
                    <a:p>
                      <a:pPr algn="r" fontAlgn="t"/>
                      <a:r>
                        <a:rPr lang="en-US" sz="1200" b="1" i="0" u="none" strike="noStrike" dirty="0" smtClean="0">
                          <a:solidFill>
                            <a:srgbClr val="FFFFFF"/>
                          </a:solidFill>
                          <a:latin typeface="Calibri"/>
                          <a:cs typeface="Arial"/>
                        </a:rPr>
                        <a:t>Grand Total</a:t>
                      </a:r>
                      <a:endParaRPr lang="en-US" sz="1200" b="1" i="0" u="none" strike="noStrike" dirty="0">
                        <a:solidFill>
                          <a:srgbClr val="FFFFFF"/>
                        </a:solidFill>
                        <a:latin typeface="Calibri"/>
                      </a:endParaRPr>
                    </a:p>
                  </a:txBody>
                  <a:tcPr marL="9525" marR="9525" marT="9525" marB="0">
                    <a:lnL>
                      <a:noFill/>
                    </a:lnL>
                    <a:lnR>
                      <a:noFill/>
                    </a:lnR>
                    <a:lnT>
                      <a:noFill/>
                    </a:lnT>
                    <a:lnB>
                      <a:noFill/>
                    </a:lnB>
                    <a:solidFill>
                      <a:srgbClr val="8DB4E3"/>
                    </a:solidFill>
                  </a:tcPr>
                </a:tc>
                <a:tc>
                  <a:txBody>
                    <a:bodyPr/>
                    <a:lstStyle/>
                    <a:p>
                      <a:pPr algn="ctr" fontAlgn="t"/>
                      <a:r>
                        <a:rPr lang="en-US" sz="1200" b="1" i="0" u="none" strike="noStrike" dirty="0" smtClean="0">
                          <a:solidFill>
                            <a:srgbClr val="FFFFFF"/>
                          </a:solidFill>
                          <a:latin typeface="Calibri"/>
                          <a:cs typeface="Arial"/>
                        </a:rPr>
                        <a:t>$500,000,000 </a:t>
                      </a:r>
                      <a:endParaRPr lang="en-US" sz="1200" b="1" i="0" u="none" strike="noStrike" dirty="0">
                        <a:solidFill>
                          <a:srgbClr val="FFFFFF"/>
                        </a:solidFill>
                        <a:latin typeface="Calibri"/>
                      </a:endParaRPr>
                    </a:p>
                  </a:txBody>
                  <a:tcPr marL="9525" marR="9525" marT="9525" marB="0">
                    <a:lnL>
                      <a:noFill/>
                    </a:lnL>
                    <a:lnR>
                      <a:noFill/>
                    </a:lnR>
                    <a:lnT>
                      <a:noFill/>
                    </a:lnT>
                    <a:lnB>
                      <a:noFill/>
                    </a:lnB>
                    <a:solidFill>
                      <a:srgbClr val="8DB4E3"/>
                    </a:solidFill>
                  </a:tcPr>
                </a:tc>
                <a:tc>
                  <a:txBody>
                    <a:bodyPr/>
                    <a:lstStyle/>
                    <a:p>
                      <a:pPr algn="l" fontAlgn="t"/>
                      <a:r>
                        <a:rPr lang="en-US" sz="1200" b="0" i="0" u="none" strike="noStrike" dirty="0">
                          <a:solidFill>
                            <a:srgbClr val="FFFFFF"/>
                          </a:solidFill>
                          <a:latin typeface="Calibri"/>
                        </a:rPr>
                        <a:t> </a:t>
                      </a:r>
                    </a:p>
                  </a:txBody>
                  <a:tcPr marL="9525" marR="9525" marT="9525" marB="0">
                    <a:lnL>
                      <a:noFill/>
                    </a:lnL>
                    <a:lnR>
                      <a:noFill/>
                    </a:lnR>
                    <a:lnT>
                      <a:noFill/>
                    </a:lnT>
                    <a:lnB>
                      <a:noFill/>
                    </a:lnB>
                    <a:solidFill>
                      <a:srgbClr val="8DB4E3"/>
                    </a:solidFill>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4038600"/>
          </a:xfrm>
        </p:spPr>
        <p:txBody>
          <a:bodyPr>
            <a:noAutofit/>
          </a:bodyPr>
          <a:lstStyle/>
          <a:p>
            <a:pPr>
              <a:lnSpc>
                <a:spcPct val="90000"/>
              </a:lnSpc>
              <a:spcAft>
                <a:spcPts val="600"/>
              </a:spcAft>
            </a:pPr>
            <a:r>
              <a:rPr lang="en-US" sz="2200" dirty="0" smtClean="0"/>
              <a:t>The issuance of the proposed Convention and Entertainment Facilities Department Hotel Occupancy Tax (HOT) and Special Revenue Refunding Bonds, Series 2012 are in response to favorable market conditions.</a:t>
            </a:r>
          </a:p>
          <a:p>
            <a:pPr>
              <a:lnSpc>
                <a:spcPct val="90000"/>
              </a:lnSpc>
            </a:pPr>
            <a:r>
              <a:rPr lang="en-US" sz="2200" dirty="0" smtClean="0"/>
              <a:t>The FWG recommends issuing the Series 2012 Bonds to refinance the currently outstanding Series 2001B Bonds at lower current market interest rates and produce an estimated $4.9 million of present value savings, which constitutes an estimated 11.9% saving.</a:t>
            </a:r>
          </a:p>
          <a:p>
            <a:pPr>
              <a:lnSpc>
                <a:spcPct val="90000"/>
              </a:lnSpc>
            </a:pPr>
            <a:endParaRPr lang="en-US" sz="2200" dirty="0" smtClean="0">
              <a:cs typeface="Arial" pitchFamily="34" charset="0"/>
            </a:endParaRPr>
          </a:p>
          <a:p>
            <a:pPr>
              <a:lnSpc>
                <a:spcPct val="90000"/>
              </a:lnSpc>
            </a:pPr>
            <a:r>
              <a:rPr lang="en-US" sz="2200" dirty="0" smtClean="0">
                <a:cs typeface="Arial" pitchFamily="34" charset="0"/>
              </a:rPr>
              <a:t>RCA is expected to be brought before Council in March.</a:t>
            </a:r>
          </a:p>
        </p:txBody>
      </p:sp>
      <p:sp>
        <p:nvSpPr>
          <p:cNvPr id="4" name="Slide Number Placeholder 3"/>
          <p:cNvSpPr>
            <a:spLocks noGrp="1"/>
          </p:cNvSpPr>
          <p:nvPr>
            <p:ph type="sldNum" sz="quarter" idx="12"/>
          </p:nvPr>
        </p:nvSpPr>
        <p:spPr/>
        <p:txBody>
          <a:bodyPr/>
          <a:lstStyle/>
          <a:p>
            <a:fld id="{0A8EF887-4AA1-44A4-803A-7E2B3A02AA67}" type="slidenum">
              <a:rPr lang="en-US" b="1" smtClean="0">
                <a:solidFill>
                  <a:schemeClr val="bg1"/>
                </a:solidFill>
              </a:rPr>
              <a:pPr/>
              <a:t>5</a:t>
            </a:fld>
            <a:endParaRPr lang="en-US" b="1" dirty="0">
              <a:solidFill>
                <a:schemeClr val="bg1"/>
              </a:solidFill>
            </a:endParaRPr>
          </a:p>
        </p:txBody>
      </p:sp>
      <p:sp>
        <p:nvSpPr>
          <p:cNvPr id="5" name="Rectangle 6"/>
          <p:cNvSpPr txBox="1">
            <a:spLocks noChangeArrowheads="1"/>
          </p:cNvSpPr>
          <p:nvPr/>
        </p:nvSpPr>
        <p:spPr>
          <a:xfrm>
            <a:off x="457200" y="381000"/>
            <a:ext cx="8458200" cy="792162"/>
          </a:xfrm>
          <a:prstGeom prst="rect">
            <a:avLst/>
          </a:prstGeom>
        </p:spPr>
        <p:txBody>
          <a:bodyPr vert="horz" lIns="91440" tIns="45720" rIns="91440" bIns="45720" rtlCol="0" anchor="ctr">
            <a:normAutofit fontScale="85000" lnSpcReduction="20000"/>
          </a:bodyPr>
          <a:lstStyle/>
          <a:p>
            <a:pPr lvl="0">
              <a:spcBef>
                <a:spcPct val="0"/>
              </a:spcBef>
              <a:defRPr/>
            </a:pPr>
            <a:r>
              <a:rPr lang="en-US" sz="3200" dirty="0" smtClean="0"/>
              <a:t>C &amp; E Revenue Refunding Bonds </a:t>
            </a:r>
          </a:p>
          <a:p>
            <a:pPr lvl="0">
              <a:spcBef>
                <a:spcPct val="0"/>
              </a:spcBef>
              <a:defRPr/>
            </a:pPr>
            <a:r>
              <a:rPr lang="en-US" sz="3200" dirty="0" smtClean="0"/>
              <a:t>Series 2012</a:t>
            </a:r>
            <a:endParaRPr kumimoji="0" lang="en-US" sz="3600" b="0" i="0" u="none" strike="noStrike" kern="1200" cap="none" spc="0" normalizeH="0" baseline="0" noProof="0" dirty="0" smtClean="0">
              <a:ln>
                <a:noFill/>
              </a:ln>
              <a:solidFill>
                <a:schemeClr val="tx1"/>
              </a:solidFill>
              <a:effectLst/>
              <a:uLnTx/>
              <a:uFillTx/>
              <a:latin typeface="+mj-lt"/>
              <a:ea typeface="+mj-ea"/>
              <a:cs typeface="Arial" pitchFamily="34" charset="0"/>
            </a:endParaRPr>
          </a:p>
        </p:txBody>
      </p:sp>
      <p:cxnSp>
        <p:nvCxnSpPr>
          <p:cNvPr id="6" name="Straight Connector 5"/>
          <p:cNvCxnSpPr/>
          <p:nvPr/>
        </p:nvCxnSpPr>
        <p:spPr>
          <a:xfrm rot="5400000">
            <a:off x="6363494" y="951706"/>
            <a:ext cx="1447800" cy="1588"/>
          </a:xfrm>
          <a:prstGeom prst="line">
            <a:avLst/>
          </a:prstGeom>
          <a:ln/>
        </p:spPr>
        <p:style>
          <a:lnRef idx="3">
            <a:schemeClr val="accent1"/>
          </a:lnRef>
          <a:fillRef idx="0">
            <a:schemeClr val="accent1"/>
          </a:fillRef>
          <a:effectRef idx="2">
            <a:schemeClr val="accent1"/>
          </a:effectRef>
          <a:fontRef idx="minor">
            <a:schemeClr val="tx1"/>
          </a:fontRef>
        </p:style>
      </p:cxnSp>
      <p:pic>
        <p:nvPicPr>
          <p:cNvPr id="7" name="Picture 2" descr="E:\WoRK\City of Houston\Seal_1.JPG"/>
          <p:cNvPicPr>
            <a:picLocks noChangeAspect="1" noChangeArrowheads="1"/>
          </p:cNvPicPr>
          <p:nvPr/>
        </p:nvPicPr>
        <p:blipFill>
          <a:blip r:embed="rId2" cstate="print"/>
          <a:srcRect/>
          <a:stretch>
            <a:fillRect/>
          </a:stretch>
        </p:blipFill>
        <p:spPr bwMode="auto">
          <a:xfrm>
            <a:off x="7463622" y="457200"/>
            <a:ext cx="994578" cy="990600"/>
          </a:xfrm>
          <a:prstGeom prst="rect">
            <a:avLst/>
          </a:prstGeom>
          <a:noFill/>
        </p:spPr>
      </p:pic>
      <p:cxnSp>
        <p:nvCxnSpPr>
          <p:cNvPr id="8" name="Straight Connector 7"/>
          <p:cNvCxnSpPr/>
          <p:nvPr/>
        </p:nvCxnSpPr>
        <p:spPr>
          <a:xfrm rot="10800000">
            <a:off x="1219200" y="1219200"/>
            <a:ext cx="5716588" cy="1588"/>
          </a:xfrm>
          <a:prstGeom prst="line">
            <a:avLst/>
          </a:prstGeom>
          <a:ln/>
        </p:spPr>
        <p:style>
          <a:lnRef idx="3">
            <a:schemeClr val="accent1"/>
          </a:lnRef>
          <a:fillRef idx="0">
            <a:schemeClr val="accent1"/>
          </a:fillRef>
          <a:effectRef idx="2">
            <a:schemeClr val="accent1"/>
          </a:effectRef>
          <a:fontRef idx="minor">
            <a:schemeClr val="tx1"/>
          </a:fontRef>
        </p:style>
      </p:cxn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2539</TotalTime>
  <Words>452</Words>
  <Application>Microsoft Office PowerPoint</Application>
  <PresentationFormat>On-screen Show (4:3)</PresentationFormat>
  <Paragraphs>99</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Upcoming Financial Transactions</vt:lpstr>
      <vt:lpstr>Slide 2</vt:lpstr>
      <vt:lpstr>Slide 3</vt:lpstr>
      <vt:lpstr>Slide 4</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e134907</dc:creator>
  <cp:lastModifiedBy>Sallie Alcorn</cp:lastModifiedBy>
  <cp:revision>216</cp:revision>
  <dcterms:created xsi:type="dcterms:W3CDTF">2011-06-01T20:02:04Z</dcterms:created>
  <dcterms:modified xsi:type="dcterms:W3CDTF">2012-03-02T16:33:12Z</dcterms:modified>
</cp:coreProperties>
</file>