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60" r:id="rId2"/>
  </p:sldMasterIdLst>
  <p:notesMasterIdLst>
    <p:notesMasterId r:id="rId27"/>
  </p:notesMasterIdLst>
  <p:handoutMasterIdLst>
    <p:handoutMasterId r:id="rId28"/>
  </p:handoutMasterIdLst>
  <p:sldIdLst>
    <p:sldId id="256" r:id="rId3"/>
    <p:sldId id="420" r:id="rId4"/>
    <p:sldId id="348" r:id="rId5"/>
    <p:sldId id="353" r:id="rId6"/>
    <p:sldId id="429" r:id="rId7"/>
    <p:sldId id="436" r:id="rId8"/>
    <p:sldId id="370" r:id="rId9"/>
    <p:sldId id="437" r:id="rId10"/>
    <p:sldId id="383" r:id="rId11"/>
    <p:sldId id="438" r:id="rId12"/>
    <p:sldId id="432" r:id="rId13"/>
    <p:sldId id="355" r:id="rId14"/>
    <p:sldId id="461" r:id="rId15"/>
    <p:sldId id="388" r:id="rId16"/>
    <p:sldId id="485" r:id="rId17"/>
    <p:sldId id="451" r:id="rId18"/>
    <p:sldId id="452" r:id="rId19"/>
    <p:sldId id="467" r:id="rId20"/>
    <p:sldId id="468" r:id="rId21"/>
    <p:sldId id="471" r:id="rId22"/>
    <p:sldId id="479" r:id="rId23"/>
    <p:sldId id="480" r:id="rId24"/>
    <p:sldId id="482" r:id="rId25"/>
    <p:sldId id="484" r:id="rId26"/>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Arial" charset="0"/>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Arial" charset="0"/>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Arial" charset="0"/>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Arial" charset="0"/>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Arial" charset="0"/>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Arial" charset="0"/>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Arial" charset="0"/>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Arial" charset="0"/>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EAEAEA"/>
    <a:srgbClr val="C0C0C0"/>
    <a:srgbClr val="DDDDDD"/>
    <a:srgbClr val="FF0000"/>
    <a:srgbClr val="FF0066"/>
    <a:srgbClr val="003399"/>
    <a:srgbClr val="0033CC"/>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04" autoAdjust="0"/>
    <p:restoredTop sz="91209" autoAdjust="0"/>
  </p:normalViewPr>
  <p:slideViewPr>
    <p:cSldViewPr snapToGrid="0">
      <p:cViewPr varScale="1">
        <p:scale>
          <a:sx n="99" d="100"/>
          <a:sy n="99" d="100"/>
        </p:scale>
        <p:origin x="-252" y="-90"/>
      </p:cViewPr>
      <p:guideLst>
        <p:guide orient="horz" pos="2160"/>
        <p:guide pos="283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52" d="100"/>
          <a:sy n="52" d="100"/>
        </p:scale>
        <p:origin x="-1788" y="-102"/>
      </p:cViewPr>
      <p:guideLst>
        <p:guide orient="horz" pos="2929"/>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807" tIns="46904" rIns="93807" bIns="46904" numCol="1" anchor="t" anchorCtr="0" compatLnSpc="1">
            <a:prstTxWarp prst="textNoShape">
              <a:avLst/>
            </a:prstTxWarp>
          </a:bodyPr>
          <a:lstStyle>
            <a:lvl1pPr algn="l" defTabSz="931863">
              <a:defRPr sz="1200">
                <a:effectLst/>
                <a:cs typeface="+mn-cs"/>
              </a:defRPr>
            </a:lvl1pPr>
          </a:lstStyle>
          <a:p>
            <a:pPr>
              <a:defRPr/>
            </a:pPr>
            <a:endParaRPr lang="en-US"/>
          </a:p>
        </p:txBody>
      </p:sp>
      <p:sp>
        <p:nvSpPr>
          <p:cNvPr id="40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807" tIns="46904" rIns="93807" bIns="46904" numCol="1" anchor="t" anchorCtr="0" compatLnSpc="1">
            <a:prstTxWarp prst="textNoShape">
              <a:avLst/>
            </a:prstTxWarp>
          </a:bodyPr>
          <a:lstStyle>
            <a:lvl1pPr algn="r" defTabSz="931863">
              <a:defRPr sz="1200">
                <a:effectLst/>
                <a:cs typeface="+mn-cs"/>
              </a:defRPr>
            </a:lvl1pPr>
          </a:lstStyle>
          <a:p>
            <a:pPr>
              <a:defRPr/>
            </a:pPr>
            <a:endParaRPr lang="en-US"/>
          </a:p>
        </p:txBody>
      </p:sp>
      <p:sp>
        <p:nvSpPr>
          <p:cNvPr id="410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807" tIns="46904" rIns="93807" bIns="46904" numCol="1" anchor="b" anchorCtr="0" compatLnSpc="1">
            <a:prstTxWarp prst="textNoShape">
              <a:avLst/>
            </a:prstTxWarp>
          </a:bodyPr>
          <a:lstStyle>
            <a:lvl1pPr algn="l" defTabSz="931863">
              <a:defRPr sz="1200">
                <a:effectLst/>
                <a:cs typeface="+mn-cs"/>
              </a:defRPr>
            </a:lvl1pPr>
          </a:lstStyle>
          <a:p>
            <a:pPr>
              <a:defRPr/>
            </a:pPr>
            <a:endParaRPr lang="en-US"/>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807" tIns="46904" rIns="93807" bIns="46904" numCol="1" anchor="b" anchorCtr="0" compatLnSpc="1">
            <a:prstTxWarp prst="textNoShape">
              <a:avLst/>
            </a:prstTxWarp>
          </a:bodyPr>
          <a:lstStyle>
            <a:lvl1pPr algn="r" defTabSz="931863">
              <a:defRPr sz="1200">
                <a:effectLst/>
                <a:cs typeface="+mn-cs"/>
              </a:defRPr>
            </a:lvl1pPr>
          </a:lstStyle>
          <a:p>
            <a:pPr>
              <a:defRPr/>
            </a:pPr>
            <a:fld id="{A3B24A67-0EA1-4661-BB8C-69491C67FD2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807" tIns="46904" rIns="93807" bIns="46904" numCol="1" anchor="t" anchorCtr="0" compatLnSpc="1">
            <a:prstTxWarp prst="textNoShape">
              <a:avLst/>
            </a:prstTxWarp>
          </a:bodyPr>
          <a:lstStyle>
            <a:lvl1pPr algn="l" defTabSz="931863">
              <a:defRPr sz="1200">
                <a:effectLst/>
                <a:cs typeface="+mn-cs"/>
              </a:defRPr>
            </a:lvl1pPr>
          </a:lstStyle>
          <a:p>
            <a:pPr>
              <a:defRPr/>
            </a:pPr>
            <a:endParaRPr lang="en-US"/>
          </a:p>
        </p:txBody>
      </p:sp>
      <p:sp>
        <p:nvSpPr>
          <p:cNvPr id="205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807" tIns="46904" rIns="93807" bIns="46904" numCol="1" anchor="t" anchorCtr="0" compatLnSpc="1">
            <a:prstTxWarp prst="textNoShape">
              <a:avLst/>
            </a:prstTxWarp>
          </a:bodyPr>
          <a:lstStyle>
            <a:lvl1pPr algn="r" defTabSz="931863">
              <a:defRPr sz="1200">
                <a:effectLst/>
                <a:cs typeface="+mn-cs"/>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7450" y="698500"/>
            <a:ext cx="4643438" cy="3482975"/>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700088" y="4416425"/>
            <a:ext cx="5610225" cy="4183063"/>
          </a:xfrm>
          <a:prstGeom prst="rect">
            <a:avLst/>
          </a:prstGeom>
          <a:noFill/>
          <a:ln w="9525">
            <a:noFill/>
            <a:miter lim="800000"/>
            <a:headEnd/>
            <a:tailEnd/>
          </a:ln>
          <a:effectLst/>
        </p:spPr>
        <p:txBody>
          <a:bodyPr vert="horz" wrap="square" lIns="93807" tIns="46904" rIns="93807" bIns="469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807" tIns="46904" rIns="93807" bIns="46904" numCol="1" anchor="b" anchorCtr="0" compatLnSpc="1">
            <a:prstTxWarp prst="textNoShape">
              <a:avLst/>
            </a:prstTxWarp>
          </a:bodyPr>
          <a:lstStyle>
            <a:lvl1pPr algn="l" defTabSz="931863">
              <a:defRPr sz="1200">
                <a:effectLst/>
                <a:cs typeface="+mn-cs"/>
              </a:defRPr>
            </a:lvl1pPr>
          </a:lstStyle>
          <a:p>
            <a:pPr>
              <a:defRPr/>
            </a:pPr>
            <a:endParaRPr lang="en-US"/>
          </a:p>
        </p:txBody>
      </p:sp>
      <p:sp>
        <p:nvSpPr>
          <p:cNvPr id="205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807" tIns="46904" rIns="93807" bIns="46904" numCol="1" anchor="b" anchorCtr="0" compatLnSpc="1">
            <a:prstTxWarp prst="textNoShape">
              <a:avLst/>
            </a:prstTxWarp>
          </a:bodyPr>
          <a:lstStyle>
            <a:lvl1pPr algn="r" defTabSz="931863">
              <a:defRPr sz="1200">
                <a:effectLst/>
                <a:cs typeface="+mn-cs"/>
              </a:defRPr>
            </a:lvl1pPr>
          </a:lstStyle>
          <a:p>
            <a:pPr>
              <a:defRPr/>
            </a:pPr>
            <a:fld id="{6EBDA7A8-087F-486D-BEAF-9C2CB574E6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CE334E4-2B20-4A55-BD97-797B38440785}" type="slidenum">
              <a:rPr lang="en-US" smtClean="0">
                <a:cs typeface="Arial" charset="0"/>
              </a:rPr>
              <a:pPr/>
              <a:t>1</a:t>
            </a:fld>
            <a:endParaRPr lang="en-US" smtClean="0">
              <a:cs typeface="Arial" charset="0"/>
            </a:endParaRPr>
          </a:p>
        </p:txBody>
      </p:sp>
      <p:sp>
        <p:nvSpPr>
          <p:cNvPr id="30723" name="Rectangle 2"/>
          <p:cNvSpPr>
            <a:spLocks noGrp="1" noRot="1" noChangeAspect="1" noChangeArrowheads="1" noTextEdit="1"/>
          </p:cNvSpPr>
          <p:nvPr>
            <p:ph type="sldImg"/>
          </p:nvPr>
        </p:nvSpPr>
        <p:spPr>
          <a:ln cap="flat"/>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F1AA810-1931-4A95-9857-B74A1961A73B}" type="slidenum">
              <a:rPr lang="en-US" smtClean="0">
                <a:cs typeface="Arial" charset="0"/>
              </a:rPr>
              <a:pPr/>
              <a:t>10</a:t>
            </a:fld>
            <a:endParaRPr lang="en-US" smtClean="0">
              <a:cs typeface="Arial" charset="0"/>
            </a:endParaRPr>
          </a:p>
        </p:txBody>
      </p:sp>
      <p:sp>
        <p:nvSpPr>
          <p:cNvPr id="39939" name="Rectangle 2"/>
          <p:cNvSpPr>
            <a:spLocks noGrp="1" noRot="1" noChangeAspect="1" noChangeArrowheads="1" noTextEdit="1"/>
          </p:cNvSpPr>
          <p:nvPr>
            <p:ph type="sldImg"/>
          </p:nvPr>
        </p:nvSpPr>
        <p:spPr>
          <a:xfrm>
            <a:off x="1181100" y="696913"/>
            <a:ext cx="4648200" cy="3486150"/>
          </a:xfrm>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24B73BB-DC9D-4ACB-8ABB-90C0091E2F7D}" type="slidenum">
              <a:rPr lang="en-US" smtClean="0">
                <a:cs typeface="Arial" charset="0"/>
              </a:rPr>
              <a:pPr/>
              <a:t>11</a:t>
            </a:fld>
            <a:endParaRPr lang="en-US" smtClean="0">
              <a:cs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buFontTx/>
              <a:buChar char="•"/>
            </a:pPr>
            <a:endParaRPr lang="en-US" dirty="0" smtClean="0"/>
          </a:p>
          <a:p>
            <a:pPr eaLnBrk="1" hangingPunct="1">
              <a:buFontTx/>
              <a:buChar char="•"/>
            </a:pPr>
            <a:r>
              <a:rPr lang="en-US" dirty="0" smtClean="0"/>
              <a:t>We assume asset sales of approximately $13.6 million (includes routine right-of-way transactions).</a:t>
            </a:r>
          </a:p>
          <a:p>
            <a:pPr lvl="1" eaLnBrk="1" hangingPunct="1">
              <a:buFontTx/>
              <a:buChar char="•"/>
            </a:pPr>
            <a:r>
              <a:rPr lang="en-US" dirty="0" smtClean="0"/>
              <a:t>$2.9 million right-of-way</a:t>
            </a:r>
            <a:r>
              <a:rPr lang="en-US" baseline="0" dirty="0" smtClean="0"/>
              <a:t> sales</a:t>
            </a:r>
          </a:p>
          <a:p>
            <a:pPr lvl="1" eaLnBrk="1" hangingPunct="1">
              <a:buFontTx/>
              <a:buChar char="•"/>
            </a:pPr>
            <a:r>
              <a:rPr lang="en-US" baseline="0" dirty="0" smtClean="0"/>
              <a:t>$10.7 million non-right-of-way sales – where the status of these properties are already in the pre-marketing stage. </a:t>
            </a:r>
            <a:endParaRPr lang="en-US" dirty="0" smtClean="0"/>
          </a:p>
          <a:p>
            <a:pPr eaLnBrk="1" hangingPunct="1">
              <a:buFontTx/>
              <a:buChar char="•"/>
            </a:pPr>
            <a:endParaRPr lang="en-US" dirty="0" smtClean="0"/>
          </a:p>
          <a:p>
            <a:pPr eaLnBrk="1" hangingPunct="1">
              <a:buFontTx/>
              <a:buChar char="•"/>
            </a:pPr>
            <a:r>
              <a:rPr lang="en-US" dirty="0" smtClean="0"/>
              <a:t>Total transfers</a:t>
            </a:r>
            <a:r>
              <a:rPr lang="en-US" baseline="0" dirty="0" smtClean="0"/>
              <a:t> included is $41.3 million</a:t>
            </a:r>
          </a:p>
          <a:p>
            <a:pPr lvl="1" eaLnBrk="1" hangingPunct="1">
              <a:buFontTx/>
              <a:buChar char="•"/>
            </a:pPr>
            <a:r>
              <a:rPr lang="en-US" baseline="0" dirty="0" smtClean="0"/>
              <a:t>$14.2 million of on-going transfers</a:t>
            </a:r>
          </a:p>
          <a:p>
            <a:pPr lvl="1" eaLnBrk="1" hangingPunct="1">
              <a:buFontTx/>
              <a:buChar char="•"/>
            </a:pPr>
            <a:r>
              <a:rPr lang="en-US" baseline="0" dirty="0" smtClean="0"/>
              <a:t>$27.1 million of one time transfers – included is $10 million from Houston First consolidation and the $17.1 million debt repayment from CUS related to the Drainage debt. </a:t>
            </a:r>
          </a:p>
          <a:p>
            <a:pPr lvl="1" eaLnBrk="1" hangingPunct="1">
              <a:buFontTx/>
              <a:buChar char="•"/>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239396B-DBD3-4D76-AA83-ED9BEA8E9F58}" type="slidenum">
              <a:rPr lang="en-US" smtClean="0">
                <a:cs typeface="Arial" charset="0"/>
              </a:rPr>
              <a:pPr/>
              <a:t>12</a:t>
            </a:fld>
            <a:endParaRPr lang="en-US" smtClean="0">
              <a:cs typeface="Arial" charset="0"/>
            </a:endParaRPr>
          </a:p>
        </p:txBody>
      </p:sp>
      <p:sp>
        <p:nvSpPr>
          <p:cNvPr id="41987" name="Rectangle 2"/>
          <p:cNvSpPr>
            <a:spLocks noGrp="1" noRot="1" noChangeAspect="1" noChangeArrowheads="1" noTextEdit="1"/>
          </p:cNvSpPr>
          <p:nvPr>
            <p:ph type="sldImg"/>
          </p:nvPr>
        </p:nvSpPr>
        <p:spPr>
          <a:ln cap="flat"/>
        </p:spPr>
      </p:sp>
      <p:sp>
        <p:nvSpPr>
          <p:cNvPr id="41988" name="Rectangle 3"/>
          <p:cNvSpPr>
            <a:spLocks noGrp="1" noChangeArrowheads="1"/>
          </p:cNvSpPr>
          <p:nvPr>
            <p:ph type="body" idx="1"/>
          </p:nvPr>
        </p:nvSpPr>
        <p:spPr>
          <a:noFill/>
          <a:ln/>
        </p:spPr>
        <p:txBody>
          <a:bodyPr/>
          <a:lstStyle/>
          <a:p>
            <a:pPr eaLnBrk="1" hangingPunct="1">
              <a:buFontTx/>
              <a:buChar char="•"/>
            </a:pPr>
            <a:r>
              <a:rPr lang="en-US" dirty="0" smtClean="0"/>
              <a:t>Compared to the FY2011</a:t>
            </a:r>
            <a:r>
              <a:rPr lang="en-US" baseline="0" dirty="0" smtClean="0"/>
              <a:t> Current</a:t>
            </a:r>
            <a:r>
              <a:rPr lang="en-US" dirty="0" smtClean="0"/>
              <a:t> Budget, excluding</a:t>
            </a:r>
            <a:r>
              <a:rPr lang="en-US" baseline="0" dirty="0" smtClean="0"/>
              <a:t> debt service, </a:t>
            </a:r>
            <a:r>
              <a:rPr lang="en-US" dirty="0" smtClean="0"/>
              <a:t>we have reduced our spending by approx. $107 million. </a:t>
            </a:r>
          </a:p>
          <a:p>
            <a:pPr eaLnBrk="1" hangingPunct="1">
              <a:buFontTx/>
              <a:buChar cha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542FEF5-D72B-4866-B588-69A2AC39C3AD}" type="slidenum">
              <a:rPr lang="en-US" smtClean="0">
                <a:cs typeface="Arial" charset="0"/>
              </a:rPr>
              <a:pPr/>
              <a:t>13</a:t>
            </a:fld>
            <a:endParaRPr lang="en-US" smtClean="0">
              <a:cs typeface="Arial" charset="0"/>
            </a:endParaRPr>
          </a:p>
        </p:txBody>
      </p:sp>
      <p:sp>
        <p:nvSpPr>
          <p:cNvPr id="43011" name="Rectangle 2"/>
          <p:cNvSpPr>
            <a:spLocks noGrp="1" noRot="1" noChangeAspect="1" noChangeArrowheads="1" noTextEdit="1"/>
          </p:cNvSpPr>
          <p:nvPr>
            <p:ph type="sldImg"/>
          </p:nvPr>
        </p:nvSpPr>
        <p:spPr>
          <a:xfrm>
            <a:off x="1181100" y="696913"/>
            <a:ext cx="4648200" cy="3486150"/>
          </a:xfrm>
          <a:ln/>
        </p:spPr>
      </p:sp>
      <p:sp>
        <p:nvSpPr>
          <p:cNvPr id="43012" name="Rectangle 3"/>
          <p:cNvSpPr>
            <a:spLocks noGrp="1" noChangeArrowheads="1"/>
          </p:cNvSpPr>
          <p:nvPr>
            <p:ph type="body" idx="1"/>
          </p:nvPr>
        </p:nvSpPr>
        <p:spPr>
          <a:noFill/>
          <a:ln/>
        </p:spPr>
        <p:txBody>
          <a:bodyPr/>
          <a:lstStyle/>
          <a:p>
            <a:pPr eaLnBrk="1" hangingPunct="1">
              <a:buFontTx/>
              <a:buChar char="•"/>
            </a:pPr>
            <a:r>
              <a:rPr lang="en-US" smtClean="0"/>
              <a:t>The FY2011 Proposed Expenditures (including Debt Services) is $22.5 million (or 1.18%) lower than FY2010 Estimates. You’ll see reductions in non-public safety spending on this slide in FY2011.</a:t>
            </a:r>
          </a:p>
          <a:p>
            <a:pPr eaLnBrk="1" hangingPunct="1">
              <a:buFontTx/>
              <a:buChar char="•"/>
            </a:pPr>
            <a:endParaRPr lang="en-US" smtClean="0"/>
          </a:p>
          <a:p>
            <a:pPr eaLnBrk="1" hangingPunct="1">
              <a:buFontTx/>
              <a:buChar char="•"/>
            </a:pPr>
            <a:r>
              <a:rPr lang="en-US" smtClean="0"/>
              <a:t>Please also note the increase in Public Safety as a percentage of the General Fund budget over the past 10 years, a trend that continues into the FY2011 budget.</a:t>
            </a:r>
          </a:p>
          <a:p>
            <a:pPr eaLnBrk="1" hangingPunct="1">
              <a:buFontTx/>
              <a:buChar char="•"/>
            </a:pPr>
            <a:endParaRPr lang="en-US" smtClean="0"/>
          </a:p>
          <a:p>
            <a:pPr eaLnBrk="1" hangingPunct="1"/>
            <a:r>
              <a:rPr lang="en-US" u="sng" smtClean="0"/>
              <a:t>IF ASKED</a:t>
            </a:r>
          </a:p>
          <a:p>
            <a:pPr eaLnBrk="1" hangingPunct="1">
              <a:buFontTx/>
              <a:buChar char="•"/>
            </a:pPr>
            <a:r>
              <a:rPr lang="en-US" smtClean="0"/>
              <a:t>The overall reduction is mainly due to the Debt Service Payment being $19.2 million lower than last year. </a:t>
            </a:r>
          </a:p>
          <a:p>
            <a:pPr eaLnBrk="1" hangingPunct="1">
              <a:buFontTx/>
              <a:buChar char="•"/>
            </a:pPr>
            <a:endParaRPr lang="en-US" smtClean="0"/>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F020C58-2B20-4BB0-9750-D715010FAB2D}" type="slidenum">
              <a:rPr lang="en-US" smtClean="0">
                <a:cs typeface="Arial" charset="0"/>
              </a:rPr>
              <a:pPr/>
              <a:t>14</a:t>
            </a:fld>
            <a:endParaRPr lang="en-US" smtClean="0">
              <a:cs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a:p>
            <a:pPr eaLnBrk="1" hangingPunct="1">
              <a:buFontTx/>
              <a:buChar char="•"/>
            </a:pPr>
            <a:r>
              <a:rPr lang="en-US" smtClean="0"/>
              <a:t>Breakdown of the total pay increases $30.7 million: </a:t>
            </a:r>
          </a:p>
          <a:p>
            <a:pPr eaLnBrk="1" hangingPunct="1"/>
            <a:r>
              <a:rPr lang="en-US" smtClean="0"/>
              <a:t>	- Civilian Employees = $12.2 million</a:t>
            </a:r>
          </a:p>
          <a:p>
            <a:pPr eaLnBrk="1" hangingPunct="1"/>
            <a:r>
              <a:rPr lang="en-US" smtClean="0"/>
              <a:t>	- Police Classified = $8.3 million</a:t>
            </a:r>
          </a:p>
          <a:p>
            <a:pPr eaLnBrk="1" hangingPunct="1"/>
            <a:r>
              <a:rPr lang="en-US" smtClean="0"/>
              <a:t>	- Fire Classified = $10.2 million</a:t>
            </a:r>
          </a:p>
          <a:p>
            <a:pPr eaLnBrk="1" hangingPunct="1"/>
            <a:endParaRPr lang="en-US" smtClean="0"/>
          </a:p>
          <a:p>
            <a:pPr eaLnBrk="1" hangingPunct="1">
              <a:buFontTx/>
              <a:buChar char="•"/>
            </a:pPr>
            <a:r>
              <a:rPr lang="en-US" smtClean="0"/>
              <a:t>Breakdown of the total pension contribution $12.2 million: </a:t>
            </a:r>
          </a:p>
          <a:p>
            <a:pPr eaLnBrk="1" hangingPunct="1"/>
            <a:r>
              <a:rPr lang="en-US" smtClean="0"/>
              <a:t>	- Civilian Employees = $2.5 million</a:t>
            </a:r>
          </a:p>
          <a:p>
            <a:pPr eaLnBrk="1" hangingPunct="1"/>
            <a:r>
              <a:rPr lang="en-US" smtClean="0"/>
              <a:t>	- Police Classified = $5.0 million</a:t>
            </a:r>
          </a:p>
          <a:p>
            <a:pPr eaLnBrk="1" hangingPunct="1"/>
            <a:r>
              <a:rPr lang="en-US" smtClean="0"/>
              <a:t>	- Fire Classified = $4.7 million</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D05AAF6-0707-4FD5-856D-A864AD329C9D}" type="slidenum">
              <a:rPr lang="en-US" smtClean="0">
                <a:cs typeface="Arial" charset="0"/>
              </a:rPr>
              <a:pPr/>
              <a:t>15</a:t>
            </a:fld>
            <a:endParaRPr lang="en-US" smtClean="0">
              <a:cs typeface="Arial" charset="0"/>
            </a:endParaRPr>
          </a:p>
        </p:txBody>
      </p:sp>
      <p:sp>
        <p:nvSpPr>
          <p:cNvPr id="45059" name="Rectangle 2"/>
          <p:cNvSpPr>
            <a:spLocks noGrp="1" noRot="1" noChangeAspect="1" noChangeArrowheads="1" noTextEdit="1"/>
          </p:cNvSpPr>
          <p:nvPr>
            <p:ph type="sldImg"/>
          </p:nvPr>
        </p:nvSpPr>
        <p:spPr>
          <a:xfrm>
            <a:off x="1181100" y="696913"/>
            <a:ext cx="4648200" cy="3486150"/>
          </a:xfrm>
          <a:ln/>
        </p:spPr>
      </p:sp>
      <p:sp>
        <p:nvSpPr>
          <p:cNvPr id="45060" name="Rectangle 3"/>
          <p:cNvSpPr>
            <a:spLocks noGrp="1" noChangeArrowheads="1"/>
          </p:cNvSpPr>
          <p:nvPr>
            <p:ph type="body" idx="1"/>
          </p:nvPr>
        </p:nvSpPr>
        <p:spPr>
          <a:noFill/>
          <a:ln/>
        </p:spPr>
        <p:txBody>
          <a:bodyPr/>
          <a:lstStyle/>
          <a:p>
            <a:pPr eaLnBrk="1" hangingPunct="1">
              <a:buFontTx/>
              <a:buChar char="•"/>
            </a:pPr>
            <a:r>
              <a:rPr lang="en-US" smtClean="0"/>
              <a:t>The overall General Fund FTEs in FY2011 is 1.65% lower than FY2010 Current. </a:t>
            </a:r>
          </a:p>
          <a:p>
            <a:pPr eaLnBrk="1" hangingPunct="1">
              <a:buFontTx/>
              <a:buChar char="•"/>
            </a:pPr>
            <a:endParaRPr lang="en-US" smtClean="0"/>
          </a:p>
          <a:p>
            <a:pPr eaLnBrk="1" hangingPunct="1">
              <a:buFontTx/>
              <a:buChar char="•"/>
            </a:pPr>
            <a:r>
              <a:rPr lang="en-US" smtClean="0"/>
              <a:t>FTEs for Fire Classified is 0.5% lower than FY2010; Police Classified is 2% higher than FY2010 while Civilian is approximately 5% lower than FY2010.</a:t>
            </a:r>
          </a:p>
          <a:p>
            <a:pPr eaLnBrk="1" hangingPunct="1">
              <a:buFontTx/>
              <a:buChar char="•"/>
            </a:pPr>
            <a:endParaRPr lang="en-US" smtClean="0"/>
          </a:p>
          <a:p>
            <a:pPr eaLnBrk="1" hangingPunct="1">
              <a:buFontTx/>
              <a:buChar char="•"/>
            </a:pPr>
            <a:r>
              <a:rPr lang="en-US" smtClean="0"/>
              <a:t>FY2010 Estimated FTEs for Police Classified is 5,053.5, 1.4% higher than FY2010 Current Budget. 	</a:t>
            </a:r>
          </a:p>
          <a:p>
            <a:pPr eaLnBrk="1" hangingPunct="1"/>
            <a:r>
              <a:rPr lang="en-US"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1ED96F7-6966-479F-9909-2A0961C47C7C}" type="slidenum">
              <a:rPr lang="en-US" smtClean="0">
                <a:cs typeface="Arial" charset="0"/>
              </a:rPr>
              <a:pPr/>
              <a:t>16</a:t>
            </a:fld>
            <a:endParaRPr lang="en-US" smtClean="0">
              <a:cs typeface="Arial" charset="0"/>
            </a:endParaRPr>
          </a:p>
        </p:txBody>
      </p:sp>
      <p:sp>
        <p:nvSpPr>
          <p:cNvPr id="46083" name="Rectangle 2"/>
          <p:cNvSpPr>
            <a:spLocks noGrp="1" noRot="1" noChangeAspect="1" noChangeArrowheads="1" noTextEdit="1"/>
          </p:cNvSpPr>
          <p:nvPr>
            <p:ph type="sldImg"/>
          </p:nvPr>
        </p:nvSpPr>
        <p:spPr>
          <a:xfrm>
            <a:off x="1181100" y="696913"/>
            <a:ext cx="4648200" cy="3486150"/>
          </a:xfrm>
          <a:ln/>
        </p:spPr>
      </p:sp>
      <p:sp>
        <p:nvSpPr>
          <p:cNvPr id="46084" name="Rectangle 3"/>
          <p:cNvSpPr>
            <a:spLocks noGrp="1" noChangeArrowheads="1"/>
          </p:cNvSpPr>
          <p:nvPr>
            <p:ph type="body" idx="1"/>
          </p:nvPr>
        </p:nvSpPr>
        <p:spPr>
          <a:noFill/>
          <a:ln/>
        </p:spPr>
        <p:txBody>
          <a:bodyPr/>
          <a:lstStyle/>
          <a:p>
            <a:pPr eaLnBrk="1" hangingPunct="1"/>
            <a:r>
              <a:rPr lang="en-US" dirty="0" smtClean="0"/>
              <a:t>$17m HPOPS included</a:t>
            </a:r>
          </a:p>
          <a:p>
            <a:pPr eaLnBrk="1" hangingPunct="1"/>
            <a:endParaRPr lang="en-US" dirty="0" smtClean="0"/>
          </a:p>
          <a:p>
            <a:pPr eaLnBrk="1" hangingPunct="1"/>
            <a:r>
              <a:rPr lang="en-US" dirty="0" smtClean="0"/>
              <a:t>Total Pension Contribution for FY2011 is $194.2 million, 4.27% higher than FY2010.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F6F9A46-2A86-4C47-A2A3-CD0B5328BABF}" type="slidenum">
              <a:rPr lang="en-US" smtClean="0">
                <a:cs typeface="Arial" charset="0"/>
              </a:rPr>
              <a:pPr/>
              <a:t>17</a:t>
            </a:fld>
            <a:endParaRPr lang="en-US" smtClean="0">
              <a:cs typeface="Arial" charset="0"/>
            </a:endParaRPr>
          </a:p>
        </p:txBody>
      </p:sp>
      <p:sp>
        <p:nvSpPr>
          <p:cNvPr id="47107" name="Rectangle 2"/>
          <p:cNvSpPr>
            <a:spLocks noGrp="1" noRot="1" noChangeAspect="1" noChangeArrowheads="1" noTextEdit="1"/>
          </p:cNvSpPr>
          <p:nvPr>
            <p:ph type="sldImg"/>
          </p:nvPr>
        </p:nvSpPr>
        <p:spPr>
          <a:xfrm>
            <a:off x="1181100" y="696913"/>
            <a:ext cx="4648200" cy="3486150"/>
          </a:xfrm>
          <a:ln/>
        </p:spPr>
      </p:sp>
      <p:sp>
        <p:nvSpPr>
          <p:cNvPr id="47108" name="Rectangle 3"/>
          <p:cNvSpPr>
            <a:spLocks noGrp="1" noChangeArrowheads="1"/>
          </p:cNvSpPr>
          <p:nvPr>
            <p:ph type="body" idx="1"/>
          </p:nvPr>
        </p:nvSpPr>
        <p:spPr>
          <a:noFill/>
          <a:ln/>
        </p:spPr>
        <p:txBody>
          <a:bodyPr/>
          <a:lstStyle/>
          <a:p>
            <a:pPr eaLnBrk="1" hangingPunct="1">
              <a:buFontTx/>
              <a:buChar char="•"/>
            </a:pPr>
            <a:r>
              <a:rPr lang="en-US" smtClean="0"/>
              <a:t>FY2011 Undesignated Ending Fund Balance is 21.3% lower than FY2010 Estimate.  This keeps us at the Mayor’s target of 7.5% to expenditures other than debt.</a:t>
            </a:r>
          </a:p>
          <a:p>
            <a:pPr eaLnBrk="1" hangingPunct="1">
              <a:buFontTx/>
              <a:buChar char="•"/>
            </a:pPr>
            <a:endParaRPr lang="en-US" smtClean="0"/>
          </a:p>
          <a:p>
            <a:pPr eaLnBrk="1" hangingPunct="1"/>
            <a:r>
              <a:rPr lang="en-US" u="sng" smtClean="0"/>
              <a:t>IF ASKED</a:t>
            </a:r>
          </a:p>
          <a:p>
            <a:pPr eaLnBrk="1" hangingPunct="1">
              <a:buFontTx/>
              <a:buChar char="•"/>
            </a:pPr>
            <a:r>
              <a:rPr lang="en-US" smtClean="0"/>
              <a:t>The FY2011 Undesignated Ending Fund Balance of $125.6 million includes undesignated Rainy Day Fund of $20 million.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E07E60-50E8-4345-8A4B-9DB609C8F832}" type="slidenum">
              <a:rPr lang="en-US" smtClean="0">
                <a:cs typeface="Arial" charset="0"/>
              </a:rPr>
              <a:pPr/>
              <a:t>18</a:t>
            </a:fld>
            <a:endParaRPr lang="en-US" smtClean="0">
              <a:cs typeface="Arial" charset="0"/>
            </a:endParaRPr>
          </a:p>
        </p:txBody>
      </p:sp>
      <p:sp>
        <p:nvSpPr>
          <p:cNvPr id="48131" name="Rectangle 2"/>
          <p:cNvSpPr>
            <a:spLocks noGrp="1" noRot="1" noChangeAspect="1" noChangeArrowheads="1" noTextEdit="1"/>
          </p:cNvSpPr>
          <p:nvPr>
            <p:ph type="sldImg"/>
          </p:nvPr>
        </p:nvSpPr>
        <p:spPr>
          <a:xfrm>
            <a:off x="1181100" y="696913"/>
            <a:ext cx="4648200" cy="3486150"/>
          </a:xfrm>
          <a:ln/>
        </p:spPr>
      </p:sp>
      <p:sp>
        <p:nvSpPr>
          <p:cNvPr id="48132" name="Rectangle 3"/>
          <p:cNvSpPr>
            <a:spLocks noGrp="1" noChangeArrowheads="1"/>
          </p:cNvSpPr>
          <p:nvPr>
            <p:ph type="body" idx="1"/>
          </p:nvPr>
        </p:nvSpPr>
        <p:spPr>
          <a:xfrm>
            <a:off x="935038" y="4416425"/>
            <a:ext cx="5140325" cy="4183063"/>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A6B2E5F-8981-429F-BA7E-720171123A72}" type="slidenum">
              <a:rPr lang="en-US" smtClean="0">
                <a:cs typeface="Arial" charset="0"/>
              </a:rPr>
              <a:pPr/>
              <a:t>19</a:t>
            </a:fld>
            <a:endParaRPr lang="en-US" smtClean="0">
              <a:cs typeface="Arial" charset="0"/>
            </a:endParaRPr>
          </a:p>
        </p:txBody>
      </p:sp>
      <p:sp>
        <p:nvSpPr>
          <p:cNvPr id="49155" name="Rectangle 2"/>
          <p:cNvSpPr>
            <a:spLocks noGrp="1" noRot="1" noChangeAspect="1" noChangeArrowheads="1" noTextEdit="1"/>
          </p:cNvSpPr>
          <p:nvPr>
            <p:ph type="sldImg"/>
          </p:nvPr>
        </p:nvSpPr>
        <p:spPr>
          <a:xfrm>
            <a:off x="1181100" y="696913"/>
            <a:ext cx="4648200" cy="3486150"/>
          </a:xfrm>
          <a:ln/>
        </p:spPr>
      </p:sp>
      <p:sp>
        <p:nvSpPr>
          <p:cNvPr id="49156" name="Rectangle 3"/>
          <p:cNvSpPr>
            <a:spLocks noGrp="1" noChangeArrowheads="1"/>
          </p:cNvSpPr>
          <p:nvPr>
            <p:ph type="body" idx="1"/>
          </p:nvPr>
        </p:nvSpPr>
        <p:spPr>
          <a:xfrm>
            <a:off x="935038" y="4416425"/>
            <a:ext cx="5140325" cy="4183063"/>
          </a:xfrm>
          <a:noFill/>
          <a:ln/>
        </p:spPr>
        <p:txBody>
          <a:bodyPr/>
          <a:lstStyle/>
          <a:p>
            <a:pPr eaLnBrk="1" hangingPunct="1"/>
            <a:r>
              <a:rPr lang="en-US" smtClean="0">
                <a:solidFill>
                  <a:srgbClr val="FF0000"/>
                </a:solidFill>
              </a:rPr>
              <a:t>* Excluding Enterprise Funds, debt service assumes an average of $203.1 million per year expended for all capital projects within the general fund.</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44028F6-3C31-433A-8FF6-42D89143B082}" type="slidenum">
              <a:rPr lang="en-US" smtClean="0">
                <a:cs typeface="Arial" charset="0"/>
              </a:rPr>
              <a:pPr/>
              <a:t>2</a:t>
            </a:fld>
            <a:endParaRPr lang="en-US" smtClean="0">
              <a:cs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E620310-CDC5-4D74-BFE7-CAEF2F81CAF4}" type="slidenum">
              <a:rPr lang="en-US" smtClean="0">
                <a:cs typeface="Arial" charset="0"/>
              </a:rPr>
              <a:pPr/>
              <a:t>20</a:t>
            </a:fld>
            <a:endParaRPr lang="en-US" smtClean="0">
              <a:cs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buFontTx/>
              <a:buChar char="•"/>
            </a:pPr>
            <a:r>
              <a:rPr lang="en-US" smtClean="0"/>
              <a:t>Compare to FY2010 General Fund Revenue Estimate, the FY2011 Proposed Budget is relatively flat. </a:t>
            </a:r>
          </a:p>
          <a:p>
            <a:pPr eaLnBrk="1" hangingPunct="1">
              <a:buFontTx/>
              <a:buChar char="•"/>
            </a:pPr>
            <a:r>
              <a:rPr lang="en-US" smtClean="0"/>
              <a:t>Does not include Other Sources such as Sale of Land and Transfers. </a:t>
            </a:r>
          </a:p>
          <a:p>
            <a:pPr eaLnBrk="1" hangingPunct="1">
              <a:buFontTx/>
              <a:buChar char="•"/>
            </a:pPr>
            <a:endParaRPr lang="en-US" smtClean="0"/>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2A45218-7440-4402-AFE4-148C642CB076}" type="slidenum">
              <a:rPr lang="en-US" smtClean="0">
                <a:cs typeface="Arial" charset="0"/>
              </a:rPr>
              <a:pPr/>
              <a:t>21</a:t>
            </a:fld>
            <a:endParaRPr lang="en-US" smtClean="0">
              <a:cs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buFontTx/>
              <a:buChar char="•"/>
            </a:pPr>
            <a:r>
              <a:rPr lang="en-US" smtClean="0"/>
              <a:t>FY2011 Projection is 1.5% lower than the FY2010 Adopted Budget and 0.2% lower than FY2010 estimates.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DA2AA95-E800-45B4-870C-C5CEEDD28795}" type="slidenum">
              <a:rPr lang="en-US" smtClean="0">
                <a:cs typeface="Arial" charset="0"/>
              </a:rPr>
              <a:pPr/>
              <a:t>22</a:t>
            </a:fld>
            <a:endParaRPr lang="en-US" smtClean="0">
              <a:cs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buFont typeface="Arial" pitchFamily="34" charset="0"/>
              <a:buChar char="•"/>
            </a:pPr>
            <a:r>
              <a:rPr lang="en-US" dirty="0" smtClean="0"/>
              <a:t> Includes Rainy Day Fund reimbursement of $5 million per year beginning FY2013.</a:t>
            </a:r>
            <a:r>
              <a:rPr lang="en-US" baseline="0" dirty="0" smtClean="0"/>
              <a:t> Therefore, Rainy Day Fund (of $20 million) will be replenished by the end of FY2016. </a:t>
            </a:r>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6EA6C7D-7CB8-4340-84BB-73CB356B3ECF}" type="slidenum">
              <a:rPr lang="en-US" smtClean="0">
                <a:cs typeface="Arial" charset="0"/>
              </a:rPr>
              <a:pPr/>
              <a:t>23</a:t>
            </a:fld>
            <a:endParaRPr lang="en-US" smtClean="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buFontTx/>
              <a:buChar char="•"/>
            </a:pPr>
            <a:r>
              <a:rPr lang="en-US" dirty="0" smtClean="0"/>
              <a:t>It is important to keep the City Policy in maintaining the ending Fund Balance at 7.50% level as percentage of total expenditures less debt service. </a:t>
            </a:r>
          </a:p>
          <a:p>
            <a:pPr eaLnBrk="1" hangingPunct="1">
              <a:buFontTx/>
              <a:buChar char="•"/>
            </a:pPr>
            <a:endParaRPr lang="en-US" dirty="0" smtClean="0"/>
          </a:p>
          <a:p>
            <a:pPr eaLnBrk="1" hangingPunct="1">
              <a:buFontTx/>
              <a:buChar char="•"/>
            </a:pPr>
            <a:r>
              <a:rPr lang="en-US" dirty="0" smtClean="0"/>
              <a:t>Financial discipline is needed in the next few years in order to make this happen.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2635E5B-C285-48B1-8BE8-26AD52271836}" type="slidenum">
              <a:rPr lang="en-US" smtClean="0">
                <a:cs typeface="Arial" charset="0"/>
              </a:rPr>
              <a:pPr/>
              <a:t>24</a:t>
            </a:fld>
            <a:endParaRPr lang="en-US" smtClean="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03CBD98-7247-49BC-91B4-554DC5160940}" type="slidenum">
              <a:rPr lang="en-US" smtClean="0">
                <a:cs typeface="Arial" charset="0"/>
              </a:rPr>
              <a:pPr/>
              <a:t>3</a:t>
            </a:fld>
            <a:endParaRPr lang="en-US" smtClean="0">
              <a:cs typeface="Arial" charset="0"/>
            </a:endParaRPr>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pPr eaLnBrk="1" hangingPunct="1">
              <a:buFontTx/>
              <a:buChar char="•"/>
            </a:pPr>
            <a:r>
              <a:rPr lang="en-US" dirty="0" smtClean="0"/>
              <a:t>This budget overview highlights financial challenges in all departments.</a:t>
            </a:r>
          </a:p>
          <a:p>
            <a:pPr eaLnBrk="1" hangingPunct="1">
              <a:buFontTx/>
              <a:buChar char="•"/>
            </a:pPr>
            <a:r>
              <a:rPr lang="en-US" dirty="0" smtClean="0"/>
              <a:t>It includes departmental</a:t>
            </a:r>
            <a:r>
              <a:rPr lang="en-US" baseline="0" dirty="0" smtClean="0"/>
              <a:t> budget cut of approximately 4 – 27% than their FY2011 spending levels. </a:t>
            </a:r>
          </a:p>
          <a:p>
            <a:pPr eaLnBrk="1" hangingPunct="1">
              <a:buFontTx/>
              <a:buChar char="•"/>
            </a:pPr>
            <a:r>
              <a:rPr lang="en-US" baseline="0" dirty="0" smtClean="0"/>
              <a:t>Also included, is the $10 million transfer from Houston First Limited Government Corporation. </a:t>
            </a:r>
          </a:p>
          <a:p>
            <a:pPr eaLnBrk="1" hangingPunct="1">
              <a:buFontTx/>
              <a:buChar char="•"/>
            </a:pPr>
            <a:r>
              <a:rPr lang="en-US" baseline="0" dirty="0" smtClean="0"/>
              <a:t>Due to the pending negotiation during the proposed budget preparation, this presentation includes the adjustments to HPD and HFD budget that were not previously available. No classified layoffs is assumed for both HPD and HFD. </a:t>
            </a:r>
            <a:endParaRPr lang="en-US" dirty="0" smtClean="0"/>
          </a:p>
          <a:p>
            <a:pPr eaLnBrk="1" hangingPunct="1">
              <a:buFontTx/>
              <a:buChar char="•"/>
            </a:pPr>
            <a:endParaRPr lang="en-US" dirty="0" smtClean="0"/>
          </a:p>
          <a:p>
            <a:pPr eaLnBrk="1" hangingPunct="1">
              <a:buFontTx/>
              <a:buChar char="•"/>
            </a:pPr>
            <a:endParaRPr lang="en-US" dirty="0" smtClean="0"/>
          </a:p>
          <a:p>
            <a:pPr eaLnBrk="1" hangingPunct="1">
              <a:buFontTx/>
              <a:buChar cha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3ABC8B2-54C0-46EB-985F-6FB7522C879C}" type="slidenum">
              <a:rPr lang="en-US" smtClean="0">
                <a:cs typeface="Arial" charset="0"/>
              </a:rPr>
              <a:pPr/>
              <a:t>4</a:t>
            </a:fld>
            <a:endParaRPr lang="en-US" smtClean="0">
              <a:cs typeface="Arial" charset="0"/>
            </a:endParaRPr>
          </a:p>
        </p:txBody>
      </p:sp>
      <p:sp>
        <p:nvSpPr>
          <p:cNvPr id="33795" name="Rectangle 2"/>
          <p:cNvSpPr>
            <a:spLocks noGrp="1" noRot="1" noChangeAspect="1" noChangeArrowheads="1" noTextEdit="1"/>
          </p:cNvSpPr>
          <p:nvPr>
            <p:ph type="sldImg"/>
          </p:nvPr>
        </p:nvSpPr>
        <p:spPr>
          <a:ln cap="flat"/>
        </p:spPr>
      </p:sp>
      <p:sp>
        <p:nvSpPr>
          <p:cNvPr id="33796" name="Rectangle 3"/>
          <p:cNvSpPr>
            <a:spLocks noGrp="1" noChangeArrowheads="1"/>
          </p:cNvSpPr>
          <p:nvPr>
            <p:ph type="body" idx="1"/>
          </p:nvPr>
        </p:nvSpPr>
        <p:spPr>
          <a:noFill/>
          <a:ln/>
        </p:spPr>
        <p:txBody>
          <a:bodyPr/>
          <a:lstStyle/>
          <a:p>
            <a:pPr eaLnBrk="1" hangingPunct="1">
              <a:buFont typeface="Arial" pitchFamily="34" charset="0"/>
              <a:buChar char="•"/>
            </a:pPr>
            <a:r>
              <a:rPr lang="en-US" dirty="0" smtClean="0"/>
              <a:t> In total, the FY2012 Proposed Budget Expenditures is approximately 3.7% higher than FY2011 Current Budget. This is mainly due to the Water &amp; Sewer Fund as a result of the Proposition 1 that was passed in November 2010. </a:t>
            </a:r>
          </a:p>
          <a:p>
            <a:pPr eaLnBrk="1" hangingPunct="1">
              <a:buFont typeface="Arial" pitchFamily="34" charset="0"/>
              <a:buChar char="•"/>
            </a:pPr>
            <a:r>
              <a:rPr lang="en-US" dirty="0" smtClean="0"/>
              <a:t>As</a:t>
            </a:r>
            <a:r>
              <a:rPr lang="en-US" baseline="0" dirty="0" smtClean="0"/>
              <a:t> previously noted, the General Fund Budget Expenditures in FY2012 is approximately $100 million lower than FY2011 Current Budget. </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595B8-E19E-4A1C-8D45-380224934808}" type="slidenum">
              <a:rPr lang="en-US" smtClean="0">
                <a:cs typeface="Arial" charset="0"/>
              </a:rPr>
              <a:pPr/>
              <a:t>5</a:t>
            </a:fld>
            <a:endParaRPr lang="en-US" smtClean="0">
              <a:cs typeface="Arial" charset="0"/>
            </a:endParaRPr>
          </a:p>
        </p:txBody>
      </p:sp>
      <p:sp>
        <p:nvSpPr>
          <p:cNvPr id="34819" name="Rectangle 2"/>
          <p:cNvSpPr>
            <a:spLocks noGrp="1" noRot="1" noChangeAspect="1" noChangeArrowheads="1" noTextEdit="1"/>
          </p:cNvSpPr>
          <p:nvPr>
            <p:ph type="sldImg"/>
          </p:nvPr>
        </p:nvSpPr>
        <p:spPr>
          <a:ln cap="flat"/>
        </p:spPr>
      </p:sp>
      <p:sp>
        <p:nvSpPr>
          <p:cNvPr id="34820" name="Rectangle 3"/>
          <p:cNvSpPr>
            <a:spLocks noGrp="1" noChangeArrowheads="1"/>
          </p:cNvSpPr>
          <p:nvPr>
            <p:ph type="body" idx="1"/>
          </p:nvPr>
        </p:nvSpPr>
        <p:spPr>
          <a:noFill/>
          <a:ln/>
        </p:spPr>
        <p:txBody>
          <a:bodyPr/>
          <a:lstStyle/>
          <a:p>
            <a:pPr eaLnBrk="1" hangingPunct="1"/>
            <a:r>
              <a:rPr lang="en-US" dirty="0" smtClean="0"/>
              <a:t>Here is a General Fund revenue comparison with the FY2011 Estimates. In total, the General Fund Revenues</a:t>
            </a:r>
            <a:r>
              <a:rPr lang="en-US" baseline="0" dirty="0" smtClean="0"/>
              <a:t> in FY2012 is expected to be $26.1 million lower than last year. </a:t>
            </a:r>
          </a:p>
          <a:p>
            <a:pPr eaLnBrk="1" hangingPunct="1"/>
            <a:endParaRPr lang="en-US" baseline="0" dirty="0" smtClean="0"/>
          </a:p>
          <a:p>
            <a:pPr eaLnBrk="1" hangingPunct="1"/>
            <a:r>
              <a:rPr lang="en-US" baseline="0" dirty="0" smtClean="0"/>
              <a:t>The largest drop from FY2011 in Other Revenues of $45.7 million is as a result of creation of Dedicated Drainage Fund as Proposition 1 was passed in November 2010. Property Tax also decrease from FY2011 as a taxable value for TY2011 is anticipated to be lower than last year. However, we anticipate an increase in sales tax revenues by 5.7% as the Houston employment shows a positive trending. This growth assumption for sales tax is also based on Dr. Barton Smith’s projection. </a:t>
            </a:r>
            <a:endParaRPr lang="en-US" dirty="0" smtClean="0"/>
          </a:p>
          <a:p>
            <a:pPr eaLnBrk="1" hangingPunct="1"/>
            <a:endParaRPr lang="en-US" dirty="0" smtClean="0"/>
          </a:p>
          <a:p>
            <a:pPr eaLnBrk="1" hangingPunct="1">
              <a:buFontTx/>
              <a:buChar char="•"/>
            </a:pPr>
            <a:r>
              <a:rPr lang="en-US" dirty="0" smtClean="0"/>
              <a:t>Property Tax –Decrease of $8.2 million</a:t>
            </a:r>
          </a:p>
          <a:p>
            <a:pPr eaLnBrk="1" hangingPunct="1">
              <a:buFontTx/>
              <a:buChar char="•"/>
            </a:pPr>
            <a:r>
              <a:rPr lang="en-US" dirty="0" smtClean="0"/>
              <a:t>Sales Tax – Increase of $28 million</a:t>
            </a:r>
          </a:p>
          <a:p>
            <a:pPr eaLnBrk="1" hangingPunct="1">
              <a:buFontTx/>
              <a:buChar char="•"/>
            </a:pPr>
            <a:r>
              <a:rPr lang="en-US" dirty="0" smtClean="0"/>
              <a:t>Franchise Fees – Relatively</a:t>
            </a:r>
            <a:r>
              <a:rPr lang="en-US" baseline="0" dirty="0" smtClean="0"/>
              <a:t> flat from FY2011</a:t>
            </a:r>
          </a:p>
          <a:p>
            <a:pPr eaLnBrk="1" hangingPunct="1">
              <a:buFontTx/>
              <a:buChar char="•"/>
            </a:pPr>
            <a:r>
              <a:rPr lang="en-US" dirty="0" smtClean="0"/>
              <a:t>Other Revenues – Decrease of $45.7 million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11C5089-4F0D-4A9A-9D8A-E054055E1030}" type="slidenum">
              <a:rPr lang="en-US" smtClean="0">
                <a:cs typeface="Arial" charset="0"/>
              </a:rPr>
              <a:pPr/>
              <a:t>6</a:t>
            </a:fld>
            <a:endParaRPr lang="en-US" smtClean="0">
              <a:cs typeface="Arial" charset="0"/>
            </a:endParaRPr>
          </a:p>
        </p:txBody>
      </p:sp>
      <p:sp>
        <p:nvSpPr>
          <p:cNvPr id="35843" name="Rectangle 2"/>
          <p:cNvSpPr>
            <a:spLocks noGrp="1" noRot="1" noChangeAspect="1" noChangeArrowheads="1" noTextEdit="1"/>
          </p:cNvSpPr>
          <p:nvPr>
            <p:ph type="sldImg"/>
          </p:nvPr>
        </p:nvSpPr>
        <p:spPr>
          <a:xfrm>
            <a:off x="1181100" y="696913"/>
            <a:ext cx="4648200" cy="3486150"/>
          </a:xfrm>
          <a:ln/>
        </p:spPr>
      </p:sp>
      <p:sp>
        <p:nvSpPr>
          <p:cNvPr id="35844" name="Rectangle 3"/>
          <p:cNvSpPr>
            <a:spLocks noGrp="1" noChangeArrowheads="1"/>
          </p:cNvSpPr>
          <p:nvPr>
            <p:ph type="body" idx="1"/>
          </p:nvPr>
        </p:nvSpPr>
        <p:spPr>
          <a:noFill/>
          <a:ln/>
        </p:spPr>
        <p:txBody>
          <a:bodyPr/>
          <a:lstStyle/>
          <a:p>
            <a:pPr eaLnBrk="1" hangingPunct="1">
              <a:buFontTx/>
              <a:buChar char="•"/>
            </a:pPr>
            <a:endParaRPr lang="en-US" dirty="0" smtClean="0"/>
          </a:p>
          <a:p>
            <a:pPr eaLnBrk="1" hangingPunct="1">
              <a:buFontTx/>
              <a:buChar char="•"/>
            </a:pPr>
            <a:r>
              <a:rPr lang="en-US" dirty="0" smtClean="0"/>
              <a:t>This chart demonstrates the growth</a:t>
            </a:r>
            <a:r>
              <a:rPr lang="en-US" baseline="0" dirty="0" smtClean="0"/>
              <a:t> in </a:t>
            </a:r>
            <a:r>
              <a:rPr lang="en-US" dirty="0" smtClean="0"/>
              <a:t>General Fund revenues from 2003 until now. As seen in this chart, the economic</a:t>
            </a:r>
            <a:r>
              <a:rPr lang="en-US" baseline="0" dirty="0" smtClean="0"/>
              <a:t> boom was experienced in FY2006 through FY2008 with more than 5% growth each year. Starting FY2009 through FY2012, the City experienced revenue challenges as it declined dramatically in FY2010 by 2.31%. </a:t>
            </a:r>
            <a:endParaRPr lang="en-US" dirty="0" smtClean="0"/>
          </a:p>
          <a:p>
            <a:pPr eaLnBrk="1" hangingPunct="1">
              <a:buFontTx/>
              <a:buChar cha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8BEBE09-3C84-4867-8B5D-94B5E5B0EA02}" type="slidenum">
              <a:rPr lang="en-US" smtClean="0">
                <a:cs typeface="Arial" charset="0"/>
              </a:rPr>
              <a:pPr/>
              <a:t>7</a:t>
            </a:fld>
            <a:endParaRPr lang="en-US" smtClean="0">
              <a:cs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buFontTx/>
              <a:buChar char="•"/>
            </a:pPr>
            <a:r>
              <a:rPr lang="en-US" dirty="0" smtClean="0"/>
              <a:t>FY2012 Property Tax revenue is approximately 1% lower than FY2011 estimates.  </a:t>
            </a:r>
          </a:p>
          <a:p>
            <a:pPr eaLnBrk="1" hangingPunct="1">
              <a:buFontTx/>
              <a:buChar char="•"/>
            </a:pPr>
            <a:r>
              <a:rPr lang="en-US" dirty="0" smtClean="0"/>
              <a:t>This is largely a result of </a:t>
            </a:r>
            <a:r>
              <a:rPr lang="en-US" b="1" dirty="0" smtClean="0">
                <a:solidFill>
                  <a:srgbClr val="92D050"/>
                </a:solidFill>
              </a:rPr>
              <a:t>10%</a:t>
            </a:r>
            <a:r>
              <a:rPr lang="en-US" b="1" dirty="0" smtClean="0"/>
              <a:t>+ (check the %) </a:t>
            </a:r>
            <a:r>
              <a:rPr lang="en-US" dirty="0" smtClean="0"/>
              <a:t>drops in they commercial and multi-family properties.</a:t>
            </a:r>
          </a:p>
          <a:p>
            <a:pPr eaLnBrk="1" hangingPunct="1">
              <a:buFontTx/>
              <a:buChar char="•"/>
            </a:pPr>
            <a:endParaRPr lang="en-US" dirty="0" smtClean="0"/>
          </a:p>
          <a:p>
            <a:pPr eaLnBrk="1" hangingPunct="1">
              <a:buFontTx/>
              <a:buChar char="•"/>
            </a:pPr>
            <a:r>
              <a:rPr lang="en-US" dirty="0" smtClean="0"/>
              <a:t>The FY2012 (Tax Year 2011) assumed City Taxable value is $141,977,000,000, a 1.50% decrease from FY2011 (Tax Year 2010).</a:t>
            </a:r>
          </a:p>
          <a:p>
            <a:pPr eaLnBrk="1" hangingPunct="1">
              <a:buFontTx/>
              <a:buChar char="•"/>
            </a:pPr>
            <a:endParaRPr lang="en-US" dirty="0" smtClean="0"/>
          </a:p>
          <a:p>
            <a:pPr eaLnBrk="1" hangingPunct="1">
              <a:buFontTx/>
              <a:buChar char="•"/>
            </a:pPr>
            <a:r>
              <a:rPr lang="en-US" dirty="0" smtClean="0"/>
              <a:t>Currently, in FY2012, we project our property</a:t>
            </a:r>
            <a:r>
              <a:rPr lang="en-US" baseline="0" dirty="0" smtClean="0"/>
              <a:t> tax of $842.478 million, a 1% lower than FY2011 of </a:t>
            </a:r>
            <a:r>
              <a:rPr lang="en-US" dirty="0" smtClean="0"/>
              <a:t>$850.712 million.</a:t>
            </a:r>
          </a:p>
          <a:p>
            <a:pPr eaLnBrk="1" hangingPunct="1">
              <a:buFontTx/>
              <a:buNone/>
            </a:pPr>
            <a:endParaRPr lang="en-US" dirty="0" smtClean="0"/>
          </a:p>
          <a:p>
            <a:pPr eaLnBrk="1" hangingPunct="1">
              <a:buFontTx/>
              <a:buChar char="•"/>
            </a:pPr>
            <a:r>
              <a:rPr lang="en-US" dirty="0" smtClean="0"/>
              <a:t>We assume not change in in current tax rate, collection rate, or TIRZ taxable value as a percentage of City taxable value. </a:t>
            </a:r>
          </a:p>
          <a:p>
            <a:pPr eaLnBrk="1" hangingPunct="1"/>
            <a:endParaRPr lang="en-US" dirty="0" smtClean="0"/>
          </a:p>
          <a:p>
            <a:pPr eaLnBrk="1" hangingPunct="1"/>
            <a:endParaRPr lang="en-US" dirty="0" smtClean="0"/>
          </a:p>
          <a:p>
            <a:pPr eaLnBrk="1" hangingPunct="1">
              <a:buFontTx/>
              <a:buChar char="•"/>
            </a:pPr>
            <a:endParaRPr lang="en-US" dirty="0" smtClean="0"/>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DB2A053-6026-4CFC-8F8F-8FEC032955CD}" type="slidenum">
              <a:rPr lang="en-US" smtClean="0">
                <a:cs typeface="Arial" charset="0"/>
              </a:rPr>
              <a:pPr/>
              <a:t>8</a:t>
            </a:fld>
            <a:endParaRPr lang="en-US" smtClean="0">
              <a:cs typeface="Arial" charset="0"/>
            </a:endParaRPr>
          </a:p>
        </p:txBody>
      </p:sp>
      <p:sp>
        <p:nvSpPr>
          <p:cNvPr id="37891" name="Rectangle 2"/>
          <p:cNvSpPr>
            <a:spLocks noGrp="1" noRot="1" noChangeAspect="1" noChangeArrowheads="1" noTextEdit="1"/>
          </p:cNvSpPr>
          <p:nvPr>
            <p:ph type="sldImg"/>
          </p:nvPr>
        </p:nvSpPr>
        <p:spPr>
          <a:xfrm>
            <a:off x="1181100" y="696913"/>
            <a:ext cx="4648200" cy="3486150"/>
          </a:xfrm>
          <a:ln/>
        </p:spPr>
      </p:sp>
      <p:sp>
        <p:nvSpPr>
          <p:cNvPr id="37892" name="Rectangle 3"/>
          <p:cNvSpPr>
            <a:spLocks noGrp="1" noChangeArrowheads="1"/>
          </p:cNvSpPr>
          <p:nvPr>
            <p:ph type="body" idx="1"/>
          </p:nvPr>
        </p:nvSpPr>
        <p:spPr>
          <a:noFill/>
          <a:ln/>
        </p:spPr>
        <p:txBody>
          <a:bodyPr/>
          <a:lstStyle/>
          <a:p>
            <a:pPr eaLnBrk="1" hangingPunct="1">
              <a:buFontTx/>
              <a:buChar char="•"/>
            </a:pPr>
            <a:r>
              <a:rPr lang="en-US" dirty="0" smtClean="0"/>
              <a:t>The FY2012 Proposed Budget of $842.478 million, is slightly lower than estimated FY2011 projection. </a:t>
            </a:r>
          </a:p>
          <a:p>
            <a:pPr eaLnBrk="1" hangingPunct="1">
              <a:buFontTx/>
              <a:buChar char="•"/>
            </a:pPr>
            <a:r>
              <a:rPr lang="en-US" dirty="0" smtClean="0"/>
              <a:t>The lowest since FY2009</a:t>
            </a:r>
          </a:p>
          <a:p>
            <a:pPr eaLnBrk="1" hangingPunct="1">
              <a:buFontTx/>
              <a:buChar cha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795716A-61EE-4693-B948-C2415D8B89A2}" type="slidenum">
              <a:rPr lang="en-US" smtClean="0">
                <a:cs typeface="Arial" charset="0"/>
              </a:rPr>
              <a:pPr/>
              <a:t>9</a:t>
            </a:fld>
            <a:endParaRPr lang="en-US" smtClean="0">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buFontTx/>
              <a:buChar char="•"/>
            </a:pPr>
            <a:r>
              <a:rPr lang="en-US" dirty="0" smtClean="0"/>
              <a:t>Dr. Barton Smith and econometric models.</a:t>
            </a:r>
          </a:p>
          <a:p>
            <a:pPr eaLnBrk="1" hangingPunct="1">
              <a:buFontTx/>
              <a:buChar char="•"/>
            </a:pPr>
            <a:endParaRPr lang="en-US" dirty="0" smtClean="0"/>
          </a:p>
          <a:p>
            <a:pPr eaLnBrk="1" hangingPunct="1">
              <a:buFontTx/>
              <a:buChar char="•"/>
            </a:pPr>
            <a:r>
              <a:rPr lang="en-US" dirty="0" smtClean="0"/>
              <a:t>During FY2011, our sales tax revenues has been trending positive than anticipated. It is approximately 3.6% higher than the</a:t>
            </a:r>
            <a:r>
              <a:rPr lang="en-US" baseline="0" dirty="0" smtClean="0"/>
              <a:t> Adopted Budget. </a:t>
            </a:r>
          </a:p>
          <a:p>
            <a:pPr eaLnBrk="1" hangingPunct="1">
              <a:buFontTx/>
              <a:buChar char="•"/>
            </a:pPr>
            <a:r>
              <a:rPr lang="en-US" baseline="0" dirty="0" smtClean="0"/>
              <a:t>The FY2012 budget is assumed 5.7% growth from FY2011 estimates as employment rate had been trending higher. </a:t>
            </a:r>
          </a:p>
          <a:p>
            <a:pPr eaLnBrk="1" hangingPunct="1">
              <a:buFontTx/>
              <a:buChar char="•"/>
            </a:pPr>
            <a:r>
              <a:rPr lang="en-US" baseline="0" dirty="0" smtClean="0"/>
              <a:t>Our projection is also based on Dr. Barton Smith’s trending as well as econometric models.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pen"/>
          <p:cNvPicPr>
            <a:picLocks noChangeAspect="1" noChangeArrowheads="1"/>
          </p:cNvPicPr>
          <p:nvPr/>
        </p:nvPicPr>
        <p:blipFill>
          <a:blip r:embed="rId3"/>
          <a:srcRect/>
          <a:stretch>
            <a:fillRect/>
          </a:stretch>
        </p:blipFill>
        <p:spPr bwMode="auto">
          <a:xfrm>
            <a:off x="0" y="0"/>
            <a:ext cx="9144000" cy="2109788"/>
          </a:xfrm>
          <a:prstGeom prst="rect">
            <a:avLst/>
          </a:prstGeom>
          <a:noFill/>
          <a:ln w="9525">
            <a:noFill/>
            <a:miter lim="800000"/>
            <a:headEnd/>
            <a:tailEnd/>
          </a:ln>
        </p:spPr>
      </p:pic>
      <p:sp>
        <p:nvSpPr>
          <p:cNvPr id="5" name="Text Box 12"/>
          <p:cNvSpPr txBox="1">
            <a:spLocks noChangeArrowheads="1"/>
          </p:cNvSpPr>
          <p:nvPr userDrawn="1"/>
        </p:nvSpPr>
        <p:spPr bwMode="auto">
          <a:xfrm>
            <a:off x="3375025" y="795338"/>
            <a:ext cx="4551363" cy="519112"/>
          </a:xfrm>
          <a:prstGeom prst="rect">
            <a:avLst/>
          </a:prstGeom>
          <a:noFill/>
          <a:ln w="9525">
            <a:noFill/>
            <a:miter lim="800000"/>
            <a:headEnd/>
            <a:tailEnd/>
          </a:ln>
          <a:effectLst/>
        </p:spPr>
        <p:txBody>
          <a:bodyPr>
            <a:spAutoFit/>
          </a:bodyPr>
          <a:lstStyle/>
          <a:p>
            <a:pPr algn="r">
              <a:defRPr/>
            </a:pPr>
            <a:r>
              <a:rPr lang="en-US" sz="2800" b="1" dirty="0">
                <a:solidFill>
                  <a:srgbClr val="000099"/>
                </a:solidFill>
                <a:effectLst/>
                <a:cs typeface="+mn-cs"/>
              </a:rPr>
              <a:t>Finance Department</a:t>
            </a:r>
          </a:p>
        </p:txBody>
      </p:sp>
      <p:pic>
        <p:nvPicPr>
          <p:cNvPr id="6" name="Picture 13" descr="cohlogo"/>
          <p:cNvPicPr>
            <a:picLocks noChangeAspect="1" noChangeArrowheads="1"/>
          </p:cNvPicPr>
          <p:nvPr userDrawn="1"/>
        </p:nvPicPr>
        <p:blipFill>
          <a:blip r:embed="rId4"/>
          <a:srcRect/>
          <a:stretch>
            <a:fillRect/>
          </a:stretch>
        </p:blipFill>
        <p:spPr bwMode="auto">
          <a:xfrm>
            <a:off x="8048625" y="574675"/>
            <a:ext cx="962025" cy="962025"/>
          </a:xfrm>
          <a:prstGeom prst="rect">
            <a:avLst/>
          </a:prstGeom>
          <a:noFill/>
          <a:ln w="9525">
            <a:noFill/>
            <a:miter lim="800000"/>
            <a:headEnd/>
            <a:tailEnd/>
          </a:ln>
        </p:spPr>
      </p:pic>
      <p:sp>
        <p:nvSpPr>
          <p:cNvPr id="527362" name="Rectangle 2"/>
          <p:cNvSpPr>
            <a:spLocks noGrp="1" noChangeArrowheads="1"/>
          </p:cNvSpPr>
          <p:nvPr>
            <p:ph type="ctrTitle"/>
          </p:nvPr>
        </p:nvSpPr>
        <p:spPr>
          <a:xfrm>
            <a:off x="762000" y="3048000"/>
            <a:ext cx="7391400" cy="1143000"/>
          </a:xfrm>
        </p:spPr>
        <p:txBody>
          <a:bodyPr/>
          <a:lstStyle>
            <a:lvl1pPr algn="ctr">
              <a:defRPr/>
            </a:lvl1pPr>
          </a:lstStyle>
          <a:p>
            <a:r>
              <a:rPr lang="en-US"/>
              <a:t>Click to edit Master title style</a:t>
            </a:r>
          </a:p>
        </p:txBody>
      </p:sp>
      <p:sp>
        <p:nvSpPr>
          <p:cNvPr id="527363" name="Rectangle 3"/>
          <p:cNvSpPr>
            <a:spLocks noGrp="1" noChangeArrowheads="1"/>
          </p:cNvSpPr>
          <p:nvPr>
            <p:ph type="subTitle" idx="1"/>
          </p:nvPr>
        </p:nvSpPr>
        <p:spPr>
          <a:xfrm>
            <a:off x="1447800" y="4686300"/>
            <a:ext cx="6019800" cy="1028700"/>
          </a:xfrm>
        </p:spPr>
        <p:txBody>
          <a:bodyPr/>
          <a:lstStyle>
            <a:lvl1pPr marL="0" indent="0" algn="ctr">
              <a:spcAft>
                <a:spcPct val="70000"/>
              </a:spcAft>
              <a:buFontTx/>
              <a:buNone/>
              <a:defRPr sz="2400"/>
            </a:lvl1pPr>
          </a:lstStyle>
          <a:p>
            <a:r>
              <a:rPr lang="en-US"/>
              <a:t>Click to edit Master subtitle style</a:t>
            </a:r>
          </a:p>
        </p:txBody>
      </p:sp>
      <p:sp>
        <p:nvSpPr>
          <p:cNvPr id="7" name="Rectangle 4"/>
          <p:cNvSpPr>
            <a:spLocks noGrp="1" noChangeArrowheads="1"/>
          </p:cNvSpPr>
          <p:nvPr>
            <p:ph type="dt" sz="half" idx="10"/>
          </p:nvPr>
        </p:nvSpPr>
        <p:spPr>
          <a:xfrm>
            <a:off x="0" y="6553200"/>
            <a:ext cx="1905000" cy="304800"/>
          </a:xfr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2133600" y="6553200"/>
            <a:ext cx="4800600" cy="304800"/>
          </a:xfrm>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C4A84C32-47AF-476A-9A53-403FDC1CE7B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3041869-4729-4E6F-A9BB-EB200A22F99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31750"/>
            <a:ext cx="1809750" cy="6521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31750"/>
            <a:ext cx="5276850" cy="652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BB1C516-1077-4FEF-9AD9-EC305AAEBC3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pen"/>
          <p:cNvPicPr>
            <a:picLocks noChangeAspect="1" noChangeArrowheads="1"/>
          </p:cNvPicPr>
          <p:nvPr/>
        </p:nvPicPr>
        <p:blipFill>
          <a:blip r:embed="rId3"/>
          <a:srcRect/>
          <a:stretch>
            <a:fillRect/>
          </a:stretch>
        </p:blipFill>
        <p:spPr bwMode="auto">
          <a:xfrm>
            <a:off x="0" y="501650"/>
            <a:ext cx="9144000" cy="1608138"/>
          </a:xfrm>
          <a:prstGeom prst="rect">
            <a:avLst/>
          </a:prstGeom>
          <a:noFill/>
          <a:ln w="9525">
            <a:noFill/>
            <a:miter lim="800000"/>
            <a:headEnd/>
            <a:tailEnd/>
          </a:ln>
        </p:spPr>
      </p:pic>
      <p:pic>
        <p:nvPicPr>
          <p:cNvPr id="5" name="Picture 8" descr="pen"/>
          <p:cNvPicPr>
            <a:picLocks noChangeAspect="1" noChangeArrowheads="1"/>
          </p:cNvPicPr>
          <p:nvPr userDrawn="1"/>
        </p:nvPicPr>
        <p:blipFill>
          <a:blip r:embed="rId3"/>
          <a:srcRect/>
          <a:stretch>
            <a:fillRect/>
          </a:stretch>
        </p:blipFill>
        <p:spPr bwMode="auto">
          <a:xfrm>
            <a:off x="0" y="0"/>
            <a:ext cx="9144000" cy="2109788"/>
          </a:xfrm>
          <a:prstGeom prst="rect">
            <a:avLst/>
          </a:prstGeom>
          <a:noFill/>
          <a:ln w="9525">
            <a:noFill/>
            <a:miter lim="800000"/>
            <a:headEnd/>
            <a:tailEnd/>
          </a:ln>
        </p:spPr>
      </p:pic>
      <p:sp>
        <p:nvSpPr>
          <p:cNvPr id="6" name="Text Box 9"/>
          <p:cNvSpPr txBox="1">
            <a:spLocks noChangeArrowheads="1"/>
          </p:cNvSpPr>
          <p:nvPr userDrawn="1"/>
        </p:nvSpPr>
        <p:spPr bwMode="auto">
          <a:xfrm>
            <a:off x="3375025" y="795338"/>
            <a:ext cx="4551363" cy="519112"/>
          </a:xfrm>
          <a:prstGeom prst="rect">
            <a:avLst/>
          </a:prstGeom>
          <a:noFill/>
          <a:ln w="9525">
            <a:noFill/>
            <a:miter lim="800000"/>
            <a:headEnd/>
            <a:tailEnd/>
          </a:ln>
          <a:effectLst/>
        </p:spPr>
        <p:txBody>
          <a:bodyPr>
            <a:spAutoFit/>
          </a:bodyPr>
          <a:lstStyle/>
          <a:p>
            <a:pPr algn="r">
              <a:defRPr/>
            </a:pPr>
            <a:r>
              <a:rPr lang="en-US" sz="2800" b="1" dirty="0">
                <a:solidFill>
                  <a:srgbClr val="000099"/>
                </a:solidFill>
                <a:effectLst/>
                <a:cs typeface="+mn-cs"/>
              </a:rPr>
              <a:t>Finance Department</a:t>
            </a:r>
          </a:p>
        </p:txBody>
      </p:sp>
      <p:pic>
        <p:nvPicPr>
          <p:cNvPr id="7" name="Picture 10" descr="cohlogo"/>
          <p:cNvPicPr>
            <a:picLocks noChangeAspect="1" noChangeArrowheads="1"/>
          </p:cNvPicPr>
          <p:nvPr userDrawn="1"/>
        </p:nvPicPr>
        <p:blipFill>
          <a:blip r:embed="rId4"/>
          <a:srcRect/>
          <a:stretch>
            <a:fillRect/>
          </a:stretch>
        </p:blipFill>
        <p:spPr bwMode="auto">
          <a:xfrm>
            <a:off x="8048625" y="574675"/>
            <a:ext cx="962025" cy="962025"/>
          </a:xfrm>
          <a:prstGeom prst="rect">
            <a:avLst/>
          </a:prstGeom>
          <a:noFill/>
          <a:ln w="9525">
            <a:noFill/>
            <a:miter lim="800000"/>
            <a:headEnd/>
            <a:tailEnd/>
          </a:ln>
        </p:spPr>
      </p:pic>
      <p:sp>
        <p:nvSpPr>
          <p:cNvPr id="796674" name="Rectangle 2"/>
          <p:cNvSpPr>
            <a:spLocks noGrp="1" noChangeArrowheads="1"/>
          </p:cNvSpPr>
          <p:nvPr>
            <p:ph type="ctrTitle"/>
          </p:nvPr>
        </p:nvSpPr>
        <p:spPr>
          <a:xfrm>
            <a:off x="762000" y="3048000"/>
            <a:ext cx="7391400" cy="1143000"/>
          </a:xfrm>
        </p:spPr>
        <p:txBody>
          <a:bodyPr/>
          <a:lstStyle>
            <a:lvl1pPr algn="ctr">
              <a:defRPr sz="3600"/>
            </a:lvl1pPr>
          </a:lstStyle>
          <a:p>
            <a:r>
              <a:rPr lang="en-US"/>
              <a:t>Click to edit Master title style</a:t>
            </a:r>
          </a:p>
        </p:txBody>
      </p:sp>
      <p:sp>
        <p:nvSpPr>
          <p:cNvPr id="796675" name="Rectangle 3"/>
          <p:cNvSpPr>
            <a:spLocks noGrp="1" noChangeArrowheads="1"/>
          </p:cNvSpPr>
          <p:nvPr>
            <p:ph type="subTitle" idx="1"/>
          </p:nvPr>
        </p:nvSpPr>
        <p:spPr>
          <a:xfrm>
            <a:off x="1447800" y="4686300"/>
            <a:ext cx="6019800" cy="1028700"/>
          </a:xfrm>
        </p:spPr>
        <p:txBody>
          <a:bodyPr/>
          <a:lstStyle>
            <a:lvl1pPr marL="0" indent="0" algn="ctr">
              <a:spcAft>
                <a:spcPct val="70000"/>
              </a:spcAft>
              <a:buFontTx/>
              <a:buNone/>
              <a:defRPr sz="2400"/>
            </a:lvl1pPr>
          </a:lstStyle>
          <a:p>
            <a:r>
              <a:rPr lang="en-US"/>
              <a:t>Click to edit Master subtitle style</a:t>
            </a:r>
          </a:p>
        </p:txBody>
      </p:sp>
      <p:sp>
        <p:nvSpPr>
          <p:cNvPr id="8" name="Rectangle 4"/>
          <p:cNvSpPr>
            <a:spLocks noGrp="1" noChangeArrowheads="1"/>
          </p:cNvSpPr>
          <p:nvPr>
            <p:ph type="dt" sz="half" idx="10"/>
          </p:nvPr>
        </p:nvSpPr>
        <p:spPr>
          <a:xfrm>
            <a:off x="0" y="6553200"/>
            <a:ext cx="1905000" cy="304800"/>
          </a:xfrm>
        </p:spPr>
        <p:txBody>
          <a:bodyPr/>
          <a:lstStyle>
            <a:lvl1pPr>
              <a:defRPr/>
            </a:lvl1pPr>
          </a:lstStyle>
          <a:p>
            <a:pPr>
              <a:defRPr/>
            </a:pPr>
            <a:endParaRPr lang="en-US"/>
          </a:p>
        </p:txBody>
      </p:sp>
      <p:sp>
        <p:nvSpPr>
          <p:cNvPr id="9" name="Rectangle 5"/>
          <p:cNvSpPr>
            <a:spLocks noGrp="1" noChangeArrowheads="1"/>
          </p:cNvSpPr>
          <p:nvPr>
            <p:ph type="ftr" sz="quarter" idx="11"/>
          </p:nvPr>
        </p:nvSpPr>
        <p:spPr>
          <a:xfrm>
            <a:off x="2133600" y="6553200"/>
            <a:ext cx="4800600" cy="304800"/>
          </a:xfrm>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98B3A5D9-FC70-428B-95C5-BC20150EBC8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7FAFE86-2E5F-492B-A0AC-F4073EBD1C5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8547042-565D-442A-A01A-404F97C0611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447800"/>
            <a:ext cx="3543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447800"/>
            <a:ext cx="3543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C69B777-A921-4A7F-8EAA-CB355C40292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2352836C-1BBA-4FA8-9B0F-C6592895C7DE}"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1E16B2B3-80E1-42C9-9C12-512841DDCD5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E5EAAB19-141E-4A6E-8633-1F47159827D4}"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B876859E-B5C8-4D41-AFB4-2B741207B80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3914C0F-7A6D-4FA6-A7D3-48CA574D118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E8CD592-9D0D-4149-8B19-E062EC4978FA}"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B94E56D-7A26-4D04-A669-7F952E1BDF44}"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31750"/>
            <a:ext cx="1809750" cy="6521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31750"/>
            <a:ext cx="5276850" cy="652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86DC6EA-74DD-4FC3-8A10-A7BC32F9A14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0685FD8-97EA-44CE-83A4-BF6D5415F63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447800"/>
            <a:ext cx="3543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447800"/>
            <a:ext cx="3543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9D8200A-DF27-4B20-8923-2D4938FF32F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5A1118DF-03C9-44C0-8C53-216DE2E2101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85D014CE-7354-4FDC-80B3-C43567E241B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2A4CD0F9-5CA1-427D-9E82-95D43AA4D91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8C4CDBE-72E6-4440-9D62-D578493482B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E7178227-97BB-4CCB-9889-A99F9322673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18" Type="http://schemas.openxmlformats.org/officeDocument/2006/relationships/image" Target="../media/image9.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8.jpeg"/><Relationship Id="rId2" Type="http://schemas.openxmlformats.org/officeDocument/2006/relationships/slideLayout" Target="../slideLayouts/slideLayout13.xml"/><Relationship Id="rId16"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26354" name="Rectangle 18"/>
          <p:cNvSpPr>
            <a:spLocks noChangeArrowheads="1"/>
          </p:cNvSpPr>
          <p:nvPr userDrawn="1"/>
        </p:nvSpPr>
        <p:spPr bwMode="auto">
          <a:xfrm>
            <a:off x="-1566863" y="1295400"/>
            <a:ext cx="11385551" cy="5791200"/>
          </a:xfrm>
          <a:prstGeom prst="rect">
            <a:avLst/>
          </a:prstGeom>
          <a:solidFill>
            <a:srgbClr val="FFFFFF"/>
          </a:solidFill>
          <a:ln w="19050" algn="ctr">
            <a:noFill/>
            <a:miter lim="800000"/>
            <a:headEnd type="none" w="sm" len="sm"/>
            <a:tailEnd type="none" w="sm" len="sm"/>
          </a:ln>
          <a:effectLst/>
        </p:spPr>
        <p:txBody>
          <a:bodyPr wrap="none" anchor="ctr"/>
          <a:lstStyle/>
          <a:p>
            <a:pPr>
              <a:defRPr/>
            </a:pPr>
            <a:endParaRPr lang="en-US" dirty="0">
              <a:cs typeface="+mn-cs"/>
            </a:endParaRPr>
          </a:p>
        </p:txBody>
      </p:sp>
      <p:sp>
        <p:nvSpPr>
          <p:cNvPr id="526355" name="Rectangle 19"/>
          <p:cNvSpPr>
            <a:spLocks noChangeArrowheads="1"/>
          </p:cNvSpPr>
          <p:nvPr userDrawn="1"/>
        </p:nvSpPr>
        <p:spPr bwMode="auto">
          <a:xfrm>
            <a:off x="1633538" y="0"/>
            <a:ext cx="7510462" cy="1298575"/>
          </a:xfrm>
          <a:prstGeom prst="rect">
            <a:avLst/>
          </a:prstGeom>
          <a:solidFill>
            <a:srgbClr val="DDDDDD"/>
          </a:solidFill>
          <a:ln w="19050" algn="ctr">
            <a:noFill/>
            <a:miter lim="800000"/>
            <a:headEnd type="none" w="sm" len="sm"/>
            <a:tailEnd type="none" w="sm" len="sm"/>
          </a:ln>
          <a:effectLst/>
        </p:spPr>
        <p:txBody>
          <a:bodyPr wrap="none" anchor="ctr"/>
          <a:lstStyle/>
          <a:p>
            <a:pPr>
              <a:defRPr/>
            </a:pPr>
            <a:endParaRPr lang="en-US" dirty="0">
              <a:cs typeface="+mn-cs"/>
            </a:endParaRPr>
          </a:p>
        </p:txBody>
      </p:sp>
      <p:sp>
        <p:nvSpPr>
          <p:cNvPr id="1028" name="Rectangle 2"/>
          <p:cNvSpPr>
            <a:spLocks noGrp="1" noChangeArrowheads="1"/>
          </p:cNvSpPr>
          <p:nvPr>
            <p:ph type="title"/>
          </p:nvPr>
        </p:nvSpPr>
        <p:spPr bwMode="auto">
          <a:xfrm>
            <a:off x="1752600" y="3175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752600" y="1447800"/>
            <a:ext cx="7239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6340" name="Rectangle 4"/>
          <p:cNvSpPr>
            <a:spLocks noGrp="1" noChangeArrowheads="1"/>
          </p:cNvSpPr>
          <p:nvPr>
            <p:ph type="dt" sz="half" idx="2"/>
          </p:nvPr>
        </p:nvSpPr>
        <p:spPr bwMode="auto">
          <a:xfrm>
            <a:off x="17526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cs typeface="+mn-cs"/>
              </a:defRPr>
            </a:lvl1pPr>
          </a:lstStyle>
          <a:p>
            <a:pPr>
              <a:defRPr/>
            </a:pPr>
            <a:endParaRPr lang="en-US"/>
          </a:p>
        </p:txBody>
      </p:sp>
      <p:sp>
        <p:nvSpPr>
          <p:cNvPr id="526341" name="Rectangle 5"/>
          <p:cNvSpPr>
            <a:spLocks noGrp="1" noChangeArrowheads="1"/>
          </p:cNvSpPr>
          <p:nvPr>
            <p:ph type="ftr" sz="quarter" idx="3"/>
          </p:nvPr>
        </p:nvSpPr>
        <p:spPr bwMode="auto">
          <a:xfrm>
            <a:off x="3962400" y="6553200"/>
            <a:ext cx="297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cs typeface="+mn-cs"/>
              </a:defRPr>
            </a:lvl1pPr>
          </a:lstStyle>
          <a:p>
            <a:pPr>
              <a:defRPr/>
            </a:pPr>
            <a:endParaRPr lang="en-US"/>
          </a:p>
        </p:txBody>
      </p:sp>
      <p:sp>
        <p:nvSpPr>
          <p:cNvPr id="526345" name="Rectangle 9"/>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cs typeface="+mn-cs"/>
              </a:defRPr>
            </a:lvl1pPr>
          </a:lstStyle>
          <a:p>
            <a:pPr>
              <a:defRPr/>
            </a:pPr>
            <a:fld id="{E89B358F-8657-4FBB-A1C0-69E4F8805427}" type="slidenum">
              <a:rPr lang="en-US"/>
              <a:pPr>
                <a:defRPr/>
              </a:pPr>
              <a:t>‹#›</a:t>
            </a:fld>
            <a:endParaRPr lang="en-US" dirty="0"/>
          </a:p>
        </p:txBody>
      </p:sp>
      <p:sp>
        <p:nvSpPr>
          <p:cNvPr id="526348" name="Rectangle 12"/>
          <p:cNvSpPr>
            <a:spLocks noChangeArrowheads="1"/>
          </p:cNvSpPr>
          <p:nvPr userDrawn="1"/>
        </p:nvSpPr>
        <p:spPr bwMode="auto">
          <a:xfrm>
            <a:off x="571500" y="6229350"/>
            <a:ext cx="184150" cy="488950"/>
          </a:xfrm>
          <a:prstGeom prst="rect">
            <a:avLst/>
          </a:prstGeom>
          <a:noFill/>
          <a:ln w="12700">
            <a:noFill/>
            <a:miter lim="800000"/>
            <a:headEnd type="none" w="sm" len="sm"/>
            <a:tailEnd type="none" w="sm" len="sm"/>
          </a:ln>
          <a:effectLst/>
        </p:spPr>
        <p:txBody>
          <a:bodyPr wrap="none">
            <a:spAutoFit/>
          </a:bodyPr>
          <a:lstStyle/>
          <a:p>
            <a:pPr algn="l">
              <a:defRPr/>
            </a:pPr>
            <a:endParaRPr lang="en-US" sz="2600" b="1" dirty="0">
              <a:solidFill>
                <a:schemeClr val="bg1"/>
              </a:solidFill>
              <a:effectLst/>
              <a:cs typeface="+mn-cs"/>
            </a:endParaRPr>
          </a:p>
        </p:txBody>
      </p:sp>
      <p:sp>
        <p:nvSpPr>
          <p:cNvPr id="526353" name="Rectangle 17"/>
          <p:cNvSpPr>
            <a:spLocks noChangeArrowheads="1"/>
          </p:cNvSpPr>
          <p:nvPr userDrawn="1"/>
        </p:nvSpPr>
        <p:spPr bwMode="auto">
          <a:xfrm>
            <a:off x="319088" y="231775"/>
            <a:ext cx="1077912" cy="987425"/>
          </a:xfrm>
          <a:prstGeom prst="rect">
            <a:avLst/>
          </a:prstGeom>
          <a:solidFill>
            <a:srgbClr val="000080"/>
          </a:solidFill>
          <a:ln w="19050">
            <a:solidFill>
              <a:srgbClr val="FFFFFF"/>
            </a:solidFill>
            <a:miter lim="800000"/>
            <a:headEnd/>
            <a:tailEnd/>
          </a:ln>
          <a:effectLst/>
        </p:spPr>
        <p:txBody>
          <a:bodyPr wrap="none" anchor="ctr"/>
          <a:lstStyle/>
          <a:p>
            <a:pPr>
              <a:defRPr/>
            </a:pPr>
            <a:endParaRPr lang="en-US" dirty="0">
              <a:cs typeface="+mn-cs"/>
            </a:endParaRPr>
          </a:p>
        </p:txBody>
      </p:sp>
      <p:pic>
        <p:nvPicPr>
          <p:cNvPr id="1035" name="Picture 16" descr="City%2Bof%2BHouston%2BSeal blue"/>
          <p:cNvPicPr>
            <a:picLocks noChangeArrowheads="1"/>
          </p:cNvPicPr>
          <p:nvPr userDrawn="1"/>
        </p:nvPicPr>
        <p:blipFill>
          <a:blip r:embed="rId14"/>
          <a:srcRect/>
          <a:stretch>
            <a:fillRect/>
          </a:stretch>
        </p:blipFill>
        <p:spPr bwMode="auto">
          <a:xfrm>
            <a:off x="319088" y="228600"/>
            <a:ext cx="1077912" cy="1066800"/>
          </a:xfrm>
          <a:prstGeom prst="rect">
            <a:avLst/>
          </a:prstGeom>
          <a:noFill/>
          <a:ln w="9525">
            <a:noFill/>
            <a:miter lim="800000"/>
            <a:headEnd/>
            <a:tailEnd/>
          </a:ln>
        </p:spPr>
      </p:pic>
      <p:sp>
        <p:nvSpPr>
          <p:cNvPr id="526356" name="Rectangle 20"/>
          <p:cNvSpPr>
            <a:spLocks noChangeArrowheads="1"/>
          </p:cNvSpPr>
          <p:nvPr userDrawn="1"/>
        </p:nvSpPr>
        <p:spPr bwMode="auto">
          <a:xfrm>
            <a:off x="0" y="0"/>
            <a:ext cx="96838" cy="1298575"/>
          </a:xfrm>
          <a:prstGeom prst="rect">
            <a:avLst/>
          </a:prstGeom>
          <a:solidFill>
            <a:srgbClr val="DDDDDD"/>
          </a:solidFill>
          <a:ln w="19050" algn="ctr">
            <a:noFill/>
            <a:miter lim="800000"/>
            <a:headEnd type="none" w="sm" len="sm"/>
            <a:tailEnd type="none" w="sm" len="sm"/>
          </a:ln>
          <a:effectLst/>
        </p:spPr>
        <p:txBody>
          <a:bodyPr wrap="none" anchor="ctr"/>
          <a:lstStyle/>
          <a:p>
            <a:pPr>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4136"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cs typeface="Arial" charset="0"/>
        </a:defRPr>
      </a:lvl2pPr>
      <a:lvl3pPr algn="l" rtl="0" eaLnBrk="0" fontAlgn="base" hangingPunct="0">
        <a:spcBef>
          <a:spcPct val="0"/>
        </a:spcBef>
        <a:spcAft>
          <a:spcPct val="0"/>
        </a:spcAft>
        <a:defRPr sz="3200">
          <a:solidFill>
            <a:schemeClr val="tx2"/>
          </a:solidFill>
          <a:latin typeface="Arial" charset="0"/>
          <a:cs typeface="Arial" charset="0"/>
        </a:defRPr>
      </a:lvl3pPr>
      <a:lvl4pPr algn="l" rtl="0" eaLnBrk="0" fontAlgn="base" hangingPunct="0">
        <a:spcBef>
          <a:spcPct val="0"/>
        </a:spcBef>
        <a:spcAft>
          <a:spcPct val="0"/>
        </a:spcAft>
        <a:defRPr sz="3200">
          <a:solidFill>
            <a:schemeClr val="tx2"/>
          </a:solidFill>
          <a:latin typeface="Arial" charset="0"/>
          <a:cs typeface="Arial" charset="0"/>
        </a:defRPr>
      </a:lvl4pPr>
      <a:lvl5pPr algn="l" rtl="0" eaLnBrk="0" fontAlgn="base" hangingPunct="0">
        <a:spcBef>
          <a:spcPct val="0"/>
        </a:spcBef>
        <a:spcAft>
          <a:spcPct val="0"/>
        </a:spcAft>
        <a:defRPr sz="3200">
          <a:solidFill>
            <a:schemeClr val="tx2"/>
          </a:solidFill>
          <a:latin typeface="Arial" charset="0"/>
          <a:cs typeface="Arial" charset="0"/>
        </a:defRPr>
      </a:lvl5pPr>
      <a:lvl6pPr marL="457200" algn="l" rtl="0" fontAlgn="base">
        <a:spcBef>
          <a:spcPct val="0"/>
        </a:spcBef>
        <a:spcAft>
          <a:spcPct val="0"/>
        </a:spcAft>
        <a:defRPr sz="3200">
          <a:solidFill>
            <a:schemeClr val="tx2"/>
          </a:solidFill>
          <a:latin typeface="Arial" charset="0"/>
          <a:cs typeface="Arial" charset="0"/>
        </a:defRPr>
      </a:lvl6pPr>
      <a:lvl7pPr marL="914400" algn="l" rtl="0" fontAlgn="base">
        <a:spcBef>
          <a:spcPct val="0"/>
        </a:spcBef>
        <a:spcAft>
          <a:spcPct val="0"/>
        </a:spcAft>
        <a:defRPr sz="3200">
          <a:solidFill>
            <a:schemeClr val="tx2"/>
          </a:solidFill>
          <a:latin typeface="Arial" charset="0"/>
          <a:cs typeface="Arial" charset="0"/>
        </a:defRPr>
      </a:lvl7pPr>
      <a:lvl8pPr marL="1371600" algn="l" rtl="0" fontAlgn="base">
        <a:spcBef>
          <a:spcPct val="0"/>
        </a:spcBef>
        <a:spcAft>
          <a:spcPct val="0"/>
        </a:spcAft>
        <a:defRPr sz="3200">
          <a:solidFill>
            <a:schemeClr val="tx2"/>
          </a:solidFill>
          <a:latin typeface="Arial" charset="0"/>
          <a:cs typeface="Arial" charset="0"/>
        </a:defRPr>
      </a:lvl8pPr>
      <a:lvl9pPr marL="1828800" algn="l" rtl="0" fontAlgn="base">
        <a:spcBef>
          <a:spcPct val="0"/>
        </a:spcBef>
        <a:spcAft>
          <a:spcPct val="0"/>
        </a:spcAft>
        <a:defRPr sz="3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752600" y="3175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752600" y="1447800"/>
            <a:ext cx="7239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5652" name="Rectangle 4"/>
          <p:cNvSpPr>
            <a:spLocks noGrp="1" noChangeArrowheads="1"/>
          </p:cNvSpPr>
          <p:nvPr>
            <p:ph type="dt" sz="half" idx="2"/>
          </p:nvPr>
        </p:nvSpPr>
        <p:spPr bwMode="auto">
          <a:xfrm>
            <a:off x="17526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cs typeface="+mn-cs"/>
              </a:defRPr>
            </a:lvl1pPr>
          </a:lstStyle>
          <a:p>
            <a:pPr>
              <a:defRPr/>
            </a:pPr>
            <a:endParaRPr lang="en-US"/>
          </a:p>
        </p:txBody>
      </p:sp>
      <p:sp>
        <p:nvSpPr>
          <p:cNvPr id="795653" name="Rectangle 5"/>
          <p:cNvSpPr>
            <a:spLocks noGrp="1" noChangeArrowheads="1"/>
          </p:cNvSpPr>
          <p:nvPr>
            <p:ph type="ftr" sz="quarter" idx="3"/>
          </p:nvPr>
        </p:nvSpPr>
        <p:spPr bwMode="auto">
          <a:xfrm>
            <a:off x="3962400" y="6553200"/>
            <a:ext cx="297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cs typeface="+mn-cs"/>
              </a:defRPr>
            </a:lvl1pPr>
          </a:lstStyle>
          <a:p>
            <a:pPr>
              <a:defRPr/>
            </a:pPr>
            <a:endParaRPr lang="en-US"/>
          </a:p>
        </p:txBody>
      </p:sp>
      <p:sp>
        <p:nvSpPr>
          <p:cNvPr id="795654" name="Rectangle 6"/>
          <p:cNvSpPr>
            <a:spLocks noChangeArrowheads="1"/>
          </p:cNvSpPr>
          <p:nvPr/>
        </p:nvSpPr>
        <p:spPr bwMode="auto">
          <a:xfrm>
            <a:off x="319088" y="231775"/>
            <a:ext cx="1077912" cy="1485900"/>
          </a:xfrm>
          <a:prstGeom prst="rect">
            <a:avLst/>
          </a:prstGeom>
          <a:solidFill>
            <a:srgbClr val="000080"/>
          </a:solidFill>
          <a:ln w="9525">
            <a:noFill/>
            <a:miter lim="800000"/>
            <a:headEnd/>
            <a:tailEnd/>
          </a:ln>
          <a:effectLst/>
        </p:spPr>
        <p:txBody>
          <a:bodyPr wrap="none" anchor="ctr"/>
          <a:lstStyle/>
          <a:p>
            <a:pPr>
              <a:defRPr/>
            </a:pPr>
            <a:endParaRPr lang="en-US" dirty="0">
              <a:cs typeface="+mn-cs"/>
            </a:endParaRPr>
          </a:p>
        </p:txBody>
      </p:sp>
      <p:pic>
        <p:nvPicPr>
          <p:cNvPr id="2055" name="Picture 7" descr="City%2Bof%2BHouston%2BSeal blue"/>
          <p:cNvPicPr>
            <a:picLocks noChangeAspect="1" noChangeArrowheads="1"/>
          </p:cNvPicPr>
          <p:nvPr/>
        </p:nvPicPr>
        <p:blipFill>
          <a:blip r:embed="rId14"/>
          <a:srcRect/>
          <a:stretch>
            <a:fillRect/>
          </a:stretch>
        </p:blipFill>
        <p:spPr bwMode="auto">
          <a:xfrm>
            <a:off x="358775" y="476250"/>
            <a:ext cx="979488" cy="990600"/>
          </a:xfrm>
          <a:prstGeom prst="rect">
            <a:avLst/>
          </a:prstGeom>
          <a:noFill/>
          <a:ln w="9525">
            <a:noFill/>
            <a:miter lim="800000"/>
            <a:headEnd/>
            <a:tailEnd/>
          </a:ln>
        </p:spPr>
      </p:pic>
      <p:pic>
        <p:nvPicPr>
          <p:cNvPr id="2056" name="Picture 8" descr="houston-skyline-night"/>
          <p:cNvPicPr>
            <a:picLocks noChangeArrowheads="1"/>
          </p:cNvPicPr>
          <p:nvPr/>
        </p:nvPicPr>
        <p:blipFill>
          <a:blip r:embed="rId15"/>
          <a:srcRect/>
          <a:stretch>
            <a:fillRect/>
          </a:stretch>
        </p:blipFill>
        <p:spPr bwMode="auto">
          <a:xfrm>
            <a:off x="319088" y="3490913"/>
            <a:ext cx="1069975" cy="1490662"/>
          </a:xfrm>
          <a:prstGeom prst="rect">
            <a:avLst/>
          </a:prstGeom>
          <a:noFill/>
          <a:ln w="9525">
            <a:noFill/>
            <a:miter lim="800000"/>
            <a:headEnd/>
            <a:tailEnd/>
          </a:ln>
        </p:spPr>
      </p:pic>
      <p:sp>
        <p:nvSpPr>
          <p:cNvPr id="795657" name="Rectangle 9"/>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cs typeface="+mn-cs"/>
              </a:defRPr>
            </a:lvl1pPr>
          </a:lstStyle>
          <a:p>
            <a:pPr>
              <a:defRPr/>
            </a:pPr>
            <a:fld id="{1091C99C-1D27-45B1-A964-6880659FCFF3}" type="slidenum">
              <a:rPr lang="en-US"/>
              <a:pPr>
                <a:defRPr/>
              </a:pPr>
              <a:t>‹#›</a:t>
            </a:fld>
            <a:endParaRPr lang="en-US" dirty="0"/>
          </a:p>
        </p:txBody>
      </p:sp>
      <p:pic>
        <p:nvPicPr>
          <p:cNvPr id="2058" name="Picture 10" descr="pen_small"/>
          <p:cNvPicPr>
            <a:picLocks noChangeArrowheads="1"/>
          </p:cNvPicPr>
          <p:nvPr/>
        </p:nvPicPr>
        <p:blipFill>
          <a:blip r:embed="rId16"/>
          <a:srcRect/>
          <a:stretch>
            <a:fillRect/>
          </a:stretch>
        </p:blipFill>
        <p:spPr bwMode="auto">
          <a:xfrm>
            <a:off x="319088" y="1862138"/>
            <a:ext cx="1076325" cy="1493837"/>
          </a:xfrm>
          <a:prstGeom prst="rect">
            <a:avLst/>
          </a:prstGeom>
          <a:noFill/>
          <a:ln w="9525">
            <a:noFill/>
            <a:miter lim="800000"/>
            <a:headEnd/>
            <a:tailEnd/>
          </a:ln>
        </p:spPr>
      </p:pic>
      <p:pic>
        <p:nvPicPr>
          <p:cNvPr id="2059" name="Picture 11" descr="paper"/>
          <p:cNvPicPr>
            <a:picLocks noChangeArrowheads="1"/>
          </p:cNvPicPr>
          <p:nvPr/>
        </p:nvPicPr>
        <p:blipFill>
          <a:blip r:embed="rId17"/>
          <a:srcRect/>
          <a:stretch>
            <a:fillRect/>
          </a:stretch>
        </p:blipFill>
        <p:spPr bwMode="auto">
          <a:xfrm>
            <a:off x="282575" y="5103813"/>
            <a:ext cx="1143000" cy="1571625"/>
          </a:xfrm>
          <a:prstGeom prst="rect">
            <a:avLst/>
          </a:prstGeom>
          <a:noFill/>
          <a:ln w="9525">
            <a:noFill/>
            <a:miter lim="800000"/>
            <a:headEnd/>
            <a:tailEnd/>
          </a:ln>
        </p:spPr>
      </p:pic>
      <p:pic>
        <p:nvPicPr>
          <p:cNvPr id="2060" name="Picture 12" descr="houston-skyline-night"/>
          <p:cNvPicPr preferRelativeResize="0">
            <a:picLocks noChangeArrowheads="1"/>
          </p:cNvPicPr>
          <p:nvPr userDrawn="1"/>
        </p:nvPicPr>
        <p:blipFill>
          <a:blip r:embed="rId15"/>
          <a:srcRect/>
          <a:stretch>
            <a:fillRect/>
          </a:stretch>
        </p:blipFill>
        <p:spPr bwMode="auto">
          <a:xfrm>
            <a:off x="319088" y="3490913"/>
            <a:ext cx="1069975" cy="1490662"/>
          </a:xfrm>
          <a:prstGeom prst="rect">
            <a:avLst/>
          </a:prstGeom>
          <a:noFill/>
          <a:ln w="9525">
            <a:noFill/>
            <a:miter lim="800000"/>
            <a:headEnd/>
            <a:tailEnd/>
          </a:ln>
        </p:spPr>
      </p:pic>
      <p:pic>
        <p:nvPicPr>
          <p:cNvPr id="2061" name="Picture 13" descr="pen_small"/>
          <p:cNvPicPr preferRelativeResize="0">
            <a:picLocks noChangeArrowheads="1"/>
          </p:cNvPicPr>
          <p:nvPr userDrawn="1"/>
        </p:nvPicPr>
        <p:blipFill>
          <a:blip r:embed="rId16"/>
          <a:srcRect/>
          <a:stretch>
            <a:fillRect/>
          </a:stretch>
        </p:blipFill>
        <p:spPr bwMode="auto">
          <a:xfrm>
            <a:off x="319088" y="1862138"/>
            <a:ext cx="1076325" cy="1493837"/>
          </a:xfrm>
          <a:prstGeom prst="rect">
            <a:avLst/>
          </a:prstGeom>
          <a:noFill/>
          <a:ln w="9525">
            <a:noFill/>
            <a:miter lim="800000"/>
            <a:headEnd/>
            <a:tailEnd/>
          </a:ln>
        </p:spPr>
      </p:pic>
      <p:pic>
        <p:nvPicPr>
          <p:cNvPr id="2062" name="Picture 14" descr="Paper"/>
          <p:cNvPicPr preferRelativeResize="0">
            <a:picLocks noChangeAspect="1" noChangeArrowheads="1"/>
          </p:cNvPicPr>
          <p:nvPr userDrawn="1"/>
        </p:nvPicPr>
        <p:blipFill>
          <a:blip r:embed="rId18"/>
          <a:srcRect/>
          <a:stretch>
            <a:fillRect/>
          </a:stretch>
        </p:blipFill>
        <p:spPr bwMode="auto">
          <a:xfrm>
            <a:off x="317500" y="5129213"/>
            <a:ext cx="1081088" cy="1512887"/>
          </a:xfrm>
          <a:prstGeom prst="rect">
            <a:avLst/>
          </a:prstGeom>
          <a:noFill/>
          <a:ln w="9525">
            <a:noFill/>
            <a:miter lim="800000"/>
            <a:headEnd/>
            <a:tailEnd/>
          </a:ln>
        </p:spPr>
      </p:pic>
      <p:sp>
        <p:nvSpPr>
          <p:cNvPr id="795663" name="Rectangle 15"/>
          <p:cNvSpPr>
            <a:spLocks noChangeArrowheads="1"/>
          </p:cNvSpPr>
          <p:nvPr userDrawn="1"/>
        </p:nvSpPr>
        <p:spPr bwMode="auto">
          <a:xfrm>
            <a:off x="571500" y="6229350"/>
            <a:ext cx="184150" cy="488950"/>
          </a:xfrm>
          <a:prstGeom prst="rect">
            <a:avLst/>
          </a:prstGeom>
          <a:noFill/>
          <a:ln w="12700">
            <a:noFill/>
            <a:miter lim="800000"/>
            <a:headEnd type="none" w="sm" len="sm"/>
            <a:tailEnd type="none" w="sm" len="sm"/>
          </a:ln>
          <a:effectLst/>
        </p:spPr>
        <p:txBody>
          <a:bodyPr wrap="none">
            <a:spAutoFit/>
          </a:bodyPr>
          <a:lstStyle/>
          <a:p>
            <a:pPr algn="l">
              <a:defRPr/>
            </a:pPr>
            <a:endParaRPr lang="en-US" sz="2600" b="1" dirty="0">
              <a:solidFill>
                <a:schemeClr val="bg1"/>
              </a:solidFill>
              <a:effectLst/>
              <a:cs typeface="+mn-cs"/>
            </a:endParaRPr>
          </a:p>
        </p:txBody>
      </p:sp>
    </p:spTree>
  </p:cSld>
  <p:clrMap bg1="lt1" tx1="dk1" bg2="lt2" tx2="dk2" accent1="accent1" accent2="accent2" accent3="accent3" accent4="accent4" accent5="accent5" accent6="accent6" hlink="hlink" folHlink="folHlink"/>
  <p:sldLayoutIdLst>
    <p:sldLayoutId id="2147484137"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p:cNvSpPr>
            <a:spLocks noGrp="1" noChangeArrowheads="1"/>
          </p:cNvSpPr>
          <p:nvPr>
            <p:ph type="ctrTitle"/>
          </p:nvPr>
        </p:nvSpPr>
        <p:spPr>
          <a:xfrm>
            <a:off x="914400" y="2514600"/>
            <a:ext cx="7772400" cy="1470025"/>
          </a:xfrm>
        </p:spPr>
        <p:txBody>
          <a:bodyPr/>
          <a:lstStyle/>
          <a:p>
            <a:pPr eaLnBrk="1" hangingPunct="1"/>
            <a:r>
              <a:rPr lang="en-US" smtClean="0"/>
              <a:t>Presentation to the City of Houston </a:t>
            </a:r>
            <a:br>
              <a:rPr lang="en-US" smtClean="0"/>
            </a:br>
            <a:r>
              <a:rPr lang="en-US" smtClean="0"/>
              <a:t>Budget and Fiscal Affairs Committee</a:t>
            </a:r>
          </a:p>
        </p:txBody>
      </p:sp>
      <p:sp>
        <p:nvSpPr>
          <p:cNvPr id="5123" name="Rectangle 14"/>
          <p:cNvSpPr>
            <a:spLocks noGrp="1" noChangeArrowheads="1"/>
          </p:cNvSpPr>
          <p:nvPr>
            <p:ph type="subTitle" idx="1"/>
          </p:nvPr>
        </p:nvSpPr>
        <p:spPr>
          <a:xfrm>
            <a:off x="1447800" y="4191000"/>
            <a:ext cx="6400800" cy="1676400"/>
          </a:xfrm>
          <a:noFill/>
        </p:spPr>
        <p:txBody>
          <a:bodyPr anchor="ctr" anchorCtr="1"/>
          <a:lstStyle/>
          <a:p>
            <a:pPr eaLnBrk="1" hangingPunct="1">
              <a:spcBef>
                <a:spcPct val="0"/>
              </a:spcBef>
              <a:spcAft>
                <a:spcPct val="0"/>
              </a:spcAft>
            </a:pPr>
            <a:r>
              <a:rPr lang="en-US" sz="2000" b="1" smtClean="0"/>
              <a:t>FY2012 Budget Overview </a:t>
            </a:r>
          </a:p>
          <a:p>
            <a:pPr eaLnBrk="1" hangingPunct="1">
              <a:spcBef>
                <a:spcPct val="0"/>
              </a:spcBef>
              <a:spcAft>
                <a:spcPct val="0"/>
              </a:spcAft>
            </a:pPr>
            <a:r>
              <a:rPr lang="en-US" sz="2000" b="1" smtClean="0"/>
              <a:t>and </a:t>
            </a:r>
          </a:p>
          <a:p>
            <a:pPr eaLnBrk="1" hangingPunct="1">
              <a:spcBef>
                <a:spcPct val="0"/>
              </a:spcBef>
              <a:spcAft>
                <a:spcPct val="0"/>
              </a:spcAft>
            </a:pPr>
            <a:r>
              <a:rPr lang="en-US" sz="2000" b="1" smtClean="0"/>
              <a:t>General Fund Five Year Forecast</a:t>
            </a:r>
          </a:p>
          <a:p>
            <a:pPr eaLnBrk="1" hangingPunct="1">
              <a:spcBef>
                <a:spcPct val="0"/>
              </a:spcBef>
              <a:spcAft>
                <a:spcPct val="0"/>
              </a:spcAft>
            </a:pPr>
            <a:endParaRPr lang="en-US" sz="2000" b="1" smtClean="0"/>
          </a:p>
          <a:p>
            <a:pPr eaLnBrk="1" hangingPunct="1">
              <a:spcBef>
                <a:spcPct val="0"/>
              </a:spcBef>
              <a:spcAft>
                <a:spcPct val="0"/>
              </a:spcAft>
            </a:pPr>
            <a:r>
              <a:rPr lang="en-US" sz="2000" b="1" smtClean="0"/>
              <a:t>May 31, 2011</a:t>
            </a:r>
          </a:p>
        </p:txBody>
      </p:sp>
      <p:sp>
        <p:nvSpPr>
          <p:cNvPr id="5124" name="Text Box 15"/>
          <p:cNvSpPr txBox="1">
            <a:spLocks noChangeArrowheads="1"/>
          </p:cNvSpPr>
          <p:nvPr/>
        </p:nvSpPr>
        <p:spPr bwMode="auto">
          <a:xfrm>
            <a:off x="3505200" y="6172200"/>
            <a:ext cx="2181225" cy="338138"/>
          </a:xfrm>
          <a:prstGeom prst="rect">
            <a:avLst/>
          </a:prstGeom>
          <a:noFill/>
          <a:ln w="9525">
            <a:noFill/>
            <a:miter lim="800000"/>
            <a:headEnd type="none" w="sm" len="sm"/>
            <a:tailEnd type="none" w="sm" len="sm"/>
          </a:ln>
        </p:spPr>
        <p:txBody>
          <a:bodyPr wrap="none">
            <a:spAutoFit/>
          </a:bodyPr>
          <a:lstStyle/>
          <a:p>
            <a:r>
              <a:rPr lang="en-US" sz="1600" b="1">
                <a:effectLst/>
              </a:rPr>
              <a:t>Kelly Dowe, Director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F70D26A9-A0AA-477D-BB5A-9EFAC5297875}" type="slidenum">
              <a:rPr lang="en-US" smtClean="0">
                <a:cs typeface="Arial" charset="0"/>
              </a:rPr>
              <a:pPr/>
              <a:t>10</a:t>
            </a:fld>
            <a:endParaRPr lang="en-US" smtClean="0">
              <a:cs typeface="Arial" charset="0"/>
            </a:endParaRPr>
          </a:p>
        </p:txBody>
      </p:sp>
      <p:sp>
        <p:nvSpPr>
          <p:cNvPr id="14339" name="Rectangle 5"/>
          <p:cNvSpPr>
            <a:spLocks noGrp="1" noChangeArrowheads="1"/>
          </p:cNvSpPr>
          <p:nvPr>
            <p:ph type="title"/>
          </p:nvPr>
        </p:nvSpPr>
        <p:spPr/>
        <p:txBody>
          <a:bodyPr/>
          <a:lstStyle/>
          <a:p>
            <a:pPr eaLnBrk="1" hangingPunct="1"/>
            <a:r>
              <a:rPr lang="en-US" smtClean="0"/>
              <a:t>Trends in Sales Tax Revenues </a:t>
            </a:r>
            <a:br>
              <a:rPr lang="en-US" smtClean="0"/>
            </a:br>
            <a:r>
              <a:rPr lang="en-US" smtClean="0"/>
              <a:t>FY2009 - FY2012</a:t>
            </a:r>
          </a:p>
        </p:txBody>
      </p:sp>
      <p:pic>
        <p:nvPicPr>
          <p:cNvPr id="14340" name="Picture 5"/>
          <p:cNvPicPr>
            <a:picLocks noChangeAspect="1" noChangeArrowheads="1"/>
          </p:cNvPicPr>
          <p:nvPr/>
        </p:nvPicPr>
        <p:blipFill>
          <a:blip r:embed="rId3"/>
          <a:srcRect/>
          <a:stretch>
            <a:fillRect/>
          </a:stretch>
        </p:blipFill>
        <p:spPr bwMode="auto">
          <a:xfrm>
            <a:off x="1638300" y="1274763"/>
            <a:ext cx="7505700" cy="5326062"/>
          </a:xfrm>
          <a:prstGeom prst="rect">
            <a:avLst/>
          </a:prstGeom>
          <a:noFill/>
          <a:ln w="19050" algn="ctr">
            <a:noFill/>
            <a:miter lim="800000"/>
            <a:headEnd type="none" w="sm" len="sm"/>
            <a:tailEnd type="none" w="sm" len="sm"/>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2C6C809F-DEB2-4B94-AD15-1A40DDA78370}" type="slidenum">
              <a:rPr lang="en-US" smtClean="0">
                <a:cs typeface="Arial" charset="0"/>
              </a:rPr>
              <a:pPr/>
              <a:t>11</a:t>
            </a:fld>
            <a:endParaRPr lang="en-US" smtClean="0">
              <a:cs typeface="Arial" charset="0"/>
            </a:endParaRPr>
          </a:p>
        </p:txBody>
      </p:sp>
      <p:sp>
        <p:nvSpPr>
          <p:cNvPr id="15363" name="Rectangle 4"/>
          <p:cNvSpPr>
            <a:spLocks noGrp="1" noChangeArrowheads="1"/>
          </p:cNvSpPr>
          <p:nvPr>
            <p:ph type="title"/>
          </p:nvPr>
        </p:nvSpPr>
        <p:spPr/>
        <p:txBody>
          <a:bodyPr/>
          <a:lstStyle/>
          <a:p>
            <a:pPr eaLnBrk="1" hangingPunct="1"/>
            <a:r>
              <a:rPr lang="en-US" smtClean="0"/>
              <a:t>Other Revenues and Sources of Funds</a:t>
            </a:r>
          </a:p>
        </p:txBody>
      </p:sp>
      <p:sp>
        <p:nvSpPr>
          <p:cNvPr id="15364" name="Rectangle 5"/>
          <p:cNvSpPr>
            <a:spLocks noGrp="1" noChangeArrowheads="1"/>
          </p:cNvSpPr>
          <p:nvPr>
            <p:ph type="body" idx="1"/>
          </p:nvPr>
        </p:nvSpPr>
        <p:spPr>
          <a:xfrm>
            <a:off x="1752600" y="1447800"/>
            <a:ext cx="6978650" cy="5105400"/>
          </a:xfrm>
        </p:spPr>
        <p:txBody>
          <a:bodyPr/>
          <a:lstStyle/>
          <a:p>
            <a:pPr eaLnBrk="1" hangingPunct="1"/>
            <a:r>
              <a:rPr lang="en-US" sz="2000" u="sng" dirty="0" smtClean="0"/>
              <a:t>Assumptions: </a:t>
            </a:r>
          </a:p>
          <a:p>
            <a:pPr lvl="1" eaLnBrk="1" hangingPunct="1"/>
            <a:r>
              <a:rPr lang="en-US" sz="2000" dirty="0" smtClean="0"/>
              <a:t>Sale of Land of $13.6 million</a:t>
            </a:r>
          </a:p>
          <a:p>
            <a:pPr lvl="2" eaLnBrk="1" hangingPunct="1"/>
            <a:r>
              <a:rPr lang="en-US" sz="1800" dirty="0" smtClean="0"/>
              <a:t>Approximately the same amount as in FY2011 transactions</a:t>
            </a:r>
          </a:p>
          <a:p>
            <a:pPr lvl="2" eaLnBrk="1" hangingPunct="1"/>
            <a:r>
              <a:rPr lang="en-US" sz="1800" dirty="0" smtClean="0"/>
              <a:t>$10.7 million in non-right-of-way properties</a:t>
            </a:r>
          </a:p>
          <a:p>
            <a:pPr lvl="1" eaLnBrk="1" hangingPunct="1"/>
            <a:r>
              <a:rPr lang="en-US" sz="2000" dirty="0" smtClean="0"/>
              <a:t>Transfers of $27.1 million: </a:t>
            </a:r>
          </a:p>
          <a:p>
            <a:pPr lvl="2" eaLnBrk="1" hangingPunct="1"/>
            <a:r>
              <a:rPr lang="en-US" sz="1800" dirty="0" smtClean="0"/>
              <a:t>$17.1 million transfers from Combined Utility System for debt repayment</a:t>
            </a:r>
          </a:p>
          <a:p>
            <a:pPr lvl="2" eaLnBrk="1" hangingPunct="1"/>
            <a:r>
              <a:rPr lang="en-US" sz="1800" dirty="0" smtClean="0"/>
              <a:t>$10.0 million from Houston First consolidation</a:t>
            </a:r>
          </a:p>
          <a:p>
            <a:pPr lvl="1" eaLnBrk="1" hangingPunct="1"/>
            <a:r>
              <a:rPr lang="en-US" sz="2000" dirty="0" smtClean="0"/>
              <a:t>Ongoing transfers of $14.2 million: </a:t>
            </a:r>
          </a:p>
          <a:p>
            <a:pPr lvl="2" eaLnBrk="1" hangingPunct="1"/>
            <a:r>
              <a:rPr lang="en-US" sz="1800" dirty="0" smtClean="0"/>
              <a:t>$9.2 million from Parking Management, $2.2 million from Auto Dealers, $2.5 million from Building Inspection, and $340,000 from other funds </a:t>
            </a:r>
          </a:p>
          <a:p>
            <a:pPr lvl="1" eaLnBrk="1" hangingPunct="1"/>
            <a:r>
              <a:rPr lang="en-US" sz="2000" dirty="0" smtClean="0"/>
              <a:t>No drawdown in fund balance. </a:t>
            </a:r>
          </a:p>
          <a:p>
            <a:pPr eaLnBrk="1" hangingPunct="1"/>
            <a:endParaRPr lang="en-US" sz="2400" dirty="0" smtClean="0"/>
          </a:p>
          <a:p>
            <a:pPr eaLnBrk="1" hangingPunct="1"/>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pPr eaLnBrk="1" hangingPunct="1"/>
            <a:r>
              <a:rPr lang="en-US" smtClean="0"/>
              <a:t>General Fund Expenditures</a:t>
            </a:r>
            <a:endParaRPr lang="en-US" sz="1400" smtClean="0"/>
          </a:p>
        </p:txBody>
      </p:sp>
      <p:sp>
        <p:nvSpPr>
          <p:cNvPr id="16387" name="Slide Number Placeholder 4"/>
          <p:cNvSpPr>
            <a:spLocks noGrp="1"/>
          </p:cNvSpPr>
          <p:nvPr>
            <p:ph type="sldNum" sz="quarter" idx="12"/>
          </p:nvPr>
        </p:nvSpPr>
        <p:spPr/>
        <p:txBody>
          <a:bodyPr/>
          <a:lstStyle/>
          <a:p>
            <a:pPr>
              <a:defRPr/>
            </a:pPr>
            <a:fld id="{6987907B-28B3-4E0E-A0DB-BB492B7EA265}" type="slidenum">
              <a:rPr lang="en-US" smtClean="0"/>
              <a:pPr>
                <a:defRPr/>
              </a:pPr>
              <a:t>12</a:t>
            </a:fld>
            <a:endParaRPr lang="en-US" dirty="0" smtClean="0"/>
          </a:p>
        </p:txBody>
      </p:sp>
      <p:sp>
        <p:nvSpPr>
          <p:cNvPr id="16388" name="Text Box 4"/>
          <p:cNvSpPr txBox="1">
            <a:spLocks noChangeArrowheads="1"/>
          </p:cNvSpPr>
          <p:nvPr/>
        </p:nvSpPr>
        <p:spPr bwMode="auto">
          <a:xfrm>
            <a:off x="990600" y="6324600"/>
            <a:ext cx="5029200" cy="366713"/>
          </a:xfrm>
          <a:prstGeom prst="rect">
            <a:avLst/>
          </a:prstGeom>
          <a:noFill/>
          <a:ln w="12700">
            <a:noFill/>
            <a:miter lim="800000"/>
            <a:headEnd type="none" w="sm" len="sm"/>
            <a:tailEnd type="none" w="sm" len="sm"/>
          </a:ln>
        </p:spPr>
        <p:txBody>
          <a:bodyPr>
            <a:spAutoFit/>
          </a:bodyPr>
          <a:lstStyle/>
          <a:p>
            <a:pPr algn="l">
              <a:spcBef>
                <a:spcPct val="50000"/>
              </a:spcBef>
            </a:pPr>
            <a:endParaRPr lang="en-US" sz="1800">
              <a:effectLst/>
            </a:endParaRPr>
          </a:p>
        </p:txBody>
      </p:sp>
      <p:pic>
        <p:nvPicPr>
          <p:cNvPr id="16389" name="Picture 11"/>
          <p:cNvPicPr>
            <a:picLocks noChangeAspect="1" noChangeArrowheads="1"/>
          </p:cNvPicPr>
          <p:nvPr/>
        </p:nvPicPr>
        <p:blipFill>
          <a:blip r:embed="rId3"/>
          <a:srcRect/>
          <a:stretch>
            <a:fillRect/>
          </a:stretch>
        </p:blipFill>
        <p:spPr bwMode="auto">
          <a:xfrm>
            <a:off x="93663" y="1703388"/>
            <a:ext cx="8804275" cy="4351337"/>
          </a:xfrm>
          <a:prstGeom prst="rect">
            <a:avLst/>
          </a:prstGeom>
          <a:noFill/>
          <a:ln w="19050" algn="ctr">
            <a:noFill/>
            <a:miter lim="800000"/>
            <a:headEnd type="none" w="sm" len="sm"/>
            <a:tailEnd type="none" w="sm" len="sm"/>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2"/>
          </p:nvPr>
        </p:nvSpPr>
        <p:spPr/>
        <p:txBody>
          <a:bodyPr/>
          <a:lstStyle/>
          <a:p>
            <a:pPr>
              <a:defRPr/>
            </a:pPr>
            <a:fld id="{02692ABE-3E6C-4F34-9782-B4DE337C6427}" type="slidenum">
              <a:rPr lang="en-US" smtClean="0"/>
              <a:pPr>
                <a:defRPr/>
              </a:pPr>
              <a:t>13</a:t>
            </a:fld>
            <a:endParaRPr lang="en-US" dirty="0" smtClean="0"/>
          </a:p>
        </p:txBody>
      </p:sp>
      <p:sp>
        <p:nvSpPr>
          <p:cNvPr id="17411" name="Rectangle 4"/>
          <p:cNvSpPr>
            <a:spLocks noGrp="1" noChangeArrowheads="1"/>
          </p:cNvSpPr>
          <p:nvPr>
            <p:ph type="title"/>
          </p:nvPr>
        </p:nvSpPr>
        <p:spPr/>
        <p:txBody>
          <a:bodyPr/>
          <a:lstStyle/>
          <a:p>
            <a:pPr eaLnBrk="1" hangingPunct="1"/>
            <a:r>
              <a:rPr lang="en-US" smtClean="0"/>
              <a:t>General Fund Expenditures </a:t>
            </a:r>
            <a:br>
              <a:rPr lang="en-US" smtClean="0"/>
            </a:br>
            <a:r>
              <a:rPr lang="en-US" smtClean="0"/>
              <a:t>FY2003 - FY2012 </a:t>
            </a:r>
            <a:r>
              <a:rPr lang="en-US" sz="1400" smtClean="0"/>
              <a:t>(Including Debt Service)</a:t>
            </a:r>
          </a:p>
        </p:txBody>
      </p:sp>
      <p:pic>
        <p:nvPicPr>
          <p:cNvPr id="17413" name="Picture 5"/>
          <p:cNvPicPr>
            <a:picLocks noChangeAspect="1" noChangeArrowheads="1"/>
          </p:cNvPicPr>
          <p:nvPr/>
        </p:nvPicPr>
        <p:blipFill>
          <a:blip r:embed="rId3"/>
          <a:srcRect/>
          <a:stretch>
            <a:fillRect/>
          </a:stretch>
        </p:blipFill>
        <p:spPr bwMode="auto">
          <a:xfrm>
            <a:off x="522031" y="1484671"/>
            <a:ext cx="7933710" cy="5373329"/>
          </a:xfrm>
          <a:prstGeom prst="rect">
            <a:avLst/>
          </a:prstGeom>
          <a:noFill/>
          <a:ln w="19050" cap="flat" cmpd="sng" algn="ctr">
            <a:noFill/>
            <a:prstDash val="solid"/>
            <a:miter lim="800000"/>
            <a:headEnd type="none" w="sm" len="sm"/>
            <a:tailEnd type="none" w="sm" len="sm"/>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28D83E64-20EC-4006-BCBC-47526FCF53D4}" type="slidenum">
              <a:rPr lang="en-US" smtClean="0">
                <a:cs typeface="Arial" charset="0"/>
              </a:rPr>
              <a:pPr/>
              <a:t>14</a:t>
            </a:fld>
            <a:endParaRPr lang="en-US" smtClean="0">
              <a:cs typeface="Arial" charset="0"/>
            </a:endParaRPr>
          </a:p>
        </p:txBody>
      </p:sp>
      <p:sp>
        <p:nvSpPr>
          <p:cNvPr id="18435" name="Rectangle 13"/>
          <p:cNvSpPr>
            <a:spLocks noGrp="1" noChangeArrowheads="1"/>
          </p:cNvSpPr>
          <p:nvPr>
            <p:ph type="title"/>
          </p:nvPr>
        </p:nvSpPr>
        <p:spPr/>
        <p:txBody>
          <a:bodyPr/>
          <a:lstStyle/>
          <a:p>
            <a:pPr eaLnBrk="1" hangingPunct="1"/>
            <a:r>
              <a:rPr lang="en-US" dirty="0" smtClean="0"/>
              <a:t>Expenditures Summary</a:t>
            </a:r>
          </a:p>
        </p:txBody>
      </p:sp>
      <p:sp>
        <p:nvSpPr>
          <p:cNvPr id="18436" name="Rectangle 14"/>
          <p:cNvSpPr>
            <a:spLocks noGrp="1" noChangeArrowheads="1"/>
          </p:cNvSpPr>
          <p:nvPr>
            <p:ph type="body" idx="1"/>
          </p:nvPr>
        </p:nvSpPr>
        <p:spPr>
          <a:xfrm>
            <a:off x="1771850" y="1332297"/>
            <a:ext cx="7239000" cy="5105400"/>
          </a:xfrm>
        </p:spPr>
        <p:txBody>
          <a:bodyPr/>
          <a:lstStyle/>
          <a:p>
            <a:pPr eaLnBrk="1" hangingPunct="1"/>
            <a:r>
              <a:rPr lang="en-US" sz="1800" dirty="0" smtClean="0"/>
              <a:t>No pay increases.</a:t>
            </a:r>
          </a:p>
          <a:p>
            <a:pPr eaLnBrk="1" hangingPunct="1"/>
            <a:r>
              <a:rPr lang="en-US" sz="1800" dirty="0" smtClean="0"/>
              <a:t>Savings in Health Benefits from implementation of new contract. </a:t>
            </a:r>
          </a:p>
          <a:p>
            <a:pPr eaLnBrk="1" hangingPunct="1"/>
            <a:r>
              <a:rPr lang="en-US" sz="1800" dirty="0" smtClean="0"/>
              <a:t>Includes termination pay allowances of $5.4 million.</a:t>
            </a:r>
          </a:p>
          <a:p>
            <a:pPr eaLnBrk="1" hangingPunct="1"/>
            <a:r>
              <a:rPr lang="en-US" sz="1800" dirty="0" smtClean="0"/>
              <a:t>Reflects decreases in HR and IT costs resulting from consolidations.</a:t>
            </a:r>
          </a:p>
          <a:p>
            <a:pPr eaLnBrk="1" hangingPunct="1"/>
            <a:r>
              <a:rPr lang="en-US" sz="1800" dirty="0" smtClean="0"/>
              <a:t>Fleet costs budgeted conservatively with no change in FY2012 costs.</a:t>
            </a:r>
          </a:p>
          <a:p>
            <a:pPr eaLnBrk="1" hangingPunct="1"/>
            <a:r>
              <a:rPr lang="en-US" sz="1800" b="1" u="sng" dirty="0" smtClean="0"/>
              <a:t>Police</a:t>
            </a:r>
            <a:r>
              <a:rPr lang="en-US" sz="1800" u="sng" dirty="0" smtClean="0"/>
              <a:t>:</a:t>
            </a:r>
          </a:p>
          <a:p>
            <a:pPr lvl="1" eaLnBrk="1" hangingPunct="1"/>
            <a:r>
              <a:rPr lang="en-US" sz="1800" dirty="0" smtClean="0"/>
              <a:t>Deferred pension contribution of $17 million.</a:t>
            </a:r>
          </a:p>
          <a:p>
            <a:pPr lvl="1" eaLnBrk="1" hangingPunct="1"/>
            <a:r>
              <a:rPr lang="en-US" sz="1800" dirty="0" smtClean="0"/>
              <a:t>No layoffs for classified and jail employees.</a:t>
            </a:r>
          </a:p>
          <a:p>
            <a:pPr eaLnBrk="1" hangingPunct="1"/>
            <a:r>
              <a:rPr lang="en-US" sz="1800" b="1" u="sng" dirty="0" smtClean="0"/>
              <a:t>Fire</a:t>
            </a:r>
            <a:r>
              <a:rPr lang="en-US" sz="1800" u="sng" dirty="0" smtClean="0"/>
              <a:t>: </a:t>
            </a:r>
          </a:p>
          <a:p>
            <a:pPr lvl="1" eaLnBrk="1" hangingPunct="1"/>
            <a:r>
              <a:rPr lang="en-US" sz="1800" dirty="0" smtClean="0"/>
              <a:t>Deferred termination pay and other pays.</a:t>
            </a:r>
          </a:p>
          <a:p>
            <a:pPr lvl="1" eaLnBrk="1" hangingPunct="1"/>
            <a:r>
              <a:rPr lang="en-US" sz="1800" dirty="0" smtClean="0"/>
              <a:t>Pension rate of 23.9%.</a:t>
            </a:r>
          </a:p>
          <a:p>
            <a:pPr lvl="1" eaLnBrk="1" hangingPunct="1"/>
            <a:r>
              <a:rPr lang="en-US" sz="1800" dirty="0" smtClean="0"/>
              <a:t>No layoffs of classified personnel pending ratification of new collective bargaining agreement.</a:t>
            </a:r>
          </a:p>
          <a:p>
            <a:pPr lvl="1" eaLnBrk="1" hangingPunct="1"/>
            <a:endParaRPr lang="en-US" sz="1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p:txBody>
          <a:bodyPr/>
          <a:lstStyle/>
          <a:p>
            <a:pPr>
              <a:defRPr/>
            </a:pPr>
            <a:fld id="{F6FDE3B2-0111-40C6-A070-7EB3A75EF4A8}" type="slidenum">
              <a:rPr lang="en-US" smtClean="0"/>
              <a:pPr>
                <a:defRPr/>
              </a:pPr>
              <a:t>15</a:t>
            </a:fld>
            <a:endParaRPr lang="en-US" dirty="0" smtClean="0"/>
          </a:p>
        </p:txBody>
      </p:sp>
      <p:sp>
        <p:nvSpPr>
          <p:cNvPr id="19459" name="Rectangle 2"/>
          <p:cNvSpPr>
            <a:spLocks noGrp="1" noChangeArrowheads="1"/>
          </p:cNvSpPr>
          <p:nvPr>
            <p:ph type="title"/>
          </p:nvPr>
        </p:nvSpPr>
        <p:spPr/>
        <p:txBody>
          <a:bodyPr/>
          <a:lstStyle/>
          <a:p>
            <a:pPr eaLnBrk="1" hangingPunct="1"/>
            <a:r>
              <a:rPr lang="en-US" smtClean="0"/>
              <a:t>General Fund </a:t>
            </a:r>
            <a:br>
              <a:rPr lang="en-US" smtClean="0"/>
            </a:br>
            <a:r>
              <a:rPr lang="en-US" smtClean="0"/>
              <a:t>Full-Time Equivalents</a:t>
            </a:r>
          </a:p>
        </p:txBody>
      </p:sp>
      <p:pic>
        <p:nvPicPr>
          <p:cNvPr id="19460" name="Picture 5"/>
          <p:cNvPicPr>
            <a:picLocks noChangeAspect="1" noChangeArrowheads="1"/>
          </p:cNvPicPr>
          <p:nvPr/>
        </p:nvPicPr>
        <p:blipFill>
          <a:blip r:embed="rId3"/>
          <a:srcRect/>
          <a:stretch>
            <a:fillRect/>
          </a:stretch>
        </p:blipFill>
        <p:spPr bwMode="auto">
          <a:xfrm>
            <a:off x="677863" y="1514475"/>
            <a:ext cx="8416925" cy="5276850"/>
          </a:xfrm>
          <a:prstGeom prst="rect">
            <a:avLst/>
          </a:prstGeom>
          <a:noFill/>
          <a:ln w="19050" algn="ctr">
            <a:noFill/>
            <a:miter lim="800000"/>
            <a:headEnd type="none" w="sm" len="sm"/>
            <a:tailEnd type="none" w="sm" len="sm"/>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2"/>
          </p:nvPr>
        </p:nvSpPr>
        <p:spPr/>
        <p:txBody>
          <a:bodyPr/>
          <a:lstStyle/>
          <a:p>
            <a:pPr>
              <a:defRPr/>
            </a:pPr>
            <a:fld id="{7A5F6615-C872-414A-8F9D-31C6EBB8107F}" type="slidenum">
              <a:rPr lang="en-US" smtClean="0"/>
              <a:pPr>
                <a:defRPr/>
              </a:pPr>
              <a:t>16</a:t>
            </a:fld>
            <a:endParaRPr lang="en-US" dirty="0" smtClean="0"/>
          </a:p>
        </p:txBody>
      </p:sp>
      <p:sp>
        <p:nvSpPr>
          <p:cNvPr id="20483" name="Rectangle 13"/>
          <p:cNvSpPr>
            <a:spLocks noGrp="1" noChangeArrowheads="1"/>
          </p:cNvSpPr>
          <p:nvPr>
            <p:ph type="title"/>
          </p:nvPr>
        </p:nvSpPr>
        <p:spPr/>
        <p:txBody>
          <a:bodyPr/>
          <a:lstStyle/>
          <a:p>
            <a:pPr eaLnBrk="1" hangingPunct="1"/>
            <a:r>
              <a:rPr lang="en-US" dirty="0" smtClean="0"/>
              <a:t>General Fund Pension Contributions </a:t>
            </a:r>
            <a:br>
              <a:rPr lang="en-US" dirty="0" smtClean="0"/>
            </a:br>
            <a:r>
              <a:rPr lang="en-US" dirty="0" smtClean="0"/>
              <a:t>FY2003 - FY2012</a:t>
            </a:r>
          </a:p>
        </p:txBody>
      </p:sp>
      <p:pic>
        <p:nvPicPr>
          <p:cNvPr id="4099" name="Picture 3"/>
          <p:cNvPicPr>
            <a:picLocks noChangeAspect="1" noChangeArrowheads="1"/>
          </p:cNvPicPr>
          <p:nvPr/>
        </p:nvPicPr>
        <p:blipFill>
          <a:blip r:embed="rId3"/>
          <a:srcRect/>
          <a:stretch>
            <a:fillRect/>
          </a:stretch>
        </p:blipFill>
        <p:spPr bwMode="auto">
          <a:xfrm>
            <a:off x="1086471" y="1366683"/>
            <a:ext cx="7280787" cy="53585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2"/>
          </p:nvPr>
        </p:nvSpPr>
        <p:spPr/>
        <p:txBody>
          <a:bodyPr/>
          <a:lstStyle/>
          <a:p>
            <a:pPr>
              <a:defRPr/>
            </a:pPr>
            <a:fld id="{725C2B7A-1FF4-41DF-BED7-2547EF971246}" type="slidenum">
              <a:rPr lang="en-US" smtClean="0"/>
              <a:pPr>
                <a:defRPr/>
              </a:pPr>
              <a:t>17</a:t>
            </a:fld>
            <a:endParaRPr lang="en-US" dirty="0" smtClean="0"/>
          </a:p>
        </p:txBody>
      </p:sp>
      <p:sp>
        <p:nvSpPr>
          <p:cNvPr id="21507" name="Rectangle 4"/>
          <p:cNvSpPr>
            <a:spLocks noGrp="1" noChangeArrowheads="1"/>
          </p:cNvSpPr>
          <p:nvPr>
            <p:ph type="title"/>
          </p:nvPr>
        </p:nvSpPr>
        <p:spPr/>
        <p:txBody>
          <a:bodyPr/>
          <a:lstStyle/>
          <a:p>
            <a:pPr eaLnBrk="1" hangingPunct="1"/>
            <a:r>
              <a:rPr lang="en-US" smtClean="0"/>
              <a:t>General Fund Unassigned Ending Fund Balance FY2002 - FY2012</a:t>
            </a:r>
          </a:p>
        </p:txBody>
      </p:sp>
      <p:pic>
        <p:nvPicPr>
          <p:cNvPr id="3074" name="Picture 2"/>
          <p:cNvPicPr>
            <a:picLocks noChangeAspect="1" noChangeArrowheads="1"/>
          </p:cNvPicPr>
          <p:nvPr/>
        </p:nvPicPr>
        <p:blipFill>
          <a:blip r:embed="rId3"/>
          <a:srcRect/>
          <a:stretch>
            <a:fillRect/>
          </a:stretch>
        </p:blipFill>
        <p:spPr bwMode="auto">
          <a:xfrm>
            <a:off x="598534" y="1366681"/>
            <a:ext cx="8181668" cy="54045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3327400"/>
            <a:ext cx="7772400" cy="1470025"/>
          </a:xfrm>
          <a:noFill/>
        </p:spPr>
        <p:txBody>
          <a:bodyPr/>
          <a:lstStyle/>
          <a:p>
            <a:pPr eaLnBrk="1" hangingPunct="1"/>
            <a:r>
              <a:rPr lang="en-US" sz="4000" smtClean="0"/>
              <a:t>General Fund Five Year Plan</a:t>
            </a:r>
            <a:br>
              <a:rPr lang="en-US" sz="4000" smtClean="0"/>
            </a:br>
            <a:r>
              <a:rPr lang="en-US" sz="4000" smtClean="0"/>
              <a:t>FY2012 – FY2016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D288E26D-FD7A-4222-A2E2-59CC826BFCA0}" type="slidenum">
              <a:rPr lang="en-US" smtClean="0">
                <a:cs typeface="Arial" charset="0"/>
              </a:rPr>
              <a:pPr/>
              <a:t>19</a:t>
            </a:fld>
            <a:endParaRPr lang="en-US" smtClean="0">
              <a:cs typeface="Arial" charset="0"/>
            </a:endParaRPr>
          </a:p>
        </p:txBody>
      </p:sp>
      <p:sp>
        <p:nvSpPr>
          <p:cNvPr id="23555" name="Rectangle 5"/>
          <p:cNvSpPr>
            <a:spLocks noGrp="1" noChangeArrowheads="1"/>
          </p:cNvSpPr>
          <p:nvPr>
            <p:ph type="title"/>
          </p:nvPr>
        </p:nvSpPr>
        <p:spPr/>
        <p:txBody>
          <a:bodyPr/>
          <a:lstStyle/>
          <a:p>
            <a:pPr eaLnBrk="1" hangingPunct="1"/>
            <a:r>
              <a:rPr lang="en-US" smtClean="0"/>
              <a:t>Overview</a:t>
            </a:r>
          </a:p>
        </p:txBody>
      </p:sp>
      <p:sp>
        <p:nvSpPr>
          <p:cNvPr id="23556" name="Rectangle 6"/>
          <p:cNvSpPr>
            <a:spLocks noGrp="1" noChangeArrowheads="1"/>
          </p:cNvSpPr>
          <p:nvPr>
            <p:ph type="body" idx="1"/>
          </p:nvPr>
        </p:nvSpPr>
        <p:spPr/>
        <p:txBody>
          <a:bodyPr/>
          <a:lstStyle/>
          <a:p>
            <a:pPr eaLnBrk="1" hangingPunct="1">
              <a:lnSpc>
                <a:spcPct val="90000"/>
              </a:lnSpc>
            </a:pPr>
            <a:r>
              <a:rPr lang="en-US" smtClean="0"/>
              <a:t>This 5-year plan is based on the FY2012 Proposed Budget.</a:t>
            </a:r>
          </a:p>
          <a:p>
            <a:pPr eaLnBrk="1" hangingPunct="1">
              <a:lnSpc>
                <a:spcPct val="90000"/>
              </a:lnSpc>
            </a:pPr>
            <a:r>
              <a:rPr lang="en-US" smtClean="0"/>
              <a:t>Expenditures include legal mandates, staffing for new facilities, and contractual escalators.</a:t>
            </a:r>
          </a:p>
          <a:p>
            <a:pPr eaLnBrk="1" hangingPunct="1">
              <a:lnSpc>
                <a:spcPct val="90000"/>
              </a:lnSpc>
            </a:pPr>
            <a:r>
              <a:rPr lang="en-US" smtClean="0"/>
              <a:t>Capital outlay/equipment acquisition are not included.</a:t>
            </a:r>
          </a:p>
          <a:p>
            <a:pPr eaLnBrk="1" hangingPunct="1">
              <a:lnSpc>
                <a:spcPct val="90000"/>
              </a:lnSpc>
            </a:pPr>
            <a:r>
              <a:rPr lang="en-US" smtClean="0"/>
              <a:t>Includes debt service for capital projects but no new drainage debt issuance.</a:t>
            </a:r>
          </a:p>
          <a:p>
            <a:pPr eaLnBrk="1" hangingPunct="1">
              <a:lnSpc>
                <a:spcPct val="90000"/>
              </a:lnSpc>
            </a:pPr>
            <a:endParaRPr lang="en-US" smtClean="0"/>
          </a:p>
        </p:txBody>
      </p:sp>
      <p:sp>
        <p:nvSpPr>
          <p:cNvPr id="23557" name="Text Box 4"/>
          <p:cNvSpPr txBox="1">
            <a:spLocks noChangeArrowheads="1"/>
          </p:cNvSpPr>
          <p:nvPr/>
        </p:nvSpPr>
        <p:spPr bwMode="auto">
          <a:xfrm>
            <a:off x="7832725" y="6059488"/>
            <a:ext cx="625475" cy="457200"/>
          </a:xfrm>
          <a:prstGeom prst="rect">
            <a:avLst/>
          </a:prstGeom>
          <a:noFill/>
          <a:ln w="9525">
            <a:noFill/>
            <a:miter lim="800000"/>
            <a:headEnd/>
            <a:tailEnd/>
          </a:ln>
        </p:spPr>
        <p:txBody>
          <a:bodyPr>
            <a:spAutoFit/>
          </a:bodyPr>
          <a:lstStyle/>
          <a:p>
            <a:pPr algn="l"/>
            <a:endParaRPr lang="en-US">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5E133365-4091-4B1D-A97F-BACDC9D4130F}" type="slidenum">
              <a:rPr lang="en-US" smtClean="0">
                <a:cs typeface="Arial" charset="0"/>
              </a:rPr>
              <a:pPr/>
              <a:t>2</a:t>
            </a:fld>
            <a:endParaRPr lang="en-US" smtClean="0">
              <a:cs typeface="Arial" charset="0"/>
            </a:endParaRPr>
          </a:p>
        </p:txBody>
      </p:sp>
      <p:sp>
        <p:nvSpPr>
          <p:cNvPr id="6147" name="Rectangle 2"/>
          <p:cNvSpPr>
            <a:spLocks noGrp="1" noChangeArrowheads="1"/>
          </p:cNvSpPr>
          <p:nvPr>
            <p:ph type="title"/>
          </p:nvPr>
        </p:nvSpPr>
        <p:spPr>
          <a:xfrm>
            <a:off x="1752600" y="152400"/>
            <a:ext cx="5867400" cy="990600"/>
          </a:xfrm>
        </p:spPr>
        <p:txBody>
          <a:bodyPr/>
          <a:lstStyle/>
          <a:p>
            <a:pPr eaLnBrk="1" hangingPunct="1"/>
            <a:r>
              <a:rPr lang="en-US" smtClean="0"/>
              <a:t>Table of Contents</a:t>
            </a:r>
          </a:p>
        </p:txBody>
      </p:sp>
      <p:sp>
        <p:nvSpPr>
          <p:cNvPr id="6148" name="Rectangle 3"/>
          <p:cNvSpPr>
            <a:spLocks noGrp="1" noChangeArrowheads="1"/>
          </p:cNvSpPr>
          <p:nvPr>
            <p:ph type="body" idx="1"/>
          </p:nvPr>
        </p:nvSpPr>
        <p:spPr>
          <a:xfrm>
            <a:off x="2057400" y="1447800"/>
            <a:ext cx="7239000" cy="5105400"/>
          </a:xfrm>
        </p:spPr>
        <p:txBody>
          <a:bodyPr/>
          <a:lstStyle/>
          <a:p>
            <a:pPr eaLnBrk="1" hangingPunct="1">
              <a:lnSpc>
                <a:spcPct val="90000"/>
              </a:lnSpc>
              <a:spcAft>
                <a:spcPct val="50000"/>
              </a:spcAft>
              <a:buFontTx/>
              <a:buNone/>
              <a:tabLst>
                <a:tab pos="463550" algn="l"/>
                <a:tab pos="914400" algn="l"/>
                <a:tab pos="5834063" algn="l"/>
                <a:tab pos="6864350" algn="l"/>
                <a:tab pos="7146925" algn="l"/>
              </a:tabLst>
            </a:pPr>
            <a:r>
              <a:rPr lang="en-US" sz="2400" b="1" u="sng" dirty="0" smtClean="0">
                <a:solidFill>
                  <a:srgbClr val="000000"/>
                </a:solidFill>
              </a:rPr>
              <a:t>Section</a:t>
            </a:r>
            <a:r>
              <a:rPr lang="en-US" sz="2400" b="1" dirty="0" smtClean="0">
                <a:solidFill>
                  <a:srgbClr val="000000"/>
                </a:solidFill>
              </a:rPr>
              <a:t> 	</a:t>
            </a:r>
            <a:r>
              <a:rPr lang="en-US" sz="2400" b="1" u="sng" dirty="0" smtClean="0">
                <a:solidFill>
                  <a:srgbClr val="000000"/>
                </a:solidFill>
              </a:rPr>
              <a:t>Page</a:t>
            </a:r>
          </a:p>
          <a:p>
            <a:pPr eaLnBrk="1" hangingPunct="1">
              <a:lnSpc>
                <a:spcPct val="90000"/>
              </a:lnSpc>
              <a:buFontTx/>
              <a:buNone/>
              <a:tabLst>
                <a:tab pos="463550" algn="l"/>
                <a:tab pos="914400" algn="l"/>
                <a:tab pos="5834063" algn="l"/>
                <a:tab pos="6864350" algn="l"/>
                <a:tab pos="7146925" algn="l"/>
              </a:tabLst>
            </a:pPr>
            <a:r>
              <a:rPr lang="en-US" sz="2400" dirty="0" smtClean="0">
                <a:solidFill>
                  <a:srgbClr val="000000"/>
                </a:solidFill>
              </a:rPr>
              <a:t>Fiscal Year 2012 Budget Overview	  3</a:t>
            </a:r>
          </a:p>
          <a:p>
            <a:pPr eaLnBrk="1" hangingPunct="1">
              <a:lnSpc>
                <a:spcPct val="90000"/>
              </a:lnSpc>
              <a:buFontTx/>
              <a:buNone/>
              <a:tabLst>
                <a:tab pos="463550" algn="l"/>
                <a:tab pos="914400" algn="l"/>
                <a:tab pos="5834063" algn="l"/>
                <a:tab pos="6864350" algn="l"/>
                <a:tab pos="7146925" algn="l"/>
              </a:tabLst>
            </a:pPr>
            <a:r>
              <a:rPr lang="en-US" sz="2400" dirty="0" smtClean="0">
                <a:solidFill>
                  <a:srgbClr val="000000"/>
                </a:solidFill>
              </a:rPr>
              <a:t>General Fund Budget Revenues	  5</a:t>
            </a:r>
          </a:p>
          <a:p>
            <a:pPr eaLnBrk="1" hangingPunct="1">
              <a:lnSpc>
                <a:spcPct val="90000"/>
              </a:lnSpc>
              <a:buFontTx/>
              <a:buNone/>
              <a:tabLst>
                <a:tab pos="463550" algn="l"/>
                <a:tab pos="914400" algn="l"/>
                <a:tab pos="5834063" algn="l"/>
                <a:tab pos="6864350" algn="l"/>
                <a:tab pos="7146925" algn="l"/>
              </a:tabLst>
            </a:pPr>
            <a:r>
              <a:rPr lang="en-US" sz="2400" dirty="0" smtClean="0">
                <a:solidFill>
                  <a:srgbClr val="000000"/>
                </a:solidFill>
              </a:rPr>
              <a:t>General Fund Budget Expenditures	 12</a:t>
            </a:r>
          </a:p>
          <a:p>
            <a:pPr eaLnBrk="1" hangingPunct="1">
              <a:lnSpc>
                <a:spcPct val="90000"/>
              </a:lnSpc>
              <a:buFontTx/>
              <a:buNone/>
              <a:tabLst>
                <a:tab pos="463550" algn="l"/>
                <a:tab pos="914400" algn="l"/>
                <a:tab pos="5834063" algn="l"/>
                <a:tab pos="6864350" algn="l"/>
                <a:tab pos="7146925" algn="l"/>
              </a:tabLst>
            </a:pPr>
            <a:r>
              <a:rPr lang="en-US" sz="2400" dirty="0" smtClean="0">
                <a:solidFill>
                  <a:srgbClr val="000000"/>
                </a:solidFill>
              </a:rPr>
              <a:t>		</a:t>
            </a:r>
          </a:p>
          <a:p>
            <a:pPr eaLnBrk="1" hangingPunct="1">
              <a:lnSpc>
                <a:spcPct val="90000"/>
              </a:lnSpc>
              <a:buFontTx/>
              <a:buNone/>
              <a:tabLst>
                <a:tab pos="463550" algn="l"/>
                <a:tab pos="914400" algn="l"/>
                <a:tab pos="5834063" algn="l"/>
                <a:tab pos="6864350" algn="l"/>
                <a:tab pos="7146925" algn="l"/>
              </a:tabLst>
            </a:pPr>
            <a:r>
              <a:rPr lang="en-US" sz="2400" dirty="0" smtClean="0">
                <a:solidFill>
                  <a:srgbClr val="000000"/>
                </a:solidFill>
              </a:rPr>
              <a:t>General Fund Five Year Plan	 18</a:t>
            </a:r>
          </a:p>
          <a:p>
            <a:pPr eaLnBrk="1" hangingPunct="1">
              <a:lnSpc>
                <a:spcPct val="90000"/>
              </a:lnSpc>
              <a:buFontTx/>
              <a:buNone/>
              <a:tabLst>
                <a:tab pos="463550" algn="l"/>
                <a:tab pos="914400" algn="l"/>
                <a:tab pos="5834063" algn="l"/>
                <a:tab pos="6864350" algn="l"/>
                <a:tab pos="7146925" algn="l"/>
              </a:tabLst>
            </a:pPr>
            <a:r>
              <a:rPr lang="en-US" sz="2400" dirty="0" smtClean="0">
                <a:solidFill>
                  <a:srgbClr val="000000"/>
                </a:solidFill>
              </a:rPr>
              <a:t>		Five Year Plan Revenues	 20</a:t>
            </a:r>
          </a:p>
          <a:p>
            <a:pPr eaLnBrk="1" hangingPunct="1">
              <a:lnSpc>
                <a:spcPct val="90000"/>
              </a:lnSpc>
              <a:buFontTx/>
              <a:buNone/>
              <a:tabLst>
                <a:tab pos="463550" algn="l"/>
                <a:tab pos="914400" algn="l"/>
                <a:tab pos="5834063" algn="l"/>
                <a:tab pos="6864350" algn="l"/>
                <a:tab pos="7146925" algn="l"/>
              </a:tabLst>
            </a:pPr>
            <a:r>
              <a:rPr lang="en-US" sz="2400" dirty="0" smtClean="0">
                <a:solidFill>
                  <a:srgbClr val="000000"/>
                </a:solidFill>
              </a:rPr>
              <a:t>		Five Year Plan Expenditures	 21	</a:t>
            </a:r>
          </a:p>
          <a:p>
            <a:pPr eaLnBrk="1" hangingPunct="1">
              <a:lnSpc>
                <a:spcPct val="90000"/>
              </a:lnSpc>
              <a:buFontTx/>
              <a:buNone/>
              <a:tabLst>
                <a:tab pos="463550" algn="l"/>
                <a:tab pos="914400" algn="l"/>
                <a:tab pos="5834063" algn="l"/>
                <a:tab pos="6864350" algn="l"/>
                <a:tab pos="7146925" algn="l"/>
              </a:tabLst>
            </a:pPr>
            <a:r>
              <a:rPr lang="en-US" sz="2400" dirty="0" smtClean="0">
                <a:solidFill>
                  <a:srgbClr val="000000"/>
                </a:solidFill>
              </a:rPr>
              <a:t>		Five Year Management Strategies	 24</a:t>
            </a:r>
          </a:p>
          <a:p>
            <a:pPr eaLnBrk="1" hangingPunct="1">
              <a:lnSpc>
                <a:spcPct val="90000"/>
              </a:lnSpc>
              <a:buFontTx/>
              <a:buNone/>
              <a:tabLst>
                <a:tab pos="463550" algn="l"/>
                <a:tab pos="914400" algn="l"/>
                <a:tab pos="5834063" algn="l"/>
                <a:tab pos="6864350" algn="l"/>
                <a:tab pos="7146925" algn="l"/>
              </a:tabLst>
            </a:pPr>
            <a:r>
              <a:rPr lang="en-US" sz="2400" dirty="0" smtClean="0">
                <a:solidFill>
                  <a:srgbClr val="000000"/>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8DA88877-0C52-4E1F-99F6-24E6EEEA9593}" type="slidenum">
              <a:rPr lang="en-US" smtClean="0">
                <a:cs typeface="Arial" charset="0"/>
              </a:rPr>
              <a:pPr/>
              <a:t>20</a:t>
            </a:fld>
            <a:endParaRPr lang="en-US" smtClean="0">
              <a:cs typeface="Arial" charset="0"/>
            </a:endParaRPr>
          </a:p>
        </p:txBody>
      </p:sp>
      <p:sp>
        <p:nvSpPr>
          <p:cNvPr id="24579" name="Rectangle 2"/>
          <p:cNvSpPr>
            <a:spLocks noGrp="1" noChangeArrowheads="1"/>
          </p:cNvSpPr>
          <p:nvPr>
            <p:ph type="title"/>
          </p:nvPr>
        </p:nvSpPr>
        <p:spPr/>
        <p:txBody>
          <a:bodyPr/>
          <a:lstStyle/>
          <a:p>
            <a:pPr eaLnBrk="1" hangingPunct="1"/>
            <a:r>
              <a:rPr lang="en-US" smtClean="0">
                <a:solidFill>
                  <a:schemeClr val="tx1"/>
                </a:solidFill>
              </a:rPr>
              <a:t>Revenue Summary</a:t>
            </a:r>
            <a:br>
              <a:rPr lang="en-US" smtClean="0">
                <a:solidFill>
                  <a:schemeClr val="tx1"/>
                </a:solidFill>
              </a:rPr>
            </a:br>
            <a:r>
              <a:rPr lang="en-US" sz="1600" smtClean="0">
                <a:solidFill>
                  <a:schemeClr val="tx1"/>
                </a:solidFill>
              </a:rPr>
              <a:t>($ Thousands)</a:t>
            </a:r>
          </a:p>
        </p:txBody>
      </p:sp>
      <p:pic>
        <p:nvPicPr>
          <p:cNvPr id="24580" name="Picture 5"/>
          <p:cNvPicPr>
            <a:picLocks noChangeAspect="1" noChangeArrowheads="1"/>
          </p:cNvPicPr>
          <p:nvPr/>
        </p:nvPicPr>
        <p:blipFill>
          <a:blip r:embed="rId3"/>
          <a:srcRect/>
          <a:stretch>
            <a:fillRect/>
          </a:stretch>
        </p:blipFill>
        <p:spPr bwMode="auto">
          <a:xfrm>
            <a:off x="1660525" y="1944688"/>
            <a:ext cx="7319963" cy="2500312"/>
          </a:xfrm>
          <a:prstGeom prst="rect">
            <a:avLst/>
          </a:prstGeom>
          <a:noFill/>
          <a:ln w="19050" algn="ctr">
            <a:noFill/>
            <a:miter lim="800000"/>
            <a:headEnd type="none" w="sm" len="sm"/>
            <a:tailEnd type="none" w="sm" len="sm"/>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52"/>
          <p:cNvSpPr>
            <a:spLocks noGrp="1" noChangeArrowheads="1"/>
          </p:cNvSpPr>
          <p:nvPr>
            <p:ph type="title"/>
          </p:nvPr>
        </p:nvSpPr>
        <p:spPr/>
        <p:txBody>
          <a:bodyPr/>
          <a:lstStyle/>
          <a:p>
            <a:pPr eaLnBrk="1" hangingPunct="1"/>
            <a:r>
              <a:rPr lang="en-US" smtClean="0"/>
              <a:t>Expenditure Summary </a:t>
            </a:r>
            <a:br>
              <a:rPr lang="en-US" smtClean="0"/>
            </a:br>
            <a:r>
              <a:rPr lang="en-US" sz="1400" smtClean="0"/>
              <a:t>($ Thousands)</a:t>
            </a:r>
          </a:p>
        </p:txBody>
      </p:sp>
      <p:sp>
        <p:nvSpPr>
          <p:cNvPr id="2" name="Slide Number Placeholder 5"/>
          <p:cNvSpPr>
            <a:spLocks noGrp="1"/>
          </p:cNvSpPr>
          <p:nvPr>
            <p:ph type="sldNum" sz="quarter" idx="12"/>
          </p:nvPr>
        </p:nvSpPr>
        <p:spPr/>
        <p:txBody>
          <a:bodyPr/>
          <a:lstStyle/>
          <a:p>
            <a:pPr>
              <a:defRPr/>
            </a:pPr>
            <a:fld id="{4AE7A76D-2317-4DD0-BE76-AFF023646212}" type="slidenum">
              <a:rPr lang="en-US" smtClean="0"/>
              <a:pPr>
                <a:defRPr/>
              </a:pPr>
              <a:t>21</a:t>
            </a:fld>
            <a:endParaRPr lang="en-US" dirty="0" smtClean="0"/>
          </a:p>
        </p:txBody>
      </p:sp>
      <p:pic>
        <p:nvPicPr>
          <p:cNvPr id="1027" name="Picture 3"/>
          <p:cNvPicPr>
            <a:picLocks noChangeAspect="1" noChangeArrowheads="1"/>
          </p:cNvPicPr>
          <p:nvPr/>
        </p:nvPicPr>
        <p:blipFill>
          <a:blip r:embed="rId3"/>
          <a:srcRect/>
          <a:stretch>
            <a:fillRect/>
          </a:stretch>
        </p:blipFill>
        <p:spPr bwMode="auto">
          <a:xfrm>
            <a:off x="1732546" y="1589518"/>
            <a:ext cx="7136151" cy="35214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1FEACD64-73D9-4B9B-99AA-4950D638C8C0}" type="slidenum">
              <a:rPr lang="en-US" smtClean="0">
                <a:cs typeface="Arial" charset="0"/>
              </a:rPr>
              <a:pPr/>
              <a:t>22</a:t>
            </a:fld>
            <a:endParaRPr lang="en-US" smtClean="0">
              <a:cs typeface="Arial" charset="0"/>
            </a:endParaRPr>
          </a:p>
        </p:txBody>
      </p:sp>
      <p:sp>
        <p:nvSpPr>
          <p:cNvPr id="26627" name="Rectangle 4"/>
          <p:cNvSpPr>
            <a:spLocks noGrp="1" noChangeArrowheads="1"/>
          </p:cNvSpPr>
          <p:nvPr>
            <p:ph type="title"/>
          </p:nvPr>
        </p:nvSpPr>
        <p:spPr/>
        <p:txBody>
          <a:bodyPr/>
          <a:lstStyle/>
          <a:p>
            <a:pPr eaLnBrk="1" hangingPunct="1"/>
            <a:r>
              <a:rPr lang="en-US" smtClean="0"/>
              <a:t>Expenditures Details </a:t>
            </a:r>
          </a:p>
        </p:txBody>
      </p:sp>
      <p:sp>
        <p:nvSpPr>
          <p:cNvPr id="26628" name="Rectangle 5"/>
          <p:cNvSpPr>
            <a:spLocks noGrp="1" noChangeArrowheads="1"/>
          </p:cNvSpPr>
          <p:nvPr>
            <p:ph type="body" idx="1"/>
          </p:nvPr>
        </p:nvSpPr>
        <p:spPr/>
        <p:txBody>
          <a:bodyPr/>
          <a:lstStyle/>
          <a:p>
            <a:pPr eaLnBrk="1" hangingPunct="1"/>
            <a:r>
              <a:rPr lang="en-US" sz="2400" dirty="0" smtClean="0"/>
              <a:t>Health benefits increases by approximately 5% each year. </a:t>
            </a:r>
          </a:p>
          <a:p>
            <a:pPr eaLnBrk="1" hangingPunct="1"/>
            <a:r>
              <a:rPr lang="en-US" sz="2400" dirty="0" smtClean="0"/>
              <a:t>Police increases based on the HPOU agreement.</a:t>
            </a:r>
          </a:p>
          <a:p>
            <a:pPr eaLnBrk="1" hangingPunct="1"/>
            <a:r>
              <a:rPr lang="en-US" sz="2400" dirty="0" smtClean="0"/>
              <a:t>Fire increases also based on the recent negotiation. </a:t>
            </a:r>
          </a:p>
          <a:p>
            <a:pPr eaLnBrk="1" hangingPunct="1"/>
            <a:r>
              <a:rPr lang="en-US" sz="2400" dirty="0" smtClean="0"/>
              <a:t>Includes Rainy Day Fund reimbursement of $5 million per year beginning in FY2013.</a:t>
            </a:r>
          </a:p>
          <a:p>
            <a:pPr eaLnBrk="1" hangingPunct="1"/>
            <a:r>
              <a:rPr lang="en-US" sz="2400" dirty="0" smtClean="0"/>
              <a:t>Pension increases:</a:t>
            </a:r>
          </a:p>
          <a:p>
            <a:pPr lvl="1" eaLnBrk="1" hangingPunct="1"/>
            <a:r>
              <a:rPr lang="en-US" sz="2000" dirty="0" smtClean="0"/>
              <a:t>HMEPS: 2% per year FY2013-16.</a:t>
            </a:r>
          </a:p>
          <a:p>
            <a:pPr lvl="1" eaLnBrk="1" hangingPunct="1"/>
            <a:r>
              <a:rPr lang="en-US" sz="2000" dirty="0" smtClean="0"/>
              <a:t>HPOPS: $10 million per year FY2013-16.</a:t>
            </a:r>
          </a:p>
          <a:p>
            <a:pPr lvl="1" eaLnBrk="1" hangingPunct="1"/>
            <a:r>
              <a:rPr lang="en-US" sz="2000" dirty="0" smtClean="0"/>
              <a:t>HFFRF: Assumes contribution rate increases to 36.3% in FY2014.</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2"/>
          </p:nvPr>
        </p:nvSpPr>
        <p:spPr>
          <a:noFill/>
        </p:spPr>
        <p:txBody>
          <a:bodyPr/>
          <a:lstStyle/>
          <a:p>
            <a:fld id="{8DDBB515-BAD6-4D66-B921-EF9690ABB96E}" type="slidenum">
              <a:rPr lang="en-US" smtClean="0">
                <a:cs typeface="Arial" charset="0"/>
              </a:rPr>
              <a:pPr/>
              <a:t>23</a:t>
            </a:fld>
            <a:endParaRPr lang="en-US" smtClean="0">
              <a:cs typeface="Arial" charset="0"/>
            </a:endParaRPr>
          </a:p>
        </p:txBody>
      </p:sp>
      <p:sp>
        <p:nvSpPr>
          <p:cNvPr id="27651" name="Rectangle 2"/>
          <p:cNvSpPr>
            <a:spLocks noGrp="1" noChangeArrowheads="1"/>
          </p:cNvSpPr>
          <p:nvPr>
            <p:ph type="title"/>
          </p:nvPr>
        </p:nvSpPr>
        <p:spPr>
          <a:xfrm>
            <a:off x="1751013" y="228600"/>
            <a:ext cx="6573837" cy="990600"/>
          </a:xfrm>
        </p:spPr>
        <p:txBody>
          <a:bodyPr/>
          <a:lstStyle/>
          <a:p>
            <a:pPr eaLnBrk="1" hangingPunct="1"/>
            <a:r>
              <a:rPr lang="en-US" smtClean="0">
                <a:solidFill>
                  <a:schemeClr val="tx1"/>
                </a:solidFill>
              </a:rPr>
              <a:t>Revenue &amp; Expenditure Summary</a:t>
            </a:r>
            <a:r>
              <a:rPr lang="en-US" sz="2800" smtClean="0">
                <a:solidFill>
                  <a:schemeClr val="tx1"/>
                </a:solidFill>
              </a:rPr>
              <a:t> </a:t>
            </a:r>
            <a:br>
              <a:rPr lang="en-US" sz="2800" smtClean="0">
                <a:solidFill>
                  <a:schemeClr val="tx1"/>
                </a:solidFill>
              </a:rPr>
            </a:br>
            <a:r>
              <a:rPr lang="en-US" sz="1800" smtClean="0">
                <a:solidFill>
                  <a:schemeClr val="tx1"/>
                </a:solidFill>
              </a:rPr>
              <a:t>($ Thousands)</a:t>
            </a:r>
          </a:p>
        </p:txBody>
      </p:sp>
      <p:pic>
        <p:nvPicPr>
          <p:cNvPr id="2050" name="Picture 2"/>
          <p:cNvPicPr>
            <a:picLocks noChangeAspect="1" noChangeArrowheads="1"/>
          </p:cNvPicPr>
          <p:nvPr/>
        </p:nvPicPr>
        <p:blipFill>
          <a:blip r:embed="rId3"/>
          <a:srcRect/>
          <a:stretch>
            <a:fillRect/>
          </a:stretch>
        </p:blipFill>
        <p:spPr bwMode="auto">
          <a:xfrm>
            <a:off x="1751797" y="1498885"/>
            <a:ext cx="7265370" cy="46805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C47479A7-FD08-46FF-A632-3CC28156A444}" type="slidenum">
              <a:rPr lang="en-US" smtClean="0">
                <a:cs typeface="Arial" charset="0"/>
              </a:rPr>
              <a:pPr/>
              <a:t>24</a:t>
            </a:fld>
            <a:endParaRPr lang="en-US" smtClean="0">
              <a:cs typeface="Arial" charset="0"/>
            </a:endParaRPr>
          </a:p>
        </p:txBody>
      </p:sp>
      <p:sp>
        <p:nvSpPr>
          <p:cNvPr id="28675" name="Rectangle 4"/>
          <p:cNvSpPr>
            <a:spLocks noGrp="1" noChangeArrowheads="1"/>
          </p:cNvSpPr>
          <p:nvPr>
            <p:ph type="title"/>
          </p:nvPr>
        </p:nvSpPr>
        <p:spPr/>
        <p:txBody>
          <a:bodyPr/>
          <a:lstStyle/>
          <a:p>
            <a:pPr eaLnBrk="1" hangingPunct="1"/>
            <a:r>
              <a:rPr lang="en-US" smtClean="0"/>
              <a:t>Five Year Management Strategies</a:t>
            </a:r>
          </a:p>
        </p:txBody>
      </p:sp>
      <p:sp>
        <p:nvSpPr>
          <p:cNvPr id="28676" name="Rectangle 5"/>
          <p:cNvSpPr>
            <a:spLocks noGrp="1" noChangeArrowheads="1"/>
          </p:cNvSpPr>
          <p:nvPr>
            <p:ph type="body" idx="1"/>
          </p:nvPr>
        </p:nvSpPr>
        <p:spPr>
          <a:xfrm>
            <a:off x="1752600" y="1481138"/>
            <a:ext cx="7239000" cy="5105400"/>
          </a:xfrm>
        </p:spPr>
        <p:txBody>
          <a:bodyPr/>
          <a:lstStyle/>
          <a:p>
            <a:pPr eaLnBrk="1" hangingPunct="1"/>
            <a:r>
              <a:rPr lang="en-US" sz="2400" dirty="0" smtClean="0"/>
              <a:t>Continued efforts to improve collection of current and past due balances owed to the City.</a:t>
            </a:r>
          </a:p>
          <a:p>
            <a:pPr eaLnBrk="1" hangingPunct="1"/>
            <a:r>
              <a:rPr lang="en-US" sz="2400" dirty="0" smtClean="0"/>
              <a:t>Full implementation of Kronos, Fleet consolidation and IT consolidation.</a:t>
            </a:r>
          </a:p>
          <a:p>
            <a:pPr eaLnBrk="1" hangingPunct="1"/>
            <a:r>
              <a:rPr lang="en-US" sz="2400" dirty="0" smtClean="0"/>
              <a:t>On-going negotiation of Fire cost savings as agreed upon in collective bargaining agreement. </a:t>
            </a:r>
          </a:p>
          <a:p>
            <a:pPr eaLnBrk="1" hangingPunct="1"/>
            <a:r>
              <a:rPr lang="en-US" sz="2400" dirty="0" smtClean="0"/>
              <a:t>Pension reform for new employees. </a:t>
            </a:r>
          </a:p>
          <a:p>
            <a:pPr eaLnBrk="1" hangingPunct="1"/>
            <a:r>
              <a:rPr lang="en-US" sz="2400" dirty="0" smtClean="0"/>
              <a:t>Continued efforts to cut costs and improve productivity within departments. </a:t>
            </a:r>
          </a:p>
          <a:p>
            <a:pPr eaLnBrk="1" hangingPunct="1"/>
            <a:r>
              <a:rPr lang="en-US" sz="2400" dirty="0" smtClean="0"/>
              <a:t>Continued efforts to lower health benefits cost increases.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2E257D13-180C-44D9-8790-FFEAC1989D26}" type="slidenum">
              <a:rPr lang="en-US" smtClean="0">
                <a:cs typeface="Arial" charset="0"/>
              </a:rPr>
              <a:pPr/>
              <a:t>3</a:t>
            </a:fld>
            <a:endParaRPr lang="en-US" smtClean="0">
              <a:cs typeface="Arial" charset="0"/>
            </a:endParaRPr>
          </a:p>
        </p:txBody>
      </p:sp>
      <p:sp>
        <p:nvSpPr>
          <p:cNvPr id="7171" name="Rectangle 20"/>
          <p:cNvSpPr>
            <a:spLocks noGrp="1" noChangeArrowheads="1"/>
          </p:cNvSpPr>
          <p:nvPr>
            <p:ph type="title"/>
          </p:nvPr>
        </p:nvSpPr>
        <p:spPr/>
        <p:txBody>
          <a:bodyPr/>
          <a:lstStyle/>
          <a:p>
            <a:pPr eaLnBrk="1" hangingPunct="1"/>
            <a:r>
              <a:rPr lang="en-US" dirty="0" smtClean="0"/>
              <a:t>Fiscal Year 2012 - Budget Overview</a:t>
            </a:r>
          </a:p>
        </p:txBody>
      </p:sp>
      <p:sp>
        <p:nvSpPr>
          <p:cNvPr id="7172" name="Rectangle 21"/>
          <p:cNvSpPr>
            <a:spLocks noGrp="1" noChangeArrowheads="1"/>
          </p:cNvSpPr>
          <p:nvPr>
            <p:ph type="body" idx="1"/>
          </p:nvPr>
        </p:nvSpPr>
        <p:spPr>
          <a:xfrm>
            <a:off x="1752600" y="1447800"/>
            <a:ext cx="7010400" cy="5105400"/>
          </a:xfrm>
        </p:spPr>
        <p:txBody>
          <a:bodyPr/>
          <a:lstStyle/>
          <a:p>
            <a:pPr eaLnBrk="1" hangingPunct="1"/>
            <a:r>
              <a:rPr lang="en-US" sz="2000" dirty="0" smtClean="0"/>
              <a:t>Budget balanced without use of pension obligation bonds or fund balance for the first time since Fiscal Year 2004.</a:t>
            </a:r>
          </a:p>
          <a:p>
            <a:pPr eaLnBrk="1" hangingPunct="1"/>
            <a:r>
              <a:rPr lang="en-US" sz="2000" dirty="0" smtClean="0"/>
              <a:t>Departmental budgets approximately 4% to 27% lower than FY2011 spending levels. </a:t>
            </a:r>
          </a:p>
          <a:p>
            <a:pPr eaLnBrk="1" hangingPunct="1"/>
            <a:r>
              <a:rPr lang="en-US" sz="2000" dirty="0" smtClean="0"/>
              <a:t>Overall budget is approximately $100 million lower than FY2011 Current Budget.</a:t>
            </a:r>
          </a:p>
          <a:p>
            <a:pPr eaLnBrk="1" hangingPunct="1"/>
            <a:r>
              <a:rPr lang="en-US" sz="2000" dirty="0" smtClean="0"/>
              <a:t>Preserves public safety as the top priority for the City.</a:t>
            </a:r>
          </a:p>
          <a:p>
            <a:pPr eaLnBrk="1" hangingPunct="1"/>
            <a:r>
              <a:rPr lang="en-US" sz="2000" dirty="0" smtClean="0"/>
              <a:t>Includes $10 million transfer from Houston First Limited Government Corporation.</a:t>
            </a:r>
          </a:p>
          <a:p>
            <a:pPr eaLnBrk="1" hangingPunct="1"/>
            <a:r>
              <a:rPr lang="en-US" sz="2000" dirty="0" smtClean="0"/>
              <a:t>Presentation includes adjustments to HPD and HFD budgets that were not available when the budget was printed.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110"/>
          <p:cNvSpPr>
            <a:spLocks noGrp="1" noChangeArrowheads="1"/>
          </p:cNvSpPr>
          <p:nvPr>
            <p:ph type="title"/>
          </p:nvPr>
        </p:nvSpPr>
        <p:spPr/>
        <p:txBody>
          <a:bodyPr/>
          <a:lstStyle/>
          <a:p>
            <a:pPr eaLnBrk="1" hangingPunct="1"/>
            <a:r>
              <a:rPr lang="en-US" smtClean="0"/>
              <a:t>Summary Of All Funds</a:t>
            </a:r>
            <a:endParaRPr lang="en-US" sz="1400" smtClean="0"/>
          </a:p>
        </p:txBody>
      </p:sp>
      <p:sp>
        <p:nvSpPr>
          <p:cNvPr id="14339" name="Slide Number Placeholder 4"/>
          <p:cNvSpPr>
            <a:spLocks noGrp="1"/>
          </p:cNvSpPr>
          <p:nvPr>
            <p:ph type="sldNum" sz="quarter" idx="12"/>
          </p:nvPr>
        </p:nvSpPr>
        <p:spPr/>
        <p:txBody>
          <a:bodyPr/>
          <a:lstStyle/>
          <a:p>
            <a:pPr>
              <a:defRPr/>
            </a:pPr>
            <a:fld id="{75808C6E-B3BE-4E8D-A2BF-823A51322D6C}" type="slidenum">
              <a:rPr lang="en-US" smtClean="0"/>
              <a:pPr>
                <a:defRPr/>
              </a:pPr>
              <a:t>4</a:t>
            </a:fld>
            <a:endParaRPr lang="en-US" dirty="0" smtClean="0"/>
          </a:p>
        </p:txBody>
      </p:sp>
      <p:pic>
        <p:nvPicPr>
          <p:cNvPr id="8196" name="Picture 5"/>
          <p:cNvPicPr>
            <a:picLocks noChangeAspect="1" noChangeArrowheads="1"/>
          </p:cNvPicPr>
          <p:nvPr/>
        </p:nvPicPr>
        <p:blipFill>
          <a:blip r:embed="rId3"/>
          <a:srcRect/>
          <a:stretch>
            <a:fillRect/>
          </a:stretch>
        </p:blipFill>
        <p:spPr bwMode="auto">
          <a:xfrm>
            <a:off x="246063" y="2122488"/>
            <a:ext cx="8759825" cy="3749675"/>
          </a:xfrm>
          <a:prstGeom prst="rect">
            <a:avLst/>
          </a:prstGeom>
          <a:noFill/>
          <a:ln w="19050" algn="ctr">
            <a:noFill/>
            <a:miter lim="800000"/>
            <a:headEnd type="none" w="sm" len="sm"/>
            <a:tailEnd type="none" w="sm" len="sm"/>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2"/>
          </p:nvPr>
        </p:nvSpPr>
        <p:spPr/>
        <p:txBody>
          <a:bodyPr/>
          <a:lstStyle/>
          <a:p>
            <a:pPr>
              <a:defRPr/>
            </a:pPr>
            <a:fld id="{9E1AF185-E121-4EDE-95ED-AF0F506FA226}" type="slidenum">
              <a:rPr lang="en-US" smtClean="0"/>
              <a:pPr>
                <a:defRPr/>
              </a:pPr>
              <a:t>5</a:t>
            </a:fld>
            <a:endParaRPr lang="en-US" dirty="0" smtClean="0"/>
          </a:p>
        </p:txBody>
      </p:sp>
      <p:sp>
        <p:nvSpPr>
          <p:cNvPr id="9219" name="Rectangle 2"/>
          <p:cNvSpPr>
            <a:spLocks noGrp="1" noChangeArrowheads="1"/>
          </p:cNvSpPr>
          <p:nvPr>
            <p:ph type="title"/>
          </p:nvPr>
        </p:nvSpPr>
        <p:spPr>
          <a:xfrm>
            <a:off x="1752600" y="98425"/>
            <a:ext cx="7239000" cy="1143000"/>
          </a:xfrm>
        </p:spPr>
        <p:txBody>
          <a:bodyPr/>
          <a:lstStyle/>
          <a:p>
            <a:pPr eaLnBrk="1" hangingPunct="1"/>
            <a:r>
              <a:rPr lang="en-US" smtClean="0"/>
              <a:t>General Fund Revenues</a:t>
            </a:r>
            <a:br>
              <a:rPr lang="en-US" smtClean="0"/>
            </a:br>
            <a:endParaRPr lang="en-US" sz="1400" smtClean="0"/>
          </a:p>
        </p:txBody>
      </p:sp>
      <p:pic>
        <p:nvPicPr>
          <p:cNvPr id="9220" name="Picture 5"/>
          <p:cNvPicPr>
            <a:picLocks noChangeAspect="1" noChangeArrowheads="1"/>
          </p:cNvPicPr>
          <p:nvPr/>
        </p:nvPicPr>
        <p:blipFill>
          <a:blip r:embed="rId3"/>
          <a:srcRect/>
          <a:stretch>
            <a:fillRect/>
          </a:stretch>
        </p:blipFill>
        <p:spPr bwMode="auto">
          <a:xfrm>
            <a:off x="461963" y="2062163"/>
            <a:ext cx="8613775" cy="3365500"/>
          </a:xfrm>
          <a:prstGeom prst="rect">
            <a:avLst/>
          </a:prstGeom>
          <a:noFill/>
          <a:ln w="19050" algn="ctr">
            <a:noFill/>
            <a:miter lim="800000"/>
            <a:headEnd type="none" w="sm" len="sm"/>
            <a:tailEnd type="none" w="sm" len="sm"/>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p:txBody>
          <a:bodyPr/>
          <a:lstStyle/>
          <a:p>
            <a:pPr>
              <a:defRPr/>
            </a:pPr>
            <a:fld id="{36BC7213-DEC2-481E-8097-1C8F454269F0}" type="slidenum">
              <a:rPr lang="en-US" smtClean="0"/>
              <a:pPr>
                <a:defRPr/>
              </a:pPr>
              <a:t>6</a:t>
            </a:fld>
            <a:endParaRPr lang="en-US" dirty="0" smtClean="0"/>
          </a:p>
        </p:txBody>
      </p:sp>
      <p:sp>
        <p:nvSpPr>
          <p:cNvPr id="10243" name="Rectangle 5"/>
          <p:cNvSpPr>
            <a:spLocks noGrp="1" noChangeArrowheads="1"/>
          </p:cNvSpPr>
          <p:nvPr>
            <p:ph type="title"/>
          </p:nvPr>
        </p:nvSpPr>
        <p:spPr/>
        <p:txBody>
          <a:bodyPr/>
          <a:lstStyle/>
          <a:p>
            <a:pPr eaLnBrk="1" hangingPunct="1"/>
            <a:r>
              <a:rPr lang="en-US" smtClean="0"/>
              <a:t>General Fund Revenues </a:t>
            </a:r>
            <a:br>
              <a:rPr lang="en-US" smtClean="0"/>
            </a:br>
            <a:r>
              <a:rPr lang="en-US" smtClean="0"/>
              <a:t>FY2003 - FY2012</a:t>
            </a:r>
          </a:p>
        </p:txBody>
      </p:sp>
      <p:pic>
        <p:nvPicPr>
          <p:cNvPr id="10244" name="Picture 5"/>
          <p:cNvPicPr>
            <a:picLocks noChangeAspect="1" noChangeArrowheads="1"/>
          </p:cNvPicPr>
          <p:nvPr/>
        </p:nvPicPr>
        <p:blipFill>
          <a:blip r:embed="rId3"/>
          <a:srcRect/>
          <a:stretch>
            <a:fillRect/>
          </a:stretch>
        </p:blipFill>
        <p:spPr bwMode="auto">
          <a:xfrm>
            <a:off x="427038" y="1425575"/>
            <a:ext cx="8402637" cy="5308600"/>
          </a:xfrm>
          <a:prstGeom prst="rect">
            <a:avLst/>
          </a:prstGeom>
          <a:noFill/>
          <a:ln w="19050" algn="ctr">
            <a:noFill/>
            <a:miter lim="800000"/>
            <a:headEnd type="none" w="sm" len="sm"/>
            <a:tailEnd type="none" w="sm" len="sm"/>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FF465319-95EF-4FF6-9191-6550F7A95716}" type="slidenum">
              <a:rPr lang="en-US" smtClean="0">
                <a:cs typeface="Arial" charset="0"/>
              </a:rPr>
              <a:pPr/>
              <a:t>7</a:t>
            </a:fld>
            <a:endParaRPr lang="en-US" smtClean="0">
              <a:cs typeface="Arial" charset="0"/>
            </a:endParaRPr>
          </a:p>
        </p:txBody>
      </p:sp>
      <p:sp>
        <p:nvSpPr>
          <p:cNvPr id="11267" name="Rectangle 2058"/>
          <p:cNvSpPr>
            <a:spLocks noGrp="1" noChangeArrowheads="1"/>
          </p:cNvSpPr>
          <p:nvPr>
            <p:ph type="title"/>
          </p:nvPr>
        </p:nvSpPr>
        <p:spPr/>
        <p:txBody>
          <a:bodyPr/>
          <a:lstStyle/>
          <a:p>
            <a:pPr eaLnBrk="1" hangingPunct="1"/>
            <a:r>
              <a:rPr lang="en-US" smtClean="0"/>
              <a:t>Property Tax Revenue</a:t>
            </a:r>
          </a:p>
        </p:txBody>
      </p:sp>
      <p:sp>
        <p:nvSpPr>
          <p:cNvPr id="11268" name="Rectangle 2059"/>
          <p:cNvSpPr>
            <a:spLocks noGrp="1" noChangeArrowheads="1"/>
          </p:cNvSpPr>
          <p:nvPr>
            <p:ph type="body" idx="1"/>
          </p:nvPr>
        </p:nvSpPr>
        <p:spPr/>
        <p:txBody>
          <a:bodyPr/>
          <a:lstStyle/>
          <a:p>
            <a:pPr eaLnBrk="1" hangingPunct="1"/>
            <a:r>
              <a:rPr lang="en-US" u="sng" smtClean="0"/>
              <a:t>Assumptions: </a:t>
            </a:r>
          </a:p>
          <a:p>
            <a:pPr lvl="1" eaLnBrk="1" hangingPunct="1"/>
            <a:r>
              <a:rPr lang="en-US" smtClean="0"/>
              <a:t>Decline in property tax revenue of 1.0%,</a:t>
            </a:r>
          </a:p>
          <a:p>
            <a:pPr lvl="1" eaLnBrk="1" hangingPunct="1">
              <a:buFontTx/>
              <a:buNone/>
            </a:pPr>
            <a:r>
              <a:rPr lang="en-US" smtClean="0"/>
              <a:t>	$8.2 million lower than FY2011. </a:t>
            </a:r>
          </a:p>
          <a:p>
            <a:pPr lvl="1" eaLnBrk="1" hangingPunct="1"/>
            <a:r>
              <a:rPr lang="en-US" smtClean="0"/>
              <a:t>No change in the current tax rate ($0.63875 per $100 valuation).</a:t>
            </a:r>
          </a:p>
          <a:p>
            <a:pPr lvl="1" eaLnBrk="1" hangingPunct="1"/>
            <a:r>
              <a:rPr lang="en-US" smtClean="0"/>
              <a:t>Collection rate of 96.9%.</a:t>
            </a:r>
          </a:p>
          <a:p>
            <a:pPr lvl="1" eaLnBrk="1" hangingPunct="1"/>
            <a:r>
              <a:rPr lang="en-US" smtClean="0"/>
              <a:t>Net of tax increment zone payments.</a:t>
            </a:r>
          </a:p>
          <a:p>
            <a:pPr eaLnBrk="1" hangingPunct="1"/>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61BA1C4E-4886-4E1B-99E8-69E68E0BB279}" type="slidenum">
              <a:rPr lang="en-US" smtClean="0">
                <a:cs typeface="Arial" charset="0"/>
              </a:rPr>
              <a:pPr/>
              <a:t>8</a:t>
            </a:fld>
            <a:endParaRPr lang="en-US" smtClean="0">
              <a:cs typeface="Arial" charset="0"/>
            </a:endParaRPr>
          </a:p>
        </p:txBody>
      </p:sp>
      <p:sp>
        <p:nvSpPr>
          <p:cNvPr id="12291" name="Rectangle 5"/>
          <p:cNvSpPr>
            <a:spLocks noGrp="1" noChangeArrowheads="1"/>
          </p:cNvSpPr>
          <p:nvPr>
            <p:ph type="title"/>
          </p:nvPr>
        </p:nvSpPr>
        <p:spPr/>
        <p:txBody>
          <a:bodyPr/>
          <a:lstStyle/>
          <a:p>
            <a:pPr eaLnBrk="1" hangingPunct="1"/>
            <a:r>
              <a:rPr lang="en-US" smtClean="0"/>
              <a:t>Trends in Property Tax Revenues </a:t>
            </a:r>
            <a:br>
              <a:rPr lang="en-US" smtClean="0"/>
            </a:br>
            <a:r>
              <a:rPr lang="en-US" smtClean="0"/>
              <a:t>FY2009 - FY2012</a:t>
            </a:r>
          </a:p>
        </p:txBody>
      </p:sp>
      <p:pic>
        <p:nvPicPr>
          <p:cNvPr id="12294" name="Picture 6"/>
          <p:cNvPicPr>
            <a:picLocks noChangeAspect="1" noChangeArrowheads="1"/>
          </p:cNvPicPr>
          <p:nvPr/>
        </p:nvPicPr>
        <p:blipFill>
          <a:blip r:embed="rId3"/>
          <a:srcRect/>
          <a:stretch>
            <a:fillRect/>
          </a:stretch>
        </p:blipFill>
        <p:spPr bwMode="auto">
          <a:xfrm>
            <a:off x="1826644" y="1395205"/>
            <a:ext cx="6980471" cy="5021688"/>
          </a:xfrm>
          <a:prstGeom prst="rect">
            <a:avLst/>
          </a:prstGeom>
          <a:noFill/>
          <a:ln w="19050" cap="flat" cmpd="sng" algn="ctr">
            <a:noFill/>
            <a:prstDash val="solid"/>
            <a:miter lim="800000"/>
            <a:headEnd type="none" w="sm" len="sm"/>
            <a:tailEnd type="none" w="sm" len="sm"/>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0F0E3B14-6705-4F3D-961F-C4EBE4F77975}" type="slidenum">
              <a:rPr lang="en-US" smtClean="0">
                <a:cs typeface="Arial" charset="0"/>
              </a:rPr>
              <a:pPr/>
              <a:t>9</a:t>
            </a:fld>
            <a:endParaRPr lang="en-US" smtClean="0">
              <a:cs typeface="Arial" charset="0"/>
            </a:endParaRPr>
          </a:p>
        </p:txBody>
      </p:sp>
      <p:sp>
        <p:nvSpPr>
          <p:cNvPr id="13315" name="Rectangle 6"/>
          <p:cNvSpPr>
            <a:spLocks noGrp="1" noChangeArrowheads="1"/>
          </p:cNvSpPr>
          <p:nvPr>
            <p:ph type="title"/>
          </p:nvPr>
        </p:nvSpPr>
        <p:spPr/>
        <p:txBody>
          <a:bodyPr/>
          <a:lstStyle/>
          <a:p>
            <a:pPr eaLnBrk="1" hangingPunct="1"/>
            <a:r>
              <a:rPr lang="en-US" smtClean="0"/>
              <a:t>Sales Tax Revenue</a:t>
            </a:r>
          </a:p>
        </p:txBody>
      </p:sp>
      <p:sp>
        <p:nvSpPr>
          <p:cNvPr id="13316" name="Rectangle 7"/>
          <p:cNvSpPr>
            <a:spLocks noGrp="1" noChangeArrowheads="1"/>
          </p:cNvSpPr>
          <p:nvPr>
            <p:ph type="body" idx="1"/>
          </p:nvPr>
        </p:nvSpPr>
        <p:spPr/>
        <p:txBody>
          <a:bodyPr/>
          <a:lstStyle/>
          <a:p>
            <a:pPr eaLnBrk="1" hangingPunct="1"/>
            <a:r>
              <a:rPr lang="en-US" u="sng" smtClean="0"/>
              <a:t>Assumptions: </a:t>
            </a:r>
          </a:p>
          <a:p>
            <a:pPr lvl="1" eaLnBrk="1" hangingPunct="1"/>
            <a:r>
              <a:rPr lang="en-US" smtClean="0"/>
              <a:t>Positive growth trend in FY2012 of 5.7%, $28.0 million higher than FY2011. </a:t>
            </a:r>
          </a:p>
          <a:p>
            <a:pPr lvl="1" eaLnBrk="1" hangingPunct="1"/>
            <a:r>
              <a:rPr lang="en-US" smtClean="0"/>
              <a:t>Continued positive year-over-year employment growth.</a:t>
            </a:r>
          </a:p>
          <a:p>
            <a:pPr lvl="1" eaLnBrk="1" hangingPunct="1"/>
            <a:r>
              <a:rPr lang="en-US" smtClean="0"/>
              <a:t>Oil at or above $70/barrel.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usiness accounting design template">
  <a:themeElements>
    <a:clrScheme name="">
      <a:dk1>
        <a:srgbClr val="000000"/>
      </a:dk1>
      <a:lt1>
        <a:srgbClr val="DDDDDD"/>
      </a:lt1>
      <a:dk2>
        <a:srgbClr val="000000"/>
      </a:dk2>
      <a:lt2>
        <a:srgbClr val="808080"/>
      </a:lt2>
      <a:accent1>
        <a:srgbClr val="00CC99"/>
      </a:accent1>
      <a:accent2>
        <a:srgbClr val="3333CC"/>
      </a:accent2>
      <a:accent3>
        <a:srgbClr val="EBEBEB"/>
      </a:accent3>
      <a:accent4>
        <a:srgbClr val="000000"/>
      </a:accent4>
      <a:accent5>
        <a:srgbClr val="AAE2CA"/>
      </a:accent5>
      <a:accent6>
        <a:srgbClr val="2D2DB9"/>
      </a:accent6>
      <a:hlink>
        <a:srgbClr val="CCCCFF"/>
      </a:hlink>
      <a:folHlink>
        <a:srgbClr val="B2B2B2"/>
      </a:folHlink>
    </a:clrScheme>
    <a:fontScheme name="1_Business accounting design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9050" cap="flat" cmpd="sng" algn="ctr">
          <a:solidFill>
            <a:srgbClr val="FFFFFF"/>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rgbClr val="C0C0C0"/>
        </a:solidFill>
        <a:ln w="19050" cap="flat" cmpd="sng" algn="ctr">
          <a:solidFill>
            <a:srgbClr val="FFFFFF"/>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Business accounting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usiness accounting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usiness accounting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usiness accounting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usiness accounting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usiness accounting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usiness accounting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usiness accounting design template">
  <a:themeElements>
    <a:clrScheme name="">
      <a:dk1>
        <a:srgbClr val="000000"/>
      </a:dk1>
      <a:lt1>
        <a:srgbClr val="DDDDDD"/>
      </a:lt1>
      <a:dk2>
        <a:srgbClr val="000000"/>
      </a:dk2>
      <a:lt2>
        <a:srgbClr val="808080"/>
      </a:lt2>
      <a:accent1>
        <a:srgbClr val="00CC99"/>
      </a:accent1>
      <a:accent2>
        <a:srgbClr val="3333CC"/>
      </a:accent2>
      <a:accent3>
        <a:srgbClr val="EBEBEB"/>
      </a:accent3>
      <a:accent4>
        <a:srgbClr val="000000"/>
      </a:accent4>
      <a:accent5>
        <a:srgbClr val="AAE2CA"/>
      </a:accent5>
      <a:accent6>
        <a:srgbClr val="2D2DB9"/>
      </a:accent6>
      <a:hlink>
        <a:srgbClr val="CCCCFF"/>
      </a:hlink>
      <a:folHlink>
        <a:srgbClr val="B2B2B2"/>
      </a:folHlink>
    </a:clrScheme>
    <a:fontScheme name="2_Business accounting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9050" cap="flat" cmpd="sng" algn="ctr">
          <a:solidFill>
            <a:srgbClr val="FFFFFF"/>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rgbClr val="C0C0C0"/>
        </a:solidFill>
        <a:ln w="19050" cap="flat" cmpd="sng" algn="ctr">
          <a:solidFill>
            <a:srgbClr val="FFFFFF"/>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Business accounting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usiness accounting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usiness accounting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usiness accounting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usiness accounting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usiness accounting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usiness accounting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22585</TotalTime>
  <Words>1691</Words>
  <Application>Microsoft PowerPoint</Application>
  <PresentationFormat>On-screen Show (4:3)</PresentationFormat>
  <Paragraphs>222</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1_Business accounting design template</vt:lpstr>
      <vt:lpstr>2_Business accounting design template</vt:lpstr>
      <vt:lpstr>Presentation to the City of Houston  Budget and Fiscal Affairs Committee</vt:lpstr>
      <vt:lpstr>Table of Contents</vt:lpstr>
      <vt:lpstr>Fiscal Year 2012 - Budget Overview</vt:lpstr>
      <vt:lpstr>Summary Of All Funds</vt:lpstr>
      <vt:lpstr>General Fund Revenues </vt:lpstr>
      <vt:lpstr>General Fund Revenues  FY2003 - FY2012</vt:lpstr>
      <vt:lpstr>Property Tax Revenue</vt:lpstr>
      <vt:lpstr>Trends in Property Tax Revenues  FY2009 - FY2012</vt:lpstr>
      <vt:lpstr>Sales Tax Revenue</vt:lpstr>
      <vt:lpstr>Trends in Sales Tax Revenues  FY2009 - FY2012</vt:lpstr>
      <vt:lpstr>Other Revenues and Sources of Funds</vt:lpstr>
      <vt:lpstr>General Fund Expenditures</vt:lpstr>
      <vt:lpstr>General Fund Expenditures  FY2003 - FY2012 (Including Debt Service)</vt:lpstr>
      <vt:lpstr>Expenditures Summary</vt:lpstr>
      <vt:lpstr>General Fund  Full-Time Equivalents</vt:lpstr>
      <vt:lpstr>General Fund Pension Contributions  FY2003 - FY2012</vt:lpstr>
      <vt:lpstr>General Fund Unassigned Ending Fund Balance FY2002 - FY2012</vt:lpstr>
      <vt:lpstr>General Fund Five Year Plan FY2012 – FY2016</vt:lpstr>
      <vt:lpstr>Overview</vt:lpstr>
      <vt:lpstr>Revenue Summary ($ Thousands)</vt:lpstr>
      <vt:lpstr>Expenditure Summary  ($ Thousands)</vt:lpstr>
      <vt:lpstr>Expenditures Details </vt:lpstr>
      <vt:lpstr>Revenue &amp; Expenditure Summary  ($ Thousands)</vt:lpstr>
      <vt:lpstr>Five Year Management Strategies</vt:lpstr>
    </vt:vector>
  </TitlesOfParts>
  <Company>City of Houston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Philp Scheps</dc:creator>
  <cp:lastModifiedBy>Sallie Alcorn</cp:lastModifiedBy>
  <cp:revision>792</cp:revision>
  <dcterms:created xsi:type="dcterms:W3CDTF">2003-09-29T13:42:08Z</dcterms:created>
  <dcterms:modified xsi:type="dcterms:W3CDTF">2011-05-31T21:35:09Z</dcterms:modified>
</cp:coreProperties>
</file>