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72" r:id="rId6"/>
    <p:sldId id="268" r:id="rId7"/>
    <p:sldId id="267" r:id="rId8"/>
    <p:sldId id="274" r:id="rId9"/>
    <p:sldId id="273" r:id="rId10"/>
    <p:sldId id="275" r:id="rId11"/>
    <p:sldId id="27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EAC2BB-10E0-4901-BA83-94D0A6107417}" type="doc">
      <dgm:prSet loTypeId="urn:microsoft.com/office/officeart/2005/8/layout/pyramid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989E430-6BB0-475F-9D38-521CEB38B80F}">
      <dgm:prSet phldrT="[Text]" custT="1"/>
      <dgm:spPr/>
      <dgm:t>
        <a:bodyPr/>
        <a:lstStyle/>
        <a:p>
          <a:pPr algn="ctr"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Overview</a:t>
          </a:r>
          <a:endParaRPr lang="en-US" sz="1800" b="0" dirty="0">
            <a:latin typeface="+mn-lt"/>
          </a:endParaRPr>
        </a:p>
      </dgm:t>
    </dgm:pt>
    <dgm:pt modelId="{6EED007D-226D-4381-8592-2EA3B00A9A5B}" type="parTrans" cxnId="{981680A8-6A3C-46BB-8CC2-D3BB3A40706F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CC7AB53D-A721-4A4F-AC19-32282632C932}" type="sibTrans" cxnId="{981680A8-6A3C-46BB-8CC2-D3BB3A40706F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EDD05538-CB80-4F30-B2B1-FEB2C37C5F2B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Funding Sources</a:t>
          </a:r>
          <a:endParaRPr kumimoji="0" lang="en-US" sz="1800" b="0" i="0" u="none" strike="noStrike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gm:t>
    </dgm:pt>
    <dgm:pt modelId="{393E6168-6B92-419C-BC4E-03C77107DE4A}" type="parTrans" cxnId="{445F7D0A-60C8-4C43-9F56-118F770B1B9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A3A3B000-24E2-49D9-8D07-9C7A6A56C940}" type="sibTrans" cxnId="{445F7D0A-60C8-4C43-9F56-118F770B1B90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1056A9C5-44A3-4ED0-A4CE-AB628ACD9E93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EAP Appropriations – FY12</a:t>
          </a:r>
        </a:p>
      </dgm:t>
    </dgm:pt>
    <dgm:pt modelId="{36F0F13A-32C9-47E8-965B-8BED87AB126C}" type="parTrans" cxnId="{510B12FC-91CC-4ABA-A9E4-FAF0AB5DF1F5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4D467AB2-7D20-4972-9C7E-6B32E254D54D}" type="sibTrans" cxnId="{510B12FC-91CC-4ABA-A9E4-FAF0AB5DF1F5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8B20DC7E-8317-49CD-A5CA-1CB874C33B57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Rolling Stock Plan</a:t>
          </a:r>
        </a:p>
      </dgm:t>
    </dgm:pt>
    <dgm:pt modelId="{F2A6E76D-B6D4-4BF9-9006-328BA593FCDC}" type="parTrans" cxnId="{AE83167D-0807-468A-A04D-C17CABD5D2FC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5C675BB9-460D-4C85-BE3A-85D60AAD5ABF}" type="sibTrans" cxnId="{AE83167D-0807-468A-A04D-C17CABD5D2FC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77C41F09-16DF-4BED-B88E-E6D60F9B341B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Other Equipment Acquisitions</a:t>
          </a:r>
        </a:p>
      </dgm:t>
    </dgm:pt>
    <dgm:pt modelId="{42B2CB0D-631F-441B-8C77-C2C243796F52}" type="parTrans" cxnId="{3B88015C-ECBB-4A17-A694-1716E587FE7A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F1AE3C84-8C8C-4BD1-A082-DF8A572108BC}" type="sibTrans" cxnId="{3B88015C-ECBB-4A17-A694-1716E587FE7A}">
      <dgm:prSet/>
      <dgm:spPr/>
      <dgm:t>
        <a:bodyPr/>
        <a:lstStyle/>
        <a:p>
          <a:endParaRPr lang="en-US" sz="1800">
            <a:latin typeface="+mn-lt"/>
          </a:endParaRPr>
        </a:p>
      </dgm:t>
    </dgm:pt>
    <dgm:pt modelId="{A866C310-D318-4BF9-9C69-14A5DE29F89C}">
      <dgm:prSet custT="1"/>
      <dgm:spPr/>
      <dgm:t>
        <a:bodyPr/>
        <a:lstStyle/>
        <a:p>
          <a:pPr rtl="0"/>
          <a:r>
            <a:rPr kumimoji="0" lang="en-US" sz="1800" b="0" i="0" u="none" strike="noStrike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Technology Investment Plan</a:t>
          </a:r>
        </a:p>
      </dgm:t>
    </dgm:pt>
    <dgm:pt modelId="{D5BE5972-3278-4466-8696-03D8CDC27486}" type="parTrans" cxnId="{11AFDE30-718D-4F65-AB32-6FD9F05A8509}">
      <dgm:prSet/>
      <dgm:spPr/>
      <dgm:t>
        <a:bodyPr/>
        <a:lstStyle/>
        <a:p>
          <a:endParaRPr lang="en-US"/>
        </a:p>
      </dgm:t>
    </dgm:pt>
    <dgm:pt modelId="{DC3B299B-1CC1-46BA-92A2-804777B1975B}" type="sibTrans" cxnId="{11AFDE30-718D-4F65-AB32-6FD9F05A8509}">
      <dgm:prSet/>
      <dgm:spPr/>
      <dgm:t>
        <a:bodyPr/>
        <a:lstStyle/>
        <a:p>
          <a:endParaRPr lang="en-US"/>
        </a:p>
      </dgm:t>
    </dgm:pt>
    <dgm:pt modelId="{578F33B3-F249-493B-87DA-F8A933E5DEA9}" type="pres">
      <dgm:prSet presAssocID="{01EAC2BB-10E0-4901-BA83-94D0A610741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E8B8C7B0-DCF3-4DD7-975E-9FCFEDB5405F}" type="pres">
      <dgm:prSet presAssocID="{01EAC2BB-10E0-4901-BA83-94D0A6107417}" presName="pyramid" presStyleLbl="node1" presStyleIdx="0" presStyleCnt="1" custScaleX="42532" custScaleY="90000" custLinFactNeighborX="-1867" custLinFactNeighborY="0"/>
      <dgm:spPr>
        <a:prstGeom prst="flowChartCollate">
          <a:avLst/>
        </a:prstGeom>
      </dgm:spPr>
    </dgm:pt>
    <dgm:pt modelId="{800A9F04-6112-476D-B104-30F0232E205F}" type="pres">
      <dgm:prSet presAssocID="{01EAC2BB-10E0-4901-BA83-94D0A6107417}" presName="theList" presStyleCnt="0"/>
      <dgm:spPr/>
    </dgm:pt>
    <dgm:pt modelId="{C364EF53-DBB9-4AFD-8D0B-5D5EC116F3B7}" type="pres">
      <dgm:prSet presAssocID="{B989E430-6BB0-475F-9D38-521CEB38B80F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B2F44-802E-4E66-9478-BA7FC9FE7558}" type="pres">
      <dgm:prSet presAssocID="{B989E430-6BB0-475F-9D38-521CEB38B80F}" presName="aSpace" presStyleCnt="0"/>
      <dgm:spPr/>
    </dgm:pt>
    <dgm:pt modelId="{A233D1D3-B7DB-4C14-8E1D-24522BF06974}" type="pres">
      <dgm:prSet presAssocID="{EDD05538-CB80-4F30-B2B1-FEB2C37C5F2B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C33C6-24E3-494E-BEBC-12EFB0090351}" type="pres">
      <dgm:prSet presAssocID="{EDD05538-CB80-4F30-B2B1-FEB2C37C5F2B}" presName="aSpace" presStyleCnt="0"/>
      <dgm:spPr/>
    </dgm:pt>
    <dgm:pt modelId="{D60F26BA-4591-4C4F-B3A6-2E1E7160C80C}" type="pres">
      <dgm:prSet presAssocID="{1056A9C5-44A3-4ED0-A4CE-AB628ACD9E93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3EB09B-A4C3-4488-B6EF-F67D3E8B0806}" type="pres">
      <dgm:prSet presAssocID="{1056A9C5-44A3-4ED0-A4CE-AB628ACD9E93}" presName="aSpace" presStyleCnt="0"/>
      <dgm:spPr/>
    </dgm:pt>
    <dgm:pt modelId="{C06430E5-9987-426C-9FC3-AD541853F185}" type="pres">
      <dgm:prSet presAssocID="{8B20DC7E-8317-49CD-A5CA-1CB874C33B57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F148DC-5B44-455A-8AD3-89F628F2BB69}" type="pres">
      <dgm:prSet presAssocID="{8B20DC7E-8317-49CD-A5CA-1CB874C33B57}" presName="aSpace" presStyleCnt="0"/>
      <dgm:spPr/>
    </dgm:pt>
    <dgm:pt modelId="{4210C412-5348-4041-836D-4D2610CEADFD}" type="pres">
      <dgm:prSet presAssocID="{A866C310-D318-4BF9-9C69-14A5DE29F89C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7D7FC-170E-4368-9FF2-4E08DF5A6AA0}" type="pres">
      <dgm:prSet presAssocID="{A866C310-D318-4BF9-9C69-14A5DE29F89C}" presName="aSpace" presStyleCnt="0"/>
      <dgm:spPr/>
    </dgm:pt>
    <dgm:pt modelId="{F60E88FB-0321-4CA3-9AD1-31345964B095}" type="pres">
      <dgm:prSet presAssocID="{77C41F09-16DF-4BED-B88E-E6D60F9B341B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7CBD9A-578F-4C36-BCB8-4C5ED30E2B96}" type="pres">
      <dgm:prSet presAssocID="{77C41F09-16DF-4BED-B88E-E6D60F9B341B}" presName="aSpace" presStyleCnt="0"/>
      <dgm:spPr/>
    </dgm:pt>
  </dgm:ptLst>
  <dgm:cxnLst>
    <dgm:cxn modelId="{981680A8-6A3C-46BB-8CC2-D3BB3A40706F}" srcId="{01EAC2BB-10E0-4901-BA83-94D0A6107417}" destId="{B989E430-6BB0-475F-9D38-521CEB38B80F}" srcOrd="0" destOrd="0" parTransId="{6EED007D-226D-4381-8592-2EA3B00A9A5B}" sibTransId="{CC7AB53D-A721-4A4F-AC19-32282632C932}"/>
    <dgm:cxn modelId="{3772AC7D-5F50-4750-AE68-103278D437CB}" type="presOf" srcId="{B989E430-6BB0-475F-9D38-521CEB38B80F}" destId="{C364EF53-DBB9-4AFD-8D0B-5D5EC116F3B7}" srcOrd="0" destOrd="0" presId="urn:microsoft.com/office/officeart/2005/8/layout/pyramid2"/>
    <dgm:cxn modelId="{4DC1DEA5-E472-40AC-A177-0229B2FD9B89}" type="presOf" srcId="{EDD05538-CB80-4F30-B2B1-FEB2C37C5F2B}" destId="{A233D1D3-B7DB-4C14-8E1D-24522BF06974}" srcOrd="0" destOrd="0" presId="urn:microsoft.com/office/officeart/2005/8/layout/pyramid2"/>
    <dgm:cxn modelId="{3F20FBE9-4BE1-4AC4-9C89-80CCF793B8A8}" type="presOf" srcId="{A866C310-D318-4BF9-9C69-14A5DE29F89C}" destId="{4210C412-5348-4041-836D-4D2610CEADFD}" srcOrd="0" destOrd="0" presId="urn:microsoft.com/office/officeart/2005/8/layout/pyramid2"/>
    <dgm:cxn modelId="{11AFDE30-718D-4F65-AB32-6FD9F05A8509}" srcId="{01EAC2BB-10E0-4901-BA83-94D0A6107417}" destId="{A866C310-D318-4BF9-9C69-14A5DE29F89C}" srcOrd="4" destOrd="0" parTransId="{D5BE5972-3278-4466-8696-03D8CDC27486}" sibTransId="{DC3B299B-1CC1-46BA-92A2-804777B1975B}"/>
    <dgm:cxn modelId="{4042307A-9F37-43C4-AFFA-42799923F20F}" type="presOf" srcId="{8B20DC7E-8317-49CD-A5CA-1CB874C33B57}" destId="{C06430E5-9987-426C-9FC3-AD541853F185}" srcOrd="0" destOrd="0" presId="urn:microsoft.com/office/officeart/2005/8/layout/pyramid2"/>
    <dgm:cxn modelId="{42E1A43D-E691-4104-B541-EEDE51F89BBB}" type="presOf" srcId="{77C41F09-16DF-4BED-B88E-E6D60F9B341B}" destId="{F60E88FB-0321-4CA3-9AD1-31345964B095}" srcOrd="0" destOrd="0" presId="urn:microsoft.com/office/officeart/2005/8/layout/pyramid2"/>
    <dgm:cxn modelId="{3B88015C-ECBB-4A17-A694-1716E587FE7A}" srcId="{01EAC2BB-10E0-4901-BA83-94D0A6107417}" destId="{77C41F09-16DF-4BED-B88E-E6D60F9B341B}" srcOrd="5" destOrd="0" parTransId="{42B2CB0D-631F-441B-8C77-C2C243796F52}" sibTransId="{F1AE3C84-8C8C-4BD1-A082-DF8A572108BC}"/>
    <dgm:cxn modelId="{510B12FC-91CC-4ABA-A9E4-FAF0AB5DF1F5}" srcId="{01EAC2BB-10E0-4901-BA83-94D0A6107417}" destId="{1056A9C5-44A3-4ED0-A4CE-AB628ACD9E93}" srcOrd="2" destOrd="0" parTransId="{36F0F13A-32C9-47E8-965B-8BED87AB126C}" sibTransId="{4D467AB2-7D20-4972-9C7E-6B32E254D54D}"/>
    <dgm:cxn modelId="{445F7D0A-60C8-4C43-9F56-118F770B1B90}" srcId="{01EAC2BB-10E0-4901-BA83-94D0A6107417}" destId="{EDD05538-CB80-4F30-B2B1-FEB2C37C5F2B}" srcOrd="1" destOrd="0" parTransId="{393E6168-6B92-419C-BC4E-03C77107DE4A}" sibTransId="{A3A3B000-24E2-49D9-8D07-9C7A6A56C940}"/>
    <dgm:cxn modelId="{AE83167D-0807-468A-A04D-C17CABD5D2FC}" srcId="{01EAC2BB-10E0-4901-BA83-94D0A6107417}" destId="{8B20DC7E-8317-49CD-A5CA-1CB874C33B57}" srcOrd="3" destOrd="0" parTransId="{F2A6E76D-B6D4-4BF9-9006-328BA593FCDC}" sibTransId="{5C675BB9-460D-4C85-BE3A-85D60AAD5ABF}"/>
    <dgm:cxn modelId="{CA0602D2-CB2E-40F6-BC05-3B67BDB4388A}" type="presOf" srcId="{01EAC2BB-10E0-4901-BA83-94D0A6107417}" destId="{578F33B3-F249-493B-87DA-F8A933E5DEA9}" srcOrd="0" destOrd="0" presId="urn:microsoft.com/office/officeart/2005/8/layout/pyramid2"/>
    <dgm:cxn modelId="{0AEA4F08-8959-4CA0-9735-6C97BBE14122}" type="presOf" srcId="{1056A9C5-44A3-4ED0-A4CE-AB628ACD9E93}" destId="{D60F26BA-4591-4C4F-B3A6-2E1E7160C80C}" srcOrd="0" destOrd="0" presId="urn:microsoft.com/office/officeart/2005/8/layout/pyramid2"/>
    <dgm:cxn modelId="{7419EA96-1824-4722-AEB7-E9397C667B47}" type="presParOf" srcId="{578F33B3-F249-493B-87DA-F8A933E5DEA9}" destId="{E8B8C7B0-DCF3-4DD7-975E-9FCFEDB5405F}" srcOrd="0" destOrd="0" presId="urn:microsoft.com/office/officeart/2005/8/layout/pyramid2"/>
    <dgm:cxn modelId="{9D2E37DD-83B6-46D1-8F7F-DF2C559990D3}" type="presParOf" srcId="{578F33B3-F249-493B-87DA-F8A933E5DEA9}" destId="{800A9F04-6112-476D-B104-30F0232E205F}" srcOrd="1" destOrd="0" presId="urn:microsoft.com/office/officeart/2005/8/layout/pyramid2"/>
    <dgm:cxn modelId="{1AA50701-0790-43A9-8932-79121CE596F6}" type="presParOf" srcId="{800A9F04-6112-476D-B104-30F0232E205F}" destId="{C364EF53-DBB9-4AFD-8D0B-5D5EC116F3B7}" srcOrd="0" destOrd="0" presId="urn:microsoft.com/office/officeart/2005/8/layout/pyramid2"/>
    <dgm:cxn modelId="{FA9AE6B8-32A9-4582-8AEC-4B2588088520}" type="presParOf" srcId="{800A9F04-6112-476D-B104-30F0232E205F}" destId="{0D8B2F44-802E-4E66-9478-BA7FC9FE7558}" srcOrd="1" destOrd="0" presId="urn:microsoft.com/office/officeart/2005/8/layout/pyramid2"/>
    <dgm:cxn modelId="{918A3836-4A2F-43F9-B379-331127E8DCC6}" type="presParOf" srcId="{800A9F04-6112-476D-B104-30F0232E205F}" destId="{A233D1D3-B7DB-4C14-8E1D-24522BF06974}" srcOrd="2" destOrd="0" presId="urn:microsoft.com/office/officeart/2005/8/layout/pyramid2"/>
    <dgm:cxn modelId="{0473E54C-B95C-4398-AA3F-46807C14194F}" type="presParOf" srcId="{800A9F04-6112-476D-B104-30F0232E205F}" destId="{1A2C33C6-24E3-494E-BEBC-12EFB0090351}" srcOrd="3" destOrd="0" presId="urn:microsoft.com/office/officeart/2005/8/layout/pyramid2"/>
    <dgm:cxn modelId="{87320A28-93B8-4653-B4F0-55A4236763BB}" type="presParOf" srcId="{800A9F04-6112-476D-B104-30F0232E205F}" destId="{D60F26BA-4591-4C4F-B3A6-2E1E7160C80C}" srcOrd="4" destOrd="0" presId="urn:microsoft.com/office/officeart/2005/8/layout/pyramid2"/>
    <dgm:cxn modelId="{9132FBA5-D258-4CEA-AB52-FD837DE96E76}" type="presParOf" srcId="{800A9F04-6112-476D-B104-30F0232E205F}" destId="{2A3EB09B-A4C3-4488-B6EF-F67D3E8B0806}" srcOrd="5" destOrd="0" presId="urn:microsoft.com/office/officeart/2005/8/layout/pyramid2"/>
    <dgm:cxn modelId="{C9A473B5-9687-4A36-BA11-3BBEBC7D0864}" type="presParOf" srcId="{800A9F04-6112-476D-B104-30F0232E205F}" destId="{C06430E5-9987-426C-9FC3-AD541853F185}" srcOrd="6" destOrd="0" presId="urn:microsoft.com/office/officeart/2005/8/layout/pyramid2"/>
    <dgm:cxn modelId="{0E1C3924-10B9-4447-8EF2-E7D7DCA9F1A4}" type="presParOf" srcId="{800A9F04-6112-476D-B104-30F0232E205F}" destId="{08F148DC-5B44-455A-8AD3-89F628F2BB69}" srcOrd="7" destOrd="0" presId="urn:microsoft.com/office/officeart/2005/8/layout/pyramid2"/>
    <dgm:cxn modelId="{441A8D70-54B7-415F-89E5-6F57CF099CFC}" type="presParOf" srcId="{800A9F04-6112-476D-B104-30F0232E205F}" destId="{4210C412-5348-4041-836D-4D2610CEADFD}" srcOrd="8" destOrd="0" presId="urn:microsoft.com/office/officeart/2005/8/layout/pyramid2"/>
    <dgm:cxn modelId="{4B827A0E-152E-4313-9277-FA3E409BE125}" type="presParOf" srcId="{800A9F04-6112-476D-B104-30F0232E205F}" destId="{3997D7FC-170E-4368-9FF2-4E08DF5A6AA0}" srcOrd="9" destOrd="0" presId="urn:microsoft.com/office/officeart/2005/8/layout/pyramid2"/>
    <dgm:cxn modelId="{A97B1F53-BB99-45C9-9451-A1684D627657}" type="presParOf" srcId="{800A9F04-6112-476D-B104-30F0232E205F}" destId="{F60E88FB-0321-4CA3-9AD1-31345964B095}" srcOrd="10" destOrd="0" presId="urn:microsoft.com/office/officeart/2005/8/layout/pyramid2"/>
    <dgm:cxn modelId="{43BC9B14-4617-45E6-A1F9-192A2EF57A1D}" type="presParOf" srcId="{800A9F04-6112-476D-B104-30F0232E205F}" destId="{E27CBD9A-578F-4C36-BCB8-4C5ED30E2B96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8B8C7B0-DCF3-4DD7-975E-9FCFEDB5405F}">
      <dsp:nvSpPr>
        <dsp:cNvPr id="0" name=""/>
        <dsp:cNvSpPr/>
      </dsp:nvSpPr>
      <dsp:spPr>
        <a:xfrm>
          <a:off x="1066799" y="228600"/>
          <a:ext cx="1944563" cy="4114800"/>
        </a:xfrm>
        <a:prstGeom prst="flowChartCollat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364EF53-DBB9-4AFD-8D0B-5D5EC116F3B7}">
      <dsp:nvSpPr>
        <dsp:cNvPr id="0" name=""/>
        <dsp:cNvSpPr/>
      </dsp:nvSpPr>
      <dsp:spPr>
        <a:xfrm>
          <a:off x="2124440" y="459655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Overview</a:t>
          </a:r>
          <a:endParaRPr lang="en-US" sz="1800" b="0" kern="1200" dirty="0">
            <a:latin typeface="+mn-lt"/>
          </a:endParaRPr>
        </a:p>
      </dsp:txBody>
      <dsp:txXfrm>
        <a:off x="2124440" y="459655"/>
        <a:ext cx="2971800" cy="541139"/>
      </dsp:txXfrm>
    </dsp:sp>
    <dsp:sp modelId="{A233D1D3-B7DB-4C14-8E1D-24522BF06974}">
      <dsp:nvSpPr>
        <dsp:cNvPr id="0" name=""/>
        <dsp:cNvSpPr/>
      </dsp:nvSpPr>
      <dsp:spPr>
        <a:xfrm>
          <a:off x="2124440" y="1068437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smtClean="0">
              <a:ln/>
              <a:effectLst/>
              <a:uLnTx/>
              <a:uFillTx/>
              <a:latin typeface="+mn-lt"/>
              <a:cs typeface="Arial" pitchFamily="34" charset="0"/>
            </a:rPr>
            <a:t>Funding Sources</a:t>
          </a:r>
          <a:endParaRPr kumimoji="0" lang="en-US" sz="1800" b="0" i="0" u="none" strike="noStrike" kern="1200" cap="none" spc="0" normalizeH="0" baseline="0" noProof="0" dirty="0" smtClean="0">
            <a:ln/>
            <a:effectLst/>
            <a:uLnTx/>
            <a:uFillTx/>
            <a:latin typeface="+mn-lt"/>
            <a:cs typeface="Arial" pitchFamily="34" charset="0"/>
          </a:endParaRPr>
        </a:p>
      </dsp:txBody>
      <dsp:txXfrm>
        <a:off x="2124440" y="1068437"/>
        <a:ext cx="2971800" cy="541139"/>
      </dsp:txXfrm>
    </dsp:sp>
    <dsp:sp modelId="{D60F26BA-4591-4C4F-B3A6-2E1E7160C80C}">
      <dsp:nvSpPr>
        <dsp:cNvPr id="0" name=""/>
        <dsp:cNvSpPr/>
      </dsp:nvSpPr>
      <dsp:spPr>
        <a:xfrm>
          <a:off x="2124440" y="1677218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EAP Appropriations – FY12</a:t>
          </a:r>
        </a:p>
      </dsp:txBody>
      <dsp:txXfrm>
        <a:off x="2124440" y="1677218"/>
        <a:ext cx="2971800" cy="541139"/>
      </dsp:txXfrm>
    </dsp:sp>
    <dsp:sp modelId="{C06430E5-9987-426C-9FC3-AD541853F185}">
      <dsp:nvSpPr>
        <dsp:cNvPr id="0" name=""/>
        <dsp:cNvSpPr/>
      </dsp:nvSpPr>
      <dsp:spPr>
        <a:xfrm>
          <a:off x="2124440" y="2286000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Rolling Stock Plan</a:t>
          </a:r>
        </a:p>
      </dsp:txBody>
      <dsp:txXfrm>
        <a:off x="2124440" y="2286000"/>
        <a:ext cx="2971800" cy="541139"/>
      </dsp:txXfrm>
    </dsp:sp>
    <dsp:sp modelId="{4210C412-5348-4041-836D-4D2610CEADFD}">
      <dsp:nvSpPr>
        <dsp:cNvPr id="0" name=""/>
        <dsp:cNvSpPr/>
      </dsp:nvSpPr>
      <dsp:spPr>
        <a:xfrm>
          <a:off x="2124440" y="2894781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Technology Investment Plan</a:t>
          </a:r>
        </a:p>
      </dsp:txBody>
      <dsp:txXfrm>
        <a:off x="2124440" y="2894781"/>
        <a:ext cx="2971800" cy="541139"/>
      </dsp:txXfrm>
    </dsp:sp>
    <dsp:sp modelId="{F60E88FB-0321-4CA3-9AD1-31345964B095}">
      <dsp:nvSpPr>
        <dsp:cNvPr id="0" name=""/>
        <dsp:cNvSpPr/>
      </dsp:nvSpPr>
      <dsp:spPr>
        <a:xfrm>
          <a:off x="2124440" y="3503562"/>
          <a:ext cx="2971800" cy="541139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n-US" sz="1800" b="0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  <a:cs typeface="Arial" pitchFamily="34" charset="0"/>
            </a:rPr>
            <a:t>Other Equipment Acquisitions</a:t>
          </a:r>
        </a:p>
      </dsp:txBody>
      <dsp:txXfrm>
        <a:off x="2124440" y="3503562"/>
        <a:ext cx="2971800" cy="541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0A77FC81-A4A2-4577-A833-2B8AD09B8AF9}" type="datetimeFigureOut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9D38F3B-F552-42C7-B770-ED046B0A54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Debt-funded</a:t>
            </a:r>
            <a:r>
              <a:rPr lang="en-US" baseline="0" dirty="0" smtClean="0"/>
              <a:t> portion</a:t>
            </a:r>
            <a:r>
              <a:rPr lang="en-US" baseline="0" smtClean="0"/>
              <a:t>: </a:t>
            </a:r>
            <a:r>
              <a:rPr lang="en-US" baseline="0" smtClean="0"/>
              <a:t>FY09 50%; FY10 60%; </a:t>
            </a:r>
            <a:r>
              <a:rPr lang="en-US" baseline="0" smtClean="0"/>
              <a:t>FY11 </a:t>
            </a:r>
            <a:r>
              <a:rPr lang="en-US" baseline="0" smtClean="0"/>
              <a:t>41%; </a:t>
            </a:r>
            <a:r>
              <a:rPr lang="en-US" baseline="0" dirty="0" smtClean="0"/>
              <a:t>FY12 44%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38F3B-F552-42C7-B770-ED046B0A545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List of all planned purchases provided</a:t>
            </a:r>
            <a:r>
              <a:rPr lang="en-US" baseline="0" dirty="0" smtClean="0"/>
              <a:t> as 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D38F3B-F552-42C7-B770-ED046B0A545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E6D80-4C64-47BD-8826-0F8510340D0A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5F9FC-11F7-49D5-9879-FAEA24FE105F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02324-FF4D-44D2-97AF-2E460BD36F9C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8005B-5AD6-4880-A84B-D6CBD9B16443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1502C-AD09-48B5-8036-DA393B71B754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4A05-14C0-4A3F-BAAB-A320BBCDD7B5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6E7E3-F883-4645-8444-0DF304FCA6BC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31657-016D-4585-A414-D78110C367D2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52D3-ADF7-4334-80AC-D0BED6FC599A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56937-59E2-434C-AAA3-570FE39AEFAB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B099-F566-4115-A998-BCDA5A930E35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C1C4A-8B31-410D-AD10-66E7B8E703BD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City Seal BW2"/>
          <p:cNvPicPr>
            <a:picLocks noChangeAspect="1" noChangeArrowheads="1"/>
          </p:cNvPicPr>
          <p:nvPr userDrawn="1"/>
        </p:nvPicPr>
        <p:blipFill>
          <a:blip r:embed="rId14" cstate="print">
            <a:lum bright="84000" contrast="-70000"/>
          </a:blip>
          <a:srcRect/>
          <a:stretch>
            <a:fillRect/>
          </a:stretch>
        </p:blipFill>
        <p:spPr bwMode="auto">
          <a:xfrm>
            <a:off x="2449513" y="1752600"/>
            <a:ext cx="43434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_1871.JP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0" y="5867400"/>
            <a:ext cx="9144000" cy="9906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7EDA3-C2D0-41D5-9820-1960B589CA77}" type="datetime1">
              <a:rPr lang="en-US" smtClean="0"/>
              <a:pPr/>
              <a:t>9/16/2011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88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F887-4AA1-44A4-803A-7E2B3A02AA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newlog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447800"/>
          </a:xfrm>
          <a:prstGeom prst="rect">
            <a:avLst/>
          </a:prstGeom>
        </p:spPr>
      </p:pic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981200"/>
            <a:ext cx="9144000" cy="1470025"/>
          </a:xfrm>
        </p:spPr>
        <p:txBody>
          <a:bodyPr/>
          <a:lstStyle/>
          <a:p>
            <a:pPr eaLnBrk="1" hangingPunct="1"/>
            <a:r>
              <a:rPr lang="en-US" sz="4000" dirty="0" smtClean="0">
                <a:cs typeface="Arial" pitchFamily="34" charset="0"/>
              </a:rPr>
              <a:t>Proposed Equipment Acquisition Plan</a:t>
            </a:r>
            <a:br>
              <a:rPr lang="en-US" sz="4000" dirty="0" smtClean="0">
                <a:cs typeface="Arial" pitchFamily="34" charset="0"/>
              </a:rPr>
            </a:br>
            <a:r>
              <a:rPr lang="en-US" sz="4000" dirty="0" smtClean="0">
                <a:cs typeface="Arial" pitchFamily="34" charset="0"/>
              </a:rPr>
              <a:t>FY2012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Finance Department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Kelly Dowe, Director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Presented By: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Jennifer Olenick, Deputy Assistant Director of Public Finance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tx1"/>
                </a:solidFill>
                <a:cs typeface="Arial" pitchFamily="34" charset="0"/>
              </a:rPr>
              <a:t>Sept. 19, 2011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10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Other Equipment Acquisitions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447800" y="2971800"/>
          <a:ext cx="6172200" cy="2682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10000"/>
                <a:gridCol w="1600200"/>
                <a:gridCol w="762000"/>
              </a:tblGrid>
              <a:tr h="1574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Department</a:t>
                      </a:r>
                      <a:r>
                        <a:rPr lang="en-US" sz="1600" baseline="0" dirty="0" smtClean="0"/>
                        <a:t> -</a:t>
                      </a:r>
                      <a:r>
                        <a:rPr lang="en-US" sz="1600" dirty="0" smtClean="0"/>
                        <a:t> Cost Center ($ thousands)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 Funding Sources *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r>
                        <a:rPr lang="en-US" sz="1600" baseline="0" dirty="0" smtClean="0"/>
                        <a:t> -</a:t>
                      </a:r>
                      <a:r>
                        <a:rPr lang="en-US" sz="1600" dirty="0" smtClean="0"/>
                        <a:t> Fire Suppression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1,038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34%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Solid Waste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33%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r>
                        <a:rPr lang="en-US" sz="1600" baseline="0" dirty="0" smtClean="0"/>
                        <a:t> -</a:t>
                      </a:r>
                      <a:r>
                        <a:rPr lang="en-US" sz="1600" dirty="0" smtClean="0"/>
                        <a:t> EMS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17%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r>
                        <a:rPr lang="en-US" sz="1600" baseline="0" dirty="0" smtClean="0"/>
                        <a:t> -</a:t>
                      </a:r>
                      <a:r>
                        <a:rPr lang="en-US" sz="1600" dirty="0" smtClean="0"/>
                        <a:t> Warehouse Operations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r>
                        <a:rPr lang="en-US" sz="1600" baseline="0" dirty="0" smtClean="0"/>
                        <a:t> - Air Pack Maintenance &amp; Repair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r>
                        <a:rPr lang="en-US" sz="1600" baseline="0" dirty="0" smtClean="0"/>
                        <a:t> -</a:t>
                      </a:r>
                      <a:r>
                        <a:rPr lang="en-US" sz="1600" dirty="0" smtClean="0"/>
                        <a:t> Rescue</a:t>
                      </a:r>
                      <a:r>
                        <a:rPr lang="en-US" sz="1600" baseline="0" dirty="0" smtClean="0"/>
                        <a:t> Team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&lt;1%</a:t>
                      </a:r>
                      <a:endParaRPr lang="en-US" sz="16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$3,035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57200" y="1752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Fire Department acquisitions include bunker gear, semi-automatic defibrillators,</a:t>
            </a:r>
          </a:p>
          <a:p>
            <a:r>
              <a:rPr lang="en-US" dirty="0" smtClean="0"/>
              <a:t>  and breathing air systems.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Solid Waste acquisitions are black refuse carts to replace those that have been lost,</a:t>
            </a:r>
          </a:p>
          <a:p>
            <a:r>
              <a:rPr lang="en-US" dirty="0" smtClean="0"/>
              <a:t>  stolen, or damaged for the automated collection program, which began in 1997.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5638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100% debt-funded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11</a:t>
            </a:fld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0" y="2362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Proposed Equipment Acquisition Plan</a:t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</a:b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FY2012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Proposed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 </a:t>
            </a:r>
            <a:r>
              <a:rPr lang="en-US" sz="3600" dirty="0" smtClean="0">
                <a:latin typeface="+mj-lt"/>
                <a:ea typeface="+mj-ea"/>
                <a:cs typeface="Arial" pitchFamily="34" charset="0"/>
              </a:rPr>
              <a:t>EAP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 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18" name="Diagram 17"/>
          <p:cNvGraphicFramePr/>
          <p:nvPr/>
        </p:nvGraphicFramePr>
        <p:xfrm>
          <a:off x="457200" y="1295400"/>
          <a:ext cx="6248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88075"/>
            <a:ext cx="2133600" cy="365125"/>
          </a:xfrm>
        </p:spPr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cs typeface="Arial" pitchFamily="34" charset="0"/>
              </a:rPr>
              <a:t>The EAP: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Covers three components of capital spending:</a:t>
            </a:r>
          </a:p>
          <a:p>
            <a:pPr lvl="1">
              <a:lnSpc>
                <a:spcPct val="90000"/>
              </a:lnSpc>
            </a:pPr>
            <a:r>
              <a:rPr lang="en-US" sz="1800" u="sng" dirty="0" smtClean="0">
                <a:cs typeface="Arial" pitchFamily="34" charset="0"/>
              </a:rPr>
              <a:t>Rolling Stock Equipment </a:t>
            </a:r>
            <a:r>
              <a:rPr lang="en-US" sz="1800" dirty="0" smtClean="0">
                <a:cs typeface="Arial" pitchFamily="34" charset="0"/>
              </a:rPr>
              <a:t>such as cars, trucks, ditch excavators, forklifts, trailers, refuse trucks, tractors, and fire pumper trucks.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cs typeface="Arial" pitchFamily="34" charset="0"/>
              </a:rPr>
              <a:t>Information Technology equipment, also referred to as the </a:t>
            </a:r>
            <a:r>
              <a:rPr lang="en-US" sz="1800" u="sng" dirty="0" smtClean="0">
                <a:cs typeface="Arial" pitchFamily="34" charset="0"/>
              </a:rPr>
              <a:t>Technology Investment Plan (TIP)</a:t>
            </a:r>
            <a:r>
              <a:rPr lang="en-US" sz="1800" dirty="0" smtClean="0">
                <a:cs typeface="Arial" pitchFamily="34" charset="0"/>
              </a:rPr>
              <a:t>, such as a records management system, network upgrades, computers, and software.</a:t>
            </a:r>
          </a:p>
          <a:p>
            <a:pPr lvl="1">
              <a:lnSpc>
                <a:spcPct val="90000"/>
              </a:lnSpc>
            </a:pPr>
            <a:r>
              <a:rPr lang="en-US" sz="1800" u="sng" dirty="0" smtClean="0">
                <a:cs typeface="Arial" pitchFamily="34" charset="0"/>
              </a:rPr>
              <a:t>Other Equipment</a:t>
            </a:r>
            <a:r>
              <a:rPr lang="en-US" sz="1800" dirty="0" smtClean="0">
                <a:cs typeface="Arial" pitchFamily="34" charset="0"/>
              </a:rPr>
              <a:t> such as bunker gear, defibrillators, and refuse containers.</a:t>
            </a:r>
          </a:p>
          <a:p>
            <a:pPr>
              <a:lnSpc>
                <a:spcPct val="90000"/>
              </a:lnSpc>
            </a:pPr>
            <a:r>
              <a:rPr lang="en-US" sz="2200" dirty="0" smtClean="0">
                <a:cs typeface="Arial" pitchFamily="34" charset="0"/>
              </a:rPr>
              <a:t>Combined, the Equipment Acquisition Plan and the Capital Improvement Plan (passed by Council in July) constitutes the planned capital spending for the City.</a:t>
            </a:r>
          </a:p>
          <a:p>
            <a:endParaRPr lang="en-US" sz="2200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Arial" pitchFamily="34" charset="0"/>
              </a:rPr>
              <a:t>Overview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267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Rolling Stock Equipment</a:t>
            </a:r>
          </a:p>
          <a:p>
            <a:pPr lvl="1"/>
            <a:r>
              <a:rPr lang="en-US" dirty="0" smtClean="0"/>
              <a:t>General Fund supported debt (Public Improvement Bonds) *</a:t>
            </a:r>
          </a:p>
          <a:p>
            <a:pPr lvl="1"/>
            <a:r>
              <a:rPr lang="en-US" dirty="0" smtClean="0"/>
              <a:t>Enterprise, Special Revenue and Grant Funds</a:t>
            </a:r>
          </a:p>
          <a:p>
            <a:pPr lvl="1"/>
            <a:r>
              <a:rPr lang="en-US" dirty="0" smtClean="0"/>
              <a:t>Proceeds from the sale of salvaged City vehicles (Fund 9002)</a:t>
            </a:r>
          </a:p>
          <a:p>
            <a:r>
              <a:rPr lang="en-US" b="1" dirty="0" smtClean="0"/>
              <a:t>Technology Investment Plan</a:t>
            </a:r>
          </a:p>
          <a:p>
            <a:pPr lvl="1"/>
            <a:r>
              <a:rPr lang="en-US" dirty="0" smtClean="0"/>
              <a:t>General Fund supported debt (Public Improvement Bonds) *</a:t>
            </a:r>
          </a:p>
          <a:p>
            <a:pPr lvl="1"/>
            <a:r>
              <a:rPr lang="en-US" dirty="0" smtClean="0"/>
              <a:t>Enterprise, Special Revenue and Grant Funds</a:t>
            </a:r>
          </a:p>
          <a:p>
            <a:r>
              <a:rPr lang="en-US" b="1" dirty="0" smtClean="0"/>
              <a:t>Other Equipment</a:t>
            </a:r>
          </a:p>
          <a:p>
            <a:pPr lvl="1"/>
            <a:r>
              <a:rPr lang="en-US" dirty="0" smtClean="0"/>
              <a:t>General Fund supported debt (Public Improvement Bonds) *</a:t>
            </a:r>
          </a:p>
          <a:p>
            <a:pPr lvl="1">
              <a:buNone/>
            </a:pPr>
            <a:endParaRPr lang="en-US" dirty="0" smtClean="0"/>
          </a:p>
          <a:p>
            <a:pPr marL="342900" lvl="2" indent="-342900">
              <a:buNone/>
            </a:pPr>
            <a:r>
              <a:rPr lang="en-US" dirty="0" smtClean="0"/>
              <a:t>* Equipment Acquisition Consolidated Fund (Fund 1800)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4</a:t>
            </a:fld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Major Funding Sources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5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EAP Appropriations – FY12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990600" y="3276600"/>
          <a:ext cx="69342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990600"/>
                <a:gridCol w="914400"/>
                <a:gridCol w="990600"/>
                <a:gridCol w="91440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FY09-11 </a:t>
                      </a:r>
                      <a:r>
                        <a:rPr lang="en-US" sz="1600" dirty="0" smtClean="0"/>
                        <a:t>Comparison ($ thousands)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FY10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FY11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FY12</a:t>
                      </a:r>
                      <a:endParaRPr lang="en-US" sz="16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Rolling Stock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67,950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47,199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26,052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29,003</a:t>
                      </a:r>
                      <a:endParaRPr lang="en-US" sz="1600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TIP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37,209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45,186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83,155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51,883</a:t>
                      </a:r>
                      <a:endParaRPr lang="en-US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Other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2,381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2,476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2,035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3,035</a:t>
                      </a:r>
                      <a:endParaRPr lang="en-US" sz="16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$107,540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$94,861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$111,242</a:t>
                      </a:r>
                      <a:endParaRPr lang="en-US" sz="16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sng" dirty="0" smtClean="0"/>
                        <a:t>$83,921</a:t>
                      </a:r>
                      <a:endParaRPr lang="en-US" sz="1600" b="1" u="sn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1828800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 smtClean="0"/>
              <a:t>proportion of the EAP funded </a:t>
            </a:r>
            <a:r>
              <a:rPr lang="en-US" sz="2000" dirty="0" smtClean="0"/>
              <a:t>by debt has decreased </a:t>
            </a:r>
            <a:r>
              <a:rPr lang="en-US" sz="2000" dirty="0" smtClean="0"/>
              <a:t>from a high of</a:t>
            </a:r>
          </a:p>
          <a:p>
            <a:r>
              <a:rPr lang="en-US" sz="2000" dirty="0" smtClean="0"/>
              <a:t>  60% in FY 2010 to a planned 44% in FY 2012. 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686800" cy="4267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Process of Plan Creation</a:t>
            </a:r>
          </a:p>
          <a:p>
            <a:pPr lvl="1"/>
            <a:r>
              <a:rPr lang="en-US" dirty="0" smtClean="0"/>
              <a:t>FMD works with departments to right-size their fleet inventory</a:t>
            </a:r>
          </a:p>
          <a:p>
            <a:pPr lvl="1"/>
            <a:r>
              <a:rPr lang="en-US" dirty="0" smtClean="0"/>
              <a:t>Departments submit purchase requests with estimated costs and justifications</a:t>
            </a:r>
          </a:p>
          <a:p>
            <a:pPr lvl="1"/>
            <a:r>
              <a:rPr lang="en-US" dirty="0" smtClean="0"/>
              <a:t>FMD seeks opportunities to transfer existing equipment between departments and from the pending auction list</a:t>
            </a:r>
          </a:p>
          <a:p>
            <a:pPr lvl="1"/>
            <a:r>
              <a:rPr lang="en-US" dirty="0" smtClean="0"/>
              <a:t>FMD works with departments to reconcile requests that are over budget either in total or on a unit cost basis</a:t>
            </a:r>
          </a:p>
          <a:p>
            <a:r>
              <a:rPr lang="en-US" dirty="0" smtClean="0"/>
              <a:t>SPD administers and monitors vendor bid processing and awards based on lowest/best bid</a:t>
            </a:r>
          </a:p>
          <a:p>
            <a:pPr lvl="1"/>
            <a:r>
              <a:rPr lang="en-US" dirty="0" smtClean="0"/>
              <a:t>Deviations from the plan are reported to FMD for subsequent adjustments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6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Rolling Stock Plan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7</a:t>
            </a:fld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FY12 Rolling Stock Plan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752600"/>
          <a:ext cx="7239000" cy="3870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90800"/>
                <a:gridCol w="1676400"/>
                <a:gridCol w="762000"/>
                <a:gridCol w="1524000"/>
                <a:gridCol w="685800"/>
              </a:tblGrid>
              <a:tr h="1574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Department ($ thousands)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Debt-funded </a:t>
                      </a:r>
                    </a:p>
                    <a:p>
                      <a:pPr algn="ctr"/>
                      <a:r>
                        <a:rPr lang="en-US" sz="1200" dirty="0" smtClean="0"/>
                        <a:t>(percentage of All Funding Sources)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</a:t>
                      </a:r>
                      <a:r>
                        <a:rPr lang="en-US" sz="1600" baseline="0" dirty="0" smtClean="0"/>
                        <a:t> Funding Sources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Houston Airport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8,781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30%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Public</a:t>
                      </a:r>
                      <a:r>
                        <a:rPr lang="en-US" sz="1600" baseline="0" dirty="0" smtClean="0"/>
                        <a:t> Works &amp; Engineering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6,509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22%</a:t>
                      </a:r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Police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3,416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4,003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14%</a:t>
                      </a:r>
                      <a:endParaRPr lang="en-US" sz="1600" dirty="0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Fire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3,850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3,985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14%</a:t>
                      </a:r>
                      <a:endParaRPr lang="en-US" sz="1600" dirty="0"/>
                    </a:p>
                  </a:txBody>
                  <a:tcPr/>
                </a:tc>
              </a:tr>
              <a:tr h="19304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Solid Waste Management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2,188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2,300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Parks &amp; Recreation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1,569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1,656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Fleet Management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65%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General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402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98%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1%</a:t>
                      </a:r>
                      <a:endParaRPr lang="en-US" sz="16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Other 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1%</a:t>
                      </a:r>
                      <a:endParaRPr lang="en-US" sz="16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$12,303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42%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$29,002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56388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 Municipal Courts, Mayor’s Office, Administration &amp; Regulatory Affairs, Information Technology, Health &amp; Human Services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CSMART – The goal of the CSMART project is to expedite the Courts’ ability to provide defendants with timely and accurate disposition of their cases by:</a:t>
            </a:r>
          </a:p>
          <a:p>
            <a:pPr lvl="1"/>
            <a:r>
              <a:rPr lang="en-US" dirty="0" smtClean="0"/>
              <a:t>Automating labor intensive work performed by the City’s enforcement, judicial, chief clerk, and legal functions.</a:t>
            </a:r>
          </a:p>
          <a:p>
            <a:pPr lvl="1"/>
            <a:r>
              <a:rPr lang="en-US" dirty="0" smtClean="0"/>
              <a:t>Improving services provided to both the attorney of record and bondsmen.</a:t>
            </a:r>
          </a:p>
          <a:p>
            <a:pPr lvl="1"/>
            <a:r>
              <a:rPr lang="en-US" dirty="0" smtClean="0"/>
              <a:t>A review of the project is currently being undertaken and IT will report back to Council in December 2011.</a:t>
            </a:r>
          </a:p>
          <a:p>
            <a:r>
              <a:rPr lang="en-US" dirty="0" smtClean="0"/>
              <a:t>HPD Records Management System – Off the Shelf System With 10% Adjustments including: </a:t>
            </a:r>
          </a:p>
          <a:p>
            <a:pPr lvl="1"/>
            <a:r>
              <a:rPr lang="en-US" dirty="0" smtClean="0"/>
              <a:t>Report Writing Component, Arrest Booking/Jail Management Component, Mobile Component to get information directly to the cars, and Numerous Interfaces (DA, Regional Warrant System, Court Case Disposition, AFIS, Photos, Harris County, etc).</a:t>
            </a:r>
          </a:p>
          <a:p>
            <a:pPr lvl="1"/>
            <a:r>
              <a:rPr lang="en-US" dirty="0" smtClean="0"/>
              <a:t>On schedule to go-live in December 2013.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8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lvl="0">
              <a:spcBef>
                <a:spcPct val="0"/>
              </a:spcBef>
            </a:pPr>
            <a:r>
              <a:rPr lang="en-US" sz="4100" dirty="0" smtClean="0"/>
              <a:t>Technology Investment Plan</a:t>
            </a:r>
          </a:p>
          <a:p>
            <a:pPr lvl="0">
              <a:spcBef>
                <a:spcPct val="0"/>
              </a:spcBef>
            </a:pPr>
            <a:r>
              <a:rPr lang="en-US" sz="2900" dirty="0" smtClean="0">
                <a:latin typeface="+mj-lt"/>
                <a:ea typeface="+mj-ea"/>
                <a:cs typeface="Arial" pitchFamily="34" charset="0"/>
              </a:rPr>
              <a:t>Major Project Highlights</a:t>
            </a:r>
            <a:endParaRPr kumimoji="0" lang="en-US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F887-4AA1-44A4-803A-7E2B3A02AA67}" type="slidenum">
              <a:rPr lang="en-US" b="1" smtClean="0">
                <a:solidFill>
                  <a:schemeClr val="bg1"/>
                </a:solidFill>
              </a:rPr>
              <a:pPr/>
              <a:t>9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381000" y="533400"/>
            <a:ext cx="84582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sz="3200" dirty="0" smtClean="0"/>
              <a:t>Technology Investment Plan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6363494" y="951706"/>
            <a:ext cx="1447800" cy="1588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E:\WoRK\City of Houston\Seal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3622" y="457200"/>
            <a:ext cx="994578" cy="990600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752600"/>
          <a:ext cx="7239000" cy="2529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90800"/>
                <a:gridCol w="1676400"/>
                <a:gridCol w="762000"/>
                <a:gridCol w="1524000"/>
                <a:gridCol w="685800"/>
              </a:tblGrid>
              <a:tr h="1574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Department ($ thousands)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Debt-funded </a:t>
                      </a:r>
                    </a:p>
                    <a:p>
                      <a:pPr algn="ctr"/>
                      <a:r>
                        <a:rPr lang="en-US" sz="1200" dirty="0" smtClean="0"/>
                        <a:t>(percentage of All Funding Sources)</a:t>
                      </a:r>
                      <a:endParaRPr 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</a:t>
                      </a:r>
                      <a:r>
                        <a:rPr lang="en-US" sz="1600" baseline="0" dirty="0" smtClean="0"/>
                        <a:t> Funding Sources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Police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11,952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36,316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70%</a:t>
                      </a:r>
                      <a:endParaRPr lang="en-US" sz="1600" dirty="0"/>
                    </a:p>
                  </a:txBody>
                  <a:tcPr/>
                </a:tc>
              </a:tr>
              <a:tr h="13208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Municipal Courts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6,676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6,676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13%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Public Works &amp; Engineering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5,965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11%</a:t>
                      </a:r>
                      <a:endParaRPr lang="en-US" sz="1600" dirty="0"/>
                    </a:p>
                  </a:txBody>
                  <a:tcPr/>
                </a:tc>
              </a:tr>
              <a:tr h="16256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Information Technology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1,925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1,925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4%</a:t>
                      </a:r>
                      <a:endParaRPr lang="en-US" sz="16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Health &amp; Human Services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1,000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2%</a:t>
                      </a:r>
                      <a:endParaRPr lang="en-US" sz="1600" dirty="0"/>
                    </a:p>
                  </a:txBody>
                  <a:tcPr/>
                </a:tc>
              </a:tr>
              <a:tr h="177800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$21,554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42%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$51,883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100%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2469</TotalTime>
  <Words>876</Words>
  <Application>Microsoft Office PowerPoint</Application>
  <PresentationFormat>On-screen Show (4:3)</PresentationFormat>
  <Paragraphs>214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Proposed Equipment Acquisition Plan FY2012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e134907</dc:creator>
  <cp:lastModifiedBy>e132522</cp:lastModifiedBy>
  <cp:revision>224</cp:revision>
  <dcterms:created xsi:type="dcterms:W3CDTF">2011-06-01T20:02:04Z</dcterms:created>
  <dcterms:modified xsi:type="dcterms:W3CDTF">2011-09-16T18:59:36Z</dcterms:modified>
</cp:coreProperties>
</file>