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523" r:id="rId2"/>
    <p:sldId id="257" r:id="rId3"/>
    <p:sldId id="532" r:id="rId4"/>
    <p:sldId id="266" r:id="rId5"/>
    <p:sldId id="268" r:id="rId6"/>
    <p:sldId id="524" r:id="rId7"/>
    <p:sldId id="525" r:id="rId8"/>
    <p:sldId id="526" r:id="rId9"/>
    <p:sldId id="289" r:id="rId10"/>
    <p:sldId id="290" r:id="rId11"/>
    <p:sldId id="291" r:id="rId12"/>
    <p:sldId id="527" r:id="rId13"/>
    <p:sldId id="530" r:id="rId14"/>
    <p:sldId id="5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afina lalany" initials="sl" lastIdx="1" clrIdx="0">
    <p:extLst>
      <p:ext uri="{19B8F6BF-5375-455C-9EA6-DF929625EA0E}">
        <p15:presenceInfo xmlns:p15="http://schemas.microsoft.com/office/powerpoint/2012/main" userId="d5a41ce8df1358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638"/>
    <a:srgbClr val="F13700"/>
    <a:srgbClr val="F93B00"/>
    <a:srgbClr val="F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8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8D21F-5504-4C1D-A801-D5D415CBF468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562ED-CAFF-4C24-9BFC-AEFAAE27E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7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7ab3068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7ab3068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86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7ab3068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7ab3068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0447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42acb3ebb7_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42acb3ebb7_5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978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42c4857bbf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42c4857bbf_2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2560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42d966914e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g42d966914e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191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42d966914e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g42d966914e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6811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42d966914e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g42d966914e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082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04A0D-1F62-4601-A0FD-E9705208C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267774-BC49-4FE3-9EF6-55B845E04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488DA-5657-418E-9E69-73CBE497D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BC3E5-0B11-48D1-9A24-08F5EF6E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BD77D-99DE-441E-81CA-B7AFE2F3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44A8-FFFC-4541-AFF3-347D61CF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0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72392-2173-4651-99F0-A57218EF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E926B2-133E-4ED1-8BCA-7ADBF5376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55576-6DF8-4C6A-8F95-46C4FD18C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C73D1-1882-444D-B2DF-C2C1281E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2296A-6C99-43CF-AD7D-25B17E0EE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44A8-FFFC-4541-AFF3-347D61CF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7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8A02FE-61F7-48EE-881D-A11471C16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21E7D-5A58-43E7-A986-02404AC42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C4468-E7B3-401E-97FE-15E734402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F95B1-6D29-4354-AA62-D4059BE06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AB978-A481-45BF-8B5F-0600C4781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44A8-FFFC-4541-AFF3-347D61CF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1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7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rgbClr val="F8F4E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7"/>
          <p:cNvSpPr txBox="1">
            <a:spLocks noGrp="1"/>
          </p:cNvSpPr>
          <p:nvPr>
            <p:ph type="ctrTitle"/>
          </p:nvPr>
        </p:nvSpPr>
        <p:spPr>
          <a:xfrm>
            <a:off x="3162300" y="840300"/>
            <a:ext cx="8442000" cy="2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CF8"/>
              </a:buClr>
              <a:buSzPts val="4800"/>
              <a:buNone/>
              <a:defRPr sz="6400">
                <a:solidFill>
                  <a:srgbClr val="FFFCF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CF8"/>
              </a:buClr>
              <a:buSzPts val="4800"/>
              <a:buNone/>
              <a:defRPr sz="6400">
                <a:solidFill>
                  <a:srgbClr val="FFFCF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CF8"/>
              </a:buClr>
              <a:buSzPts val="4800"/>
              <a:buNone/>
              <a:defRPr sz="6400">
                <a:solidFill>
                  <a:srgbClr val="FFFCF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CF8"/>
              </a:buClr>
              <a:buSzPts val="4800"/>
              <a:buNone/>
              <a:defRPr sz="6400">
                <a:solidFill>
                  <a:srgbClr val="FFFCF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CF8"/>
              </a:buClr>
              <a:buSzPts val="4800"/>
              <a:buNone/>
              <a:defRPr sz="6400">
                <a:solidFill>
                  <a:srgbClr val="FFFCF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CF8"/>
              </a:buClr>
              <a:buSzPts val="4800"/>
              <a:buNone/>
              <a:defRPr sz="6400">
                <a:solidFill>
                  <a:srgbClr val="FFFCF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CF8"/>
              </a:buClr>
              <a:buSzPts val="4800"/>
              <a:buNone/>
              <a:defRPr sz="6400">
                <a:solidFill>
                  <a:srgbClr val="FFFCF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CF8"/>
              </a:buClr>
              <a:buSzPts val="4800"/>
              <a:buNone/>
              <a:defRPr sz="6400">
                <a:solidFill>
                  <a:srgbClr val="FFFCF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3187023" y="4317933"/>
            <a:ext cx="8442000" cy="1655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pic>
        <p:nvPicPr>
          <p:cNvPr id="45" name="Google Shape;45;p7" descr="STATION-logo-breakout-hor-cream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6250" y="5790768"/>
            <a:ext cx="2391897" cy="65286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10897423" y="6443633"/>
            <a:ext cx="731600" cy="2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733">
                <a:solidFill>
                  <a:srgbClr val="262E3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733">
                <a:solidFill>
                  <a:srgbClr val="262E3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733">
                <a:solidFill>
                  <a:srgbClr val="262E3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733">
                <a:solidFill>
                  <a:srgbClr val="262E3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733">
                <a:solidFill>
                  <a:srgbClr val="262E3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733">
                <a:solidFill>
                  <a:srgbClr val="262E3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733">
                <a:solidFill>
                  <a:srgbClr val="262E3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733">
                <a:solidFill>
                  <a:srgbClr val="262E3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98301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82D5B-4774-F449-A69C-F8B978184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416" y="283005"/>
            <a:ext cx="10515600" cy="9682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2AE91C2-712A-4E4F-A08B-ADF160C69B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84416" y="1145246"/>
            <a:ext cx="9512024" cy="327042"/>
          </a:xfrm>
        </p:spPr>
        <p:txBody>
          <a:bodyPr>
            <a:normAutofit/>
          </a:bodyPr>
          <a:lstStyle>
            <a:lvl1pPr marL="61913" indent="0">
              <a:buNone/>
              <a:tabLst/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Google Shape;38;p6">
            <a:extLst>
              <a:ext uri="{FF2B5EF4-FFF2-40B4-BE49-F238E27FC236}">
                <a16:creationId xmlns:a16="http://schemas.microsoft.com/office/drawing/2014/main" id="{F89FA4CF-33A5-804B-9CE2-247BCA05B6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152567" y="6384073"/>
            <a:ext cx="731600" cy="259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20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1733">
                <a:solidFill>
                  <a:srgbClr val="FFFCF8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1733">
                <a:solidFill>
                  <a:srgbClr val="FFFCF8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1733">
                <a:solidFill>
                  <a:srgbClr val="FFFCF8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1733">
                <a:solidFill>
                  <a:srgbClr val="FFFCF8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1733">
                <a:solidFill>
                  <a:srgbClr val="FFFCF8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1733">
                <a:solidFill>
                  <a:srgbClr val="FFFCF8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1733">
                <a:solidFill>
                  <a:srgbClr val="FFFCF8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1733">
                <a:solidFill>
                  <a:srgbClr val="FFFCF8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4761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1">
  <p:cSld name="Empty 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152567" y="6384073"/>
            <a:ext cx="731600" cy="259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20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1733">
                <a:solidFill>
                  <a:srgbClr val="FFFCF8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1733">
                <a:solidFill>
                  <a:srgbClr val="FFFCF8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1733">
                <a:solidFill>
                  <a:srgbClr val="FFFCF8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1733">
                <a:solidFill>
                  <a:srgbClr val="FFFCF8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1733">
                <a:solidFill>
                  <a:srgbClr val="FFFCF8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1733">
                <a:solidFill>
                  <a:srgbClr val="FFFCF8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1733">
                <a:solidFill>
                  <a:srgbClr val="FFFCF8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1733">
                <a:solidFill>
                  <a:srgbClr val="FFFCF8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0" name="Google Shape;40;p6" descr="STATION-logo-breakout-horiz-red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0534" y="6057133"/>
            <a:ext cx="2071297" cy="56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8287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nly" type="tx">
  <p:cSld name="Big 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43229" y="595914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0974429" y="611586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9985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16C24-7B45-4200-93CA-A21FBA94A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08D4F-ECAC-492D-9F5E-7DE55CFE8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783D4-DBBF-4C8F-8AEF-7EAFCB2F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C6BFE-6B52-441B-90A4-1765C087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E31F6-270F-4AE6-8EAA-2B0F94A28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44A8-FFFC-4541-AFF3-347D61CF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81F6-F9C0-4C0D-AD73-81D01607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48945-C4AA-43EC-93C4-D1DB04BD2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E5B25-33CA-4B7D-834E-A64D8CD71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1CD64-41F8-4048-9B3E-1AB8D339F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28660-1EF5-47A3-A4E0-8D23C8CDC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44A8-FFFC-4541-AFF3-347D61CF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3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0B2AA-7C76-444D-844A-0C4D69D34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E15DA-4109-4096-8C10-940846507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9A4E7-5499-4FD8-8B28-02998D776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9FC13-92F9-4CE9-8830-F4BBBB569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B1BD1-05A0-47DC-AECF-33473111F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1C84C-16B3-4B96-B135-8079F5FF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44A8-FFFC-4541-AFF3-347D61CF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8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A710-76A7-44F6-8CCD-55B80A7DE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4CADB-0471-40F8-ABA9-4BA713C3A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1D28C-4975-49D2-87E7-E2B8E0719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4BBEB4-E525-4AF6-907A-78D02A77C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819A14-222A-4286-8468-EF27C58AB8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5E530D-6361-4AF1-A8B0-BD75E21A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EF0EA2-E68F-4F9B-9C9D-C1AC8A486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16E78-0856-42F6-967F-01F7C9ED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44A8-FFFC-4541-AFF3-347D61CF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5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9324B-95A0-49A2-83DD-21A49D7D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E381D3-853C-4BC7-A991-1910A26A2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DB83F-2E27-41E6-9D08-077C2DAE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525D7-7F0E-4005-8BE4-4573CAE4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44A8-FFFC-4541-AFF3-347D61CF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2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FB063E-E8AE-40B5-9CF5-A477D6CA0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9B8627-9FF6-4669-A812-E8EBDB83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30B12-2445-4FB8-8465-73E4AB23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44A8-FFFC-4541-AFF3-347D61CF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8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8EFF3-FCC7-4E20-926C-1C66327F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C9AFD-E796-491D-A4BD-F4EF42B33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89F1-C1AE-4424-9369-6EC71019F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AA8E9-CFD2-453B-B804-D162670CC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3DD22-F352-4BA7-A62D-85E592B9B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446B4-C78E-4915-8903-2BF7B3C59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44A8-FFFC-4541-AFF3-347D61CF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8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68A6F-99BA-4E6D-8864-401B0CEFF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0FDED-440E-4226-84D9-F1C491CF2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84B3D-C629-441B-B6F4-1985898FC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69EC5-424C-4044-AEAD-2467D8CB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9D9AF-AE7E-4AE1-BB9F-24BA9621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DE7D5-214F-4162-A3A3-67420DDB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44A8-FFFC-4541-AFF3-347D61CF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5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591332-DECD-48FF-9D23-48919D709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D5839-09AE-4FB9-98D0-A46B39B00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076FF-6581-480F-B3D7-74425644D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FF98A-D7BE-426D-A3D6-06A52F765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B4250-B910-4B70-952E-A2CD9544B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roxima Nova" panose="02000506030000020004" pitchFamily="2" charset="0"/>
              </a:defRPr>
            </a:lvl1pPr>
          </a:lstStyle>
          <a:p>
            <a:fld id="{811A44A8-FFFC-4541-AFF3-347D61CFE9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8" r:id="rId13"/>
    <p:sldLayoutId id="2147483661" r:id="rId14"/>
    <p:sldLayoutId id="2147483677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iff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if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.tif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if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A7807C2-8924-2E44-87C7-DA05B72A2E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7D3FD-77F4-0E47-85BB-40150B6B88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/>
          </a:p>
        </p:txBody>
      </p:sp>
      <p:sp>
        <p:nvSpPr>
          <p:cNvPr id="5" name="Google Shape;118;p21">
            <a:extLst>
              <a:ext uri="{FF2B5EF4-FFF2-40B4-BE49-F238E27FC236}">
                <a16:creationId xmlns:a16="http://schemas.microsoft.com/office/drawing/2014/main" id="{5AA2B512-177E-C446-9A33-8AC8DED1FD5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05525" y="1081357"/>
            <a:ext cx="10789305" cy="205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buClr>
                <a:srgbClr val="F8F4E5"/>
              </a:buClr>
            </a:pPr>
            <a:r>
              <a:rPr lang="en" sz="4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Proxima Nova"/>
              </a:rPr>
              <a:t>STATION HOUSTON AND HX:</a:t>
            </a:r>
            <a:r>
              <a:rPr lang="en" sz="4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Proxima Nova"/>
              </a:rPr>
              <a:t>  </a:t>
            </a:r>
            <a:br>
              <a:rPr lang="en" sz="4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Proxima Nova"/>
              </a:rPr>
            </a:br>
            <a:r>
              <a:rPr lang="en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Proxima Nova"/>
              </a:rPr>
              <a:t>An Update to the Houston City Council Economic Development Committee</a:t>
            </a:r>
            <a:endParaRPr sz="4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Google Shape;119;p21">
            <a:extLst>
              <a:ext uri="{FF2B5EF4-FFF2-40B4-BE49-F238E27FC236}">
                <a16:creationId xmlns:a16="http://schemas.microsoft.com/office/drawing/2014/main" id="{96E2FD22-AF09-B241-B5AA-1DC1B580C7C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38554" y="3723195"/>
            <a:ext cx="8442000" cy="6633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>
              <a:buClr>
                <a:srgbClr val="F8F4E5"/>
              </a:buClr>
            </a:pPr>
            <a:endParaRPr sz="24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Clr>
                <a:srgbClr val="F8F4E5"/>
              </a:buClr>
            </a:pPr>
            <a:r>
              <a:rPr lang="en" sz="24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Thursday, </a:t>
            </a:r>
            <a:r>
              <a:rPr lang="en-US" sz="24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October 11</a:t>
            </a:r>
            <a:r>
              <a:rPr lang="en-US" sz="2400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</a:t>
            </a:r>
            <a:r>
              <a:rPr lang="en" sz="24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2018</a:t>
            </a:r>
            <a:endParaRPr sz="24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E3629B-D510-BF4F-A6F8-969119A4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54" y="5344033"/>
            <a:ext cx="3929713" cy="10996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B4BDD4-4E03-5B4B-A83F-8515BFB39011}"/>
              </a:ext>
            </a:extLst>
          </p:cNvPr>
          <p:cNvCxnSpPr>
            <a:cxnSpLocks/>
          </p:cNvCxnSpPr>
          <p:nvPr/>
        </p:nvCxnSpPr>
        <p:spPr>
          <a:xfrm>
            <a:off x="738554" y="1172308"/>
            <a:ext cx="1052466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1A9656B-12C7-9443-A229-4C963E3ED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106" y="5251830"/>
            <a:ext cx="4037724" cy="10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2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77"/>
          <p:cNvSpPr txBox="1"/>
          <p:nvPr/>
        </p:nvSpPr>
        <p:spPr>
          <a:xfrm>
            <a:off x="8312400" y="4471755"/>
            <a:ext cx="3192400" cy="12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89457">
              <a:buClr>
                <a:srgbClr val="000000"/>
              </a:buClr>
              <a:buSzPts val="1000"/>
              <a:buFont typeface="Helvetica Neue"/>
              <a:buAutoNum type="alphaUcPeriod"/>
            </a:pPr>
            <a:r>
              <a:rPr lang="en" sz="1333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Partner with </a:t>
            </a:r>
            <a:r>
              <a:rPr lang="en" sz="1333"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lang="en" sz="1333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ivic </a:t>
            </a:r>
            <a:r>
              <a:rPr lang="en" sz="1333"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lang="en" sz="1333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eaders to deliver programming </a:t>
            </a:r>
            <a:r>
              <a:rPr lang="en" sz="1333">
                <a:latin typeface="Helvetica Neue"/>
                <a:ea typeface="Helvetica Neue"/>
                <a:cs typeface="Helvetica Neue"/>
                <a:sym typeface="Helvetica Neue"/>
              </a:rPr>
              <a:t>on </a:t>
            </a:r>
            <a:r>
              <a:rPr lang="en" sz="1333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inequality</a:t>
            </a:r>
            <a:r>
              <a:rPr lang="en" sz="1333">
                <a:latin typeface="Helvetica Neue"/>
                <a:ea typeface="Helvetica Neue"/>
                <a:cs typeface="Helvetica Neue"/>
                <a:sym typeface="Helvetica Neue"/>
              </a:rPr>
              <a:t> &amp;</a:t>
            </a:r>
            <a:r>
              <a:rPr lang="en" sz="1333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access to opportunity </a:t>
            </a:r>
            <a:r>
              <a:rPr lang="en" sz="1333">
                <a:latin typeface="Helvetica Neue"/>
                <a:ea typeface="Helvetica Neue"/>
                <a:cs typeface="Helvetica Neue"/>
                <a:sym typeface="Helvetica Neue"/>
              </a:rPr>
              <a:t>to work towards an inclusive innovation culture</a:t>
            </a:r>
            <a:endParaRPr sz="2400"/>
          </a:p>
        </p:txBody>
      </p:sp>
      <p:pic>
        <p:nvPicPr>
          <p:cNvPr id="907" name="Google Shape;907;p77"/>
          <p:cNvPicPr preferRelativeResize="0"/>
          <p:nvPr/>
        </p:nvPicPr>
        <p:blipFill rotWithShape="1">
          <a:blip r:embed="rId3">
            <a:alphaModFix/>
          </a:blip>
          <a:srcRect r="19250"/>
          <a:stretch/>
        </p:blipFill>
        <p:spPr>
          <a:xfrm>
            <a:off x="8307479" y="1429123"/>
            <a:ext cx="3146327" cy="2580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77" descr="C:\Users\dgao\Downloads\15120337002_f5383c1f64_k.jpg"/>
          <p:cNvPicPr preferRelativeResize="0"/>
          <p:nvPr/>
        </p:nvPicPr>
        <p:blipFill rotWithShape="1">
          <a:blip r:embed="rId4">
            <a:alphaModFix/>
          </a:blip>
          <a:srcRect l="30352"/>
          <a:stretch/>
        </p:blipFill>
        <p:spPr>
          <a:xfrm>
            <a:off x="4692722" y="1431078"/>
            <a:ext cx="3146325" cy="2576987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77"/>
          <p:cNvSpPr txBox="1"/>
          <p:nvPr/>
        </p:nvSpPr>
        <p:spPr>
          <a:xfrm>
            <a:off x="1588876" y="4134887"/>
            <a:ext cx="211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" sz="186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Arts &amp; Creativity</a:t>
            </a:r>
            <a:endParaRPr sz="2400"/>
          </a:p>
        </p:txBody>
      </p:sp>
      <p:sp>
        <p:nvSpPr>
          <p:cNvPr id="910" name="Google Shape;910;p77"/>
          <p:cNvSpPr txBox="1"/>
          <p:nvPr/>
        </p:nvSpPr>
        <p:spPr>
          <a:xfrm>
            <a:off x="4950709" y="4134889"/>
            <a:ext cx="25352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" sz="186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Thought Leadership</a:t>
            </a:r>
            <a:endParaRPr sz="2400"/>
          </a:p>
        </p:txBody>
      </p:sp>
      <p:sp>
        <p:nvSpPr>
          <p:cNvPr id="911" name="Google Shape;911;p77"/>
          <p:cNvSpPr txBox="1"/>
          <p:nvPr/>
        </p:nvSpPr>
        <p:spPr>
          <a:xfrm>
            <a:off x="9040713" y="4134889"/>
            <a:ext cx="20352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" sz="186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Civic Activation</a:t>
            </a:r>
            <a:endParaRPr sz="2400"/>
          </a:p>
        </p:txBody>
      </p:sp>
      <p:sp>
        <p:nvSpPr>
          <p:cNvPr id="912" name="Google Shape;912;p77"/>
          <p:cNvSpPr txBox="1"/>
          <p:nvPr/>
        </p:nvSpPr>
        <p:spPr>
          <a:xfrm>
            <a:off x="979700" y="4397122"/>
            <a:ext cx="3083600" cy="12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89457">
              <a:buClr>
                <a:srgbClr val="000000"/>
              </a:buClr>
              <a:buSzPts val="1000"/>
              <a:buFont typeface="Helvetica Neue"/>
              <a:buAutoNum type="alphaUcPeriod"/>
            </a:pPr>
            <a:r>
              <a:rPr lang="en" sz="13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Connect performances </a:t>
            </a:r>
            <a:r>
              <a:rPr lang="en" sz="1333" dirty="0">
                <a:latin typeface="Helvetica Neue"/>
                <a:ea typeface="Helvetica Neue"/>
                <a:cs typeface="Helvetica Neue"/>
                <a:sym typeface="Helvetica Neue"/>
              </a:rPr>
              <a:t>&amp; </a:t>
            </a:r>
            <a:r>
              <a:rPr lang="en" sz="13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workshops </a:t>
            </a:r>
            <a:r>
              <a:rPr lang="en" sz="1333" dirty="0">
                <a:latin typeface="Helvetica Neue"/>
                <a:ea typeface="Helvetica Neue"/>
                <a:cs typeface="Helvetica Neue"/>
                <a:sym typeface="Helvetica Neue"/>
              </a:rPr>
              <a:t>at the </a:t>
            </a:r>
            <a:r>
              <a:rPr lang="en" sz="13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intersection </a:t>
            </a:r>
            <a:r>
              <a:rPr lang="en" sz="1333" dirty="0">
                <a:latin typeface="Helvetica Neue"/>
                <a:ea typeface="Helvetica Neue"/>
                <a:cs typeface="Helvetica Neue"/>
                <a:sym typeface="Helvetica Neue"/>
              </a:rPr>
              <a:t>of </a:t>
            </a:r>
            <a:r>
              <a:rPr lang="en" sz="13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arts, science and </a:t>
            </a:r>
            <a:r>
              <a:rPr lang="en" sz="1333" dirty="0">
                <a:latin typeface="Helvetica Neue"/>
                <a:ea typeface="Helvetica Neue"/>
                <a:cs typeface="Helvetica Neue"/>
                <a:sym typeface="Helvetica Neue"/>
              </a:rPr>
              <a:t>tech</a:t>
            </a:r>
            <a:endParaRPr sz="2400" dirty="0"/>
          </a:p>
          <a:p>
            <a:pPr marL="609585" indent="-389457">
              <a:buClr>
                <a:srgbClr val="000000"/>
              </a:buClr>
              <a:buSzPts val="1000"/>
              <a:buFont typeface="Helvetica Neue"/>
              <a:buAutoNum type="alphaUcPeriod"/>
            </a:pPr>
            <a:r>
              <a:rPr lang="en" sz="13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Public Gallery Exhibits and Arts Fairs for </a:t>
            </a:r>
            <a:r>
              <a:rPr lang="en" sz="1333" dirty="0">
                <a:latin typeface="Helvetica Neue"/>
                <a:ea typeface="Helvetica Neue"/>
                <a:cs typeface="Helvetica Neue"/>
                <a:sym typeface="Helvetica Neue"/>
              </a:rPr>
              <a:t>local </a:t>
            </a:r>
            <a:r>
              <a:rPr lang="en" sz="13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 communities</a:t>
            </a:r>
            <a:endParaRPr sz="2400" dirty="0"/>
          </a:p>
        </p:txBody>
      </p:sp>
      <p:sp>
        <p:nvSpPr>
          <p:cNvPr id="913" name="Google Shape;913;p77"/>
          <p:cNvSpPr txBox="1"/>
          <p:nvPr/>
        </p:nvSpPr>
        <p:spPr>
          <a:xfrm>
            <a:off x="4646633" y="4397122"/>
            <a:ext cx="3192400" cy="20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89457">
              <a:buClr>
                <a:srgbClr val="000000"/>
              </a:buClr>
              <a:buSzPts val="1000"/>
              <a:buFont typeface="Helvetica Neue"/>
              <a:buAutoNum type="alphaUcPeriod"/>
            </a:pPr>
            <a:r>
              <a:rPr lang="en" sz="1333">
                <a:latin typeface="Helvetica Neue"/>
                <a:ea typeface="Helvetica Neue"/>
                <a:cs typeface="Helvetica Neue"/>
                <a:sym typeface="Helvetica Neue"/>
              </a:rPr>
              <a:t>Events </a:t>
            </a:r>
            <a:r>
              <a:rPr lang="en" sz="1333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 stimulate</a:t>
            </a:r>
            <a:r>
              <a:rPr lang="en" sz="1333">
                <a:latin typeface="Helvetica Neue"/>
                <a:ea typeface="Helvetica Neue"/>
                <a:cs typeface="Helvetica Neue"/>
                <a:sym typeface="Helvetica Neue"/>
              </a:rPr>
              <a:t> local </a:t>
            </a:r>
            <a:r>
              <a:rPr lang="en" sz="1333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engagement in innovation culture </a:t>
            </a:r>
            <a:endParaRPr sz="2400"/>
          </a:p>
          <a:p>
            <a:pPr marL="609585" indent="-389457">
              <a:buClr>
                <a:srgbClr val="000000"/>
              </a:buClr>
              <a:buSzPts val="1000"/>
              <a:buFont typeface="Helvetica Neue"/>
              <a:buAutoNum type="alphaUcPeriod"/>
            </a:pPr>
            <a:r>
              <a:rPr lang="en" sz="1333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Partnership with institutions to deliver community focused programming that supports innovation culture</a:t>
            </a:r>
            <a:endParaRPr sz="2400"/>
          </a:p>
        </p:txBody>
      </p:sp>
      <p:pic>
        <p:nvPicPr>
          <p:cNvPr id="915" name="Google Shape;915;p77"/>
          <p:cNvPicPr preferRelativeResize="0"/>
          <p:nvPr/>
        </p:nvPicPr>
        <p:blipFill rotWithShape="1">
          <a:blip r:embed="rId5">
            <a:alphaModFix/>
          </a:blip>
          <a:srcRect l="6516" r="20432"/>
          <a:stretch/>
        </p:blipFill>
        <p:spPr>
          <a:xfrm>
            <a:off x="1084636" y="1431079"/>
            <a:ext cx="3139653" cy="25786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6" name="Google Shape;916;p77"/>
          <p:cNvCxnSpPr/>
          <p:nvPr/>
        </p:nvCxnSpPr>
        <p:spPr>
          <a:xfrm>
            <a:off x="1160600" y="1280655"/>
            <a:ext cx="9994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74F8E696-069E-2D45-B12E-99705C77D8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000" y="5952979"/>
            <a:ext cx="2331311" cy="6523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4FAFD7-E81B-5040-9D12-551AAB00C5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3005" y="5952979"/>
            <a:ext cx="2324098" cy="76031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1795899-1885-1647-A3F8-704A981452D2}"/>
              </a:ext>
            </a:extLst>
          </p:cNvPr>
          <p:cNvSpPr/>
          <p:nvPr/>
        </p:nvSpPr>
        <p:spPr>
          <a:xfrm>
            <a:off x="516000" y="586718"/>
            <a:ext cx="10767379" cy="503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1600"/>
            </a:pPr>
            <a:r>
              <a:rPr lang="en-US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…we are working to </a:t>
            </a:r>
            <a:r>
              <a:rPr lang="en-US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ENGAGE</a:t>
            </a:r>
            <a:r>
              <a:rPr lang="en-US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lang="en-US" sz="2000" dirty="0"/>
          </a:p>
        </p:txBody>
      </p:sp>
      <p:sp>
        <p:nvSpPr>
          <p:cNvPr id="25" name="Google Shape;894;p76">
            <a:extLst>
              <a:ext uri="{FF2B5EF4-FFF2-40B4-BE49-F238E27FC236}">
                <a16:creationId xmlns:a16="http://schemas.microsoft.com/office/drawing/2014/main" id="{E570B8F7-BB35-3548-9B92-0B8D761D8076}"/>
              </a:ext>
            </a:extLst>
          </p:cNvPr>
          <p:cNvSpPr/>
          <p:nvPr/>
        </p:nvSpPr>
        <p:spPr>
          <a:xfrm>
            <a:off x="254765" y="178633"/>
            <a:ext cx="2912800" cy="337600"/>
          </a:xfrm>
          <a:prstGeom prst="chevron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895;p76">
            <a:extLst>
              <a:ext uri="{FF2B5EF4-FFF2-40B4-BE49-F238E27FC236}">
                <a16:creationId xmlns:a16="http://schemas.microsoft.com/office/drawing/2014/main" id="{B0C0FC45-B452-7344-8B60-626F50CA1853}"/>
              </a:ext>
            </a:extLst>
          </p:cNvPr>
          <p:cNvSpPr/>
          <p:nvPr/>
        </p:nvSpPr>
        <p:spPr>
          <a:xfrm>
            <a:off x="3191349" y="178633"/>
            <a:ext cx="2912800" cy="337600"/>
          </a:xfrm>
          <a:prstGeom prst="chevron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896;p76">
            <a:extLst>
              <a:ext uri="{FF2B5EF4-FFF2-40B4-BE49-F238E27FC236}">
                <a16:creationId xmlns:a16="http://schemas.microsoft.com/office/drawing/2014/main" id="{C2F10023-EEAE-1746-8A2F-96FA888FEA0F}"/>
              </a:ext>
            </a:extLst>
          </p:cNvPr>
          <p:cNvSpPr txBox="1"/>
          <p:nvPr/>
        </p:nvSpPr>
        <p:spPr>
          <a:xfrm>
            <a:off x="516000" y="178633"/>
            <a:ext cx="24376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 sz="1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" name="Google Shape;897;p76">
            <a:extLst>
              <a:ext uri="{FF2B5EF4-FFF2-40B4-BE49-F238E27FC236}">
                <a16:creationId xmlns:a16="http://schemas.microsoft.com/office/drawing/2014/main" id="{9AEAA429-2F58-804C-BD25-403D9989EE44}"/>
              </a:ext>
            </a:extLst>
          </p:cNvPr>
          <p:cNvSpPr txBox="1"/>
          <p:nvPr/>
        </p:nvSpPr>
        <p:spPr>
          <a:xfrm>
            <a:off x="3428927" y="178633"/>
            <a:ext cx="24376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Overview</a:t>
            </a:r>
            <a:endParaRPr sz="12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Google Shape;898;p76">
            <a:extLst>
              <a:ext uri="{FF2B5EF4-FFF2-40B4-BE49-F238E27FC236}">
                <a16:creationId xmlns:a16="http://schemas.microsoft.com/office/drawing/2014/main" id="{84B9B157-C588-364B-BEFE-02EF667909A1}"/>
              </a:ext>
            </a:extLst>
          </p:cNvPr>
          <p:cNvSpPr/>
          <p:nvPr/>
        </p:nvSpPr>
        <p:spPr>
          <a:xfrm>
            <a:off x="6127913" y="178633"/>
            <a:ext cx="2912800" cy="337600"/>
          </a:xfrm>
          <a:prstGeom prst="chevron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899;p76">
            <a:extLst>
              <a:ext uri="{FF2B5EF4-FFF2-40B4-BE49-F238E27FC236}">
                <a16:creationId xmlns:a16="http://schemas.microsoft.com/office/drawing/2014/main" id="{6EE0E77A-9432-0443-8590-29992FC2F5D8}"/>
              </a:ext>
            </a:extLst>
          </p:cNvPr>
          <p:cNvSpPr txBox="1"/>
          <p:nvPr/>
        </p:nvSpPr>
        <p:spPr>
          <a:xfrm>
            <a:off x="6341908" y="178633"/>
            <a:ext cx="24376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-US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 Steps</a:t>
            </a:r>
          </a:p>
        </p:txBody>
      </p:sp>
      <p:sp>
        <p:nvSpPr>
          <p:cNvPr id="31" name="Google Shape;900;p76">
            <a:extLst>
              <a:ext uri="{FF2B5EF4-FFF2-40B4-BE49-F238E27FC236}">
                <a16:creationId xmlns:a16="http://schemas.microsoft.com/office/drawing/2014/main" id="{99541EEA-6A4E-9741-8410-40A72693B570}"/>
              </a:ext>
            </a:extLst>
          </p:cNvPr>
          <p:cNvSpPr/>
          <p:nvPr/>
        </p:nvSpPr>
        <p:spPr>
          <a:xfrm>
            <a:off x="9040887" y="178633"/>
            <a:ext cx="2912800" cy="337600"/>
          </a:xfrm>
          <a:prstGeom prst="chevron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901;p76">
            <a:extLst>
              <a:ext uri="{FF2B5EF4-FFF2-40B4-BE49-F238E27FC236}">
                <a16:creationId xmlns:a16="http://schemas.microsoft.com/office/drawing/2014/main" id="{951A1663-7559-C947-8C89-EC0936564B8D}"/>
              </a:ext>
            </a:extLst>
          </p:cNvPr>
          <p:cNvSpPr txBox="1"/>
          <p:nvPr/>
        </p:nvSpPr>
        <p:spPr>
          <a:xfrm>
            <a:off x="9254880" y="178633"/>
            <a:ext cx="24376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</a:t>
            </a:r>
            <a:endParaRPr sz="12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48243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" name="Google Shape;930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3434" y="1446690"/>
            <a:ext cx="3074333" cy="24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3167" y="1468956"/>
            <a:ext cx="3167600" cy="24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3767" y="1468956"/>
            <a:ext cx="3167500" cy="244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3" name="Google Shape;933;p78"/>
          <p:cNvGrpSpPr/>
          <p:nvPr/>
        </p:nvGrpSpPr>
        <p:grpSpPr>
          <a:xfrm>
            <a:off x="515999" y="3918357"/>
            <a:ext cx="11005780" cy="1568533"/>
            <a:chOff x="56522" y="7467400"/>
            <a:chExt cx="8486003" cy="1176400"/>
          </a:xfrm>
        </p:grpSpPr>
        <p:sp>
          <p:nvSpPr>
            <p:cNvPr id="934" name="Google Shape;934;p78"/>
            <p:cNvSpPr txBox="1"/>
            <p:nvPr/>
          </p:nvSpPr>
          <p:spPr>
            <a:xfrm>
              <a:off x="56522" y="7467400"/>
              <a:ext cx="3148304" cy="48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r>
                <a:rPr lang="en" sz="1867" b="1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Commercial Tenants &amp; </a:t>
              </a:r>
              <a:r>
                <a:rPr lang="en-US" sz="1867" b="1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V</a:t>
              </a:r>
              <a:r>
                <a:rPr lang="en" sz="1867" b="1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C’s</a:t>
              </a:r>
              <a:endParaRPr sz="1867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78"/>
            <p:cNvSpPr txBox="1"/>
            <p:nvPr/>
          </p:nvSpPr>
          <p:spPr>
            <a:xfrm>
              <a:off x="284875" y="7691000"/>
              <a:ext cx="2600100" cy="95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609585" indent="-389457">
                <a:buClr>
                  <a:srgbClr val="000000"/>
                </a:buClr>
                <a:buSzPts val="1000"/>
                <a:buFont typeface="Helvetica Neue"/>
                <a:buAutoNum type="alphaUcPeriod"/>
              </a:pPr>
              <a:r>
                <a:rPr lang="en" sz="1333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Startup development and investment attracts traditional, high-end office space for tech &amp; innovation related enterprise</a:t>
              </a:r>
              <a:endParaRPr sz="13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609585" indent="-389457">
                <a:buClr>
                  <a:srgbClr val="000000"/>
                </a:buClr>
                <a:buSzPts val="1000"/>
                <a:buFont typeface="Helvetica Neue"/>
                <a:buAutoNum type="alphaUcPeriod"/>
              </a:pPr>
              <a:r>
                <a:rPr lang="en" sz="1333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Complementary to innovation economy such as Venture Capital, Innovation Services, etc.</a:t>
              </a:r>
              <a:endParaRPr sz="13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6" name="Google Shape;936;p78"/>
            <p:cNvSpPr txBox="1"/>
            <p:nvPr/>
          </p:nvSpPr>
          <p:spPr>
            <a:xfrm>
              <a:off x="3346125" y="7467400"/>
              <a:ext cx="2375700" cy="48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r>
                <a:rPr lang="en" sz="1867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University Partnerships</a:t>
              </a:r>
              <a:endParaRPr sz="186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78"/>
            <p:cNvSpPr txBox="1"/>
            <p:nvPr/>
          </p:nvSpPr>
          <p:spPr>
            <a:xfrm>
              <a:off x="3204875" y="7691000"/>
              <a:ext cx="2668800" cy="95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609585" indent="-389457">
                <a:buClr>
                  <a:srgbClr val="000000"/>
                </a:buClr>
                <a:buSzPts val="1000"/>
                <a:buFont typeface="Helvetica Neue"/>
                <a:buAutoNum type="alphaUcPeriod"/>
              </a:pPr>
              <a:r>
                <a:rPr lang="en" sz="1333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Academic presence including students, researchers, professors, and alumni</a:t>
              </a:r>
              <a:endParaRPr sz="1333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609585" indent="-389457">
                <a:buClr>
                  <a:srgbClr val="000000"/>
                </a:buClr>
                <a:buSzPts val="1000"/>
                <a:buFont typeface="Helvetica Neue"/>
                <a:buAutoNum type="alphaUcPeriod"/>
              </a:pPr>
              <a:r>
                <a:rPr lang="en" sz="1333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Supports R&amp;A, workforce training, interdisciplinary collaboration, community programming </a:t>
              </a:r>
              <a:br>
                <a:rPr lang="en" sz="1333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endParaRPr sz="1333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8" name="Google Shape;938;p78"/>
            <p:cNvSpPr txBox="1"/>
            <p:nvPr/>
          </p:nvSpPr>
          <p:spPr>
            <a:xfrm>
              <a:off x="5873725" y="7691000"/>
              <a:ext cx="2668800" cy="95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609585" indent="-389457">
                <a:buClr>
                  <a:srgbClr val="000000"/>
                </a:buClr>
                <a:buSzPts val="1000"/>
                <a:buFont typeface="Helvetica Neue"/>
                <a:buAutoNum type="alphaUcPeriod"/>
              </a:pPr>
              <a:r>
                <a:rPr lang="en" sz="1333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High-quality, varied food and beverage options with a focus on local talent</a:t>
              </a:r>
              <a:endParaRPr sz="13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609585" indent="-389457">
                <a:buClr>
                  <a:srgbClr val="000000"/>
                </a:buClr>
                <a:buSzPts val="1000"/>
                <a:buFont typeface="Helvetica Neue"/>
                <a:buAutoNum type="alphaUcPeriod"/>
              </a:pPr>
              <a:r>
                <a:rPr lang="en" sz="1333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Areas for recreational activities that attract upscale restaurants, food trucks, outdoor bars, film screenings, etc.</a:t>
              </a:r>
              <a:endParaRPr sz="13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9" name="Google Shape;939;p78"/>
            <p:cNvSpPr txBox="1"/>
            <p:nvPr/>
          </p:nvSpPr>
          <p:spPr>
            <a:xfrm>
              <a:off x="6014963" y="7467400"/>
              <a:ext cx="2375700" cy="48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r>
                <a:rPr lang="en" sz="1867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F&amp;B/Entertainment</a:t>
              </a:r>
              <a:endParaRPr sz="186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940" name="Google Shape;940;p78"/>
          <p:cNvCxnSpPr/>
          <p:nvPr/>
        </p:nvCxnSpPr>
        <p:spPr>
          <a:xfrm>
            <a:off x="1160600" y="1216556"/>
            <a:ext cx="9994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E974A82A-CAC0-2341-9785-A1D59FE442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000" y="5952979"/>
            <a:ext cx="2331311" cy="6523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95BE0D-6C12-3A49-99D8-5D63BB9A3D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3005" y="5952979"/>
            <a:ext cx="2324098" cy="76031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56FE02D-E5CE-2446-A4E0-32C0690D4DE3}"/>
              </a:ext>
            </a:extLst>
          </p:cNvPr>
          <p:cNvSpPr/>
          <p:nvPr/>
        </p:nvSpPr>
        <p:spPr>
          <a:xfrm>
            <a:off x="516000" y="586718"/>
            <a:ext cx="10767379" cy="503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1600"/>
            </a:pPr>
            <a:r>
              <a:rPr lang="en-US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…and we are working to </a:t>
            </a:r>
            <a:r>
              <a:rPr lang="en-US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ATTRACT</a:t>
            </a:r>
            <a:r>
              <a:rPr lang="en-US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lang="en-US" sz="2000" dirty="0"/>
          </a:p>
        </p:txBody>
      </p:sp>
      <p:sp>
        <p:nvSpPr>
          <p:cNvPr id="26" name="Google Shape;894;p76">
            <a:extLst>
              <a:ext uri="{FF2B5EF4-FFF2-40B4-BE49-F238E27FC236}">
                <a16:creationId xmlns:a16="http://schemas.microsoft.com/office/drawing/2014/main" id="{10F6CA7A-2063-DC49-9F61-D2B9E8D7DEB7}"/>
              </a:ext>
            </a:extLst>
          </p:cNvPr>
          <p:cNvSpPr/>
          <p:nvPr/>
        </p:nvSpPr>
        <p:spPr>
          <a:xfrm>
            <a:off x="254765" y="178633"/>
            <a:ext cx="2912800" cy="337600"/>
          </a:xfrm>
          <a:prstGeom prst="chevron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895;p76">
            <a:extLst>
              <a:ext uri="{FF2B5EF4-FFF2-40B4-BE49-F238E27FC236}">
                <a16:creationId xmlns:a16="http://schemas.microsoft.com/office/drawing/2014/main" id="{6677E14C-46C9-BB4D-972A-7364FEB6B24C}"/>
              </a:ext>
            </a:extLst>
          </p:cNvPr>
          <p:cNvSpPr/>
          <p:nvPr/>
        </p:nvSpPr>
        <p:spPr>
          <a:xfrm>
            <a:off x="3191349" y="178633"/>
            <a:ext cx="2912800" cy="337600"/>
          </a:xfrm>
          <a:prstGeom prst="chevron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896;p76">
            <a:extLst>
              <a:ext uri="{FF2B5EF4-FFF2-40B4-BE49-F238E27FC236}">
                <a16:creationId xmlns:a16="http://schemas.microsoft.com/office/drawing/2014/main" id="{E3C2D03F-D009-EA43-ADB8-E47DDE15BABB}"/>
              </a:ext>
            </a:extLst>
          </p:cNvPr>
          <p:cNvSpPr txBox="1"/>
          <p:nvPr/>
        </p:nvSpPr>
        <p:spPr>
          <a:xfrm>
            <a:off x="516000" y="178633"/>
            <a:ext cx="24376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 sz="1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Google Shape;897;p76">
            <a:extLst>
              <a:ext uri="{FF2B5EF4-FFF2-40B4-BE49-F238E27FC236}">
                <a16:creationId xmlns:a16="http://schemas.microsoft.com/office/drawing/2014/main" id="{86727182-0169-D64C-BED7-6D13D4FBE9EE}"/>
              </a:ext>
            </a:extLst>
          </p:cNvPr>
          <p:cNvSpPr txBox="1"/>
          <p:nvPr/>
        </p:nvSpPr>
        <p:spPr>
          <a:xfrm>
            <a:off x="3428927" y="178633"/>
            <a:ext cx="24376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Overview</a:t>
            </a:r>
            <a:endParaRPr sz="12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898;p76">
            <a:extLst>
              <a:ext uri="{FF2B5EF4-FFF2-40B4-BE49-F238E27FC236}">
                <a16:creationId xmlns:a16="http://schemas.microsoft.com/office/drawing/2014/main" id="{B79064DB-B038-D747-A238-DFB54260D3FC}"/>
              </a:ext>
            </a:extLst>
          </p:cNvPr>
          <p:cNvSpPr/>
          <p:nvPr/>
        </p:nvSpPr>
        <p:spPr>
          <a:xfrm>
            <a:off x="6127913" y="178633"/>
            <a:ext cx="2912800" cy="337600"/>
          </a:xfrm>
          <a:prstGeom prst="chevron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899;p76">
            <a:extLst>
              <a:ext uri="{FF2B5EF4-FFF2-40B4-BE49-F238E27FC236}">
                <a16:creationId xmlns:a16="http://schemas.microsoft.com/office/drawing/2014/main" id="{4B1B5294-4C36-7341-B960-AA0A8156AC69}"/>
              </a:ext>
            </a:extLst>
          </p:cNvPr>
          <p:cNvSpPr txBox="1"/>
          <p:nvPr/>
        </p:nvSpPr>
        <p:spPr>
          <a:xfrm>
            <a:off x="6341908" y="178633"/>
            <a:ext cx="24376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-US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 Steps</a:t>
            </a:r>
          </a:p>
        </p:txBody>
      </p:sp>
      <p:sp>
        <p:nvSpPr>
          <p:cNvPr id="32" name="Google Shape;900;p76">
            <a:extLst>
              <a:ext uri="{FF2B5EF4-FFF2-40B4-BE49-F238E27FC236}">
                <a16:creationId xmlns:a16="http://schemas.microsoft.com/office/drawing/2014/main" id="{AEBFD8A5-077D-B443-B759-57915919E4F0}"/>
              </a:ext>
            </a:extLst>
          </p:cNvPr>
          <p:cNvSpPr/>
          <p:nvPr/>
        </p:nvSpPr>
        <p:spPr>
          <a:xfrm>
            <a:off x="9040887" y="178633"/>
            <a:ext cx="2912800" cy="337600"/>
          </a:xfrm>
          <a:prstGeom prst="chevron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901;p76">
            <a:extLst>
              <a:ext uri="{FF2B5EF4-FFF2-40B4-BE49-F238E27FC236}">
                <a16:creationId xmlns:a16="http://schemas.microsoft.com/office/drawing/2014/main" id="{F69130DB-8762-B44C-A57F-B5716E081B1C}"/>
              </a:ext>
            </a:extLst>
          </p:cNvPr>
          <p:cNvSpPr txBox="1"/>
          <p:nvPr/>
        </p:nvSpPr>
        <p:spPr>
          <a:xfrm>
            <a:off x="9254880" y="178633"/>
            <a:ext cx="24376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</a:t>
            </a:r>
            <a:endParaRPr sz="12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7114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11772D-08E8-B149-A49B-63EBAE84C7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B959A0-9A99-984A-A3BB-2978EA7B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44A8-FFFC-4541-AFF3-347D61CFE98E}" type="slidenum">
              <a:rPr lang="en-US" smtClean="0"/>
              <a:t>12</a:t>
            </a:fld>
            <a:endParaRPr lang="en-US"/>
          </a:p>
        </p:txBody>
      </p:sp>
      <p:sp>
        <p:nvSpPr>
          <p:cNvPr id="5" name="Google Shape;118;p21">
            <a:extLst>
              <a:ext uri="{FF2B5EF4-FFF2-40B4-BE49-F238E27FC236}">
                <a16:creationId xmlns:a16="http://schemas.microsoft.com/office/drawing/2014/main" id="{E0468041-159F-B547-AAB2-FFD68EA6F709}"/>
              </a:ext>
            </a:extLst>
          </p:cNvPr>
          <p:cNvSpPr txBox="1">
            <a:spLocks/>
          </p:cNvSpPr>
          <p:nvPr/>
        </p:nvSpPr>
        <p:spPr>
          <a:xfrm>
            <a:off x="605525" y="1081357"/>
            <a:ext cx="10789305" cy="205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roxima Nova" panose="0200050603000002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Clr>
                <a:srgbClr val="F8F4E5"/>
              </a:buClr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Proxima Nova"/>
              </a:rPr>
              <a:t>Next Steps: Scoping and Driving Community Engagement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3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C078D1-6E0A-EB4F-9CE3-A5D767B9C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44A8-FFFC-4541-AFF3-347D61CFE98E}" type="slidenum">
              <a:rPr lang="en-US" smtClean="0"/>
              <a:t>13</a:t>
            </a:fld>
            <a:endParaRPr lang="en-US"/>
          </a:p>
        </p:txBody>
      </p:sp>
      <p:sp>
        <p:nvSpPr>
          <p:cNvPr id="3" name="Google Shape;894;p76">
            <a:extLst>
              <a:ext uri="{FF2B5EF4-FFF2-40B4-BE49-F238E27FC236}">
                <a16:creationId xmlns:a16="http://schemas.microsoft.com/office/drawing/2014/main" id="{A126F847-0287-1A4F-9B2C-20D36AFF7555}"/>
              </a:ext>
            </a:extLst>
          </p:cNvPr>
          <p:cNvSpPr/>
          <p:nvPr/>
        </p:nvSpPr>
        <p:spPr>
          <a:xfrm>
            <a:off x="254765" y="178633"/>
            <a:ext cx="2912800" cy="3376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895;p76">
            <a:extLst>
              <a:ext uri="{FF2B5EF4-FFF2-40B4-BE49-F238E27FC236}">
                <a16:creationId xmlns:a16="http://schemas.microsoft.com/office/drawing/2014/main" id="{4DEAA657-ECC9-3441-AF12-BAB8C6AB49D9}"/>
              </a:ext>
            </a:extLst>
          </p:cNvPr>
          <p:cNvSpPr/>
          <p:nvPr/>
        </p:nvSpPr>
        <p:spPr>
          <a:xfrm>
            <a:off x="3191349" y="178633"/>
            <a:ext cx="2912800" cy="3376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896;p76">
            <a:extLst>
              <a:ext uri="{FF2B5EF4-FFF2-40B4-BE49-F238E27FC236}">
                <a16:creationId xmlns:a16="http://schemas.microsoft.com/office/drawing/2014/main" id="{49BEDC46-BC31-5F4C-935A-D2E5AB47C864}"/>
              </a:ext>
            </a:extLst>
          </p:cNvPr>
          <p:cNvSpPr txBox="1"/>
          <p:nvPr/>
        </p:nvSpPr>
        <p:spPr>
          <a:xfrm>
            <a:off x="516000" y="178633"/>
            <a:ext cx="24376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 sz="1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897;p76">
            <a:extLst>
              <a:ext uri="{FF2B5EF4-FFF2-40B4-BE49-F238E27FC236}">
                <a16:creationId xmlns:a16="http://schemas.microsoft.com/office/drawing/2014/main" id="{7F5CA607-FC8A-D143-A97B-B7F5ED9B26BF}"/>
              </a:ext>
            </a:extLst>
          </p:cNvPr>
          <p:cNvSpPr txBox="1"/>
          <p:nvPr/>
        </p:nvSpPr>
        <p:spPr>
          <a:xfrm>
            <a:off x="3428927" y="178633"/>
            <a:ext cx="24376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Overview</a:t>
            </a:r>
            <a:endParaRPr sz="12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898;p76">
            <a:extLst>
              <a:ext uri="{FF2B5EF4-FFF2-40B4-BE49-F238E27FC236}">
                <a16:creationId xmlns:a16="http://schemas.microsoft.com/office/drawing/2014/main" id="{2961A6F3-5B86-604A-B4D1-923418476EFF}"/>
              </a:ext>
            </a:extLst>
          </p:cNvPr>
          <p:cNvSpPr/>
          <p:nvPr/>
        </p:nvSpPr>
        <p:spPr>
          <a:xfrm>
            <a:off x="6127913" y="178633"/>
            <a:ext cx="2912800" cy="337600"/>
          </a:xfrm>
          <a:prstGeom prst="chevron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99;p76">
            <a:extLst>
              <a:ext uri="{FF2B5EF4-FFF2-40B4-BE49-F238E27FC236}">
                <a16:creationId xmlns:a16="http://schemas.microsoft.com/office/drawing/2014/main" id="{E537DD08-4911-4A45-ABB3-113C1C8715AC}"/>
              </a:ext>
            </a:extLst>
          </p:cNvPr>
          <p:cNvSpPr txBox="1"/>
          <p:nvPr/>
        </p:nvSpPr>
        <p:spPr>
          <a:xfrm>
            <a:off x="6341908" y="178633"/>
            <a:ext cx="2437600" cy="337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-US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 Steps</a:t>
            </a:r>
          </a:p>
        </p:txBody>
      </p:sp>
      <p:sp>
        <p:nvSpPr>
          <p:cNvPr id="9" name="Google Shape;900;p76">
            <a:extLst>
              <a:ext uri="{FF2B5EF4-FFF2-40B4-BE49-F238E27FC236}">
                <a16:creationId xmlns:a16="http://schemas.microsoft.com/office/drawing/2014/main" id="{B300E7B4-031D-414B-ACB8-B059F6E784FE}"/>
              </a:ext>
            </a:extLst>
          </p:cNvPr>
          <p:cNvSpPr/>
          <p:nvPr/>
        </p:nvSpPr>
        <p:spPr>
          <a:xfrm>
            <a:off x="9040887" y="178633"/>
            <a:ext cx="2912800" cy="337600"/>
          </a:xfrm>
          <a:prstGeom prst="chevron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01;p76">
            <a:extLst>
              <a:ext uri="{FF2B5EF4-FFF2-40B4-BE49-F238E27FC236}">
                <a16:creationId xmlns:a16="http://schemas.microsoft.com/office/drawing/2014/main" id="{EEE5E0EB-19D7-734A-A96F-BE408013F583}"/>
              </a:ext>
            </a:extLst>
          </p:cNvPr>
          <p:cNvSpPr txBox="1"/>
          <p:nvPr/>
        </p:nvSpPr>
        <p:spPr>
          <a:xfrm>
            <a:off x="9254880" y="178633"/>
            <a:ext cx="2437600" cy="337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</a:t>
            </a:r>
            <a:endParaRPr sz="12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BF0D50-F4F5-3F4E-B3B3-0D3BCBC6DF65}"/>
              </a:ext>
            </a:extLst>
          </p:cNvPr>
          <p:cNvSpPr txBox="1"/>
          <p:nvPr/>
        </p:nvSpPr>
        <p:spPr>
          <a:xfrm>
            <a:off x="1194673" y="1451132"/>
            <a:ext cx="89952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Cooperation with and support for all post secondary partners to develop engagement models that enable their participation in the activation of the Innovation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Collaboration with incubators, accelerators and innovation hubs both locally and globally to inform the development of programming and content for the Innovation 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Collaboration with public and private institutions to scope and foster participation in the activation of the Innovation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 with angel investors and venture capitalists both locally and nationally to stimulate Houston’s startup economy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59BD0D-3E2B-5447-A23A-31167631E5D7}"/>
              </a:ext>
            </a:extLst>
          </p:cNvPr>
          <p:cNvSpPr/>
          <p:nvPr/>
        </p:nvSpPr>
        <p:spPr>
          <a:xfrm>
            <a:off x="254766" y="586718"/>
            <a:ext cx="11028614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1600"/>
            </a:pPr>
            <a:r>
              <a:rPr lang="en-US" sz="19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Next Steps for Station Houston and Houston Exponential must include…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411262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11772D-08E8-B149-A49B-63EBAE84C7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B959A0-9A99-984A-A3BB-2978EA7B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44A8-FFFC-4541-AFF3-347D61CFE98E}" type="slidenum">
              <a:rPr lang="en-US" smtClean="0"/>
              <a:t>14</a:t>
            </a:fld>
            <a:endParaRPr lang="en-US"/>
          </a:p>
        </p:txBody>
      </p:sp>
      <p:sp>
        <p:nvSpPr>
          <p:cNvPr id="5" name="Google Shape;118;p21">
            <a:extLst>
              <a:ext uri="{FF2B5EF4-FFF2-40B4-BE49-F238E27FC236}">
                <a16:creationId xmlns:a16="http://schemas.microsoft.com/office/drawing/2014/main" id="{E0468041-159F-B547-AAB2-FFD68EA6F709}"/>
              </a:ext>
            </a:extLst>
          </p:cNvPr>
          <p:cNvSpPr txBox="1">
            <a:spLocks/>
          </p:cNvSpPr>
          <p:nvPr/>
        </p:nvSpPr>
        <p:spPr>
          <a:xfrm>
            <a:off x="605525" y="1081357"/>
            <a:ext cx="10789305" cy="205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roxima Nova" panose="0200050603000002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Clr>
                <a:srgbClr val="F8F4E5"/>
              </a:buClr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Proxima Nova"/>
              </a:rPr>
              <a:t>Questions?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0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sp>
        <p:nvSpPr>
          <p:cNvPr id="6" name="Google Shape;125;p22">
            <a:extLst>
              <a:ext uri="{FF2B5EF4-FFF2-40B4-BE49-F238E27FC236}">
                <a16:creationId xmlns:a16="http://schemas.microsoft.com/office/drawing/2014/main" id="{9906EE05-2077-5545-8227-1B1DCE62F25B}"/>
              </a:ext>
            </a:extLst>
          </p:cNvPr>
          <p:cNvSpPr txBox="1">
            <a:spLocks/>
          </p:cNvSpPr>
          <p:nvPr/>
        </p:nvSpPr>
        <p:spPr>
          <a:xfrm>
            <a:off x="516000" y="773660"/>
            <a:ext cx="8737685" cy="29777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6262" indent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ts val="1400"/>
              <a:buFont typeface="Arial" panose="020B0604020202020204" pitchFamily="34" charset="0"/>
              <a:buNone/>
            </a:pP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9525" indent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ts val="1400"/>
              <a:buFont typeface="Arial" panose="020B0604020202020204" pitchFamily="34" charset="0"/>
              <a:buNone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transform Houston into a world-leading hub for technology innovation and entrepreneurship that drives business sector reimagination by connecting and cultivating the city’s startup community and its enterprise DNA.</a:t>
            </a:r>
          </a:p>
        </p:txBody>
      </p:sp>
      <p:sp>
        <p:nvSpPr>
          <p:cNvPr id="7" name="Google Shape;126;p22">
            <a:extLst>
              <a:ext uri="{FF2B5EF4-FFF2-40B4-BE49-F238E27FC236}">
                <a16:creationId xmlns:a16="http://schemas.microsoft.com/office/drawing/2014/main" id="{75641183-EF15-A447-A9A0-C3DCA0C968E6}"/>
              </a:ext>
            </a:extLst>
          </p:cNvPr>
          <p:cNvSpPr txBox="1">
            <a:spLocks/>
          </p:cNvSpPr>
          <p:nvPr/>
        </p:nvSpPr>
        <p:spPr>
          <a:xfrm>
            <a:off x="486090" y="773660"/>
            <a:ext cx="9056915" cy="8461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roxima Nova" panose="02000506030000020004" pitchFamily="2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Station Houston’s Mission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34E0AE-B70E-9940-B037-F2739F201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005" y="5952979"/>
            <a:ext cx="2324098" cy="760312"/>
          </a:xfrm>
          <a:prstGeom prst="rect">
            <a:avLst/>
          </a:prstGeom>
        </p:spPr>
      </p:pic>
      <p:sp>
        <p:nvSpPr>
          <p:cNvPr id="9" name="Google Shape;367;p53">
            <a:extLst>
              <a:ext uri="{FF2B5EF4-FFF2-40B4-BE49-F238E27FC236}">
                <a16:creationId xmlns:a16="http://schemas.microsoft.com/office/drawing/2014/main" id="{044F8A01-2BE4-DF45-8C62-EA5C1DD84DBA}"/>
              </a:ext>
            </a:extLst>
          </p:cNvPr>
          <p:cNvSpPr/>
          <p:nvPr/>
        </p:nvSpPr>
        <p:spPr>
          <a:xfrm>
            <a:off x="254765" y="178633"/>
            <a:ext cx="2912800" cy="337600"/>
          </a:xfrm>
          <a:prstGeom prst="chevron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dirty="0">
              <a:solidFill>
                <a:srgbClr val="FFFFFF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68;p53">
            <a:extLst>
              <a:ext uri="{FF2B5EF4-FFF2-40B4-BE49-F238E27FC236}">
                <a16:creationId xmlns:a16="http://schemas.microsoft.com/office/drawing/2014/main" id="{14972BB7-00BA-9D4B-8253-97B870BB2969}"/>
              </a:ext>
            </a:extLst>
          </p:cNvPr>
          <p:cNvSpPr/>
          <p:nvPr/>
        </p:nvSpPr>
        <p:spPr>
          <a:xfrm>
            <a:off x="3191349" y="178633"/>
            <a:ext cx="2912800" cy="3376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69;p53">
            <a:extLst>
              <a:ext uri="{FF2B5EF4-FFF2-40B4-BE49-F238E27FC236}">
                <a16:creationId xmlns:a16="http://schemas.microsoft.com/office/drawing/2014/main" id="{C002AF67-FF13-AC4F-8D12-DD76511E7DD0}"/>
              </a:ext>
            </a:extLst>
          </p:cNvPr>
          <p:cNvSpPr txBox="1"/>
          <p:nvPr/>
        </p:nvSpPr>
        <p:spPr>
          <a:xfrm>
            <a:off x="516000" y="178633"/>
            <a:ext cx="24376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 sz="12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370;p53">
            <a:extLst>
              <a:ext uri="{FF2B5EF4-FFF2-40B4-BE49-F238E27FC236}">
                <a16:creationId xmlns:a16="http://schemas.microsoft.com/office/drawing/2014/main" id="{387B3FEB-F289-254A-AE7D-19EDCDEDB1C3}"/>
              </a:ext>
            </a:extLst>
          </p:cNvPr>
          <p:cNvSpPr txBox="1"/>
          <p:nvPr/>
        </p:nvSpPr>
        <p:spPr>
          <a:xfrm>
            <a:off x="3428927" y="178633"/>
            <a:ext cx="2437600" cy="33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Overview</a:t>
            </a:r>
            <a:endParaRPr sz="12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371;p53">
            <a:extLst>
              <a:ext uri="{FF2B5EF4-FFF2-40B4-BE49-F238E27FC236}">
                <a16:creationId xmlns:a16="http://schemas.microsoft.com/office/drawing/2014/main" id="{C8BD376C-C65F-AD49-8D33-0051FE8122DE}"/>
              </a:ext>
            </a:extLst>
          </p:cNvPr>
          <p:cNvSpPr/>
          <p:nvPr/>
        </p:nvSpPr>
        <p:spPr>
          <a:xfrm>
            <a:off x="6127913" y="178633"/>
            <a:ext cx="2912800" cy="3376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72;p53">
            <a:extLst>
              <a:ext uri="{FF2B5EF4-FFF2-40B4-BE49-F238E27FC236}">
                <a16:creationId xmlns:a16="http://schemas.microsoft.com/office/drawing/2014/main" id="{7FFC85AA-54C8-0945-8CA4-FE5CEAFFFAA5}"/>
              </a:ext>
            </a:extLst>
          </p:cNvPr>
          <p:cNvSpPr txBox="1"/>
          <p:nvPr/>
        </p:nvSpPr>
        <p:spPr>
          <a:xfrm>
            <a:off x="6341908" y="178633"/>
            <a:ext cx="2437600" cy="33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 Steps</a:t>
            </a:r>
            <a:endParaRPr sz="12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373;p53">
            <a:extLst>
              <a:ext uri="{FF2B5EF4-FFF2-40B4-BE49-F238E27FC236}">
                <a16:creationId xmlns:a16="http://schemas.microsoft.com/office/drawing/2014/main" id="{8C02D1B6-B794-8846-AECF-2C5F662649B6}"/>
              </a:ext>
            </a:extLst>
          </p:cNvPr>
          <p:cNvSpPr/>
          <p:nvPr/>
        </p:nvSpPr>
        <p:spPr>
          <a:xfrm>
            <a:off x="9040887" y="178633"/>
            <a:ext cx="2912800" cy="3376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74;p53">
            <a:extLst>
              <a:ext uri="{FF2B5EF4-FFF2-40B4-BE49-F238E27FC236}">
                <a16:creationId xmlns:a16="http://schemas.microsoft.com/office/drawing/2014/main" id="{B23234D0-A064-6B49-97D4-BFAEB748A81C}"/>
              </a:ext>
            </a:extLst>
          </p:cNvPr>
          <p:cNvSpPr txBox="1"/>
          <p:nvPr/>
        </p:nvSpPr>
        <p:spPr>
          <a:xfrm>
            <a:off x="9254880" y="178633"/>
            <a:ext cx="2437600" cy="33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</a:t>
            </a:r>
            <a:endParaRPr sz="12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34E0AE-B70E-9940-B037-F2739F201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005" y="5952979"/>
            <a:ext cx="2324098" cy="760312"/>
          </a:xfrm>
          <a:prstGeom prst="rect">
            <a:avLst/>
          </a:prstGeom>
        </p:spPr>
      </p:pic>
      <p:sp>
        <p:nvSpPr>
          <p:cNvPr id="9" name="Google Shape;367;p53">
            <a:extLst>
              <a:ext uri="{FF2B5EF4-FFF2-40B4-BE49-F238E27FC236}">
                <a16:creationId xmlns:a16="http://schemas.microsoft.com/office/drawing/2014/main" id="{044F8A01-2BE4-DF45-8C62-EA5C1DD84DBA}"/>
              </a:ext>
            </a:extLst>
          </p:cNvPr>
          <p:cNvSpPr/>
          <p:nvPr/>
        </p:nvSpPr>
        <p:spPr>
          <a:xfrm>
            <a:off x="254765" y="178633"/>
            <a:ext cx="2912800" cy="337600"/>
          </a:xfrm>
          <a:prstGeom prst="chevron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dirty="0">
              <a:solidFill>
                <a:srgbClr val="FFFFFF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68;p53">
            <a:extLst>
              <a:ext uri="{FF2B5EF4-FFF2-40B4-BE49-F238E27FC236}">
                <a16:creationId xmlns:a16="http://schemas.microsoft.com/office/drawing/2014/main" id="{14972BB7-00BA-9D4B-8253-97B870BB2969}"/>
              </a:ext>
            </a:extLst>
          </p:cNvPr>
          <p:cNvSpPr/>
          <p:nvPr/>
        </p:nvSpPr>
        <p:spPr>
          <a:xfrm>
            <a:off x="3191349" y="178633"/>
            <a:ext cx="2912800" cy="3376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69;p53">
            <a:extLst>
              <a:ext uri="{FF2B5EF4-FFF2-40B4-BE49-F238E27FC236}">
                <a16:creationId xmlns:a16="http://schemas.microsoft.com/office/drawing/2014/main" id="{C002AF67-FF13-AC4F-8D12-DD76511E7DD0}"/>
              </a:ext>
            </a:extLst>
          </p:cNvPr>
          <p:cNvSpPr txBox="1"/>
          <p:nvPr/>
        </p:nvSpPr>
        <p:spPr>
          <a:xfrm>
            <a:off x="516000" y="178633"/>
            <a:ext cx="24376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 sz="12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370;p53">
            <a:extLst>
              <a:ext uri="{FF2B5EF4-FFF2-40B4-BE49-F238E27FC236}">
                <a16:creationId xmlns:a16="http://schemas.microsoft.com/office/drawing/2014/main" id="{387B3FEB-F289-254A-AE7D-19EDCDEDB1C3}"/>
              </a:ext>
            </a:extLst>
          </p:cNvPr>
          <p:cNvSpPr txBox="1"/>
          <p:nvPr/>
        </p:nvSpPr>
        <p:spPr>
          <a:xfrm>
            <a:off x="3428927" y="178633"/>
            <a:ext cx="2437600" cy="33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Overview</a:t>
            </a:r>
            <a:endParaRPr sz="12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371;p53">
            <a:extLst>
              <a:ext uri="{FF2B5EF4-FFF2-40B4-BE49-F238E27FC236}">
                <a16:creationId xmlns:a16="http://schemas.microsoft.com/office/drawing/2014/main" id="{C8BD376C-C65F-AD49-8D33-0051FE8122DE}"/>
              </a:ext>
            </a:extLst>
          </p:cNvPr>
          <p:cNvSpPr/>
          <p:nvPr/>
        </p:nvSpPr>
        <p:spPr>
          <a:xfrm>
            <a:off x="6127913" y="178633"/>
            <a:ext cx="2912800" cy="3376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72;p53">
            <a:extLst>
              <a:ext uri="{FF2B5EF4-FFF2-40B4-BE49-F238E27FC236}">
                <a16:creationId xmlns:a16="http://schemas.microsoft.com/office/drawing/2014/main" id="{7FFC85AA-54C8-0945-8CA4-FE5CEAFFFAA5}"/>
              </a:ext>
            </a:extLst>
          </p:cNvPr>
          <p:cNvSpPr txBox="1"/>
          <p:nvPr/>
        </p:nvSpPr>
        <p:spPr>
          <a:xfrm>
            <a:off x="6341908" y="178633"/>
            <a:ext cx="2437600" cy="33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 Steps</a:t>
            </a:r>
            <a:endParaRPr sz="12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373;p53">
            <a:extLst>
              <a:ext uri="{FF2B5EF4-FFF2-40B4-BE49-F238E27FC236}">
                <a16:creationId xmlns:a16="http://schemas.microsoft.com/office/drawing/2014/main" id="{8C02D1B6-B794-8846-AECF-2C5F662649B6}"/>
              </a:ext>
            </a:extLst>
          </p:cNvPr>
          <p:cNvSpPr/>
          <p:nvPr/>
        </p:nvSpPr>
        <p:spPr>
          <a:xfrm>
            <a:off x="9040887" y="178633"/>
            <a:ext cx="2912800" cy="3376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74;p53">
            <a:extLst>
              <a:ext uri="{FF2B5EF4-FFF2-40B4-BE49-F238E27FC236}">
                <a16:creationId xmlns:a16="http://schemas.microsoft.com/office/drawing/2014/main" id="{B23234D0-A064-6B49-97D4-BFAEB748A81C}"/>
              </a:ext>
            </a:extLst>
          </p:cNvPr>
          <p:cNvSpPr txBox="1"/>
          <p:nvPr/>
        </p:nvSpPr>
        <p:spPr>
          <a:xfrm>
            <a:off x="9254880" y="178633"/>
            <a:ext cx="2437600" cy="33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</a:t>
            </a:r>
            <a:endParaRPr sz="12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Google Shape;125;p22">
            <a:extLst>
              <a:ext uri="{FF2B5EF4-FFF2-40B4-BE49-F238E27FC236}">
                <a16:creationId xmlns:a16="http://schemas.microsoft.com/office/drawing/2014/main" id="{04219865-FE5C-EF44-8A3E-B823F5EC1D1B}"/>
              </a:ext>
            </a:extLst>
          </p:cNvPr>
          <p:cNvSpPr txBox="1">
            <a:spLocks/>
          </p:cNvSpPr>
          <p:nvPr/>
        </p:nvSpPr>
        <p:spPr>
          <a:xfrm>
            <a:off x="545910" y="899605"/>
            <a:ext cx="8997095" cy="29777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6262" indent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ts val="1400"/>
              <a:buFont typeface="Arial" panose="020B0604020202020204" pitchFamily="34" charset="0"/>
              <a:buNone/>
            </a:pP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9525" indent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ts val="1400"/>
              <a:buNone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accelerate the development and growth of Houston’s innovation economy.</a:t>
            </a:r>
          </a:p>
        </p:txBody>
      </p:sp>
      <p:sp>
        <p:nvSpPr>
          <p:cNvPr id="18" name="Google Shape;126;p22">
            <a:extLst>
              <a:ext uri="{FF2B5EF4-FFF2-40B4-BE49-F238E27FC236}">
                <a16:creationId xmlns:a16="http://schemas.microsoft.com/office/drawing/2014/main" id="{9038A8CD-81C1-3F40-92BD-6DEB12A55E5B}"/>
              </a:ext>
            </a:extLst>
          </p:cNvPr>
          <p:cNvSpPr txBox="1">
            <a:spLocks/>
          </p:cNvSpPr>
          <p:nvPr/>
        </p:nvSpPr>
        <p:spPr>
          <a:xfrm>
            <a:off x="516000" y="899605"/>
            <a:ext cx="9056915" cy="8461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roxima Nova" panose="02000506030000020004" pitchFamily="2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HX’s Mission</a:t>
            </a:r>
          </a:p>
        </p:txBody>
      </p:sp>
    </p:spTree>
    <p:extLst>
      <p:ext uri="{BB962C8B-B14F-4D97-AF65-F5344CB8AC3E}">
        <p14:creationId xmlns:p14="http://schemas.microsoft.com/office/powerpoint/2010/main" val="130616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3"/>
          <p:cNvSpPr txBox="1"/>
          <p:nvPr/>
        </p:nvSpPr>
        <p:spPr>
          <a:xfrm>
            <a:off x="323273" y="1140679"/>
            <a:ext cx="11369207" cy="5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-US" sz="2400" b="1" dirty="0">
                <a:latin typeface="Helvetica Neue"/>
                <a:ea typeface="Helvetica Neue"/>
                <a:cs typeface="Helvetica Neue"/>
                <a:sym typeface="Helvetica Neue"/>
              </a:rPr>
              <a:t>Station Houston represents an opportunity to address </a:t>
            </a:r>
            <a:r>
              <a:rPr lang="en-US" sz="24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gender inequality, discrimination, technology skills training and other challenges </a:t>
            </a:r>
            <a:r>
              <a:rPr lang="en-US" sz="2400" b="1" dirty="0">
                <a:latin typeface="Helvetica Neue"/>
                <a:ea typeface="Helvetica Neue"/>
                <a:cs typeface="Helvetica Neue"/>
                <a:sym typeface="Helvetica Neue"/>
              </a:rPr>
              <a:t>in Houston and create pathways to opportunity that accelerate the development of an innovation ecosystem that is accessible to all.</a:t>
            </a:r>
          </a:p>
          <a:p>
            <a:pPr algn="ctr"/>
            <a:endParaRPr lang="en-US" sz="24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/>
            <a:r>
              <a:rPr lang="en-US" sz="2400" b="1" dirty="0">
                <a:latin typeface="Helvetica Neue"/>
                <a:ea typeface="Helvetica Neue"/>
                <a:cs typeface="Helvetica Neue"/>
                <a:sym typeface="Helvetica Neue"/>
              </a:rPr>
              <a:t>Station Houston’s current 341 Members are: </a:t>
            </a:r>
            <a:endParaRPr lang="en" sz="24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/>
            <a:r>
              <a:rPr lang="en" sz="24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54% Minority</a:t>
            </a:r>
          </a:p>
          <a:p>
            <a:pPr algn="ctr"/>
            <a:r>
              <a:rPr lang="en" sz="24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27% Female</a:t>
            </a:r>
          </a:p>
          <a:p>
            <a:pPr algn="ctr"/>
            <a:r>
              <a:rPr lang="en" sz="2400" b="1" dirty="0">
                <a:latin typeface="Helvetica Neue"/>
                <a:ea typeface="Helvetica Neue"/>
                <a:cs typeface="Helvetica Neue"/>
                <a:sym typeface="Helvetica Neue"/>
              </a:rPr>
              <a:t>Average Age of our </a:t>
            </a:r>
            <a:r>
              <a:rPr lang="en-US" sz="2400" b="1" dirty="0">
                <a:latin typeface="Helvetica Neue"/>
                <a:ea typeface="Helvetica Neue"/>
                <a:cs typeface="Helvetica Neue"/>
                <a:sym typeface="Helvetica Neue"/>
              </a:rPr>
              <a:t>entrepreneurs</a:t>
            </a:r>
            <a:r>
              <a:rPr lang="en" sz="2400" b="1" dirty="0">
                <a:latin typeface="Helvetica Neue"/>
                <a:ea typeface="Helvetica Neue"/>
                <a:cs typeface="Helvetica Neue"/>
                <a:sym typeface="Helvetica Neue"/>
              </a:rPr>
              <a:t> is 41 years of age</a:t>
            </a:r>
          </a:p>
          <a:p>
            <a:pPr algn="ctr"/>
            <a:endParaRPr lang="en" sz="24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/>
            <a:r>
              <a:rPr lang="en" sz="2400" b="1" dirty="0">
                <a:latin typeface="Helvetica Neue"/>
                <a:ea typeface="Helvetica Neue"/>
                <a:cs typeface="Helvetica Neue"/>
                <a:sym typeface="Helvetica Neue"/>
              </a:rPr>
              <a:t>We deliver 40+ Programming Events per month of which </a:t>
            </a:r>
          </a:p>
          <a:p>
            <a:pPr algn="ctr"/>
            <a:r>
              <a:rPr lang="en" sz="24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75% are open to the public</a:t>
            </a:r>
          </a:p>
          <a:p>
            <a:pPr algn="ctr"/>
            <a:r>
              <a:rPr lang="en" sz="2400" b="1" dirty="0">
                <a:latin typeface="Helvetica Neue"/>
                <a:ea typeface="Helvetica Neue"/>
                <a:cs typeface="Helvetica Neue"/>
                <a:sym typeface="Helvetica Neue"/>
              </a:rPr>
              <a:t>Discounted Youth Memberships as well as collaborations with Pumps &amp; Pipes, TXRX and others serve to drive youth </a:t>
            </a:r>
            <a:r>
              <a:rPr lang="en-US" sz="2400" b="1" dirty="0">
                <a:latin typeface="Helvetica Neue"/>
                <a:ea typeface="Helvetica Neue"/>
                <a:cs typeface="Helvetica Neue"/>
                <a:sym typeface="Helvetica Neue"/>
              </a:rPr>
              <a:t>entrepreneurship across Houston</a:t>
            </a:r>
            <a:r>
              <a:rPr lang="en" sz="2400" b="1" dirty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</p:txBody>
      </p:sp>
      <p:sp>
        <p:nvSpPr>
          <p:cNvPr id="13" name="Google Shape;367;p53">
            <a:extLst>
              <a:ext uri="{FF2B5EF4-FFF2-40B4-BE49-F238E27FC236}">
                <a16:creationId xmlns:a16="http://schemas.microsoft.com/office/drawing/2014/main" id="{BC5441DD-6F79-0E4C-8CEB-73C31548BECA}"/>
              </a:ext>
            </a:extLst>
          </p:cNvPr>
          <p:cNvSpPr/>
          <p:nvPr/>
        </p:nvSpPr>
        <p:spPr>
          <a:xfrm>
            <a:off x="254765" y="178633"/>
            <a:ext cx="2912800" cy="337600"/>
          </a:xfrm>
          <a:prstGeom prst="chevron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dirty="0">
              <a:solidFill>
                <a:srgbClr val="FFFFFF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68;p53">
            <a:extLst>
              <a:ext uri="{FF2B5EF4-FFF2-40B4-BE49-F238E27FC236}">
                <a16:creationId xmlns:a16="http://schemas.microsoft.com/office/drawing/2014/main" id="{CE5ED1E8-6B89-7A4F-A6FB-CDB4F6F1A1C0}"/>
              </a:ext>
            </a:extLst>
          </p:cNvPr>
          <p:cNvSpPr/>
          <p:nvPr/>
        </p:nvSpPr>
        <p:spPr>
          <a:xfrm>
            <a:off x="3191349" y="178633"/>
            <a:ext cx="2912800" cy="3376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69;p53">
            <a:extLst>
              <a:ext uri="{FF2B5EF4-FFF2-40B4-BE49-F238E27FC236}">
                <a16:creationId xmlns:a16="http://schemas.microsoft.com/office/drawing/2014/main" id="{CF7FF9DB-3B3F-4E49-AF1B-9C21DAA7D46D}"/>
              </a:ext>
            </a:extLst>
          </p:cNvPr>
          <p:cNvSpPr txBox="1"/>
          <p:nvPr/>
        </p:nvSpPr>
        <p:spPr>
          <a:xfrm>
            <a:off x="516000" y="178633"/>
            <a:ext cx="24376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 sz="12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370;p53">
            <a:extLst>
              <a:ext uri="{FF2B5EF4-FFF2-40B4-BE49-F238E27FC236}">
                <a16:creationId xmlns:a16="http://schemas.microsoft.com/office/drawing/2014/main" id="{02E0568C-5B94-9740-A326-39AB8708B1DD}"/>
              </a:ext>
            </a:extLst>
          </p:cNvPr>
          <p:cNvSpPr txBox="1"/>
          <p:nvPr/>
        </p:nvSpPr>
        <p:spPr>
          <a:xfrm>
            <a:off x="3428927" y="178633"/>
            <a:ext cx="2437600" cy="33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Overview</a:t>
            </a:r>
            <a:endParaRPr sz="12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Google Shape;371;p53">
            <a:extLst>
              <a:ext uri="{FF2B5EF4-FFF2-40B4-BE49-F238E27FC236}">
                <a16:creationId xmlns:a16="http://schemas.microsoft.com/office/drawing/2014/main" id="{A98F9B08-65F4-A14C-A863-34FA7CF6196E}"/>
              </a:ext>
            </a:extLst>
          </p:cNvPr>
          <p:cNvSpPr/>
          <p:nvPr/>
        </p:nvSpPr>
        <p:spPr>
          <a:xfrm>
            <a:off x="6127913" y="178633"/>
            <a:ext cx="2912800" cy="3376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372;p53">
            <a:extLst>
              <a:ext uri="{FF2B5EF4-FFF2-40B4-BE49-F238E27FC236}">
                <a16:creationId xmlns:a16="http://schemas.microsoft.com/office/drawing/2014/main" id="{4A5B9C3E-B73F-3B49-8558-2ECE76D0E3AC}"/>
              </a:ext>
            </a:extLst>
          </p:cNvPr>
          <p:cNvSpPr txBox="1"/>
          <p:nvPr/>
        </p:nvSpPr>
        <p:spPr>
          <a:xfrm>
            <a:off x="6341908" y="178633"/>
            <a:ext cx="2437600" cy="33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-US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 Steps</a:t>
            </a:r>
          </a:p>
        </p:txBody>
      </p:sp>
      <p:sp>
        <p:nvSpPr>
          <p:cNvPr id="19" name="Google Shape;373;p53">
            <a:extLst>
              <a:ext uri="{FF2B5EF4-FFF2-40B4-BE49-F238E27FC236}">
                <a16:creationId xmlns:a16="http://schemas.microsoft.com/office/drawing/2014/main" id="{B21224A8-AF99-8F4A-81E2-B9593D1A0297}"/>
              </a:ext>
            </a:extLst>
          </p:cNvPr>
          <p:cNvSpPr/>
          <p:nvPr/>
        </p:nvSpPr>
        <p:spPr>
          <a:xfrm>
            <a:off x="9040887" y="178633"/>
            <a:ext cx="2912800" cy="3376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74;p53">
            <a:extLst>
              <a:ext uri="{FF2B5EF4-FFF2-40B4-BE49-F238E27FC236}">
                <a16:creationId xmlns:a16="http://schemas.microsoft.com/office/drawing/2014/main" id="{FE6BD714-4989-5242-AD17-EB7954DC9851}"/>
              </a:ext>
            </a:extLst>
          </p:cNvPr>
          <p:cNvSpPr txBox="1"/>
          <p:nvPr/>
        </p:nvSpPr>
        <p:spPr>
          <a:xfrm>
            <a:off x="9254880" y="178633"/>
            <a:ext cx="2437600" cy="33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</a:t>
            </a:r>
            <a:endParaRPr sz="12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673DC5E-42F6-714B-8CAE-01B12C7A1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00" y="5952979"/>
            <a:ext cx="2331311" cy="6523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D577357-38B1-FB4F-9451-58E6C6E37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3005" y="5952979"/>
            <a:ext cx="2324098" cy="76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7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55"/>
          <p:cNvPicPr preferRelativeResize="0"/>
          <p:nvPr/>
        </p:nvPicPr>
        <p:blipFill rotWithShape="1">
          <a:blip r:embed="rId3">
            <a:alphaModFix/>
          </a:blip>
          <a:srcRect t="2419" r="6076"/>
          <a:stretch/>
        </p:blipFill>
        <p:spPr>
          <a:xfrm>
            <a:off x="8475400" y="4104874"/>
            <a:ext cx="2003800" cy="165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55"/>
          <p:cNvPicPr preferRelativeResize="0"/>
          <p:nvPr/>
        </p:nvPicPr>
        <p:blipFill rotWithShape="1">
          <a:blip r:embed="rId4">
            <a:alphaModFix/>
          </a:blip>
          <a:srcRect r="6646"/>
          <a:stretch/>
        </p:blipFill>
        <p:spPr>
          <a:xfrm>
            <a:off x="6262333" y="4118707"/>
            <a:ext cx="2004000" cy="165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55"/>
          <p:cNvPicPr preferRelativeResize="0"/>
          <p:nvPr/>
        </p:nvPicPr>
        <p:blipFill rotWithShape="1">
          <a:blip r:embed="rId5">
            <a:alphaModFix/>
          </a:blip>
          <a:srcRect r="6638"/>
          <a:stretch/>
        </p:blipFill>
        <p:spPr>
          <a:xfrm>
            <a:off x="4049267" y="4118740"/>
            <a:ext cx="2004000" cy="165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55"/>
          <p:cNvPicPr preferRelativeResize="0"/>
          <p:nvPr/>
        </p:nvPicPr>
        <p:blipFill rotWithShape="1">
          <a:blip r:embed="rId6">
            <a:alphaModFix/>
          </a:blip>
          <a:srcRect t="-918" r="19257"/>
          <a:stretch/>
        </p:blipFill>
        <p:spPr>
          <a:xfrm>
            <a:off x="1836334" y="4119274"/>
            <a:ext cx="2003804" cy="1658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5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935" y="1967435"/>
            <a:ext cx="2003800" cy="165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5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80976" y="1967431"/>
            <a:ext cx="2003800" cy="165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5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94017" y="1967431"/>
            <a:ext cx="2003800" cy="1659861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55"/>
          <p:cNvSpPr txBox="1"/>
          <p:nvPr/>
        </p:nvSpPr>
        <p:spPr>
          <a:xfrm>
            <a:off x="842467" y="847189"/>
            <a:ext cx="10421600" cy="8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" sz="2133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role of Houston’s Innovation Ecosystem today and into the future is to</a:t>
            </a:r>
            <a:endParaRPr sz="2400" dirty="0"/>
          </a:p>
          <a:p>
            <a:pPr algn="ctr"/>
            <a:r>
              <a:rPr lang="en" sz="24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Grow, Engage &amp; Attract</a:t>
            </a:r>
            <a:endParaRPr sz="2400" dirty="0">
              <a:solidFill>
                <a:srgbClr val="00B0F0"/>
              </a:solidFill>
            </a:endParaRPr>
          </a:p>
        </p:txBody>
      </p:sp>
      <p:cxnSp>
        <p:nvCxnSpPr>
          <p:cNvPr id="424" name="Google Shape;424;p55"/>
          <p:cNvCxnSpPr/>
          <p:nvPr/>
        </p:nvCxnSpPr>
        <p:spPr>
          <a:xfrm>
            <a:off x="1160600" y="1811033"/>
            <a:ext cx="9994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5" name="Google Shape;425;p55"/>
          <p:cNvSpPr txBox="1"/>
          <p:nvPr/>
        </p:nvSpPr>
        <p:spPr>
          <a:xfrm>
            <a:off x="667933" y="3536600"/>
            <a:ext cx="2004000" cy="514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200" dirty="0">
                <a:latin typeface="Helvetica Neue"/>
                <a:ea typeface="Helvetica Neue"/>
                <a:cs typeface="Helvetica Neue"/>
                <a:sym typeface="Helvetica Neue"/>
              </a:rPr>
              <a:t>Incubators/Accelerators/</a:t>
            </a:r>
          </a:p>
          <a:p>
            <a:pPr algn="ctr"/>
            <a:r>
              <a:rPr lang="en" sz="1200" dirty="0">
                <a:latin typeface="Helvetica Neue"/>
                <a:ea typeface="Helvetica Neue"/>
                <a:cs typeface="Helvetica Neue"/>
                <a:sym typeface="Helvetica Neue"/>
              </a:rPr>
              <a:t>Investment</a:t>
            </a:r>
            <a:endParaRPr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6" name="Google Shape;426;p55"/>
          <p:cNvSpPr txBox="1"/>
          <p:nvPr/>
        </p:nvSpPr>
        <p:spPr>
          <a:xfrm>
            <a:off x="2881067" y="3536600"/>
            <a:ext cx="20040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Coworking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7" name="Google Shape;427;p55"/>
          <p:cNvSpPr txBox="1"/>
          <p:nvPr/>
        </p:nvSpPr>
        <p:spPr>
          <a:xfrm>
            <a:off x="5094151" y="3536600"/>
            <a:ext cx="20040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Job Training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8" name="Google Shape;428;p55" descr="C:\Users\dgao\Downloads\15120337002_f5383c1f64_k.jpg"/>
          <p:cNvPicPr preferRelativeResize="0"/>
          <p:nvPr/>
        </p:nvPicPr>
        <p:blipFill rotWithShape="1">
          <a:blip r:embed="rId10">
            <a:alphaModFix/>
          </a:blip>
          <a:srcRect l="30354" r="737"/>
          <a:stretch/>
        </p:blipFill>
        <p:spPr>
          <a:xfrm>
            <a:off x="9520100" y="1967434"/>
            <a:ext cx="2003803" cy="165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55"/>
          <p:cNvPicPr preferRelativeResize="0"/>
          <p:nvPr/>
        </p:nvPicPr>
        <p:blipFill rotWithShape="1">
          <a:blip r:embed="rId11">
            <a:alphaModFix/>
          </a:blip>
          <a:srcRect l="6518" t="59" r="21048"/>
          <a:stretch/>
        </p:blipFill>
        <p:spPr>
          <a:xfrm>
            <a:off x="7307061" y="1968534"/>
            <a:ext cx="2003799" cy="1658767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55"/>
          <p:cNvSpPr txBox="1"/>
          <p:nvPr/>
        </p:nvSpPr>
        <p:spPr>
          <a:xfrm>
            <a:off x="7307117" y="3536600"/>
            <a:ext cx="20040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Arts &amp; Creativity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1" name="Google Shape;431;p55"/>
          <p:cNvSpPr txBox="1"/>
          <p:nvPr/>
        </p:nvSpPr>
        <p:spPr>
          <a:xfrm>
            <a:off x="9520284" y="3536600"/>
            <a:ext cx="20040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Thought Leadership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2" name="Google Shape;432;p55"/>
          <p:cNvSpPr txBox="1"/>
          <p:nvPr/>
        </p:nvSpPr>
        <p:spPr>
          <a:xfrm>
            <a:off x="1836184" y="5687373"/>
            <a:ext cx="20040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Civic Activation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3" name="Google Shape;433;p55"/>
          <p:cNvSpPr txBox="1"/>
          <p:nvPr/>
        </p:nvSpPr>
        <p:spPr>
          <a:xfrm>
            <a:off x="4049267" y="5687373"/>
            <a:ext cx="20040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200" dirty="0">
                <a:latin typeface="Helvetica Neue"/>
                <a:ea typeface="Helvetica Neue"/>
                <a:cs typeface="Helvetica Neue"/>
                <a:sym typeface="Helvetica Neue"/>
              </a:rPr>
              <a:t>Commercial Tenants &amp; VC’s</a:t>
            </a:r>
            <a:endParaRPr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4" name="Google Shape;434;p55"/>
          <p:cNvSpPr txBox="1"/>
          <p:nvPr/>
        </p:nvSpPr>
        <p:spPr>
          <a:xfrm>
            <a:off x="6262233" y="5687373"/>
            <a:ext cx="20040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University Partnerships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5" name="Google Shape;435;p55"/>
          <p:cNvSpPr txBox="1"/>
          <p:nvPr/>
        </p:nvSpPr>
        <p:spPr>
          <a:xfrm>
            <a:off x="8475400" y="5687373"/>
            <a:ext cx="20040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F&amp;B/Entertainment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367;p53">
            <a:extLst>
              <a:ext uri="{FF2B5EF4-FFF2-40B4-BE49-F238E27FC236}">
                <a16:creationId xmlns:a16="http://schemas.microsoft.com/office/drawing/2014/main" id="{A42E39F7-CCCB-AE47-AE1C-49B5ECA78C94}"/>
              </a:ext>
            </a:extLst>
          </p:cNvPr>
          <p:cNvSpPr/>
          <p:nvPr/>
        </p:nvSpPr>
        <p:spPr>
          <a:xfrm>
            <a:off x="254765" y="178633"/>
            <a:ext cx="2912800" cy="337600"/>
          </a:xfrm>
          <a:prstGeom prst="chevron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dirty="0">
              <a:solidFill>
                <a:srgbClr val="FFFFFF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68;p53">
            <a:extLst>
              <a:ext uri="{FF2B5EF4-FFF2-40B4-BE49-F238E27FC236}">
                <a16:creationId xmlns:a16="http://schemas.microsoft.com/office/drawing/2014/main" id="{4E8C2F06-1BC0-CD49-8DD9-4F4B4606A6CE}"/>
              </a:ext>
            </a:extLst>
          </p:cNvPr>
          <p:cNvSpPr/>
          <p:nvPr/>
        </p:nvSpPr>
        <p:spPr>
          <a:xfrm>
            <a:off x="3191349" y="178633"/>
            <a:ext cx="2912800" cy="3376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69;p53">
            <a:extLst>
              <a:ext uri="{FF2B5EF4-FFF2-40B4-BE49-F238E27FC236}">
                <a16:creationId xmlns:a16="http://schemas.microsoft.com/office/drawing/2014/main" id="{478A43DE-0323-B247-A104-4961E82179CE}"/>
              </a:ext>
            </a:extLst>
          </p:cNvPr>
          <p:cNvSpPr txBox="1"/>
          <p:nvPr/>
        </p:nvSpPr>
        <p:spPr>
          <a:xfrm>
            <a:off x="516000" y="178633"/>
            <a:ext cx="24376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 sz="12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" name="Google Shape;370;p53">
            <a:extLst>
              <a:ext uri="{FF2B5EF4-FFF2-40B4-BE49-F238E27FC236}">
                <a16:creationId xmlns:a16="http://schemas.microsoft.com/office/drawing/2014/main" id="{584E6DA6-E5F1-A74A-A1B8-874A7194AD36}"/>
              </a:ext>
            </a:extLst>
          </p:cNvPr>
          <p:cNvSpPr txBox="1"/>
          <p:nvPr/>
        </p:nvSpPr>
        <p:spPr>
          <a:xfrm>
            <a:off x="3428927" y="178633"/>
            <a:ext cx="2437600" cy="33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Overview</a:t>
            </a:r>
            <a:endParaRPr sz="12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Google Shape;371;p53">
            <a:extLst>
              <a:ext uri="{FF2B5EF4-FFF2-40B4-BE49-F238E27FC236}">
                <a16:creationId xmlns:a16="http://schemas.microsoft.com/office/drawing/2014/main" id="{F5002464-2762-2D4D-8751-8707EB0E291D}"/>
              </a:ext>
            </a:extLst>
          </p:cNvPr>
          <p:cNvSpPr/>
          <p:nvPr/>
        </p:nvSpPr>
        <p:spPr>
          <a:xfrm>
            <a:off x="6127913" y="178633"/>
            <a:ext cx="2912800" cy="3376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72;p53">
            <a:extLst>
              <a:ext uri="{FF2B5EF4-FFF2-40B4-BE49-F238E27FC236}">
                <a16:creationId xmlns:a16="http://schemas.microsoft.com/office/drawing/2014/main" id="{78EDC33F-DD4C-8946-AE71-C16F999F3A52}"/>
              </a:ext>
            </a:extLst>
          </p:cNvPr>
          <p:cNvSpPr txBox="1"/>
          <p:nvPr/>
        </p:nvSpPr>
        <p:spPr>
          <a:xfrm>
            <a:off x="6341908" y="178633"/>
            <a:ext cx="2437600" cy="33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-US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 Steps</a:t>
            </a:r>
          </a:p>
        </p:txBody>
      </p:sp>
      <p:sp>
        <p:nvSpPr>
          <p:cNvPr id="36" name="Google Shape;373;p53">
            <a:extLst>
              <a:ext uri="{FF2B5EF4-FFF2-40B4-BE49-F238E27FC236}">
                <a16:creationId xmlns:a16="http://schemas.microsoft.com/office/drawing/2014/main" id="{D013D254-EA07-354C-8985-1F1DBCECA623}"/>
              </a:ext>
            </a:extLst>
          </p:cNvPr>
          <p:cNvSpPr/>
          <p:nvPr/>
        </p:nvSpPr>
        <p:spPr>
          <a:xfrm>
            <a:off x="9040887" y="178633"/>
            <a:ext cx="2912800" cy="3376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4;p53">
            <a:extLst>
              <a:ext uri="{FF2B5EF4-FFF2-40B4-BE49-F238E27FC236}">
                <a16:creationId xmlns:a16="http://schemas.microsoft.com/office/drawing/2014/main" id="{1BCFED35-CD2F-134E-9CD2-2424647A4825}"/>
              </a:ext>
            </a:extLst>
          </p:cNvPr>
          <p:cNvSpPr txBox="1"/>
          <p:nvPr/>
        </p:nvSpPr>
        <p:spPr>
          <a:xfrm>
            <a:off x="9254880" y="178633"/>
            <a:ext cx="2437600" cy="33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sdfhadfhsdf</a:t>
            </a:r>
            <a:endParaRPr sz="12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37E2D94-107E-C247-A425-1769D98848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6000" y="5952979"/>
            <a:ext cx="2331311" cy="65234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51B47BF-2B96-BF41-A10E-B8C8FBEDAA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43005" y="5952979"/>
            <a:ext cx="2324098" cy="76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4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11772D-08E8-B149-A49B-63EBAE84C7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B959A0-9A99-984A-A3BB-2978EA7B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44A8-FFFC-4541-AFF3-347D61CFE98E}" type="slidenum">
              <a:rPr lang="en-US" smtClean="0"/>
              <a:t>6</a:t>
            </a:fld>
            <a:endParaRPr lang="en-US"/>
          </a:p>
        </p:txBody>
      </p:sp>
      <p:sp>
        <p:nvSpPr>
          <p:cNvPr id="5" name="Google Shape;118;p21">
            <a:extLst>
              <a:ext uri="{FF2B5EF4-FFF2-40B4-BE49-F238E27FC236}">
                <a16:creationId xmlns:a16="http://schemas.microsoft.com/office/drawing/2014/main" id="{E0468041-159F-B547-AAB2-FFD68EA6F709}"/>
              </a:ext>
            </a:extLst>
          </p:cNvPr>
          <p:cNvSpPr txBox="1">
            <a:spLocks/>
          </p:cNvSpPr>
          <p:nvPr/>
        </p:nvSpPr>
        <p:spPr>
          <a:xfrm>
            <a:off x="605525" y="1081357"/>
            <a:ext cx="10789305" cy="205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roxima Nova" panose="0200050603000002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Clr>
                <a:srgbClr val="F8F4E5"/>
              </a:buClr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Proxima Nova"/>
              </a:rPr>
              <a:t>Overview:  Station Houston and </a:t>
            </a:r>
          </a:p>
          <a:p>
            <a:pPr>
              <a:lnSpc>
                <a:spcPct val="100000"/>
              </a:lnSpc>
              <a:buClr>
                <a:srgbClr val="F8F4E5"/>
              </a:buClr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Proxima Nova"/>
              </a:rPr>
              <a:t>Houston Exponential’s Ecosystem Operations Today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843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55EEA8-FF53-0047-A032-8ABF38F7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44A8-FFFC-4541-AFF3-347D61CFE98E}" type="slidenum">
              <a:rPr lang="en-US" smtClean="0"/>
              <a:t>7</a:t>
            </a:fld>
            <a:endParaRPr lang="en-US"/>
          </a:p>
        </p:txBody>
      </p:sp>
      <p:sp>
        <p:nvSpPr>
          <p:cNvPr id="4" name="Google Shape;894;p76">
            <a:extLst>
              <a:ext uri="{FF2B5EF4-FFF2-40B4-BE49-F238E27FC236}">
                <a16:creationId xmlns:a16="http://schemas.microsoft.com/office/drawing/2014/main" id="{48112046-02B7-CD4E-84AA-DA986F2F1AF8}"/>
              </a:ext>
            </a:extLst>
          </p:cNvPr>
          <p:cNvSpPr/>
          <p:nvPr/>
        </p:nvSpPr>
        <p:spPr>
          <a:xfrm>
            <a:off x="254765" y="178633"/>
            <a:ext cx="2912800" cy="3376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895;p76">
            <a:extLst>
              <a:ext uri="{FF2B5EF4-FFF2-40B4-BE49-F238E27FC236}">
                <a16:creationId xmlns:a16="http://schemas.microsoft.com/office/drawing/2014/main" id="{019B65CA-0F20-1C47-95BA-46BCEDD083E1}"/>
              </a:ext>
            </a:extLst>
          </p:cNvPr>
          <p:cNvSpPr/>
          <p:nvPr/>
        </p:nvSpPr>
        <p:spPr>
          <a:xfrm>
            <a:off x="3191349" y="178633"/>
            <a:ext cx="2912800" cy="337600"/>
          </a:xfrm>
          <a:prstGeom prst="chevron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896;p76">
            <a:extLst>
              <a:ext uri="{FF2B5EF4-FFF2-40B4-BE49-F238E27FC236}">
                <a16:creationId xmlns:a16="http://schemas.microsoft.com/office/drawing/2014/main" id="{091000F9-0D3D-0442-8B55-25CAB65F91F0}"/>
              </a:ext>
            </a:extLst>
          </p:cNvPr>
          <p:cNvSpPr txBox="1"/>
          <p:nvPr/>
        </p:nvSpPr>
        <p:spPr>
          <a:xfrm>
            <a:off x="516000" y="178633"/>
            <a:ext cx="2437600" cy="33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 sz="1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897;p76">
            <a:extLst>
              <a:ext uri="{FF2B5EF4-FFF2-40B4-BE49-F238E27FC236}">
                <a16:creationId xmlns:a16="http://schemas.microsoft.com/office/drawing/2014/main" id="{605D76D0-A4C8-4C47-969A-FC42221A4C80}"/>
              </a:ext>
            </a:extLst>
          </p:cNvPr>
          <p:cNvSpPr txBox="1"/>
          <p:nvPr/>
        </p:nvSpPr>
        <p:spPr>
          <a:xfrm>
            <a:off x="3428927" y="178633"/>
            <a:ext cx="24376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Overview</a:t>
            </a:r>
            <a:endParaRPr sz="12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898;p76">
            <a:extLst>
              <a:ext uri="{FF2B5EF4-FFF2-40B4-BE49-F238E27FC236}">
                <a16:creationId xmlns:a16="http://schemas.microsoft.com/office/drawing/2014/main" id="{15080A76-FB8B-084F-9274-25F617E245E9}"/>
              </a:ext>
            </a:extLst>
          </p:cNvPr>
          <p:cNvSpPr/>
          <p:nvPr/>
        </p:nvSpPr>
        <p:spPr>
          <a:xfrm>
            <a:off x="6127913" y="178633"/>
            <a:ext cx="2912800" cy="3376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899;p76">
            <a:extLst>
              <a:ext uri="{FF2B5EF4-FFF2-40B4-BE49-F238E27FC236}">
                <a16:creationId xmlns:a16="http://schemas.microsoft.com/office/drawing/2014/main" id="{DA199C23-9988-F644-9379-2B3F00C9C645}"/>
              </a:ext>
            </a:extLst>
          </p:cNvPr>
          <p:cNvSpPr txBox="1"/>
          <p:nvPr/>
        </p:nvSpPr>
        <p:spPr>
          <a:xfrm>
            <a:off x="6341908" y="178633"/>
            <a:ext cx="2437600" cy="33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-US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 Steps</a:t>
            </a:r>
          </a:p>
        </p:txBody>
      </p:sp>
      <p:sp>
        <p:nvSpPr>
          <p:cNvPr id="10" name="Google Shape;900;p76">
            <a:extLst>
              <a:ext uri="{FF2B5EF4-FFF2-40B4-BE49-F238E27FC236}">
                <a16:creationId xmlns:a16="http://schemas.microsoft.com/office/drawing/2014/main" id="{C55ADB21-6B08-5E4D-9878-379B97525552}"/>
              </a:ext>
            </a:extLst>
          </p:cNvPr>
          <p:cNvSpPr/>
          <p:nvPr/>
        </p:nvSpPr>
        <p:spPr>
          <a:xfrm>
            <a:off x="9040887" y="178633"/>
            <a:ext cx="2912800" cy="3376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01;p76">
            <a:extLst>
              <a:ext uri="{FF2B5EF4-FFF2-40B4-BE49-F238E27FC236}">
                <a16:creationId xmlns:a16="http://schemas.microsoft.com/office/drawing/2014/main" id="{C50783E8-DD88-E746-AAFD-CDF0B51FAB56}"/>
              </a:ext>
            </a:extLst>
          </p:cNvPr>
          <p:cNvSpPr txBox="1"/>
          <p:nvPr/>
        </p:nvSpPr>
        <p:spPr>
          <a:xfrm>
            <a:off x="9254880" y="178633"/>
            <a:ext cx="2437600" cy="33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</a:t>
            </a:r>
            <a:endParaRPr sz="12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DA66C2-C0CD-884F-BD76-3F2A4DD8B413}"/>
              </a:ext>
            </a:extLst>
          </p:cNvPr>
          <p:cNvSpPr/>
          <p:nvPr/>
        </p:nvSpPr>
        <p:spPr>
          <a:xfrm>
            <a:off x="4477722" y="1711051"/>
            <a:ext cx="1592603" cy="16082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Innovation Impact</a:t>
            </a:r>
          </a:p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Lobbying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56EF9E-37C9-D844-ADBA-6A507D789996}"/>
              </a:ext>
            </a:extLst>
          </p:cNvPr>
          <p:cNvSpPr/>
          <p:nvPr/>
        </p:nvSpPr>
        <p:spPr>
          <a:xfrm>
            <a:off x="4647727" y="4051348"/>
            <a:ext cx="1592603" cy="16082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Mentors’ Studio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DBFF69-D715-F54C-8212-6EA5C579F97E}"/>
              </a:ext>
            </a:extLst>
          </p:cNvPr>
          <p:cNvSpPr/>
          <p:nvPr/>
        </p:nvSpPr>
        <p:spPr>
          <a:xfrm>
            <a:off x="6095910" y="4028873"/>
            <a:ext cx="1592603" cy="16082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Corporate Innovation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677446A-BD60-AE43-AC69-C1DF207F1B99}"/>
              </a:ext>
            </a:extLst>
          </p:cNvPr>
          <p:cNvSpPr/>
          <p:nvPr/>
        </p:nvSpPr>
        <p:spPr>
          <a:xfrm>
            <a:off x="6919669" y="2889361"/>
            <a:ext cx="1641051" cy="16082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Industrial</a:t>
            </a:r>
          </a:p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Acceleration</a:t>
            </a:r>
          </a:p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&amp;</a:t>
            </a:r>
          </a:p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Investor’s Studio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D950773-04DD-E34C-AA6F-D507680D2826}"/>
              </a:ext>
            </a:extLst>
          </p:cNvPr>
          <p:cNvSpPr/>
          <p:nvPr/>
        </p:nvSpPr>
        <p:spPr>
          <a:xfrm>
            <a:off x="3643410" y="2860701"/>
            <a:ext cx="1749465" cy="16792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Community Engagement &amp;</a:t>
            </a:r>
          </a:p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Programming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CD3833-966E-8C4A-AB14-F9B70923FDB4}"/>
              </a:ext>
            </a:extLst>
          </p:cNvPr>
          <p:cNvSpPr txBox="1"/>
          <p:nvPr/>
        </p:nvSpPr>
        <p:spPr>
          <a:xfrm>
            <a:off x="848103" y="822947"/>
            <a:ext cx="10444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Station Houston currently delivers a range of entrepreneurship and programming services to the Houston Community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E483DB-B9B9-9443-BE5C-DC944DDF53F8}"/>
              </a:ext>
            </a:extLst>
          </p:cNvPr>
          <p:cNvSpPr/>
          <p:nvPr/>
        </p:nvSpPr>
        <p:spPr>
          <a:xfrm>
            <a:off x="6046462" y="1749849"/>
            <a:ext cx="1675857" cy="16082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Incubation</a:t>
            </a:r>
          </a:p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Membership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CCE717-D850-7243-B6CD-362DFA2F8992}"/>
              </a:ext>
            </a:extLst>
          </p:cNvPr>
          <p:cNvSpPr txBox="1"/>
          <p:nvPr/>
        </p:nvSpPr>
        <p:spPr>
          <a:xfrm>
            <a:off x="1114383" y="5884193"/>
            <a:ext cx="9911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Station Houston is also the Programming and Content Partner for the Innovation Hub.</a:t>
            </a:r>
          </a:p>
        </p:txBody>
      </p:sp>
    </p:spTree>
    <p:extLst>
      <p:ext uri="{BB962C8B-B14F-4D97-AF65-F5344CB8AC3E}">
        <p14:creationId xmlns:p14="http://schemas.microsoft.com/office/powerpoint/2010/main" val="531365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D2DF76-967E-FD4A-8BC0-A55C198C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44A8-FFFC-4541-AFF3-347D61CFE98E}" type="slidenum">
              <a:rPr lang="en-US" smtClean="0"/>
              <a:t>8</a:t>
            </a:fld>
            <a:endParaRPr lang="en-US"/>
          </a:p>
        </p:txBody>
      </p:sp>
      <p:sp>
        <p:nvSpPr>
          <p:cNvPr id="4" name="Google Shape;894;p76">
            <a:extLst>
              <a:ext uri="{FF2B5EF4-FFF2-40B4-BE49-F238E27FC236}">
                <a16:creationId xmlns:a16="http://schemas.microsoft.com/office/drawing/2014/main" id="{E5BA64DD-F5D3-0247-B939-A257D241EC96}"/>
              </a:ext>
            </a:extLst>
          </p:cNvPr>
          <p:cNvSpPr/>
          <p:nvPr/>
        </p:nvSpPr>
        <p:spPr>
          <a:xfrm>
            <a:off x="254765" y="178633"/>
            <a:ext cx="2912800" cy="3376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895;p76">
            <a:extLst>
              <a:ext uri="{FF2B5EF4-FFF2-40B4-BE49-F238E27FC236}">
                <a16:creationId xmlns:a16="http://schemas.microsoft.com/office/drawing/2014/main" id="{B5A22475-A033-CF49-ACB1-9B599616C8A1}"/>
              </a:ext>
            </a:extLst>
          </p:cNvPr>
          <p:cNvSpPr/>
          <p:nvPr/>
        </p:nvSpPr>
        <p:spPr>
          <a:xfrm>
            <a:off x="3191349" y="178633"/>
            <a:ext cx="2912800" cy="337600"/>
          </a:xfrm>
          <a:prstGeom prst="chevron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896;p76">
            <a:extLst>
              <a:ext uri="{FF2B5EF4-FFF2-40B4-BE49-F238E27FC236}">
                <a16:creationId xmlns:a16="http://schemas.microsoft.com/office/drawing/2014/main" id="{34C1EEFB-A453-654E-94BA-D8F95967207B}"/>
              </a:ext>
            </a:extLst>
          </p:cNvPr>
          <p:cNvSpPr txBox="1"/>
          <p:nvPr/>
        </p:nvSpPr>
        <p:spPr>
          <a:xfrm>
            <a:off x="516000" y="178633"/>
            <a:ext cx="2437600" cy="33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 sz="1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897;p76">
            <a:extLst>
              <a:ext uri="{FF2B5EF4-FFF2-40B4-BE49-F238E27FC236}">
                <a16:creationId xmlns:a16="http://schemas.microsoft.com/office/drawing/2014/main" id="{8405E973-9F4E-F548-B0F0-A805C9473517}"/>
              </a:ext>
            </a:extLst>
          </p:cNvPr>
          <p:cNvSpPr txBox="1"/>
          <p:nvPr/>
        </p:nvSpPr>
        <p:spPr>
          <a:xfrm>
            <a:off x="3428927" y="178633"/>
            <a:ext cx="24376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Overview</a:t>
            </a:r>
            <a:endParaRPr sz="12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898;p76">
            <a:extLst>
              <a:ext uri="{FF2B5EF4-FFF2-40B4-BE49-F238E27FC236}">
                <a16:creationId xmlns:a16="http://schemas.microsoft.com/office/drawing/2014/main" id="{4479076F-604E-654C-A6A7-B95EE2344DF4}"/>
              </a:ext>
            </a:extLst>
          </p:cNvPr>
          <p:cNvSpPr/>
          <p:nvPr/>
        </p:nvSpPr>
        <p:spPr>
          <a:xfrm>
            <a:off x="6127913" y="178633"/>
            <a:ext cx="2912800" cy="3376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899;p76">
            <a:extLst>
              <a:ext uri="{FF2B5EF4-FFF2-40B4-BE49-F238E27FC236}">
                <a16:creationId xmlns:a16="http://schemas.microsoft.com/office/drawing/2014/main" id="{5F7FAB77-4412-0841-A2D0-1F2FE8E8DCFB}"/>
              </a:ext>
            </a:extLst>
          </p:cNvPr>
          <p:cNvSpPr txBox="1"/>
          <p:nvPr/>
        </p:nvSpPr>
        <p:spPr>
          <a:xfrm>
            <a:off x="6341908" y="178633"/>
            <a:ext cx="2437600" cy="33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-US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 Steps</a:t>
            </a:r>
          </a:p>
        </p:txBody>
      </p:sp>
      <p:sp>
        <p:nvSpPr>
          <p:cNvPr id="10" name="Google Shape;900;p76">
            <a:extLst>
              <a:ext uri="{FF2B5EF4-FFF2-40B4-BE49-F238E27FC236}">
                <a16:creationId xmlns:a16="http://schemas.microsoft.com/office/drawing/2014/main" id="{C17D0EDA-76DE-C04C-BB88-E3F757D32241}"/>
              </a:ext>
            </a:extLst>
          </p:cNvPr>
          <p:cNvSpPr/>
          <p:nvPr/>
        </p:nvSpPr>
        <p:spPr>
          <a:xfrm>
            <a:off x="9040887" y="178633"/>
            <a:ext cx="2912800" cy="3376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01;p76">
            <a:extLst>
              <a:ext uri="{FF2B5EF4-FFF2-40B4-BE49-F238E27FC236}">
                <a16:creationId xmlns:a16="http://schemas.microsoft.com/office/drawing/2014/main" id="{C5ABFA99-D0D8-A647-AFA7-1498881956C9}"/>
              </a:ext>
            </a:extLst>
          </p:cNvPr>
          <p:cNvSpPr txBox="1"/>
          <p:nvPr/>
        </p:nvSpPr>
        <p:spPr>
          <a:xfrm>
            <a:off x="9254880" y="178633"/>
            <a:ext cx="2437600" cy="33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</a:t>
            </a:r>
            <a:endParaRPr sz="12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E23C37-1D43-5E4D-B63F-25DADE32E97C}"/>
              </a:ext>
            </a:extLst>
          </p:cNvPr>
          <p:cNvGrpSpPr/>
          <p:nvPr/>
        </p:nvGrpSpPr>
        <p:grpSpPr>
          <a:xfrm>
            <a:off x="163902" y="998052"/>
            <a:ext cx="11928021" cy="4154530"/>
            <a:chOff x="176815" y="1351735"/>
            <a:chExt cx="11928021" cy="415453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4A9C2FE-5276-C44C-827E-57B3EA003A8F}"/>
                </a:ext>
              </a:extLst>
            </p:cNvPr>
            <p:cNvGrpSpPr/>
            <p:nvPr/>
          </p:nvGrpSpPr>
          <p:grpSpPr>
            <a:xfrm>
              <a:off x="4087556" y="1351735"/>
              <a:ext cx="4201047" cy="4154530"/>
              <a:chOff x="4087556" y="1351735"/>
              <a:chExt cx="4201047" cy="4154530"/>
            </a:xfrm>
          </p:grpSpPr>
          <p:grpSp>
            <p:nvGrpSpPr>
              <p:cNvPr id="37" name="Group 16">
                <a:extLst>
                  <a:ext uri="{FF2B5EF4-FFF2-40B4-BE49-F238E27FC236}">
                    <a16:creationId xmlns:a16="http://schemas.microsoft.com/office/drawing/2014/main" id="{8BA57892-D757-F64A-83CE-0E70AA7924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7556" y="1351735"/>
                <a:ext cx="4201047" cy="4154530"/>
                <a:chOff x="1470" y="1208"/>
                <a:chExt cx="2890" cy="2858"/>
              </a:xfrm>
            </p:grpSpPr>
            <p:sp>
              <p:nvSpPr>
                <p:cNvPr id="41" name="Freeform 4">
                  <a:extLst>
                    <a:ext uri="{FF2B5EF4-FFF2-40B4-BE49-F238E27FC236}">
                      <a16:creationId xmlns:a16="http://schemas.microsoft.com/office/drawing/2014/main" id="{1400AB52-C676-2C43-BD0A-AD01A2B86A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0" y="1208"/>
                  <a:ext cx="1535" cy="1146"/>
                </a:xfrm>
                <a:custGeom>
                  <a:avLst/>
                  <a:gdLst/>
                  <a:ahLst/>
                  <a:cxnLst>
                    <a:cxn ang="0">
                      <a:pos x="579" y="438"/>
                    </a:cxn>
                    <a:cxn ang="0">
                      <a:pos x="740" y="243"/>
                    </a:cxn>
                    <a:cxn ang="0">
                      <a:pos x="642" y="0"/>
                    </a:cxn>
                    <a:cxn ang="0">
                      <a:pos x="635" y="54"/>
                    </a:cxn>
                    <a:cxn ang="0">
                      <a:pos x="610" y="53"/>
                    </a:cxn>
                    <a:cxn ang="0">
                      <a:pos x="560" y="55"/>
                    </a:cxn>
                    <a:cxn ang="0">
                      <a:pos x="511" y="60"/>
                    </a:cxn>
                    <a:cxn ang="0">
                      <a:pos x="463" y="69"/>
                    </a:cxn>
                    <a:cxn ang="0">
                      <a:pos x="417" y="81"/>
                    </a:cxn>
                    <a:cxn ang="0">
                      <a:pos x="372" y="96"/>
                    </a:cxn>
                    <a:cxn ang="0">
                      <a:pos x="328" y="115"/>
                    </a:cxn>
                    <a:cxn ang="0">
                      <a:pos x="286" y="136"/>
                    </a:cxn>
                    <a:cxn ang="0">
                      <a:pos x="246" y="159"/>
                    </a:cxn>
                    <a:cxn ang="0">
                      <a:pos x="208" y="186"/>
                    </a:cxn>
                    <a:cxn ang="0">
                      <a:pos x="171" y="215"/>
                    </a:cxn>
                    <a:cxn ang="0">
                      <a:pos x="137" y="247"/>
                    </a:cxn>
                    <a:cxn ang="0">
                      <a:pos x="104" y="280"/>
                    </a:cxn>
                    <a:cxn ang="0">
                      <a:pos x="74" y="316"/>
                    </a:cxn>
                    <a:cxn ang="0">
                      <a:pos x="47" y="354"/>
                    </a:cxn>
                    <a:cxn ang="0">
                      <a:pos x="23" y="394"/>
                    </a:cxn>
                    <a:cxn ang="0">
                      <a:pos x="0" y="435"/>
                    </a:cxn>
                    <a:cxn ang="0">
                      <a:pos x="212" y="421"/>
                    </a:cxn>
                    <a:cxn ang="0">
                      <a:pos x="304" y="564"/>
                    </a:cxn>
                    <a:cxn ang="0">
                      <a:pos x="327" y="527"/>
                    </a:cxn>
                    <a:cxn ang="0">
                      <a:pos x="354" y="494"/>
                    </a:cxn>
                    <a:cxn ang="0">
                      <a:pos x="385" y="464"/>
                    </a:cxn>
                    <a:cxn ang="0">
                      <a:pos x="420" y="439"/>
                    </a:cxn>
                    <a:cxn ang="0">
                      <a:pos x="459" y="417"/>
                    </a:cxn>
                    <a:cxn ang="0">
                      <a:pos x="478" y="408"/>
                    </a:cxn>
                    <a:cxn ang="0">
                      <a:pos x="499" y="400"/>
                    </a:cxn>
                    <a:cxn ang="0">
                      <a:pos x="520" y="394"/>
                    </a:cxn>
                    <a:cxn ang="0">
                      <a:pos x="542" y="389"/>
                    </a:cxn>
                    <a:cxn ang="0">
                      <a:pos x="565" y="385"/>
                    </a:cxn>
                    <a:cxn ang="0">
                      <a:pos x="587" y="384"/>
                    </a:cxn>
                    <a:cxn ang="0">
                      <a:pos x="579" y="438"/>
                    </a:cxn>
                  </a:cxnLst>
                  <a:rect l="0" t="0" r="r" b="b"/>
                  <a:pathLst>
                    <a:path w="741" h="565">
                      <a:moveTo>
                        <a:pt x="579" y="438"/>
                      </a:moveTo>
                      <a:lnTo>
                        <a:pt x="740" y="243"/>
                      </a:lnTo>
                      <a:lnTo>
                        <a:pt x="642" y="0"/>
                      </a:lnTo>
                      <a:lnTo>
                        <a:pt x="635" y="54"/>
                      </a:lnTo>
                      <a:lnTo>
                        <a:pt x="610" y="53"/>
                      </a:lnTo>
                      <a:lnTo>
                        <a:pt x="560" y="55"/>
                      </a:lnTo>
                      <a:lnTo>
                        <a:pt x="511" y="60"/>
                      </a:lnTo>
                      <a:lnTo>
                        <a:pt x="463" y="69"/>
                      </a:lnTo>
                      <a:lnTo>
                        <a:pt x="417" y="81"/>
                      </a:lnTo>
                      <a:lnTo>
                        <a:pt x="372" y="96"/>
                      </a:lnTo>
                      <a:lnTo>
                        <a:pt x="328" y="115"/>
                      </a:lnTo>
                      <a:lnTo>
                        <a:pt x="286" y="136"/>
                      </a:lnTo>
                      <a:lnTo>
                        <a:pt x="246" y="159"/>
                      </a:lnTo>
                      <a:lnTo>
                        <a:pt x="208" y="186"/>
                      </a:lnTo>
                      <a:lnTo>
                        <a:pt x="171" y="215"/>
                      </a:lnTo>
                      <a:lnTo>
                        <a:pt x="137" y="247"/>
                      </a:lnTo>
                      <a:lnTo>
                        <a:pt x="104" y="280"/>
                      </a:lnTo>
                      <a:lnTo>
                        <a:pt x="74" y="316"/>
                      </a:lnTo>
                      <a:lnTo>
                        <a:pt x="47" y="354"/>
                      </a:lnTo>
                      <a:lnTo>
                        <a:pt x="23" y="394"/>
                      </a:lnTo>
                      <a:lnTo>
                        <a:pt x="0" y="435"/>
                      </a:lnTo>
                      <a:lnTo>
                        <a:pt x="212" y="421"/>
                      </a:lnTo>
                      <a:lnTo>
                        <a:pt x="304" y="564"/>
                      </a:lnTo>
                      <a:lnTo>
                        <a:pt x="327" y="527"/>
                      </a:lnTo>
                      <a:lnTo>
                        <a:pt x="354" y="494"/>
                      </a:lnTo>
                      <a:lnTo>
                        <a:pt x="385" y="464"/>
                      </a:lnTo>
                      <a:lnTo>
                        <a:pt x="420" y="439"/>
                      </a:lnTo>
                      <a:lnTo>
                        <a:pt x="459" y="417"/>
                      </a:lnTo>
                      <a:lnTo>
                        <a:pt x="478" y="408"/>
                      </a:lnTo>
                      <a:lnTo>
                        <a:pt x="499" y="400"/>
                      </a:lnTo>
                      <a:lnTo>
                        <a:pt x="520" y="394"/>
                      </a:lnTo>
                      <a:lnTo>
                        <a:pt x="542" y="389"/>
                      </a:lnTo>
                      <a:lnTo>
                        <a:pt x="565" y="385"/>
                      </a:lnTo>
                      <a:lnTo>
                        <a:pt x="587" y="384"/>
                      </a:lnTo>
                      <a:lnTo>
                        <a:pt x="579" y="438"/>
                      </a:lnTo>
                    </a:path>
                  </a:pathLst>
                </a:custGeom>
                <a:solidFill>
                  <a:srgbClr val="00B5E2"/>
                </a:solidFill>
                <a:ln w="6350" cap="rnd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5">
                  <a:extLst>
                    <a:ext uri="{FF2B5EF4-FFF2-40B4-BE49-F238E27FC236}">
                      <a16:creationId xmlns:a16="http://schemas.microsoft.com/office/drawing/2014/main" id="{93E1FE2F-E7DA-784A-83ED-04AB8FF08A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8" y="1330"/>
                  <a:ext cx="1332" cy="1309"/>
                </a:xfrm>
                <a:custGeom>
                  <a:avLst/>
                  <a:gdLst/>
                  <a:ahLst/>
                  <a:cxnLst>
                    <a:cxn ang="0">
                      <a:pos x="206" y="552"/>
                    </a:cxn>
                    <a:cxn ang="0">
                      <a:pos x="444" y="645"/>
                    </a:cxn>
                    <a:cxn ang="0">
                      <a:pos x="642" y="477"/>
                    </a:cxn>
                    <a:cxn ang="0">
                      <a:pos x="587" y="487"/>
                    </a:cxn>
                    <a:cxn ang="0">
                      <a:pos x="571" y="440"/>
                    </a:cxn>
                    <a:cxn ang="0">
                      <a:pos x="552" y="394"/>
                    </a:cxn>
                    <a:cxn ang="0">
                      <a:pos x="531" y="351"/>
                    </a:cxn>
                    <a:cxn ang="0">
                      <a:pos x="506" y="309"/>
                    </a:cxn>
                    <a:cxn ang="0">
                      <a:pos x="479" y="269"/>
                    </a:cxn>
                    <a:cxn ang="0">
                      <a:pos x="449" y="232"/>
                    </a:cxn>
                    <a:cxn ang="0">
                      <a:pos x="416" y="196"/>
                    </a:cxn>
                    <a:cxn ang="0">
                      <a:pos x="381" y="162"/>
                    </a:cxn>
                    <a:cxn ang="0">
                      <a:pos x="343" y="132"/>
                    </a:cxn>
                    <a:cxn ang="0">
                      <a:pos x="304" y="104"/>
                    </a:cxn>
                    <a:cxn ang="0">
                      <a:pos x="263" y="78"/>
                    </a:cxn>
                    <a:cxn ang="0">
                      <a:pos x="220" y="56"/>
                    </a:cxn>
                    <a:cxn ang="0">
                      <a:pos x="175" y="37"/>
                    </a:cxn>
                    <a:cxn ang="0">
                      <a:pos x="128" y="21"/>
                    </a:cxn>
                    <a:cxn ang="0">
                      <a:pos x="80" y="9"/>
                    </a:cxn>
                    <a:cxn ang="0">
                      <a:pos x="31" y="0"/>
                    </a:cxn>
                    <a:cxn ang="0">
                      <a:pos x="110" y="196"/>
                    </a:cxn>
                    <a:cxn ang="0">
                      <a:pos x="0" y="329"/>
                    </a:cxn>
                    <a:cxn ang="0">
                      <a:pos x="44" y="340"/>
                    </a:cxn>
                    <a:cxn ang="0">
                      <a:pos x="84" y="357"/>
                    </a:cxn>
                    <a:cxn ang="0">
                      <a:pos x="122" y="378"/>
                    </a:cxn>
                    <a:cxn ang="0">
                      <a:pos x="157" y="405"/>
                    </a:cxn>
                    <a:cxn ang="0">
                      <a:pos x="174" y="419"/>
                    </a:cxn>
                    <a:cxn ang="0">
                      <a:pos x="189" y="434"/>
                    </a:cxn>
                    <a:cxn ang="0">
                      <a:pos x="216" y="468"/>
                    </a:cxn>
                    <a:cxn ang="0">
                      <a:pos x="240" y="504"/>
                    </a:cxn>
                    <a:cxn ang="0">
                      <a:pos x="258" y="543"/>
                    </a:cxn>
                    <a:cxn ang="0">
                      <a:pos x="206" y="552"/>
                    </a:cxn>
                  </a:cxnLst>
                  <a:rect l="0" t="0" r="r" b="b"/>
                  <a:pathLst>
                    <a:path w="643" h="646">
                      <a:moveTo>
                        <a:pt x="206" y="552"/>
                      </a:moveTo>
                      <a:lnTo>
                        <a:pt x="444" y="645"/>
                      </a:lnTo>
                      <a:lnTo>
                        <a:pt x="642" y="477"/>
                      </a:lnTo>
                      <a:lnTo>
                        <a:pt x="587" y="487"/>
                      </a:lnTo>
                      <a:lnTo>
                        <a:pt x="571" y="440"/>
                      </a:lnTo>
                      <a:lnTo>
                        <a:pt x="552" y="394"/>
                      </a:lnTo>
                      <a:lnTo>
                        <a:pt x="531" y="351"/>
                      </a:lnTo>
                      <a:lnTo>
                        <a:pt x="506" y="309"/>
                      </a:lnTo>
                      <a:lnTo>
                        <a:pt x="479" y="269"/>
                      </a:lnTo>
                      <a:lnTo>
                        <a:pt x="449" y="232"/>
                      </a:lnTo>
                      <a:lnTo>
                        <a:pt x="416" y="196"/>
                      </a:lnTo>
                      <a:lnTo>
                        <a:pt x="381" y="162"/>
                      </a:lnTo>
                      <a:lnTo>
                        <a:pt x="343" y="132"/>
                      </a:lnTo>
                      <a:lnTo>
                        <a:pt x="304" y="104"/>
                      </a:lnTo>
                      <a:lnTo>
                        <a:pt x="263" y="78"/>
                      </a:lnTo>
                      <a:lnTo>
                        <a:pt x="220" y="56"/>
                      </a:lnTo>
                      <a:lnTo>
                        <a:pt x="175" y="37"/>
                      </a:lnTo>
                      <a:lnTo>
                        <a:pt x="128" y="21"/>
                      </a:lnTo>
                      <a:lnTo>
                        <a:pt x="80" y="9"/>
                      </a:lnTo>
                      <a:lnTo>
                        <a:pt x="31" y="0"/>
                      </a:lnTo>
                      <a:lnTo>
                        <a:pt x="110" y="196"/>
                      </a:lnTo>
                      <a:lnTo>
                        <a:pt x="0" y="329"/>
                      </a:lnTo>
                      <a:lnTo>
                        <a:pt x="44" y="340"/>
                      </a:lnTo>
                      <a:lnTo>
                        <a:pt x="84" y="357"/>
                      </a:lnTo>
                      <a:lnTo>
                        <a:pt x="122" y="378"/>
                      </a:lnTo>
                      <a:lnTo>
                        <a:pt x="157" y="405"/>
                      </a:lnTo>
                      <a:lnTo>
                        <a:pt x="174" y="419"/>
                      </a:lnTo>
                      <a:lnTo>
                        <a:pt x="189" y="434"/>
                      </a:lnTo>
                      <a:lnTo>
                        <a:pt x="216" y="468"/>
                      </a:lnTo>
                      <a:lnTo>
                        <a:pt x="240" y="504"/>
                      </a:lnTo>
                      <a:lnTo>
                        <a:pt x="258" y="543"/>
                      </a:lnTo>
                      <a:lnTo>
                        <a:pt x="206" y="552"/>
                      </a:lnTo>
                    </a:path>
                  </a:pathLst>
                </a:custGeom>
                <a:solidFill>
                  <a:srgbClr val="00B5E2"/>
                </a:solidFill>
                <a:ln w="6350" cap="rnd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6">
                  <a:extLst>
                    <a:ext uri="{FF2B5EF4-FFF2-40B4-BE49-F238E27FC236}">
                      <a16:creationId xmlns:a16="http://schemas.microsoft.com/office/drawing/2014/main" id="{22BADC7F-BC0B-524F-9D82-636FE8348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9" y="2461"/>
                  <a:ext cx="1020" cy="1479"/>
                </a:xfrm>
                <a:custGeom>
                  <a:avLst/>
                  <a:gdLst/>
                  <a:ahLst/>
                  <a:cxnLst>
                    <a:cxn ang="0">
                      <a:pos x="16" y="336"/>
                    </a:cxn>
                    <a:cxn ang="0">
                      <a:pos x="0" y="590"/>
                    </a:cxn>
                    <a:cxn ang="0">
                      <a:pos x="221" y="729"/>
                    </a:cxn>
                    <a:cxn ang="0">
                      <a:pos x="193" y="676"/>
                    </a:cxn>
                    <a:cxn ang="0">
                      <a:pos x="257" y="626"/>
                    </a:cxn>
                    <a:cxn ang="0">
                      <a:pos x="316" y="569"/>
                    </a:cxn>
                    <a:cxn ang="0">
                      <a:pos x="367" y="506"/>
                    </a:cxn>
                    <a:cxn ang="0">
                      <a:pos x="410" y="437"/>
                    </a:cxn>
                    <a:cxn ang="0">
                      <a:pos x="445" y="362"/>
                    </a:cxn>
                    <a:cxn ang="0">
                      <a:pos x="470" y="282"/>
                    </a:cxn>
                    <a:cxn ang="0">
                      <a:pos x="486" y="199"/>
                    </a:cxn>
                    <a:cxn ang="0">
                      <a:pos x="491" y="113"/>
                    </a:cxn>
                    <a:cxn ang="0">
                      <a:pos x="488" y="56"/>
                    </a:cxn>
                    <a:cxn ang="0">
                      <a:pos x="481" y="0"/>
                    </a:cxn>
                    <a:cxn ang="0">
                      <a:pos x="323" y="134"/>
                    </a:cxn>
                    <a:cxn ang="0">
                      <a:pos x="158" y="69"/>
                    </a:cxn>
                    <a:cxn ang="0">
                      <a:pos x="162" y="113"/>
                    </a:cxn>
                    <a:cxn ang="0">
                      <a:pos x="160" y="153"/>
                    </a:cxn>
                    <a:cxn ang="0">
                      <a:pos x="153" y="191"/>
                    </a:cxn>
                    <a:cxn ang="0">
                      <a:pos x="143" y="227"/>
                    </a:cxn>
                    <a:cxn ang="0">
                      <a:pos x="129" y="263"/>
                    </a:cxn>
                    <a:cxn ang="0">
                      <a:pos x="111" y="296"/>
                    </a:cxn>
                    <a:cxn ang="0">
                      <a:pos x="90" y="327"/>
                    </a:cxn>
                    <a:cxn ang="0">
                      <a:pos x="66" y="355"/>
                    </a:cxn>
                    <a:cxn ang="0">
                      <a:pos x="39" y="380"/>
                    </a:cxn>
                    <a:cxn ang="0">
                      <a:pos x="16" y="336"/>
                    </a:cxn>
                  </a:cxnLst>
                  <a:rect l="0" t="0" r="r" b="b"/>
                  <a:pathLst>
                    <a:path w="492" h="730">
                      <a:moveTo>
                        <a:pt x="16" y="336"/>
                      </a:moveTo>
                      <a:lnTo>
                        <a:pt x="0" y="590"/>
                      </a:lnTo>
                      <a:lnTo>
                        <a:pt x="221" y="729"/>
                      </a:lnTo>
                      <a:lnTo>
                        <a:pt x="193" y="676"/>
                      </a:lnTo>
                      <a:lnTo>
                        <a:pt x="257" y="626"/>
                      </a:lnTo>
                      <a:lnTo>
                        <a:pt x="316" y="569"/>
                      </a:lnTo>
                      <a:lnTo>
                        <a:pt x="367" y="506"/>
                      </a:lnTo>
                      <a:lnTo>
                        <a:pt x="410" y="437"/>
                      </a:lnTo>
                      <a:lnTo>
                        <a:pt x="445" y="362"/>
                      </a:lnTo>
                      <a:lnTo>
                        <a:pt x="470" y="282"/>
                      </a:lnTo>
                      <a:lnTo>
                        <a:pt x="486" y="199"/>
                      </a:lnTo>
                      <a:lnTo>
                        <a:pt x="491" y="113"/>
                      </a:lnTo>
                      <a:lnTo>
                        <a:pt x="488" y="56"/>
                      </a:lnTo>
                      <a:lnTo>
                        <a:pt x="481" y="0"/>
                      </a:lnTo>
                      <a:lnTo>
                        <a:pt x="323" y="134"/>
                      </a:lnTo>
                      <a:lnTo>
                        <a:pt x="158" y="69"/>
                      </a:lnTo>
                      <a:lnTo>
                        <a:pt x="162" y="113"/>
                      </a:lnTo>
                      <a:lnTo>
                        <a:pt x="160" y="153"/>
                      </a:lnTo>
                      <a:lnTo>
                        <a:pt x="153" y="191"/>
                      </a:lnTo>
                      <a:lnTo>
                        <a:pt x="143" y="227"/>
                      </a:lnTo>
                      <a:lnTo>
                        <a:pt x="129" y="263"/>
                      </a:lnTo>
                      <a:lnTo>
                        <a:pt x="111" y="296"/>
                      </a:lnTo>
                      <a:lnTo>
                        <a:pt x="90" y="327"/>
                      </a:lnTo>
                      <a:lnTo>
                        <a:pt x="66" y="355"/>
                      </a:lnTo>
                      <a:lnTo>
                        <a:pt x="39" y="380"/>
                      </a:lnTo>
                      <a:lnTo>
                        <a:pt x="16" y="336"/>
                      </a:lnTo>
                    </a:path>
                  </a:pathLst>
                </a:custGeom>
                <a:solidFill>
                  <a:srgbClr val="00B5E2"/>
                </a:solidFill>
                <a:ln w="6350" cap="rnd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7">
                  <a:extLst>
                    <a:ext uri="{FF2B5EF4-FFF2-40B4-BE49-F238E27FC236}">
                      <a16:creationId xmlns:a16="http://schemas.microsoft.com/office/drawing/2014/main" id="{DC573F9B-80AC-2240-8338-2552404177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4" y="3221"/>
                  <a:ext cx="1599" cy="845"/>
                </a:xfrm>
                <a:custGeom>
                  <a:avLst/>
                  <a:gdLst/>
                  <a:ahLst/>
                  <a:cxnLst>
                    <a:cxn ang="0">
                      <a:pos x="309" y="0"/>
                    </a:cxn>
                    <a:cxn ang="0">
                      <a:pos x="63" y="64"/>
                    </a:cxn>
                    <a:cxn ang="0">
                      <a:pos x="0" y="317"/>
                    </a:cxn>
                    <a:cxn ang="0">
                      <a:pos x="40" y="276"/>
                    </a:cxn>
                    <a:cxn ang="0">
                      <a:pos x="84" y="307"/>
                    </a:cxn>
                    <a:cxn ang="0">
                      <a:pos x="131" y="335"/>
                    </a:cxn>
                    <a:cxn ang="0">
                      <a:pos x="180" y="360"/>
                    </a:cxn>
                    <a:cxn ang="0">
                      <a:pos x="232" y="381"/>
                    </a:cxn>
                    <a:cxn ang="0">
                      <a:pos x="285" y="397"/>
                    </a:cxn>
                    <a:cxn ang="0">
                      <a:pos x="339" y="408"/>
                    </a:cxn>
                    <a:cxn ang="0">
                      <a:pos x="396" y="415"/>
                    </a:cxn>
                    <a:cxn ang="0">
                      <a:pos x="454" y="416"/>
                    </a:cxn>
                    <a:cxn ang="0">
                      <a:pos x="539" y="412"/>
                    </a:cxn>
                    <a:cxn ang="0">
                      <a:pos x="620" y="398"/>
                    </a:cxn>
                    <a:cxn ang="0">
                      <a:pos x="660" y="386"/>
                    </a:cxn>
                    <a:cxn ang="0">
                      <a:pos x="697" y="372"/>
                    </a:cxn>
                    <a:cxn ang="0">
                      <a:pos x="771" y="339"/>
                    </a:cxn>
                    <a:cxn ang="0">
                      <a:pos x="596" y="230"/>
                    </a:cxn>
                    <a:cxn ang="0">
                      <a:pos x="606" y="53"/>
                    </a:cxn>
                    <a:cxn ang="0">
                      <a:pos x="571" y="68"/>
                    </a:cxn>
                    <a:cxn ang="0">
                      <a:pos x="533" y="80"/>
                    </a:cxn>
                    <a:cxn ang="0">
                      <a:pos x="495" y="86"/>
                    </a:cxn>
                    <a:cxn ang="0">
                      <a:pos x="454" y="88"/>
                    </a:cxn>
                    <a:cxn ang="0">
                      <a:pos x="405" y="85"/>
                    </a:cxn>
                    <a:cxn ang="0">
                      <a:pos x="358" y="74"/>
                    </a:cxn>
                    <a:cxn ang="0">
                      <a:pos x="313" y="59"/>
                    </a:cxn>
                    <a:cxn ang="0">
                      <a:pos x="272" y="38"/>
                    </a:cxn>
                    <a:cxn ang="0">
                      <a:pos x="309" y="0"/>
                    </a:cxn>
                  </a:cxnLst>
                  <a:rect l="0" t="0" r="r" b="b"/>
                  <a:pathLst>
                    <a:path w="772" h="417">
                      <a:moveTo>
                        <a:pt x="309" y="0"/>
                      </a:moveTo>
                      <a:lnTo>
                        <a:pt x="63" y="64"/>
                      </a:lnTo>
                      <a:lnTo>
                        <a:pt x="0" y="317"/>
                      </a:lnTo>
                      <a:lnTo>
                        <a:pt x="40" y="276"/>
                      </a:lnTo>
                      <a:lnTo>
                        <a:pt x="84" y="307"/>
                      </a:lnTo>
                      <a:lnTo>
                        <a:pt x="131" y="335"/>
                      </a:lnTo>
                      <a:lnTo>
                        <a:pt x="180" y="360"/>
                      </a:lnTo>
                      <a:lnTo>
                        <a:pt x="232" y="381"/>
                      </a:lnTo>
                      <a:lnTo>
                        <a:pt x="285" y="397"/>
                      </a:lnTo>
                      <a:lnTo>
                        <a:pt x="339" y="408"/>
                      </a:lnTo>
                      <a:lnTo>
                        <a:pt x="396" y="415"/>
                      </a:lnTo>
                      <a:lnTo>
                        <a:pt x="454" y="416"/>
                      </a:lnTo>
                      <a:lnTo>
                        <a:pt x="539" y="412"/>
                      </a:lnTo>
                      <a:lnTo>
                        <a:pt x="620" y="398"/>
                      </a:lnTo>
                      <a:lnTo>
                        <a:pt x="660" y="386"/>
                      </a:lnTo>
                      <a:lnTo>
                        <a:pt x="697" y="372"/>
                      </a:lnTo>
                      <a:lnTo>
                        <a:pt x="771" y="339"/>
                      </a:lnTo>
                      <a:lnTo>
                        <a:pt x="596" y="230"/>
                      </a:lnTo>
                      <a:lnTo>
                        <a:pt x="606" y="53"/>
                      </a:lnTo>
                      <a:lnTo>
                        <a:pt x="571" y="68"/>
                      </a:lnTo>
                      <a:lnTo>
                        <a:pt x="533" y="80"/>
                      </a:lnTo>
                      <a:lnTo>
                        <a:pt x="495" y="86"/>
                      </a:lnTo>
                      <a:lnTo>
                        <a:pt x="454" y="88"/>
                      </a:lnTo>
                      <a:lnTo>
                        <a:pt x="405" y="85"/>
                      </a:lnTo>
                      <a:lnTo>
                        <a:pt x="358" y="74"/>
                      </a:lnTo>
                      <a:lnTo>
                        <a:pt x="313" y="59"/>
                      </a:lnTo>
                      <a:lnTo>
                        <a:pt x="272" y="38"/>
                      </a:lnTo>
                      <a:lnTo>
                        <a:pt x="309" y="0"/>
                      </a:lnTo>
                    </a:path>
                  </a:pathLst>
                </a:custGeom>
                <a:solidFill>
                  <a:srgbClr val="00B5E2"/>
                </a:solidFill>
                <a:ln w="6350" cap="rnd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8">
                  <a:extLst>
                    <a:ext uri="{FF2B5EF4-FFF2-40B4-BE49-F238E27FC236}">
                      <a16:creationId xmlns:a16="http://schemas.microsoft.com/office/drawing/2014/main" id="{A4B8E071-2FBE-3C48-B907-E48ACD8B8F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3" y="2140"/>
                  <a:ext cx="901" cy="1545"/>
                </a:xfrm>
                <a:custGeom>
                  <a:avLst/>
                  <a:gdLst/>
                  <a:ahLst/>
                  <a:cxnLst>
                    <a:cxn ang="0">
                      <a:pos x="396" y="214"/>
                    </a:cxn>
                    <a:cxn ang="0">
                      <a:pos x="260" y="0"/>
                    </a:cxn>
                    <a:cxn ang="0">
                      <a:pos x="0" y="18"/>
                    </a:cxn>
                    <a:cxn ang="0">
                      <a:pos x="47" y="42"/>
                    </a:cxn>
                    <a:cxn ang="0">
                      <a:pos x="32" y="89"/>
                    </a:cxn>
                    <a:cxn ang="0">
                      <a:pos x="21" y="137"/>
                    </a:cxn>
                    <a:cxn ang="0">
                      <a:pos x="14" y="185"/>
                    </a:cxn>
                    <a:cxn ang="0">
                      <a:pos x="10" y="233"/>
                    </a:cxn>
                    <a:cxn ang="0">
                      <a:pos x="9" y="281"/>
                    </a:cxn>
                    <a:cxn ang="0">
                      <a:pos x="11" y="330"/>
                    </a:cxn>
                    <a:cxn ang="0">
                      <a:pos x="17" y="378"/>
                    </a:cxn>
                    <a:cxn ang="0">
                      <a:pos x="25" y="425"/>
                    </a:cxn>
                    <a:cxn ang="0">
                      <a:pos x="39" y="473"/>
                    </a:cxn>
                    <a:cxn ang="0">
                      <a:pos x="54" y="517"/>
                    </a:cxn>
                    <a:cxn ang="0">
                      <a:pos x="74" y="562"/>
                    </a:cxn>
                    <a:cxn ang="0">
                      <a:pos x="95" y="606"/>
                    </a:cxn>
                    <a:cxn ang="0">
                      <a:pos x="121" y="647"/>
                    </a:cxn>
                    <a:cxn ang="0">
                      <a:pos x="150" y="686"/>
                    </a:cxn>
                    <a:cxn ang="0">
                      <a:pos x="182" y="725"/>
                    </a:cxn>
                    <a:cxn ang="0">
                      <a:pos x="216" y="761"/>
                    </a:cxn>
                    <a:cxn ang="0">
                      <a:pos x="266" y="558"/>
                    </a:cxn>
                    <a:cxn ang="0">
                      <a:pos x="434" y="515"/>
                    </a:cxn>
                    <a:cxn ang="0">
                      <a:pos x="406" y="480"/>
                    </a:cxn>
                    <a:cxn ang="0">
                      <a:pos x="382" y="444"/>
                    </a:cxn>
                    <a:cxn ang="0">
                      <a:pos x="363" y="404"/>
                    </a:cxn>
                    <a:cxn ang="0">
                      <a:pos x="349" y="363"/>
                    </a:cxn>
                    <a:cxn ang="0">
                      <a:pos x="340" y="319"/>
                    </a:cxn>
                    <a:cxn ang="0">
                      <a:pos x="337" y="275"/>
                    </a:cxn>
                    <a:cxn ang="0">
                      <a:pos x="339" y="231"/>
                    </a:cxn>
                    <a:cxn ang="0">
                      <a:pos x="342" y="210"/>
                    </a:cxn>
                    <a:cxn ang="0">
                      <a:pos x="347" y="188"/>
                    </a:cxn>
                    <a:cxn ang="0">
                      <a:pos x="396" y="214"/>
                    </a:cxn>
                  </a:cxnLst>
                  <a:rect l="0" t="0" r="r" b="b"/>
                  <a:pathLst>
                    <a:path w="435" h="762">
                      <a:moveTo>
                        <a:pt x="396" y="214"/>
                      </a:moveTo>
                      <a:lnTo>
                        <a:pt x="260" y="0"/>
                      </a:lnTo>
                      <a:lnTo>
                        <a:pt x="0" y="18"/>
                      </a:lnTo>
                      <a:lnTo>
                        <a:pt x="47" y="42"/>
                      </a:lnTo>
                      <a:lnTo>
                        <a:pt x="32" y="89"/>
                      </a:lnTo>
                      <a:lnTo>
                        <a:pt x="21" y="137"/>
                      </a:lnTo>
                      <a:lnTo>
                        <a:pt x="14" y="185"/>
                      </a:lnTo>
                      <a:lnTo>
                        <a:pt x="10" y="233"/>
                      </a:lnTo>
                      <a:lnTo>
                        <a:pt x="9" y="281"/>
                      </a:lnTo>
                      <a:lnTo>
                        <a:pt x="11" y="330"/>
                      </a:lnTo>
                      <a:lnTo>
                        <a:pt x="17" y="378"/>
                      </a:lnTo>
                      <a:lnTo>
                        <a:pt x="25" y="425"/>
                      </a:lnTo>
                      <a:lnTo>
                        <a:pt x="39" y="473"/>
                      </a:lnTo>
                      <a:lnTo>
                        <a:pt x="54" y="517"/>
                      </a:lnTo>
                      <a:lnTo>
                        <a:pt x="74" y="562"/>
                      </a:lnTo>
                      <a:lnTo>
                        <a:pt x="95" y="606"/>
                      </a:lnTo>
                      <a:lnTo>
                        <a:pt x="121" y="647"/>
                      </a:lnTo>
                      <a:lnTo>
                        <a:pt x="150" y="686"/>
                      </a:lnTo>
                      <a:lnTo>
                        <a:pt x="182" y="725"/>
                      </a:lnTo>
                      <a:lnTo>
                        <a:pt x="216" y="761"/>
                      </a:lnTo>
                      <a:lnTo>
                        <a:pt x="266" y="558"/>
                      </a:lnTo>
                      <a:lnTo>
                        <a:pt x="434" y="515"/>
                      </a:lnTo>
                      <a:lnTo>
                        <a:pt x="406" y="480"/>
                      </a:lnTo>
                      <a:lnTo>
                        <a:pt x="382" y="444"/>
                      </a:lnTo>
                      <a:lnTo>
                        <a:pt x="363" y="404"/>
                      </a:lnTo>
                      <a:lnTo>
                        <a:pt x="349" y="363"/>
                      </a:lnTo>
                      <a:lnTo>
                        <a:pt x="340" y="319"/>
                      </a:lnTo>
                      <a:lnTo>
                        <a:pt x="337" y="275"/>
                      </a:lnTo>
                      <a:lnTo>
                        <a:pt x="339" y="231"/>
                      </a:lnTo>
                      <a:lnTo>
                        <a:pt x="342" y="210"/>
                      </a:lnTo>
                      <a:lnTo>
                        <a:pt x="347" y="188"/>
                      </a:lnTo>
                      <a:lnTo>
                        <a:pt x="396" y="214"/>
                      </a:lnTo>
                    </a:path>
                  </a:pathLst>
                </a:custGeom>
                <a:solidFill>
                  <a:srgbClr val="00B5E2"/>
                </a:solidFill>
                <a:ln w="6350" cap="rnd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Text Box 9">
                  <a:extLst>
                    <a:ext uri="{FF2B5EF4-FFF2-40B4-BE49-F238E27FC236}">
                      <a16:creationId xmlns:a16="http://schemas.microsoft.com/office/drawing/2014/main" id="{05EB3D41-F1B7-F044-A57C-67F8659F77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80" y="3520"/>
                  <a:ext cx="1120" cy="303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  <a:effectLst/>
              </p:spPr>
              <p:txBody>
                <a:bodyPr lIns="45720" rIns="45720" anchor="ctr" anchorCtr="1"/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cs typeface="Calibri" panose="020F0502020204030204" pitchFamily="34" charset="0"/>
                    </a:rPr>
                    <a:t>Entrepreneurs</a:t>
                  </a:r>
                </a:p>
              </p:txBody>
            </p:sp>
            <p:sp>
              <p:nvSpPr>
                <p:cNvPr id="47" name="Text Box 10">
                  <a:extLst>
                    <a:ext uri="{FF2B5EF4-FFF2-40B4-BE49-F238E27FC236}">
                      <a16:creationId xmlns:a16="http://schemas.microsoft.com/office/drawing/2014/main" id="{08039053-1DA7-8B4B-9BB4-C186F188BF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72" y="1916"/>
                  <a:ext cx="827" cy="216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  <a:effectLst/>
              </p:spPr>
              <p:txBody>
                <a:bodyPr lIns="45720" rIns="45720" anchor="ctr" anchorCtr="1"/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cs typeface="Calibri" panose="020F0502020204030204" pitchFamily="34" charset="0"/>
                    </a:rPr>
                    <a:t>Corporates</a:t>
                  </a:r>
                </a:p>
              </p:txBody>
            </p:sp>
            <p:sp>
              <p:nvSpPr>
                <p:cNvPr id="48" name="Text Box 11">
                  <a:extLst>
                    <a:ext uri="{FF2B5EF4-FFF2-40B4-BE49-F238E27FC236}">
                      <a16:creationId xmlns:a16="http://schemas.microsoft.com/office/drawing/2014/main" id="{B3C27D9E-89F6-C24C-8353-C7566B5168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84" y="3062"/>
                  <a:ext cx="452" cy="307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  <a:effectLst/>
              </p:spPr>
              <p:txBody>
                <a:bodyPr lIns="45720" rIns="45720" anchor="ctr" anchorCtr="1"/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cs typeface="Calibri" panose="020F0502020204030204" pitchFamily="34" charset="0"/>
                    </a:rPr>
                    <a:t>Gov’t</a:t>
                  </a:r>
                </a:p>
              </p:txBody>
            </p:sp>
            <p:sp>
              <p:nvSpPr>
                <p:cNvPr id="49" name="Text Box 12">
                  <a:extLst>
                    <a:ext uri="{FF2B5EF4-FFF2-40B4-BE49-F238E27FC236}">
                      <a16:creationId xmlns:a16="http://schemas.microsoft.com/office/drawing/2014/main" id="{9FA3C399-2E4C-4047-A417-E013AEAC4D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64" y="1662"/>
                  <a:ext cx="745" cy="228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  <a:effectLst/>
              </p:spPr>
              <p:txBody>
                <a:bodyPr lIns="45720" rIns="45720" anchor="ctr" anchorCtr="1"/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cs typeface="Calibri" panose="020F0502020204030204" pitchFamily="34" charset="0"/>
                    </a:rPr>
                    <a:t>Academia</a:t>
                  </a:r>
                  <a:endPara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" name="Text Box 13">
                  <a:extLst>
                    <a:ext uri="{FF2B5EF4-FFF2-40B4-BE49-F238E27FC236}">
                      <a16:creationId xmlns:a16="http://schemas.microsoft.com/office/drawing/2014/main" id="{7FEE51FE-C47F-8F4A-8464-4394AA34BC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70" y="2671"/>
                  <a:ext cx="726" cy="242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  <a:effectLst/>
              </p:spPr>
              <p:txBody>
                <a:bodyPr lIns="45720" rIns="45720" anchor="ctr" anchorCtr="1"/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cs typeface="Calibri" panose="020F0502020204030204" pitchFamily="34" charset="0"/>
                    </a:rPr>
                    <a:t>Investors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5CD1284-66BB-7046-8937-0511AA363E97}"/>
                  </a:ext>
                </a:extLst>
              </p:cNvPr>
              <p:cNvGrpSpPr/>
              <p:nvPr/>
            </p:nvGrpSpPr>
            <p:grpSpPr>
              <a:xfrm>
                <a:off x="5299901" y="2652751"/>
                <a:ext cx="1701478" cy="1701478"/>
                <a:chOff x="5346005" y="2629699"/>
                <a:chExt cx="1701478" cy="1701478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3DDE3610-DA01-5743-8119-DA04E5BFC71B}"/>
                    </a:ext>
                  </a:extLst>
                </p:cNvPr>
                <p:cNvSpPr/>
                <p:nvPr/>
              </p:nvSpPr>
              <p:spPr>
                <a:xfrm>
                  <a:off x="5346005" y="2629699"/>
                  <a:ext cx="1701478" cy="170147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endParaRPr>
                </a:p>
              </p:txBody>
            </p:sp>
            <p:pic>
              <p:nvPicPr>
                <p:cNvPr id="40" name="Picture 5" descr="Image result for houston exponential logo">
                  <a:extLst>
                    <a:ext uri="{FF2B5EF4-FFF2-40B4-BE49-F238E27FC236}">
                      <a16:creationId xmlns:a16="http://schemas.microsoft.com/office/drawing/2014/main" id="{09BEFAAA-5DB0-CD41-9557-FD0545F153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64249" y="3031599"/>
                  <a:ext cx="1265860" cy="8528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0A26E4E-54BF-1B4C-9633-CC4DD66E6717}"/>
                </a:ext>
              </a:extLst>
            </p:cNvPr>
            <p:cNvGrpSpPr/>
            <p:nvPr/>
          </p:nvGrpSpPr>
          <p:grpSpPr>
            <a:xfrm>
              <a:off x="7110614" y="2250822"/>
              <a:ext cx="4994222" cy="2697979"/>
              <a:chOff x="7110614" y="2250822"/>
              <a:chExt cx="4994222" cy="2697979"/>
            </a:xfrm>
          </p:grpSpPr>
          <p:sp>
            <p:nvSpPr>
              <p:cNvPr id="28" name="Freeform: Shape 26">
                <a:extLst>
                  <a:ext uri="{FF2B5EF4-FFF2-40B4-BE49-F238E27FC236}">
                    <a16:creationId xmlns:a16="http://schemas.microsoft.com/office/drawing/2014/main" id="{77ABF7FF-732C-4348-8045-A1923AF1493C}"/>
                  </a:ext>
                </a:extLst>
              </p:cNvPr>
              <p:cNvSpPr/>
              <p:nvPr/>
            </p:nvSpPr>
            <p:spPr>
              <a:xfrm flipH="1">
                <a:off x="7110614" y="2250822"/>
                <a:ext cx="2229787" cy="1345367"/>
              </a:xfrm>
              <a:custGeom>
                <a:avLst/>
                <a:gdLst>
                  <a:gd name="connsiteX0" fmla="*/ 0 w 2229787"/>
                  <a:gd name="connsiteY0" fmla="*/ 0 h 1345367"/>
                  <a:gd name="connsiteX1" fmla="*/ 0 w 2229787"/>
                  <a:gd name="connsiteY1" fmla="*/ 697043 h 1345367"/>
                  <a:gd name="connsiteX2" fmla="*/ 2229787 w 2229787"/>
                  <a:gd name="connsiteY2" fmla="*/ 1345367 h 1345367"/>
                  <a:gd name="connsiteX3" fmla="*/ 0 w 2229787"/>
                  <a:gd name="connsiteY3" fmla="*/ 0 h 134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9787" h="1345367">
                    <a:moveTo>
                      <a:pt x="0" y="0"/>
                    </a:moveTo>
                    <a:lnTo>
                      <a:pt x="0" y="697043"/>
                    </a:lnTo>
                    <a:lnTo>
                      <a:pt x="2229787" y="134536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0000"/>
                    </a:schemeClr>
                  </a:gs>
                  <a:gs pos="74000">
                    <a:srgbClr val="0070C0">
                      <a:alpha val="20000"/>
                    </a:srgbClr>
                  </a:gs>
                  <a:gs pos="83000">
                    <a:srgbClr val="0070C0">
                      <a:alpha val="30000"/>
                    </a:srgbClr>
                  </a:gs>
                  <a:gs pos="100000">
                    <a:srgbClr val="0070C0">
                      <a:alpha val="4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7">
                <a:extLst>
                  <a:ext uri="{FF2B5EF4-FFF2-40B4-BE49-F238E27FC236}">
                    <a16:creationId xmlns:a16="http://schemas.microsoft.com/office/drawing/2014/main" id="{3A23001C-4A0C-D24C-841C-0530E61032CF}"/>
                  </a:ext>
                </a:extLst>
              </p:cNvPr>
              <p:cNvSpPr/>
              <p:nvPr/>
            </p:nvSpPr>
            <p:spPr>
              <a:xfrm flipH="1" flipV="1">
                <a:off x="7110614" y="3603434"/>
                <a:ext cx="2229787" cy="1345367"/>
              </a:xfrm>
              <a:custGeom>
                <a:avLst/>
                <a:gdLst>
                  <a:gd name="connsiteX0" fmla="*/ 0 w 2229787"/>
                  <a:gd name="connsiteY0" fmla="*/ 0 h 1345367"/>
                  <a:gd name="connsiteX1" fmla="*/ 0 w 2229787"/>
                  <a:gd name="connsiteY1" fmla="*/ 697043 h 1345367"/>
                  <a:gd name="connsiteX2" fmla="*/ 2229787 w 2229787"/>
                  <a:gd name="connsiteY2" fmla="*/ 1345367 h 1345367"/>
                  <a:gd name="connsiteX3" fmla="*/ 0 w 2229787"/>
                  <a:gd name="connsiteY3" fmla="*/ 0 h 134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9787" h="1345367">
                    <a:moveTo>
                      <a:pt x="0" y="0"/>
                    </a:moveTo>
                    <a:lnTo>
                      <a:pt x="0" y="697043"/>
                    </a:lnTo>
                    <a:lnTo>
                      <a:pt x="2229787" y="134536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0000"/>
                    </a:schemeClr>
                  </a:gs>
                  <a:gs pos="74000">
                    <a:srgbClr val="0070C0">
                      <a:alpha val="20000"/>
                    </a:srgbClr>
                  </a:gs>
                  <a:gs pos="83000">
                    <a:srgbClr val="0070C0">
                      <a:alpha val="30000"/>
                    </a:srgbClr>
                  </a:gs>
                  <a:gs pos="100000">
                    <a:srgbClr val="0070C0">
                      <a:alpha val="4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8">
                <a:extLst>
                  <a:ext uri="{FF2B5EF4-FFF2-40B4-BE49-F238E27FC236}">
                    <a16:creationId xmlns:a16="http://schemas.microsoft.com/office/drawing/2014/main" id="{C9EB5AF9-6B6D-7749-85B6-502CD8D58503}"/>
                  </a:ext>
                </a:extLst>
              </p:cNvPr>
              <p:cNvSpPr/>
              <p:nvPr/>
            </p:nvSpPr>
            <p:spPr>
              <a:xfrm flipH="1">
                <a:off x="7136847" y="3258660"/>
                <a:ext cx="2203554" cy="685800"/>
              </a:xfrm>
              <a:custGeom>
                <a:avLst/>
                <a:gdLst>
                  <a:gd name="connsiteX0" fmla="*/ 0 w 2203554"/>
                  <a:gd name="connsiteY0" fmla="*/ 0 h 685800"/>
                  <a:gd name="connsiteX1" fmla="*/ 0 w 2203554"/>
                  <a:gd name="connsiteY1" fmla="*/ 685800 h 685800"/>
                  <a:gd name="connsiteX2" fmla="*/ 2203554 w 2203554"/>
                  <a:gd name="connsiteY2" fmla="*/ 344774 h 685800"/>
                  <a:gd name="connsiteX3" fmla="*/ 0 w 2203554"/>
                  <a:gd name="connsiteY3" fmla="*/ 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3554" h="685800">
                    <a:moveTo>
                      <a:pt x="0" y="0"/>
                    </a:moveTo>
                    <a:lnTo>
                      <a:pt x="0" y="685800"/>
                    </a:lnTo>
                    <a:lnTo>
                      <a:pt x="2203554" y="344774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0000"/>
                    </a:schemeClr>
                  </a:gs>
                  <a:gs pos="74000">
                    <a:srgbClr val="0070C0">
                      <a:alpha val="20000"/>
                    </a:srgbClr>
                  </a:gs>
                  <a:gs pos="83000">
                    <a:srgbClr val="0070C0">
                      <a:alpha val="30000"/>
                    </a:srgbClr>
                  </a:gs>
                  <a:gs pos="100000">
                    <a:srgbClr val="0070C0">
                      <a:alpha val="4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8F9E71B-CF2B-C74C-8686-C0CCB1F6ED2D}"/>
                  </a:ext>
                </a:extLst>
              </p:cNvPr>
              <p:cNvSpPr/>
              <p:nvPr/>
            </p:nvSpPr>
            <p:spPr>
              <a:xfrm>
                <a:off x="9361637" y="2264064"/>
                <a:ext cx="2743199" cy="665148"/>
              </a:xfrm>
              <a:prstGeom prst="rect">
                <a:avLst/>
              </a:prstGeom>
              <a:solidFill>
                <a:srgbClr val="4F758B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5486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Calibri" panose="020F0502020204030204" pitchFamily="34" charset="0"/>
                  </a:rPr>
                  <a:t>Top 10 US innovation ecosystem</a:t>
                </a:r>
                <a:r>
                  <a:rPr kumimoji="0" lang="en-US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C28DD0B-07D6-DD4A-9F0F-3B5E1E54FB07}"/>
                  </a:ext>
                </a:extLst>
              </p:cNvPr>
              <p:cNvSpPr/>
              <p:nvPr/>
            </p:nvSpPr>
            <p:spPr>
              <a:xfrm>
                <a:off x="9361637" y="3266238"/>
                <a:ext cx="2743199" cy="665148"/>
              </a:xfrm>
              <a:prstGeom prst="rect">
                <a:avLst/>
              </a:prstGeom>
              <a:solidFill>
                <a:srgbClr val="4F758B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5486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Calibri" panose="020F0502020204030204" pitchFamily="34" charset="0"/>
                  </a:rPr>
                  <a:t>$2B venture funding</a:t>
                </a:r>
                <a:r>
                  <a:rPr kumimoji="0" lang="en-US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0662D16-4C1A-594A-A8FE-A3F4A7E1123B}"/>
                  </a:ext>
                </a:extLst>
              </p:cNvPr>
              <p:cNvSpPr/>
              <p:nvPr/>
            </p:nvSpPr>
            <p:spPr>
              <a:xfrm>
                <a:off x="9361637" y="4268413"/>
                <a:ext cx="2743199" cy="665148"/>
              </a:xfrm>
              <a:prstGeom prst="rect">
                <a:avLst/>
              </a:prstGeom>
              <a:solidFill>
                <a:srgbClr val="4F758B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5486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Calibri" panose="020F0502020204030204" pitchFamily="34" charset="0"/>
                  </a:rPr>
                  <a:t>10,000 new tech jobs</a:t>
                </a:r>
                <a:r>
                  <a:rPr kumimoji="0" lang="en-US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  <p:pic>
            <p:nvPicPr>
              <p:cNvPr id="34" name="Picture 34">
                <a:extLst>
                  <a:ext uri="{FF2B5EF4-FFF2-40B4-BE49-F238E27FC236}">
                    <a16:creationId xmlns:a16="http://schemas.microsoft.com/office/drawing/2014/main" id="{E8733ED3-E98E-7840-BCC0-FEE79C207A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05257" y="2463611"/>
                <a:ext cx="310855" cy="3078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31">
                <a:extLst>
                  <a:ext uri="{FF2B5EF4-FFF2-40B4-BE49-F238E27FC236}">
                    <a16:creationId xmlns:a16="http://schemas.microsoft.com/office/drawing/2014/main" id="{C0EB9299-039D-B547-893F-0CEF23C28B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05256" y="3424389"/>
                <a:ext cx="310855" cy="3108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115">
                <a:extLst>
                  <a:ext uri="{FF2B5EF4-FFF2-40B4-BE49-F238E27FC236}">
                    <a16:creationId xmlns:a16="http://schemas.microsoft.com/office/drawing/2014/main" id="{A90B3C25-E1E7-EB4B-BEDD-1FAE865D29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05255" y="4427557"/>
                <a:ext cx="310855" cy="3139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08B4232-9589-744F-9A14-3D23553B7701}"/>
                </a:ext>
              </a:extLst>
            </p:cNvPr>
            <p:cNvGrpSpPr/>
            <p:nvPr/>
          </p:nvGrpSpPr>
          <p:grpSpPr>
            <a:xfrm>
              <a:off x="176815" y="2254445"/>
              <a:ext cx="5019246" cy="2697979"/>
              <a:chOff x="176815" y="2254445"/>
              <a:chExt cx="5019246" cy="2697979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03C3146-0AF2-E541-B182-94CBA0BE528C}"/>
                  </a:ext>
                </a:extLst>
              </p:cNvPr>
              <p:cNvGrpSpPr/>
              <p:nvPr/>
            </p:nvGrpSpPr>
            <p:grpSpPr>
              <a:xfrm>
                <a:off x="176815" y="2254445"/>
                <a:ext cx="5019246" cy="2697979"/>
                <a:chOff x="192101" y="2114931"/>
                <a:chExt cx="5019246" cy="2697979"/>
              </a:xfrm>
            </p:grpSpPr>
            <p:sp>
              <p:nvSpPr>
                <p:cNvPr id="19" name="Freeform: Shape 17">
                  <a:extLst>
                    <a:ext uri="{FF2B5EF4-FFF2-40B4-BE49-F238E27FC236}">
                      <a16:creationId xmlns:a16="http://schemas.microsoft.com/office/drawing/2014/main" id="{7EB472B7-A92E-CC42-8FD3-C8E8F398C7C2}"/>
                    </a:ext>
                  </a:extLst>
                </p:cNvPr>
                <p:cNvSpPr/>
                <p:nvPr/>
              </p:nvSpPr>
              <p:spPr>
                <a:xfrm>
                  <a:off x="2981560" y="2114931"/>
                  <a:ext cx="2229787" cy="1345367"/>
                </a:xfrm>
                <a:custGeom>
                  <a:avLst/>
                  <a:gdLst>
                    <a:gd name="connsiteX0" fmla="*/ 0 w 2229787"/>
                    <a:gd name="connsiteY0" fmla="*/ 0 h 1345367"/>
                    <a:gd name="connsiteX1" fmla="*/ 0 w 2229787"/>
                    <a:gd name="connsiteY1" fmla="*/ 697043 h 1345367"/>
                    <a:gd name="connsiteX2" fmla="*/ 2229787 w 2229787"/>
                    <a:gd name="connsiteY2" fmla="*/ 1345367 h 1345367"/>
                    <a:gd name="connsiteX3" fmla="*/ 0 w 2229787"/>
                    <a:gd name="connsiteY3" fmla="*/ 0 h 1345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29787" h="1345367">
                      <a:moveTo>
                        <a:pt x="0" y="0"/>
                      </a:moveTo>
                      <a:lnTo>
                        <a:pt x="0" y="697043"/>
                      </a:lnTo>
                      <a:lnTo>
                        <a:pt x="2229787" y="13453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alpha val="10000"/>
                      </a:schemeClr>
                    </a:gs>
                    <a:gs pos="74000">
                      <a:srgbClr val="0070C0">
                        <a:alpha val="20000"/>
                      </a:srgbClr>
                    </a:gs>
                    <a:gs pos="83000">
                      <a:srgbClr val="0070C0">
                        <a:alpha val="30000"/>
                      </a:srgbClr>
                    </a:gs>
                    <a:gs pos="100000">
                      <a:srgbClr val="0070C0">
                        <a:alpha val="40000"/>
                      </a:srgb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: Shape 18">
                  <a:extLst>
                    <a:ext uri="{FF2B5EF4-FFF2-40B4-BE49-F238E27FC236}">
                      <a16:creationId xmlns:a16="http://schemas.microsoft.com/office/drawing/2014/main" id="{A91460BE-3068-AE46-97D4-46DB3C76BA53}"/>
                    </a:ext>
                  </a:extLst>
                </p:cNvPr>
                <p:cNvSpPr/>
                <p:nvPr/>
              </p:nvSpPr>
              <p:spPr>
                <a:xfrm flipV="1">
                  <a:off x="2981560" y="3467543"/>
                  <a:ext cx="2229787" cy="1345367"/>
                </a:xfrm>
                <a:custGeom>
                  <a:avLst/>
                  <a:gdLst>
                    <a:gd name="connsiteX0" fmla="*/ 0 w 2229787"/>
                    <a:gd name="connsiteY0" fmla="*/ 0 h 1345367"/>
                    <a:gd name="connsiteX1" fmla="*/ 0 w 2229787"/>
                    <a:gd name="connsiteY1" fmla="*/ 697043 h 1345367"/>
                    <a:gd name="connsiteX2" fmla="*/ 2229787 w 2229787"/>
                    <a:gd name="connsiteY2" fmla="*/ 1345367 h 1345367"/>
                    <a:gd name="connsiteX3" fmla="*/ 0 w 2229787"/>
                    <a:gd name="connsiteY3" fmla="*/ 0 h 1345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29787" h="1345367">
                      <a:moveTo>
                        <a:pt x="0" y="0"/>
                      </a:moveTo>
                      <a:lnTo>
                        <a:pt x="0" y="697043"/>
                      </a:lnTo>
                      <a:lnTo>
                        <a:pt x="2229787" y="13453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alpha val="10000"/>
                      </a:schemeClr>
                    </a:gs>
                    <a:gs pos="74000">
                      <a:srgbClr val="0070C0">
                        <a:alpha val="20000"/>
                      </a:srgbClr>
                    </a:gs>
                    <a:gs pos="83000">
                      <a:srgbClr val="0070C0">
                        <a:alpha val="30000"/>
                      </a:srgbClr>
                    </a:gs>
                    <a:gs pos="100000">
                      <a:srgbClr val="0070C0">
                        <a:alpha val="40000"/>
                      </a:srgb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: Shape 19">
                  <a:extLst>
                    <a:ext uri="{FF2B5EF4-FFF2-40B4-BE49-F238E27FC236}">
                      <a16:creationId xmlns:a16="http://schemas.microsoft.com/office/drawing/2014/main" id="{CC1A00AB-D5B4-8446-BDD6-798F2C9C32E4}"/>
                    </a:ext>
                  </a:extLst>
                </p:cNvPr>
                <p:cNvSpPr/>
                <p:nvPr/>
              </p:nvSpPr>
              <p:spPr>
                <a:xfrm>
                  <a:off x="2981560" y="3126767"/>
                  <a:ext cx="2203554" cy="685800"/>
                </a:xfrm>
                <a:custGeom>
                  <a:avLst/>
                  <a:gdLst>
                    <a:gd name="connsiteX0" fmla="*/ 0 w 2203554"/>
                    <a:gd name="connsiteY0" fmla="*/ 0 h 685800"/>
                    <a:gd name="connsiteX1" fmla="*/ 0 w 2203554"/>
                    <a:gd name="connsiteY1" fmla="*/ 685800 h 685800"/>
                    <a:gd name="connsiteX2" fmla="*/ 2203554 w 2203554"/>
                    <a:gd name="connsiteY2" fmla="*/ 344774 h 685800"/>
                    <a:gd name="connsiteX3" fmla="*/ 0 w 2203554"/>
                    <a:gd name="connsiteY3" fmla="*/ 0 h 685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3554" h="685800">
                      <a:moveTo>
                        <a:pt x="0" y="0"/>
                      </a:moveTo>
                      <a:lnTo>
                        <a:pt x="0" y="685800"/>
                      </a:lnTo>
                      <a:lnTo>
                        <a:pt x="2203554" y="3447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alpha val="10000"/>
                      </a:schemeClr>
                    </a:gs>
                    <a:gs pos="74000">
                      <a:srgbClr val="0070C0">
                        <a:alpha val="20000"/>
                      </a:srgbClr>
                    </a:gs>
                    <a:gs pos="83000">
                      <a:srgbClr val="0070C0">
                        <a:alpha val="30000"/>
                      </a:srgbClr>
                    </a:gs>
                    <a:gs pos="100000">
                      <a:srgbClr val="0070C0">
                        <a:alpha val="40000"/>
                      </a:srgb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3F7D1B8-FDF5-1646-90E7-82F8AD4899B2}"/>
                    </a:ext>
                  </a:extLst>
                </p:cNvPr>
                <p:cNvSpPr/>
                <p:nvPr/>
              </p:nvSpPr>
              <p:spPr>
                <a:xfrm>
                  <a:off x="192101" y="2132171"/>
                  <a:ext cx="2771859" cy="665148"/>
                </a:xfrm>
                <a:prstGeom prst="rect">
                  <a:avLst/>
                </a:prstGeom>
                <a:solidFill>
                  <a:srgbClr val="4F758B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45720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ea typeface="+mn-ea"/>
                      <a:cs typeface="Calibri" panose="020F0502020204030204" pitchFamily="34" charset="0"/>
                    </a:rPr>
                    <a:t>City Government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0E9822C-75EA-5D45-A82E-E5C5BCB9FFE1}"/>
                    </a:ext>
                  </a:extLst>
                </p:cNvPr>
                <p:cNvSpPr/>
                <p:nvPr/>
              </p:nvSpPr>
              <p:spPr>
                <a:xfrm>
                  <a:off x="192101" y="3134345"/>
                  <a:ext cx="2771859" cy="665148"/>
                </a:xfrm>
                <a:prstGeom prst="rect">
                  <a:avLst/>
                </a:prstGeom>
                <a:solidFill>
                  <a:srgbClr val="4F758B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45720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ea typeface="+mn-ea"/>
                      <a:cs typeface="Calibri" panose="020F0502020204030204" pitchFamily="34" charset="0"/>
                    </a:rPr>
                    <a:t>Greater Houston Partnership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ABEC0B51-F74A-E54E-AF94-C889A82B3B48}"/>
                    </a:ext>
                  </a:extLst>
                </p:cNvPr>
                <p:cNvSpPr/>
                <p:nvPr/>
              </p:nvSpPr>
              <p:spPr>
                <a:xfrm>
                  <a:off x="192101" y="4136520"/>
                  <a:ext cx="2771860" cy="665148"/>
                </a:xfrm>
                <a:prstGeom prst="rect">
                  <a:avLst/>
                </a:prstGeom>
                <a:solidFill>
                  <a:srgbClr val="4F758B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45720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 panose="020B0503020204020204" pitchFamily="34" charset="0"/>
                      <a:ea typeface="+mn-ea"/>
                      <a:cs typeface="Calibri" panose="020F0502020204030204" pitchFamily="34" charset="0"/>
                    </a:rPr>
                    <a:t>Houston Technology Center</a:t>
                  </a:r>
                </a:p>
              </p:txBody>
            </p:sp>
            <p:pic>
              <p:nvPicPr>
                <p:cNvPr id="25" name="Picture 13" descr="Image result for city of houston logo white">
                  <a:extLst>
                    <a:ext uri="{FF2B5EF4-FFF2-40B4-BE49-F238E27FC236}">
                      <a16:creationId xmlns:a16="http://schemas.microsoft.com/office/drawing/2014/main" id="{62D862B9-2670-EF41-992D-7642E88812B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8185" y="2321133"/>
                  <a:ext cx="310855" cy="3087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2" descr="Image result for greater houston partnership logo">
                  <a:extLst>
                    <a:ext uri="{FF2B5EF4-FFF2-40B4-BE49-F238E27FC236}">
                      <a16:creationId xmlns:a16="http://schemas.microsoft.com/office/drawing/2014/main" id="{3CBB8E77-073B-E046-88A9-2584E8AFEBE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hq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" t="1" r="79834" b="13120"/>
                <a:stretch/>
              </p:blipFill>
              <p:spPr bwMode="auto">
                <a:xfrm>
                  <a:off x="346705" y="3327861"/>
                  <a:ext cx="217273" cy="3078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C836712E-060B-FE4B-9D71-0F691D63B7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9060"/>
                <a:stretch/>
              </p:blipFill>
              <p:spPr>
                <a:xfrm>
                  <a:off x="334935" y="4277931"/>
                  <a:ext cx="187495" cy="307808"/>
                </a:xfrm>
                <a:prstGeom prst="rect">
                  <a:avLst/>
                </a:prstGeom>
              </p:spPr>
            </p:pic>
          </p:grp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BEFF0F7-0ABC-0943-BF9A-C2E44BB1BAEC}"/>
                  </a:ext>
                </a:extLst>
              </p:cNvPr>
              <p:cNvSpPr/>
              <p:nvPr/>
            </p:nvSpPr>
            <p:spPr>
              <a:xfrm>
                <a:off x="479024" y="4634108"/>
                <a:ext cx="45719" cy="91145"/>
              </a:xfrm>
              <a:prstGeom prst="ellipse">
                <a:avLst/>
              </a:prstGeom>
              <a:solidFill>
                <a:srgbClr val="4F75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7AB5956-7F2B-544D-8CC8-13F5512A1E83}"/>
              </a:ext>
            </a:extLst>
          </p:cNvPr>
          <p:cNvSpPr txBox="1"/>
          <p:nvPr/>
        </p:nvSpPr>
        <p:spPr>
          <a:xfrm>
            <a:off x="273065" y="5808024"/>
            <a:ext cx="11662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Convening the “Power of 5” with over 200 volunteers serving on 14 committees to support 3 big goals</a:t>
            </a:r>
          </a:p>
        </p:txBody>
      </p:sp>
    </p:spTree>
    <p:extLst>
      <p:ext uri="{BB962C8B-B14F-4D97-AF65-F5344CB8AC3E}">
        <p14:creationId xmlns:p14="http://schemas.microsoft.com/office/powerpoint/2010/main" val="161525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" name="Google Shape;880;p76"/>
          <p:cNvGrpSpPr/>
          <p:nvPr/>
        </p:nvGrpSpPr>
        <p:grpSpPr>
          <a:xfrm>
            <a:off x="623551" y="1643354"/>
            <a:ext cx="10659829" cy="4487808"/>
            <a:chOff x="337100" y="821174"/>
            <a:chExt cx="8188950" cy="3483962"/>
          </a:xfrm>
        </p:grpSpPr>
        <p:sp>
          <p:nvSpPr>
            <p:cNvPr id="881" name="Google Shape;881;p76"/>
            <p:cNvSpPr txBox="1"/>
            <p:nvPr/>
          </p:nvSpPr>
          <p:spPr>
            <a:xfrm>
              <a:off x="5925950" y="3103636"/>
              <a:ext cx="2600100" cy="120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609585" indent="-389457">
                <a:buClr>
                  <a:srgbClr val="000000"/>
                </a:buClr>
                <a:buSzPts val="1000"/>
                <a:buFont typeface="Arial"/>
                <a:buAutoNum type="alphaUcPeriod"/>
              </a:pPr>
              <a:r>
                <a:rPr lang="en" sz="1333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Community-needs driven job training and talent transformation</a:t>
              </a:r>
              <a:endParaRPr sz="1333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609585" indent="-389457">
                <a:buClr>
                  <a:srgbClr val="000000"/>
                </a:buClr>
                <a:buSzPts val="1000"/>
                <a:buFont typeface="Helvetica Neue"/>
                <a:buAutoNum type="alphaUcPeriod"/>
              </a:pPr>
              <a:r>
                <a:rPr lang="en" sz="1333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Internship/apprenticeship programs and programming</a:t>
              </a:r>
              <a:endParaRPr sz="1333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609585" indent="-389457">
                <a:buClr>
                  <a:srgbClr val="000000"/>
                </a:buClr>
                <a:buSzPts val="1000"/>
                <a:buFont typeface="Helvetica Neue"/>
                <a:buAutoNum type="alphaUcPeriod"/>
              </a:pPr>
              <a:r>
                <a:rPr lang="en" sz="1333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Programming such as courses and events through university partnerships</a:t>
              </a:r>
              <a:endParaRPr sz="1333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82" name="Google Shape;882;p76"/>
            <p:cNvSpPr/>
            <p:nvPr/>
          </p:nvSpPr>
          <p:spPr>
            <a:xfrm>
              <a:off x="4355537" y="1216763"/>
              <a:ext cx="269700" cy="1062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76"/>
            <p:cNvSpPr txBox="1"/>
            <p:nvPr/>
          </p:nvSpPr>
          <p:spPr>
            <a:xfrm>
              <a:off x="518554" y="2872174"/>
              <a:ext cx="2518500" cy="48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r>
                <a:rPr lang="en" sz="1867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Incubators / Accelerators</a:t>
              </a:r>
              <a:endParaRPr sz="186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84" name="Google Shape;884;p7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8238" y="821174"/>
              <a:ext cx="2375634" cy="19886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5" name="Google Shape;885;p7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99993" y="821192"/>
              <a:ext cx="2375639" cy="19886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6" name="Google Shape;886;p7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76874" y="821190"/>
              <a:ext cx="2375639" cy="19886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7" name="Google Shape;887;p76"/>
            <p:cNvSpPr txBox="1"/>
            <p:nvPr/>
          </p:nvSpPr>
          <p:spPr>
            <a:xfrm>
              <a:off x="337100" y="3103636"/>
              <a:ext cx="2600100" cy="108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609585" indent="-389457">
                <a:buClr>
                  <a:srgbClr val="000000"/>
                </a:buClr>
                <a:buSzPts val="1000"/>
                <a:buFont typeface="Arial"/>
                <a:buAutoNum type="alphaUcPeriod"/>
              </a:pPr>
              <a:r>
                <a:rPr lang="en" sz="1333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For all stages of </a:t>
              </a:r>
              <a:r>
                <a:rPr lang="en" sz="1333" dirty="0">
                  <a:latin typeface="Helvetica Neue"/>
                  <a:ea typeface="Helvetica Neue"/>
                  <a:cs typeface="Helvetica Neue"/>
                  <a:sym typeface="Helvetica Neue"/>
                </a:rPr>
                <a:t>Startups</a:t>
              </a:r>
              <a:endParaRPr sz="13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609585" indent="-389457">
                <a:buClr>
                  <a:srgbClr val="000000"/>
                </a:buClr>
                <a:buSzPts val="1000"/>
                <a:buFont typeface="Helvetica Neue"/>
                <a:buAutoNum type="alphaUcPeriod"/>
              </a:pPr>
              <a:r>
                <a:rPr lang="en" sz="1333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Partnerships with universities &amp; investors, connection to government services</a:t>
              </a:r>
              <a:endParaRPr sz="13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609585" indent="-389457">
                <a:buClr>
                  <a:srgbClr val="000000"/>
                </a:buClr>
                <a:buSzPts val="1000"/>
                <a:buFont typeface="Helvetica Neue"/>
                <a:buAutoNum type="alphaUcPeriod"/>
              </a:pPr>
              <a:r>
                <a:rPr lang="en" sz="1333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Access to financial, legal and operational support</a:t>
              </a:r>
              <a:endParaRPr sz="13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88" name="Google Shape;888;p76"/>
            <p:cNvSpPr txBox="1"/>
            <p:nvPr/>
          </p:nvSpPr>
          <p:spPr>
            <a:xfrm>
              <a:off x="3398350" y="2872175"/>
              <a:ext cx="2375700" cy="48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r>
                <a:rPr lang="en" sz="1867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Co-Working</a:t>
              </a:r>
              <a:endParaRPr sz="186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76"/>
            <p:cNvSpPr txBox="1"/>
            <p:nvPr/>
          </p:nvSpPr>
          <p:spPr>
            <a:xfrm>
              <a:off x="3257100" y="3103636"/>
              <a:ext cx="2677500" cy="108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609585" indent="-389457">
                <a:buClr>
                  <a:srgbClr val="000000"/>
                </a:buClr>
                <a:buSzPts val="1000"/>
                <a:buFont typeface="Helvetica Neue"/>
                <a:buAutoNum type="alphaUcPeriod"/>
              </a:pPr>
              <a:r>
                <a:rPr lang="en" sz="1333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Shared workspace distributed throughout Houston and the Innovation Hub</a:t>
              </a:r>
              <a:endParaRPr sz="13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609585" indent="-389457">
                <a:buClr>
                  <a:srgbClr val="000000"/>
                </a:buClr>
                <a:buSzPts val="1000"/>
                <a:buFont typeface="Helvetica Neue"/>
                <a:buAutoNum type="alphaUcPeriod"/>
              </a:pPr>
              <a:r>
                <a:rPr lang="en" sz="1333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Open, flexible floor plan in the Hub which will Include workspace, breakout rooms, technical labs, makerspace etc.</a:t>
              </a:r>
              <a:endParaRPr sz="1333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90" name="Google Shape;890;p76"/>
            <p:cNvSpPr txBox="1"/>
            <p:nvPr/>
          </p:nvSpPr>
          <p:spPr>
            <a:xfrm>
              <a:off x="6067188" y="2872175"/>
              <a:ext cx="2375700" cy="48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r>
                <a:rPr lang="en" sz="1867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Job Training</a:t>
              </a:r>
              <a:endParaRPr sz="186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92" name="Google Shape;892;p76"/>
          <p:cNvCxnSpPr/>
          <p:nvPr/>
        </p:nvCxnSpPr>
        <p:spPr>
          <a:xfrm>
            <a:off x="948325" y="1647751"/>
            <a:ext cx="9994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4" name="Google Shape;894;p76"/>
          <p:cNvSpPr/>
          <p:nvPr/>
        </p:nvSpPr>
        <p:spPr>
          <a:xfrm>
            <a:off x="254765" y="178633"/>
            <a:ext cx="2912800" cy="337600"/>
          </a:xfrm>
          <a:prstGeom prst="chevron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76"/>
          <p:cNvSpPr/>
          <p:nvPr/>
        </p:nvSpPr>
        <p:spPr>
          <a:xfrm>
            <a:off x="3191349" y="178633"/>
            <a:ext cx="2912800" cy="337600"/>
          </a:xfrm>
          <a:prstGeom prst="chevron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76"/>
          <p:cNvSpPr txBox="1"/>
          <p:nvPr/>
        </p:nvSpPr>
        <p:spPr>
          <a:xfrm>
            <a:off x="516000" y="178633"/>
            <a:ext cx="24376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 sz="1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7" name="Google Shape;897;p76"/>
          <p:cNvSpPr txBox="1"/>
          <p:nvPr/>
        </p:nvSpPr>
        <p:spPr>
          <a:xfrm>
            <a:off x="3428927" y="178633"/>
            <a:ext cx="24376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Overview</a:t>
            </a:r>
            <a:endParaRPr sz="12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8" name="Google Shape;898;p76"/>
          <p:cNvSpPr/>
          <p:nvPr/>
        </p:nvSpPr>
        <p:spPr>
          <a:xfrm>
            <a:off x="6127913" y="178633"/>
            <a:ext cx="2912800" cy="337600"/>
          </a:xfrm>
          <a:prstGeom prst="chevron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76"/>
          <p:cNvSpPr txBox="1"/>
          <p:nvPr/>
        </p:nvSpPr>
        <p:spPr>
          <a:xfrm>
            <a:off x="6341908" y="178633"/>
            <a:ext cx="24376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-US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 Steps</a:t>
            </a:r>
          </a:p>
        </p:txBody>
      </p:sp>
      <p:sp>
        <p:nvSpPr>
          <p:cNvPr id="900" name="Google Shape;900;p76"/>
          <p:cNvSpPr/>
          <p:nvPr/>
        </p:nvSpPr>
        <p:spPr>
          <a:xfrm>
            <a:off x="9040887" y="178633"/>
            <a:ext cx="2912800" cy="337600"/>
          </a:xfrm>
          <a:prstGeom prst="chevron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76"/>
          <p:cNvSpPr txBox="1"/>
          <p:nvPr/>
        </p:nvSpPr>
        <p:spPr>
          <a:xfrm>
            <a:off x="9254880" y="178633"/>
            <a:ext cx="24376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" sz="1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</a:t>
            </a:r>
            <a:endParaRPr sz="12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6F99FA-6EEC-404F-B533-5711EED8C027}"/>
              </a:ext>
            </a:extLst>
          </p:cNvPr>
          <p:cNvSpPr/>
          <p:nvPr/>
        </p:nvSpPr>
        <p:spPr>
          <a:xfrm>
            <a:off x="254766" y="586718"/>
            <a:ext cx="11028614" cy="92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1600"/>
            </a:pPr>
            <a:r>
              <a:rPr lang="en-US" sz="19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Additionally, Station Houston and HX are collaborating with partners across the city in support of the New Innovation District to </a:t>
            </a:r>
            <a:r>
              <a:rPr lang="en-US" sz="19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GROW</a:t>
            </a:r>
            <a:r>
              <a:rPr lang="en-US" sz="19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Houston’s Ecosystem today and into the future…</a:t>
            </a:r>
            <a:endParaRPr lang="en-US" sz="19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EBF29FB-0CB3-584F-ACE8-FAD54C58E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000" y="5952979"/>
            <a:ext cx="2331311" cy="6523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B59618-2F76-B045-8DA8-C8513CB791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065" y="5952979"/>
            <a:ext cx="2324098" cy="76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03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10131</TotalTime>
  <Words>767</Words>
  <Application>Microsoft Office PowerPoint</Application>
  <PresentationFormat>Widescreen</PresentationFormat>
  <Paragraphs>149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Corbel</vt:lpstr>
      <vt:lpstr>Helvetica Neue</vt:lpstr>
      <vt:lpstr>Proxima Nova</vt:lpstr>
      <vt:lpstr>Office Theme</vt:lpstr>
      <vt:lpstr>STATION HOUSTON AND HX:   An Update to the Houston City Council Economic Development 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STATION HOUSTON Board of Directors Meeting</dc:title>
  <dc:creator>Sonya Christianson</dc:creator>
  <cp:lastModifiedBy>Dike, Sam - CNL</cp:lastModifiedBy>
  <cp:revision>319</cp:revision>
  <cp:lastPrinted>2018-10-11T12:25:37Z</cp:lastPrinted>
  <dcterms:created xsi:type="dcterms:W3CDTF">2018-07-17T19:03:20Z</dcterms:created>
  <dcterms:modified xsi:type="dcterms:W3CDTF">2018-10-22T21:47:00Z</dcterms:modified>
</cp:coreProperties>
</file>