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8" r:id="rId5"/>
    <p:sldId id="259" r:id="rId6"/>
    <p:sldId id="260" r:id="rId7"/>
    <p:sldId id="262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4" autoAdjust="0"/>
    <p:restoredTop sz="85612" autoAdjust="0"/>
  </p:normalViewPr>
  <p:slideViewPr>
    <p:cSldViewPr snapToGrid="0">
      <p:cViewPr varScale="1">
        <p:scale>
          <a:sx n="95" d="100"/>
          <a:sy n="95" d="100"/>
        </p:scale>
        <p:origin x="8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2C9B66-EFF7-4AB6-87A4-DFC1D1246FF6}" type="doc">
      <dgm:prSet loTypeId="urn:microsoft.com/office/officeart/2005/8/layout/hProcess4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4147959-7EE5-4E17-9BE9-11BD47B19F44}">
      <dgm:prSet/>
      <dgm:spPr/>
      <dgm:t>
        <a:bodyPr/>
        <a:lstStyle/>
        <a:p>
          <a:r>
            <a:rPr lang="en-US" dirty="0"/>
            <a:t>Nomination Resolution on Agenda</a:t>
          </a:r>
          <a:endParaRPr lang="en-US" b="1" dirty="0"/>
        </a:p>
      </dgm:t>
    </dgm:pt>
    <dgm:pt modelId="{D02302C6-8E8F-4FE7-AF5B-5D32BB2F5C66}" type="parTrans" cxnId="{CA8F0034-EE8B-4E11-89F9-22C4A9CD13F5}">
      <dgm:prSet/>
      <dgm:spPr/>
      <dgm:t>
        <a:bodyPr/>
        <a:lstStyle/>
        <a:p>
          <a:endParaRPr lang="en-US"/>
        </a:p>
      </dgm:t>
    </dgm:pt>
    <dgm:pt modelId="{EAF9F75E-8198-4F3D-A987-5292972CA41C}" type="sibTrans" cxnId="{CA8F0034-EE8B-4E11-89F9-22C4A9CD13F5}">
      <dgm:prSet/>
      <dgm:spPr/>
      <dgm:t>
        <a:bodyPr/>
        <a:lstStyle/>
        <a:p>
          <a:endParaRPr lang="en-US"/>
        </a:p>
      </dgm:t>
    </dgm:pt>
    <dgm:pt modelId="{F7F517D6-82C5-4FFF-9A19-1DEA250814BA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June 2, 2025</a:t>
          </a:r>
        </a:p>
      </dgm:t>
    </dgm:pt>
    <dgm:pt modelId="{CD04B86E-E93F-434A-BB7D-DA593E9790A9}" type="parTrans" cxnId="{BCADD501-A6D0-45E5-BA42-9364B1659F46}">
      <dgm:prSet/>
      <dgm:spPr/>
      <dgm:t>
        <a:bodyPr/>
        <a:lstStyle/>
        <a:p>
          <a:endParaRPr lang="en-US"/>
        </a:p>
      </dgm:t>
    </dgm:pt>
    <dgm:pt modelId="{6FC13F4D-A55F-4D50-B03F-A6B684F3A762}" type="sibTrans" cxnId="{BCADD501-A6D0-45E5-BA42-9364B1659F46}">
      <dgm:prSet/>
      <dgm:spPr/>
      <dgm:t>
        <a:bodyPr/>
        <a:lstStyle/>
        <a:p>
          <a:endParaRPr lang="en-US"/>
        </a:p>
      </dgm:t>
    </dgm:pt>
    <dgm:pt modelId="{E0F993F4-3638-4F5B-936B-44DC46B9F77B}">
      <dgm:prSet/>
      <dgm:spPr/>
      <dgm:t>
        <a:bodyPr/>
        <a:lstStyle/>
        <a:p>
          <a:r>
            <a:rPr lang="en-US" dirty="0"/>
            <a:t>Target Application Deadline for State of Texas</a:t>
          </a:r>
          <a:endParaRPr lang="en-US" b="1" dirty="0"/>
        </a:p>
      </dgm:t>
    </dgm:pt>
    <dgm:pt modelId="{039C85A1-8E8D-4D61-960A-D918372006F2}" type="parTrans" cxnId="{1F20C5F9-8B96-4B3E-89E4-B4D52BB9FC7D}">
      <dgm:prSet/>
      <dgm:spPr/>
      <dgm:t>
        <a:bodyPr/>
        <a:lstStyle/>
        <a:p>
          <a:endParaRPr lang="en-US"/>
        </a:p>
      </dgm:t>
    </dgm:pt>
    <dgm:pt modelId="{DCE3619B-62AE-4542-9A31-0488A29289A6}" type="sibTrans" cxnId="{1F20C5F9-8B96-4B3E-89E4-B4D52BB9FC7D}">
      <dgm:prSet/>
      <dgm:spPr/>
      <dgm:t>
        <a:bodyPr/>
        <a:lstStyle/>
        <a:p>
          <a:endParaRPr lang="en-US"/>
        </a:p>
      </dgm:t>
    </dgm:pt>
    <dgm:pt modelId="{5068F450-AAB8-4933-B8F7-A94B2B95ADB1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April 30, 2025</a:t>
          </a:r>
        </a:p>
      </dgm:t>
    </dgm:pt>
    <dgm:pt modelId="{A3113AF2-3CF3-44B6-968D-9D14A275C0C3}" type="sibTrans" cxnId="{6A8F5056-5C85-4C3D-ADA0-E9CF17EF6E35}">
      <dgm:prSet/>
      <dgm:spPr>
        <a:solidFill>
          <a:schemeClr val="accent4"/>
        </a:solidFill>
      </dgm:spPr>
      <dgm:t>
        <a:bodyPr/>
        <a:lstStyle/>
        <a:p>
          <a:endParaRPr lang="en-US"/>
        </a:p>
      </dgm:t>
    </dgm:pt>
    <dgm:pt modelId="{5DFFB9D6-2C8E-4E29-8C43-1551F32576E2}" type="parTrans" cxnId="{6A8F5056-5C85-4C3D-ADA0-E9CF17EF6E35}">
      <dgm:prSet/>
      <dgm:spPr/>
      <dgm:t>
        <a:bodyPr/>
        <a:lstStyle/>
        <a:p>
          <a:endParaRPr lang="en-US"/>
        </a:p>
      </dgm:t>
    </dgm:pt>
    <dgm:pt modelId="{65014654-42AB-4314-910B-B75E5873019C}" type="pres">
      <dgm:prSet presAssocID="{CF2C9B66-EFF7-4AB6-87A4-DFC1D1246FF6}" presName="Name0" presStyleCnt="0">
        <dgm:presLayoutVars>
          <dgm:dir/>
          <dgm:animLvl val="lvl"/>
          <dgm:resizeHandles val="exact"/>
        </dgm:presLayoutVars>
      </dgm:prSet>
      <dgm:spPr/>
    </dgm:pt>
    <dgm:pt modelId="{BB814D20-4810-462A-A183-D9B8C2FC0EB8}" type="pres">
      <dgm:prSet presAssocID="{CF2C9B66-EFF7-4AB6-87A4-DFC1D1246FF6}" presName="tSp" presStyleCnt="0"/>
      <dgm:spPr/>
    </dgm:pt>
    <dgm:pt modelId="{538AED9D-CE9A-490F-BBE5-59EC0325CB10}" type="pres">
      <dgm:prSet presAssocID="{CF2C9B66-EFF7-4AB6-87A4-DFC1D1246FF6}" presName="bSp" presStyleCnt="0"/>
      <dgm:spPr/>
    </dgm:pt>
    <dgm:pt modelId="{404C4ECA-00FA-4BAA-964F-F580F6A1C3E4}" type="pres">
      <dgm:prSet presAssocID="{CF2C9B66-EFF7-4AB6-87A4-DFC1D1246FF6}" presName="process" presStyleCnt="0"/>
      <dgm:spPr/>
    </dgm:pt>
    <dgm:pt modelId="{D18CD8EC-7308-4B5A-8278-F228F702EDFE}" type="pres">
      <dgm:prSet presAssocID="{5068F450-AAB8-4933-B8F7-A94B2B95ADB1}" presName="composite1" presStyleCnt="0"/>
      <dgm:spPr/>
    </dgm:pt>
    <dgm:pt modelId="{F09B3CEB-5B38-449D-945F-6DD7257EED77}" type="pres">
      <dgm:prSet presAssocID="{5068F450-AAB8-4933-B8F7-A94B2B95ADB1}" presName="dummyNode1" presStyleLbl="node1" presStyleIdx="0" presStyleCnt="2"/>
      <dgm:spPr/>
    </dgm:pt>
    <dgm:pt modelId="{2B0A829C-4A4D-4C6E-85CC-01E76E2139F3}" type="pres">
      <dgm:prSet presAssocID="{5068F450-AAB8-4933-B8F7-A94B2B95ADB1}" presName="childNode1" presStyleLbl="bgAcc1" presStyleIdx="0" presStyleCnt="2">
        <dgm:presLayoutVars>
          <dgm:bulletEnabled val="1"/>
        </dgm:presLayoutVars>
      </dgm:prSet>
      <dgm:spPr/>
    </dgm:pt>
    <dgm:pt modelId="{7750319E-ABA8-4565-A781-BA5745BBC5DE}" type="pres">
      <dgm:prSet presAssocID="{5068F450-AAB8-4933-B8F7-A94B2B95ADB1}" presName="childNode1tx" presStyleLbl="bgAcc1" presStyleIdx="0" presStyleCnt="2">
        <dgm:presLayoutVars>
          <dgm:bulletEnabled val="1"/>
        </dgm:presLayoutVars>
      </dgm:prSet>
      <dgm:spPr/>
    </dgm:pt>
    <dgm:pt modelId="{BE7FD271-B451-4BC5-8F9E-DE349DF9F156}" type="pres">
      <dgm:prSet presAssocID="{5068F450-AAB8-4933-B8F7-A94B2B95ADB1}" presName="parentNode1" presStyleLbl="node1" presStyleIdx="0" presStyleCnt="2">
        <dgm:presLayoutVars>
          <dgm:chMax val="1"/>
          <dgm:bulletEnabled val="1"/>
        </dgm:presLayoutVars>
      </dgm:prSet>
      <dgm:spPr/>
    </dgm:pt>
    <dgm:pt modelId="{033A7524-84C3-45AB-A441-14CACAACB825}" type="pres">
      <dgm:prSet presAssocID="{5068F450-AAB8-4933-B8F7-A94B2B95ADB1}" presName="connSite1" presStyleCnt="0"/>
      <dgm:spPr/>
    </dgm:pt>
    <dgm:pt modelId="{C08AAF57-E87C-40EE-954E-981F4207FDCA}" type="pres">
      <dgm:prSet presAssocID="{A3113AF2-3CF3-44B6-968D-9D14A275C0C3}" presName="Name9" presStyleLbl="sibTrans2D1" presStyleIdx="0" presStyleCnt="1"/>
      <dgm:spPr/>
    </dgm:pt>
    <dgm:pt modelId="{6AAC158A-6BAB-42F4-8214-4182883C5120}" type="pres">
      <dgm:prSet presAssocID="{F7F517D6-82C5-4FFF-9A19-1DEA250814BA}" presName="composite2" presStyleCnt="0"/>
      <dgm:spPr/>
    </dgm:pt>
    <dgm:pt modelId="{887BE9F3-8C05-4CBC-9B2D-90383A6490D7}" type="pres">
      <dgm:prSet presAssocID="{F7F517D6-82C5-4FFF-9A19-1DEA250814BA}" presName="dummyNode2" presStyleLbl="node1" presStyleIdx="0" presStyleCnt="2"/>
      <dgm:spPr/>
    </dgm:pt>
    <dgm:pt modelId="{55D624E8-2182-4D5C-8225-DA91B098F85B}" type="pres">
      <dgm:prSet presAssocID="{F7F517D6-82C5-4FFF-9A19-1DEA250814BA}" presName="childNode2" presStyleLbl="bgAcc1" presStyleIdx="1" presStyleCnt="2">
        <dgm:presLayoutVars>
          <dgm:bulletEnabled val="1"/>
        </dgm:presLayoutVars>
      </dgm:prSet>
      <dgm:spPr/>
    </dgm:pt>
    <dgm:pt modelId="{0F9F4AB0-34F0-472A-B116-C77907E7964A}" type="pres">
      <dgm:prSet presAssocID="{F7F517D6-82C5-4FFF-9A19-1DEA250814BA}" presName="childNode2tx" presStyleLbl="bgAcc1" presStyleIdx="1" presStyleCnt="2">
        <dgm:presLayoutVars>
          <dgm:bulletEnabled val="1"/>
        </dgm:presLayoutVars>
      </dgm:prSet>
      <dgm:spPr/>
    </dgm:pt>
    <dgm:pt modelId="{50C0FCC1-C96E-45F8-8A27-E20984FC4326}" type="pres">
      <dgm:prSet presAssocID="{F7F517D6-82C5-4FFF-9A19-1DEA250814BA}" presName="parentNode2" presStyleLbl="node1" presStyleIdx="1" presStyleCnt="2">
        <dgm:presLayoutVars>
          <dgm:chMax val="0"/>
          <dgm:bulletEnabled val="1"/>
        </dgm:presLayoutVars>
      </dgm:prSet>
      <dgm:spPr/>
    </dgm:pt>
    <dgm:pt modelId="{9C053602-DDE7-4E98-9FAB-EAA27CA22926}" type="pres">
      <dgm:prSet presAssocID="{F7F517D6-82C5-4FFF-9A19-1DEA250814BA}" presName="connSite2" presStyleCnt="0"/>
      <dgm:spPr/>
    </dgm:pt>
  </dgm:ptLst>
  <dgm:cxnLst>
    <dgm:cxn modelId="{BCADD501-A6D0-45E5-BA42-9364B1659F46}" srcId="{CF2C9B66-EFF7-4AB6-87A4-DFC1D1246FF6}" destId="{F7F517D6-82C5-4FFF-9A19-1DEA250814BA}" srcOrd="1" destOrd="0" parTransId="{CD04B86E-E93F-434A-BB7D-DA593E9790A9}" sibTransId="{6FC13F4D-A55F-4D50-B03F-A6B684F3A762}"/>
    <dgm:cxn modelId="{6933C90E-1CFB-4335-9824-C1CB186C41B3}" type="presOf" srcId="{F7F517D6-82C5-4FFF-9A19-1DEA250814BA}" destId="{50C0FCC1-C96E-45F8-8A27-E20984FC4326}" srcOrd="0" destOrd="0" presId="urn:microsoft.com/office/officeart/2005/8/layout/hProcess4"/>
    <dgm:cxn modelId="{CA8F0034-EE8B-4E11-89F9-22C4A9CD13F5}" srcId="{5068F450-AAB8-4933-B8F7-A94B2B95ADB1}" destId="{04147959-7EE5-4E17-9BE9-11BD47B19F44}" srcOrd="0" destOrd="0" parTransId="{D02302C6-8E8F-4FE7-AF5B-5D32BB2F5C66}" sibTransId="{EAF9F75E-8198-4F3D-A987-5292972CA41C}"/>
    <dgm:cxn modelId="{898FDA63-BB48-4968-A83F-D688E0A3D71A}" type="presOf" srcId="{04147959-7EE5-4E17-9BE9-11BD47B19F44}" destId="{7750319E-ABA8-4565-A781-BA5745BBC5DE}" srcOrd="1" destOrd="0" presId="urn:microsoft.com/office/officeart/2005/8/layout/hProcess4"/>
    <dgm:cxn modelId="{9604FC4A-C4AC-4F0F-B1F3-18CE70374196}" type="presOf" srcId="{E0F993F4-3638-4F5B-936B-44DC46B9F77B}" destId="{55D624E8-2182-4D5C-8225-DA91B098F85B}" srcOrd="0" destOrd="0" presId="urn:microsoft.com/office/officeart/2005/8/layout/hProcess4"/>
    <dgm:cxn modelId="{74C1FC75-8D73-4406-AB8B-075DE725DB7A}" type="presOf" srcId="{CF2C9B66-EFF7-4AB6-87A4-DFC1D1246FF6}" destId="{65014654-42AB-4314-910B-B75E5873019C}" srcOrd="0" destOrd="0" presId="urn:microsoft.com/office/officeart/2005/8/layout/hProcess4"/>
    <dgm:cxn modelId="{6A8F5056-5C85-4C3D-ADA0-E9CF17EF6E35}" srcId="{CF2C9B66-EFF7-4AB6-87A4-DFC1D1246FF6}" destId="{5068F450-AAB8-4933-B8F7-A94B2B95ADB1}" srcOrd="0" destOrd="0" parTransId="{5DFFB9D6-2C8E-4E29-8C43-1551F32576E2}" sibTransId="{A3113AF2-3CF3-44B6-968D-9D14A275C0C3}"/>
    <dgm:cxn modelId="{A3881780-DAC8-4F91-B7E8-7DF1DB04248B}" type="presOf" srcId="{04147959-7EE5-4E17-9BE9-11BD47B19F44}" destId="{2B0A829C-4A4D-4C6E-85CC-01E76E2139F3}" srcOrd="0" destOrd="0" presId="urn:microsoft.com/office/officeart/2005/8/layout/hProcess4"/>
    <dgm:cxn modelId="{780EBDA3-4270-4516-A80B-FD07ECFAA867}" type="presOf" srcId="{E0F993F4-3638-4F5B-936B-44DC46B9F77B}" destId="{0F9F4AB0-34F0-472A-B116-C77907E7964A}" srcOrd="1" destOrd="0" presId="urn:microsoft.com/office/officeart/2005/8/layout/hProcess4"/>
    <dgm:cxn modelId="{A26E3CD3-C9F6-4C8B-B1A4-579920E7C82E}" type="presOf" srcId="{A3113AF2-3CF3-44B6-968D-9D14A275C0C3}" destId="{C08AAF57-E87C-40EE-954E-981F4207FDCA}" srcOrd="0" destOrd="0" presId="urn:microsoft.com/office/officeart/2005/8/layout/hProcess4"/>
    <dgm:cxn modelId="{E8B17CE1-1363-4F99-AA8B-D9825D73FDCF}" type="presOf" srcId="{5068F450-AAB8-4933-B8F7-A94B2B95ADB1}" destId="{BE7FD271-B451-4BC5-8F9E-DE349DF9F156}" srcOrd="0" destOrd="0" presId="urn:microsoft.com/office/officeart/2005/8/layout/hProcess4"/>
    <dgm:cxn modelId="{1F20C5F9-8B96-4B3E-89E4-B4D52BB9FC7D}" srcId="{F7F517D6-82C5-4FFF-9A19-1DEA250814BA}" destId="{E0F993F4-3638-4F5B-936B-44DC46B9F77B}" srcOrd="0" destOrd="0" parTransId="{039C85A1-8E8D-4D61-960A-D918372006F2}" sibTransId="{DCE3619B-62AE-4542-9A31-0488A29289A6}"/>
    <dgm:cxn modelId="{EE9D4283-EDDB-41B9-9A7B-621A7698C4E5}" type="presParOf" srcId="{65014654-42AB-4314-910B-B75E5873019C}" destId="{BB814D20-4810-462A-A183-D9B8C2FC0EB8}" srcOrd="0" destOrd="0" presId="urn:microsoft.com/office/officeart/2005/8/layout/hProcess4"/>
    <dgm:cxn modelId="{17CF00F3-1CBD-442E-8B12-9EB8827C8F58}" type="presParOf" srcId="{65014654-42AB-4314-910B-B75E5873019C}" destId="{538AED9D-CE9A-490F-BBE5-59EC0325CB10}" srcOrd="1" destOrd="0" presId="urn:microsoft.com/office/officeart/2005/8/layout/hProcess4"/>
    <dgm:cxn modelId="{85DA9BE5-766D-4154-8658-3E2F6C050BEB}" type="presParOf" srcId="{65014654-42AB-4314-910B-B75E5873019C}" destId="{404C4ECA-00FA-4BAA-964F-F580F6A1C3E4}" srcOrd="2" destOrd="0" presId="urn:microsoft.com/office/officeart/2005/8/layout/hProcess4"/>
    <dgm:cxn modelId="{F42FE058-7A10-4C9D-AA68-44AF65E3A972}" type="presParOf" srcId="{404C4ECA-00FA-4BAA-964F-F580F6A1C3E4}" destId="{D18CD8EC-7308-4B5A-8278-F228F702EDFE}" srcOrd="0" destOrd="0" presId="urn:microsoft.com/office/officeart/2005/8/layout/hProcess4"/>
    <dgm:cxn modelId="{FCC888C5-7CC0-4589-9A48-F66627D17035}" type="presParOf" srcId="{D18CD8EC-7308-4B5A-8278-F228F702EDFE}" destId="{F09B3CEB-5B38-449D-945F-6DD7257EED77}" srcOrd="0" destOrd="0" presId="urn:microsoft.com/office/officeart/2005/8/layout/hProcess4"/>
    <dgm:cxn modelId="{87DFF0A0-C01A-42CD-BA8F-E366C6154715}" type="presParOf" srcId="{D18CD8EC-7308-4B5A-8278-F228F702EDFE}" destId="{2B0A829C-4A4D-4C6E-85CC-01E76E2139F3}" srcOrd="1" destOrd="0" presId="urn:microsoft.com/office/officeart/2005/8/layout/hProcess4"/>
    <dgm:cxn modelId="{6F442E01-26AB-4B11-A3DC-FB416E9C2B72}" type="presParOf" srcId="{D18CD8EC-7308-4B5A-8278-F228F702EDFE}" destId="{7750319E-ABA8-4565-A781-BA5745BBC5DE}" srcOrd="2" destOrd="0" presId="urn:microsoft.com/office/officeart/2005/8/layout/hProcess4"/>
    <dgm:cxn modelId="{6B387E88-EC9A-42BE-A8C1-65C3315A11B5}" type="presParOf" srcId="{D18CD8EC-7308-4B5A-8278-F228F702EDFE}" destId="{BE7FD271-B451-4BC5-8F9E-DE349DF9F156}" srcOrd="3" destOrd="0" presId="urn:microsoft.com/office/officeart/2005/8/layout/hProcess4"/>
    <dgm:cxn modelId="{ADA3C4A1-789A-4681-ACE0-6BABB077BA8D}" type="presParOf" srcId="{D18CD8EC-7308-4B5A-8278-F228F702EDFE}" destId="{033A7524-84C3-45AB-A441-14CACAACB825}" srcOrd="4" destOrd="0" presId="urn:microsoft.com/office/officeart/2005/8/layout/hProcess4"/>
    <dgm:cxn modelId="{A1B37193-DBA4-4AE9-8205-B7B818F5ACAC}" type="presParOf" srcId="{404C4ECA-00FA-4BAA-964F-F580F6A1C3E4}" destId="{C08AAF57-E87C-40EE-954E-981F4207FDCA}" srcOrd="1" destOrd="0" presId="urn:microsoft.com/office/officeart/2005/8/layout/hProcess4"/>
    <dgm:cxn modelId="{F7AC8DD0-B2E5-44D3-BA12-2D0360551439}" type="presParOf" srcId="{404C4ECA-00FA-4BAA-964F-F580F6A1C3E4}" destId="{6AAC158A-6BAB-42F4-8214-4182883C5120}" srcOrd="2" destOrd="0" presId="urn:microsoft.com/office/officeart/2005/8/layout/hProcess4"/>
    <dgm:cxn modelId="{98BF1D35-1C40-4D56-9063-F0E9E82CCF17}" type="presParOf" srcId="{6AAC158A-6BAB-42F4-8214-4182883C5120}" destId="{887BE9F3-8C05-4CBC-9B2D-90383A6490D7}" srcOrd="0" destOrd="0" presId="urn:microsoft.com/office/officeart/2005/8/layout/hProcess4"/>
    <dgm:cxn modelId="{EF32BBA6-6F14-4670-A34A-FC1BA43C28D5}" type="presParOf" srcId="{6AAC158A-6BAB-42F4-8214-4182883C5120}" destId="{55D624E8-2182-4D5C-8225-DA91B098F85B}" srcOrd="1" destOrd="0" presId="urn:microsoft.com/office/officeart/2005/8/layout/hProcess4"/>
    <dgm:cxn modelId="{9B91E57D-9365-406B-BDE4-2F73D2539452}" type="presParOf" srcId="{6AAC158A-6BAB-42F4-8214-4182883C5120}" destId="{0F9F4AB0-34F0-472A-B116-C77907E7964A}" srcOrd="2" destOrd="0" presId="urn:microsoft.com/office/officeart/2005/8/layout/hProcess4"/>
    <dgm:cxn modelId="{F463D6BD-2518-4341-B3C1-52A0C9A9C241}" type="presParOf" srcId="{6AAC158A-6BAB-42F4-8214-4182883C5120}" destId="{50C0FCC1-C96E-45F8-8A27-E20984FC4326}" srcOrd="3" destOrd="0" presId="urn:microsoft.com/office/officeart/2005/8/layout/hProcess4"/>
    <dgm:cxn modelId="{720DD7B9-5430-4F51-8049-E9351D8B53A2}" type="presParOf" srcId="{6AAC158A-6BAB-42F4-8214-4182883C5120}" destId="{9C053602-DDE7-4E98-9FAB-EAA27CA2292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A829C-4A4D-4C6E-85CC-01E76E2139F3}">
      <dsp:nvSpPr>
        <dsp:cNvPr id="0" name=""/>
        <dsp:cNvSpPr/>
      </dsp:nvSpPr>
      <dsp:spPr>
        <a:xfrm>
          <a:off x="2550448" y="876060"/>
          <a:ext cx="2041014" cy="1683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Nomination Resolution on Agenda</a:t>
          </a:r>
          <a:endParaRPr lang="en-US" sz="2000" b="1" kern="1200" dirty="0"/>
        </a:p>
      </dsp:txBody>
      <dsp:txXfrm>
        <a:off x="2589188" y="914800"/>
        <a:ext cx="1963534" cy="1245199"/>
      </dsp:txXfrm>
    </dsp:sp>
    <dsp:sp modelId="{C08AAF57-E87C-40EE-954E-981F4207FDCA}">
      <dsp:nvSpPr>
        <dsp:cNvPr id="0" name=""/>
        <dsp:cNvSpPr/>
      </dsp:nvSpPr>
      <dsp:spPr>
        <a:xfrm>
          <a:off x="3646296" y="1093292"/>
          <a:ext cx="2522245" cy="2522245"/>
        </a:xfrm>
        <a:prstGeom prst="leftCircularArrow">
          <a:avLst>
            <a:gd name="adj1" fmla="val 4223"/>
            <a:gd name="adj2" fmla="val 533159"/>
            <a:gd name="adj3" fmla="val 2308670"/>
            <a:gd name="adj4" fmla="val 9024489"/>
            <a:gd name="adj5" fmla="val 4927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FD271-B451-4BC5-8F9E-DE349DF9F156}">
      <dsp:nvSpPr>
        <dsp:cNvPr id="0" name=""/>
        <dsp:cNvSpPr/>
      </dsp:nvSpPr>
      <dsp:spPr>
        <a:xfrm>
          <a:off x="3004007" y="2198739"/>
          <a:ext cx="1814235" cy="721461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April 30, 2025</a:t>
          </a:r>
        </a:p>
      </dsp:txBody>
      <dsp:txXfrm>
        <a:off x="3025138" y="2219870"/>
        <a:ext cx="1771973" cy="679199"/>
      </dsp:txXfrm>
    </dsp:sp>
    <dsp:sp modelId="{55D624E8-2182-4D5C-8225-DA91B098F85B}">
      <dsp:nvSpPr>
        <dsp:cNvPr id="0" name=""/>
        <dsp:cNvSpPr/>
      </dsp:nvSpPr>
      <dsp:spPr>
        <a:xfrm>
          <a:off x="5325425" y="876060"/>
          <a:ext cx="2041014" cy="1683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Target Application Deadline for State of Texas</a:t>
          </a:r>
          <a:endParaRPr lang="en-US" sz="2000" b="1" kern="1200" dirty="0"/>
        </a:p>
      </dsp:txBody>
      <dsp:txXfrm>
        <a:off x="5364165" y="1275531"/>
        <a:ext cx="1963534" cy="1245199"/>
      </dsp:txXfrm>
    </dsp:sp>
    <dsp:sp modelId="{50C0FCC1-C96E-45F8-8A27-E20984FC4326}">
      <dsp:nvSpPr>
        <dsp:cNvPr id="0" name=""/>
        <dsp:cNvSpPr/>
      </dsp:nvSpPr>
      <dsp:spPr>
        <a:xfrm>
          <a:off x="5778984" y="515329"/>
          <a:ext cx="1814235" cy="721461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June 2, 2025</a:t>
          </a:r>
        </a:p>
      </dsp:txBody>
      <dsp:txXfrm>
        <a:off x="5800115" y="536460"/>
        <a:ext cx="1771973" cy="679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9112F280-CCB9-4FF6-8FB4-09B6C425851F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8DC79B8F-8C63-478F-8114-AEEF9DC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47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C79B8F-8C63-478F-8114-AEEF9DCD01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1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C79B8F-8C63-478F-8114-AEEF9DCD01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2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C79B8F-8C63-478F-8114-AEEF9DCD01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00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C79B8F-8C63-478F-8114-AEEF9DCD01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37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C79B8F-8C63-478F-8114-AEEF9DCD01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71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C79B8F-8C63-478F-8114-AEEF9DCD01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68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17409-D4FD-C946-7E8E-66A312216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EE2B9-3BDD-9EA2-85E9-414C360EA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4333F-02E7-DF71-49E4-479FCFCC0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1D538-9323-891D-F98A-53F216D04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0AA79-45CC-8A2E-F3D8-B6C9A528D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6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B3952-AC63-1068-AC87-90AEB6BC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DF1171-64B7-FF17-77E7-BF8758A87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22564-F72E-C742-76B7-889902AB2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7FAFF-A648-D18C-8A15-B463A466F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CB66C-AAC3-1206-1659-2BC090749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5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894279-1524-9792-FAD9-8916BA35D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AFEDF-67EE-BD4F-0F2E-320B19ADF7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D9DAC-5BCA-A2B1-0DCD-5050AC4F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73CD0-6CB7-8ADF-38BA-81BF26723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6A5EE-1DB6-FF4E-35A0-3F5D4EB3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2EE2F-8BDB-9C95-B996-86AEAE522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5E518-A0EE-577B-A0FE-FF9E6FE66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CAF49-AEBE-8E6E-A713-A4BEC58B9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B6B0E-7D51-8A32-752A-6FE8D558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10A90-CCF1-7D0D-B961-ADDC76EBD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7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DC140-9B9E-338F-AF50-A3024E41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7AB8B-8C54-BDD6-34C1-6B8B277DF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A101F-BF4C-3C50-4C7F-065292BE0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D054E-B30F-0444-2D0A-E0713D2C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2623E-A03C-1E6B-F84E-984614661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9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85364-1E31-48DA-07C2-2B7D2AE57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8E6F-2680-4538-93C0-FA5B5D5C8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DF86B-531F-34FA-2BF5-2094EAF0A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B4D39-2AC2-A016-E89E-32C82457C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5C326-7DDD-DA2D-9907-5DCD2BBD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D4329-F243-5250-1B63-38EA4F450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4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F62B2-844A-C16B-0EBF-7DED39EDB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6FB0E-56A9-CC80-8A52-499EC2028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AA9AD-7FFC-E0C9-2976-453409040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027CC-608E-1C2B-706E-1DB633D9A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0B729-72D1-169C-8B3B-958AE7E9F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0C8AB1-8E1A-725D-B0FC-05AA7549F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AC7D54-BABE-6621-EF04-0F4A79AFE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2B5324-93F7-E471-C319-AA26972C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0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50947-E60B-D9FF-881F-C05838603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7BFECB-C4C2-404C-905B-08E4A2011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146B7F-B49C-E1F6-39C3-D4DB4DB22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3E4631-ACDE-B6A1-BD94-E0CF86B5F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9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EE03CD-3298-81FB-DE59-1660642CC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6D4940-84DF-0497-EE84-412520385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139D0-4FB0-BC91-CDB4-40301802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1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338A1-C418-3644-C4F6-3E468BC8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FFFCB-0619-D563-FC23-1CD933537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356EF-0420-421E-5EE2-3FE5BB68B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4AD03F-6E79-0828-69FA-0BFDC0289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06FAC-3B67-663B-3F6C-B4682C3D3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4E367-7384-6826-D8CB-EDA2C90E7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F05C2-A837-CF31-C256-AD1345121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AB1144-BAEE-F3FD-08AF-08F8CE1E4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5AD47-1E2F-6300-416C-115C225C2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D8A2F-DBA8-8764-8854-FF21B971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3FB3B-169B-52F0-73B1-5EF6FA8D9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CDB202-96AB-F616-272E-FA8522D4A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3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41F0A-2F49-DFF8-219F-2B3296077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3933A-2E7D-220E-47AE-FE6F71D2B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049D3-1E7F-529F-BE9F-D645FD451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613E-371E-4D25-8445-E4657ABADAF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4D714-60D9-5268-DE3F-D2EB36D56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7BC32-6605-8C96-2F0A-E014A5491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7A8B-DB54-4CD0-901C-CF38C2177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0E42565C-E3CC-4EF0-8093-88FCC788A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8027347" cy="5208932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C89B7C-FACC-FE5E-6BC5-2D4E0D1C5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620" y="1471351"/>
            <a:ext cx="7108911" cy="401662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Texas Enterprise Zone Program</a:t>
            </a:r>
            <a:b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b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Economic Development Committee</a:t>
            </a:r>
            <a:b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b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April</a:t>
            </a:r>
            <a:r>
              <a:rPr lang="en-US" sz="3600" b="1" dirty="0">
                <a:solidFill>
                  <a:schemeClr val="bg1"/>
                </a:solidFill>
              </a:rPr>
              <a:t> 16</a:t>
            </a:r>
            <a:r>
              <a: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,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117B5-7D68-EF76-0EC1-4F36B4775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3178" y="857786"/>
            <a:ext cx="3000907" cy="52089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 b="1" dirty="0"/>
              <a:t>Mayor’s Office of Economic Development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Andrew Busker</a:t>
            </a:r>
            <a:br>
              <a:rPr lang="en-US" sz="2200" i="1" dirty="0"/>
            </a:br>
            <a:r>
              <a:rPr lang="en-US" sz="2200" i="1" dirty="0"/>
              <a:t>Senior </a:t>
            </a:r>
            <a:r>
              <a:rPr lang="en-US" sz="2000" i="1" dirty="0"/>
              <a:t>Staff Analyst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pPr algn="l"/>
            <a:endParaRPr lang="en-US" sz="22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A65CC4-A34B-0B2C-28A4-8A83F4E39C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4" t="26098" r="27210" b="26152"/>
          <a:stretch/>
        </p:blipFill>
        <p:spPr>
          <a:xfrm>
            <a:off x="6454831" y="4037847"/>
            <a:ext cx="1769232" cy="173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54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8E2CC403-21CD-41DF-BAC4-329D7FF03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13AA5FE-3FFC-4725-9ADD-E428544EC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091952"/>
            <a:ext cx="731521" cy="673460"/>
            <a:chOff x="3940602" y="308034"/>
            <a:chExt cx="2116791" cy="3428999"/>
          </a:xfrm>
          <a:solidFill>
            <a:srgbClr val="002060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FA70700-3F72-44D4-8175-FEB2B9B23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93C0F6-5741-4C9D-90FF-A25824BFC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21B2E1B-E962-432C-ADA1-2934CE3C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7653717E-6F8C-43E0-9893-C03AE87D1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1A31B4B-1D13-FBF8-E2D8-A838F22AA3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3499" y="3091952"/>
            <a:ext cx="731521" cy="673460"/>
            <a:chOff x="3940602" y="308034"/>
            <a:chExt cx="2116791" cy="3428999"/>
          </a:xfrm>
          <a:solidFill>
            <a:srgbClr val="002060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9A3412B-4050-D1D9-8753-2DC8D16B0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B76B081-CB86-C9F3-AA0F-2EBB4F0F0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47C0E7B-5CC3-9D08-AEED-18FF9B94C1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35BB14B4-EC3F-47C7-9AF3-B0E017B75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1331" y="391886"/>
            <a:ext cx="10623845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12890F-224E-F51D-1E64-6744D39E5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827" y="1147158"/>
            <a:ext cx="9618843" cy="47133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Texas Enterprise Zone Nomination </a:t>
            </a:r>
            <a:b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 </a:t>
            </a:r>
            <a:r>
              <a:rPr lang="en-US" sz="4800" b="1" dirty="0"/>
              <a:t>June 2</a:t>
            </a:r>
            <a:r>
              <a:rPr lang="en-US" sz="4800" b="1" baseline="30000" dirty="0"/>
              <a:t>nd</a:t>
            </a:r>
            <a:b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Application Deadline</a:t>
            </a:r>
          </a:p>
        </p:txBody>
      </p:sp>
    </p:spTree>
    <p:extLst>
      <p:ext uri="{BB962C8B-B14F-4D97-AF65-F5344CB8AC3E}">
        <p14:creationId xmlns:p14="http://schemas.microsoft.com/office/powerpoint/2010/main" val="113092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0"/>
            <a:ext cx="731521" cy="685800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6C8058-3CB6-E1B0-E89D-2FA903672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Texas Enterprise Zone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TX Tax Code Chapter 2303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FB6CA-1BE9-FB59-65CE-F41924B11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508069"/>
            <a:ext cx="9941319" cy="3977241"/>
          </a:xfrm>
        </p:spPr>
        <p:txBody>
          <a:bodyPr anchor="ctr">
            <a:normAutofit/>
          </a:bodyPr>
          <a:lstStyle/>
          <a:p>
            <a:r>
              <a:rPr lang="en-US" sz="2000" dirty="0"/>
              <a:t>Program is administered by the State of Texas and has a quarterly rolling application process. Local governments nominate eligible projects. Nominated companies apply directly to the Governor’s Office.</a:t>
            </a:r>
          </a:p>
          <a:p>
            <a:pPr lvl="1"/>
            <a:r>
              <a:rPr lang="en-US" sz="1800" dirty="0"/>
              <a:t>A county can only nominate a project through an interlocal agreement with the municipality in which the project is located (includes city limits and ETJ).</a:t>
            </a:r>
          </a:p>
          <a:p>
            <a:r>
              <a:rPr lang="en-US" sz="2000" dirty="0"/>
              <a:t>The State provides a reimbursement of state sales/use taxes to awarded projects. Nominations do not require any funding from the municipality. </a:t>
            </a:r>
          </a:p>
          <a:p>
            <a:r>
              <a:rPr lang="en-US" sz="2000" dirty="0"/>
              <a:t>Both municipalities and counties are allotted 9 nominations each state biennium. Unused nominations are forfeited at the end of the biennium (August 31, 2025).</a:t>
            </a:r>
          </a:p>
          <a:p>
            <a:pPr lvl="1"/>
            <a:r>
              <a:rPr lang="en-US" sz="1800" dirty="0"/>
              <a:t>June 2</a:t>
            </a:r>
            <a:r>
              <a:rPr lang="en-US" sz="1800" baseline="30000" dirty="0"/>
              <a:t>nd</a:t>
            </a:r>
            <a:r>
              <a:rPr lang="en-US" sz="1800" dirty="0"/>
              <a:t> is the 8</a:t>
            </a:r>
            <a:r>
              <a:rPr lang="en-US" sz="1800" baseline="30000" dirty="0"/>
              <a:t>th</a:t>
            </a:r>
            <a:r>
              <a:rPr lang="en-US" sz="1800" dirty="0"/>
              <a:t> and final nomination round in this biennium cycle</a:t>
            </a:r>
          </a:p>
          <a:p>
            <a:pPr lvl="1"/>
            <a:r>
              <a:rPr lang="en-US" sz="1800" dirty="0"/>
              <a:t>Nominated 4 projects so far – 3 were awarded a TEZ designation</a:t>
            </a:r>
          </a:p>
          <a:p>
            <a:pPr lvl="1"/>
            <a:r>
              <a:rPr lang="en-US" sz="1800" dirty="0"/>
              <a:t>Proposing to use 1 of our 5 remaining nominations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Aspec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3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0"/>
            <a:ext cx="731521" cy="685800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6C8058-3CB6-E1B0-E89D-2FA903672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Texas Enterprise Zone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TX Tax Code Chapter 2303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BFF17B-90DF-BEF2-D99B-4E315CEBB5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638920"/>
              </p:ext>
            </p:extLst>
          </p:nvPr>
        </p:nvGraphicFramePr>
        <p:xfrm>
          <a:off x="1368366" y="2599923"/>
          <a:ext cx="9542358" cy="3793537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1764792">
                  <a:extLst>
                    <a:ext uri="{9D8B030D-6E8A-4147-A177-3AD203B41FA5}">
                      <a16:colId xmlns:a16="http://schemas.microsoft.com/office/drawing/2014/main" val="1196083952"/>
                    </a:ext>
                  </a:extLst>
                </a:gridCol>
                <a:gridCol w="2435868">
                  <a:extLst>
                    <a:ext uri="{9D8B030D-6E8A-4147-A177-3AD203B41FA5}">
                      <a16:colId xmlns:a16="http://schemas.microsoft.com/office/drawing/2014/main" val="1862317040"/>
                    </a:ext>
                  </a:extLst>
                </a:gridCol>
                <a:gridCol w="1780058">
                  <a:extLst>
                    <a:ext uri="{9D8B030D-6E8A-4147-A177-3AD203B41FA5}">
                      <a16:colId xmlns:a16="http://schemas.microsoft.com/office/drawing/2014/main" val="1294708872"/>
                    </a:ext>
                  </a:extLst>
                </a:gridCol>
                <a:gridCol w="1780820">
                  <a:extLst>
                    <a:ext uri="{9D8B030D-6E8A-4147-A177-3AD203B41FA5}">
                      <a16:colId xmlns:a16="http://schemas.microsoft.com/office/drawing/2014/main" val="1134266278"/>
                    </a:ext>
                  </a:extLst>
                </a:gridCol>
                <a:gridCol w="1780820">
                  <a:extLst>
                    <a:ext uri="{9D8B030D-6E8A-4147-A177-3AD203B41FA5}">
                      <a16:colId xmlns:a16="http://schemas.microsoft.com/office/drawing/2014/main" val="405604524"/>
                    </a:ext>
                  </a:extLst>
                </a:gridCol>
              </a:tblGrid>
              <a:tr h="7685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PROJECT CATEGORIES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LEVEL OF CAPITAL INVESTMENT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MAXIMUM NUMBER 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 JOBS ALLOCATED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MAXIMUM 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POTENTIAL REFUND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MAXIMUM REFUND 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 JOB ALLOCATED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851062724"/>
                  </a:ext>
                </a:extLst>
              </a:tr>
              <a:tr h="7562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Half Enterprise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$40,000 - $5,000,000 or more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250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(total new &amp; retained)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$625,000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$2,500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219668265"/>
                  </a:ext>
                </a:extLst>
              </a:tr>
              <a:tr h="7562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Enterprise</a:t>
                      </a:r>
                    </a:p>
                  </a:txBody>
                  <a:tcPr marL="68580" marR="68580" anchor="ctr"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$5,000,000 - $149,999,999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500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(total new &amp; retained)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$1,250,000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$2,500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>
                    <a:solidFill>
                      <a:srgbClr val="00206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19838"/>
                  </a:ext>
                </a:extLst>
              </a:tr>
              <a:tr h="7562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Double Jumbo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$150,000,000 - $249,999,999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500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(new jobs only)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$2,500,000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$5,000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4267397430"/>
                  </a:ext>
                </a:extLst>
              </a:tr>
              <a:tr h="7562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Triple Jumbo</a:t>
                      </a:r>
                    </a:p>
                  </a:txBody>
                  <a:tcPr marL="68580" marR="68580" anchor="ctr"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$250,000,000 or more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500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(new jobs only)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</a:rPr>
                        <a:t>$3,750,000</a:t>
                      </a: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>
                    <a:solidFill>
                      <a:srgbClr val="00206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$7,500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anchor="ctr">
                    <a:solidFill>
                      <a:srgbClr val="00206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670690"/>
                  </a:ext>
                </a:extLst>
              </a:tr>
            </a:tbl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Aspec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41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48337E-48EB-43B5-C8E5-A52E3B230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en-US" sz="4000" b="1" dirty="0"/>
              <a:t>TEZ Nomination for City Council Consideration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731521" cy="685800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EE839-4CEA-80F8-8430-4DEBD1004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MOED Proposes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</a:rPr>
              <a:t>Powell Electrical Systems, Inc.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7232 Airport Blvd, Houston 77061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8550 Mosley Rd, Houston 77075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for Texas Enterprise Zone nomination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90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23F973-8E59-0408-91EE-11C21011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6096000" cy="1828444"/>
          </a:xfrm>
          <a:solidFill>
            <a:schemeClr val="accent4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TEZ Nomination</a:t>
            </a:r>
            <a:br>
              <a:rPr lang="en-US" sz="4800" dirty="0"/>
            </a:br>
            <a:r>
              <a:rPr lang="en-US" sz="2800" b="1" dirty="0"/>
              <a:t>Powell Electrical Systems, Inc.</a:t>
            </a:r>
            <a:br>
              <a:rPr lang="en-US" sz="2800" dirty="0"/>
            </a:br>
            <a:r>
              <a:rPr lang="en-US" sz="2800" dirty="0"/>
              <a:t>7232 Airport Blvd, Houston 77061</a:t>
            </a:r>
            <a:br>
              <a:rPr lang="en-US" sz="2800" dirty="0"/>
            </a:br>
            <a:r>
              <a:rPr lang="en-US" sz="2800" dirty="0"/>
              <a:t>8550 Mosley Rd, Houston 77075</a:t>
            </a:r>
            <a:endParaRPr lang="en-US" sz="3100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B5F7B13-9209-7E41-49B2-E15D8542B9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2193570"/>
            <a:ext cx="6096000" cy="466443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b="1" dirty="0"/>
              <a:t>Project Sites:</a:t>
            </a:r>
          </a:p>
          <a:p>
            <a:pPr lvl="1"/>
            <a:r>
              <a:rPr lang="en-US" dirty="0"/>
              <a:t>Located in District I</a:t>
            </a:r>
          </a:p>
          <a:p>
            <a:pPr lvl="1"/>
            <a:r>
              <a:rPr lang="en-US" dirty="0"/>
              <a:t>Located in and near Enterprise Zones</a:t>
            </a:r>
            <a:br>
              <a:rPr lang="en-US" dirty="0"/>
            </a:br>
            <a:r>
              <a:rPr lang="en-US" sz="1600" dirty="0"/>
              <a:t>(A census block group with greater than 20% poverty)</a:t>
            </a:r>
          </a:p>
          <a:p>
            <a:pPr marL="0" lvl="0" indent="0">
              <a:buNone/>
            </a:pPr>
            <a:r>
              <a:rPr lang="en-US" b="1" dirty="0"/>
              <a:t>Project Investment:</a:t>
            </a:r>
          </a:p>
          <a:p>
            <a:pPr lvl="1"/>
            <a:r>
              <a:rPr lang="en-US" dirty="0"/>
              <a:t>Creating 15 jobs and retaining 649 jobs</a:t>
            </a:r>
          </a:p>
          <a:p>
            <a:pPr lvl="2"/>
            <a:r>
              <a:rPr lang="en-US" dirty="0"/>
              <a:t>$105,512 average salary</a:t>
            </a:r>
          </a:p>
          <a:p>
            <a:pPr lvl="2"/>
            <a:r>
              <a:rPr lang="en-US" dirty="0"/>
              <a:t>TEZ program </a:t>
            </a:r>
            <a:r>
              <a:rPr lang="en-US"/>
              <a:t>caps benefit at </a:t>
            </a:r>
            <a:r>
              <a:rPr lang="en-US" dirty="0"/>
              <a:t>500 jobs</a:t>
            </a:r>
          </a:p>
          <a:p>
            <a:pPr lvl="1"/>
            <a:r>
              <a:rPr lang="en-US" dirty="0"/>
              <a:t>$8M investment</a:t>
            </a:r>
          </a:p>
          <a:p>
            <a:pPr lvl="2"/>
            <a:r>
              <a:rPr lang="en-US" dirty="0"/>
              <a:t>Mosley ($6M): Wastewater system replacement and upgrades to machinery and equipment</a:t>
            </a:r>
          </a:p>
          <a:p>
            <a:pPr lvl="2"/>
            <a:r>
              <a:rPr lang="en-US" dirty="0"/>
              <a:t>Airport ($2M): HVAC and IT infrastructure upgrades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4A033C-7AD8-C30C-F64C-6E60EE970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7909" y="0"/>
            <a:ext cx="5249133" cy="68580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3CAAC88-E252-6E59-8BDD-1B158E2BBC00}"/>
              </a:ext>
            </a:extLst>
          </p:cNvPr>
          <p:cNvCxnSpPr>
            <a:cxnSpLocks/>
          </p:cNvCxnSpPr>
          <p:nvPr/>
        </p:nvCxnSpPr>
        <p:spPr bwMode="auto">
          <a:xfrm>
            <a:off x="8394736" y="2418026"/>
            <a:ext cx="499317" cy="3887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F41DBB2-C8C7-806C-BCAA-6B0E7AA27B58}"/>
              </a:ext>
            </a:extLst>
          </p:cNvPr>
          <p:cNvSpPr txBox="1"/>
          <p:nvPr/>
        </p:nvSpPr>
        <p:spPr>
          <a:xfrm>
            <a:off x="6947000" y="2021898"/>
            <a:ext cx="2057808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i="0" dirty="0"/>
              <a:t>Project Site</a:t>
            </a:r>
          </a:p>
          <a:p>
            <a:pPr algn="ctr"/>
            <a:r>
              <a:rPr lang="en-US" sz="1400" dirty="0"/>
              <a:t>7232 Airport</a:t>
            </a:r>
            <a:r>
              <a:rPr lang="en-US" sz="1400" b="1" i="0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2829D1-43D9-07FF-03F2-0679440953DE}"/>
              </a:ext>
            </a:extLst>
          </p:cNvPr>
          <p:cNvSpPr txBox="1"/>
          <p:nvPr/>
        </p:nvSpPr>
        <p:spPr>
          <a:xfrm>
            <a:off x="9313194" y="3683277"/>
            <a:ext cx="2057808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i="0" dirty="0"/>
              <a:t>Project Site</a:t>
            </a:r>
          </a:p>
          <a:p>
            <a:pPr algn="ctr"/>
            <a:r>
              <a:rPr lang="en-US" sz="1400" dirty="0"/>
              <a:t>8550 Mosley</a:t>
            </a:r>
            <a:endParaRPr lang="en-US" sz="1400" b="1" i="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A8E341C-7A43-C3F1-C6A9-D441AF14ABB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600144" y="3169047"/>
            <a:ext cx="87794" cy="5199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F8143122-3A20-2269-3D17-409FD8D65433}"/>
              </a:ext>
            </a:extLst>
          </p:cNvPr>
          <p:cNvSpPr/>
          <p:nvPr/>
        </p:nvSpPr>
        <p:spPr>
          <a:xfrm>
            <a:off x="8940800" y="2806728"/>
            <a:ext cx="64008" cy="634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D2BCE9F-4C68-D974-1C1F-EB1D729504DF}"/>
              </a:ext>
            </a:extLst>
          </p:cNvPr>
          <p:cNvSpPr/>
          <p:nvPr/>
        </p:nvSpPr>
        <p:spPr>
          <a:xfrm>
            <a:off x="10536136" y="3074209"/>
            <a:ext cx="64008" cy="6347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88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75F0F5-4AAC-5380-1A26-0B669E609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86930"/>
            <a:ext cx="11454593" cy="1188950"/>
          </a:xfrm>
        </p:spPr>
        <p:txBody>
          <a:bodyPr anchor="b">
            <a:normAutofit/>
          </a:bodyPr>
          <a:lstStyle/>
          <a:p>
            <a:pPr algn="ctr"/>
            <a:r>
              <a:rPr lang="en-US" sz="4800" b="1" dirty="0"/>
              <a:t>Proposed Council Action Timeline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45459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51436AB-F1E0-B658-EACD-EED250892D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280113"/>
              </p:ext>
            </p:extLst>
          </p:nvPr>
        </p:nvGraphicFramePr>
        <p:xfrm>
          <a:off x="793660" y="2599509"/>
          <a:ext cx="10143668" cy="3435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F2B71A7B-255E-FBC1-EAF0-3004067E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48584" y="1998368"/>
            <a:ext cx="731521" cy="781698"/>
            <a:chOff x="3940602" y="308034"/>
            <a:chExt cx="2116791" cy="3428999"/>
          </a:xfrm>
          <a:solidFill>
            <a:srgbClr val="002060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A2DE09D-07E6-3C4F-38EB-27428EA3A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51179AF-81A7-EB70-3A40-7013F89A4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0A4FDE0-B8E7-E625-DCA7-4E8EED55AF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3961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57a85a10-258b-45b4-a519-c96c7721094c}" enabled="0" method="" siteId="{57a85a10-258b-45b4-a519-c96c7721094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3133</TotalTime>
  <Words>457</Words>
  <Application>Microsoft Office PowerPoint</Application>
  <PresentationFormat>Widescreen</PresentationFormat>
  <Paragraphs>78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Texas Enterprise Zone Program  Economic Development Committee  April 16, 2025</vt:lpstr>
      <vt:lpstr>Texas Enterprise Zone Nomination  for June 2nd Application Deadline</vt:lpstr>
      <vt:lpstr>Texas Enterprise Zone TX Tax Code Chapter 2303</vt:lpstr>
      <vt:lpstr>Texas Enterprise Zone TX Tax Code Chapter 2303</vt:lpstr>
      <vt:lpstr>TEZ Nomination for City Council Consideration</vt:lpstr>
      <vt:lpstr>TEZ Nomination Powell Electrical Systems, Inc. 7232 Airport Blvd, Houston 77061 8550 Mosley Rd, Houston 77075</vt:lpstr>
      <vt:lpstr>Proposed Council Action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Busker, Andrew - MYR</dc:creator>
  <cp:lastModifiedBy>Chavis, Perdita - CNL</cp:lastModifiedBy>
  <cp:revision>47</cp:revision>
  <cp:lastPrinted>2025-04-04T18:36:43Z</cp:lastPrinted>
  <dcterms:created xsi:type="dcterms:W3CDTF">2024-01-19T15:49:24Z</dcterms:created>
  <dcterms:modified xsi:type="dcterms:W3CDTF">2025-04-16T00:31:32Z</dcterms:modified>
</cp:coreProperties>
</file>