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30"/>
  </p:notesMasterIdLst>
  <p:handoutMasterIdLst>
    <p:handoutMasterId r:id="rId31"/>
  </p:handoutMasterIdLst>
  <p:sldIdLst>
    <p:sldId id="2147469132" r:id="rId5"/>
    <p:sldId id="2147469162" r:id="rId6"/>
    <p:sldId id="2147469140" r:id="rId7"/>
    <p:sldId id="2147469161" r:id="rId8"/>
    <p:sldId id="493" r:id="rId9"/>
    <p:sldId id="2147469149" r:id="rId10"/>
    <p:sldId id="489" r:id="rId11"/>
    <p:sldId id="492" r:id="rId12"/>
    <p:sldId id="2147469146" r:id="rId13"/>
    <p:sldId id="2147469150" r:id="rId14"/>
    <p:sldId id="2147469151" r:id="rId15"/>
    <p:sldId id="2147469158" r:id="rId16"/>
    <p:sldId id="2147469159" r:id="rId17"/>
    <p:sldId id="2147469153" r:id="rId18"/>
    <p:sldId id="2147469154" r:id="rId19"/>
    <p:sldId id="2147469155" r:id="rId20"/>
    <p:sldId id="2147469156" r:id="rId21"/>
    <p:sldId id="487" r:id="rId22"/>
    <p:sldId id="2147469147" r:id="rId23"/>
    <p:sldId id="2147469145" r:id="rId24"/>
    <p:sldId id="366" r:id="rId25"/>
    <p:sldId id="359" r:id="rId26"/>
    <p:sldId id="2147469157" r:id="rId27"/>
    <p:sldId id="367" r:id="rId28"/>
    <p:sldId id="2147469160" r:id="rId2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C746CA2-F5DA-444E-BF1D-E4485C683E12}">
          <p14:sldIdLst>
            <p14:sldId id="2147469132"/>
            <p14:sldId id="2147469162"/>
            <p14:sldId id="2147469140"/>
            <p14:sldId id="2147469161"/>
            <p14:sldId id="493"/>
            <p14:sldId id="2147469149"/>
            <p14:sldId id="489"/>
            <p14:sldId id="492"/>
            <p14:sldId id="2147469146"/>
            <p14:sldId id="2147469150"/>
            <p14:sldId id="2147469151"/>
            <p14:sldId id="2147469158"/>
            <p14:sldId id="2147469159"/>
            <p14:sldId id="2147469153"/>
            <p14:sldId id="2147469154"/>
            <p14:sldId id="2147469155"/>
            <p14:sldId id="2147469156"/>
            <p14:sldId id="487"/>
            <p14:sldId id="2147469147"/>
            <p14:sldId id="2147469145"/>
            <p14:sldId id="366"/>
          </p14:sldIdLst>
        </p14:section>
        <p14:section name="Appendix" id="{13AAB5D5-5BAA-44C1-92CD-FB47F4182252}">
          <p14:sldIdLst>
            <p14:sldId id="359"/>
            <p14:sldId id="2147469157"/>
            <p14:sldId id="367"/>
            <p14:sldId id="2147469160"/>
          </p14:sldIdLst>
        </p14:section>
      </p14:sectionLst>
    </p:ext>
    <p:ext uri="{EFAFB233-063F-42B5-8137-9DF3F51BA10A}">
      <p15:sldGuideLst xmlns:p15="http://schemas.microsoft.com/office/powerpoint/2012/main">
        <p15:guide id="1" orient="horz" pos="2167">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B35B30-608C-4C22-9D73-702047077E9D}" name="Bryant, William - FIN" initials="BF" userId="S::william.bryant@houstontx.gov::7d139588-cc21-4e39-8623-f552f16dce5f" providerId="AD"/>
  <p188:author id="{31B67539-8B06-28AA-29F7-A75FD39E7E0D}" name="David, Steven - MYR" initials="SD" userId="S::Steven.David@houstontx.gov::7ff1c79b-e4cb-44e6-87ff-9fe28d040e34" providerId="AD"/>
  <p188:author id="{123A8449-D550-8D6C-BD19-D425071B366C}" name="Lobaugh, Trevor" initials="LT" userId="S::tlobaugh@deloitte.com::5fbd7607-f1ae-4d53-97de-ca5a5353eb48" providerId="AD"/>
  <p188:author id="{8611B749-6E9C-C000-0385-8E190B1C092F}" name="Arkin, Jason" initials="AJ" userId="S::jarkin@deloitte.com::b82008b6-b504-4bcb-b669-04624364bb3e" providerId="AD"/>
  <p188:author id="{949D6C4B-10EF-B183-029F-E9C8AA658560}" name="Imo, Emmanuel - HPL" initials="EI" userId="S::Emmanuel.Imo@houstontx.gov::a3fe7df9-a635-4ea7-a738-6b155d88e15a" providerId="AD"/>
  <p188:author id="{9DA2FE5D-79C9-E200-6924-81F738A0D9B6}" name="Jones, William - FIN" initials="JF" userId="S::william.jones@houstontx.gov::e2a46bb0-73ec-4990-ae51-89fea6ef5c14" providerId="AD"/>
  <p188:author id="{5BA9A678-C700-D162-7472-552534D23A0E}" name="Skove, Trevor" initials="ST" userId="S::tskove@deloitte.com::443f95e6-b46d-4257-bbf7-9387a664af79" providerId="AD"/>
  <p188:author id="{CB87C9A0-1517-020A-BEDF-A947935CF25B}" name="Ruiz, Thy - FIN" initials="RF" userId="S::thy-huyen.ruiz@houstontx.gov::606d3c2c-de34-4b62-8f09-2aebaeca7650" providerId="AD"/>
  <p188:author id="{D99A84A1-188D-7302-3DC9-69409C81FB92}" name="Bukowski, Racheal" initials="BR" userId="S::rbukowski@deloitte.com::ecb2e874-ac4d-4d5f-b003-55afa5f8caf2" providerId="AD"/>
  <p188:author id="{FE01E4E7-E309-30A0-74B2-A05FA279834F}" name="Covington, Laurie - HPL" initials="LC" userId="S::Laurie.Covington@houstontx.gov::2ab7d2a3-1d22-47b2-8113-541e125ac7ff" providerId="AD"/>
  <p188:author id="{FEE9F4F5-96FD-6793-5F71-89756AE28627}" name="Jones, William - FIN" initials="JWF" userId="S::William.Jones@houstontx.gov::e2a46bb0-73ec-4990-ae51-89fea6ef5c1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ames Osei-Bonsu" initials="JO" lastIdx="9" clrIdx="0"/>
  <p:cmAuthor id="2" name="Krista L Stegemiller" initials="KLS" lastIdx="27" clrIdx="1"/>
  <p:cmAuthor id="3" name="Sean M Lindstrom" initials="SML" lastIdx="7" clrIdx="2"/>
  <p:cmAuthor id="4" name="Jones, William - FIN" initials="JW-F" lastIdx="1" clrIdx="3">
    <p:extLst>
      <p:ext uri="{19B8F6BF-5375-455C-9EA6-DF929625EA0E}">
        <p15:presenceInfo xmlns:p15="http://schemas.microsoft.com/office/powerpoint/2012/main" userId="S::William.Jones@houstontx.gov::e2a46bb0-73ec-4990-ae51-89fea6ef5c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276A"/>
    <a:srgbClr val="D37774"/>
    <a:srgbClr val="699AC2"/>
    <a:srgbClr val="F3A453"/>
    <a:srgbClr val="B32317"/>
    <a:srgbClr val="FD5808"/>
    <a:srgbClr val="129FA6"/>
    <a:srgbClr val="84B9CE"/>
    <a:srgbClr val="8B85C0"/>
    <a:srgbClr val="5582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FCF03D-BCF9-BD22-BBFF-1707767857D5}" v="64" dt="2026-05-14T22:40:43.2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1810" y="72"/>
      </p:cViewPr>
      <p:guideLst>
        <p:guide orient="horz" pos="2167"/>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https://houtx-my.sharepoint.com/personal/emmanuel_imo_houstontx_gov/Documents/HPL%20Financial%20Services/FY2027%20Files/Budget/Budget%20Prep/Presentation/FY27%20Excel%20Char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oleObject" Target="https://houtx-my.sharepoint.com/personal/emmanuel_imo_houstontx_gov/Documents/HPL%20Financial%20Services/FY2027%20Files/Budget/Budget%20Prep/Presentation/FY27%20Excel%20Chart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3" Type="http://schemas.openxmlformats.org/officeDocument/2006/relationships/oleObject" Target="file:///C:\Users\e113804\AppData\Local\Microsoft\Windows\INetCache\Content.Outlook\B9P64BNV\Demographics%20-%20HPL.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e113804\AppData\Local\Microsoft\Windows\INetCache\Content.Outlook\B9P64BNV\Demographics%20-%20HPL.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Department Budget by Priority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'Budget by Priority'!$B$2</c:f>
              <c:strCache>
                <c:ptCount val="1"/>
                <c:pt idx="0">
                  <c:v>Percent</c:v>
                </c:pt>
              </c:strCache>
            </c:strRef>
          </c:tx>
          <c:spPr>
            <a:solidFill>
              <a:schemeClr val="accent1"/>
            </a:solidFill>
            <a:ln>
              <a:noFill/>
            </a:ln>
            <a:effectLst>
              <a:outerShdw blurRad="50800" dist="38100" dir="2700000" algn="tl" rotWithShape="0">
                <a:prstClr val="black">
                  <a:alpha val="40000"/>
                </a:prstClr>
              </a:outerShdw>
            </a:effectLst>
          </c:spPr>
          <c:invertIfNegative val="0"/>
          <c:dPt>
            <c:idx val="1"/>
            <c:invertIfNegative val="0"/>
            <c:bubble3D val="0"/>
            <c:spPr>
              <a:solidFill>
                <a:schemeClr val="accent2"/>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166B-43A9-AD1B-92F1AC653B12}"/>
              </c:ext>
            </c:extLst>
          </c:dPt>
          <c:dLbls>
            <c:dLbl>
              <c:idx val="0"/>
              <c:tx>
                <c:rich>
                  <a:bodyPr/>
                  <a:lstStyle/>
                  <a:p>
                    <a:fld id="{72DFF43C-5664-40DE-B40D-1B5B4CCD022F}" type="CELLRANGE">
                      <a:rPr lang="en-US"/>
                      <a:pPr/>
                      <a:t>[CELLRANGE]</a:t>
                    </a:fld>
                    <a:endParaRPr lang="en-US" baseline="0"/>
                  </a:p>
                  <a:p>
                    <a:fld id="{515BB1EB-C034-42A0-8FD9-5EBB1F37EC9E}" type="VALUE">
                      <a:rPr lang="en-US"/>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2-166B-43A9-AD1B-92F1AC653B12}"/>
                </c:ext>
              </c:extLst>
            </c:dLbl>
            <c:dLbl>
              <c:idx val="1"/>
              <c:tx>
                <c:rich>
                  <a:bodyPr/>
                  <a:lstStyle/>
                  <a:p>
                    <a:fld id="{0E1475F8-854C-4BA5-B2BA-5634BC41D674}" type="CELLRANGE">
                      <a:rPr lang="en-US"/>
                      <a:pPr/>
                      <a:t>[CELLRANGE]</a:t>
                    </a:fld>
                    <a:endParaRPr lang="en-US" baseline="0"/>
                  </a:p>
                  <a:p>
                    <a:fld id="{E08F37AE-0153-4DC8-89D3-24E18D007A67}" type="VALUE">
                      <a:rPr lang="en-US"/>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1-166B-43A9-AD1B-92F1AC653B12}"/>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'Budget by Priority'!$A$3:$A$4</c:f>
              <c:strCache>
                <c:ptCount val="2"/>
                <c:pt idx="0">
                  <c:v>Quality of Life</c:v>
                </c:pt>
                <c:pt idx="1">
                  <c:v>Government that Works</c:v>
                </c:pt>
              </c:strCache>
            </c:strRef>
          </c:cat>
          <c:val>
            <c:numRef>
              <c:f>'Budget by Priority'!$B$3:$B$4</c:f>
              <c:numCache>
                <c:formatCode>0%</c:formatCode>
                <c:ptCount val="2"/>
                <c:pt idx="0">
                  <c:v>0.7841574171516521</c:v>
                </c:pt>
                <c:pt idx="1">
                  <c:v>0.21584258284834792</c:v>
                </c:pt>
              </c:numCache>
            </c:numRef>
          </c:val>
          <c:extLst>
            <c:ext xmlns:c15="http://schemas.microsoft.com/office/drawing/2012/chart" uri="{02D57815-91ED-43cb-92C2-25804820EDAC}">
              <c15:datalabelsRange>
                <c15:f>'Budget by Priority'!$C$3:$C$4</c15:f>
                <c15:dlblRangeCache>
                  <c:ptCount val="2"/>
                  <c:pt idx="0">
                    <c:v>$39,870,349</c:v>
                  </c:pt>
                  <c:pt idx="1">
                    <c:v>$10,974,479</c:v>
                  </c:pt>
                </c15:dlblRangeCache>
              </c15:datalabelsRange>
            </c:ext>
            <c:ext xmlns:c16="http://schemas.microsoft.com/office/drawing/2014/chart" uri="{C3380CC4-5D6E-409C-BE32-E72D297353CC}">
              <c16:uniqueId val="{00000003-166B-43A9-AD1B-92F1AC653B12}"/>
            </c:ext>
          </c:extLst>
        </c:ser>
        <c:dLbls>
          <c:showLegendKey val="0"/>
          <c:showVal val="0"/>
          <c:showCatName val="0"/>
          <c:showSerName val="0"/>
          <c:showPercent val="0"/>
          <c:showBubbleSize val="0"/>
        </c:dLbls>
        <c:gapWidth val="50"/>
        <c:axId val="1469944415"/>
        <c:axId val="1469952575"/>
      </c:barChart>
      <c:catAx>
        <c:axId val="146994441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469952575"/>
        <c:crosses val="autoZero"/>
        <c:auto val="1"/>
        <c:lblAlgn val="ctr"/>
        <c:lblOffset val="100"/>
        <c:noMultiLvlLbl val="0"/>
      </c:catAx>
      <c:valAx>
        <c:axId val="1469952575"/>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6994441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'Exp by Fund'!$A$2</c:f>
              <c:strCache>
                <c:ptCount val="1"/>
                <c:pt idx="0">
                  <c:v>General Fund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'Exp by Fund'!$C$1:$F$1</c:f>
              <c:strCache>
                <c:ptCount val="4"/>
                <c:pt idx="0">
                  <c:v>FY25 Actual</c:v>
                </c:pt>
                <c:pt idx="1">
                  <c:v>FY26 Budget</c:v>
                </c:pt>
                <c:pt idx="2">
                  <c:v>FY26 Estimate</c:v>
                </c:pt>
                <c:pt idx="3">
                  <c:v>FY27 Proposed</c:v>
                </c:pt>
              </c:strCache>
            </c:strRef>
          </c:cat>
          <c:val>
            <c:numRef>
              <c:f>'Exp by Fund'!$C$2:$F$2</c:f>
              <c:numCache>
                <c:formatCode>_("$"* #,##0_);_("$"* \(#,##0\);_("$"* "-"??_);_(@_)</c:formatCode>
                <c:ptCount val="4"/>
                <c:pt idx="0">
                  <c:v>53056078</c:v>
                </c:pt>
                <c:pt idx="1">
                  <c:v>50531503</c:v>
                </c:pt>
                <c:pt idx="2">
                  <c:v>50531503</c:v>
                </c:pt>
                <c:pt idx="3">
                  <c:v>50531503</c:v>
                </c:pt>
              </c:numCache>
            </c:numRef>
          </c:val>
          <c:extLst>
            <c:ext xmlns:c16="http://schemas.microsoft.com/office/drawing/2014/chart" uri="{C3380CC4-5D6E-409C-BE32-E72D297353CC}">
              <c16:uniqueId val="{00000000-6011-4E83-81BD-7087A2AB07B0}"/>
            </c:ext>
          </c:extLst>
        </c:ser>
        <c:ser>
          <c:idx val="1"/>
          <c:order val="1"/>
          <c:tx>
            <c:strRef>
              <c:f>'Exp by Fund'!#REF!</c:f>
              <c:strCache>
                <c:ptCount val="1"/>
                <c:pt idx="0">
                  <c:v>#REF!</c:v>
                </c:pt>
              </c:strCache>
            </c:strRef>
          </c:tx>
          <c:spPr>
            <a:solidFill>
              <a:schemeClr val="accent2"/>
            </a:solidFill>
            <a:ln>
              <a:noFill/>
            </a:ln>
            <a:effectLst/>
          </c:spPr>
          <c:invertIfNegative val="0"/>
          <c:cat>
            <c:strRef>
              <c:f>'Exp by Fund'!$C$1:$F$1</c:f>
              <c:strCache>
                <c:ptCount val="4"/>
                <c:pt idx="0">
                  <c:v>FY25 Actual</c:v>
                </c:pt>
                <c:pt idx="1">
                  <c:v>FY26 Budget</c:v>
                </c:pt>
                <c:pt idx="2">
                  <c:v>FY26 Estimate</c:v>
                </c:pt>
                <c:pt idx="3">
                  <c:v>FY27 Proposed</c:v>
                </c:pt>
              </c:strCache>
            </c:strRef>
          </c:cat>
          <c:val>
            <c:numRef>
              <c:f>'Exp by Fund'!#REF!</c:f>
              <c:numCache>
                <c:formatCode>General</c:formatCode>
                <c:ptCount val="1"/>
                <c:pt idx="0">
                  <c:v>1</c:v>
                </c:pt>
              </c:numCache>
            </c:numRef>
          </c:val>
          <c:extLst>
            <c:ext xmlns:c16="http://schemas.microsoft.com/office/drawing/2014/chart" uri="{C3380CC4-5D6E-409C-BE32-E72D297353CC}">
              <c16:uniqueId val="{00000001-6011-4E83-81BD-7087A2AB07B0}"/>
            </c:ext>
          </c:extLst>
        </c:ser>
        <c:ser>
          <c:idx val="2"/>
          <c:order val="2"/>
          <c:tx>
            <c:strRef>
              <c:f>'Exp by Fund'!$A$3</c:f>
              <c:strCache>
                <c:ptCount val="1"/>
                <c:pt idx="0">
                  <c:v>Historic Preservation Fund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'Exp by Fund'!$C$1:$F$1</c:f>
              <c:strCache>
                <c:ptCount val="4"/>
                <c:pt idx="0">
                  <c:v>FY25 Actual</c:v>
                </c:pt>
                <c:pt idx="1">
                  <c:v>FY26 Budget</c:v>
                </c:pt>
                <c:pt idx="2">
                  <c:v>FY26 Estimate</c:v>
                </c:pt>
                <c:pt idx="3">
                  <c:v>FY27 Proposed</c:v>
                </c:pt>
              </c:strCache>
            </c:strRef>
          </c:cat>
          <c:val>
            <c:numRef>
              <c:f>'Exp by Fund'!$C$3:$F$3</c:f>
              <c:numCache>
                <c:formatCode>_("$"* #,##0_);_("$"* \(#,##0\);_("$"* "-"??_);_(@_)</c:formatCode>
                <c:ptCount val="4"/>
                <c:pt idx="0">
                  <c:v>236108</c:v>
                </c:pt>
                <c:pt idx="1">
                  <c:v>288800</c:v>
                </c:pt>
                <c:pt idx="2">
                  <c:v>288800</c:v>
                </c:pt>
                <c:pt idx="3">
                  <c:v>313325</c:v>
                </c:pt>
              </c:numCache>
            </c:numRef>
          </c:val>
          <c:extLst>
            <c:ext xmlns:c16="http://schemas.microsoft.com/office/drawing/2014/chart" uri="{C3380CC4-5D6E-409C-BE32-E72D297353CC}">
              <c16:uniqueId val="{00000002-6011-4E83-81BD-7087A2AB07B0}"/>
            </c:ext>
          </c:extLst>
        </c:ser>
        <c:dLbls>
          <c:showLegendKey val="0"/>
          <c:showVal val="0"/>
          <c:showCatName val="0"/>
          <c:showSerName val="0"/>
          <c:showPercent val="0"/>
          <c:showBubbleSize val="0"/>
        </c:dLbls>
        <c:gapWidth val="150"/>
        <c:overlap val="100"/>
        <c:axId val="2083965152"/>
        <c:axId val="2083965568"/>
      </c:barChart>
      <c:scatterChart>
        <c:scatterStyle val="lineMarker"/>
        <c:varyColors val="0"/>
        <c:ser>
          <c:idx val="3"/>
          <c:order val="3"/>
          <c:tx>
            <c:strRef>
              <c:f>'Exp by Fund'!$A$4</c:f>
              <c:strCache>
                <c:ptCount val="1"/>
                <c:pt idx="0">
                  <c:v>Total</c:v>
                </c:pt>
              </c:strCache>
            </c:strRef>
          </c:tx>
          <c:spPr>
            <a:ln w="25400" cap="rnd">
              <a:noFill/>
              <a:round/>
            </a:ln>
            <a:effectLst/>
          </c:spPr>
          <c:marker>
            <c:symbol val="circle"/>
            <c:size val="5"/>
            <c:spPr>
              <a:no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yVal>
            <c:numRef>
              <c:f>'Exp by Fund'!$C$4:$F$4</c:f>
              <c:numCache>
                <c:formatCode>_("$"* #,##0_);_("$"* \(#,##0\);_("$"* "-"??_);_(@_)</c:formatCode>
                <c:ptCount val="4"/>
                <c:pt idx="0">
                  <c:v>53292186</c:v>
                </c:pt>
                <c:pt idx="1">
                  <c:v>50820303</c:v>
                </c:pt>
                <c:pt idx="2">
                  <c:v>50820303</c:v>
                </c:pt>
                <c:pt idx="3">
                  <c:v>50844828</c:v>
                </c:pt>
              </c:numCache>
            </c:numRef>
          </c:yVal>
          <c:smooth val="0"/>
          <c:extLst>
            <c:ext xmlns:c16="http://schemas.microsoft.com/office/drawing/2014/chart" uri="{C3380CC4-5D6E-409C-BE32-E72D297353CC}">
              <c16:uniqueId val="{00000003-6011-4E83-81BD-7087A2AB07B0}"/>
            </c:ext>
          </c:extLst>
        </c:ser>
        <c:dLbls>
          <c:showLegendKey val="0"/>
          <c:showVal val="0"/>
          <c:showCatName val="0"/>
          <c:showSerName val="0"/>
          <c:showPercent val="0"/>
          <c:showBubbleSize val="0"/>
        </c:dLbls>
        <c:axId val="2083965152"/>
        <c:axId val="2083965568"/>
      </c:scatterChart>
      <c:catAx>
        <c:axId val="2083965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3965568"/>
        <c:crosses val="autoZero"/>
        <c:auto val="1"/>
        <c:lblAlgn val="ctr"/>
        <c:lblOffset val="100"/>
        <c:noMultiLvlLbl val="0"/>
      </c:catAx>
      <c:valAx>
        <c:axId val="2083965568"/>
        <c:scaling>
          <c:orientation val="minMax"/>
        </c:scaling>
        <c:delete val="0"/>
        <c:axPos val="l"/>
        <c:majorGridlines>
          <c:spPr>
            <a:ln w="9525" cap="flat" cmpd="sng" algn="ctr">
              <a:no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3965152"/>
        <c:crosses val="autoZero"/>
        <c:crossBetween val="between"/>
        <c:majorUnit val="2000000"/>
        <c:dispUnits>
          <c:builtInUnit val="thousands"/>
          <c:dispUnitsLbl>
            <c:layout>
              <c:manualLayout>
                <c:xMode val="edge"/>
                <c:yMode val="edge"/>
                <c:x val="1.6405667412378821E-2"/>
                <c:y val="0.45606390704429917"/>
              </c:manualLayout>
            </c:layout>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b"/>
      <c:legendEntry>
        <c:idx val="1"/>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47293016245191"/>
          <c:y val="3.4692103237937914E-2"/>
          <c:w val="0.64563708006554588"/>
          <c:h val="0.76323148622509951"/>
        </c:manualLayout>
      </c:layout>
      <c:barChart>
        <c:barDir val="bar"/>
        <c:grouping val="percentStacked"/>
        <c:varyColors val="0"/>
        <c:ser>
          <c:idx val="4"/>
          <c:order val="4"/>
          <c:tx>
            <c:strRef>
              <c:f>'Personnel vs. Non-Personnel (2)'!$Q$2</c:f>
              <c:strCache>
                <c:ptCount val="1"/>
                <c:pt idx="0">
                  <c:v>Total Budget</c:v>
                </c:pt>
              </c:strCache>
            </c:strRef>
          </c:tx>
          <c:spPr>
            <a:solidFill>
              <a:schemeClr val="accent6"/>
            </a:solidFill>
            <a:ln>
              <a:noFill/>
            </a:ln>
            <a:effectLst/>
          </c:spPr>
          <c:invertIfNegative val="0"/>
          <c:dLbls>
            <c:delete val="1"/>
          </c:dLbls>
          <c:cat>
            <c:strRef>
              <c:f>'Personnel vs. Non-Personnel (2)'!$L$3:$L$4</c:f>
              <c:strCache>
                <c:ptCount val="2"/>
                <c:pt idx="0">
                  <c:v>Historic Preservation Fund</c:v>
                </c:pt>
                <c:pt idx="1">
                  <c:v>General Fund</c:v>
                </c:pt>
              </c:strCache>
            </c:strRef>
          </c:cat>
          <c:val>
            <c:numRef>
              <c:f>'Personnel vs. Non-Personnel (2)'!$Q$3:$Q$4</c:f>
              <c:numCache>
                <c:formatCode>_("$"* #,##0_);_("$"* \(#,##0\);_("$"* "-"??_);_(@_)</c:formatCode>
                <c:ptCount val="2"/>
                <c:pt idx="0">
                  <c:v>313</c:v>
                </c:pt>
                <c:pt idx="1">
                  <c:v>50532</c:v>
                </c:pt>
              </c:numCache>
            </c:numRef>
          </c:val>
          <c:extLst>
            <c:ext xmlns:c16="http://schemas.microsoft.com/office/drawing/2014/chart" uri="{C3380CC4-5D6E-409C-BE32-E72D297353CC}">
              <c16:uniqueId val="{00000000-5B2B-4344-B46B-3354408C9ED1}"/>
            </c:ext>
          </c:extLst>
        </c:ser>
        <c:dLbls>
          <c:showLegendKey val="0"/>
          <c:showVal val="1"/>
          <c:showCatName val="0"/>
          <c:showSerName val="0"/>
          <c:showPercent val="0"/>
          <c:showBubbleSize val="0"/>
        </c:dLbls>
        <c:gapWidth val="182"/>
        <c:overlap val="100"/>
        <c:axId val="32319791"/>
        <c:axId val="32317871"/>
      </c:barChart>
      <c:barChart>
        <c:barDir val="bar"/>
        <c:grouping val="clustered"/>
        <c:varyColors val="0"/>
        <c:ser>
          <c:idx val="0"/>
          <c:order val="0"/>
          <c:tx>
            <c:strRef>
              <c:f>'Personnel vs. Non-Personnel (2)'!$M$2</c:f>
              <c:strCache>
                <c:ptCount val="1"/>
                <c:pt idx="0">
                  <c:v>Personnel</c:v>
                </c:pt>
              </c:strCache>
            </c:strRef>
          </c:tx>
          <c:spPr>
            <a:solidFill>
              <a:schemeClr val="accent6"/>
            </a:solidFill>
            <a:ln>
              <a:noFill/>
            </a:ln>
            <a:effectLst/>
          </c:spPr>
          <c:invertIfNegative val="0"/>
          <c:dLbls>
            <c:dLbl>
              <c:idx val="0"/>
              <c:tx>
                <c:rich>
                  <a:bodyPr/>
                  <a:lstStyle/>
                  <a:p>
                    <a:fld id="{5723168D-82F0-4271-AF40-34B37FF74CA1}" type="CELLRANGE">
                      <a:rPr lang="en-US"/>
                      <a:pPr/>
                      <a:t>[CELLRANGE]</a:t>
                    </a:fld>
                    <a:endParaRPr lang="en-US" baseline="0"/>
                  </a:p>
                  <a:p>
                    <a:fld id="{5F68FB4C-C16D-49AC-89A1-CD4C9EF8D268}" type="VALUE">
                      <a:rPr lang="en-US"/>
                      <a:pPr/>
                      <a:t>[VALUE]</a:t>
                    </a:fld>
                    <a:endParaRPr lang="en-US"/>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1-5B2B-4344-B46B-3354408C9ED1}"/>
                </c:ext>
              </c:extLst>
            </c:dLbl>
            <c:dLbl>
              <c:idx val="1"/>
              <c:tx>
                <c:rich>
                  <a:bodyPr/>
                  <a:lstStyle/>
                  <a:p>
                    <a:fld id="{F84A4644-B204-4D76-A460-94489BB27FE1}" type="CELLRANGE">
                      <a:rPr lang="en-US"/>
                      <a:pPr/>
                      <a:t>[CELLRANGE]</a:t>
                    </a:fld>
                    <a:endParaRPr lang="en-US" baseline="0"/>
                  </a:p>
                  <a:p>
                    <a:fld id="{E04004F0-5ECE-4BE0-BF03-6D7A89993753}" type="VALUE">
                      <a:rPr lang="en-US"/>
                      <a:pPr/>
                      <a:t>[VALUE]</a:t>
                    </a:fld>
                    <a:endParaRPr lang="en-US"/>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2-5B2B-4344-B46B-3354408C9ED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'Personnel vs. Non-Personnel (2)'!$L$3:$L$4</c:f>
              <c:strCache>
                <c:ptCount val="2"/>
                <c:pt idx="0">
                  <c:v>Historic Preservation Fund</c:v>
                </c:pt>
                <c:pt idx="1">
                  <c:v>General Fund</c:v>
                </c:pt>
              </c:strCache>
            </c:strRef>
          </c:cat>
          <c:val>
            <c:numRef>
              <c:f>'Personnel vs. Non-Personnel (2)'!$M$3:$M$4</c:f>
              <c:numCache>
                <c:formatCode>_("$"* #,##0_);_("$"* \(#,##0\);_("$"* "-"??_);_(@_)</c:formatCode>
                <c:ptCount val="2"/>
                <c:pt idx="0">
                  <c:v>85</c:v>
                </c:pt>
                <c:pt idx="1">
                  <c:v>37865</c:v>
                </c:pt>
              </c:numCache>
            </c:numRef>
          </c:val>
          <c:extLst>
            <c:ext xmlns:c15="http://schemas.microsoft.com/office/drawing/2012/chart" uri="{02D57815-91ED-43cb-92C2-25804820EDAC}">
              <c15:datalabelsRange>
                <c15:f>'Personnel vs. Non-Personnel (2)'!$O$3:$O$4</c15:f>
                <c15:dlblRangeCache>
                  <c:ptCount val="2"/>
                  <c:pt idx="0">
                    <c:v>27%</c:v>
                  </c:pt>
                  <c:pt idx="1">
                    <c:v>75%</c:v>
                  </c:pt>
                </c15:dlblRangeCache>
              </c15:datalabelsRange>
            </c:ext>
            <c:ext xmlns:c16="http://schemas.microsoft.com/office/drawing/2014/chart" uri="{C3380CC4-5D6E-409C-BE32-E72D297353CC}">
              <c16:uniqueId val="{00000003-5B2B-4344-B46B-3354408C9ED1}"/>
            </c:ext>
          </c:extLst>
        </c:ser>
        <c:ser>
          <c:idx val="2"/>
          <c:order val="1"/>
          <c:tx>
            <c:strRef>
              <c:f>'Personnel vs. Non-Personnel (2)'!$N$2</c:f>
              <c:strCache>
                <c:ptCount val="1"/>
                <c:pt idx="0">
                  <c:v>Non-Personnel</c:v>
                </c:pt>
              </c:strCache>
            </c:strRef>
          </c:tx>
          <c:spPr>
            <a:solidFill>
              <a:schemeClr val="accent5"/>
            </a:solidFill>
            <a:ln>
              <a:noFill/>
            </a:ln>
            <a:effectLst/>
          </c:spPr>
          <c:invertIfNegative val="0"/>
          <c:dLbls>
            <c:dLbl>
              <c:idx val="0"/>
              <c:tx>
                <c:rich>
                  <a:bodyPr/>
                  <a:lstStyle/>
                  <a:p>
                    <a:fld id="{FE518A72-FA4D-4B38-8849-EA5B0B2ABAFE}" type="CELLRANGE">
                      <a:rPr lang="en-US"/>
                      <a:pPr/>
                      <a:t>[CELLRANGE]</a:t>
                    </a:fld>
                    <a:endParaRPr lang="en-US" baseline="0"/>
                  </a:p>
                  <a:p>
                    <a:fld id="{85954FFA-F329-48FB-9803-93DF3B8F48F6}" type="VALUE">
                      <a:rPr lang="en-US"/>
                      <a:pPr/>
                      <a:t>[VALUE]</a:t>
                    </a:fld>
                    <a:endParaRPr lang="en-US"/>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4-5B2B-4344-B46B-3354408C9ED1}"/>
                </c:ext>
              </c:extLst>
            </c:dLbl>
            <c:dLbl>
              <c:idx val="1"/>
              <c:tx>
                <c:rich>
                  <a:bodyPr/>
                  <a:lstStyle/>
                  <a:p>
                    <a:fld id="{89AD9E93-3685-4950-983B-FF8C26CA8EB9}" type="CELLRANGE">
                      <a:rPr lang="en-US"/>
                      <a:pPr/>
                      <a:t>[CELLRANGE]</a:t>
                    </a:fld>
                    <a:endParaRPr lang="en-US" baseline="0"/>
                  </a:p>
                  <a:p>
                    <a:fld id="{86911784-5109-4A17-83C0-CBEFA167DFCF}" type="VALUE">
                      <a:rPr lang="en-US"/>
                      <a:pPr/>
                      <a:t>[VALUE]</a:t>
                    </a:fld>
                    <a:endParaRPr lang="en-US"/>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5-5B2B-4344-B46B-3354408C9ED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'Personnel vs. Non-Personnel (2)'!$L$3:$L$4</c:f>
              <c:strCache>
                <c:ptCount val="2"/>
                <c:pt idx="0">
                  <c:v>Historic Preservation Fund</c:v>
                </c:pt>
                <c:pt idx="1">
                  <c:v>General Fund</c:v>
                </c:pt>
              </c:strCache>
            </c:strRef>
          </c:cat>
          <c:val>
            <c:numRef>
              <c:f>'Personnel vs. Non-Personnel (2)'!$N$3:$N$4</c:f>
              <c:numCache>
                <c:formatCode>_("$"* #,##0_);_("$"* \(#,##0\);_("$"* "-"??_);_(@_)</c:formatCode>
                <c:ptCount val="2"/>
                <c:pt idx="0">
                  <c:v>229</c:v>
                </c:pt>
                <c:pt idx="1">
                  <c:v>12666</c:v>
                </c:pt>
              </c:numCache>
            </c:numRef>
          </c:val>
          <c:extLst>
            <c:ext xmlns:c15="http://schemas.microsoft.com/office/drawing/2012/chart" uri="{02D57815-91ED-43cb-92C2-25804820EDAC}">
              <c15:datalabelsRange>
                <c15:f>'Personnel vs. Non-Personnel (2)'!$P$3:$P$4</c15:f>
                <c15:dlblRangeCache>
                  <c:ptCount val="2"/>
                  <c:pt idx="0">
                    <c:v>73%</c:v>
                  </c:pt>
                  <c:pt idx="1">
                    <c:v>25%</c:v>
                  </c:pt>
                </c15:dlblRangeCache>
              </c15:datalabelsRange>
            </c:ext>
            <c:ext xmlns:c16="http://schemas.microsoft.com/office/drawing/2014/chart" uri="{C3380CC4-5D6E-409C-BE32-E72D297353CC}">
              <c16:uniqueId val="{00000006-5B2B-4344-B46B-3354408C9ED1}"/>
            </c:ext>
          </c:extLst>
        </c:ser>
        <c:dLbls>
          <c:showLegendKey val="0"/>
          <c:showVal val="0"/>
          <c:showCatName val="0"/>
          <c:showSerName val="0"/>
          <c:showPercent val="0"/>
          <c:showBubbleSize val="0"/>
        </c:dLbls>
        <c:gapWidth val="182"/>
        <c:axId val="795031792"/>
        <c:axId val="795029392"/>
        <c:extLst>
          <c:ext xmlns:c15="http://schemas.microsoft.com/office/drawing/2012/chart" uri="{02D57815-91ED-43cb-92C2-25804820EDAC}">
            <c15:filteredBarSeries>
              <c15:ser>
                <c:idx val="3"/>
                <c:order val="2"/>
                <c:tx>
                  <c:strRef>
                    <c:extLst>
                      <c:ext uri="{02D57815-91ED-43cb-92C2-25804820EDAC}">
                        <c15:formulaRef>
                          <c15:sqref>'Personnel vs. Non-Personnel (2)'!$O$2</c15:sqref>
                        </c15:formulaRef>
                      </c:ext>
                    </c:extLst>
                    <c:strCache>
                      <c:ptCount val="1"/>
                      <c:pt idx="0">
                        <c:v>% Personnel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'Personnel vs. Non-Personnel (2)'!$L$3:$L$4</c15:sqref>
                        </c15:formulaRef>
                      </c:ext>
                    </c:extLst>
                    <c:strCache>
                      <c:ptCount val="2"/>
                      <c:pt idx="0">
                        <c:v>Historic Preservation Fund</c:v>
                      </c:pt>
                      <c:pt idx="1">
                        <c:v>General Fund</c:v>
                      </c:pt>
                    </c:strCache>
                  </c:strRef>
                </c:cat>
                <c:val>
                  <c:numRef>
                    <c:extLst>
                      <c:ext uri="{02D57815-91ED-43cb-92C2-25804820EDAC}">
                        <c15:formulaRef>
                          <c15:sqref>'Personnel vs. Non-Personnel (2)'!$O$3:$O$4</c15:sqref>
                        </c15:formulaRef>
                      </c:ext>
                    </c:extLst>
                    <c:numCache>
                      <c:formatCode>0%</c:formatCode>
                      <c:ptCount val="2"/>
                      <c:pt idx="0">
                        <c:v>0.27156549520766771</c:v>
                      </c:pt>
                      <c:pt idx="1">
                        <c:v>0.74932715902794267</c:v>
                      </c:pt>
                    </c:numCache>
                  </c:numRef>
                </c:val>
                <c:extLst>
                  <c:ext xmlns:c16="http://schemas.microsoft.com/office/drawing/2014/chart" uri="{C3380CC4-5D6E-409C-BE32-E72D297353CC}">
                    <c16:uniqueId val="{00000007-5B2B-4344-B46B-3354408C9ED1}"/>
                  </c:ext>
                </c:extLst>
              </c15:ser>
            </c15:filteredBarSeries>
            <c15:filteredBarSeries>
              <c15:ser>
                <c:idx val="1"/>
                <c:order val="3"/>
                <c:tx>
                  <c:strRef>
                    <c:extLst xmlns:c15="http://schemas.microsoft.com/office/drawing/2012/chart">
                      <c:ext xmlns:c15="http://schemas.microsoft.com/office/drawing/2012/chart" uri="{02D57815-91ED-43cb-92C2-25804820EDAC}">
                        <c15:formulaRef>
                          <c15:sqref>'Personnel vs. Non-Personnel (2)'!$P$2</c15:sqref>
                        </c15:formulaRef>
                      </c:ext>
                    </c:extLst>
                    <c:strCache>
                      <c:ptCount val="1"/>
                      <c:pt idx="0">
                        <c:v>% Non-Personnel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'Personnel vs. Non-Personnel (2)'!$L$3:$L$4</c15:sqref>
                        </c15:formulaRef>
                      </c:ext>
                    </c:extLst>
                    <c:strCache>
                      <c:ptCount val="2"/>
                      <c:pt idx="0">
                        <c:v>Historic Preservation Fund</c:v>
                      </c:pt>
                      <c:pt idx="1">
                        <c:v>General Fund</c:v>
                      </c:pt>
                    </c:strCache>
                  </c:strRef>
                </c:cat>
                <c:val>
                  <c:numRef>
                    <c:extLst xmlns:c15="http://schemas.microsoft.com/office/drawing/2012/chart">
                      <c:ext xmlns:c15="http://schemas.microsoft.com/office/drawing/2012/chart" uri="{02D57815-91ED-43cb-92C2-25804820EDAC}">
                        <c15:formulaRef>
                          <c15:sqref>'Personnel vs. Non-Personnel (2)'!$P$3:$P$4</c15:sqref>
                        </c15:formulaRef>
                      </c:ext>
                    </c:extLst>
                    <c:numCache>
                      <c:formatCode>0%</c:formatCode>
                      <c:ptCount val="2"/>
                      <c:pt idx="0">
                        <c:v>0.73162939297124596</c:v>
                      </c:pt>
                      <c:pt idx="1">
                        <c:v>0.2506530515317027</c:v>
                      </c:pt>
                    </c:numCache>
                  </c:numRef>
                </c:val>
                <c:extLst xmlns:c15="http://schemas.microsoft.com/office/drawing/2012/chart">
                  <c:ext xmlns:c16="http://schemas.microsoft.com/office/drawing/2014/chart" uri="{C3380CC4-5D6E-409C-BE32-E72D297353CC}">
                    <c16:uniqueId val="{00000008-5B2B-4344-B46B-3354408C9ED1}"/>
                  </c:ext>
                </c:extLst>
              </c15:ser>
            </c15:filteredBarSeries>
          </c:ext>
        </c:extLst>
      </c:barChart>
      <c:catAx>
        <c:axId val="3231979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32317871"/>
        <c:crosses val="autoZero"/>
        <c:auto val="1"/>
        <c:lblAlgn val="ctr"/>
        <c:lblOffset val="100"/>
        <c:noMultiLvlLbl val="0"/>
      </c:catAx>
      <c:valAx>
        <c:axId val="32317871"/>
        <c:scaling>
          <c:orientation val="minMax"/>
        </c:scaling>
        <c:delete val="0"/>
        <c:axPos val="b"/>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319791"/>
        <c:crosses val="autoZero"/>
        <c:crossBetween val="between"/>
      </c:valAx>
      <c:valAx>
        <c:axId val="795029392"/>
        <c:scaling>
          <c:orientation val="minMax"/>
        </c:scaling>
        <c:delete val="1"/>
        <c:axPos val="t"/>
        <c:numFmt formatCode="_(&quot;$&quot;* #,##0_);_(&quot;$&quot;* \(#,##0\);_(&quot;$&quot;* &quot;-&quot;??_);_(@_)" sourceLinked="1"/>
        <c:majorTickMark val="out"/>
        <c:minorTickMark val="none"/>
        <c:tickLblPos val="nextTo"/>
        <c:crossAx val="795031792"/>
        <c:crosses val="max"/>
        <c:crossBetween val="between"/>
      </c:valAx>
      <c:catAx>
        <c:axId val="795031792"/>
        <c:scaling>
          <c:orientation val="minMax"/>
        </c:scaling>
        <c:delete val="1"/>
        <c:axPos val="r"/>
        <c:numFmt formatCode="General" sourceLinked="1"/>
        <c:majorTickMark val="out"/>
        <c:minorTickMark val="none"/>
        <c:tickLblPos val="nextTo"/>
        <c:crossAx val="795029392"/>
        <c:crosses val="max"/>
        <c:auto val="1"/>
        <c:lblAlgn val="ctr"/>
        <c:lblOffset val="100"/>
        <c:noMultiLvlLbl val="0"/>
      </c:catAx>
      <c:spPr>
        <a:noFill/>
        <a:ln>
          <a:noFill/>
        </a:ln>
        <a:effectLst/>
      </c:spPr>
    </c:plotArea>
    <c:legend>
      <c:legendPos val="b"/>
      <c:legendEntry>
        <c:idx val="0"/>
        <c:delete val="1"/>
      </c:legendEntry>
      <c:layout>
        <c:manualLayout>
          <c:xMode val="edge"/>
          <c:yMode val="edge"/>
          <c:x val="0.41261253415686444"/>
          <c:y val="0.90577902893400875"/>
          <c:w val="0.31049864383032361"/>
          <c:h val="5.322121269388279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'Rev by Fund'!$A$2</c:f>
              <c:strCache>
                <c:ptCount val="1"/>
                <c:pt idx="0">
                  <c:v>General Fund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'Rev by Fund'!$C$1:$F$1</c:f>
              <c:strCache>
                <c:ptCount val="4"/>
                <c:pt idx="0">
                  <c:v>FY25 Actual</c:v>
                </c:pt>
                <c:pt idx="1">
                  <c:v>FY26 Budget</c:v>
                </c:pt>
                <c:pt idx="2">
                  <c:v>FY26 Estimate</c:v>
                </c:pt>
                <c:pt idx="3">
                  <c:v>FY27 Proposed</c:v>
                </c:pt>
              </c:strCache>
            </c:strRef>
          </c:cat>
          <c:val>
            <c:numRef>
              <c:f>'Rev by Fund'!$C$2:$F$2</c:f>
              <c:numCache>
                <c:formatCode>_("$"* #,##0_);_("$"* \(#,##0\);_("$"* "-"??_);_(@_)</c:formatCode>
                <c:ptCount val="4"/>
                <c:pt idx="0">
                  <c:v>1114578</c:v>
                </c:pt>
                <c:pt idx="1">
                  <c:v>1043450</c:v>
                </c:pt>
                <c:pt idx="2">
                  <c:v>927490</c:v>
                </c:pt>
                <c:pt idx="3">
                  <c:v>926450</c:v>
                </c:pt>
              </c:numCache>
            </c:numRef>
          </c:val>
          <c:extLst>
            <c:ext xmlns:c16="http://schemas.microsoft.com/office/drawing/2014/chart" uri="{C3380CC4-5D6E-409C-BE32-E72D297353CC}">
              <c16:uniqueId val="{00000000-E53A-4A8B-B58F-39DF2EA51536}"/>
            </c:ext>
          </c:extLst>
        </c:ser>
        <c:ser>
          <c:idx val="1"/>
          <c:order val="1"/>
          <c:tx>
            <c:strRef>
              <c:f>'Rev by Fund'!#REF!</c:f>
              <c:strCache>
                <c:ptCount val="1"/>
                <c:pt idx="0">
                  <c:v>#REF!</c:v>
                </c:pt>
              </c:strCache>
            </c:strRef>
          </c:tx>
          <c:spPr>
            <a:solidFill>
              <a:schemeClr val="accent2"/>
            </a:solidFill>
            <a:ln>
              <a:noFill/>
            </a:ln>
            <a:effectLst/>
          </c:spPr>
          <c:invertIfNegative val="0"/>
          <c:cat>
            <c:strRef>
              <c:f>'Rev by Fund'!$C$1:$F$1</c:f>
              <c:strCache>
                <c:ptCount val="4"/>
                <c:pt idx="0">
                  <c:v>FY25 Actual</c:v>
                </c:pt>
                <c:pt idx="1">
                  <c:v>FY26 Budget</c:v>
                </c:pt>
                <c:pt idx="2">
                  <c:v>FY26 Estimate</c:v>
                </c:pt>
                <c:pt idx="3">
                  <c:v>FY27 Proposed</c:v>
                </c:pt>
              </c:strCache>
            </c:strRef>
          </c:cat>
          <c:val>
            <c:numRef>
              <c:f>'Rev by Fund'!#REF!</c:f>
              <c:numCache>
                <c:formatCode>General</c:formatCode>
                <c:ptCount val="1"/>
                <c:pt idx="0">
                  <c:v>1</c:v>
                </c:pt>
              </c:numCache>
            </c:numRef>
          </c:val>
          <c:extLst>
            <c:ext xmlns:c16="http://schemas.microsoft.com/office/drawing/2014/chart" uri="{C3380CC4-5D6E-409C-BE32-E72D297353CC}">
              <c16:uniqueId val="{00000001-E53A-4A8B-B58F-39DF2EA51536}"/>
            </c:ext>
          </c:extLst>
        </c:ser>
        <c:ser>
          <c:idx val="2"/>
          <c:order val="2"/>
          <c:tx>
            <c:strRef>
              <c:f>'Rev by Fund'!$A$3</c:f>
              <c:strCache>
                <c:ptCount val="1"/>
                <c:pt idx="0">
                  <c:v>Special Fund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'Rev by Fund'!$C$1:$F$1</c:f>
              <c:strCache>
                <c:ptCount val="4"/>
                <c:pt idx="0">
                  <c:v>FY25 Actual</c:v>
                </c:pt>
                <c:pt idx="1">
                  <c:v>FY26 Budget</c:v>
                </c:pt>
                <c:pt idx="2">
                  <c:v>FY26 Estimate</c:v>
                </c:pt>
                <c:pt idx="3">
                  <c:v>FY27 Proposed</c:v>
                </c:pt>
              </c:strCache>
            </c:strRef>
          </c:cat>
          <c:val>
            <c:numRef>
              <c:f>'Rev by Fund'!$C$3:$F$3</c:f>
              <c:numCache>
                <c:formatCode>_("$"* #,##0_);_("$"* \(#,##0\);_("$"* "-"??_);_(@_)</c:formatCode>
                <c:ptCount val="4"/>
                <c:pt idx="0">
                  <c:v>503349</c:v>
                </c:pt>
                <c:pt idx="1">
                  <c:v>350000</c:v>
                </c:pt>
                <c:pt idx="2">
                  <c:v>507157</c:v>
                </c:pt>
                <c:pt idx="3">
                  <c:v>400000</c:v>
                </c:pt>
              </c:numCache>
            </c:numRef>
          </c:val>
          <c:extLst>
            <c:ext xmlns:c16="http://schemas.microsoft.com/office/drawing/2014/chart" uri="{C3380CC4-5D6E-409C-BE32-E72D297353CC}">
              <c16:uniqueId val="{00000002-E53A-4A8B-B58F-39DF2EA51536}"/>
            </c:ext>
          </c:extLst>
        </c:ser>
        <c:dLbls>
          <c:showLegendKey val="0"/>
          <c:showVal val="0"/>
          <c:showCatName val="0"/>
          <c:showSerName val="0"/>
          <c:showPercent val="0"/>
          <c:showBubbleSize val="0"/>
        </c:dLbls>
        <c:gapWidth val="150"/>
        <c:overlap val="100"/>
        <c:axId val="2083965152"/>
        <c:axId val="2083965568"/>
      </c:barChart>
      <c:scatterChart>
        <c:scatterStyle val="lineMarker"/>
        <c:varyColors val="0"/>
        <c:ser>
          <c:idx val="3"/>
          <c:order val="3"/>
          <c:tx>
            <c:strRef>
              <c:f>'Rev by Fund'!$A$4</c:f>
              <c:strCache>
                <c:ptCount val="1"/>
                <c:pt idx="0">
                  <c:v>Total</c:v>
                </c:pt>
              </c:strCache>
            </c:strRef>
          </c:tx>
          <c:spPr>
            <a:ln w="25400" cap="rnd">
              <a:noFill/>
              <a:round/>
            </a:ln>
            <a:effectLst/>
          </c:spPr>
          <c:marker>
            <c:symbol val="circle"/>
            <c:size val="5"/>
            <c:spPr>
              <a:no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yVal>
            <c:numRef>
              <c:f>'Rev by Fund'!$C$4:$F$4</c:f>
              <c:numCache>
                <c:formatCode>_("$"* #,##0_);_("$"* \(#,##0\);_("$"* "-"??_);_(@_)</c:formatCode>
                <c:ptCount val="4"/>
                <c:pt idx="0">
                  <c:v>1617927</c:v>
                </c:pt>
                <c:pt idx="1">
                  <c:v>1393450</c:v>
                </c:pt>
                <c:pt idx="2">
                  <c:v>1434647</c:v>
                </c:pt>
                <c:pt idx="3">
                  <c:v>1326450</c:v>
                </c:pt>
              </c:numCache>
            </c:numRef>
          </c:yVal>
          <c:smooth val="0"/>
          <c:extLst>
            <c:ext xmlns:c16="http://schemas.microsoft.com/office/drawing/2014/chart" uri="{C3380CC4-5D6E-409C-BE32-E72D297353CC}">
              <c16:uniqueId val="{00000003-E53A-4A8B-B58F-39DF2EA51536}"/>
            </c:ext>
          </c:extLst>
        </c:ser>
        <c:dLbls>
          <c:showLegendKey val="0"/>
          <c:showVal val="0"/>
          <c:showCatName val="0"/>
          <c:showSerName val="0"/>
          <c:showPercent val="0"/>
          <c:showBubbleSize val="0"/>
        </c:dLbls>
        <c:axId val="2083965152"/>
        <c:axId val="2083965568"/>
      </c:scatterChart>
      <c:catAx>
        <c:axId val="2083965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3965568"/>
        <c:crosses val="autoZero"/>
        <c:auto val="1"/>
        <c:lblAlgn val="ctr"/>
        <c:lblOffset val="100"/>
        <c:noMultiLvlLbl val="0"/>
      </c:catAx>
      <c:valAx>
        <c:axId val="2083965568"/>
        <c:scaling>
          <c:orientation val="minMax"/>
        </c:scaling>
        <c:delete val="0"/>
        <c:axPos val="l"/>
        <c:majorGridlines>
          <c:spPr>
            <a:ln w="9525" cap="flat" cmpd="sng" algn="ctr">
              <a:no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3965152"/>
        <c:crosses val="autoZero"/>
        <c:crossBetween val="between"/>
        <c:majorUnit val="2000000"/>
        <c:dispUnits>
          <c:builtInUnit val="thousands"/>
          <c:dispUnitsLbl>
            <c:layout>
              <c:manualLayout>
                <c:xMode val="edge"/>
                <c:yMode val="edge"/>
                <c:x val="1.4914243102162566E-2"/>
                <c:y val="0.40087145969498911"/>
              </c:manualLayout>
            </c:layout>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b"/>
      <c:legendEntry>
        <c:idx val="1"/>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Sheet1!$B$3</c:f>
              <c:strCache>
                <c:ptCount val="1"/>
                <c:pt idx="0">
                  <c:v>Female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Sheet1!$A$4:$A$9</c:f>
              <c:strCache>
                <c:ptCount val="6"/>
                <c:pt idx="0">
                  <c:v>American Indian or Alaskan Native</c:v>
                </c:pt>
                <c:pt idx="1">
                  <c:v>Asian</c:v>
                </c:pt>
                <c:pt idx="2">
                  <c:v>Black or African American</c:v>
                </c:pt>
                <c:pt idx="3">
                  <c:v>Hispanic/Latino</c:v>
                </c:pt>
                <c:pt idx="4">
                  <c:v>Native Hawaiian/ Other Pacific Islander</c:v>
                </c:pt>
                <c:pt idx="5">
                  <c:v>White</c:v>
                </c:pt>
              </c:strCache>
              <c:extLst/>
            </c:strRef>
          </c:cat>
          <c:val>
            <c:numRef>
              <c:f>Sheet1!$B$4:$B$9</c:f>
              <c:numCache>
                <c:formatCode>General</c:formatCode>
                <c:ptCount val="6"/>
                <c:pt idx="0">
                  <c:v>4</c:v>
                </c:pt>
                <c:pt idx="1">
                  <c:v>39</c:v>
                </c:pt>
                <c:pt idx="2">
                  <c:v>156</c:v>
                </c:pt>
                <c:pt idx="3">
                  <c:v>138</c:v>
                </c:pt>
                <c:pt idx="4">
                  <c:v>1</c:v>
                </c:pt>
                <c:pt idx="5">
                  <c:v>123</c:v>
                </c:pt>
              </c:numCache>
              <c:extLst/>
            </c:numRef>
          </c:val>
          <c:extLst>
            <c:ext xmlns:c16="http://schemas.microsoft.com/office/drawing/2014/chart" uri="{C3380CC4-5D6E-409C-BE32-E72D297353CC}">
              <c16:uniqueId val="{00000000-1A31-46DD-BC12-BE7A2D1FBF66}"/>
            </c:ext>
          </c:extLst>
        </c:ser>
        <c:ser>
          <c:idx val="1"/>
          <c:order val="1"/>
          <c:tx>
            <c:strRef>
              <c:f>Sheet1!$C$3</c:f>
              <c:strCache>
                <c:ptCount val="1"/>
                <c:pt idx="0">
                  <c:v>Male</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Sheet1!$A$4:$A$9</c:f>
              <c:strCache>
                <c:ptCount val="6"/>
                <c:pt idx="0">
                  <c:v>American Indian or Alaskan Native</c:v>
                </c:pt>
                <c:pt idx="1">
                  <c:v>Asian</c:v>
                </c:pt>
                <c:pt idx="2">
                  <c:v>Black or African American</c:v>
                </c:pt>
                <c:pt idx="3">
                  <c:v>Hispanic/Latino</c:v>
                </c:pt>
                <c:pt idx="4">
                  <c:v>Native Hawaiian/ Other Pacific Islander</c:v>
                </c:pt>
                <c:pt idx="5">
                  <c:v>White</c:v>
                </c:pt>
              </c:strCache>
              <c:extLst/>
            </c:strRef>
          </c:cat>
          <c:val>
            <c:numRef>
              <c:f>Sheet1!$C$4:$C$9</c:f>
              <c:numCache>
                <c:formatCode>General</c:formatCode>
                <c:ptCount val="6"/>
                <c:pt idx="0">
                  <c:v>2</c:v>
                </c:pt>
                <c:pt idx="1">
                  <c:v>20</c:v>
                </c:pt>
                <c:pt idx="2">
                  <c:v>37</c:v>
                </c:pt>
                <c:pt idx="3">
                  <c:v>36</c:v>
                </c:pt>
                <c:pt idx="4">
                  <c:v>1</c:v>
                </c:pt>
                <c:pt idx="5">
                  <c:v>38</c:v>
                </c:pt>
              </c:numCache>
              <c:extLst/>
            </c:numRef>
          </c:val>
          <c:extLst>
            <c:ext xmlns:c16="http://schemas.microsoft.com/office/drawing/2014/chart" uri="{C3380CC4-5D6E-409C-BE32-E72D297353CC}">
              <c16:uniqueId val="{00000001-1A31-46DD-BC12-BE7A2D1FBF66}"/>
            </c:ext>
          </c:extLst>
        </c:ser>
        <c:dLbls>
          <c:dLblPos val="outEnd"/>
          <c:showLegendKey val="0"/>
          <c:showVal val="1"/>
          <c:showCatName val="0"/>
          <c:showSerName val="0"/>
          <c:showPercent val="0"/>
          <c:showBubbleSize val="0"/>
        </c:dLbls>
        <c:gapWidth val="100"/>
        <c:overlap val="-24"/>
        <c:axId val="428971520"/>
        <c:axId val="428965760"/>
      </c:barChart>
      <c:catAx>
        <c:axId val="42897152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8965760"/>
        <c:crosses val="autoZero"/>
        <c:auto val="1"/>
        <c:lblAlgn val="ctr"/>
        <c:lblOffset val="100"/>
        <c:noMultiLvlLbl val="0"/>
      </c:catAx>
      <c:valAx>
        <c:axId val="428965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897152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Sheet1!$A$29</c:f>
              <c:strCache>
                <c:ptCount val="1"/>
                <c:pt idx="0">
                  <c:v>Grand Total</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E7CE-4B16-AC7C-160C4392B3A3}"/>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E7CE-4B16-AC7C-160C4392B3A3}"/>
              </c:ext>
            </c:extLst>
          </c:dPt>
          <c:dLbls>
            <c:dLbl>
              <c:idx val="1"/>
              <c:layout>
                <c:manualLayout>
                  <c:x val="0.2161565949535563"/>
                  <c:y val="0.14790760456586119"/>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865322104018912"/>
                      <c:h val="0.21661450182576941"/>
                    </c:manualLayout>
                  </c15:layout>
                </c:ext>
                <c:ext xmlns:c16="http://schemas.microsoft.com/office/drawing/2014/chart" uri="{C3380CC4-5D6E-409C-BE32-E72D297353CC}">
                  <c16:uniqueId val="{00000003-E7CE-4B16-AC7C-160C4392B3A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Sheet1!$B$28:$C$28</c:f>
              <c:strCache>
                <c:ptCount val="2"/>
                <c:pt idx="0">
                  <c:v>Female</c:v>
                </c:pt>
                <c:pt idx="1">
                  <c:v>Male</c:v>
                </c:pt>
              </c:strCache>
            </c:strRef>
          </c:cat>
          <c:val>
            <c:numRef>
              <c:f>Sheet1!$B$29:$C$29</c:f>
              <c:numCache>
                <c:formatCode>General</c:formatCode>
                <c:ptCount val="2"/>
                <c:pt idx="0">
                  <c:v>461</c:v>
                </c:pt>
                <c:pt idx="1">
                  <c:v>134</c:v>
                </c:pt>
              </c:numCache>
            </c:numRef>
          </c:val>
          <c:extLst>
            <c:ext xmlns:c16="http://schemas.microsoft.com/office/drawing/2014/chart" uri="{C3380CC4-5D6E-409C-BE32-E72D297353CC}">
              <c16:uniqueId val="{00000004-E7CE-4B16-AC7C-160C4392B3A3}"/>
            </c:ext>
          </c:extLst>
        </c:ser>
        <c:dLbls>
          <c:dLblPos val="inEnd"/>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diagrams/_rels/data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A67D43-B551-4F1F-84ED-EEE10D709C17}" type="doc">
      <dgm:prSet loTypeId="urn:microsoft.com/office/officeart/2005/8/layout/pictureOrgChart+Icon" loCatId="hierarchy" qsTypeId="urn:microsoft.com/office/officeart/2005/8/quickstyle/simple3" qsCatId="simple" csTypeId="urn:microsoft.com/office/officeart/2005/8/colors/accent0_1" csCatId="mainScheme" phldr="1"/>
      <dgm:spPr/>
      <dgm:t>
        <a:bodyPr/>
        <a:lstStyle/>
        <a:p>
          <a:endParaRPr lang="en-US"/>
        </a:p>
      </dgm:t>
    </dgm:pt>
    <dgm:pt modelId="{50FEAC44-2F54-45B9-AA22-AAB5535FC308}">
      <dgm:prSet phldrT="[Text]" phldr="0"/>
      <dgm:spPr/>
      <dgm:t>
        <a:bodyPr/>
        <a:lstStyle/>
        <a:p>
          <a:r>
            <a:rPr lang="en-US" b="1"/>
            <a:t>Sandy Gaw</a:t>
          </a:r>
        </a:p>
        <a:p>
          <a:r>
            <a:rPr lang="en-US"/>
            <a:t>Director</a:t>
          </a:r>
        </a:p>
        <a:p>
          <a:endParaRPr lang="en-US"/>
        </a:p>
      </dgm:t>
    </dgm:pt>
    <dgm:pt modelId="{D383121F-F7DA-4B11-9BD2-65B7F0FFB83A}" type="parTrans" cxnId="{594D82E4-ABF5-49DE-84EE-A1BBB9CF7520}">
      <dgm:prSet/>
      <dgm:spPr/>
      <dgm:t>
        <a:bodyPr/>
        <a:lstStyle/>
        <a:p>
          <a:endParaRPr lang="en-US"/>
        </a:p>
      </dgm:t>
    </dgm:pt>
    <dgm:pt modelId="{DC7DCF8A-BCC1-457E-A808-A5955E9BCBB6}" type="sibTrans" cxnId="{594D82E4-ABF5-49DE-84EE-A1BBB9CF7520}">
      <dgm:prSet/>
      <dgm:spPr/>
      <dgm:t>
        <a:bodyPr/>
        <a:lstStyle/>
        <a:p>
          <a:endParaRPr lang="en-US"/>
        </a:p>
      </dgm:t>
    </dgm:pt>
    <dgm:pt modelId="{69FC2881-E147-48C7-8A1F-0D8EA001EFBF}">
      <dgm:prSet phldrT="[Text]" phldr="0"/>
      <dgm:spPr/>
      <dgm:t>
        <a:bodyPr/>
        <a:lstStyle/>
        <a:p>
          <a:r>
            <a:rPr lang="en-US" b="1"/>
            <a:t>Patrick Atkins</a:t>
          </a:r>
        </a:p>
        <a:p>
          <a:r>
            <a:rPr lang="en-US"/>
            <a:t>Assistant Director</a:t>
          </a:r>
        </a:p>
        <a:p>
          <a:r>
            <a:rPr lang="en-US"/>
            <a:t>Customer Experience and Library Materials Services</a:t>
          </a:r>
        </a:p>
      </dgm:t>
    </dgm:pt>
    <dgm:pt modelId="{153B2915-5F9E-48A4-A813-E31A5A6B3B66}" type="parTrans" cxnId="{858D7905-48CD-4313-8186-34FB1F23FB8C}">
      <dgm:prSet/>
      <dgm:spPr/>
      <dgm:t>
        <a:bodyPr/>
        <a:lstStyle/>
        <a:p>
          <a:endParaRPr lang="en-US"/>
        </a:p>
      </dgm:t>
    </dgm:pt>
    <dgm:pt modelId="{95D59691-5070-4D5E-8CD4-5B114AA785F6}" type="sibTrans" cxnId="{858D7905-48CD-4313-8186-34FB1F23FB8C}">
      <dgm:prSet/>
      <dgm:spPr/>
      <dgm:t>
        <a:bodyPr/>
        <a:lstStyle/>
        <a:p>
          <a:endParaRPr lang="en-US"/>
        </a:p>
      </dgm:t>
    </dgm:pt>
    <dgm:pt modelId="{2C851851-692C-4A31-97D1-B686E6A8B5BC}">
      <dgm:prSet phldrT="[Text]" phldr="0"/>
      <dgm:spPr/>
      <dgm:t>
        <a:bodyPr/>
        <a:lstStyle/>
        <a:p>
          <a:r>
            <a:rPr lang="en-US" b="1"/>
            <a:t>Laurie Covington</a:t>
          </a:r>
        </a:p>
        <a:p>
          <a:r>
            <a:rPr lang="en-US"/>
            <a:t>Deputy Assistant Director</a:t>
          </a:r>
        </a:p>
        <a:p>
          <a:r>
            <a:rPr lang="en-US"/>
            <a:t>Statistics and Business Intelligence</a:t>
          </a:r>
        </a:p>
      </dgm:t>
    </dgm:pt>
    <dgm:pt modelId="{1B194361-CA64-4E7E-AC95-9EDC64EAC7B6}" type="parTrans" cxnId="{8A3AD49B-FBB0-467F-BAEC-9FE95C474AC6}">
      <dgm:prSet/>
      <dgm:spPr/>
      <dgm:t>
        <a:bodyPr/>
        <a:lstStyle/>
        <a:p>
          <a:endParaRPr lang="en-US"/>
        </a:p>
      </dgm:t>
    </dgm:pt>
    <dgm:pt modelId="{706D218E-0E9A-4B14-807A-A3F52632537C}" type="sibTrans" cxnId="{8A3AD49B-FBB0-467F-BAEC-9FE95C474AC6}">
      <dgm:prSet/>
      <dgm:spPr/>
      <dgm:t>
        <a:bodyPr/>
        <a:lstStyle/>
        <a:p>
          <a:endParaRPr lang="en-US"/>
        </a:p>
      </dgm:t>
    </dgm:pt>
    <dgm:pt modelId="{9112A29D-4192-4D6A-8B1F-32600D4AD050}">
      <dgm:prSet phldrT="[Text]" phldr="0"/>
      <dgm:spPr/>
      <dgm:t>
        <a:bodyPr/>
        <a:lstStyle/>
        <a:p>
          <a:r>
            <a:rPr lang="en-US" b="1"/>
            <a:t>Stephen Chamberlain</a:t>
          </a:r>
        </a:p>
        <a:p>
          <a:r>
            <a:rPr lang="en-US"/>
            <a:t>Deputy Assistant Director</a:t>
          </a:r>
        </a:p>
        <a:p>
          <a:r>
            <a:rPr lang="en-US"/>
            <a:t>SPACES</a:t>
          </a:r>
        </a:p>
      </dgm:t>
    </dgm:pt>
    <dgm:pt modelId="{B9CC7A1B-8D75-408E-85FC-241FEF542E66}" type="parTrans" cxnId="{167F29C4-88B8-4C29-B84C-4543AF1C81CE}">
      <dgm:prSet/>
      <dgm:spPr/>
      <dgm:t>
        <a:bodyPr/>
        <a:lstStyle/>
        <a:p>
          <a:endParaRPr lang="en-US"/>
        </a:p>
      </dgm:t>
    </dgm:pt>
    <dgm:pt modelId="{34912BC2-6AC8-4958-81FF-5B83BEA282E8}" type="sibTrans" cxnId="{167F29C4-88B8-4C29-B84C-4543AF1C81CE}">
      <dgm:prSet/>
      <dgm:spPr/>
      <dgm:t>
        <a:bodyPr/>
        <a:lstStyle/>
        <a:p>
          <a:endParaRPr lang="en-US"/>
        </a:p>
      </dgm:t>
    </dgm:pt>
    <dgm:pt modelId="{5E83392A-4949-4934-9B99-6A8B0DFEC08C}">
      <dgm:prSet/>
      <dgm:spPr/>
      <dgm:t>
        <a:bodyPr/>
        <a:lstStyle/>
        <a:p>
          <a:r>
            <a:rPr lang="en-US" b="1"/>
            <a:t>LaDonna Weems</a:t>
          </a:r>
        </a:p>
        <a:p>
          <a:r>
            <a:rPr lang="en-US"/>
            <a:t>Deputy Assistant Director</a:t>
          </a:r>
        </a:p>
        <a:p>
          <a:r>
            <a:rPr lang="en-US"/>
            <a:t>Communications</a:t>
          </a:r>
        </a:p>
      </dgm:t>
    </dgm:pt>
    <dgm:pt modelId="{90C858E3-B273-42A6-B32C-3A27213799D0}" type="parTrans" cxnId="{EBC3C978-F1E8-41D8-9FA7-484479A4A98C}">
      <dgm:prSet/>
      <dgm:spPr/>
      <dgm:t>
        <a:bodyPr/>
        <a:lstStyle/>
        <a:p>
          <a:endParaRPr lang="en-US"/>
        </a:p>
      </dgm:t>
    </dgm:pt>
    <dgm:pt modelId="{D9976CF6-4DD6-43DF-B48C-C98B87C59B33}" type="sibTrans" cxnId="{EBC3C978-F1E8-41D8-9FA7-484479A4A98C}">
      <dgm:prSet/>
      <dgm:spPr/>
      <dgm:t>
        <a:bodyPr/>
        <a:lstStyle/>
        <a:p>
          <a:endParaRPr lang="en-US"/>
        </a:p>
      </dgm:t>
    </dgm:pt>
    <dgm:pt modelId="{F9011C42-D58F-4856-83EB-2AE87DFBC521}">
      <dgm:prSet/>
      <dgm:spPr/>
      <dgm:t>
        <a:bodyPr/>
        <a:lstStyle/>
        <a:p>
          <a:r>
            <a:rPr lang="en-US" b="1"/>
            <a:t>Yolanda Fernandez </a:t>
          </a:r>
          <a:r>
            <a:rPr lang="en-US"/>
            <a:t>Senior Division Manager</a:t>
          </a:r>
        </a:p>
        <a:p>
          <a:r>
            <a:rPr lang="en-US"/>
            <a:t>Systemwide Programs</a:t>
          </a:r>
        </a:p>
      </dgm:t>
    </dgm:pt>
    <dgm:pt modelId="{7D0B160C-4050-4C6C-89E0-607F9F78BC41}" type="parTrans" cxnId="{C7F117F5-2ABD-4F8F-8891-E15415CBF6FA}">
      <dgm:prSet/>
      <dgm:spPr/>
      <dgm:t>
        <a:bodyPr/>
        <a:lstStyle/>
        <a:p>
          <a:endParaRPr lang="en-US"/>
        </a:p>
      </dgm:t>
    </dgm:pt>
    <dgm:pt modelId="{20E5EDEE-5ED2-4143-9B6D-0DCE182352B3}" type="sibTrans" cxnId="{C7F117F5-2ABD-4F8F-8891-E15415CBF6FA}">
      <dgm:prSet/>
      <dgm:spPr/>
      <dgm:t>
        <a:bodyPr/>
        <a:lstStyle/>
        <a:p>
          <a:endParaRPr lang="en-US"/>
        </a:p>
      </dgm:t>
    </dgm:pt>
    <dgm:pt modelId="{01F64B64-6C2F-41A8-B1AD-47BF1454E351}" type="pres">
      <dgm:prSet presAssocID="{59A67D43-B551-4F1F-84ED-EEE10D709C17}" presName="hierChild1" presStyleCnt="0">
        <dgm:presLayoutVars>
          <dgm:orgChart val="1"/>
          <dgm:chPref val="1"/>
          <dgm:dir/>
          <dgm:animOne val="branch"/>
          <dgm:animLvl val="lvl"/>
          <dgm:resizeHandles/>
        </dgm:presLayoutVars>
      </dgm:prSet>
      <dgm:spPr/>
    </dgm:pt>
    <dgm:pt modelId="{76A4D210-6578-4BB7-BA09-09AAAB0B3129}" type="pres">
      <dgm:prSet presAssocID="{50FEAC44-2F54-45B9-AA22-AAB5535FC308}" presName="hierRoot1" presStyleCnt="0">
        <dgm:presLayoutVars>
          <dgm:hierBranch val="init"/>
        </dgm:presLayoutVars>
      </dgm:prSet>
      <dgm:spPr/>
    </dgm:pt>
    <dgm:pt modelId="{5B6C209E-9F63-48A7-A82B-952E7E70BA39}" type="pres">
      <dgm:prSet presAssocID="{50FEAC44-2F54-45B9-AA22-AAB5535FC308}" presName="rootComposite1" presStyleCnt="0"/>
      <dgm:spPr/>
    </dgm:pt>
    <dgm:pt modelId="{F32EE177-9930-405F-8357-F1B9567A0B53}" type="pres">
      <dgm:prSet presAssocID="{50FEAC44-2F54-45B9-AA22-AAB5535FC308}" presName="rootText1" presStyleLbl="node0" presStyleIdx="0" presStyleCnt="1">
        <dgm:presLayoutVars>
          <dgm:chPref val="3"/>
        </dgm:presLayoutVars>
      </dgm:prSet>
      <dgm:spPr/>
    </dgm:pt>
    <dgm:pt modelId="{252104FE-C80B-4905-A036-F4E89615348C}" type="pres">
      <dgm:prSet presAssocID="{50FEAC44-2F54-45B9-AA22-AAB5535FC308}" presName="rootPict1" presStyleLbl="alignImgPlace1" presStyleIdx="0" presStyleCnt="6"/>
      <dgm:spPr>
        <a:blipFill>
          <a:blip xmlns:r="http://schemas.openxmlformats.org/officeDocument/2006/relationships" r:embed="rId1"/>
          <a:srcRect/>
          <a:stretch>
            <a:fillRect l="-18000" r="-18000"/>
          </a:stretch>
        </a:blipFill>
      </dgm:spPr>
    </dgm:pt>
    <dgm:pt modelId="{D228D724-CCBA-4B4E-BCF4-2A72A86D632C}" type="pres">
      <dgm:prSet presAssocID="{50FEAC44-2F54-45B9-AA22-AAB5535FC308}" presName="rootConnector1" presStyleLbl="node1" presStyleIdx="0" presStyleCnt="0"/>
      <dgm:spPr/>
    </dgm:pt>
    <dgm:pt modelId="{D7FA4351-1746-47C2-B379-09695B028DC9}" type="pres">
      <dgm:prSet presAssocID="{50FEAC44-2F54-45B9-AA22-AAB5535FC308}" presName="hierChild2" presStyleCnt="0"/>
      <dgm:spPr/>
    </dgm:pt>
    <dgm:pt modelId="{FF073A91-2D13-4CF6-B4C4-6F81BD6B5E1F}" type="pres">
      <dgm:prSet presAssocID="{153B2915-5F9E-48A4-A813-E31A5A6B3B66}" presName="Name37" presStyleLbl="parChTrans1D2" presStyleIdx="0" presStyleCnt="5"/>
      <dgm:spPr/>
    </dgm:pt>
    <dgm:pt modelId="{E8DFD90A-9047-4444-90A9-0950360386E6}" type="pres">
      <dgm:prSet presAssocID="{69FC2881-E147-48C7-8A1F-0D8EA001EFBF}" presName="hierRoot2" presStyleCnt="0">
        <dgm:presLayoutVars>
          <dgm:hierBranch val="init"/>
        </dgm:presLayoutVars>
      </dgm:prSet>
      <dgm:spPr/>
    </dgm:pt>
    <dgm:pt modelId="{8626C687-C04E-4B81-9430-8AF09E81038E}" type="pres">
      <dgm:prSet presAssocID="{69FC2881-E147-48C7-8A1F-0D8EA001EFBF}" presName="rootComposite" presStyleCnt="0"/>
      <dgm:spPr/>
    </dgm:pt>
    <dgm:pt modelId="{60077938-B940-484D-929E-D630B86804C7}" type="pres">
      <dgm:prSet presAssocID="{69FC2881-E147-48C7-8A1F-0D8EA001EFBF}" presName="rootText" presStyleLbl="node2" presStyleIdx="0" presStyleCnt="5">
        <dgm:presLayoutVars>
          <dgm:chPref val="3"/>
        </dgm:presLayoutVars>
      </dgm:prSet>
      <dgm:spPr/>
    </dgm:pt>
    <dgm:pt modelId="{4BC1E981-B930-4B77-BF57-3951AE3C8D31}" type="pres">
      <dgm:prSet presAssocID="{69FC2881-E147-48C7-8A1F-0D8EA001EFBF}" presName="rootPict" presStyleLbl="alignImgPlace1" presStyleIdx="1" presStyleCnt="6"/>
      <dgm:spPr>
        <a:blipFill>
          <a:blip xmlns:r="http://schemas.openxmlformats.org/officeDocument/2006/relationships" r:embed="rId2"/>
          <a:srcRect/>
          <a:stretch>
            <a:fillRect l="-27000" r="-27000"/>
          </a:stretch>
        </a:blipFill>
      </dgm:spPr>
    </dgm:pt>
    <dgm:pt modelId="{11957456-89E7-40BB-8577-5744129B7DE0}" type="pres">
      <dgm:prSet presAssocID="{69FC2881-E147-48C7-8A1F-0D8EA001EFBF}" presName="rootConnector" presStyleLbl="node2" presStyleIdx="0" presStyleCnt="5"/>
      <dgm:spPr/>
    </dgm:pt>
    <dgm:pt modelId="{79A264F3-2815-4CE6-92A5-BDC40F898EBD}" type="pres">
      <dgm:prSet presAssocID="{69FC2881-E147-48C7-8A1F-0D8EA001EFBF}" presName="hierChild4" presStyleCnt="0"/>
      <dgm:spPr/>
    </dgm:pt>
    <dgm:pt modelId="{43940731-F108-43D4-9905-CF844F0B342A}" type="pres">
      <dgm:prSet presAssocID="{69FC2881-E147-48C7-8A1F-0D8EA001EFBF}" presName="hierChild5" presStyleCnt="0"/>
      <dgm:spPr/>
    </dgm:pt>
    <dgm:pt modelId="{0DFB2B43-6BD4-4A32-B261-01539FCBE9DA}" type="pres">
      <dgm:prSet presAssocID="{1B194361-CA64-4E7E-AC95-9EDC64EAC7B6}" presName="Name37" presStyleLbl="parChTrans1D2" presStyleIdx="1" presStyleCnt="5"/>
      <dgm:spPr/>
    </dgm:pt>
    <dgm:pt modelId="{8CAFFFEE-288C-4049-B35A-E48ECE37EDD8}" type="pres">
      <dgm:prSet presAssocID="{2C851851-692C-4A31-97D1-B686E6A8B5BC}" presName="hierRoot2" presStyleCnt="0">
        <dgm:presLayoutVars>
          <dgm:hierBranch val="init"/>
        </dgm:presLayoutVars>
      </dgm:prSet>
      <dgm:spPr/>
    </dgm:pt>
    <dgm:pt modelId="{2C6AC623-9776-4D98-89FE-FC8F00695722}" type="pres">
      <dgm:prSet presAssocID="{2C851851-692C-4A31-97D1-B686E6A8B5BC}" presName="rootComposite" presStyleCnt="0"/>
      <dgm:spPr/>
    </dgm:pt>
    <dgm:pt modelId="{B23EFF95-79AC-4BA1-B033-168C8088214F}" type="pres">
      <dgm:prSet presAssocID="{2C851851-692C-4A31-97D1-B686E6A8B5BC}" presName="rootText" presStyleLbl="node2" presStyleIdx="1" presStyleCnt="5">
        <dgm:presLayoutVars>
          <dgm:chPref val="3"/>
        </dgm:presLayoutVars>
      </dgm:prSet>
      <dgm:spPr/>
    </dgm:pt>
    <dgm:pt modelId="{E60C47B0-CB87-48D5-AD9C-6FC72AFF3989}" type="pres">
      <dgm:prSet presAssocID="{2C851851-692C-4A31-97D1-B686E6A8B5BC}" presName="rootPict" presStyleLbl="alignImgPlace1" presStyleIdx="2" presStyleCnt="6"/>
      <dgm:spPr>
        <a:blipFill>
          <a:blip xmlns:r="http://schemas.openxmlformats.org/officeDocument/2006/relationships" r:embed="rId3"/>
          <a:srcRect/>
          <a:stretch>
            <a:fillRect l="-23000" r="-23000"/>
          </a:stretch>
        </a:blipFill>
      </dgm:spPr>
    </dgm:pt>
    <dgm:pt modelId="{08F60CA5-A39B-4852-8FE2-2164B058A286}" type="pres">
      <dgm:prSet presAssocID="{2C851851-692C-4A31-97D1-B686E6A8B5BC}" presName="rootConnector" presStyleLbl="node2" presStyleIdx="1" presStyleCnt="5"/>
      <dgm:spPr/>
    </dgm:pt>
    <dgm:pt modelId="{86545612-CD0B-4096-AEFA-A60907383E8B}" type="pres">
      <dgm:prSet presAssocID="{2C851851-692C-4A31-97D1-B686E6A8B5BC}" presName="hierChild4" presStyleCnt="0"/>
      <dgm:spPr/>
    </dgm:pt>
    <dgm:pt modelId="{B6272045-ADA7-4E5D-8885-93EC4D268376}" type="pres">
      <dgm:prSet presAssocID="{2C851851-692C-4A31-97D1-B686E6A8B5BC}" presName="hierChild5" presStyleCnt="0"/>
      <dgm:spPr/>
    </dgm:pt>
    <dgm:pt modelId="{279DDB03-2D7B-47C8-A06F-42B274CF43F8}" type="pres">
      <dgm:prSet presAssocID="{B9CC7A1B-8D75-408E-85FC-241FEF542E66}" presName="Name37" presStyleLbl="parChTrans1D2" presStyleIdx="2" presStyleCnt="5"/>
      <dgm:spPr/>
    </dgm:pt>
    <dgm:pt modelId="{BA580BC9-EA17-46F9-94FA-33C70131D1CA}" type="pres">
      <dgm:prSet presAssocID="{9112A29D-4192-4D6A-8B1F-32600D4AD050}" presName="hierRoot2" presStyleCnt="0">
        <dgm:presLayoutVars>
          <dgm:hierBranch val="init"/>
        </dgm:presLayoutVars>
      </dgm:prSet>
      <dgm:spPr/>
    </dgm:pt>
    <dgm:pt modelId="{F7F2528F-7FEE-46E5-8309-1D07FF811E7F}" type="pres">
      <dgm:prSet presAssocID="{9112A29D-4192-4D6A-8B1F-32600D4AD050}" presName="rootComposite" presStyleCnt="0"/>
      <dgm:spPr/>
    </dgm:pt>
    <dgm:pt modelId="{1CE3EF95-CA95-4DB6-8FF0-0AB346FD89E2}" type="pres">
      <dgm:prSet presAssocID="{9112A29D-4192-4D6A-8B1F-32600D4AD050}" presName="rootText" presStyleLbl="node2" presStyleIdx="2" presStyleCnt="5">
        <dgm:presLayoutVars>
          <dgm:chPref val="3"/>
        </dgm:presLayoutVars>
      </dgm:prSet>
      <dgm:spPr/>
    </dgm:pt>
    <dgm:pt modelId="{10733600-087E-4D3E-ACE1-4CDFC67612E0}" type="pres">
      <dgm:prSet presAssocID="{9112A29D-4192-4D6A-8B1F-32600D4AD050}" presName="rootPict" presStyleLbl="alignImgPlace1" presStyleIdx="3" presStyleCnt="6"/>
      <dgm:spPr>
        <a:blipFill>
          <a:blip xmlns:r="http://schemas.openxmlformats.org/officeDocument/2006/relationships" r:embed="rId4"/>
          <a:srcRect/>
          <a:stretch>
            <a:fillRect l="-30000" r="-30000"/>
          </a:stretch>
        </a:blipFill>
      </dgm:spPr>
    </dgm:pt>
    <dgm:pt modelId="{21829DCB-080E-4266-9BE3-4B3A48FE5B9A}" type="pres">
      <dgm:prSet presAssocID="{9112A29D-4192-4D6A-8B1F-32600D4AD050}" presName="rootConnector" presStyleLbl="node2" presStyleIdx="2" presStyleCnt="5"/>
      <dgm:spPr/>
    </dgm:pt>
    <dgm:pt modelId="{203A50E2-18F8-40DE-BF2C-8125680AC6DD}" type="pres">
      <dgm:prSet presAssocID="{9112A29D-4192-4D6A-8B1F-32600D4AD050}" presName="hierChild4" presStyleCnt="0"/>
      <dgm:spPr/>
    </dgm:pt>
    <dgm:pt modelId="{2D4B037D-1907-4BEC-848A-E2AEED88F42A}" type="pres">
      <dgm:prSet presAssocID="{9112A29D-4192-4D6A-8B1F-32600D4AD050}" presName="hierChild5" presStyleCnt="0"/>
      <dgm:spPr/>
    </dgm:pt>
    <dgm:pt modelId="{F813C545-4832-4696-8ECC-B9E3831662E9}" type="pres">
      <dgm:prSet presAssocID="{90C858E3-B273-42A6-B32C-3A27213799D0}" presName="Name37" presStyleLbl="parChTrans1D2" presStyleIdx="3" presStyleCnt="5"/>
      <dgm:spPr/>
    </dgm:pt>
    <dgm:pt modelId="{0C7EBA42-D3CE-4A32-9CAA-D9BDF47042A4}" type="pres">
      <dgm:prSet presAssocID="{5E83392A-4949-4934-9B99-6A8B0DFEC08C}" presName="hierRoot2" presStyleCnt="0">
        <dgm:presLayoutVars>
          <dgm:hierBranch val="init"/>
        </dgm:presLayoutVars>
      </dgm:prSet>
      <dgm:spPr/>
    </dgm:pt>
    <dgm:pt modelId="{F102A4C1-0195-48F2-9926-D60E049A8727}" type="pres">
      <dgm:prSet presAssocID="{5E83392A-4949-4934-9B99-6A8B0DFEC08C}" presName="rootComposite" presStyleCnt="0"/>
      <dgm:spPr/>
    </dgm:pt>
    <dgm:pt modelId="{2BA7CA83-4D16-4BFB-AA0D-553E9C6C810B}" type="pres">
      <dgm:prSet presAssocID="{5E83392A-4949-4934-9B99-6A8B0DFEC08C}" presName="rootText" presStyleLbl="node2" presStyleIdx="3" presStyleCnt="5">
        <dgm:presLayoutVars>
          <dgm:chPref val="3"/>
        </dgm:presLayoutVars>
      </dgm:prSet>
      <dgm:spPr/>
    </dgm:pt>
    <dgm:pt modelId="{54A71C1D-3E55-4C58-8457-0D7033CD0768}" type="pres">
      <dgm:prSet presAssocID="{5E83392A-4949-4934-9B99-6A8B0DFEC08C}" presName="rootPict" presStyleLbl="alignImgPlace1" presStyleIdx="4" presStyleCnt="6"/>
      <dgm:spPr>
        <a:blipFill>
          <a:blip xmlns:r="http://schemas.openxmlformats.org/officeDocument/2006/relationships" r:embed="rId5"/>
          <a:srcRect/>
          <a:stretch>
            <a:fillRect l="-17000" r="-17000"/>
          </a:stretch>
        </a:blipFill>
      </dgm:spPr>
    </dgm:pt>
    <dgm:pt modelId="{D307C020-6D0E-4875-8F1A-E5A16EF7383A}" type="pres">
      <dgm:prSet presAssocID="{5E83392A-4949-4934-9B99-6A8B0DFEC08C}" presName="rootConnector" presStyleLbl="node2" presStyleIdx="3" presStyleCnt="5"/>
      <dgm:spPr/>
    </dgm:pt>
    <dgm:pt modelId="{04E86BFD-4076-4236-8E26-7AD80C9F8ED2}" type="pres">
      <dgm:prSet presAssocID="{5E83392A-4949-4934-9B99-6A8B0DFEC08C}" presName="hierChild4" presStyleCnt="0"/>
      <dgm:spPr/>
    </dgm:pt>
    <dgm:pt modelId="{2F87FC06-EA9E-4EDE-B76D-704A6CAAFFBC}" type="pres">
      <dgm:prSet presAssocID="{5E83392A-4949-4934-9B99-6A8B0DFEC08C}" presName="hierChild5" presStyleCnt="0"/>
      <dgm:spPr/>
    </dgm:pt>
    <dgm:pt modelId="{D1320D79-C099-43A4-A6EC-F31F42BD7666}" type="pres">
      <dgm:prSet presAssocID="{7D0B160C-4050-4C6C-89E0-607F9F78BC41}" presName="Name37" presStyleLbl="parChTrans1D2" presStyleIdx="4" presStyleCnt="5"/>
      <dgm:spPr/>
    </dgm:pt>
    <dgm:pt modelId="{E51A4A9B-03ED-48A0-8BF1-8E66BF439546}" type="pres">
      <dgm:prSet presAssocID="{F9011C42-D58F-4856-83EB-2AE87DFBC521}" presName="hierRoot2" presStyleCnt="0">
        <dgm:presLayoutVars>
          <dgm:hierBranch val="init"/>
        </dgm:presLayoutVars>
      </dgm:prSet>
      <dgm:spPr/>
    </dgm:pt>
    <dgm:pt modelId="{0F4099D5-3539-4E50-84CD-6685118B672E}" type="pres">
      <dgm:prSet presAssocID="{F9011C42-D58F-4856-83EB-2AE87DFBC521}" presName="rootComposite" presStyleCnt="0"/>
      <dgm:spPr/>
    </dgm:pt>
    <dgm:pt modelId="{4001F3D8-2D90-47F0-A38B-F09EFE6B6917}" type="pres">
      <dgm:prSet presAssocID="{F9011C42-D58F-4856-83EB-2AE87DFBC521}" presName="rootText" presStyleLbl="node2" presStyleIdx="4" presStyleCnt="5">
        <dgm:presLayoutVars>
          <dgm:chPref val="3"/>
        </dgm:presLayoutVars>
      </dgm:prSet>
      <dgm:spPr/>
    </dgm:pt>
    <dgm:pt modelId="{A71B720B-7EF7-49E4-A741-DDDB6504BA50}" type="pres">
      <dgm:prSet presAssocID="{F9011C42-D58F-4856-83EB-2AE87DFBC521}" presName="rootPict" presStyleLbl="alignImgPlace1" presStyleIdx="5" presStyleCnt="6"/>
      <dgm:spPr>
        <a:blipFill>
          <a:blip xmlns:r="http://schemas.openxmlformats.org/officeDocument/2006/relationships" r:embed="rId6"/>
          <a:srcRect/>
          <a:stretch>
            <a:fillRect l="-20000" r="-20000"/>
          </a:stretch>
        </a:blipFill>
      </dgm:spPr>
    </dgm:pt>
    <dgm:pt modelId="{FD088337-020B-4908-9FB3-2D8934388D2C}" type="pres">
      <dgm:prSet presAssocID="{F9011C42-D58F-4856-83EB-2AE87DFBC521}" presName="rootConnector" presStyleLbl="node2" presStyleIdx="4" presStyleCnt="5"/>
      <dgm:spPr/>
    </dgm:pt>
    <dgm:pt modelId="{B8649DFB-3C4A-4F93-983A-E2A053329077}" type="pres">
      <dgm:prSet presAssocID="{F9011C42-D58F-4856-83EB-2AE87DFBC521}" presName="hierChild4" presStyleCnt="0"/>
      <dgm:spPr/>
    </dgm:pt>
    <dgm:pt modelId="{2E05609F-108F-4FC2-A1BA-759A40EBBA9F}" type="pres">
      <dgm:prSet presAssocID="{F9011C42-D58F-4856-83EB-2AE87DFBC521}" presName="hierChild5" presStyleCnt="0"/>
      <dgm:spPr/>
    </dgm:pt>
    <dgm:pt modelId="{1982B961-F221-4CB6-ACE7-94A18D7A9222}" type="pres">
      <dgm:prSet presAssocID="{50FEAC44-2F54-45B9-AA22-AAB5535FC308}" presName="hierChild3" presStyleCnt="0"/>
      <dgm:spPr/>
    </dgm:pt>
  </dgm:ptLst>
  <dgm:cxnLst>
    <dgm:cxn modelId="{34E05705-C15D-4131-ABE0-157A3A92B499}" type="presOf" srcId="{69FC2881-E147-48C7-8A1F-0D8EA001EFBF}" destId="{60077938-B940-484D-929E-D630B86804C7}" srcOrd="0" destOrd="0" presId="urn:microsoft.com/office/officeart/2005/8/layout/pictureOrgChart+Icon"/>
    <dgm:cxn modelId="{858D7905-48CD-4313-8186-34FB1F23FB8C}" srcId="{50FEAC44-2F54-45B9-AA22-AAB5535FC308}" destId="{69FC2881-E147-48C7-8A1F-0D8EA001EFBF}" srcOrd="0" destOrd="0" parTransId="{153B2915-5F9E-48A4-A813-E31A5A6B3B66}" sibTransId="{95D59691-5070-4D5E-8CD4-5B114AA785F6}"/>
    <dgm:cxn modelId="{1E8EC828-70B7-47D2-9333-E09E39BDD080}" type="presOf" srcId="{69FC2881-E147-48C7-8A1F-0D8EA001EFBF}" destId="{11957456-89E7-40BB-8577-5744129B7DE0}" srcOrd="1" destOrd="0" presId="urn:microsoft.com/office/officeart/2005/8/layout/pictureOrgChart+Icon"/>
    <dgm:cxn modelId="{412FA029-E954-4BAA-9C0D-4969D214A58E}" type="presOf" srcId="{9112A29D-4192-4D6A-8B1F-32600D4AD050}" destId="{21829DCB-080E-4266-9BE3-4B3A48FE5B9A}" srcOrd="1" destOrd="0" presId="urn:microsoft.com/office/officeart/2005/8/layout/pictureOrgChart+Icon"/>
    <dgm:cxn modelId="{015BF938-F0CC-4371-B900-90E1FC8E1AB2}" type="presOf" srcId="{7D0B160C-4050-4C6C-89E0-607F9F78BC41}" destId="{D1320D79-C099-43A4-A6EC-F31F42BD7666}" srcOrd="0" destOrd="0" presId="urn:microsoft.com/office/officeart/2005/8/layout/pictureOrgChart+Icon"/>
    <dgm:cxn modelId="{7CEEF661-91CF-4982-9549-CE90852E3E1B}" type="presOf" srcId="{9112A29D-4192-4D6A-8B1F-32600D4AD050}" destId="{1CE3EF95-CA95-4DB6-8FF0-0AB346FD89E2}" srcOrd="0" destOrd="0" presId="urn:microsoft.com/office/officeart/2005/8/layout/pictureOrgChart+Icon"/>
    <dgm:cxn modelId="{90D4EC49-9718-42FA-9CDE-25E8B5784178}" type="presOf" srcId="{5E83392A-4949-4934-9B99-6A8B0DFEC08C}" destId="{2BA7CA83-4D16-4BFB-AA0D-553E9C6C810B}" srcOrd="0" destOrd="0" presId="urn:microsoft.com/office/officeart/2005/8/layout/pictureOrgChart+Icon"/>
    <dgm:cxn modelId="{77E2CE75-BA3B-40C9-A805-C6C6442A953D}" type="presOf" srcId="{90C858E3-B273-42A6-B32C-3A27213799D0}" destId="{F813C545-4832-4696-8ECC-B9E3831662E9}" srcOrd="0" destOrd="0" presId="urn:microsoft.com/office/officeart/2005/8/layout/pictureOrgChart+Icon"/>
    <dgm:cxn modelId="{BC467556-EA84-4A50-B076-6F6D1CA9B1A3}" type="presOf" srcId="{50FEAC44-2F54-45B9-AA22-AAB5535FC308}" destId="{F32EE177-9930-405F-8357-F1B9567A0B53}" srcOrd="0" destOrd="0" presId="urn:microsoft.com/office/officeart/2005/8/layout/pictureOrgChart+Icon"/>
    <dgm:cxn modelId="{EBC3C978-F1E8-41D8-9FA7-484479A4A98C}" srcId="{50FEAC44-2F54-45B9-AA22-AAB5535FC308}" destId="{5E83392A-4949-4934-9B99-6A8B0DFEC08C}" srcOrd="3" destOrd="0" parTransId="{90C858E3-B273-42A6-B32C-3A27213799D0}" sibTransId="{D9976CF6-4DD6-43DF-B48C-C98B87C59B33}"/>
    <dgm:cxn modelId="{1682465A-FB36-4ABB-B32E-14B5B0C77565}" type="presOf" srcId="{50FEAC44-2F54-45B9-AA22-AAB5535FC308}" destId="{D228D724-CCBA-4B4E-BCF4-2A72A86D632C}" srcOrd="1" destOrd="0" presId="urn:microsoft.com/office/officeart/2005/8/layout/pictureOrgChart+Icon"/>
    <dgm:cxn modelId="{48E3A784-7568-4374-A343-5A1E187E4F7F}" type="presOf" srcId="{5E83392A-4949-4934-9B99-6A8B0DFEC08C}" destId="{D307C020-6D0E-4875-8F1A-E5A16EF7383A}" srcOrd="1" destOrd="0" presId="urn:microsoft.com/office/officeart/2005/8/layout/pictureOrgChart+Icon"/>
    <dgm:cxn modelId="{275F4D8E-5F1A-4DD0-A4E9-798C7941A1D5}" type="presOf" srcId="{2C851851-692C-4A31-97D1-B686E6A8B5BC}" destId="{08F60CA5-A39B-4852-8FE2-2164B058A286}" srcOrd="1" destOrd="0" presId="urn:microsoft.com/office/officeart/2005/8/layout/pictureOrgChart+Icon"/>
    <dgm:cxn modelId="{8A3AD49B-FBB0-467F-BAEC-9FE95C474AC6}" srcId="{50FEAC44-2F54-45B9-AA22-AAB5535FC308}" destId="{2C851851-692C-4A31-97D1-B686E6A8B5BC}" srcOrd="1" destOrd="0" parTransId="{1B194361-CA64-4E7E-AC95-9EDC64EAC7B6}" sibTransId="{706D218E-0E9A-4B14-807A-A3F52632537C}"/>
    <dgm:cxn modelId="{4E6922AE-7D1D-4EC0-A706-E3D5875AD7EA}" type="presOf" srcId="{F9011C42-D58F-4856-83EB-2AE87DFBC521}" destId="{4001F3D8-2D90-47F0-A38B-F09EFE6B6917}" srcOrd="0" destOrd="0" presId="urn:microsoft.com/office/officeart/2005/8/layout/pictureOrgChart+Icon"/>
    <dgm:cxn modelId="{3D49C7C0-EE9D-4100-8675-B525BFF11C4F}" type="presOf" srcId="{1B194361-CA64-4E7E-AC95-9EDC64EAC7B6}" destId="{0DFB2B43-6BD4-4A32-B261-01539FCBE9DA}" srcOrd="0" destOrd="0" presId="urn:microsoft.com/office/officeart/2005/8/layout/pictureOrgChart+Icon"/>
    <dgm:cxn modelId="{167F29C4-88B8-4C29-B84C-4543AF1C81CE}" srcId="{50FEAC44-2F54-45B9-AA22-AAB5535FC308}" destId="{9112A29D-4192-4D6A-8B1F-32600D4AD050}" srcOrd="2" destOrd="0" parTransId="{B9CC7A1B-8D75-408E-85FC-241FEF542E66}" sibTransId="{34912BC2-6AC8-4958-81FF-5B83BEA282E8}"/>
    <dgm:cxn modelId="{2F046ED4-E60D-47D5-8066-05B6AF3EDCB8}" type="presOf" srcId="{B9CC7A1B-8D75-408E-85FC-241FEF542E66}" destId="{279DDB03-2D7B-47C8-A06F-42B274CF43F8}" srcOrd="0" destOrd="0" presId="urn:microsoft.com/office/officeart/2005/8/layout/pictureOrgChart+Icon"/>
    <dgm:cxn modelId="{3B4F9AD6-869D-4A50-9063-25634A0685C2}" type="presOf" srcId="{2C851851-692C-4A31-97D1-B686E6A8B5BC}" destId="{B23EFF95-79AC-4BA1-B033-168C8088214F}" srcOrd="0" destOrd="0" presId="urn:microsoft.com/office/officeart/2005/8/layout/pictureOrgChart+Icon"/>
    <dgm:cxn modelId="{E9C349D8-4C21-400D-B716-323D98F7BEE5}" type="presOf" srcId="{59A67D43-B551-4F1F-84ED-EEE10D709C17}" destId="{01F64B64-6C2F-41A8-B1AD-47BF1454E351}" srcOrd="0" destOrd="0" presId="urn:microsoft.com/office/officeart/2005/8/layout/pictureOrgChart+Icon"/>
    <dgm:cxn modelId="{594D82E4-ABF5-49DE-84EE-A1BBB9CF7520}" srcId="{59A67D43-B551-4F1F-84ED-EEE10D709C17}" destId="{50FEAC44-2F54-45B9-AA22-AAB5535FC308}" srcOrd="0" destOrd="0" parTransId="{D383121F-F7DA-4B11-9BD2-65B7F0FFB83A}" sibTransId="{DC7DCF8A-BCC1-457E-A808-A5955E9BCBB6}"/>
    <dgm:cxn modelId="{A38257EC-D6F3-47B8-817A-D284E3668DEE}" type="presOf" srcId="{F9011C42-D58F-4856-83EB-2AE87DFBC521}" destId="{FD088337-020B-4908-9FB3-2D8934388D2C}" srcOrd="1" destOrd="0" presId="urn:microsoft.com/office/officeart/2005/8/layout/pictureOrgChart+Icon"/>
    <dgm:cxn modelId="{B7F314F5-46B4-454B-8DA9-CEB285434446}" type="presOf" srcId="{153B2915-5F9E-48A4-A813-E31A5A6B3B66}" destId="{FF073A91-2D13-4CF6-B4C4-6F81BD6B5E1F}" srcOrd="0" destOrd="0" presId="urn:microsoft.com/office/officeart/2005/8/layout/pictureOrgChart+Icon"/>
    <dgm:cxn modelId="{C7F117F5-2ABD-4F8F-8891-E15415CBF6FA}" srcId="{50FEAC44-2F54-45B9-AA22-AAB5535FC308}" destId="{F9011C42-D58F-4856-83EB-2AE87DFBC521}" srcOrd="4" destOrd="0" parTransId="{7D0B160C-4050-4C6C-89E0-607F9F78BC41}" sibTransId="{20E5EDEE-5ED2-4143-9B6D-0DCE182352B3}"/>
    <dgm:cxn modelId="{ADC654CD-DE70-4021-B3A0-CD1645BA1059}" type="presParOf" srcId="{01F64B64-6C2F-41A8-B1AD-47BF1454E351}" destId="{76A4D210-6578-4BB7-BA09-09AAAB0B3129}" srcOrd="0" destOrd="0" presId="urn:microsoft.com/office/officeart/2005/8/layout/pictureOrgChart+Icon"/>
    <dgm:cxn modelId="{64BE5CF0-AA02-4403-B6BB-277005A791DD}" type="presParOf" srcId="{76A4D210-6578-4BB7-BA09-09AAAB0B3129}" destId="{5B6C209E-9F63-48A7-A82B-952E7E70BA39}" srcOrd="0" destOrd="0" presId="urn:microsoft.com/office/officeart/2005/8/layout/pictureOrgChart+Icon"/>
    <dgm:cxn modelId="{AE09E2EA-FD9D-4A4D-8CD8-1218543E6702}" type="presParOf" srcId="{5B6C209E-9F63-48A7-A82B-952E7E70BA39}" destId="{F32EE177-9930-405F-8357-F1B9567A0B53}" srcOrd="0" destOrd="0" presId="urn:microsoft.com/office/officeart/2005/8/layout/pictureOrgChart+Icon"/>
    <dgm:cxn modelId="{2A560E39-19B5-43CF-B6CD-B41597DE2245}" type="presParOf" srcId="{5B6C209E-9F63-48A7-A82B-952E7E70BA39}" destId="{252104FE-C80B-4905-A036-F4E89615348C}" srcOrd="1" destOrd="0" presId="urn:microsoft.com/office/officeart/2005/8/layout/pictureOrgChart+Icon"/>
    <dgm:cxn modelId="{9D58A10C-DCBF-4F19-B708-D790C7F4BC64}" type="presParOf" srcId="{5B6C209E-9F63-48A7-A82B-952E7E70BA39}" destId="{D228D724-CCBA-4B4E-BCF4-2A72A86D632C}" srcOrd="2" destOrd="0" presId="urn:microsoft.com/office/officeart/2005/8/layout/pictureOrgChart+Icon"/>
    <dgm:cxn modelId="{B030BDE0-DF24-47A0-A188-F0162A3BAC3E}" type="presParOf" srcId="{76A4D210-6578-4BB7-BA09-09AAAB0B3129}" destId="{D7FA4351-1746-47C2-B379-09695B028DC9}" srcOrd="1" destOrd="0" presId="urn:microsoft.com/office/officeart/2005/8/layout/pictureOrgChart+Icon"/>
    <dgm:cxn modelId="{7D461797-5D13-4E7A-8CD7-1544C91E9BE5}" type="presParOf" srcId="{D7FA4351-1746-47C2-B379-09695B028DC9}" destId="{FF073A91-2D13-4CF6-B4C4-6F81BD6B5E1F}" srcOrd="0" destOrd="0" presId="urn:microsoft.com/office/officeart/2005/8/layout/pictureOrgChart+Icon"/>
    <dgm:cxn modelId="{D4020689-832C-46AA-B139-2CC982066D76}" type="presParOf" srcId="{D7FA4351-1746-47C2-B379-09695B028DC9}" destId="{E8DFD90A-9047-4444-90A9-0950360386E6}" srcOrd="1" destOrd="0" presId="urn:microsoft.com/office/officeart/2005/8/layout/pictureOrgChart+Icon"/>
    <dgm:cxn modelId="{CC25EA11-CCA7-4F91-B48E-280F25E43103}" type="presParOf" srcId="{E8DFD90A-9047-4444-90A9-0950360386E6}" destId="{8626C687-C04E-4B81-9430-8AF09E81038E}" srcOrd="0" destOrd="0" presId="urn:microsoft.com/office/officeart/2005/8/layout/pictureOrgChart+Icon"/>
    <dgm:cxn modelId="{87A5E3A3-ACD8-4F7E-BF16-6DFF827B2328}" type="presParOf" srcId="{8626C687-C04E-4B81-9430-8AF09E81038E}" destId="{60077938-B940-484D-929E-D630B86804C7}" srcOrd="0" destOrd="0" presId="urn:microsoft.com/office/officeart/2005/8/layout/pictureOrgChart+Icon"/>
    <dgm:cxn modelId="{E44D52BD-9B1B-4617-A559-410CF50DB8C3}" type="presParOf" srcId="{8626C687-C04E-4B81-9430-8AF09E81038E}" destId="{4BC1E981-B930-4B77-BF57-3951AE3C8D31}" srcOrd="1" destOrd="0" presId="urn:microsoft.com/office/officeart/2005/8/layout/pictureOrgChart+Icon"/>
    <dgm:cxn modelId="{C3B845CB-4EDB-4D8E-9433-485DF58EA16E}" type="presParOf" srcId="{8626C687-C04E-4B81-9430-8AF09E81038E}" destId="{11957456-89E7-40BB-8577-5744129B7DE0}" srcOrd="2" destOrd="0" presId="urn:microsoft.com/office/officeart/2005/8/layout/pictureOrgChart+Icon"/>
    <dgm:cxn modelId="{81D3E4C9-865F-4B8B-99C2-8BD18D5CBC82}" type="presParOf" srcId="{E8DFD90A-9047-4444-90A9-0950360386E6}" destId="{79A264F3-2815-4CE6-92A5-BDC40F898EBD}" srcOrd="1" destOrd="0" presId="urn:microsoft.com/office/officeart/2005/8/layout/pictureOrgChart+Icon"/>
    <dgm:cxn modelId="{0B92534A-0FDD-4564-BEF6-30EF125693A5}" type="presParOf" srcId="{E8DFD90A-9047-4444-90A9-0950360386E6}" destId="{43940731-F108-43D4-9905-CF844F0B342A}" srcOrd="2" destOrd="0" presId="urn:microsoft.com/office/officeart/2005/8/layout/pictureOrgChart+Icon"/>
    <dgm:cxn modelId="{FFC420C0-8D8B-4314-8BEE-85010008D7EC}" type="presParOf" srcId="{D7FA4351-1746-47C2-B379-09695B028DC9}" destId="{0DFB2B43-6BD4-4A32-B261-01539FCBE9DA}" srcOrd="2" destOrd="0" presId="urn:microsoft.com/office/officeart/2005/8/layout/pictureOrgChart+Icon"/>
    <dgm:cxn modelId="{D2D9F599-54D1-4E7B-A159-899E66DE5449}" type="presParOf" srcId="{D7FA4351-1746-47C2-B379-09695B028DC9}" destId="{8CAFFFEE-288C-4049-B35A-E48ECE37EDD8}" srcOrd="3" destOrd="0" presId="urn:microsoft.com/office/officeart/2005/8/layout/pictureOrgChart+Icon"/>
    <dgm:cxn modelId="{1987C902-A0EA-4F62-A750-9954B1FEE997}" type="presParOf" srcId="{8CAFFFEE-288C-4049-B35A-E48ECE37EDD8}" destId="{2C6AC623-9776-4D98-89FE-FC8F00695722}" srcOrd="0" destOrd="0" presId="urn:microsoft.com/office/officeart/2005/8/layout/pictureOrgChart+Icon"/>
    <dgm:cxn modelId="{F8E8804A-117C-4520-9D52-E33D440B1ED8}" type="presParOf" srcId="{2C6AC623-9776-4D98-89FE-FC8F00695722}" destId="{B23EFF95-79AC-4BA1-B033-168C8088214F}" srcOrd="0" destOrd="0" presId="urn:microsoft.com/office/officeart/2005/8/layout/pictureOrgChart+Icon"/>
    <dgm:cxn modelId="{6C70BE26-F060-4406-8AA0-E527B9436F5A}" type="presParOf" srcId="{2C6AC623-9776-4D98-89FE-FC8F00695722}" destId="{E60C47B0-CB87-48D5-AD9C-6FC72AFF3989}" srcOrd="1" destOrd="0" presId="urn:microsoft.com/office/officeart/2005/8/layout/pictureOrgChart+Icon"/>
    <dgm:cxn modelId="{771217E5-0B66-4B32-A217-416427588B8F}" type="presParOf" srcId="{2C6AC623-9776-4D98-89FE-FC8F00695722}" destId="{08F60CA5-A39B-4852-8FE2-2164B058A286}" srcOrd="2" destOrd="0" presId="urn:microsoft.com/office/officeart/2005/8/layout/pictureOrgChart+Icon"/>
    <dgm:cxn modelId="{F09565C3-B7DD-4280-AF8D-BB42C01F375F}" type="presParOf" srcId="{8CAFFFEE-288C-4049-B35A-E48ECE37EDD8}" destId="{86545612-CD0B-4096-AEFA-A60907383E8B}" srcOrd="1" destOrd="0" presId="urn:microsoft.com/office/officeart/2005/8/layout/pictureOrgChart+Icon"/>
    <dgm:cxn modelId="{E7863A5C-AD88-47CE-A979-F6B7D718A60E}" type="presParOf" srcId="{8CAFFFEE-288C-4049-B35A-E48ECE37EDD8}" destId="{B6272045-ADA7-4E5D-8885-93EC4D268376}" srcOrd="2" destOrd="0" presId="urn:microsoft.com/office/officeart/2005/8/layout/pictureOrgChart+Icon"/>
    <dgm:cxn modelId="{A1B0C0AA-6807-4D3F-A1E1-2DD6AC317F57}" type="presParOf" srcId="{D7FA4351-1746-47C2-B379-09695B028DC9}" destId="{279DDB03-2D7B-47C8-A06F-42B274CF43F8}" srcOrd="4" destOrd="0" presId="urn:microsoft.com/office/officeart/2005/8/layout/pictureOrgChart+Icon"/>
    <dgm:cxn modelId="{3187469D-EE7B-44D1-BA0A-20779BF2A837}" type="presParOf" srcId="{D7FA4351-1746-47C2-B379-09695B028DC9}" destId="{BA580BC9-EA17-46F9-94FA-33C70131D1CA}" srcOrd="5" destOrd="0" presId="urn:microsoft.com/office/officeart/2005/8/layout/pictureOrgChart+Icon"/>
    <dgm:cxn modelId="{4A544F56-9F19-4073-9194-34DB72B59D48}" type="presParOf" srcId="{BA580BC9-EA17-46F9-94FA-33C70131D1CA}" destId="{F7F2528F-7FEE-46E5-8309-1D07FF811E7F}" srcOrd="0" destOrd="0" presId="urn:microsoft.com/office/officeart/2005/8/layout/pictureOrgChart+Icon"/>
    <dgm:cxn modelId="{0C1371D1-ED36-488C-86B4-70388719FBEB}" type="presParOf" srcId="{F7F2528F-7FEE-46E5-8309-1D07FF811E7F}" destId="{1CE3EF95-CA95-4DB6-8FF0-0AB346FD89E2}" srcOrd="0" destOrd="0" presId="urn:microsoft.com/office/officeart/2005/8/layout/pictureOrgChart+Icon"/>
    <dgm:cxn modelId="{F92E8E31-9964-4343-B44B-609DA02ECE76}" type="presParOf" srcId="{F7F2528F-7FEE-46E5-8309-1D07FF811E7F}" destId="{10733600-087E-4D3E-ACE1-4CDFC67612E0}" srcOrd="1" destOrd="0" presId="urn:microsoft.com/office/officeart/2005/8/layout/pictureOrgChart+Icon"/>
    <dgm:cxn modelId="{3DFF4331-878D-4AE2-BEA8-03B939E4A6AE}" type="presParOf" srcId="{F7F2528F-7FEE-46E5-8309-1D07FF811E7F}" destId="{21829DCB-080E-4266-9BE3-4B3A48FE5B9A}" srcOrd="2" destOrd="0" presId="urn:microsoft.com/office/officeart/2005/8/layout/pictureOrgChart+Icon"/>
    <dgm:cxn modelId="{2AA19DE8-DB4F-4DB9-8205-B8CE103267D5}" type="presParOf" srcId="{BA580BC9-EA17-46F9-94FA-33C70131D1CA}" destId="{203A50E2-18F8-40DE-BF2C-8125680AC6DD}" srcOrd="1" destOrd="0" presId="urn:microsoft.com/office/officeart/2005/8/layout/pictureOrgChart+Icon"/>
    <dgm:cxn modelId="{ACE0C975-FF8A-46C6-8D9F-7A801F01E5A0}" type="presParOf" srcId="{BA580BC9-EA17-46F9-94FA-33C70131D1CA}" destId="{2D4B037D-1907-4BEC-848A-E2AEED88F42A}" srcOrd="2" destOrd="0" presId="urn:microsoft.com/office/officeart/2005/8/layout/pictureOrgChart+Icon"/>
    <dgm:cxn modelId="{D9C99B26-CA7A-410B-9293-DC58ED5CDF0F}" type="presParOf" srcId="{D7FA4351-1746-47C2-B379-09695B028DC9}" destId="{F813C545-4832-4696-8ECC-B9E3831662E9}" srcOrd="6" destOrd="0" presId="urn:microsoft.com/office/officeart/2005/8/layout/pictureOrgChart+Icon"/>
    <dgm:cxn modelId="{8D71CD3E-ECEE-4427-9D63-7C90831C64B0}" type="presParOf" srcId="{D7FA4351-1746-47C2-B379-09695B028DC9}" destId="{0C7EBA42-D3CE-4A32-9CAA-D9BDF47042A4}" srcOrd="7" destOrd="0" presId="urn:microsoft.com/office/officeart/2005/8/layout/pictureOrgChart+Icon"/>
    <dgm:cxn modelId="{8AB4DC5E-8AC9-4DDE-879A-430DDD413108}" type="presParOf" srcId="{0C7EBA42-D3CE-4A32-9CAA-D9BDF47042A4}" destId="{F102A4C1-0195-48F2-9926-D60E049A8727}" srcOrd="0" destOrd="0" presId="urn:microsoft.com/office/officeart/2005/8/layout/pictureOrgChart+Icon"/>
    <dgm:cxn modelId="{E86DC268-A1E5-426D-9BF8-6F7D82418BAB}" type="presParOf" srcId="{F102A4C1-0195-48F2-9926-D60E049A8727}" destId="{2BA7CA83-4D16-4BFB-AA0D-553E9C6C810B}" srcOrd="0" destOrd="0" presId="urn:microsoft.com/office/officeart/2005/8/layout/pictureOrgChart+Icon"/>
    <dgm:cxn modelId="{D706756A-1791-4433-854E-59B673E8BA49}" type="presParOf" srcId="{F102A4C1-0195-48F2-9926-D60E049A8727}" destId="{54A71C1D-3E55-4C58-8457-0D7033CD0768}" srcOrd="1" destOrd="0" presId="urn:microsoft.com/office/officeart/2005/8/layout/pictureOrgChart+Icon"/>
    <dgm:cxn modelId="{1185F9C7-B2DB-474D-AEAA-96643D61E3EF}" type="presParOf" srcId="{F102A4C1-0195-48F2-9926-D60E049A8727}" destId="{D307C020-6D0E-4875-8F1A-E5A16EF7383A}" srcOrd="2" destOrd="0" presId="urn:microsoft.com/office/officeart/2005/8/layout/pictureOrgChart+Icon"/>
    <dgm:cxn modelId="{8E488A94-9868-4F0B-8BEF-6E3D3AEDA7EF}" type="presParOf" srcId="{0C7EBA42-D3CE-4A32-9CAA-D9BDF47042A4}" destId="{04E86BFD-4076-4236-8E26-7AD80C9F8ED2}" srcOrd="1" destOrd="0" presId="urn:microsoft.com/office/officeart/2005/8/layout/pictureOrgChart+Icon"/>
    <dgm:cxn modelId="{F2E56A6F-93BE-4080-AC5C-B60C54646006}" type="presParOf" srcId="{0C7EBA42-D3CE-4A32-9CAA-D9BDF47042A4}" destId="{2F87FC06-EA9E-4EDE-B76D-704A6CAAFFBC}" srcOrd="2" destOrd="0" presId="urn:microsoft.com/office/officeart/2005/8/layout/pictureOrgChart+Icon"/>
    <dgm:cxn modelId="{225A77D5-8A0F-4097-9586-FC8B43C74FC3}" type="presParOf" srcId="{D7FA4351-1746-47C2-B379-09695B028DC9}" destId="{D1320D79-C099-43A4-A6EC-F31F42BD7666}" srcOrd="8" destOrd="0" presId="urn:microsoft.com/office/officeart/2005/8/layout/pictureOrgChart+Icon"/>
    <dgm:cxn modelId="{9E23CC25-DDE8-415F-87FD-321C5DEE773E}" type="presParOf" srcId="{D7FA4351-1746-47C2-B379-09695B028DC9}" destId="{E51A4A9B-03ED-48A0-8BF1-8E66BF439546}" srcOrd="9" destOrd="0" presId="urn:microsoft.com/office/officeart/2005/8/layout/pictureOrgChart+Icon"/>
    <dgm:cxn modelId="{5945A473-EF7F-4884-8926-B1DBAB858DDD}" type="presParOf" srcId="{E51A4A9B-03ED-48A0-8BF1-8E66BF439546}" destId="{0F4099D5-3539-4E50-84CD-6685118B672E}" srcOrd="0" destOrd="0" presId="urn:microsoft.com/office/officeart/2005/8/layout/pictureOrgChart+Icon"/>
    <dgm:cxn modelId="{40A27BFF-4C13-47E1-A4FE-368BC66C1E3A}" type="presParOf" srcId="{0F4099D5-3539-4E50-84CD-6685118B672E}" destId="{4001F3D8-2D90-47F0-A38B-F09EFE6B6917}" srcOrd="0" destOrd="0" presId="urn:microsoft.com/office/officeart/2005/8/layout/pictureOrgChart+Icon"/>
    <dgm:cxn modelId="{2B69143E-4D69-4676-846F-412484BA4F5D}" type="presParOf" srcId="{0F4099D5-3539-4E50-84CD-6685118B672E}" destId="{A71B720B-7EF7-49E4-A741-DDDB6504BA50}" srcOrd="1" destOrd="0" presId="urn:microsoft.com/office/officeart/2005/8/layout/pictureOrgChart+Icon"/>
    <dgm:cxn modelId="{4254FDFC-6418-4263-B970-4173184AC778}" type="presParOf" srcId="{0F4099D5-3539-4E50-84CD-6685118B672E}" destId="{FD088337-020B-4908-9FB3-2D8934388D2C}" srcOrd="2" destOrd="0" presId="urn:microsoft.com/office/officeart/2005/8/layout/pictureOrgChart+Icon"/>
    <dgm:cxn modelId="{BA92EFA5-9780-44C9-BBC3-878509628CEB}" type="presParOf" srcId="{E51A4A9B-03ED-48A0-8BF1-8E66BF439546}" destId="{B8649DFB-3C4A-4F93-983A-E2A053329077}" srcOrd="1" destOrd="0" presId="urn:microsoft.com/office/officeart/2005/8/layout/pictureOrgChart+Icon"/>
    <dgm:cxn modelId="{251E013C-43E8-4E1A-B65D-825E79054C2D}" type="presParOf" srcId="{E51A4A9B-03ED-48A0-8BF1-8E66BF439546}" destId="{2E05609F-108F-4FC2-A1BA-759A40EBBA9F}" srcOrd="2" destOrd="0" presId="urn:microsoft.com/office/officeart/2005/8/layout/pictureOrgChart+Icon"/>
    <dgm:cxn modelId="{28C9254E-74D8-4ABB-BF1D-2181BFD84F33}" type="presParOf" srcId="{76A4D210-6578-4BB7-BA09-09AAAB0B3129}" destId="{1982B961-F221-4CB6-ACE7-94A18D7A9222}" srcOrd="2" destOrd="0" presId="urn:microsoft.com/office/officeart/2005/8/layout/pictureOrgChar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69838F-2D62-4096-A06F-548A485BDECF}" type="doc">
      <dgm:prSet loTypeId="urn:microsoft.com/office/officeart/2005/8/layout/pList2" loCatId="list" qsTypeId="urn:microsoft.com/office/officeart/2005/8/quickstyle/simple1" qsCatId="simple" csTypeId="urn:microsoft.com/office/officeart/2005/8/colors/colorful1" csCatId="colorful" phldr="1"/>
      <dgm:spPr/>
      <dgm:t>
        <a:bodyPr/>
        <a:lstStyle/>
        <a:p>
          <a:endParaRPr lang="en-US"/>
        </a:p>
      </dgm:t>
    </dgm:pt>
    <dgm:pt modelId="{E78CB43D-30B9-49AE-9A41-05F9C7C61C89}">
      <dgm:prSet phldrT="[Text]"/>
      <dgm:spPr>
        <a:solidFill>
          <a:srgbClr val="FD5808">
            <a:alpha val="80000"/>
          </a:srgbClr>
        </a:solidFill>
      </dgm:spPr>
      <dgm:t>
        <a:bodyPr/>
        <a:lstStyle/>
        <a:p>
          <a:r>
            <a:rPr lang="en-US" b="1"/>
            <a:t>TECHLink</a:t>
          </a:r>
          <a:br>
            <a:rPr lang="en-US" b="1"/>
          </a:br>
          <a:endParaRPr lang="en-US" b="1"/>
        </a:p>
        <a:p>
          <a:endParaRPr lang="en-US"/>
        </a:p>
      </dgm:t>
    </dgm:pt>
    <dgm:pt modelId="{04E7B32E-7AD5-4A2D-93F7-522B4B1690DE}" type="parTrans" cxnId="{601DC529-E779-4CEA-B573-3D20E8684CA2}">
      <dgm:prSet/>
      <dgm:spPr/>
      <dgm:t>
        <a:bodyPr/>
        <a:lstStyle/>
        <a:p>
          <a:endParaRPr lang="en-US"/>
        </a:p>
      </dgm:t>
    </dgm:pt>
    <dgm:pt modelId="{1935E962-97CA-4B8A-9291-7F3CBD97CF0E}" type="sibTrans" cxnId="{601DC529-E779-4CEA-B573-3D20E8684CA2}">
      <dgm:prSet/>
      <dgm:spPr/>
      <dgm:t>
        <a:bodyPr/>
        <a:lstStyle/>
        <a:p>
          <a:endParaRPr lang="en-US"/>
        </a:p>
      </dgm:t>
    </dgm:pt>
    <dgm:pt modelId="{DC68CEE4-7663-4659-8267-721FFB0686DD}">
      <dgm:prSet phldrT="[Text]"/>
      <dgm:spPr>
        <a:solidFill>
          <a:srgbClr val="129FA6"/>
        </a:solidFill>
      </dgm:spPr>
      <dgm:t>
        <a:bodyPr/>
        <a:lstStyle/>
        <a:p>
          <a:r>
            <a:rPr lang="en-US" b="1"/>
            <a:t>Central and Neighborhood Libraries </a:t>
          </a:r>
          <a:br>
            <a:rPr lang="en-US" b="1"/>
          </a:br>
          <a:endParaRPr lang="en-US" b="1"/>
        </a:p>
      </dgm:t>
    </dgm:pt>
    <dgm:pt modelId="{1F154913-E3B6-46A4-B64C-5BC483DF5F3F}" type="parTrans" cxnId="{165982A1-71B6-462B-8FA6-AB519C915758}">
      <dgm:prSet/>
      <dgm:spPr/>
      <dgm:t>
        <a:bodyPr/>
        <a:lstStyle/>
        <a:p>
          <a:endParaRPr lang="en-US"/>
        </a:p>
      </dgm:t>
    </dgm:pt>
    <dgm:pt modelId="{95C9255D-D140-4717-B29B-A98FF06D1C50}" type="sibTrans" cxnId="{165982A1-71B6-462B-8FA6-AB519C915758}">
      <dgm:prSet/>
      <dgm:spPr/>
      <dgm:t>
        <a:bodyPr/>
        <a:lstStyle/>
        <a:p>
          <a:endParaRPr lang="en-US"/>
        </a:p>
      </dgm:t>
    </dgm:pt>
    <dgm:pt modelId="{83616534-0DD2-40C3-84EF-751F85AE7845}">
      <dgm:prSet phldrT="[Text]" custT="1"/>
      <dgm:spPr>
        <a:solidFill>
          <a:srgbClr val="A4276A"/>
        </a:solidFill>
      </dgm:spPr>
      <dgm:t>
        <a:bodyPr/>
        <a:lstStyle/>
        <a:p>
          <a:r>
            <a:rPr lang="en-US" sz="1200" b="1"/>
            <a:t>Library Collections</a:t>
          </a:r>
          <a:br>
            <a:rPr lang="en-US" sz="1200" b="1"/>
          </a:br>
          <a:endParaRPr lang="en-US" sz="1200" b="1"/>
        </a:p>
        <a:p>
          <a:endParaRPr lang="en-US" sz="600" b="1"/>
        </a:p>
      </dgm:t>
    </dgm:pt>
    <dgm:pt modelId="{F817083A-A0F4-44BA-9C5D-126983B7C890}" type="parTrans" cxnId="{49C72D72-C54A-4859-840B-5F0B1A9DADF1}">
      <dgm:prSet/>
      <dgm:spPr/>
      <dgm:t>
        <a:bodyPr/>
        <a:lstStyle/>
        <a:p>
          <a:endParaRPr lang="en-US"/>
        </a:p>
      </dgm:t>
    </dgm:pt>
    <dgm:pt modelId="{5D552B29-CA99-4A2D-9BE5-876FD3084B31}" type="sibTrans" cxnId="{49C72D72-C54A-4859-840B-5F0B1A9DADF1}">
      <dgm:prSet/>
      <dgm:spPr/>
      <dgm:t>
        <a:bodyPr/>
        <a:lstStyle/>
        <a:p>
          <a:endParaRPr lang="en-US"/>
        </a:p>
      </dgm:t>
    </dgm:pt>
    <dgm:pt modelId="{AD33AFB5-7CCF-43FE-B5CA-7AD5CAEB2D52}">
      <dgm:prSet/>
      <dgm:spPr>
        <a:solidFill>
          <a:srgbClr val="558257"/>
        </a:solidFill>
      </dgm:spPr>
      <dgm:t>
        <a:bodyPr/>
        <a:lstStyle/>
        <a:p>
          <a:r>
            <a:rPr lang="en-US" b="1"/>
            <a:t>Literacy and Education</a:t>
          </a:r>
          <a:br>
            <a:rPr lang="en-US" b="1"/>
          </a:br>
          <a:endParaRPr lang="en-US" b="1"/>
        </a:p>
      </dgm:t>
    </dgm:pt>
    <dgm:pt modelId="{BD1A6900-8627-42BD-81E9-2187D869CD7F}" type="parTrans" cxnId="{A7A366AF-E424-4672-9F4D-C9ED4F00A56E}">
      <dgm:prSet/>
      <dgm:spPr/>
      <dgm:t>
        <a:bodyPr/>
        <a:lstStyle/>
        <a:p>
          <a:endParaRPr lang="en-US"/>
        </a:p>
      </dgm:t>
    </dgm:pt>
    <dgm:pt modelId="{B717B2C0-E731-4428-AA4F-60C3AEACDC3E}" type="sibTrans" cxnId="{A7A366AF-E424-4672-9F4D-C9ED4F00A56E}">
      <dgm:prSet/>
      <dgm:spPr/>
      <dgm:t>
        <a:bodyPr/>
        <a:lstStyle/>
        <a:p>
          <a:endParaRPr lang="en-US"/>
        </a:p>
      </dgm:t>
    </dgm:pt>
    <dgm:pt modelId="{F8BB4378-F6AF-4C1D-8A76-3BFDC66272E7}">
      <dgm:prSet/>
      <dgm:spPr>
        <a:solidFill>
          <a:srgbClr val="FD5808">
            <a:alpha val="80000"/>
          </a:srgbClr>
        </a:solidFill>
      </dgm:spPr>
      <dgm:t>
        <a:bodyPr/>
        <a:lstStyle/>
        <a:p>
          <a:r>
            <a:rPr lang="en-US"/>
            <a:t>Makerspaces that allow customers to create using cutting edge technology</a:t>
          </a:r>
        </a:p>
      </dgm:t>
    </dgm:pt>
    <dgm:pt modelId="{AF786FCE-634A-45EE-934E-EFBFDE7300E8}" type="parTrans" cxnId="{9AC1F8E3-F7DB-4651-BFB6-EA005B19F95C}">
      <dgm:prSet/>
      <dgm:spPr/>
      <dgm:t>
        <a:bodyPr/>
        <a:lstStyle/>
        <a:p>
          <a:endParaRPr lang="en-US"/>
        </a:p>
      </dgm:t>
    </dgm:pt>
    <dgm:pt modelId="{95836F51-4BDD-4FB4-81D1-224B182FD0D2}" type="sibTrans" cxnId="{9AC1F8E3-F7DB-4651-BFB6-EA005B19F95C}">
      <dgm:prSet/>
      <dgm:spPr/>
      <dgm:t>
        <a:bodyPr/>
        <a:lstStyle/>
        <a:p>
          <a:endParaRPr lang="en-US"/>
        </a:p>
      </dgm:t>
    </dgm:pt>
    <dgm:pt modelId="{4F2841B0-91A8-4412-BF3F-75B0371E78D7}">
      <dgm:prSet/>
      <dgm:spPr>
        <a:solidFill>
          <a:srgbClr val="129FA6"/>
        </a:solidFill>
      </dgm:spPr>
      <dgm:t>
        <a:bodyPr/>
        <a:lstStyle/>
        <a:p>
          <a:r>
            <a:rPr lang="en-US"/>
            <a:t>28 Neighborhood and Express Libraries</a:t>
          </a:r>
        </a:p>
      </dgm:t>
    </dgm:pt>
    <dgm:pt modelId="{DDF8DD90-7173-46BC-8A95-BE56E3C4069F}" type="parTrans" cxnId="{6D19B720-C25E-417B-940C-447D6C31DE5A}">
      <dgm:prSet/>
      <dgm:spPr/>
      <dgm:t>
        <a:bodyPr/>
        <a:lstStyle/>
        <a:p>
          <a:endParaRPr lang="en-US"/>
        </a:p>
      </dgm:t>
    </dgm:pt>
    <dgm:pt modelId="{1159981C-1F5B-4F50-BA5F-015A27725580}" type="sibTrans" cxnId="{6D19B720-C25E-417B-940C-447D6C31DE5A}">
      <dgm:prSet/>
      <dgm:spPr/>
      <dgm:t>
        <a:bodyPr/>
        <a:lstStyle/>
        <a:p>
          <a:endParaRPr lang="en-US"/>
        </a:p>
      </dgm:t>
    </dgm:pt>
    <dgm:pt modelId="{63FA96B0-16C5-4D4F-856E-8969A4EE2381}">
      <dgm:prSet/>
      <dgm:spPr>
        <a:solidFill>
          <a:srgbClr val="129FA6"/>
        </a:solidFill>
      </dgm:spPr>
      <dgm:t>
        <a:bodyPr/>
        <a:lstStyle/>
        <a:p>
          <a:r>
            <a:rPr lang="en-US"/>
            <a:t>5 Regional Libraries</a:t>
          </a:r>
        </a:p>
      </dgm:t>
    </dgm:pt>
    <dgm:pt modelId="{B512274E-4198-4088-8408-5C3A741DAB82}" type="parTrans" cxnId="{430EB982-36D7-485B-86E6-E7961C473D85}">
      <dgm:prSet/>
      <dgm:spPr/>
      <dgm:t>
        <a:bodyPr/>
        <a:lstStyle/>
        <a:p>
          <a:endParaRPr lang="en-US"/>
        </a:p>
      </dgm:t>
    </dgm:pt>
    <dgm:pt modelId="{1B81868A-8CC5-4F19-B984-78D8AC6E87BB}" type="sibTrans" cxnId="{430EB982-36D7-485B-86E6-E7961C473D85}">
      <dgm:prSet/>
      <dgm:spPr/>
      <dgm:t>
        <a:bodyPr/>
        <a:lstStyle/>
        <a:p>
          <a:endParaRPr lang="en-US"/>
        </a:p>
      </dgm:t>
    </dgm:pt>
    <dgm:pt modelId="{EE7F9A7A-CF7F-4AE1-931D-F9B7FE2A273A}">
      <dgm:prSet/>
      <dgm:spPr>
        <a:solidFill>
          <a:srgbClr val="A4276A"/>
        </a:solidFill>
      </dgm:spPr>
      <dgm:t>
        <a:bodyPr/>
        <a:lstStyle/>
        <a:p>
          <a:r>
            <a:rPr lang="en-US" sz="900"/>
            <a:t>Books, e-books, and e-audiobooks available for checkout</a:t>
          </a:r>
        </a:p>
      </dgm:t>
    </dgm:pt>
    <dgm:pt modelId="{D97B15E0-8244-4EA3-9DAD-EA1EBC889D6C}" type="parTrans" cxnId="{66794788-0BC0-4BBB-BE0B-32E195E6CABB}">
      <dgm:prSet/>
      <dgm:spPr/>
      <dgm:t>
        <a:bodyPr/>
        <a:lstStyle/>
        <a:p>
          <a:endParaRPr lang="en-US"/>
        </a:p>
      </dgm:t>
    </dgm:pt>
    <dgm:pt modelId="{A23EB4AC-0EC6-4D30-BA4E-3952F2AE1A93}" type="sibTrans" cxnId="{66794788-0BC0-4BBB-BE0B-32E195E6CABB}">
      <dgm:prSet/>
      <dgm:spPr/>
      <dgm:t>
        <a:bodyPr/>
        <a:lstStyle/>
        <a:p>
          <a:endParaRPr lang="en-US"/>
        </a:p>
      </dgm:t>
    </dgm:pt>
    <dgm:pt modelId="{E41F2627-3BA7-4958-9442-1BB54478F5BF}">
      <dgm:prSet/>
      <dgm:spPr>
        <a:solidFill>
          <a:srgbClr val="129FA6"/>
        </a:solidFill>
      </dgm:spPr>
      <dgm:t>
        <a:bodyPr/>
        <a:lstStyle/>
        <a:p>
          <a:r>
            <a:rPr lang="en-US"/>
            <a:t>Central Library</a:t>
          </a:r>
        </a:p>
      </dgm:t>
    </dgm:pt>
    <dgm:pt modelId="{278BAD13-A45A-43F6-BBE9-75AE66987A8D}" type="sibTrans" cxnId="{FC1EFDDA-4A60-41D0-A46C-CD462BDCC025}">
      <dgm:prSet/>
      <dgm:spPr/>
      <dgm:t>
        <a:bodyPr/>
        <a:lstStyle/>
        <a:p>
          <a:endParaRPr lang="en-US"/>
        </a:p>
      </dgm:t>
    </dgm:pt>
    <dgm:pt modelId="{B88A5AE4-CF55-46A9-9858-98F451BB7D3C}" type="parTrans" cxnId="{FC1EFDDA-4A60-41D0-A46C-CD462BDCC025}">
      <dgm:prSet/>
      <dgm:spPr/>
      <dgm:t>
        <a:bodyPr/>
        <a:lstStyle/>
        <a:p>
          <a:endParaRPr lang="en-US"/>
        </a:p>
      </dgm:t>
    </dgm:pt>
    <dgm:pt modelId="{0210048A-8CEA-45AA-B603-CFE634DBD0A8}">
      <dgm:prSet/>
      <dgm:spPr>
        <a:solidFill>
          <a:srgbClr val="A4276A"/>
        </a:solidFill>
      </dgm:spPr>
      <dgm:t>
        <a:bodyPr/>
        <a:lstStyle/>
        <a:p>
          <a:r>
            <a:rPr lang="en-US" sz="900"/>
            <a:t>Library  of Things (bakeware, musical instruments, etc)</a:t>
          </a:r>
        </a:p>
      </dgm:t>
    </dgm:pt>
    <dgm:pt modelId="{641BFD3F-5049-4C40-B0D4-AD9C9FE80926}" type="parTrans" cxnId="{B06DE799-259A-46CE-A7E3-21415C239AF2}">
      <dgm:prSet/>
      <dgm:spPr/>
      <dgm:t>
        <a:bodyPr/>
        <a:lstStyle/>
        <a:p>
          <a:endParaRPr lang="en-US"/>
        </a:p>
      </dgm:t>
    </dgm:pt>
    <dgm:pt modelId="{434A2915-A743-418B-A3FA-F0B5B4E4086A}" type="sibTrans" cxnId="{B06DE799-259A-46CE-A7E3-21415C239AF2}">
      <dgm:prSet/>
      <dgm:spPr/>
      <dgm:t>
        <a:bodyPr/>
        <a:lstStyle/>
        <a:p>
          <a:endParaRPr lang="en-US"/>
        </a:p>
      </dgm:t>
    </dgm:pt>
    <dgm:pt modelId="{A0841772-DECA-48A6-A820-BC31018AF8AD}">
      <dgm:prSet/>
      <dgm:spPr>
        <a:solidFill>
          <a:srgbClr val="A4276A"/>
        </a:solidFill>
      </dgm:spPr>
      <dgm:t>
        <a:bodyPr/>
        <a:lstStyle/>
        <a:p>
          <a:r>
            <a:rPr lang="en-US" sz="900"/>
            <a:t>Databases</a:t>
          </a:r>
        </a:p>
      </dgm:t>
    </dgm:pt>
    <dgm:pt modelId="{A0B4C890-CF72-4153-A66A-4DDA396DA565}" type="parTrans" cxnId="{72908F0A-DD09-43A7-A9CD-AA26BC6AF0A3}">
      <dgm:prSet/>
      <dgm:spPr/>
      <dgm:t>
        <a:bodyPr/>
        <a:lstStyle/>
        <a:p>
          <a:endParaRPr lang="en-US"/>
        </a:p>
      </dgm:t>
    </dgm:pt>
    <dgm:pt modelId="{9D1157F9-F48E-4DAF-9D89-E8360B771495}" type="sibTrans" cxnId="{72908F0A-DD09-43A7-A9CD-AA26BC6AF0A3}">
      <dgm:prSet/>
      <dgm:spPr/>
      <dgm:t>
        <a:bodyPr/>
        <a:lstStyle/>
        <a:p>
          <a:endParaRPr lang="en-US"/>
        </a:p>
      </dgm:t>
    </dgm:pt>
    <dgm:pt modelId="{1BEDEC0F-DE40-46CE-A17E-3D3C3AA47CB3}">
      <dgm:prSet/>
      <dgm:spPr>
        <a:solidFill>
          <a:srgbClr val="A4276A"/>
        </a:solidFill>
      </dgm:spPr>
      <dgm:t>
        <a:bodyPr/>
        <a:lstStyle/>
        <a:p>
          <a:r>
            <a:rPr lang="en-US" sz="900"/>
            <a:t>Online learning platforms</a:t>
          </a:r>
        </a:p>
      </dgm:t>
    </dgm:pt>
    <dgm:pt modelId="{5EDA99E9-188A-4B3A-A6C0-6C3C61E17F0C}" type="parTrans" cxnId="{5E1C004C-584C-423E-97FA-294E44F79C8D}">
      <dgm:prSet/>
      <dgm:spPr/>
      <dgm:t>
        <a:bodyPr/>
        <a:lstStyle/>
        <a:p>
          <a:endParaRPr lang="en-US"/>
        </a:p>
      </dgm:t>
    </dgm:pt>
    <dgm:pt modelId="{79783300-1635-4325-B1A2-A2F63E5E9F68}" type="sibTrans" cxnId="{5E1C004C-584C-423E-97FA-294E44F79C8D}">
      <dgm:prSet/>
      <dgm:spPr/>
      <dgm:t>
        <a:bodyPr/>
        <a:lstStyle/>
        <a:p>
          <a:endParaRPr lang="en-US"/>
        </a:p>
      </dgm:t>
    </dgm:pt>
    <dgm:pt modelId="{5E00C2CD-F188-4E1A-9DFA-C50EC051ABB0}">
      <dgm:prSet/>
      <dgm:spPr>
        <a:solidFill>
          <a:srgbClr val="558257"/>
        </a:solidFill>
      </dgm:spPr>
      <dgm:t>
        <a:bodyPr/>
        <a:lstStyle/>
        <a:p>
          <a:r>
            <a:rPr lang="en-US"/>
            <a:t>Lifelong learning programs for all ages</a:t>
          </a:r>
        </a:p>
      </dgm:t>
    </dgm:pt>
    <dgm:pt modelId="{F1474647-B990-4054-9E1D-F270E4256C7B}" type="parTrans" cxnId="{CF38C553-2D61-494C-8366-1D70875B5ADB}">
      <dgm:prSet/>
      <dgm:spPr/>
      <dgm:t>
        <a:bodyPr/>
        <a:lstStyle/>
        <a:p>
          <a:endParaRPr lang="en-US"/>
        </a:p>
      </dgm:t>
    </dgm:pt>
    <dgm:pt modelId="{1BE61CA7-5851-4153-8A34-386B2E6A59ED}" type="sibTrans" cxnId="{CF38C553-2D61-494C-8366-1D70875B5ADB}">
      <dgm:prSet/>
      <dgm:spPr/>
      <dgm:t>
        <a:bodyPr/>
        <a:lstStyle/>
        <a:p>
          <a:endParaRPr lang="en-US"/>
        </a:p>
      </dgm:t>
    </dgm:pt>
    <dgm:pt modelId="{35A1E28B-5E86-47A6-9BEE-BFA5BBFA4742}">
      <dgm:prSet/>
      <dgm:spPr>
        <a:solidFill>
          <a:srgbClr val="558257"/>
        </a:solidFill>
      </dgm:spPr>
      <dgm:t>
        <a:bodyPr/>
        <a:lstStyle/>
        <a:p>
          <a:r>
            <a:rPr lang="en-US"/>
            <a:t>Youth focused programs</a:t>
          </a:r>
        </a:p>
      </dgm:t>
    </dgm:pt>
    <dgm:pt modelId="{50EF4C98-04A4-4ED4-9CA7-150A21CB9FB0}" type="parTrans" cxnId="{FEF77812-609E-493C-AEC9-E6B77FEA9230}">
      <dgm:prSet/>
      <dgm:spPr/>
      <dgm:t>
        <a:bodyPr/>
        <a:lstStyle/>
        <a:p>
          <a:endParaRPr lang="en-US"/>
        </a:p>
      </dgm:t>
    </dgm:pt>
    <dgm:pt modelId="{F2C08EB7-F5B8-4653-BB6A-8FE89109F955}" type="sibTrans" cxnId="{FEF77812-609E-493C-AEC9-E6B77FEA9230}">
      <dgm:prSet/>
      <dgm:spPr/>
      <dgm:t>
        <a:bodyPr/>
        <a:lstStyle/>
        <a:p>
          <a:endParaRPr lang="en-US"/>
        </a:p>
      </dgm:t>
    </dgm:pt>
    <dgm:pt modelId="{414D5520-E70E-4EE9-A9BF-51C5F0309F47}">
      <dgm:prSet/>
      <dgm:spPr>
        <a:solidFill>
          <a:srgbClr val="558257"/>
        </a:solidFill>
      </dgm:spPr>
      <dgm:t>
        <a:bodyPr/>
        <a:lstStyle/>
        <a:p>
          <a:r>
            <a:rPr lang="en-US"/>
            <a:t>Workforce development programs</a:t>
          </a:r>
        </a:p>
      </dgm:t>
    </dgm:pt>
    <dgm:pt modelId="{9C392743-7A34-4DAE-B14E-B459F05B4F74}" type="parTrans" cxnId="{AAF20FEB-5825-461C-9160-51FA5D5CA738}">
      <dgm:prSet/>
      <dgm:spPr/>
      <dgm:t>
        <a:bodyPr/>
        <a:lstStyle/>
        <a:p>
          <a:endParaRPr lang="en-US"/>
        </a:p>
      </dgm:t>
    </dgm:pt>
    <dgm:pt modelId="{E0972172-FF90-4EA9-B2C6-674F1A8D7984}" type="sibTrans" cxnId="{AAF20FEB-5825-461C-9160-51FA5D5CA738}">
      <dgm:prSet/>
      <dgm:spPr/>
      <dgm:t>
        <a:bodyPr/>
        <a:lstStyle/>
        <a:p>
          <a:endParaRPr lang="en-US"/>
        </a:p>
      </dgm:t>
    </dgm:pt>
    <dgm:pt modelId="{DEBB6700-798B-48DA-8047-B9B90EC46989}">
      <dgm:prSet/>
      <dgm:spPr>
        <a:solidFill>
          <a:srgbClr val="FD5808">
            <a:alpha val="80000"/>
          </a:srgbClr>
        </a:solidFill>
      </dgm:spPr>
      <dgm:t>
        <a:bodyPr/>
        <a:lstStyle/>
        <a:p>
          <a:r>
            <a:rPr lang="en-US"/>
            <a:t>Technology includes laser cutters, embroidery machines, podcasting, video and music production, and more</a:t>
          </a:r>
        </a:p>
      </dgm:t>
    </dgm:pt>
    <dgm:pt modelId="{6B32A647-EF46-4BDF-A7BB-6039E2D2E340}" type="parTrans" cxnId="{E4FA3A73-3914-4E03-9AC6-7C2249D00641}">
      <dgm:prSet/>
      <dgm:spPr/>
      <dgm:t>
        <a:bodyPr/>
        <a:lstStyle/>
        <a:p>
          <a:endParaRPr lang="en-US"/>
        </a:p>
      </dgm:t>
    </dgm:pt>
    <dgm:pt modelId="{77180BDB-315B-439F-85C8-B68137260920}" type="sibTrans" cxnId="{E4FA3A73-3914-4E03-9AC6-7C2249D00641}">
      <dgm:prSet/>
      <dgm:spPr/>
      <dgm:t>
        <a:bodyPr/>
        <a:lstStyle/>
        <a:p>
          <a:endParaRPr lang="en-US"/>
        </a:p>
      </dgm:t>
    </dgm:pt>
    <dgm:pt modelId="{2F390B6F-5973-4044-9091-00542C48CB97}">
      <dgm:prSet/>
      <dgm:spPr>
        <a:solidFill>
          <a:srgbClr val="8B85C0"/>
        </a:solidFill>
      </dgm:spPr>
      <dgm:t>
        <a:bodyPr/>
        <a:lstStyle/>
        <a:p>
          <a:r>
            <a:rPr lang="en-US" b="1"/>
            <a:t>Library Spaces</a:t>
          </a:r>
          <a:br>
            <a:rPr lang="en-US" b="1"/>
          </a:br>
          <a:br>
            <a:rPr lang="en-US" b="1"/>
          </a:br>
          <a:endParaRPr lang="en-US" b="1"/>
        </a:p>
      </dgm:t>
    </dgm:pt>
    <dgm:pt modelId="{B03D8121-D108-4615-A142-528840952CBD}" type="parTrans" cxnId="{73449545-A46F-47E1-9997-5309F11C6CE1}">
      <dgm:prSet/>
      <dgm:spPr/>
      <dgm:t>
        <a:bodyPr/>
        <a:lstStyle/>
        <a:p>
          <a:endParaRPr lang="en-US"/>
        </a:p>
      </dgm:t>
    </dgm:pt>
    <dgm:pt modelId="{CA657CC5-538A-49BD-9154-736432352A8D}" type="sibTrans" cxnId="{73449545-A46F-47E1-9997-5309F11C6CE1}">
      <dgm:prSet/>
      <dgm:spPr/>
      <dgm:t>
        <a:bodyPr/>
        <a:lstStyle/>
        <a:p>
          <a:endParaRPr lang="en-US"/>
        </a:p>
      </dgm:t>
    </dgm:pt>
    <dgm:pt modelId="{960C363C-02E1-4BB1-83FB-2BD4C9C014BE}">
      <dgm:prSet/>
      <dgm:spPr>
        <a:solidFill>
          <a:srgbClr val="8B85C0"/>
        </a:solidFill>
      </dgm:spPr>
      <dgm:t>
        <a:bodyPr/>
        <a:lstStyle/>
        <a:p>
          <a:r>
            <a:rPr lang="en-US"/>
            <a:t>Historic properties for special events</a:t>
          </a:r>
        </a:p>
      </dgm:t>
    </dgm:pt>
    <dgm:pt modelId="{33F1659C-0058-4060-BEE7-837457551D44}" type="parTrans" cxnId="{747F7ABE-AEE4-4783-9704-0997052BB50D}">
      <dgm:prSet/>
      <dgm:spPr/>
      <dgm:t>
        <a:bodyPr/>
        <a:lstStyle/>
        <a:p>
          <a:endParaRPr lang="en-US"/>
        </a:p>
      </dgm:t>
    </dgm:pt>
    <dgm:pt modelId="{B14FEB45-AA24-4CCE-AF77-74FF1904382F}" type="sibTrans" cxnId="{747F7ABE-AEE4-4783-9704-0997052BB50D}">
      <dgm:prSet/>
      <dgm:spPr/>
      <dgm:t>
        <a:bodyPr/>
        <a:lstStyle/>
        <a:p>
          <a:endParaRPr lang="en-US"/>
        </a:p>
      </dgm:t>
    </dgm:pt>
    <dgm:pt modelId="{9A089670-AC7A-4B4E-A593-294B5A14FC11}">
      <dgm:prSet/>
      <dgm:spPr>
        <a:solidFill>
          <a:srgbClr val="8B85C0"/>
        </a:solidFill>
      </dgm:spPr>
      <dgm:t>
        <a:bodyPr/>
        <a:lstStyle/>
        <a:p>
          <a:r>
            <a:rPr lang="en-US"/>
            <a:t>Places for community meetings</a:t>
          </a:r>
        </a:p>
      </dgm:t>
    </dgm:pt>
    <dgm:pt modelId="{E4F5C0B6-0B9E-4A59-9A48-6046B0B2BCBC}" type="parTrans" cxnId="{BBC0DC07-B372-455C-ADA0-03318CC0F967}">
      <dgm:prSet/>
      <dgm:spPr/>
      <dgm:t>
        <a:bodyPr/>
        <a:lstStyle/>
        <a:p>
          <a:endParaRPr lang="en-US"/>
        </a:p>
      </dgm:t>
    </dgm:pt>
    <dgm:pt modelId="{96CD759B-17DF-4C3C-8E73-9BB54C10D0FE}" type="sibTrans" cxnId="{BBC0DC07-B372-455C-ADA0-03318CC0F967}">
      <dgm:prSet/>
      <dgm:spPr/>
      <dgm:t>
        <a:bodyPr/>
        <a:lstStyle/>
        <a:p>
          <a:endParaRPr lang="en-US"/>
        </a:p>
      </dgm:t>
    </dgm:pt>
    <dgm:pt modelId="{2BF7AACB-0F68-4FDF-BB90-602D077B85A2}">
      <dgm:prSet/>
      <dgm:spPr>
        <a:solidFill>
          <a:srgbClr val="8B85C0"/>
        </a:solidFill>
      </dgm:spPr>
      <dgm:t>
        <a:bodyPr/>
        <a:lstStyle/>
        <a:p>
          <a:r>
            <a:rPr lang="en-US" b="0">
              <a:latin typeface="Calibri Light" panose="020F0302020204030204"/>
            </a:rPr>
            <a:t>Ensure safe and welcoming environment for the public</a:t>
          </a:r>
        </a:p>
      </dgm:t>
    </dgm:pt>
    <dgm:pt modelId="{6231BA05-E976-4899-B961-F9C8FB4B4FC3}" type="parTrans" cxnId="{C15DC820-0FC3-4B08-9037-F7836EC2D037}">
      <dgm:prSet/>
      <dgm:spPr/>
      <dgm:t>
        <a:bodyPr/>
        <a:lstStyle/>
        <a:p>
          <a:endParaRPr lang="en-US"/>
        </a:p>
      </dgm:t>
    </dgm:pt>
    <dgm:pt modelId="{224DCD7D-5B98-4D4B-9F3C-5ED478A3CD38}" type="sibTrans" cxnId="{C15DC820-0FC3-4B08-9037-F7836EC2D037}">
      <dgm:prSet/>
      <dgm:spPr/>
      <dgm:t>
        <a:bodyPr/>
        <a:lstStyle/>
        <a:p>
          <a:endParaRPr lang="en-US"/>
        </a:p>
      </dgm:t>
    </dgm:pt>
    <dgm:pt modelId="{F6D0AFD4-B062-4DFC-B331-29D656EBF8BA}">
      <dgm:prSet custT="1"/>
      <dgm:spPr>
        <a:solidFill>
          <a:srgbClr val="699AC2">
            <a:alpha val="60000"/>
          </a:srgbClr>
        </a:solidFill>
      </dgm:spPr>
      <dgm:t>
        <a:bodyPr/>
        <a:lstStyle/>
        <a:p>
          <a:r>
            <a:rPr lang="en-US" sz="1200" b="1" dirty="0"/>
            <a:t>History Research Centers</a:t>
          </a:r>
        </a:p>
        <a:p>
          <a:endParaRPr lang="en-US" sz="800" b="1" dirty="0"/>
        </a:p>
      </dgm:t>
    </dgm:pt>
    <dgm:pt modelId="{1796D2BD-392A-4298-8BF5-A621015D3FBF}" type="parTrans" cxnId="{5D7A1A7B-888E-4DBA-A77B-9A39D0CAAD2C}">
      <dgm:prSet/>
      <dgm:spPr/>
      <dgm:t>
        <a:bodyPr/>
        <a:lstStyle/>
        <a:p>
          <a:endParaRPr lang="en-US"/>
        </a:p>
      </dgm:t>
    </dgm:pt>
    <dgm:pt modelId="{199B4636-9614-4202-8B4D-EA82E75ECAD6}" type="sibTrans" cxnId="{5D7A1A7B-888E-4DBA-A77B-9A39D0CAAD2C}">
      <dgm:prSet/>
      <dgm:spPr/>
      <dgm:t>
        <a:bodyPr/>
        <a:lstStyle/>
        <a:p>
          <a:endParaRPr lang="en-US"/>
        </a:p>
      </dgm:t>
    </dgm:pt>
    <dgm:pt modelId="{570872F8-3725-4039-85A5-38F20ECE9299}">
      <dgm:prSet/>
      <dgm:spPr>
        <a:solidFill>
          <a:srgbClr val="699AC2">
            <a:alpha val="60000"/>
          </a:srgbClr>
        </a:solidFill>
      </dgm:spPr>
      <dgm:t>
        <a:bodyPr/>
        <a:lstStyle/>
        <a:p>
          <a:r>
            <a:rPr lang="en-US" sz="900"/>
            <a:t>African American History Research Center</a:t>
          </a:r>
        </a:p>
      </dgm:t>
    </dgm:pt>
    <dgm:pt modelId="{E529E0D4-7C96-4CA2-B1E5-4792D7B68ED9}" type="parTrans" cxnId="{B707EC25-8433-4D5C-9299-42FEF47459D5}">
      <dgm:prSet/>
      <dgm:spPr/>
      <dgm:t>
        <a:bodyPr/>
        <a:lstStyle/>
        <a:p>
          <a:endParaRPr lang="en-US"/>
        </a:p>
      </dgm:t>
    </dgm:pt>
    <dgm:pt modelId="{04E4DCD4-C221-4D1F-9F04-4EB87284E613}" type="sibTrans" cxnId="{B707EC25-8433-4D5C-9299-42FEF47459D5}">
      <dgm:prSet/>
      <dgm:spPr/>
      <dgm:t>
        <a:bodyPr/>
        <a:lstStyle/>
        <a:p>
          <a:endParaRPr lang="en-US"/>
        </a:p>
      </dgm:t>
    </dgm:pt>
    <dgm:pt modelId="{38B1AD90-2182-4BDF-B677-A7E8FD01B0BE}">
      <dgm:prSet/>
      <dgm:spPr>
        <a:solidFill>
          <a:srgbClr val="699AC2">
            <a:alpha val="60000"/>
          </a:srgbClr>
        </a:solidFill>
      </dgm:spPr>
      <dgm:t>
        <a:bodyPr/>
        <a:lstStyle/>
        <a:p>
          <a:r>
            <a:rPr lang="en-US" sz="900"/>
            <a:t>Family History Research Center</a:t>
          </a:r>
        </a:p>
      </dgm:t>
    </dgm:pt>
    <dgm:pt modelId="{B6D29409-D16D-46BC-A6ED-FA238D49B4BD}" type="parTrans" cxnId="{8C76B685-8685-441F-A796-8387883A994A}">
      <dgm:prSet/>
      <dgm:spPr/>
      <dgm:t>
        <a:bodyPr/>
        <a:lstStyle/>
        <a:p>
          <a:endParaRPr lang="en-US"/>
        </a:p>
      </dgm:t>
    </dgm:pt>
    <dgm:pt modelId="{525058F5-0BCF-491D-8509-ACE3083BD3A9}" type="sibTrans" cxnId="{8C76B685-8685-441F-A796-8387883A994A}">
      <dgm:prSet/>
      <dgm:spPr/>
      <dgm:t>
        <a:bodyPr/>
        <a:lstStyle/>
        <a:p>
          <a:endParaRPr lang="en-US"/>
        </a:p>
      </dgm:t>
    </dgm:pt>
    <dgm:pt modelId="{F73BE256-B9D1-4919-918D-6B45BA641ECB}">
      <dgm:prSet/>
      <dgm:spPr>
        <a:solidFill>
          <a:srgbClr val="699AC2">
            <a:alpha val="60000"/>
          </a:srgbClr>
        </a:solidFill>
      </dgm:spPr>
      <dgm:t>
        <a:bodyPr/>
        <a:lstStyle/>
        <a:p>
          <a:r>
            <a:rPr lang="en-US" sz="900"/>
            <a:t>Houston History Research Center</a:t>
          </a:r>
        </a:p>
      </dgm:t>
    </dgm:pt>
    <dgm:pt modelId="{FE6E5794-F4BC-4A86-BD22-24F452267692}" type="parTrans" cxnId="{B61BCCFD-58E1-4CC3-A7C1-3CAB9BCC1D5A}">
      <dgm:prSet/>
      <dgm:spPr/>
      <dgm:t>
        <a:bodyPr/>
        <a:lstStyle/>
        <a:p>
          <a:endParaRPr lang="en-US"/>
        </a:p>
      </dgm:t>
    </dgm:pt>
    <dgm:pt modelId="{28638DBB-BFB8-419C-9209-7E5EC8651F1F}" type="sibTrans" cxnId="{B61BCCFD-58E1-4CC3-A7C1-3CAB9BCC1D5A}">
      <dgm:prSet/>
      <dgm:spPr/>
      <dgm:t>
        <a:bodyPr/>
        <a:lstStyle/>
        <a:p>
          <a:endParaRPr lang="en-US"/>
        </a:p>
      </dgm:t>
    </dgm:pt>
    <dgm:pt modelId="{797B747B-5C00-40D9-BEE4-577ED716CE11}">
      <dgm:prSet/>
      <dgm:spPr>
        <a:solidFill>
          <a:srgbClr val="558257"/>
        </a:solidFill>
      </dgm:spPr>
      <dgm:t>
        <a:bodyPr/>
        <a:lstStyle/>
        <a:p>
          <a:r>
            <a:rPr lang="en-US"/>
            <a:t>Community Outreach</a:t>
          </a:r>
        </a:p>
      </dgm:t>
    </dgm:pt>
    <dgm:pt modelId="{6AA8BF67-DAD6-4E8C-80BA-EFDFF3E9AC36}" type="parTrans" cxnId="{B33B13A7-59EB-414B-848E-E172487D240E}">
      <dgm:prSet/>
      <dgm:spPr/>
      <dgm:t>
        <a:bodyPr/>
        <a:lstStyle/>
        <a:p>
          <a:endParaRPr lang="en-US"/>
        </a:p>
      </dgm:t>
    </dgm:pt>
    <dgm:pt modelId="{24292A2B-B8A2-4329-9F4A-F62E747D3BE0}" type="sibTrans" cxnId="{B33B13A7-59EB-414B-848E-E172487D240E}">
      <dgm:prSet/>
      <dgm:spPr/>
      <dgm:t>
        <a:bodyPr/>
        <a:lstStyle/>
        <a:p>
          <a:endParaRPr lang="en-US"/>
        </a:p>
      </dgm:t>
    </dgm:pt>
    <dgm:pt modelId="{E77C85CD-649C-4DFD-8CB7-501F2260F430}" type="pres">
      <dgm:prSet presAssocID="{AD69838F-2D62-4096-A06F-548A485BDECF}" presName="Name0" presStyleCnt="0">
        <dgm:presLayoutVars>
          <dgm:dir/>
          <dgm:resizeHandles val="exact"/>
        </dgm:presLayoutVars>
      </dgm:prSet>
      <dgm:spPr/>
    </dgm:pt>
    <dgm:pt modelId="{26A59D3E-74B1-448F-B75C-007CD1A811D5}" type="pres">
      <dgm:prSet presAssocID="{AD69838F-2D62-4096-A06F-548A485BDECF}" presName="bkgdShp" presStyleLbl="alignAccFollowNode1" presStyleIdx="0" presStyleCnt="1"/>
      <dgm:spPr>
        <a:solidFill>
          <a:srgbClr val="B32317">
            <a:alpha val="60000"/>
          </a:srgbClr>
        </a:solidFill>
      </dgm:spPr>
    </dgm:pt>
    <dgm:pt modelId="{8BFE7553-0148-4C9B-9A8F-43BE78387918}" type="pres">
      <dgm:prSet presAssocID="{AD69838F-2D62-4096-A06F-548A485BDECF}" presName="linComp" presStyleCnt="0"/>
      <dgm:spPr/>
    </dgm:pt>
    <dgm:pt modelId="{AD266EC9-08BE-426D-9F76-098B1302D853}" type="pres">
      <dgm:prSet presAssocID="{E78CB43D-30B9-49AE-9A41-05F9C7C61C89}" presName="compNode" presStyleCnt="0"/>
      <dgm:spPr/>
    </dgm:pt>
    <dgm:pt modelId="{299C7F54-54C7-4C24-9DCE-3D7EE5DF4DB0}" type="pres">
      <dgm:prSet presAssocID="{E78CB43D-30B9-49AE-9A41-05F9C7C61C89}" presName="node" presStyleLbl="node1" presStyleIdx="0" presStyleCnt="6">
        <dgm:presLayoutVars>
          <dgm:bulletEnabled val="1"/>
        </dgm:presLayoutVars>
      </dgm:prSet>
      <dgm:spPr/>
    </dgm:pt>
    <dgm:pt modelId="{1B8331AB-8E16-49CA-9582-CCD286A14E18}" type="pres">
      <dgm:prSet presAssocID="{E78CB43D-30B9-49AE-9A41-05F9C7C61C89}" presName="invisiNode" presStyleLbl="node1" presStyleIdx="0" presStyleCnt="6"/>
      <dgm:spPr/>
    </dgm:pt>
    <dgm:pt modelId="{3FA5FF99-4B5E-42DB-B2CF-B74BCAAE07DB}" type="pres">
      <dgm:prSet presAssocID="{E78CB43D-30B9-49AE-9A41-05F9C7C61C89}" presName="imagNode" presStyleLbl="fgImgPlace1" presStyleIdx="0" presStyleCnt="6"/>
      <dgm:spPr>
        <a:blipFill>
          <a:blip xmlns:r="http://schemas.openxmlformats.org/officeDocument/2006/relationships" r:embed="rId1"/>
          <a:srcRect/>
          <a:stretch>
            <a:fillRect l="-34000" r="-34000"/>
          </a:stretch>
        </a:blipFill>
      </dgm:spPr>
    </dgm:pt>
    <dgm:pt modelId="{992E387F-A6EB-409A-AE75-264B3A168186}" type="pres">
      <dgm:prSet presAssocID="{1935E962-97CA-4B8A-9291-7F3CBD97CF0E}" presName="sibTrans" presStyleLbl="sibTrans2D1" presStyleIdx="0" presStyleCnt="0"/>
      <dgm:spPr/>
    </dgm:pt>
    <dgm:pt modelId="{B03844EA-A5E7-42D0-B80A-C9BDBC3CA314}" type="pres">
      <dgm:prSet presAssocID="{DC68CEE4-7663-4659-8267-721FFB0686DD}" presName="compNode" presStyleCnt="0"/>
      <dgm:spPr/>
    </dgm:pt>
    <dgm:pt modelId="{9D283EBE-BC2B-4A5A-8F7D-01B5C633E93C}" type="pres">
      <dgm:prSet presAssocID="{DC68CEE4-7663-4659-8267-721FFB0686DD}" presName="node" presStyleLbl="node1" presStyleIdx="1" presStyleCnt="6">
        <dgm:presLayoutVars>
          <dgm:bulletEnabled val="1"/>
        </dgm:presLayoutVars>
      </dgm:prSet>
      <dgm:spPr/>
    </dgm:pt>
    <dgm:pt modelId="{C5CA6B5F-6D83-4EC1-A46A-527E5EEE2A1C}" type="pres">
      <dgm:prSet presAssocID="{DC68CEE4-7663-4659-8267-721FFB0686DD}" presName="invisiNode" presStyleLbl="node1" presStyleIdx="1" presStyleCnt="6"/>
      <dgm:spPr/>
    </dgm:pt>
    <dgm:pt modelId="{DE3953E7-D182-4518-A8CE-CB3B9E1EE6D6}" type="pres">
      <dgm:prSet presAssocID="{DC68CEE4-7663-4659-8267-721FFB0686DD}" presName="imagNode" presStyleLbl="fgImgPlace1" presStyleIdx="1" presStyleCnt="6"/>
      <dgm:spPr>
        <a:blipFill>
          <a:blip xmlns:r="http://schemas.openxmlformats.org/officeDocument/2006/relationships" r:embed="rId2"/>
          <a:srcRect/>
          <a:stretch>
            <a:fillRect l="-39000" r="-39000"/>
          </a:stretch>
        </a:blipFill>
      </dgm:spPr>
    </dgm:pt>
    <dgm:pt modelId="{521429C9-24A9-46DC-8907-8EB30B08B68C}" type="pres">
      <dgm:prSet presAssocID="{95C9255D-D140-4717-B29B-A98FF06D1C50}" presName="sibTrans" presStyleLbl="sibTrans2D1" presStyleIdx="0" presStyleCnt="0"/>
      <dgm:spPr/>
    </dgm:pt>
    <dgm:pt modelId="{87266E45-A229-4E58-BD5B-00933F38AE39}" type="pres">
      <dgm:prSet presAssocID="{F6D0AFD4-B062-4DFC-B331-29D656EBF8BA}" presName="compNode" presStyleCnt="0"/>
      <dgm:spPr/>
    </dgm:pt>
    <dgm:pt modelId="{3B682A77-D292-43D0-8B80-1E29A972DB48}" type="pres">
      <dgm:prSet presAssocID="{F6D0AFD4-B062-4DFC-B331-29D656EBF8BA}" presName="node" presStyleLbl="node1" presStyleIdx="2" presStyleCnt="6">
        <dgm:presLayoutVars>
          <dgm:bulletEnabled val="1"/>
        </dgm:presLayoutVars>
      </dgm:prSet>
      <dgm:spPr/>
    </dgm:pt>
    <dgm:pt modelId="{E8094F58-A068-4531-9783-575643C008B8}" type="pres">
      <dgm:prSet presAssocID="{F6D0AFD4-B062-4DFC-B331-29D656EBF8BA}" presName="invisiNode" presStyleLbl="node1" presStyleIdx="2" presStyleCnt="6"/>
      <dgm:spPr/>
    </dgm:pt>
    <dgm:pt modelId="{0A183C2C-95DB-40B2-B897-904A78703DD3}" type="pres">
      <dgm:prSet presAssocID="{F6D0AFD4-B062-4DFC-B331-29D656EBF8BA}" presName="imagNode" presStyleLbl="fgImgPlace1" presStyleIdx="2" presStyleCnt="6"/>
      <dgm:spPr>
        <a:blipFill>
          <a:blip xmlns:r="http://schemas.openxmlformats.org/officeDocument/2006/relationships" r:embed="rId3"/>
          <a:srcRect/>
          <a:stretch>
            <a:fillRect l="-51000" r="-51000"/>
          </a:stretch>
        </a:blipFill>
      </dgm:spPr>
    </dgm:pt>
    <dgm:pt modelId="{6F8A222F-8CE7-41A8-A1AD-6472FB143798}" type="pres">
      <dgm:prSet presAssocID="{199B4636-9614-4202-8B4D-EA82E75ECAD6}" presName="sibTrans" presStyleLbl="sibTrans2D1" presStyleIdx="0" presStyleCnt="0"/>
      <dgm:spPr/>
    </dgm:pt>
    <dgm:pt modelId="{426E4908-DD26-4E62-9580-5D3E998918EF}" type="pres">
      <dgm:prSet presAssocID="{83616534-0DD2-40C3-84EF-751F85AE7845}" presName="compNode" presStyleCnt="0"/>
      <dgm:spPr/>
    </dgm:pt>
    <dgm:pt modelId="{D26C4075-47EF-4CF4-AD71-C60F8AD747B7}" type="pres">
      <dgm:prSet presAssocID="{83616534-0DD2-40C3-84EF-751F85AE7845}" presName="node" presStyleLbl="node1" presStyleIdx="3" presStyleCnt="6">
        <dgm:presLayoutVars>
          <dgm:bulletEnabled val="1"/>
        </dgm:presLayoutVars>
      </dgm:prSet>
      <dgm:spPr/>
    </dgm:pt>
    <dgm:pt modelId="{27122F72-B7E4-4B2E-96F6-7A6E1823D46F}" type="pres">
      <dgm:prSet presAssocID="{83616534-0DD2-40C3-84EF-751F85AE7845}" presName="invisiNode" presStyleLbl="node1" presStyleIdx="3" presStyleCnt="6"/>
      <dgm:spPr/>
    </dgm:pt>
    <dgm:pt modelId="{95807A8B-9E4A-4923-A090-A4CFBEC49469}" type="pres">
      <dgm:prSet presAssocID="{83616534-0DD2-40C3-84EF-751F85AE7845}" presName="imagNode" presStyleLbl="fgImgPlace1" presStyleIdx="3" presStyleCnt="6"/>
      <dgm:spPr>
        <a:blipFill>
          <a:blip xmlns:r="http://schemas.openxmlformats.org/officeDocument/2006/relationships" r:embed="rId4"/>
          <a:srcRect/>
          <a:stretch>
            <a:fillRect l="-39000" r="-39000"/>
          </a:stretch>
        </a:blipFill>
      </dgm:spPr>
    </dgm:pt>
    <dgm:pt modelId="{DF338935-7F63-4A6B-AEAB-B677B5129F14}" type="pres">
      <dgm:prSet presAssocID="{5D552B29-CA99-4A2D-9BE5-876FD3084B31}" presName="sibTrans" presStyleLbl="sibTrans2D1" presStyleIdx="0" presStyleCnt="0"/>
      <dgm:spPr/>
    </dgm:pt>
    <dgm:pt modelId="{434AB1F0-346C-42CC-BA98-88C11B97A036}" type="pres">
      <dgm:prSet presAssocID="{2F390B6F-5973-4044-9091-00542C48CB97}" presName="compNode" presStyleCnt="0"/>
      <dgm:spPr/>
    </dgm:pt>
    <dgm:pt modelId="{A9206B07-30E8-4F52-9BBC-C610D8994B16}" type="pres">
      <dgm:prSet presAssocID="{2F390B6F-5973-4044-9091-00542C48CB97}" presName="node" presStyleLbl="node1" presStyleIdx="4" presStyleCnt="6">
        <dgm:presLayoutVars>
          <dgm:bulletEnabled val="1"/>
        </dgm:presLayoutVars>
      </dgm:prSet>
      <dgm:spPr/>
    </dgm:pt>
    <dgm:pt modelId="{E7C8AB64-3552-420E-A988-2E955484371B}" type="pres">
      <dgm:prSet presAssocID="{2F390B6F-5973-4044-9091-00542C48CB97}" presName="invisiNode" presStyleLbl="node1" presStyleIdx="4" presStyleCnt="6"/>
      <dgm:spPr/>
    </dgm:pt>
    <dgm:pt modelId="{D721EAB7-5A1D-445C-98C6-308930C26612}" type="pres">
      <dgm:prSet presAssocID="{2F390B6F-5973-4044-9091-00542C48CB97}" presName="imagNode" presStyleLbl="fgImgPlace1" presStyleIdx="4" presStyleCnt="6"/>
      <dgm:spPr>
        <a:blipFill>
          <a:blip xmlns:r="http://schemas.openxmlformats.org/officeDocument/2006/relationships" r:embed="rId5"/>
          <a:srcRect/>
          <a:stretch>
            <a:fillRect l="-51000" r="-51000"/>
          </a:stretch>
        </a:blipFill>
      </dgm:spPr>
    </dgm:pt>
    <dgm:pt modelId="{602D6E87-C57E-4F45-B9C9-619D8619D8D6}" type="pres">
      <dgm:prSet presAssocID="{CA657CC5-538A-49BD-9154-736432352A8D}" presName="sibTrans" presStyleLbl="sibTrans2D1" presStyleIdx="0" presStyleCnt="0"/>
      <dgm:spPr/>
    </dgm:pt>
    <dgm:pt modelId="{FA135C3E-66AF-4DFE-81F1-FA29CF8F010A}" type="pres">
      <dgm:prSet presAssocID="{AD33AFB5-7CCF-43FE-B5CA-7AD5CAEB2D52}" presName="compNode" presStyleCnt="0"/>
      <dgm:spPr/>
    </dgm:pt>
    <dgm:pt modelId="{A688AD13-41BE-40DC-A60B-1FC59FC8FB8B}" type="pres">
      <dgm:prSet presAssocID="{AD33AFB5-7CCF-43FE-B5CA-7AD5CAEB2D52}" presName="node" presStyleLbl="node1" presStyleIdx="5" presStyleCnt="6">
        <dgm:presLayoutVars>
          <dgm:bulletEnabled val="1"/>
        </dgm:presLayoutVars>
      </dgm:prSet>
      <dgm:spPr/>
    </dgm:pt>
    <dgm:pt modelId="{C72DE404-DFE8-4C56-94DF-5595816810AD}" type="pres">
      <dgm:prSet presAssocID="{AD33AFB5-7CCF-43FE-B5CA-7AD5CAEB2D52}" presName="invisiNode" presStyleLbl="node1" presStyleIdx="5" presStyleCnt="6"/>
      <dgm:spPr/>
    </dgm:pt>
    <dgm:pt modelId="{75D6CFFE-A165-44BE-8EF1-53B95C54EA2B}" type="pres">
      <dgm:prSet presAssocID="{AD33AFB5-7CCF-43FE-B5CA-7AD5CAEB2D52}" presName="imagNode" presStyleLbl="fgImgPlace1" presStyleIdx="5" presStyleCnt="6"/>
      <dgm:spPr>
        <a:blipFill>
          <a:blip xmlns:r="http://schemas.openxmlformats.org/officeDocument/2006/relationships" r:embed="rId6"/>
          <a:srcRect/>
          <a:stretch>
            <a:fillRect l="-39000" r="-39000"/>
          </a:stretch>
        </a:blipFill>
      </dgm:spPr>
    </dgm:pt>
  </dgm:ptLst>
  <dgm:cxnLst>
    <dgm:cxn modelId="{2743D001-A83F-4DD2-BAB8-5EA6FAA69D47}" type="presOf" srcId="{797B747B-5C00-40D9-BEE4-577ED716CE11}" destId="{A688AD13-41BE-40DC-A60B-1FC59FC8FB8B}" srcOrd="0" destOrd="4" presId="urn:microsoft.com/office/officeart/2005/8/layout/pList2"/>
    <dgm:cxn modelId="{9918C404-A0FF-4A9F-B7D1-DBC30E1B2437}" type="presOf" srcId="{CA657CC5-538A-49BD-9154-736432352A8D}" destId="{602D6E87-C57E-4F45-B9C9-619D8619D8D6}" srcOrd="0" destOrd="0" presId="urn:microsoft.com/office/officeart/2005/8/layout/pList2"/>
    <dgm:cxn modelId="{BBC0DC07-B372-455C-ADA0-03318CC0F967}" srcId="{2F390B6F-5973-4044-9091-00542C48CB97}" destId="{9A089670-AC7A-4B4E-A593-294B5A14FC11}" srcOrd="1" destOrd="0" parTransId="{E4F5C0B6-0B9E-4A59-9A48-6046B0B2BCBC}" sibTransId="{96CD759B-17DF-4C3C-8E73-9BB54C10D0FE}"/>
    <dgm:cxn modelId="{72908F0A-DD09-43A7-A9CD-AA26BC6AF0A3}" srcId="{83616534-0DD2-40C3-84EF-751F85AE7845}" destId="{A0841772-DECA-48A6-A820-BC31018AF8AD}" srcOrd="2" destOrd="0" parTransId="{A0B4C890-CF72-4153-A66A-4DDA396DA565}" sibTransId="{9D1157F9-F48E-4DAF-9D89-E8360B771495}"/>
    <dgm:cxn modelId="{69906E12-C3D7-433D-BE8B-24F2A0D2B2DC}" type="presOf" srcId="{0210048A-8CEA-45AA-B603-CFE634DBD0A8}" destId="{D26C4075-47EF-4CF4-AD71-C60F8AD747B7}" srcOrd="0" destOrd="2" presId="urn:microsoft.com/office/officeart/2005/8/layout/pList2"/>
    <dgm:cxn modelId="{FEF77812-609E-493C-AEC9-E6B77FEA9230}" srcId="{AD33AFB5-7CCF-43FE-B5CA-7AD5CAEB2D52}" destId="{35A1E28B-5E86-47A6-9BEE-BFA5BBFA4742}" srcOrd="1" destOrd="0" parTransId="{50EF4C98-04A4-4ED4-9CA7-150A21CB9FB0}" sibTransId="{F2C08EB7-F5B8-4653-BB6A-8FE89109F955}"/>
    <dgm:cxn modelId="{633F6B1F-39F0-4CDE-A750-B5AE72F3C23C}" type="presOf" srcId="{DEBB6700-798B-48DA-8047-B9B90EC46989}" destId="{299C7F54-54C7-4C24-9DCE-3D7EE5DF4DB0}" srcOrd="0" destOrd="2" presId="urn:microsoft.com/office/officeart/2005/8/layout/pList2"/>
    <dgm:cxn modelId="{6D19B720-C25E-417B-940C-447D6C31DE5A}" srcId="{DC68CEE4-7663-4659-8267-721FFB0686DD}" destId="{4F2841B0-91A8-4412-BF3F-75B0371E78D7}" srcOrd="1" destOrd="0" parTransId="{DDF8DD90-7173-46BC-8A95-BE56E3C4069F}" sibTransId="{1159981C-1F5B-4F50-BA5F-015A27725580}"/>
    <dgm:cxn modelId="{C15DC820-0FC3-4B08-9037-F7836EC2D037}" srcId="{2F390B6F-5973-4044-9091-00542C48CB97}" destId="{2BF7AACB-0F68-4FDF-BB90-602D077B85A2}" srcOrd="2" destOrd="0" parTransId="{6231BA05-E976-4899-B961-F9C8FB4B4FC3}" sibTransId="{224DCD7D-5B98-4D4B-9F3C-5ED478A3CD38}"/>
    <dgm:cxn modelId="{B707EC25-8433-4D5C-9299-42FEF47459D5}" srcId="{F6D0AFD4-B062-4DFC-B331-29D656EBF8BA}" destId="{570872F8-3725-4039-85A5-38F20ECE9299}" srcOrd="0" destOrd="0" parTransId="{E529E0D4-7C96-4CA2-B1E5-4792D7B68ED9}" sibTransId="{04E4DCD4-C221-4D1F-9F04-4EB87284E613}"/>
    <dgm:cxn modelId="{601DC529-E779-4CEA-B573-3D20E8684CA2}" srcId="{AD69838F-2D62-4096-A06F-548A485BDECF}" destId="{E78CB43D-30B9-49AE-9A41-05F9C7C61C89}" srcOrd="0" destOrd="0" parTransId="{04E7B32E-7AD5-4A2D-93F7-522B4B1690DE}" sibTransId="{1935E962-97CA-4B8A-9291-7F3CBD97CF0E}"/>
    <dgm:cxn modelId="{A167FB2C-B185-4EFF-A286-9C8C57D08A55}" type="presOf" srcId="{E78CB43D-30B9-49AE-9A41-05F9C7C61C89}" destId="{299C7F54-54C7-4C24-9DCE-3D7EE5DF4DB0}" srcOrd="0" destOrd="0" presId="urn:microsoft.com/office/officeart/2005/8/layout/pList2"/>
    <dgm:cxn modelId="{9C7AC32E-036C-4BA2-85B7-2573A9707B12}" type="presOf" srcId="{DC68CEE4-7663-4659-8267-721FFB0686DD}" destId="{9D283EBE-BC2B-4A5A-8F7D-01B5C633E93C}" srcOrd="0" destOrd="0" presId="urn:microsoft.com/office/officeart/2005/8/layout/pList2"/>
    <dgm:cxn modelId="{CD4E1930-606A-440F-80A6-C4C5DFF26559}" type="presOf" srcId="{414D5520-E70E-4EE9-A9BF-51C5F0309F47}" destId="{A688AD13-41BE-40DC-A60B-1FC59FC8FB8B}" srcOrd="0" destOrd="3" presId="urn:microsoft.com/office/officeart/2005/8/layout/pList2"/>
    <dgm:cxn modelId="{1795D030-E267-492E-B80A-FF693FCF7CD2}" type="presOf" srcId="{35A1E28B-5E86-47A6-9BEE-BFA5BBFA4742}" destId="{A688AD13-41BE-40DC-A60B-1FC59FC8FB8B}" srcOrd="0" destOrd="2" presId="urn:microsoft.com/office/officeart/2005/8/layout/pList2"/>
    <dgm:cxn modelId="{CD492B33-938D-4130-85E3-76AEE8FA7A96}" type="presOf" srcId="{1BEDEC0F-DE40-46CE-A17E-3D3C3AA47CB3}" destId="{D26C4075-47EF-4CF4-AD71-C60F8AD747B7}" srcOrd="0" destOrd="4" presId="urn:microsoft.com/office/officeart/2005/8/layout/pList2"/>
    <dgm:cxn modelId="{CF67723B-5ED2-4FE5-8E5D-9369710046D2}" type="presOf" srcId="{960C363C-02E1-4BB1-83FB-2BD4C9C014BE}" destId="{A9206B07-30E8-4F52-9BBC-C610D8994B16}" srcOrd="0" destOrd="1" presId="urn:microsoft.com/office/officeart/2005/8/layout/pList2"/>
    <dgm:cxn modelId="{0B7F0064-8D1F-419A-9898-79EC88390983}" type="presOf" srcId="{4F2841B0-91A8-4412-BF3F-75B0371E78D7}" destId="{9D283EBE-BC2B-4A5A-8F7D-01B5C633E93C}" srcOrd="0" destOrd="2" presId="urn:microsoft.com/office/officeart/2005/8/layout/pList2"/>
    <dgm:cxn modelId="{73449545-A46F-47E1-9997-5309F11C6CE1}" srcId="{AD69838F-2D62-4096-A06F-548A485BDECF}" destId="{2F390B6F-5973-4044-9091-00542C48CB97}" srcOrd="4" destOrd="0" parTransId="{B03D8121-D108-4615-A142-528840952CBD}" sibTransId="{CA657CC5-538A-49BD-9154-736432352A8D}"/>
    <dgm:cxn modelId="{22B7F865-58C0-4AB9-A423-62930C5A320E}" type="presOf" srcId="{F73BE256-B9D1-4919-918D-6B45BA641ECB}" destId="{3B682A77-D292-43D0-8B80-1E29A972DB48}" srcOrd="0" destOrd="3" presId="urn:microsoft.com/office/officeart/2005/8/layout/pList2"/>
    <dgm:cxn modelId="{4D13DF4B-3A1D-46A2-AEFE-D5D83D5F6260}" type="presOf" srcId="{95C9255D-D140-4717-B29B-A98FF06D1C50}" destId="{521429C9-24A9-46DC-8907-8EB30B08B68C}" srcOrd="0" destOrd="0" presId="urn:microsoft.com/office/officeart/2005/8/layout/pList2"/>
    <dgm:cxn modelId="{5E1C004C-584C-423E-97FA-294E44F79C8D}" srcId="{83616534-0DD2-40C3-84EF-751F85AE7845}" destId="{1BEDEC0F-DE40-46CE-A17E-3D3C3AA47CB3}" srcOrd="3" destOrd="0" parTransId="{5EDA99E9-188A-4B3A-A6C0-6C3C61E17F0C}" sibTransId="{79783300-1635-4325-B1A2-A2F63E5E9F68}"/>
    <dgm:cxn modelId="{557FD96C-5AE0-44EF-809C-8AA33C6EFDE6}" type="presOf" srcId="{5E00C2CD-F188-4E1A-9DFA-C50EC051ABB0}" destId="{A688AD13-41BE-40DC-A60B-1FC59FC8FB8B}" srcOrd="0" destOrd="1" presId="urn:microsoft.com/office/officeart/2005/8/layout/pList2"/>
    <dgm:cxn modelId="{2A437771-A993-4680-BD68-CC160B5A0D47}" type="presOf" srcId="{A0841772-DECA-48A6-A820-BC31018AF8AD}" destId="{D26C4075-47EF-4CF4-AD71-C60F8AD747B7}" srcOrd="0" destOrd="3" presId="urn:microsoft.com/office/officeart/2005/8/layout/pList2"/>
    <dgm:cxn modelId="{49C72D72-C54A-4859-840B-5F0B1A9DADF1}" srcId="{AD69838F-2D62-4096-A06F-548A485BDECF}" destId="{83616534-0DD2-40C3-84EF-751F85AE7845}" srcOrd="3" destOrd="0" parTransId="{F817083A-A0F4-44BA-9C5D-126983B7C890}" sibTransId="{5D552B29-CA99-4A2D-9BE5-876FD3084B31}"/>
    <dgm:cxn modelId="{EFC7A952-FFDC-4BEE-8FE0-83D337E0904D}" type="presOf" srcId="{570872F8-3725-4039-85A5-38F20ECE9299}" destId="{3B682A77-D292-43D0-8B80-1E29A972DB48}" srcOrd="0" destOrd="1" presId="urn:microsoft.com/office/officeart/2005/8/layout/pList2"/>
    <dgm:cxn modelId="{E4FA3A73-3914-4E03-9AC6-7C2249D00641}" srcId="{E78CB43D-30B9-49AE-9A41-05F9C7C61C89}" destId="{DEBB6700-798B-48DA-8047-B9B90EC46989}" srcOrd="1" destOrd="0" parTransId="{6B32A647-EF46-4BDF-A7BB-6039E2D2E340}" sibTransId="{77180BDB-315B-439F-85C8-B68137260920}"/>
    <dgm:cxn modelId="{CF38C553-2D61-494C-8366-1D70875B5ADB}" srcId="{AD33AFB5-7CCF-43FE-B5CA-7AD5CAEB2D52}" destId="{5E00C2CD-F188-4E1A-9DFA-C50EC051ABB0}" srcOrd="0" destOrd="0" parTransId="{F1474647-B990-4054-9E1D-F270E4256C7B}" sibTransId="{1BE61CA7-5851-4153-8A34-386B2E6A59ED}"/>
    <dgm:cxn modelId="{54B7B157-5DF6-4EB5-A458-19E30BFD55E8}" type="presOf" srcId="{F6D0AFD4-B062-4DFC-B331-29D656EBF8BA}" destId="{3B682A77-D292-43D0-8B80-1E29A972DB48}" srcOrd="0" destOrd="0" presId="urn:microsoft.com/office/officeart/2005/8/layout/pList2"/>
    <dgm:cxn modelId="{B6132A58-67E8-462A-9ACB-B52C7A0AF861}" type="presOf" srcId="{38B1AD90-2182-4BDF-B677-A7E8FD01B0BE}" destId="{3B682A77-D292-43D0-8B80-1E29A972DB48}" srcOrd="0" destOrd="2" presId="urn:microsoft.com/office/officeart/2005/8/layout/pList2"/>
    <dgm:cxn modelId="{5D7A1A7B-888E-4DBA-A77B-9A39D0CAAD2C}" srcId="{AD69838F-2D62-4096-A06F-548A485BDECF}" destId="{F6D0AFD4-B062-4DFC-B331-29D656EBF8BA}" srcOrd="2" destOrd="0" parTransId="{1796D2BD-392A-4298-8BF5-A621015D3FBF}" sibTransId="{199B4636-9614-4202-8B4D-EA82E75ECAD6}"/>
    <dgm:cxn modelId="{430EB982-36D7-485B-86E6-E7961C473D85}" srcId="{DC68CEE4-7663-4659-8267-721FFB0686DD}" destId="{63FA96B0-16C5-4D4F-856E-8969A4EE2381}" srcOrd="2" destOrd="0" parTransId="{B512274E-4198-4088-8408-5C3A741DAB82}" sibTransId="{1B81868A-8CC5-4F19-B984-78D8AC6E87BB}"/>
    <dgm:cxn modelId="{75B2F183-0A2E-4BCF-848A-87ACD66ACC41}" type="presOf" srcId="{1935E962-97CA-4B8A-9291-7F3CBD97CF0E}" destId="{992E387F-A6EB-409A-AE75-264B3A168186}" srcOrd="0" destOrd="0" presId="urn:microsoft.com/office/officeart/2005/8/layout/pList2"/>
    <dgm:cxn modelId="{8C76B685-8685-441F-A796-8387883A994A}" srcId="{F6D0AFD4-B062-4DFC-B331-29D656EBF8BA}" destId="{38B1AD90-2182-4BDF-B677-A7E8FD01B0BE}" srcOrd="1" destOrd="0" parTransId="{B6D29409-D16D-46BC-A6ED-FA238D49B4BD}" sibTransId="{525058F5-0BCF-491D-8509-ACE3083BD3A9}"/>
    <dgm:cxn modelId="{D746BA87-15AE-4CE4-940A-C6AFA43816E8}" type="presOf" srcId="{F8BB4378-F6AF-4C1D-8A76-3BFDC66272E7}" destId="{299C7F54-54C7-4C24-9DCE-3D7EE5DF4DB0}" srcOrd="0" destOrd="1" presId="urn:microsoft.com/office/officeart/2005/8/layout/pList2"/>
    <dgm:cxn modelId="{66794788-0BC0-4BBB-BE0B-32E195E6CABB}" srcId="{83616534-0DD2-40C3-84EF-751F85AE7845}" destId="{EE7F9A7A-CF7F-4AE1-931D-F9B7FE2A273A}" srcOrd="0" destOrd="0" parTransId="{D97B15E0-8244-4EA3-9DAD-EA1EBC889D6C}" sibTransId="{A23EB4AC-0EC6-4D30-BA4E-3952F2AE1A93}"/>
    <dgm:cxn modelId="{9BCB488F-4C4D-442D-AB72-0D9BB2D2A5DD}" type="presOf" srcId="{199B4636-9614-4202-8B4D-EA82E75ECAD6}" destId="{6F8A222F-8CE7-41A8-A1AD-6472FB143798}" srcOrd="0" destOrd="0" presId="urn:microsoft.com/office/officeart/2005/8/layout/pList2"/>
    <dgm:cxn modelId="{B06DE799-259A-46CE-A7E3-21415C239AF2}" srcId="{83616534-0DD2-40C3-84EF-751F85AE7845}" destId="{0210048A-8CEA-45AA-B603-CFE634DBD0A8}" srcOrd="1" destOrd="0" parTransId="{641BFD3F-5049-4C40-B0D4-AD9C9FE80926}" sibTransId="{434A2915-A743-418B-A3FA-F0B5B4E4086A}"/>
    <dgm:cxn modelId="{165982A1-71B6-462B-8FA6-AB519C915758}" srcId="{AD69838F-2D62-4096-A06F-548A485BDECF}" destId="{DC68CEE4-7663-4659-8267-721FFB0686DD}" srcOrd="1" destOrd="0" parTransId="{1F154913-E3B6-46A4-B64C-5BC483DF5F3F}" sibTransId="{95C9255D-D140-4717-B29B-A98FF06D1C50}"/>
    <dgm:cxn modelId="{C27B36A4-354B-40AC-ACD0-F418176BC509}" type="presOf" srcId="{9A089670-AC7A-4B4E-A593-294B5A14FC11}" destId="{A9206B07-30E8-4F52-9BBC-C610D8994B16}" srcOrd="0" destOrd="2" presId="urn:microsoft.com/office/officeart/2005/8/layout/pList2"/>
    <dgm:cxn modelId="{B33B13A7-59EB-414B-848E-E172487D240E}" srcId="{AD33AFB5-7CCF-43FE-B5CA-7AD5CAEB2D52}" destId="{797B747B-5C00-40D9-BEE4-577ED716CE11}" srcOrd="3" destOrd="0" parTransId="{6AA8BF67-DAD6-4E8C-80BA-EFDFF3E9AC36}" sibTransId="{24292A2B-B8A2-4329-9F4A-F62E747D3BE0}"/>
    <dgm:cxn modelId="{A7A366AF-E424-4672-9F4D-C9ED4F00A56E}" srcId="{AD69838F-2D62-4096-A06F-548A485BDECF}" destId="{AD33AFB5-7CCF-43FE-B5CA-7AD5CAEB2D52}" srcOrd="5" destOrd="0" parTransId="{BD1A6900-8627-42BD-81E9-2187D869CD7F}" sibTransId="{B717B2C0-E731-4428-AA4F-60C3AEACDC3E}"/>
    <dgm:cxn modelId="{E84A4FB0-A8A2-4E3E-9880-C6CF83438549}" type="presOf" srcId="{AD33AFB5-7CCF-43FE-B5CA-7AD5CAEB2D52}" destId="{A688AD13-41BE-40DC-A60B-1FC59FC8FB8B}" srcOrd="0" destOrd="0" presId="urn:microsoft.com/office/officeart/2005/8/layout/pList2"/>
    <dgm:cxn modelId="{747F7ABE-AEE4-4783-9704-0997052BB50D}" srcId="{2F390B6F-5973-4044-9091-00542C48CB97}" destId="{960C363C-02E1-4BB1-83FB-2BD4C9C014BE}" srcOrd="0" destOrd="0" parTransId="{33F1659C-0058-4060-BEE7-837457551D44}" sibTransId="{B14FEB45-AA24-4CCE-AF77-74FF1904382F}"/>
    <dgm:cxn modelId="{CCC54BC2-17CC-41F3-BF28-538B8D2EF531}" type="presOf" srcId="{2BF7AACB-0F68-4FDF-BB90-602D077B85A2}" destId="{A9206B07-30E8-4F52-9BBC-C610D8994B16}" srcOrd="0" destOrd="3" presId="urn:microsoft.com/office/officeart/2005/8/layout/pList2"/>
    <dgm:cxn modelId="{D1DD66CA-FA37-4D3A-8821-EFEFCFF32A2B}" type="presOf" srcId="{EE7F9A7A-CF7F-4AE1-931D-F9B7FE2A273A}" destId="{D26C4075-47EF-4CF4-AD71-C60F8AD747B7}" srcOrd="0" destOrd="1" presId="urn:microsoft.com/office/officeart/2005/8/layout/pList2"/>
    <dgm:cxn modelId="{7FDB26D2-2280-4E08-B3F5-9F003EE38E77}" type="presOf" srcId="{5D552B29-CA99-4A2D-9BE5-876FD3084B31}" destId="{DF338935-7F63-4A6B-AEAB-B677B5129F14}" srcOrd="0" destOrd="0" presId="urn:microsoft.com/office/officeart/2005/8/layout/pList2"/>
    <dgm:cxn modelId="{9AC5CDD5-0930-4DCC-A3DE-C55017CC8CCC}" type="presOf" srcId="{2F390B6F-5973-4044-9091-00542C48CB97}" destId="{A9206B07-30E8-4F52-9BBC-C610D8994B16}" srcOrd="0" destOrd="0" presId="urn:microsoft.com/office/officeart/2005/8/layout/pList2"/>
    <dgm:cxn modelId="{FC1EFDDA-4A60-41D0-A46C-CD462BDCC025}" srcId="{DC68CEE4-7663-4659-8267-721FFB0686DD}" destId="{E41F2627-3BA7-4958-9442-1BB54478F5BF}" srcOrd="0" destOrd="0" parTransId="{B88A5AE4-CF55-46A9-9858-98F451BB7D3C}" sibTransId="{278BAD13-A45A-43F6-BBE9-75AE66987A8D}"/>
    <dgm:cxn modelId="{B2A0A5E2-D991-49F8-BF5B-A7873F286CA3}" type="presOf" srcId="{E41F2627-3BA7-4958-9442-1BB54478F5BF}" destId="{9D283EBE-BC2B-4A5A-8F7D-01B5C633E93C}" srcOrd="0" destOrd="1" presId="urn:microsoft.com/office/officeart/2005/8/layout/pList2"/>
    <dgm:cxn modelId="{9AC1F8E3-F7DB-4651-BFB6-EA005B19F95C}" srcId="{E78CB43D-30B9-49AE-9A41-05F9C7C61C89}" destId="{F8BB4378-F6AF-4C1D-8A76-3BFDC66272E7}" srcOrd="0" destOrd="0" parTransId="{AF786FCE-634A-45EE-934E-EFBFDE7300E8}" sibTransId="{95836F51-4BDD-4FB4-81D1-224B182FD0D2}"/>
    <dgm:cxn modelId="{AAF20FEB-5825-461C-9160-51FA5D5CA738}" srcId="{AD33AFB5-7CCF-43FE-B5CA-7AD5CAEB2D52}" destId="{414D5520-E70E-4EE9-A9BF-51C5F0309F47}" srcOrd="2" destOrd="0" parTransId="{9C392743-7A34-4DAE-B14E-B459F05B4F74}" sibTransId="{E0972172-FF90-4EA9-B2C6-674F1A8D7984}"/>
    <dgm:cxn modelId="{454C85F1-4E53-4328-834D-66B952485506}" type="presOf" srcId="{63FA96B0-16C5-4D4F-856E-8969A4EE2381}" destId="{9D283EBE-BC2B-4A5A-8F7D-01B5C633E93C}" srcOrd="0" destOrd="3" presId="urn:microsoft.com/office/officeart/2005/8/layout/pList2"/>
    <dgm:cxn modelId="{4528C5F3-BBB1-416B-B0A5-D0A9041AD67B}" type="presOf" srcId="{83616534-0DD2-40C3-84EF-751F85AE7845}" destId="{D26C4075-47EF-4CF4-AD71-C60F8AD747B7}" srcOrd="0" destOrd="0" presId="urn:microsoft.com/office/officeart/2005/8/layout/pList2"/>
    <dgm:cxn modelId="{B61BCCFD-58E1-4CC3-A7C1-3CAB9BCC1D5A}" srcId="{F6D0AFD4-B062-4DFC-B331-29D656EBF8BA}" destId="{F73BE256-B9D1-4919-918D-6B45BA641ECB}" srcOrd="2" destOrd="0" parTransId="{FE6E5794-F4BC-4A86-BD22-24F452267692}" sibTransId="{28638DBB-BFB8-419C-9209-7E5EC8651F1F}"/>
    <dgm:cxn modelId="{B225A9FF-4E70-440C-9AAE-6B400E5B7807}" type="presOf" srcId="{AD69838F-2D62-4096-A06F-548A485BDECF}" destId="{E77C85CD-649C-4DFD-8CB7-501F2260F430}" srcOrd="0" destOrd="0" presId="urn:microsoft.com/office/officeart/2005/8/layout/pList2"/>
    <dgm:cxn modelId="{39F7A7C0-EA57-4472-B22D-FE301A12F056}" type="presParOf" srcId="{E77C85CD-649C-4DFD-8CB7-501F2260F430}" destId="{26A59D3E-74B1-448F-B75C-007CD1A811D5}" srcOrd="0" destOrd="0" presId="urn:microsoft.com/office/officeart/2005/8/layout/pList2"/>
    <dgm:cxn modelId="{4307F2E7-18AC-45D6-857C-06DFA2BE0C53}" type="presParOf" srcId="{E77C85CD-649C-4DFD-8CB7-501F2260F430}" destId="{8BFE7553-0148-4C9B-9A8F-43BE78387918}" srcOrd="1" destOrd="0" presId="urn:microsoft.com/office/officeart/2005/8/layout/pList2"/>
    <dgm:cxn modelId="{B6629E0D-E02F-4572-B2A0-3729ECC5E839}" type="presParOf" srcId="{8BFE7553-0148-4C9B-9A8F-43BE78387918}" destId="{AD266EC9-08BE-426D-9F76-098B1302D853}" srcOrd="0" destOrd="0" presId="urn:microsoft.com/office/officeart/2005/8/layout/pList2"/>
    <dgm:cxn modelId="{AF3512B3-CE96-4071-A5A5-8E803C28992A}" type="presParOf" srcId="{AD266EC9-08BE-426D-9F76-098B1302D853}" destId="{299C7F54-54C7-4C24-9DCE-3D7EE5DF4DB0}" srcOrd="0" destOrd="0" presId="urn:microsoft.com/office/officeart/2005/8/layout/pList2"/>
    <dgm:cxn modelId="{4D0F8480-EBCE-4638-93A7-0C0622101AE9}" type="presParOf" srcId="{AD266EC9-08BE-426D-9F76-098B1302D853}" destId="{1B8331AB-8E16-49CA-9582-CCD286A14E18}" srcOrd="1" destOrd="0" presId="urn:microsoft.com/office/officeart/2005/8/layout/pList2"/>
    <dgm:cxn modelId="{A6BBF4CF-F18E-47A7-8488-4AA260DC37F2}" type="presParOf" srcId="{AD266EC9-08BE-426D-9F76-098B1302D853}" destId="{3FA5FF99-4B5E-42DB-B2CF-B74BCAAE07DB}" srcOrd="2" destOrd="0" presId="urn:microsoft.com/office/officeart/2005/8/layout/pList2"/>
    <dgm:cxn modelId="{004F4FE2-E0F2-453A-8858-763933F4FE99}" type="presParOf" srcId="{8BFE7553-0148-4C9B-9A8F-43BE78387918}" destId="{992E387F-A6EB-409A-AE75-264B3A168186}" srcOrd="1" destOrd="0" presId="urn:microsoft.com/office/officeart/2005/8/layout/pList2"/>
    <dgm:cxn modelId="{FEC5F604-39D5-4717-A46B-180FA0EADB68}" type="presParOf" srcId="{8BFE7553-0148-4C9B-9A8F-43BE78387918}" destId="{B03844EA-A5E7-42D0-B80A-C9BDBC3CA314}" srcOrd="2" destOrd="0" presId="urn:microsoft.com/office/officeart/2005/8/layout/pList2"/>
    <dgm:cxn modelId="{9EF85516-92E1-4F03-B852-A969F08C228B}" type="presParOf" srcId="{B03844EA-A5E7-42D0-B80A-C9BDBC3CA314}" destId="{9D283EBE-BC2B-4A5A-8F7D-01B5C633E93C}" srcOrd="0" destOrd="0" presId="urn:microsoft.com/office/officeart/2005/8/layout/pList2"/>
    <dgm:cxn modelId="{8D39DAF2-F68C-44F2-98D5-CCC56C225008}" type="presParOf" srcId="{B03844EA-A5E7-42D0-B80A-C9BDBC3CA314}" destId="{C5CA6B5F-6D83-4EC1-A46A-527E5EEE2A1C}" srcOrd="1" destOrd="0" presId="urn:microsoft.com/office/officeart/2005/8/layout/pList2"/>
    <dgm:cxn modelId="{9E06155C-02FA-4A49-9E70-E9AFA5AE5A0E}" type="presParOf" srcId="{B03844EA-A5E7-42D0-B80A-C9BDBC3CA314}" destId="{DE3953E7-D182-4518-A8CE-CB3B9E1EE6D6}" srcOrd="2" destOrd="0" presId="urn:microsoft.com/office/officeart/2005/8/layout/pList2"/>
    <dgm:cxn modelId="{2EB51D92-A0C3-4B10-A3F7-30FCEC7C6283}" type="presParOf" srcId="{8BFE7553-0148-4C9B-9A8F-43BE78387918}" destId="{521429C9-24A9-46DC-8907-8EB30B08B68C}" srcOrd="3" destOrd="0" presId="urn:microsoft.com/office/officeart/2005/8/layout/pList2"/>
    <dgm:cxn modelId="{E5164958-68CC-421A-856B-73F585334C93}" type="presParOf" srcId="{8BFE7553-0148-4C9B-9A8F-43BE78387918}" destId="{87266E45-A229-4E58-BD5B-00933F38AE39}" srcOrd="4" destOrd="0" presId="urn:microsoft.com/office/officeart/2005/8/layout/pList2"/>
    <dgm:cxn modelId="{708DA8D3-D520-4E0F-AC1B-FD610548AC91}" type="presParOf" srcId="{87266E45-A229-4E58-BD5B-00933F38AE39}" destId="{3B682A77-D292-43D0-8B80-1E29A972DB48}" srcOrd="0" destOrd="0" presId="urn:microsoft.com/office/officeart/2005/8/layout/pList2"/>
    <dgm:cxn modelId="{14DA6D27-EC8E-4A86-9FA6-2E7A7894FE35}" type="presParOf" srcId="{87266E45-A229-4E58-BD5B-00933F38AE39}" destId="{E8094F58-A068-4531-9783-575643C008B8}" srcOrd="1" destOrd="0" presId="urn:microsoft.com/office/officeart/2005/8/layout/pList2"/>
    <dgm:cxn modelId="{810E3320-AA03-4799-9534-FE602C88DA44}" type="presParOf" srcId="{87266E45-A229-4E58-BD5B-00933F38AE39}" destId="{0A183C2C-95DB-40B2-B897-904A78703DD3}" srcOrd="2" destOrd="0" presId="urn:microsoft.com/office/officeart/2005/8/layout/pList2"/>
    <dgm:cxn modelId="{BAAD35C3-AF53-436A-AB43-58DD9060B989}" type="presParOf" srcId="{8BFE7553-0148-4C9B-9A8F-43BE78387918}" destId="{6F8A222F-8CE7-41A8-A1AD-6472FB143798}" srcOrd="5" destOrd="0" presId="urn:microsoft.com/office/officeart/2005/8/layout/pList2"/>
    <dgm:cxn modelId="{96183069-405F-40DF-AB2C-214B4ED59B7E}" type="presParOf" srcId="{8BFE7553-0148-4C9B-9A8F-43BE78387918}" destId="{426E4908-DD26-4E62-9580-5D3E998918EF}" srcOrd="6" destOrd="0" presId="urn:microsoft.com/office/officeart/2005/8/layout/pList2"/>
    <dgm:cxn modelId="{6206FC05-7F6F-498D-A6CA-17324A8F0895}" type="presParOf" srcId="{426E4908-DD26-4E62-9580-5D3E998918EF}" destId="{D26C4075-47EF-4CF4-AD71-C60F8AD747B7}" srcOrd="0" destOrd="0" presId="urn:microsoft.com/office/officeart/2005/8/layout/pList2"/>
    <dgm:cxn modelId="{807282DE-5A76-4BCD-98D2-1EB106ACD25C}" type="presParOf" srcId="{426E4908-DD26-4E62-9580-5D3E998918EF}" destId="{27122F72-B7E4-4B2E-96F6-7A6E1823D46F}" srcOrd="1" destOrd="0" presId="urn:microsoft.com/office/officeart/2005/8/layout/pList2"/>
    <dgm:cxn modelId="{A1858A3E-4AD2-4759-8CDA-DBF206B33D19}" type="presParOf" srcId="{426E4908-DD26-4E62-9580-5D3E998918EF}" destId="{95807A8B-9E4A-4923-A090-A4CFBEC49469}" srcOrd="2" destOrd="0" presId="urn:microsoft.com/office/officeart/2005/8/layout/pList2"/>
    <dgm:cxn modelId="{6C0FD862-5C0A-47FF-B93A-465FE9E4D770}" type="presParOf" srcId="{8BFE7553-0148-4C9B-9A8F-43BE78387918}" destId="{DF338935-7F63-4A6B-AEAB-B677B5129F14}" srcOrd="7" destOrd="0" presId="urn:microsoft.com/office/officeart/2005/8/layout/pList2"/>
    <dgm:cxn modelId="{8531B81A-6B04-483E-A736-54408C2186AA}" type="presParOf" srcId="{8BFE7553-0148-4C9B-9A8F-43BE78387918}" destId="{434AB1F0-346C-42CC-BA98-88C11B97A036}" srcOrd="8" destOrd="0" presId="urn:microsoft.com/office/officeart/2005/8/layout/pList2"/>
    <dgm:cxn modelId="{4FB17CDD-63FD-4AF9-9816-8145BEC8BEDC}" type="presParOf" srcId="{434AB1F0-346C-42CC-BA98-88C11B97A036}" destId="{A9206B07-30E8-4F52-9BBC-C610D8994B16}" srcOrd="0" destOrd="0" presId="urn:microsoft.com/office/officeart/2005/8/layout/pList2"/>
    <dgm:cxn modelId="{652B10A4-B915-46B5-B409-8F74D7FCB370}" type="presParOf" srcId="{434AB1F0-346C-42CC-BA98-88C11B97A036}" destId="{E7C8AB64-3552-420E-A988-2E955484371B}" srcOrd="1" destOrd="0" presId="urn:microsoft.com/office/officeart/2005/8/layout/pList2"/>
    <dgm:cxn modelId="{611BB502-D593-4A04-B8B0-60AA9525094F}" type="presParOf" srcId="{434AB1F0-346C-42CC-BA98-88C11B97A036}" destId="{D721EAB7-5A1D-445C-98C6-308930C26612}" srcOrd="2" destOrd="0" presId="urn:microsoft.com/office/officeart/2005/8/layout/pList2"/>
    <dgm:cxn modelId="{485563E1-76D3-47B3-9EC7-F37F3C87482C}" type="presParOf" srcId="{8BFE7553-0148-4C9B-9A8F-43BE78387918}" destId="{602D6E87-C57E-4F45-B9C9-619D8619D8D6}" srcOrd="9" destOrd="0" presId="urn:microsoft.com/office/officeart/2005/8/layout/pList2"/>
    <dgm:cxn modelId="{7D65DA9B-FDED-4D3C-AF98-01A42524EDBB}" type="presParOf" srcId="{8BFE7553-0148-4C9B-9A8F-43BE78387918}" destId="{FA135C3E-66AF-4DFE-81F1-FA29CF8F010A}" srcOrd="10" destOrd="0" presId="urn:microsoft.com/office/officeart/2005/8/layout/pList2"/>
    <dgm:cxn modelId="{0DD34D14-9373-4592-BD63-2C7C97EB3FD3}" type="presParOf" srcId="{FA135C3E-66AF-4DFE-81F1-FA29CF8F010A}" destId="{A688AD13-41BE-40DC-A60B-1FC59FC8FB8B}" srcOrd="0" destOrd="0" presId="urn:microsoft.com/office/officeart/2005/8/layout/pList2"/>
    <dgm:cxn modelId="{002D6310-4AFC-4449-82BF-048E0DAAA3BD}" type="presParOf" srcId="{FA135C3E-66AF-4DFE-81F1-FA29CF8F010A}" destId="{C72DE404-DFE8-4C56-94DF-5595816810AD}" srcOrd="1" destOrd="0" presId="urn:microsoft.com/office/officeart/2005/8/layout/pList2"/>
    <dgm:cxn modelId="{8A4C3050-9170-4BAA-AE80-62E1C9214902}" type="presParOf" srcId="{FA135C3E-66AF-4DFE-81F1-FA29CF8F010A}" destId="{75D6CFFE-A165-44BE-8EF1-53B95C54EA2B}"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320D79-C099-43A4-A6EC-F31F42BD7666}">
      <dsp:nvSpPr>
        <dsp:cNvPr id="0" name=""/>
        <dsp:cNvSpPr/>
      </dsp:nvSpPr>
      <dsp:spPr>
        <a:xfrm>
          <a:off x="4114800" y="1741402"/>
          <a:ext cx="3409628" cy="295876"/>
        </a:xfrm>
        <a:custGeom>
          <a:avLst/>
          <a:gdLst/>
          <a:ahLst/>
          <a:cxnLst/>
          <a:rect l="0" t="0" r="0" b="0"/>
          <a:pathLst>
            <a:path>
              <a:moveTo>
                <a:pt x="0" y="0"/>
              </a:moveTo>
              <a:lnTo>
                <a:pt x="0" y="147938"/>
              </a:lnTo>
              <a:lnTo>
                <a:pt x="3409628" y="147938"/>
              </a:lnTo>
              <a:lnTo>
                <a:pt x="3409628" y="29587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13C545-4832-4696-8ECC-B9E3831662E9}">
      <dsp:nvSpPr>
        <dsp:cNvPr id="0" name=""/>
        <dsp:cNvSpPr/>
      </dsp:nvSpPr>
      <dsp:spPr>
        <a:xfrm>
          <a:off x="4114800" y="1741402"/>
          <a:ext cx="1704814" cy="295876"/>
        </a:xfrm>
        <a:custGeom>
          <a:avLst/>
          <a:gdLst/>
          <a:ahLst/>
          <a:cxnLst/>
          <a:rect l="0" t="0" r="0" b="0"/>
          <a:pathLst>
            <a:path>
              <a:moveTo>
                <a:pt x="0" y="0"/>
              </a:moveTo>
              <a:lnTo>
                <a:pt x="0" y="147938"/>
              </a:lnTo>
              <a:lnTo>
                <a:pt x="1704814" y="147938"/>
              </a:lnTo>
              <a:lnTo>
                <a:pt x="1704814" y="29587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9DDB03-2D7B-47C8-A06F-42B274CF43F8}">
      <dsp:nvSpPr>
        <dsp:cNvPr id="0" name=""/>
        <dsp:cNvSpPr/>
      </dsp:nvSpPr>
      <dsp:spPr>
        <a:xfrm>
          <a:off x="4069080" y="1741402"/>
          <a:ext cx="91440" cy="295876"/>
        </a:xfrm>
        <a:custGeom>
          <a:avLst/>
          <a:gdLst/>
          <a:ahLst/>
          <a:cxnLst/>
          <a:rect l="0" t="0" r="0" b="0"/>
          <a:pathLst>
            <a:path>
              <a:moveTo>
                <a:pt x="45720" y="0"/>
              </a:moveTo>
              <a:lnTo>
                <a:pt x="45720" y="29587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FB2B43-6BD4-4A32-B261-01539FCBE9DA}">
      <dsp:nvSpPr>
        <dsp:cNvPr id="0" name=""/>
        <dsp:cNvSpPr/>
      </dsp:nvSpPr>
      <dsp:spPr>
        <a:xfrm>
          <a:off x="2409985" y="1741402"/>
          <a:ext cx="1704814" cy="295876"/>
        </a:xfrm>
        <a:custGeom>
          <a:avLst/>
          <a:gdLst/>
          <a:ahLst/>
          <a:cxnLst/>
          <a:rect l="0" t="0" r="0" b="0"/>
          <a:pathLst>
            <a:path>
              <a:moveTo>
                <a:pt x="1704814" y="0"/>
              </a:moveTo>
              <a:lnTo>
                <a:pt x="1704814" y="147938"/>
              </a:lnTo>
              <a:lnTo>
                <a:pt x="0" y="147938"/>
              </a:lnTo>
              <a:lnTo>
                <a:pt x="0" y="29587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073A91-2D13-4CF6-B4C4-6F81BD6B5E1F}">
      <dsp:nvSpPr>
        <dsp:cNvPr id="0" name=""/>
        <dsp:cNvSpPr/>
      </dsp:nvSpPr>
      <dsp:spPr>
        <a:xfrm>
          <a:off x="705171" y="1741402"/>
          <a:ext cx="3409628" cy="295876"/>
        </a:xfrm>
        <a:custGeom>
          <a:avLst/>
          <a:gdLst/>
          <a:ahLst/>
          <a:cxnLst/>
          <a:rect l="0" t="0" r="0" b="0"/>
          <a:pathLst>
            <a:path>
              <a:moveTo>
                <a:pt x="3409628" y="0"/>
              </a:moveTo>
              <a:lnTo>
                <a:pt x="3409628" y="147938"/>
              </a:lnTo>
              <a:lnTo>
                <a:pt x="0" y="147938"/>
              </a:lnTo>
              <a:lnTo>
                <a:pt x="0" y="29587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2EE177-9930-405F-8357-F1B9567A0B53}">
      <dsp:nvSpPr>
        <dsp:cNvPr id="0" name=""/>
        <dsp:cNvSpPr/>
      </dsp:nvSpPr>
      <dsp:spPr>
        <a:xfrm>
          <a:off x="3410331" y="1036933"/>
          <a:ext cx="1408937" cy="704468"/>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1894"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a:t>Sandy Gaw</a:t>
          </a:r>
        </a:p>
        <a:p>
          <a:pPr marL="0" lvl="0" indent="0" algn="ctr" defTabSz="355600">
            <a:lnSpc>
              <a:spcPct val="90000"/>
            </a:lnSpc>
            <a:spcBef>
              <a:spcPct val="0"/>
            </a:spcBef>
            <a:spcAft>
              <a:spcPct val="35000"/>
            </a:spcAft>
            <a:buNone/>
          </a:pPr>
          <a:r>
            <a:rPr lang="en-US" sz="800" kern="1200"/>
            <a:t>Director</a:t>
          </a:r>
        </a:p>
        <a:p>
          <a:pPr marL="0" lvl="0" indent="0" algn="ctr" defTabSz="355600">
            <a:lnSpc>
              <a:spcPct val="90000"/>
            </a:lnSpc>
            <a:spcBef>
              <a:spcPct val="0"/>
            </a:spcBef>
            <a:spcAft>
              <a:spcPct val="35000"/>
            </a:spcAft>
            <a:buNone/>
          </a:pPr>
          <a:endParaRPr lang="en-US" sz="800" kern="1200"/>
        </a:p>
      </dsp:txBody>
      <dsp:txXfrm>
        <a:off x="3410331" y="1036933"/>
        <a:ext cx="1408937" cy="704468"/>
      </dsp:txXfrm>
    </dsp:sp>
    <dsp:sp modelId="{252104FE-C80B-4905-A036-F4E89615348C}">
      <dsp:nvSpPr>
        <dsp:cNvPr id="0" name=""/>
        <dsp:cNvSpPr/>
      </dsp:nvSpPr>
      <dsp:spPr>
        <a:xfrm>
          <a:off x="3480778" y="1107380"/>
          <a:ext cx="422681" cy="563574"/>
        </a:xfrm>
        <a:prstGeom prst="rect">
          <a:avLst/>
        </a:prstGeom>
        <a:blipFill>
          <a:blip xmlns:r="http://schemas.openxmlformats.org/officeDocument/2006/relationships" r:embed="rId1"/>
          <a:srcRect/>
          <a:stretch>
            <a:fillRect l="-18000" r="-18000"/>
          </a:stretch>
        </a:blipFill>
        <a:ln w="6350" cap="flat" cmpd="sng" algn="ctr">
          <a:solidFill>
            <a:schemeClr val="dk1">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60077938-B940-484D-929E-D630B86804C7}">
      <dsp:nvSpPr>
        <dsp:cNvPr id="0" name=""/>
        <dsp:cNvSpPr/>
      </dsp:nvSpPr>
      <dsp:spPr>
        <a:xfrm>
          <a:off x="703" y="2037279"/>
          <a:ext cx="1408937" cy="704468"/>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1894"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a:t>Patrick Atkins</a:t>
          </a:r>
        </a:p>
        <a:p>
          <a:pPr marL="0" lvl="0" indent="0" algn="ctr" defTabSz="355600">
            <a:lnSpc>
              <a:spcPct val="90000"/>
            </a:lnSpc>
            <a:spcBef>
              <a:spcPct val="0"/>
            </a:spcBef>
            <a:spcAft>
              <a:spcPct val="35000"/>
            </a:spcAft>
            <a:buNone/>
          </a:pPr>
          <a:r>
            <a:rPr lang="en-US" sz="800" kern="1200"/>
            <a:t>Assistant Director</a:t>
          </a:r>
        </a:p>
        <a:p>
          <a:pPr marL="0" lvl="0" indent="0" algn="ctr" defTabSz="355600">
            <a:lnSpc>
              <a:spcPct val="90000"/>
            </a:lnSpc>
            <a:spcBef>
              <a:spcPct val="0"/>
            </a:spcBef>
            <a:spcAft>
              <a:spcPct val="35000"/>
            </a:spcAft>
            <a:buNone/>
          </a:pPr>
          <a:r>
            <a:rPr lang="en-US" sz="800" kern="1200"/>
            <a:t>Customer Experience and Library Materials Services</a:t>
          </a:r>
        </a:p>
      </dsp:txBody>
      <dsp:txXfrm>
        <a:off x="703" y="2037279"/>
        <a:ext cx="1408937" cy="704468"/>
      </dsp:txXfrm>
    </dsp:sp>
    <dsp:sp modelId="{4BC1E981-B930-4B77-BF57-3951AE3C8D31}">
      <dsp:nvSpPr>
        <dsp:cNvPr id="0" name=""/>
        <dsp:cNvSpPr/>
      </dsp:nvSpPr>
      <dsp:spPr>
        <a:xfrm>
          <a:off x="71150" y="2107726"/>
          <a:ext cx="422681" cy="563574"/>
        </a:xfrm>
        <a:prstGeom prst="rect">
          <a:avLst/>
        </a:prstGeom>
        <a:blipFill>
          <a:blip xmlns:r="http://schemas.openxmlformats.org/officeDocument/2006/relationships" r:embed="rId2"/>
          <a:srcRect/>
          <a:stretch>
            <a:fillRect l="-27000" r="-27000"/>
          </a:stretch>
        </a:blipFill>
        <a:ln w="6350" cap="flat" cmpd="sng" algn="ctr">
          <a:solidFill>
            <a:schemeClr val="dk1">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B23EFF95-79AC-4BA1-B033-168C8088214F}">
      <dsp:nvSpPr>
        <dsp:cNvPr id="0" name=""/>
        <dsp:cNvSpPr/>
      </dsp:nvSpPr>
      <dsp:spPr>
        <a:xfrm>
          <a:off x="1705517" y="2037279"/>
          <a:ext cx="1408937" cy="704468"/>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1894"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a:t>Laurie Covington</a:t>
          </a:r>
        </a:p>
        <a:p>
          <a:pPr marL="0" lvl="0" indent="0" algn="ctr" defTabSz="355600">
            <a:lnSpc>
              <a:spcPct val="90000"/>
            </a:lnSpc>
            <a:spcBef>
              <a:spcPct val="0"/>
            </a:spcBef>
            <a:spcAft>
              <a:spcPct val="35000"/>
            </a:spcAft>
            <a:buNone/>
          </a:pPr>
          <a:r>
            <a:rPr lang="en-US" sz="800" kern="1200"/>
            <a:t>Deputy Assistant Director</a:t>
          </a:r>
        </a:p>
        <a:p>
          <a:pPr marL="0" lvl="0" indent="0" algn="ctr" defTabSz="355600">
            <a:lnSpc>
              <a:spcPct val="90000"/>
            </a:lnSpc>
            <a:spcBef>
              <a:spcPct val="0"/>
            </a:spcBef>
            <a:spcAft>
              <a:spcPct val="35000"/>
            </a:spcAft>
            <a:buNone/>
          </a:pPr>
          <a:r>
            <a:rPr lang="en-US" sz="800" kern="1200"/>
            <a:t>Statistics and Business Intelligence</a:t>
          </a:r>
        </a:p>
      </dsp:txBody>
      <dsp:txXfrm>
        <a:off x="1705517" y="2037279"/>
        <a:ext cx="1408937" cy="704468"/>
      </dsp:txXfrm>
    </dsp:sp>
    <dsp:sp modelId="{E60C47B0-CB87-48D5-AD9C-6FC72AFF3989}">
      <dsp:nvSpPr>
        <dsp:cNvPr id="0" name=""/>
        <dsp:cNvSpPr/>
      </dsp:nvSpPr>
      <dsp:spPr>
        <a:xfrm>
          <a:off x="1775964" y="2107726"/>
          <a:ext cx="422681" cy="563574"/>
        </a:xfrm>
        <a:prstGeom prst="rect">
          <a:avLst/>
        </a:prstGeom>
        <a:blipFill>
          <a:blip xmlns:r="http://schemas.openxmlformats.org/officeDocument/2006/relationships" r:embed="rId3"/>
          <a:srcRect/>
          <a:stretch>
            <a:fillRect l="-23000" r="-23000"/>
          </a:stretch>
        </a:blipFill>
        <a:ln w="6350" cap="flat" cmpd="sng" algn="ctr">
          <a:solidFill>
            <a:schemeClr val="dk1">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1CE3EF95-CA95-4DB6-8FF0-0AB346FD89E2}">
      <dsp:nvSpPr>
        <dsp:cNvPr id="0" name=""/>
        <dsp:cNvSpPr/>
      </dsp:nvSpPr>
      <dsp:spPr>
        <a:xfrm>
          <a:off x="3410331" y="2037279"/>
          <a:ext cx="1408937" cy="704468"/>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1894"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a:t>Stephen Chamberlain</a:t>
          </a:r>
        </a:p>
        <a:p>
          <a:pPr marL="0" lvl="0" indent="0" algn="ctr" defTabSz="355600">
            <a:lnSpc>
              <a:spcPct val="90000"/>
            </a:lnSpc>
            <a:spcBef>
              <a:spcPct val="0"/>
            </a:spcBef>
            <a:spcAft>
              <a:spcPct val="35000"/>
            </a:spcAft>
            <a:buNone/>
          </a:pPr>
          <a:r>
            <a:rPr lang="en-US" sz="800" kern="1200"/>
            <a:t>Deputy Assistant Director</a:t>
          </a:r>
        </a:p>
        <a:p>
          <a:pPr marL="0" lvl="0" indent="0" algn="ctr" defTabSz="355600">
            <a:lnSpc>
              <a:spcPct val="90000"/>
            </a:lnSpc>
            <a:spcBef>
              <a:spcPct val="0"/>
            </a:spcBef>
            <a:spcAft>
              <a:spcPct val="35000"/>
            </a:spcAft>
            <a:buNone/>
          </a:pPr>
          <a:r>
            <a:rPr lang="en-US" sz="800" kern="1200"/>
            <a:t>SPACES</a:t>
          </a:r>
        </a:p>
      </dsp:txBody>
      <dsp:txXfrm>
        <a:off x="3410331" y="2037279"/>
        <a:ext cx="1408937" cy="704468"/>
      </dsp:txXfrm>
    </dsp:sp>
    <dsp:sp modelId="{10733600-087E-4D3E-ACE1-4CDFC67612E0}">
      <dsp:nvSpPr>
        <dsp:cNvPr id="0" name=""/>
        <dsp:cNvSpPr/>
      </dsp:nvSpPr>
      <dsp:spPr>
        <a:xfrm>
          <a:off x="3480778" y="2107726"/>
          <a:ext cx="422681" cy="563574"/>
        </a:xfrm>
        <a:prstGeom prst="rect">
          <a:avLst/>
        </a:prstGeom>
        <a:blipFill>
          <a:blip xmlns:r="http://schemas.openxmlformats.org/officeDocument/2006/relationships" r:embed="rId4"/>
          <a:srcRect/>
          <a:stretch>
            <a:fillRect l="-30000" r="-30000"/>
          </a:stretch>
        </a:blipFill>
        <a:ln w="6350" cap="flat" cmpd="sng" algn="ctr">
          <a:solidFill>
            <a:schemeClr val="dk1">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2BA7CA83-4D16-4BFB-AA0D-553E9C6C810B}">
      <dsp:nvSpPr>
        <dsp:cNvPr id="0" name=""/>
        <dsp:cNvSpPr/>
      </dsp:nvSpPr>
      <dsp:spPr>
        <a:xfrm>
          <a:off x="5115145" y="2037279"/>
          <a:ext cx="1408937" cy="704468"/>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1894"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a:t>LaDonna Weems</a:t>
          </a:r>
        </a:p>
        <a:p>
          <a:pPr marL="0" lvl="0" indent="0" algn="ctr" defTabSz="355600">
            <a:lnSpc>
              <a:spcPct val="90000"/>
            </a:lnSpc>
            <a:spcBef>
              <a:spcPct val="0"/>
            </a:spcBef>
            <a:spcAft>
              <a:spcPct val="35000"/>
            </a:spcAft>
            <a:buNone/>
          </a:pPr>
          <a:r>
            <a:rPr lang="en-US" sz="800" kern="1200"/>
            <a:t>Deputy Assistant Director</a:t>
          </a:r>
        </a:p>
        <a:p>
          <a:pPr marL="0" lvl="0" indent="0" algn="ctr" defTabSz="355600">
            <a:lnSpc>
              <a:spcPct val="90000"/>
            </a:lnSpc>
            <a:spcBef>
              <a:spcPct val="0"/>
            </a:spcBef>
            <a:spcAft>
              <a:spcPct val="35000"/>
            </a:spcAft>
            <a:buNone/>
          </a:pPr>
          <a:r>
            <a:rPr lang="en-US" sz="800" kern="1200"/>
            <a:t>Communications</a:t>
          </a:r>
        </a:p>
      </dsp:txBody>
      <dsp:txXfrm>
        <a:off x="5115145" y="2037279"/>
        <a:ext cx="1408937" cy="704468"/>
      </dsp:txXfrm>
    </dsp:sp>
    <dsp:sp modelId="{54A71C1D-3E55-4C58-8457-0D7033CD0768}">
      <dsp:nvSpPr>
        <dsp:cNvPr id="0" name=""/>
        <dsp:cNvSpPr/>
      </dsp:nvSpPr>
      <dsp:spPr>
        <a:xfrm>
          <a:off x="5185592" y="2107726"/>
          <a:ext cx="422681" cy="563574"/>
        </a:xfrm>
        <a:prstGeom prst="rect">
          <a:avLst/>
        </a:prstGeom>
        <a:blipFill>
          <a:blip xmlns:r="http://schemas.openxmlformats.org/officeDocument/2006/relationships" r:embed="rId5"/>
          <a:srcRect/>
          <a:stretch>
            <a:fillRect l="-17000" r="-17000"/>
          </a:stretch>
        </a:blipFill>
        <a:ln w="6350" cap="flat" cmpd="sng" algn="ctr">
          <a:solidFill>
            <a:schemeClr val="dk1">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4001F3D8-2D90-47F0-A38B-F09EFE6B6917}">
      <dsp:nvSpPr>
        <dsp:cNvPr id="0" name=""/>
        <dsp:cNvSpPr/>
      </dsp:nvSpPr>
      <dsp:spPr>
        <a:xfrm>
          <a:off x="6819959" y="2037279"/>
          <a:ext cx="1408937" cy="704468"/>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1894"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a:t>Yolanda Fernandez </a:t>
          </a:r>
          <a:r>
            <a:rPr lang="en-US" sz="800" kern="1200"/>
            <a:t>Senior Division Manager</a:t>
          </a:r>
        </a:p>
        <a:p>
          <a:pPr marL="0" lvl="0" indent="0" algn="ctr" defTabSz="355600">
            <a:lnSpc>
              <a:spcPct val="90000"/>
            </a:lnSpc>
            <a:spcBef>
              <a:spcPct val="0"/>
            </a:spcBef>
            <a:spcAft>
              <a:spcPct val="35000"/>
            </a:spcAft>
            <a:buNone/>
          </a:pPr>
          <a:r>
            <a:rPr lang="en-US" sz="800" kern="1200"/>
            <a:t>Systemwide Programs</a:t>
          </a:r>
        </a:p>
      </dsp:txBody>
      <dsp:txXfrm>
        <a:off x="6819959" y="2037279"/>
        <a:ext cx="1408937" cy="704468"/>
      </dsp:txXfrm>
    </dsp:sp>
    <dsp:sp modelId="{A71B720B-7EF7-49E4-A741-DDDB6504BA50}">
      <dsp:nvSpPr>
        <dsp:cNvPr id="0" name=""/>
        <dsp:cNvSpPr/>
      </dsp:nvSpPr>
      <dsp:spPr>
        <a:xfrm>
          <a:off x="6890406" y="2107726"/>
          <a:ext cx="422681" cy="563574"/>
        </a:xfrm>
        <a:prstGeom prst="rect">
          <a:avLst/>
        </a:prstGeom>
        <a:blipFill>
          <a:blip xmlns:r="http://schemas.openxmlformats.org/officeDocument/2006/relationships" r:embed="rId6"/>
          <a:srcRect/>
          <a:stretch>
            <a:fillRect l="-20000" r="-20000"/>
          </a:stretch>
        </a:blipFill>
        <a:ln w="6350" cap="flat" cmpd="sng" algn="ctr">
          <a:solidFill>
            <a:schemeClr val="dk1">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A59D3E-74B1-448F-B75C-007CD1A811D5}">
      <dsp:nvSpPr>
        <dsp:cNvPr id="0" name=""/>
        <dsp:cNvSpPr/>
      </dsp:nvSpPr>
      <dsp:spPr>
        <a:xfrm>
          <a:off x="0" y="0"/>
          <a:ext cx="8448675" cy="2236071"/>
        </a:xfrm>
        <a:prstGeom prst="roundRect">
          <a:avLst>
            <a:gd name="adj" fmla="val 10000"/>
          </a:avLst>
        </a:prstGeom>
        <a:solidFill>
          <a:srgbClr val="B32317">
            <a:alpha val="60000"/>
          </a:srgb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A5FF99-4B5E-42DB-B2CF-B74BCAAE07DB}">
      <dsp:nvSpPr>
        <dsp:cNvPr id="0" name=""/>
        <dsp:cNvSpPr/>
      </dsp:nvSpPr>
      <dsp:spPr>
        <a:xfrm>
          <a:off x="254429" y="298142"/>
          <a:ext cx="1221510" cy="1639785"/>
        </a:xfrm>
        <a:prstGeom prst="roundRect">
          <a:avLst>
            <a:gd name="adj" fmla="val 10000"/>
          </a:avLst>
        </a:prstGeom>
        <a:blipFill>
          <a:blip xmlns:r="http://schemas.openxmlformats.org/officeDocument/2006/relationships" r:embed="rId1"/>
          <a:srcRect/>
          <a:stretch>
            <a:fillRect l="-34000" r="-3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9C7F54-54C7-4C24-9DCE-3D7EE5DF4DB0}">
      <dsp:nvSpPr>
        <dsp:cNvPr id="0" name=""/>
        <dsp:cNvSpPr/>
      </dsp:nvSpPr>
      <dsp:spPr>
        <a:xfrm rot="10800000">
          <a:off x="254429" y="2236071"/>
          <a:ext cx="1221510" cy="2732976"/>
        </a:xfrm>
        <a:prstGeom prst="round2SameRect">
          <a:avLst>
            <a:gd name="adj1" fmla="val 10500"/>
            <a:gd name="adj2" fmla="val 0"/>
          </a:avLst>
        </a:prstGeom>
        <a:solidFill>
          <a:srgbClr val="FD5808">
            <a:alpha val="8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l" defTabSz="533400">
            <a:lnSpc>
              <a:spcPct val="90000"/>
            </a:lnSpc>
            <a:spcBef>
              <a:spcPct val="0"/>
            </a:spcBef>
            <a:spcAft>
              <a:spcPct val="35000"/>
            </a:spcAft>
            <a:buNone/>
          </a:pPr>
          <a:r>
            <a:rPr lang="en-US" sz="1200" b="1" kern="1200"/>
            <a:t>TECHLink</a:t>
          </a:r>
          <a:br>
            <a:rPr lang="en-US" sz="1200" b="1" kern="1200"/>
          </a:br>
          <a:endParaRPr lang="en-US" sz="1200" b="1" kern="1200"/>
        </a:p>
        <a:p>
          <a:pPr marL="0" lvl="0" indent="0" algn="l" defTabSz="533400">
            <a:lnSpc>
              <a:spcPct val="90000"/>
            </a:lnSpc>
            <a:spcBef>
              <a:spcPct val="0"/>
            </a:spcBef>
            <a:spcAft>
              <a:spcPct val="35000"/>
            </a:spcAft>
            <a:buNone/>
          </a:pPr>
          <a:endParaRPr lang="en-US" sz="1200" kern="1200"/>
        </a:p>
        <a:p>
          <a:pPr marL="57150" lvl="1" indent="-57150" algn="l" defTabSz="400050">
            <a:lnSpc>
              <a:spcPct val="90000"/>
            </a:lnSpc>
            <a:spcBef>
              <a:spcPct val="0"/>
            </a:spcBef>
            <a:spcAft>
              <a:spcPct val="15000"/>
            </a:spcAft>
            <a:buChar char="•"/>
          </a:pPr>
          <a:r>
            <a:rPr lang="en-US" sz="900" kern="1200"/>
            <a:t>Makerspaces that allow customers to create using cutting edge technology</a:t>
          </a:r>
        </a:p>
        <a:p>
          <a:pPr marL="57150" lvl="1" indent="-57150" algn="l" defTabSz="400050">
            <a:lnSpc>
              <a:spcPct val="90000"/>
            </a:lnSpc>
            <a:spcBef>
              <a:spcPct val="0"/>
            </a:spcBef>
            <a:spcAft>
              <a:spcPct val="15000"/>
            </a:spcAft>
            <a:buChar char="•"/>
          </a:pPr>
          <a:r>
            <a:rPr lang="en-US" sz="900" kern="1200"/>
            <a:t>Technology includes laser cutters, embroidery machines, podcasting, video and music production, and more</a:t>
          </a:r>
        </a:p>
      </dsp:txBody>
      <dsp:txXfrm rot="10800000">
        <a:off x="291995" y="2236071"/>
        <a:ext cx="1146378" cy="2695410"/>
      </dsp:txXfrm>
    </dsp:sp>
    <dsp:sp modelId="{DE3953E7-D182-4518-A8CE-CB3B9E1EE6D6}">
      <dsp:nvSpPr>
        <dsp:cNvPr id="0" name=""/>
        <dsp:cNvSpPr/>
      </dsp:nvSpPr>
      <dsp:spPr>
        <a:xfrm>
          <a:off x="1598090" y="298142"/>
          <a:ext cx="1221510" cy="1639785"/>
        </a:xfrm>
        <a:prstGeom prst="roundRect">
          <a:avLst>
            <a:gd name="adj" fmla="val 10000"/>
          </a:avLst>
        </a:prstGeom>
        <a:blipFill>
          <a:blip xmlns:r="http://schemas.openxmlformats.org/officeDocument/2006/relationships" r:embed="rId2"/>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283EBE-BC2B-4A5A-8F7D-01B5C633E93C}">
      <dsp:nvSpPr>
        <dsp:cNvPr id="0" name=""/>
        <dsp:cNvSpPr/>
      </dsp:nvSpPr>
      <dsp:spPr>
        <a:xfrm rot="10800000">
          <a:off x="1598090" y="2236071"/>
          <a:ext cx="1221510" cy="2732976"/>
        </a:xfrm>
        <a:prstGeom prst="round2SameRect">
          <a:avLst>
            <a:gd name="adj1" fmla="val 10500"/>
            <a:gd name="adj2" fmla="val 0"/>
          </a:avLst>
        </a:prstGeom>
        <a:solidFill>
          <a:srgbClr val="129F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l" defTabSz="533400">
            <a:lnSpc>
              <a:spcPct val="90000"/>
            </a:lnSpc>
            <a:spcBef>
              <a:spcPct val="0"/>
            </a:spcBef>
            <a:spcAft>
              <a:spcPct val="35000"/>
            </a:spcAft>
            <a:buNone/>
          </a:pPr>
          <a:r>
            <a:rPr lang="en-US" sz="1200" b="1" kern="1200"/>
            <a:t>Central and Neighborhood Libraries </a:t>
          </a:r>
          <a:br>
            <a:rPr lang="en-US" sz="1200" b="1" kern="1200"/>
          </a:br>
          <a:endParaRPr lang="en-US" sz="1200" b="1" kern="1200"/>
        </a:p>
        <a:p>
          <a:pPr marL="57150" lvl="1" indent="-57150" algn="l" defTabSz="400050">
            <a:lnSpc>
              <a:spcPct val="90000"/>
            </a:lnSpc>
            <a:spcBef>
              <a:spcPct val="0"/>
            </a:spcBef>
            <a:spcAft>
              <a:spcPct val="15000"/>
            </a:spcAft>
            <a:buChar char="•"/>
          </a:pPr>
          <a:r>
            <a:rPr lang="en-US" sz="900" kern="1200"/>
            <a:t>Central Library</a:t>
          </a:r>
        </a:p>
        <a:p>
          <a:pPr marL="57150" lvl="1" indent="-57150" algn="l" defTabSz="400050">
            <a:lnSpc>
              <a:spcPct val="90000"/>
            </a:lnSpc>
            <a:spcBef>
              <a:spcPct val="0"/>
            </a:spcBef>
            <a:spcAft>
              <a:spcPct val="15000"/>
            </a:spcAft>
            <a:buChar char="•"/>
          </a:pPr>
          <a:r>
            <a:rPr lang="en-US" sz="900" kern="1200"/>
            <a:t>28 Neighborhood and Express Libraries</a:t>
          </a:r>
        </a:p>
        <a:p>
          <a:pPr marL="57150" lvl="1" indent="-57150" algn="l" defTabSz="400050">
            <a:lnSpc>
              <a:spcPct val="90000"/>
            </a:lnSpc>
            <a:spcBef>
              <a:spcPct val="0"/>
            </a:spcBef>
            <a:spcAft>
              <a:spcPct val="15000"/>
            </a:spcAft>
            <a:buChar char="•"/>
          </a:pPr>
          <a:r>
            <a:rPr lang="en-US" sz="900" kern="1200"/>
            <a:t>5 Regional Libraries</a:t>
          </a:r>
        </a:p>
      </dsp:txBody>
      <dsp:txXfrm rot="10800000">
        <a:off x="1635656" y="2236071"/>
        <a:ext cx="1146378" cy="2695410"/>
      </dsp:txXfrm>
    </dsp:sp>
    <dsp:sp modelId="{0A183C2C-95DB-40B2-B897-904A78703DD3}">
      <dsp:nvSpPr>
        <dsp:cNvPr id="0" name=""/>
        <dsp:cNvSpPr/>
      </dsp:nvSpPr>
      <dsp:spPr>
        <a:xfrm>
          <a:off x="2941751" y="298142"/>
          <a:ext cx="1221510" cy="1639785"/>
        </a:xfrm>
        <a:prstGeom prst="roundRect">
          <a:avLst>
            <a:gd name="adj" fmla="val 10000"/>
          </a:avLst>
        </a:prstGeom>
        <a:blipFill>
          <a:blip xmlns:r="http://schemas.openxmlformats.org/officeDocument/2006/relationships" r:embed="rId3"/>
          <a:srcRect/>
          <a:stretch>
            <a:fillRect l="-51000" r="-5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682A77-D292-43D0-8B80-1E29A972DB48}">
      <dsp:nvSpPr>
        <dsp:cNvPr id="0" name=""/>
        <dsp:cNvSpPr/>
      </dsp:nvSpPr>
      <dsp:spPr>
        <a:xfrm rot="10800000">
          <a:off x="2941751" y="2236071"/>
          <a:ext cx="1221510" cy="2732976"/>
        </a:xfrm>
        <a:prstGeom prst="round2SameRect">
          <a:avLst>
            <a:gd name="adj1" fmla="val 10500"/>
            <a:gd name="adj2" fmla="val 0"/>
          </a:avLst>
        </a:prstGeom>
        <a:solidFill>
          <a:srgbClr val="699AC2">
            <a:alpha val="6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l" defTabSz="533400">
            <a:lnSpc>
              <a:spcPct val="90000"/>
            </a:lnSpc>
            <a:spcBef>
              <a:spcPct val="0"/>
            </a:spcBef>
            <a:spcAft>
              <a:spcPct val="35000"/>
            </a:spcAft>
            <a:buNone/>
          </a:pPr>
          <a:r>
            <a:rPr lang="en-US" sz="1200" b="1" kern="1200" dirty="0"/>
            <a:t>History Research Centers</a:t>
          </a:r>
        </a:p>
        <a:p>
          <a:pPr marL="0" lvl="0" indent="0" algn="l" defTabSz="533400">
            <a:lnSpc>
              <a:spcPct val="90000"/>
            </a:lnSpc>
            <a:spcBef>
              <a:spcPct val="0"/>
            </a:spcBef>
            <a:spcAft>
              <a:spcPct val="35000"/>
            </a:spcAft>
            <a:buNone/>
          </a:pPr>
          <a:endParaRPr lang="en-US" sz="800" b="1" kern="1200" dirty="0"/>
        </a:p>
        <a:p>
          <a:pPr marL="57150" lvl="1" indent="-57150" algn="l" defTabSz="400050">
            <a:lnSpc>
              <a:spcPct val="90000"/>
            </a:lnSpc>
            <a:spcBef>
              <a:spcPct val="0"/>
            </a:spcBef>
            <a:spcAft>
              <a:spcPct val="15000"/>
            </a:spcAft>
            <a:buChar char="•"/>
          </a:pPr>
          <a:r>
            <a:rPr lang="en-US" sz="900" kern="1200"/>
            <a:t>African American History Research Center</a:t>
          </a:r>
        </a:p>
        <a:p>
          <a:pPr marL="57150" lvl="1" indent="-57150" algn="l" defTabSz="400050">
            <a:lnSpc>
              <a:spcPct val="90000"/>
            </a:lnSpc>
            <a:spcBef>
              <a:spcPct val="0"/>
            </a:spcBef>
            <a:spcAft>
              <a:spcPct val="15000"/>
            </a:spcAft>
            <a:buChar char="•"/>
          </a:pPr>
          <a:r>
            <a:rPr lang="en-US" sz="900" kern="1200"/>
            <a:t>Family History Research Center</a:t>
          </a:r>
        </a:p>
        <a:p>
          <a:pPr marL="57150" lvl="1" indent="-57150" algn="l" defTabSz="400050">
            <a:lnSpc>
              <a:spcPct val="90000"/>
            </a:lnSpc>
            <a:spcBef>
              <a:spcPct val="0"/>
            </a:spcBef>
            <a:spcAft>
              <a:spcPct val="15000"/>
            </a:spcAft>
            <a:buChar char="•"/>
          </a:pPr>
          <a:r>
            <a:rPr lang="en-US" sz="900" kern="1200"/>
            <a:t>Houston History Research Center</a:t>
          </a:r>
        </a:p>
      </dsp:txBody>
      <dsp:txXfrm rot="10800000">
        <a:off x="2979317" y="2236071"/>
        <a:ext cx="1146378" cy="2695410"/>
      </dsp:txXfrm>
    </dsp:sp>
    <dsp:sp modelId="{95807A8B-9E4A-4923-A090-A4CFBEC49469}">
      <dsp:nvSpPr>
        <dsp:cNvPr id="0" name=""/>
        <dsp:cNvSpPr/>
      </dsp:nvSpPr>
      <dsp:spPr>
        <a:xfrm>
          <a:off x="4285413" y="298142"/>
          <a:ext cx="1221510" cy="1639785"/>
        </a:xfrm>
        <a:prstGeom prst="roundRect">
          <a:avLst>
            <a:gd name="adj" fmla="val 10000"/>
          </a:avLst>
        </a:prstGeom>
        <a:blipFill>
          <a:blip xmlns:r="http://schemas.openxmlformats.org/officeDocument/2006/relationships" r:embed="rId4"/>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6C4075-47EF-4CF4-AD71-C60F8AD747B7}">
      <dsp:nvSpPr>
        <dsp:cNvPr id="0" name=""/>
        <dsp:cNvSpPr/>
      </dsp:nvSpPr>
      <dsp:spPr>
        <a:xfrm rot="10800000">
          <a:off x="4285413" y="2236071"/>
          <a:ext cx="1221510" cy="2732976"/>
        </a:xfrm>
        <a:prstGeom prst="round2SameRect">
          <a:avLst>
            <a:gd name="adj1" fmla="val 10500"/>
            <a:gd name="adj2" fmla="val 0"/>
          </a:avLst>
        </a:prstGeom>
        <a:solidFill>
          <a:srgbClr val="A4276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l" defTabSz="533400">
            <a:lnSpc>
              <a:spcPct val="90000"/>
            </a:lnSpc>
            <a:spcBef>
              <a:spcPct val="0"/>
            </a:spcBef>
            <a:spcAft>
              <a:spcPct val="35000"/>
            </a:spcAft>
            <a:buNone/>
          </a:pPr>
          <a:r>
            <a:rPr lang="en-US" sz="1200" b="1" kern="1200"/>
            <a:t>Library Collections</a:t>
          </a:r>
          <a:br>
            <a:rPr lang="en-US" sz="1200" b="1" kern="1200"/>
          </a:br>
          <a:endParaRPr lang="en-US" sz="1200" b="1" kern="1200"/>
        </a:p>
        <a:p>
          <a:pPr marL="0" lvl="0" indent="0" algn="l" defTabSz="533400">
            <a:lnSpc>
              <a:spcPct val="90000"/>
            </a:lnSpc>
            <a:spcBef>
              <a:spcPct val="0"/>
            </a:spcBef>
            <a:spcAft>
              <a:spcPct val="35000"/>
            </a:spcAft>
            <a:buNone/>
          </a:pPr>
          <a:endParaRPr lang="en-US" sz="600" b="1" kern="1200"/>
        </a:p>
        <a:p>
          <a:pPr marL="57150" lvl="1" indent="-57150" algn="l" defTabSz="400050">
            <a:lnSpc>
              <a:spcPct val="90000"/>
            </a:lnSpc>
            <a:spcBef>
              <a:spcPct val="0"/>
            </a:spcBef>
            <a:spcAft>
              <a:spcPct val="15000"/>
            </a:spcAft>
            <a:buChar char="•"/>
          </a:pPr>
          <a:r>
            <a:rPr lang="en-US" sz="900" kern="1200"/>
            <a:t>Books, e-books, and e-audiobooks available for checkout</a:t>
          </a:r>
        </a:p>
        <a:p>
          <a:pPr marL="57150" lvl="1" indent="-57150" algn="l" defTabSz="400050">
            <a:lnSpc>
              <a:spcPct val="90000"/>
            </a:lnSpc>
            <a:spcBef>
              <a:spcPct val="0"/>
            </a:spcBef>
            <a:spcAft>
              <a:spcPct val="15000"/>
            </a:spcAft>
            <a:buChar char="•"/>
          </a:pPr>
          <a:r>
            <a:rPr lang="en-US" sz="900" kern="1200"/>
            <a:t>Library  of Things (bakeware, musical instruments, etc)</a:t>
          </a:r>
        </a:p>
        <a:p>
          <a:pPr marL="57150" lvl="1" indent="-57150" algn="l" defTabSz="400050">
            <a:lnSpc>
              <a:spcPct val="90000"/>
            </a:lnSpc>
            <a:spcBef>
              <a:spcPct val="0"/>
            </a:spcBef>
            <a:spcAft>
              <a:spcPct val="15000"/>
            </a:spcAft>
            <a:buChar char="•"/>
          </a:pPr>
          <a:r>
            <a:rPr lang="en-US" sz="900" kern="1200"/>
            <a:t>Databases</a:t>
          </a:r>
        </a:p>
        <a:p>
          <a:pPr marL="57150" lvl="1" indent="-57150" algn="l" defTabSz="400050">
            <a:lnSpc>
              <a:spcPct val="90000"/>
            </a:lnSpc>
            <a:spcBef>
              <a:spcPct val="0"/>
            </a:spcBef>
            <a:spcAft>
              <a:spcPct val="15000"/>
            </a:spcAft>
            <a:buChar char="•"/>
          </a:pPr>
          <a:r>
            <a:rPr lang="en-US" sz="900" kern="1200"/>
            <a:t>Online learning platforms</a:t>
          </a:r>
        </a:p>
      </dsp:txBody>
      <dsp:txXfrm rot="10800000">
        <a:off x="4322979" y="2236071"/>
        <a:ext cx="1146378" cy="2695410"/>
      </dsp:txXfrm>
    </dsp:sp>
    <dsp:sp modelId="{D721EAB7-5A1D-445C-98C6-308930C26612}">
      <dsp:nvSpPr>
        <dsp:cNvPr id="0" name=""/>
        <dsp:cNvSpPr/>
      </dsp:nvSpPr>
      <dsp:spPr>
        <a:xfrm>
          <a:off x="5629074" y="298142"/>
          <a:ext cx="1221510" cy="1639785"/>
        </a:xfrm>
        <a:prstGeom prst="roundRect">
          <a:avLst>
            <a:gd name="adj" fmla="val 10000"/>
          </a:avLst>
        </a:prstGeom>
        <a:blipFill>
          <a:blip xmlns:r="http://schemas.openxmlformats.org/officeDocument/2006/relationships" r:embed="rId5"/>
          <a:srcRect/>
          <a:stretch>
            <a:fillRect l="-51000" r="-5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206B07-30E8-4F52-9BBC-C610D8994B16}">
      <dsp:nvSpPr>
        <dsp:cNvPr id="0" name=""/>
        <dsp:cNvSpPr/>
      </dsp:nvSpPr>
      <dsp:spPr>
        <a:xfrm rot="10800000">
          <a:off x="5629074" y="2236071"/>
          <a:ext cx="1221510" cy="2732976"/>
        </a:xfrm>
        <a:prstGeom prst="round2SameRect">
          <a:avLst>
            <a:gd name="adj1" fmla="val 10500"/>
            <a:gd name="adj2" fmla="val 0"/>
          </a:avLst>
        </a:prstGeom>
        <a:solidFill>
          <a:srgbClr val="8B85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l" defTabSz="533400">
            <a:lnSpc>
              <a:spcPct val="90000"/>
            </a:lnSpc>
            <a:spcBef>
              <a:spcPct val="0"/>
            </a:spcBef>
            <a:spcAft>
              <a:spcPct val="35000"/>
            </a:spcAft>
            <a:buNone/>
          </a:pPr>
          <a:r>
            <a:rPr lang="en-US" sz="1200" b="1" kern="1200"/>
            <a:t>Library Spaces</a:t>
          </a:r>
          <a:br>
            <a:rPr lang="en-US" sz="1200" b="1" kern="1200"/>
          </a:br>
          <a:br>
            <a:rPr lang="en-US" sz="1200" b="1" kern="1200"/>
          </a:br>
          <a:endParaRPr lang="en-US" sz="1200" b="1" kern="1200"/>
        </a:p>
        <a:p>
          <a:pPr marL="57150" lvl="1" indent="-57150" algn="l" defTabSz="400050">
            <a:lnSpc>
              <a:spcPct val="90000"/>
            </a:lnSpc>
            <a:spcBef>
              <a:spcPct val="0"/>
            </a:spcBef>
            <a:spcAft>
              <a:spcPct val="15000"/>
            </a:spcAft>
            <a:buChar char="•"/>
          </a:pPr>
          <a:r>
            <a:rPr lang="en-US" sz="900" kern="1200"/>
            <a:t>Historic properties for special events</a:t>
          </a:r>
        </a:p>
        <a:p>
          <a:pPr marL="57150" lvl="1" indent="-57150" algn="l" defTabSz="400050">
            <a:lnSpc>
              <a:spcPct val="90000"/>
            </a:lnSpc>
            <a:spcBef>
              <a:spcPct val="0"/>
            </a:spcBef>
            <a:spcAft>
              <a:spcPct val="15000"/>
            </a:spcAft>
            <a:buChar char="•"/>
          </a:pPr>
          <a:r>
            <a:rPr lang="en-US" sz="900" kern="1200"/>
            <a:t>Places for community meetings</a:t>
          </a:r>
        </a:p>
        <a:p>
          <a:pPr marL="57150" lvl="1" indent="-57150" algn="l" defTabSz="400050">
            <a:lnSpc>
              <a:spcPct val="90000"/>
            </a:lnSpc>
            <a:spcBef>
              <a:spcPct val="0"/>
            </a:spcBef>
            <a:spcAft>
              <a:spcPct val="15000"/>
            </a:spcAft>
            <a:buChar char="•"/>
          </a:pPr>
          <a:r>
            <a:rPr lang="en-US" sz="900" b="0" kern="1200">
              <a:latin typeface="Calibri Light" panose="020F0302020204030204"/>
            </a:rPr>
            <a:t>Ensure safe and welcoming environment for the public</a:t>
          </a:r>
        </a:p>
      </dsp:txBody>
      <dsp:txXfrm rot="10800000">
        <a:off x="5666640" y="2236071"/>
        <a:ext cx="1146378" cy="2695410"/>
      </dsp:txXfrm>
    </dsp:sp>
    <dsp:sp modelId="{75D6CFFE-A165-44BE-8EF1-53B95C54EA2B}">
      <dsp:nvSpPr>
        <dsp:cNvPr id="0" name=""/>
        <dsp:cNvSpPr/>
      </dsp:nvSpPr>
      <dsp:spPr>
        <a:xfrm>
          <a:off x="6972735" y="298142"/>
          <a:ext cx="1221510" cy="1639785"/>
        </a:xfrm>
        <a:prstGeom prst="roundRect">
          <a:avLst>
            <a:gd name="adj" fmla="val 10000"/>
          </a:avLst>
        </a:prstGeom>
        <a:blipFill>
          <a:blip xmlns:r="http://schemas.openxmlformats.org/officeDocument/2006/relationships" r:embed="rId6"/>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88AD13-41BE-40DC-A60B-1FC59FC8FB8B}">
      <dsp:nvSpPr>
        <dsp:cNvPr id="0" name=""/>
        <dsp:cNvSpPr/>
      </dsp:nvSpPr>
      <dsp:spPr>
        <a:xfrm rot="10800000">
          <a:off x="6972735" y="2236071"/>
          <a:ext cx="1221510" cy="2732976"/>
        </a:xfrm>
        <a:prstGeom prst="round2SameRect">
          <a:avLst>
            <a:gd name="adj1" fmla="val 10500"/>
            <a:gd name="adj2" fmla="val 0"/>
          </a:avLst>
        </a:prstGeom>
        <a:solidFill>
          <a:srgbClr val="55825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l" defTabSz="533400">
            <a:lnSpc>
              <a:spcPct val="90000"/>
            </a:lnSpc>
            <a:spcBef>
              <a:spcPct val="0"/>
            </a:spcBef>
            <a:spcAft>
              <a:spcPct val="35000"/>
            </a:spcAft>
            <a:buNone/>
          </a:pPr>
          <a:r>
            <a:rPr lang="en-US" sz="1200" b="1" kern="1200"/>
            <a:t>Literacy and Education</a:t>
          </a:r>
          <a:br>
            <a:rPr lang="en-US" sz="1200" b="1" kern="1200"/>
          </a:br>
          <a:endParaRPr lang="en-US" sz="1200" b="1" kern="1200"/>
        </a:p>
        <a:p>
          <a:pPr marL="57150" lvl="1" indent="-57150" algn="l" defTabSz="400050">
            <a:lnSpc>
              <a:spcPct val="90000"/>
            </a:lnSpc>
            <a:spcBef>
              <a:spcPct val="0"/>
            </a:spcBef>
            <a:spcAft>
              <a:spcPct val="15000"/>
            </a:spcAft>
            <a:buChar char="•"/>
          </a:pPr>
          <a:r>
            <a:rPr lang="en-US" sz="900" kern="1200"/>
            <a:t>Lifelong learning programs for all ages</a:t>
          </a:r>
        </a:p>
        <a:p>
          <a:pPr marL="57150" lvl="1" indent="-57150" algn="l" defTabSz="400050">
            <a:lnSpc>
              <a:spcPct val="90000"/>
            </a:lnSpc>
            <a:spcBef>
              <a:spcPct val="0"/>
            </a:spcBef>
            <a:spcAft>
              <a:spcPct val="15000"/>
            </a:spcAft>
            <a:buChar char="•"/>
          </a:pPr>
          <a:r>
            <a:rPr lang="en-US" sz="900" kern="1200"/>
            <a:t>Youth focused programs</a:t>
          </a:r>
        </a:p>
        <a:p>
          <a:pPr marL="57150" lvl="1" indent="-57150" algn="l" defTabSz="400050">
            <a:lnSpc>
              <a:spcPct val="90000"/>
            </a:lnSpc>
            <a:spcBef>
              <a:spcPct val="0"/>
            </a:spcBef>
            <a:spcAft>
              <a:spcPct val="15000"/>
            </a:spcAft>
            <a:buChar char="•"/>
          </a:pPr>
          <a:r>
            <a:rPr lang="en-US" sz="900" kern="1200"/>
            <a:t>Workforce development programs</a:t>
          </a:r>
        </a:p>
        <a:p>
          <a:pPr marL="57150" lvl="1" indent="-57150" algn="l" defTabSz="400050">
            <a:lnSpc>
              <a:spcPct val="90000"/>
            </a:lnSpc>
            <a:spcBef>
              <a:spcPct val="0"/>
            </a:spcBef>
            <a:spcAft>
              <a:spcPct val="15000"/>
            </a:spcAft>
            <a:buChar char="•"/>
          </a:pPr>
          <a:r>
            <a:rPr lang="en-US" sz="900" kern="1200"/>
            <a:t>Community Outreach</a:t>
          </a:r>
        </a:p>
      </dsp:txBody>
      <dsp:txXfrm rot="10800000">
        <a:off x="7010301" y="2236071"/>
        <a:ext cx="1146378" cy="2695410"/>
      </dsp:txXfrm>
    </dsp:sp>
  </dsp:spTree>
</dsp:drawing>
</file>

<file path=ppt/diagrams/layout1.xml><?xml version="1.0" encoding="utf-8"?>
<dgm:layoutDef xmlns:dgm="http://schemas.openxmlformats.org/drawingml/2006/diagram" xmlns:a="http://schemas.openxmlformats.org/drawingml/2006/main" uniqueId="urn:microsoft.com/office/officeart/2005/8/layout/pictureOrgChart+Icon">
  <dgm:title val="Picture Organization Chart"/>
  <dgm:desc val="Use to show hierarchical information or reporting relationships in an organization, with corresponding pictures. The assistant shape and the Org Chart hanging layouts are available with this layout."/>
  <dgm:catLst>
    <dgm:cat type="hierarchy" pri="1050"/>
    <dgm:cat type="officeonline" pri="1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1" styleLbl="alignImgPlace1">
              <dgm:alg type="sp"/>
              <dgm:shape xmlns:r="http://schemas.openxmlformats.org/officeDocument/2006/relationships" type="rect" r:blip="" blipPhldr="1">
                <dgm:adjLst/>
              </dgm:shape>
              <dgm:presOf/>
              <dgm:constrLst/>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 styleLbl="alignImgPlace1">
                    <dgm:alg type="sp"/>
                    <dgm:shape xmlns:r="http://schemas.openxmlformats.org/officeDocument/2006/relationships" type="rect" r:blip="" blipPhldr="1">
                      <dgm:adjLst/>
                    </dgm:shape>
                    <dgm:presOf/>
                    <dgm:constrLst/>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3" styleLbl="alignImgPlace1">
                    <dgm:alg type="sp"/>
                    <dgm:shape xmlns:r="http://schemas.openxmlformats.org/officeDocument/2006/relationships" type="rect" r:blip="" blipPhldr="1">
                      <dgm:adjLst/>
                    </dgm:shape>
                    <dgm:presOf/>
                    <dgm:constrLst/>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sz="quarter" idx="1"/>
          </p:nvPr>
        </p:nvSpPr>
        <p:spPr>
          <a:xfrm>
            <a:off x="3970938" y="1"/>
            <a:ext cx="3037840" cy="466434"/>
          </a:xfrm>
          <a:prstGeom prst="rect">
            <a:avLst/>
          </a:prstGeom>
        </p:spPr>
        <p:txBody>
          <a:bodyPr vert="horz" lIns="93164" tIns="46582" rIns="93164" bIns="46582" rtlCol="0"/>
          <a:lstStyle>
            <a:lvl1pPr algn="r">
              <a:defRPr sz="1200"/>
            </a:lvl1pPr>
          </a:lstStyle>
          <a:p>
            <a:fld id="{F47CE4CF-BEB3-4AE3-B9B6-0E0BF56FF2BD}" type="datetimeFigureOut">
              <a:rPr lang="en-US" smtClean="0"/>
              <a:t>5/15/2026</a:t>
            </a:fld>
            <a:endParaRPr lang="en-US"/>
          </a:p>
        </p:txBody>
      </p:sp>
      <p:sp>
        <p:nvSpPr>
          <p:cNvPr id="4" name="Footer Placeholder 3"/>
          <p:cNvSpPr>
            <a:spLocks noGrp="1"/>
          </p:cNvSpPr>
          <p:nvPr>
            <p:ph type="ftr" sz="quarter" idx="2"/>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8"/>
            <a:ext cx="3037840" cy="466433"/>
          </a:xfrm>
          <a:prstGeom prst="rect">
            <a:avLst/>
          </a:prstGeom>
        </p:spPr>
        <p:txBody>
          <a:bodyPr vert="horz" lIns="93164" tIns="46582" rIns="93164" bIns="46582" rtlCol="0" anchor="b"/>
          <a:lstStyle>
            <a:lvl1pPr algn="r">
              <a:defRPr sz="1200"/>
            </a:lvl1pPr>
          </a:lstStyle>
          <a:p>
            <a:fld id="{E58B12E4-CD10-4CF7-AB7A-200996D539CF}" type="slidenum">
              <a:rPr lang="en-US" smtClean="0"/>
              <a:t>‹#›</a:t>
            </a:fld>
            <a:endParaRPr lang="en-US"/>
          </a:p>
        </p:txBody>
      </p:sp>
    </p:spTree>
    <p:extLst>
      <p:ext uri="{BB962C8B-B14F-4D97-AF65-F5344CB8AC3E}">
        <p14:creationId xmlns:p14="http://schemas.microsoft.com/office/powerpoint/2010/main" val="994582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3038475" cy="466725"/>
          </a:xfrm>
          <a:prstGeom prst="rect">
            <a:avLst/>
          </a:prstGeom>
        </p:spPr>
        <p:txBody>
          <a:bodyPr vert="horz" lIns="91427" tIns="45713" rIns="91427" bIns="45713" rtlCol="0"/>
          <a:lstStyle>
            <a:lvl1pPr algn="l">
              <a:defRPr sz="1200"/>
            </a:lvl1pPr>
          </a:lstStyle>
          <a:p>
            <a:endParaRPr lang="en-US"/>
          </a:p>
        </p:txBody>
      </p:sp>
      <p:sp>
        <p:nvSpPr>
          <p:cNvPr id="3" name="Date Placeholder 2"/>
          <p:cNvSpPr>
            <a:spLocks noGrp="1"/>
          </p:cNvSpPr>
          <p:nvPr>
            <p:ph type="dt" idx="1"/>
          </p:nvPr>
        </p:nvSpPr>
        <p:spPr>
          <a:xfrm>
            <a:off x="3970341" y="2"/>
            <a:ext cx="3038475" cy="466725"/>
          </a:xfrm>
          <a:prstGeom prst="rect">
            <a:avLst/>
          </a:prstGeom>
        </p:spPr>
        <p:txBody>
          <a:bodyPr vert="horz" lIns="91427" tIns="45713" rIns="91427" bIns="45713" rtlCol="0"/>
          <a:lstStyle>
            <a:lvl1pPr algn="r">
              <a:defRPr sz="1200"/>
            </a:lvl1pPr>
          </a:lstStyle>
          <a:p>
            <a:fld id="{01896FB4-3287-4654-BF43-1D2C88298C15}" type="datetimeFigureOut">
              <a:rPr lang="en-US" smtClean="0"/>
              <a:t>5/15/2026</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27" tIns="45713" rIns="91427" bIns="45713" rtlCol="0" anchor="ctr"/>
          <a:lstStyle/>
          <a:p>
            <a:endParaRPr lang="en-US"/>
          </a:p>
        </p:txBody>
      </p:sp>
      <p:sp>
        <p:nvSpPr>
          <p:cNvPr id="5" name="Notes Placeholder 4"/>
          <p:cNvSpPr>
            <a:spLocks noGrp="1"/>
          </p:cNvSpPr>
          <p:nvPr>
            <p:ph type="body" sz="quarter" idx="3"/>
          </p:nvPr>
        </p:nvSpPr>
        <p:spPr>
          <a:xfrm>
            <a:off x="701676" y="4473575"/>
            <a:ext cx="5607050" cy="3660775"/>
          </a:xfrm>
          <a:prstGeom prst="rect">
            <a:avLst/>
          </a:prstGeom>
        </p:spPr>
        <p:txBody>
          <a:bodyPr vert="horz" lIns="91427" tIns="45713" rIns="91427" bIns="457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8829676"/>
            <a:ext cx="3038475" cy="466725"/>
          </a:xfrm>
          <a:prstGeom prst="rect">
            <a:avLst/>
          </a:prstGeom>
        </p:spPr>
        <p:txBody>
          <a:bodyPr vert="horz" lIns="91427" tIns="45713" rIns="91427" bIns="45713" rtlCol="0" anchor="b"/>
          <a:lstStyle>
            <a:lvl1pPr algn="l">
              <a:defRPr sz="1200"/>
            </a:lvl1pPr>
          </a:lstStyle>
          <a:p>
            <a:endParaRPr lang="en-US"/>
          </a:p>
        </p:txBody>
      </p:sp>
      <p:sp>
        <p:nvSpPr>
          <p:cNvPr id="7" name="Slide Number Placeholder 6"/>
          <p:cNvSpPr>
            <a:spLocks noGrp="1"/>
          </p:cNvSpPr>
          <p:nvPr>
            <p:ph type="sldNum" sz="quarter" idx="5"/>
          </p:nvPr>
        </p:nvSpPr>
        <p:spPr>
          <a:xfrm>
            <a:off x="3970341" y="8829676"/>
            <a:ext cx="3038475" cy="466725"/>
          </a:xfrm>
          <a:prstGeom prst="rect">
            <a:avLst/>
          </a:prstGeom>
        </p:spPr>
        <p:txBody>
          <a:bodyPr vert="horz" lIns="91427" tIns="45713" rIns="91427" bIns="45713" rtlCol="0" anchor="b"/>
          <a:lstStyle>
            <a:lvl1pPr algn="r">
              <a:defRPr sz="1200"/>
            </a:lvl1pPr>
          </a:lstStyle>
          <a:p>
            <a:fld id="{2CAF6483-8743-41C2-846C-DF8FE3810E0C}" type="slidenum">
              <a:rPr lang="en-US" smtClean="0"/>
              <a:t>‹#›</a:t>
            </a:fld>
            <a:endParaRPr lang="en-US"/>
          </a:p>
        </p:txBody>
      </p:sp>
    </p:spTree>
    <p:extLst>
      <p:ext uri="{BB962C8B-B14F-4D97-AF65-F5344CB8AC3E}">
        <p14:creationId xmlns:p14="http://schemas.microsoft.com/office/powerpoint/2010/main" val="1576745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AF6483-8743-41C2-846C-DF8FE3810E0C}" type="slidenum">
              <a:rPr lang="en-US" smtClean="0"/>
              <a:t>1</a:t>
            </a:fld>
            <a:endParaRPr lang="en-US"/>
          </a:p>
        </p:txBody>
      </p:sp>
    </p:spTree>
    <p:extLst>
      <p:ext uri="{BB962C8B-B14F-4D97-AF65-F5344CB8AC3E}">
        <p14:creationId xmlns:p14="http://schemas.microsoft.com/office/powerpoint/2010/main" val="3551452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BF1F9-B2A5-FA8E-8F25-453161D9F4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8D1796-6E65-2465-BC62-EC36E4ADDD6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84ACD2D-B1E9-18F2-D6B9-E142D52A7714}"/>
              </a:ext>
            </a:extLst>
          </p:cNvPr>
          <p:cNvSpPr>
            <a:spLocks noGrp="1"/>
          </p:cNvSpPr>
          <p:nvPr>
            <p:ph type="body" idx="1"/>
          </p:nvPr>
        </p:nvSpPr>
        <p:spPr/>
        <p:txBody>
          <a:bodyPr/>
          <a:lstStyle/>
          <a:p>
            <a:endParaRPr lang="en-US" b="1"/>
          </a:p>
        </p:txBody>
      </p:sp>
      <p:sp>
        <p:nvSpPr>
          <p:cNvPr id="4" name="Slide Number Placeholder 3">
            <a:extLst>
              <a:ext uri="{FF2B5EF4-FFF2-40B4-BE49-F238E27FC236}">
                <a16:creationId xmlns:a16="http://schemas.microsoft.com/office/drawing/2014/main" id="{C5CF79AB-DB6A-DBA2-D05F-1FEE9458502C}"/>
              </a:ext>
            </a:extLst>
          </p:cNvPr>
          <p:cNvSpPr>
            <a:spLocks noGrp="1"/>
          </p:cNvSpPr>
          <p:nvPr>
            <p:ph type="sldNum" sz="quarter" idx="5"/>
          </p:nvPr>
        </p:nvSpPr>
        <p:spPr/>
        <p:txBody>
          <a:bodyPr/>
          <a:lstStyle/>
          <a:p>
            <a:fld id="{2CAF6483-8743-41C2-846C-DF8FE3810E0C}" type="slidenum">
              <a:rPr lang="en-US" smtClean="0"/>
              <a:t>12</a:t>
            </a:fld>
            <a:endParaRPr lang="en-US"/>
          </a:p>
        </p:txBody>
      </p:sp>
    </p:spTree>
    <p:extLst>
      <p:ext uri="{BB962C8B-B14F-4D97-AF65-F5344CB8AC3E}">
        <p14:creationId xmlns:p14="http://schemas.microsoft.com/office/powerpoint/2010/main" val="3845393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80383-A860-59FB-FC36-DFEAFDBD3E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FC3B6A-BBD2-961B-86D7-E77B24FDFD5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B1F9873-91B5-3CB3-A571-AC156E543DA9}"/>
              </a:ext>
            </a:extLst>
          </p:cNvPr>
          <p:cNvSpPr>
            <a:spLocks noGrp="1"/>
          </p:cNvSpPr>
          <p:nvPr>
            <p:ph type="body" idx="1"/>
          </p:nvPr>
        </p:nvSpPr>
        <p:spPr/>
        <p:txBody>
          <a:bodyPr/>
          <a:lstStyle/>
          <a:p>
            <a:endParaRPr lang="en-US" b="1"/>
          </a:p>
        </p:txBody>
      </p:sp>
      <p:sp>
        <p:nvSpPr>
          <p:cNvPr id="4" name="Slide Number Placeholder 3">
            <a:extLst>
              <a:ext uri="{FF2B5EF4-FFF2-40B4-BE49-F238E27FC236}">
                <a16:creationId xmlns:a16="http://schemas.microsoft.com/office/drawing/2014/main" id="{02275922-C33A-6214-15C3-066BA06DE9AE}"/>
              </a:ext>
            </a:extLst>
          </p:cNvPr>
          <p:cNvSpPr>
            <a:spLocks noGrp="1"/>
          </p:cNvSpPr>
          <p:nvPr>
            <p:ph type="sldNum" sz="quarter" idx="5"/>
          </p:nvPr>
        </p:nvSpPr>
        <p:spPr/>
        <p:txBody>
          <a:bodyPr/>
          <a:lstStyle/>
          <a:p>
            <a:fld id="{2CAF6483-8743-41C2-846C-DF8FE3810E0C}" type="slidenum">
              <a:rPr lang="en-US" smtClean="0"/>
              <a:t>13</a:t>
            </a:fld>
            <a:endParaRPr lang="en-US"/>
          </a:p>
        </p:txBody>
      </p:sp>
    </p:spTree>
    <p:extLst>
      <p:ext uri="{BB962C8B-B14F-4D97-AF65-F5344CB8AC3E}">
        <p14:creationId xmlns:p14="http://schemas.microsoft.com/office/powerpoint/2010/main" val="25320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0EFEE-22DD-C19D-D9D9-4F0771435A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C70BD0-9F80-99EA-8D44-98638330C5A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AD840FF-1709-41CA-2642-BBC503A35C8B}"/>
              </a:ext>
            </a:extLst>
          </p:cNvPr>
          <p:cNvSpPr>
            <a:spLocks noGrp="1"/>
          </p:cNvSpPr>
          <p:nvPr>
            <p:ph type="body" idx="1"/>
          </p:nvPr>
        </p:nvSpPr>
        <p:spPr/>
        <p:txBody>
          <a:bodyPr/>
          <a:lstStyle/>
          <a:p>
            <a:endParaRPr lang="en-US" b="1"/>
          </a:p>
        </p:txBody>
      </p:sp>
      <p:sp>
        <p:nvSpPr>
          <p:cNvPr id="4" name="Slide Number Placeholder 3">
            <a:extLst>
              <a:ext uri="{FF2B5EF4-FFF2-40B4-BE49-F238E27FC236}">
                <a16:creationId xmlns:a16="http://schemas.microsoft.com/office/drawing/2014/main" id="{4C16CA83-39C3-AB85-4943-3038A4561634}"/>
              </a:ext>
            </a:extLst>
          </p:cNvPr>
          <p:cNvSpPr>
            <a:spLocks noGrp="1"/>
          </p:cNvSpPr>
          <p:nvPr>
            <p:ph type="sldNum" sz="quarter" idx="5"/>
          </p:nvPr>
        </p:nvSpPr>
        <p:spPr/>
        <p:txBody>
          <a:bodyPr/>
          <a:lstStyle/>
          <a:p>
            <a:fld id="{2CAF6483-8743-41C2-846C-DF8FE3810E0C}" type="slidenum">
              <a:rPr lang="en-US" smtClean="0"/>
              <a:t>14</a:t>
            </a:fld>
            <a:endParaRPr lang="en-US"/>
          </a:p>
        </p:txBody>
      </p:sp>
    </p:spTree>
    <p:extLst>
      <p:ext uri="{BB962C8B-B14F-4D97-AF65-F5344CB8AC3E}">
        <p14:creationId xmlns:p14="http://schemas.microsoft.com/office/powerpoint/2010/main" val="3894431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06A0D-71D7-BA2E-F7EA-4B134968FB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1D43B2-8EF1-0528-C6E2-69CC115BFA3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40DB2CD-F28C-20B8-F403-07696708C6A7}"/>
              </a:ext>
            </a:extLst>
          </p:cNvPr>
          <p:cNvSpPr>
            <a:spLocks noGrp="1"/>
          </p:cNvSpPr>
          <p:nvPr>
            <p:ph type="body" idx="1"/>
          </p:nvPr>
        </p:nvSpPr>
        <p:spPr/>
        <p:txBody>
          <a:bodyPr/>
          <a:lstStyle/>
          <a:p>
            <a:endParaRPr lang="en-US" b="1"/>
          </a:p>
        </p:txBody>
      </p:sp>
      <p:sp>
        <p:nvSpPr>
          <p:cNvPr id="4" name="Slide Number Placeholder 3">
            <a:extLst>
              <a:ext uri="{FF2B5EF4-FFF2-40B4-BE49-F238E27FC236}">
                <a16:creationId xmlns:a16="http://schemas.microsoft.com/office/drawing/2014/main" id="{E5A722BE-19F4-5283-44A8-EA948057A4F3}"/>
              </a:ext>
            </a:extLst>
          </p:cNvPr>
          <p:cNvSpPr>
            <a:spLocks noGrp="1"/>
          </p:cNvSpPr>
          <p:nvPr>
            <p:ph type="sldNum" sz="quarter" idx="5"/>
          </p:nvPr>
        </p:nvSpPr>
        <p:spPr/>
        <p:txBody>
          <a:bodyPr/>
          <a:lstStyle/>
          <a:p>
            <a:fld id="{2CAF6483-8743-41C2-846C-DF8FE3810E0C}" type="slidenum">
              <a:rPr lang="en-US" smtClean="0"/>
              <a:t>15</a:t>
            </a:fld>
            <a:endParaRPr lang="en-US"/>
          </a:p>
        </p:txBody>
      </p:sp>
    </p:spTree>
    <p:extLst>
      <p:ext uri="{BB962C8B-B14F-4D97-AF65-F5344CB8AC3E}">
        <p14:creationId xmlns:p14="http://schemas.microsoft.com/office/powerpoint/2010/main" val="519370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C850B-0F6C-6B7C-745E-FDA7D3A91D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27AF6E-ABD0-6C77-E3A7-FDACD6548D1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A7FD913-2787-4937-4F51-89DF5CECAE53}"/>
              </a:ext>
            </a:extLst>
          </p:cNvPr>
          <p:cNvSpPr>
            <a:spLocks noGrp="1"/>
          </p:cNvSpPr>
          <p:nvPr>
            <p:ph type="body" idx="1"/>
          </p:nvPr>
        </p:nvSpPr>
        <p:spPr/>
        <p:txBody>
          <a:bodyPr/>
          <a:lstStyle/>
          <a:p>
            <a:endParaRPr lang="en-US" b="1"/>
          </a:p>
        </p:txBody>
      </p:sp>
      <p:sp>
        <p:nvSpPr>
          <p:cNvPr id="4" name="Slide Number Placeholder 3">
            <a:extLst>
              <a:ext uri="{FF2B5EF4-FFF2-40B4-BE49-F238E27FC236}">
                <a16:creationId xmlns:a16="http://schemas.microsoft.com/office/drawing/2014/main" id="{43DCD466-1857-F5C5-FB7D-397756E4D11F}"/>
              </a:ext>
            </a:extLst>
          </p:cNvPr>
          <p:cNvSpPr>
            <a:spLocks noGrp="1"/>
          </p:cNvSpPr>
          <p:nvPr>
            <p:ph type="sldNum" sz="quarter" idx="5"/>
          </p:nvPr>
        </p:nvSpPr>
        <p:spPr/>
        <p:txBody>
          <a:bodyPr/>
          <a:lstStyle/>
          <a:p>
            <a:fld id="{2CAF6483-8743-41C2-846C-DF8FE3810E0C}" type="slidenum">
              <a:rPr lang="en-US" smtClean="0"/>
              <a:t>16</a:t>
            </a:fld>
            <a:endParaRPr lang="en-US"/>
          </a:p>
        </p:txBody>
      </p:sp>
    </p:spTree>
    <p:extLst>
      <p:ext uri="{BB962C8B-B14F-4D97-AF65-F5344CB8AC3E}">
        <p14:creationId xmlns:p14="http://schemas.microsoft.com/office/powerpoint/2010/main" val="930789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D29CF-FB36-62B9-090D-D517303104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17CDD8-4032-A618-936B-C9C5FD6EEE4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7776268-3BBA-F47C-B81B-09D9A50A0A50}"/>
              </a:ext>
            </a:extLst>
          </p:cNvPr>
          <p:cNvSpPr>
            <a:spLocks noGrp="1"/>
          </p:cNvSpPr>
          <p:nvPr>
            <p:ph type="body" idx="1"/>
          </p:nvPr>
        </p:nvSpPr>
        <p:spPr/>
        <p:txBody>
          <a:bodyPr/>
          <a:lstStyle/>
          <a:p>
            <a:endParaRPr lang="en-US" b="1"/>
          </a:p>
        </p:txBody>
      </p:sp>
      <p:sp>
        <p:nvSpPr>
          <p:cNvPr id="4" name="Slide Number Placeholder 3">
            <a:extLst>
              <a:ext uri="{FF2B5EF4-FFF2-40B4-BE49-F238E27FC236}">
                <a16:creationId xmlns:a16="http://schemas.microsoft.com/office/drawing/2014/main" id="{B4A9E78D-D8D9-2175-1D61-4A6844046B0F}"/>
              </a:ext>
            </a:extLst>
          </p:cNvPr>
          <p:cNvSpPr>
            <a:spLocks noGrp="1"/>
          </p:cNvSpPr>
          <p:nvPr>
            <p:ph type="sldNum" sz="quarter" idx="5"/>
          </p:nvPr>
        </p:nvSpPr>
        <p:spPr/>
        <p:txBody>
          <a:bodyPr/>
          <a:lstStyle/>
          <a:p>
            <a:fld id="{2CAF6483-8743-41C2-846C-DF8FE3810E0C}" type="slidenum">
              <a:rPr lang="en-US" smtClean="0"/>
              <a:t>17</a:t>
            </a:fld>
            <a:endParaRPr lang="en-US"/>
          </a:p>
        </p:txBody>
      </p:sp>
    </p:spTree>
    <p:extLst>
      <p:ext uri="{BB962C8B-B14F-4D97-AF65-F5344CB8AC3E}">
        <p14:creationId xmlns:p14="http://schemas.microsoft.com/office/powerpoint/2010/main" val="160672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2CAF6483-8743-41C2-846C-DF8FE3810E0C}" type="slidenum">
              <a:rPr lang="en-US" smtClean="0"/>
              <a:t>18</a:t>
            </a:fld>
            <a:endParaRPr lang="en-US"/>
          </a:p>
        </p:txBody>
      </p:sp>
    </p:spTree>
    <p:extLst>
      <p:ext uri="{BB962C8B-B14F-4D97-AF65-F5344CB8AC3E}">
        <p14:creationId xmlns:p14="http://schemas.microsoft.com/office/powerpoint/2010/main" val="491354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2CAF6483-8743-41C2-846C-DF8FE3810E0C}" type="slidenum">
              <a:rPr lang="en-US" smtClean="0"/>
              <a:t>19</a:t>
            </a:fld>
            <a:endParaRPr lang="en-US"/>
          </a:p>
        </p:txBody>
      </p:sp>
    </p:spTree>
    <p:extLst>
      <p:ext uri="{BB962C8B-B14F-4D97-AF65-F5344CB8AC3E}">
        <p14:creationId xmlns:p14="http://schemas.microsoft.com/office/powerpoint/2010/main" val="1168547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2CAF6483-8743-41C2-846C-DF8FE3810E0C}" type="slidenum">
              <a:rPr lang="en-US" smtClean="0"/>
              <a:t>20</a:t>
            </a:fld>
            <a:endParaRPr lang="en-US"/>
          </a:p>
        </p:txBody>
      </p:sp>
    </p:spTree>
    <p:extLst>
      <p:ext uri="{BB962C8B-B14F-4D97-AF65-F5344CB8AC3E}">
        <p14:creationId xmlns:p14="http://schemas.microsoft.com/office/powerpoint/2010/main" val="1824762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0E1FEC-3812-4BB3-B51E-741CA2B0081B}" type="slidenum">
              <a:rPr lang="en-US" smtClean="0"/>
              <a:pPr/>
              <a:t>21</a:t>
            </a:fld>
            <a:endParaRPr lang="en-US"/>
          </a:p>
        </p:txBody>
      </p:sp>
    </p:spTree>
    <p:extLst>
      <p:ext uri="{BB962C8B-B14F-4D97-AF65-F5344CB8AC3E}">
        <p14:creationId xmlns:p14="http://schemas.microsoft.com/office/powerpoint/2010/main" val="4244886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714ED-55A6-A828-B634-4D59D2C8AD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700104-F8FF-6C29-3F5D-C064B591A58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A7E13EC-4702-E5E5-F824-CFDCF36D0D62}"/>
              </a:ext>
            </a:extLst>
          </p:cNvPr>
          <p:cNvSpPr>
            <a:spLocks noGrp="1"/>
          </p:cNvSpPr>
          <p:nvPr>
            <p:ph type="body" idx="1"/>
          </p:nvPr>
        </p:nvSpPr>
        <p:spPr/>
        <p:txBody>
          <a:bodyPr/>
          <a:lstStyle/>
          <a:p>
            <a:r>
              <a:rPr lang="en-US"/>
              <a:t>Citizen Survey</a:t>
            </a:r>
          </a:p>
          <a:p>
            <a:r>
              <a:rPr lang="en-US"/>
              <a:t>Strategic Guidance</a:t>
            </a:r>
          </a:p>
          <a:p>
            <a:endParaRPr lang="en-US"/>
          </a:p>
        </p:txBody>
      </p:sp>
      <p:sp>
        <p:nvSpPr>
          <p:cNvPr id="4" name="Slide Number Placeholder 3">
            <a:extLst>
              <a:ext uri="{FF2B5EF4-FFF2-40B4-BE49-F238E27FC236}">
                <a16:creationId xmlns:a16="http://schemas.microsoft.com/office/drawing/2014/main" id="{0AE796BA-A560-40C0-490F-DF01C4F46A57}"/>
              </a:ext>
            </a:extLst>
          </p:cNvPr>
          <p:cNvSpPr>
            <a:spLocks noGrp="1"/>
          </p:cNvSpPr>
          <p:nvPr>
            <p:ph type="sldNum" sz="quarter" idx="5"/>
          </p:nvPr>
        </p:nvSpPr>
        <p:spPr/>
        <p:txBody>
          <a:bodyPr/>
          <a:lstStyle/>
          <a:p>
            <a:fld id="{2CAF6483-8743-41C2-846C-DF8FE3810E0C}" type="slidenum">
              <a:rPr lang="en-US" smtClean="0"/>
              <a:t>2</a:t>
            </a:fld>
            <a:endParaRPr lang="en-US"/>
          </a:p>
        </p:txBody>
      </p:sp>
    </p:spTree>
    <p:extLst>
      <p:ext uri="{BB962C8B-B14F-4D97-AF65-F5344CB8AC3E}">
        <p14:creationId xmlns:p14="http://schemas.microsoft.com/office/powerpoint/2010/main" val="27117132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0E1FEC-3812-4BB3-B51E-741CA2B0081B}" type="slidenum">
              <a:rPr lang="en-US" smtClean="0"/>
              <a:pPr/>
              <a:t>22</a:t>
            </a:fld>
            <a:endParaRPr lang="en-US"/>
          </a:p>
        </p:txBody>
      </p:sp>
    </p:spTree>
    <p:extLst>
      <p:ext uri="{BB962C8B-B14F-4D97-AF65-F5344CB8AC3E}">
        <p14:creationId xmlns:p14="http://schemas.microsoft.com/office/powerpoint/2010/main" val="13548849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7FE92-2212-43E9-ECCA-6BE69F4ADC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7EB244-144E-15B9-ACDA-E2EA12E3EBB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907CC94-3F25-2ACF-B5F1-5F5BD359360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2DC355A-390A-806B-AF9A-FDD44BF3BD94}"/>
              </a:ext>
            </a:extLst>
          </p:cNvPr>
          <p:cNvSpPr>
            <a:spLocks noGrp="1"/>
          </p:cNvSpPr>
          <p:nvPr>
            <p:ph type="sldNum" sz="quarter" idx="10"/>
          </p:nvPr>
        </p:nvSpPr>
        <p:spPr/>
        <p:txBody>
          <a:bodyPr/>
          <a:lstStyle/>
          <a:p>
            <a:fld id="{990E1FEC-3812-4BB3-B51E-741CA2B0081B}" type="slidenum">
              <a:rPr lang="en-US" smtClean="0"/>
              <a:pPr/>
              <a:t>23</a:t>
            </a:fld>
            <a:endParaRPr lang="en-US"/>
          </a:p>
        </p:txBody>
      </p:sp>
    </p:spTree>
    <p:extLst>
      <p:ext uri="{BB962C8B-B14F-4D97-AF65-F5344CB8AC3E}">
        <p14:creationId xmlns:p14="http://schemas.microsoft.com/office/powerpoint/2010/main" val="17449436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2CAF6483-8743-41C2-846C-DF8FE3810E0C}" type="slidenum">
              <a:rPr lang="en-US" smtClean="0"/>
              <a:t>24</a:t>
            </a:fld>
            <a:endParaRPr lang="en-US"/>
          </a:p>
        </p:txBody>
      </p:sp>
    </p:spTree>
    <p:extLst>
      <p:ext uri="{BB962C8B-B14F-4D97-AF65-F5344CB8AC3E}">
        <p14:creationId xmlns:p14="http://schemas.microsoft.com/office/powerpoint/2010/main" val="19221965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0DB29-9F94-281C-5095-C098B3F057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867640-A358-AC91-2073-B00F3CDABC8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9C6962A-D171-630B-8E11-7FB22869BECD}"/>
              </a:ext>
            </a:extLst>
          </p:cNvPr>
          <p:cNvSpPr>
            <a:spLocks noGrp="1"/>
          </p:cNvSpPr>
          <p:nvPr>
            <p:ph type="body" idx="1"/>
          </p:nvPr>
        </p:nvSpPr>
        <p:spPr/>
        <p:txBody>
          <a:bodyPr/>
          <a:lstStyle/>
          <a:p>
            <a:endParaRPr lang="en-US" baseline="0"/>
          </a:p>
        </p:txBody>
      </p:sp>
      <p:sp>
        <p:nvSpPr>
          <p:cNvPr id="4" name="Slide Number Placeholder 3">
            <a:extLst>
              <a:ext uri="{FF2B5EF4-FFF2-40B4-BE49-F238E27FC236}">
                <a16:creationId xmlns:a16="http://schemas.microsoft.com/office/drawing/2014/main" id="{3E9C5F5D-E710-78EA-6308-57FAFEFD3279}"/>
              </a:ext>
            </a:extLst>
          </p:cNvPr>
          <p:cNvSpPr>
            <a:spLocks noGrp="1"/>
          </p:cNvSpPr>
          <p:nvPr>
            <p:ph type="sldNum" sz="quarter" idx="10"/>
          </p:nvPr>
        </p:nvSpPr>
        <p:spPr/>
        <p:txBody>
          <a:bodyPr/>
          <a:lstStyle/>
          <a:p>
            <a:fld id="{2CAF6483-8743-41C2-846C-DF8FE3810E0C}" type="slidenum">
              <a:rPr lang="en-US" smtClean="0"/>
              <a:t>25</a:t>
            </a:fld>
            <a:endParaRPr lang="en-US"/>
          </a:p>
        </p:txBody>
      </p:sp>
    </p:spTree>
    <p:extLst>
      <p:ext uri="{BB962C8B-B14F-4D97-AF65-F5344CB8AC3E}">
        <p14:creationId xmlns:p14="http://schemas.microsoft.com/office/powerpoint/2010/main" val="2373449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AF6483-8743-41C2-846C-DF8FE3810E0C}" type="slidenum">
              <a:rPr lang="en-US" smtClean="0"/>
              <a:t>5</a:t>
            </a:fld>
            <a:endParaRPr lang="en-US"/>
          </a:p>
        </p:txBody>
      </p:sp>
    </p:spTree>
    <p:extLst>
      <p:ext uri="{BB962C8B-B14F-4D97-AF65-F5344CB8AC3E}">
        <p14:creationId xmlns:p14="http://schemas.microsoft.com/office/powerpoint/2010/main" val="4100640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2607F-8917-88AD-EF25-E5F9B1A567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4AF856-54BC-E881-93C8-E460C3D5B4C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B686F8A-5993-B022-C493-ACA8F570C03D}"/>
              </a:ext>
            </a:extLst>
          </p:cNvPr>
          <p:cNvSpPr>
            <a:spLocks noGrp="1"/>
          </p:cNvSpPr>
          <p:nvPr>
            <p:ph type="body" idx="1"/>
          </p:nvPr>
        </p:nvSpPr>
        <p:spPr/>
        <p:txBody>
          <a:bodyPr/>
          <a:lstStyle/>
          <a:p>
            <a:endParaRPr lang="en-US" b="1"/>
          </a:p>
        </p:txBody>
      </p:sp>
      <p:sp>
        <p:nvSpPr>
          <p:cNvPr id="4" name="Slide Number Placeholder 3">
            <a:extLst>
              <a:ext uri="{FF2B5EF4-FFF2-40B4-BE49-F238E27FC236}">
                <a16:creationId xmlns:a16="http://schemas.microsoft.com/office/drawing/2014/main" id="{2BFA984D-3752-7611-D2FF-38BC6F82F6FF}"/>
              </a:ext>
            </a:extLst>
          </p:cNvPr>
          <p:cNvSpPr>
            <a:spLocks noGrp="1"/>
          </p:cNvSpPr>
          <p:nvPr>
            <p:ph type="sldNum" sz="quarter" idx="5"/>
          </p:nvPr>
        </p:nvSpPr>
        <p:spPr/>
        <p:txBody>
          <a:bodyPr/>
          <a:lstStyle/>
          <a:p>
            <a:fld id="{2CAF6483-8743-41C2-846C-DF8FE3810E0C}" type="slidenum">
              <a:rPr lang="en-US" smtClean="0"/>
              <a:t>6</a:t>
            </a:fld>
            <a:endParaRPr lang="en-US"/>
          </a:p>
        </p:txBody>
      </p:sp>
    </p:spTree>
    <p:extLst>
      <p:ext uri="{BB962C8B-B14F-4D97-AF65-F5344CB8AC3E}">
        <p14:creationId xmlns:p14="http://schemas.microsoft.com/office/powerpoint/2010/main" val="1931640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2CAF6483-8743-41C2-846C-DF8FE3810E0C}" type="slidenum">
              <a:rPr lang="en-US" smtClean="0"/>
              <a:t>7</a:t>
            </a:fld>
            <a:endParaRPr lang="en-US"/>
          </a:p>
        </p:txBody>
      </p:sp>
    </p:spTree>
    <p:extLst>
      <p:ext uri="{BB962C8B-B14F-4D97-AF65-F5344CB8AC3E}">
        <p14:creationId xmlns:p14="http://schemas.microsoft.com/office/powerpoint/2010/main" val="1868601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2CAF6483-8743-41C2-846C-DF8FE3810E0C}" type="slidenum">
              <a:rPr lang="en-US" smtClean="0"/>
              <a:t>8</a:t>
            </a:fld>
            <a:endParaRPr lang="en-US"/>
          </a:p>
        </p:txBody>
      </p:sp>
    </p:spTree>
    <p:extLst>
      <p:ext uri="{BB962C8B-B14F-4D97-AF65-F5344CB8AC3E}">
        <p14:creationId xmlns:p14="http://schemas.microsoft.com/office/powerpoint/2010/main" val="1909620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2CAF6483-8743-41C2-846C-DF8FE3810E0C}" type="slidenum">
              <a:rPr lang="en-US" smtClean="0"/>
              <a:t>9</a:t>
            </a:fld>
            <a:endParaRPr lang="en-US"/>
          </a:p>
        </p:txBody>
      </p:sp>
    </p:spTree>
    <p:extLst>
      <p:ext uri="{BB962C8B-B14F-4D97-AF65-F5344CB8AC3E}">
        <p14:creationId xmlns:p14="http://schemas.microsoft.com/office/powerpoint/2010/main" val="3057517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E95F5-90E3-E2D7-4C5A-A0E8B818A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217649-67DA-9A3A-8E73-70AABBEB10B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38FC7ED-4C57-45F3-0B80-C0E7685426D4}"/>
              </a:ext>
            </a:extLst>
          </p:cNvPr>
          <p:cNvSpPr>
            <a:spLocks noGrp="1"/>
          </p:cNvSpPr>
          <p:nvPr>
            <p:ph type="body" idx="1"/>
          </p:nvPr>
        </p:nvSpPr>
        <p:spPr/>
        <p:txBody>
          <a:bodyPr/>
          <a:lstStyle/>
          <a:p>
            <a:endParaRPr lang="en-US" b="1"/>
          </a:p>
        </p:txBody>
      </p:sp>
      <p:sp>
        <p:nvSpPr>
          <p:cNvPr id="4" name="Slide Number Placeholder 3">
            <a:extLst>
              <a:ext uri="{FF2B5EF4-FFF2-40B4-BE49-F238E27FC236}">
                <a16:creationId xmlns:a16="http://schemas.microsoft.com/office/drawing/2014/main" id="{5E1CD528-3B79-3F72-4CDB-75C4B5D8BB2E}"/>
              </a:ext>
            </a:extLst>
          </p:cNvPr>
          <p:cNvSpPr>
            <a:spLocks noGrp="1"/>
          </p:cNvSpPr>
          <p:nvPr>
            <p:ph type="sldNum" sz="quarter" idx="5"/>
          </p:nvPr>
        </p:nvSpPr>
        <p:spPr/>
        <p:txBody>
          <a:bodyPr/>
          <a:lstStyle/>
          <a:p>
            <a:fld id="{2CAF6483-8743-41C2-846C-DF8FE3810E0C}" type="slidenum">
              <a:rPr lang="en-US" smtClean="0"/>
              <a:t>10</a:t>
            </a:fld>
            <a:endParaRPr lang="en-US"/>
          </a:p>
        </p:txBody>
      </p:sp>
    </p:spTree>
    <p:extLst>
      <p:ext uri="{BB962C8B-B14F-4D97-AF65-F5344CB8AC3E}">
        <p14:creationId xmlns:p14="http://schemas.microsoft.com/office/powerpoint/2010/main" val="373123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1451B-445E-063E-EC24-1CFB39228E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112EFE-6D2D-E59A-F498-6323D258E82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DB54782-48C2-9331-EA52-05BFE4A56F7D}"/>
              </a:ext>
            </a:extLst>
          </p:cNvPr>
          <p:cNvSpPr>
            <a:spLocks noGrp="1"/>
          </p:cNvSpPr>
          <p:nvPr>
            <p:ph type="body" idx="1"/>
          </p:nvPr>
        </p:nvSpPr>
        <p:spPr/>
        <p:txBody>
          <a:bodyPr/>
          <a:lstStyle/>
          <a:p>
            <a:endParaRPr lang="en-US" b="1"/>
          </a:p>
        </p:txBody>
      </p:sp>
      <p:sp>
        <p:nvSpPr>
          <p:cNvPr id="4" name="Slide Number Placeholder 3">
            <a:extLst>
              <a:ext uri="{FF2B5EF4-FFF2-40B4-BE49-F238E27FC236}">
                <a16:creationId xmlns:a16="http://schemas.microsoft.com/office/drawing/2014/main" id="{1D65DA29-0859-76D9-7F38-48507F9812BE}"/>
              </a:ext>
            </a:extLst>
          </p:cNvPr>
          <p:cNvSpPr>
            <a:spLocks noGrp="1"/>
          </p:cNvSpPr>
          <p:nvPr>
            <p:ph type="sldNum" sz="quarter" idx="5"/>
          </p:nvPr>
        </p:nvSpPr>
        <p:spPr/>
        <p:txBody>
          <a:bodyPr/>
          <a:lstStyle/>
          <a:p>
            <a:fld id="{2CAF6483-8743-41C2-846C-DF8FE3810E0C}" type="slidenum">
              <a:rPr lang="en-US" smtClean="0"/>
              <a:t>11</a:t>
            </a:fld>
            <a:endParaRPr lang="en-US"/>
          </a:p>
        </p:txBody>
      </p:sp>
    </p:spTree>
    <p:extLst>
      <p:ext uri="{BB962C8B-B14F-4D97-AF65-F5344CB8AC3E}">
        <p14:creationId xmlns:p14="http://schemas.microsoft.com/office/powerpoint/2010/main" val="13853524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5257800"/>
            <a:ext cx="9144000" cy="16002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2" name="Title 1"/>
          <p:cNvSpPr>
            <a:spLocks noGrp="1"/>
          </p:cNvSpPr>
          <p:nvPr>
            <p:ph type="ctrTitle"/>
          </p:nvPr>
        </p:nvSpPr>
        <p:spPr>
          <a:xfrm>
            <a:off x="457200" y="2732881"/>
            <a:ext cx="8166100" cy="2387600"/>
          </a:xfrm>
        </p:spPr>
        <p:txBody>
          <a:bodyPr anchor="t" anchorCtr="0">
            <a:normAutofit/>
          </a:bodyPr>
          <a:lstStyle>
            <a:lvl1pPr algn="l">
              <a:defRPr sz="4200">
                <a:solidFill>
                  <a:srgbClr val="63666A"/>
                </a:solidFill>
              </a:defRPr>
            </a:lvl1pPr>
          </a:lstStyle>
          <a:p>
            <a:r>
              <a:rPr lang="en-US"/>
              <a:t>Click to edit Master title style</a:t>
            </a:r>
          </a:p>
        </p:txBody>
      </p:sp>
      <p:sp>
        <p:nvSpPr>
          <p:cNvPr id="3" name="Subtitle 2"/>
          <p:cNvSpPr>
            <a:spLocks noGrp="1"/>
          </p:cNvSpPr>
          <p:nvPr>
            <p:ph type="subTitle" idx="1"/>
          </p:nvPr>
        </p:nvSpPr>
        <p:spPr>
          <a:xfrm>
            <a:off x="457200" y="5532438"/>
            <a:ext cx="8166100" cy="11858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6" name="Straight Connector 5"/>
          <p:cNvCxnSpPr/>
          <p:nvPr userDrawn="1"/>
        </p:nvCxnSpPr>
        <p:spPr>
          <a:xfrm>
            <a:off x="0" y="5257800"/>
            <a:ext cx="9144000" cy="0"/>
          </a:xfrm>
          <a:prstGeom prst="line">
            <a:avLst/>
          </a:prstGeom>
          <a:ln/>
        </p:spPr>
        <p:style>
          <a:lnRef idx="3">
            <a:schemeClr val="accent4"/>
          </a:lnRef>
          <a:fillRef idx="0">
            <a:schemeClr val="accent4"/>
          </a:fillRef>
          <a:effectRef idx="2">
            <a:schemeClr val="accent4"/>
          </a:effectRef>
          <a:fontRef idx="minor">
            <a:schemeClr val="tx1"/>
          </a:fontRef>
        </p:style>
      </p:cxnSp>
      <p:pic>
        <p:nvPicPr>
          <p:cNvPr id="8" name="Picture 7"/>
          <p:cNvPicPr>
            <a:picLocks noChangeAspect="1"/>
          </p:cNvPicPr>
          <p:nvPr userDrawn="1"/>
        </p:nvPicPr>
        <p:blipFill>
          <a:blip r:embed="rId2"/>
          <a:stretch>
            <a:fillRect/>
          </a:stretch>
        </p:blipFill>
        <p:spPr>
          <a:xfrm>
            <a:off x="6380901" y="294883"/>
            <a:ext cx="2163361" cy="2163361"/>
          </a:xfrm>
          <a:prstGeom prst="rect">
            <a:avLst/>
          </a:prstGeom>
        </p:spPr>
      </p:pic>
    </p:spTree>
    <p:extLst>
      <p:ext uri="{BB962C8B-B14F-4D97-AF65-F5344CB8AC3E}">
        <p14:creationId xmlns:p14="http://schemas.microsoft.com/office/powerpoint/2010/main" val="1276142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3139"/>
            <a:ext cx="6273800" cy="839862"/>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a:cxnSpLocks noChangeShapeType="1"/>
          </p:cNvCxnSpPr>
          <p:nvPr userDrawn="1"/>
        </p:nvCxnSpPr>
        <p:spPr bwMode="auto">
          <a:xfrm>
            <a:off x="457200" y="1143000"/>
            <a:ext cx="8229600" cy="7937"/>
          </a:xfrm>
          <a:prstGeom prst="line">
            <a:avLst/>
          </a:prstGeom>
          <a:noFill/>
          <a:ln w="38100">
            <a:solidFill>
              <a:schemeClr val="accent5">
                <a:lumMod val="5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lgn="r">
              <a:defRPr sz="1200">
                <a:latin typeface="+mn-lt"/>
              </a:defRPr>
            </a:lvl1p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a:t>
            </a:fld>
            <a:endParaRPr lang="en-US">
              <a:solidFill>
                <a:prstClr val="black"/>
              </a:solidFill>
              <a:ea typeface="ＭＳ Ｐゴシック" charset="0"/>
            </a:endParaRPr>
          </a:p>
        </p:txBody>
      </p:sp>
      <p:pic>
        <p:nvPicPr>
          <p:cNvPr id="7" name="Picture 6"/>
          <p:cNvPicPr>
            <a:picLocks noChangeAspect="1"/>
          </p:cNvPicPr>
          <p:nvPr userDrawn="1"/>
        </p:nvPicPr>
        <p:blipFill>
          <a:blip r:embed="rId2"/>
          <a:stretch>
            <a:fillRect/>
          </a:stretch>
        </p:blipFill>
        <p:spPr>
          <a:xfrm>
            <a:off x="7201945" y="75306"/>
            <a:ext cx="1013909" cy="1013909"/>
          </a:xfrm>
          <a:prstGeom prst="rect">
            <a:avLst/>
          </a:prstGeom>
        </p:spPr>
      </p:pic>
    </p:spTree>
    <p:extLst>
      <p:ext uri="{BB962C8B-B14F-4D97-AF65-F5344CB8AC3E}">
        <p14:creationId xmlns:p14="http://schemas.microsoft.com/office/powerpoint/2010/main" val="3420504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3139"/>
            <a:ext cx="6272784" cy="839862"/>
          </a:xfrm>
        </p:spPr>
        <p:txBody>
          <a:bodyPr/>
          <a:lstStyle/>
          <a:p>
            <a:r>
              <a:rPr lang="en-US"/>
              <a:t>Click to edit Master title style</a:t>
            </a:r>
          </a:p>
        </p:txBody>
      </p:sp>
      <p:sp>
        <p:nvSpPr>
          <p:cNvPr id="3" name="Content Placeholder 2"/>
          <p:cNvSpPr>
            <a:spLocks noGrp="1"/>
          </p:cNvSpPr>
          <p:nvPr>
            <p:ph sz="half" idx="1"/>
          </p:nvPr>
        </p:nvSpPr>
        <p:spPr>
          <a:xfrm>
            <a:off x="457200" y="1490472"/>
            <a:ext cx="3867150" cy="4351338"/>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19650" y="1490472"/>
            <a:ext cx="3867150" cy="4351338"/>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a:cxnSpLocks noChangeShapeType="1"/>
          </p:cNvCxnSpPr>
          <p:nvPr userDrawn="1"/>
        </p:nvCxnSpPr>
        <p:spPr bwMode="auto">
          <a:xfrm>
            <a:off x="457200" y="1143000"/>
            <a:ext cx="8229600" cy="7937"/>
          </a:xfrm>
          <a:prstGeom prst="line">
            <a:avLst/>
          </a:prstGeom>
          <a:noFill/>
          <a:ln w="38100">
            <a:solidFill>
              <a:srgbClr val="00206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lgn="r">
              <a:defRPr sz="1200">
                <a:latin typeface="+mn-lt"/>
              </a:defRPr>
            </a:lvl1p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a:t>
            </a:fld>
            <a:endParaRPr lang="en-US">
              <a:solidFill>
                <a:prstClr val="black"/>
              </a:solidFill>
              <a:ea typeface="ＭＳ Ｐゴシック" charset="0"/>
            </a:endParaRPr>
          </a:p>
        </p:txBody>
      </p:sp>
      <p:pic>
        <p:nvPicPr>
          <p:cNvPr id="8" name="Picture 7"/>
          <p:cNvPicPr>
            <a:picLocks noChangeAspect="1"/>
          </p:cNvPicPr>
          <p:nvPr userDrawn="1"/>
        </p:nvPicPr>
        <p:blipFill>
          <a:blip r:embed="rId2"/>
          <a:stretch>
            <a:fillRect/>
          </a:stretch>
        </p:blipFill>
        <p:spPr>
          <a:xfrm>
            <a:off x="7201945" y="75306"/>
            <a:ext cx="1013909" cy="1013909"/>
          </a:xfrm>
          <a:prstGeom prst="rect">
            <a:avLst/>
          </a:prstGeom>
        </p:spPr>
      </p:pic>
    </p:spTree>
    <p:extLst>
      <p:ext uri="{BB962C8B-B14F-4D97-AF65-F5344CB8AC3E}">
        <p14:creationId xmlns:p14="http://schemas.microsoft.com/office/powerpoint/2010/main" val="501737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260364"/>
            <a:ext cx="3008313" cy="1162050"/>
          </a:xfrm>
        </p:spPr>
        <p:txBody>
          <a:bodyPr anchor="b"/>
          <a:lstStyle>
            <a:lvl1pPr algn="l">
              <a:defRPr sz="20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1242459"/>
            <a:ext cx="5111750" cy="4988479"/>
          </a:xfrm>
        </p:spPr>
        <p:txBody>
          <a:bodyPr/>
          <a:lstStyle>
            <a:lvl1pPr>
              <a:defRPr sz="2400">
                <a:latin typeface="Arial" panose="020B0604020202020204" pitchFamily="34" charset="0"/>
                <a:cs typeface="Arial" panose="020B0604020202020204" pitchFamily="34" charset="0"/>
              </a:defRPr>
            </a:lvl1pPr>
            <a:lvl2pPr>
              <a:defRPr sz="22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481898"/>
            <a:ext cx="3008313" cy="3749040"/>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1" name="Straight Connector 10"/>
          <p:cNvCxnSpPr>
            <a:cxnSpLocks noChangeShapeType="1"/>
          </p:cNvCxnSpPr>
          <p:nvPr userDrawn="1"/>
        </p:nvCxnSpPr>
        <p:spPr bwMode="auto">
          <a:xfrm>
            <a:off x="463550" y="1128713"/>
            <a:ext cx="8229600" cy="7937"/>
          </a:xfrm>
          <a:prstGeom prst="line">
            <a:avLst/>
          </a:prstGeom>
          <a:noFill/>
          <a:ln w="25400">
            <a:solidFill>
              <a:srgbClr val="00206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 name="Title 1"/>
          <p:cNvSpPr txBox="1">
            <a:spLocks/>
          </p:cNvSpPr>
          <p:nvPr userDrawn="1"/>
        </p:nvSpPr>
        <p:spPr>
          <a:xfrm>
            <a:off x="457200" y="303139"/>
            <a:ext cx="6273800" cy="839862"/>
          </a:xfrm>
          <a:prstGeom prst="rect">
            <a:avLst/>
          </a:prstGeom>
        </p:spPr>
        <p:txBody>
          <a:bodyPr vert="horz" lIns="0" tIns="0" rIns="0" bIns="0" rtlCol="0" anchor="ctr" anchorCtr="0">
            <a:normAutofit/>
          </a:bodyPr>
          <a:lst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r>
              <a:rPr lang="en-US">
                <a:solidFill>
                  <a:prstClr val="black"/>
                </a:solidFill>
              </a:rPr>
              <a:t>Click to edit Master title style</a:t>
            </a:r>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algn="r">
              <a:defRPr sz="1200">
                <a:latin typeface="+mn-lt"/>
              </a:defRPr>
            </a:lvl1p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a:t>
            </a:fld>
            <a:endParaRPr lang="en-US">
              <a:solidFill>
                <a:prstClr val="black"/>
              </a:solidFill>
              <a:ea typeface="ＭＳ Ｐゴシック" charset="0"/>
            </a:endParaRPr>
          </a:p>
        </p:txBody>
      </p:sp>
      <p:pic>
        <p:nvPicPr>
          <p:cNvPr id="10" name="Picture 9"/>
          <p:cNvPicPr>
            <a:picLocks noChangeAspect="1"/>
          </p:cNvPicPr>
          <p:nvPr userDrawn="1"/>
        </p:nvPicPr>
        <p:blipFill>
          <a:blip r:embed="rId2"/>
          <a:stretch>
            <a:fillRect/>
          </a:stretch>
        </p:blipFill>
        <p:spPr>
          <a:xfrm>
            <a:off x="7201945" y="75306"/>
            <a:ext cx="1013909" cy="1013909"/>
          </a:xfrm>
          <a:prstGeom prst="rect">
            <a:avLst/>
          </a:prstGeom>
        </p:spPr>
      </p:pic>
    </p:spTree>
    <p:extLst>
      <p:ext uri="{BB962C8B-B14F-4D97-AF65-F5344CB8AC3E}">
        <p14:creationId xmlns:p14="http://schemas.microsoft.com/office/powerpoint/2010/main" val="859616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149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1251983"/>
            <a:ext cx="5486400" cy="358989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4816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1" name="Straight Connector 10"/>
          <p:cNvCxnSpPr>
            <a:cxnSpLocks noChangeShapeType="1"/>
          </p:cNvCxnSpPr>
          <p:nvPr userDrawn="1"/>
        </p:nvCxnSpPr>
        <p:spPr bwMode="auto">
          <a:xfrm>
            <a:off x="463550" y="1128713"/>
            <a:ext cx="8229600" cy="7937"/>
          </a:xfrm>
          <a:prstGeom prst="line">
            <a:avLst/>
          </a:prstGeom>
          <a:noFill/>
          <a:ln w="25400">
            <a:solidFill>
              <a:srgbClr val="00206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 name="Title 1"/>
          <p:cNvSpPr txBox="1">
            <a:spLocks/>
          </p:cNvSpPr>
          <p:nvPr userDrawn="1"/>
        </p:nvSpPr>
        <p:spPr>
          <a:xfrm>
            <a:off x="457200" y="303139"/>
            <a:ext cx="6731000" cy="839862"/>
          </a:xfrm>
          <a:prstGeom prst="rect">
            <a:avLst/>
          </a:prstGeom>
        </p:spPr>
        <p:txBody>
          <a:bodyPr vert="horz" lIns="0" tIns="0" rIns="0" bIns="0" rtlCol="0" anchor="ctr" anchorCtr="0">
            <a:normAutofit/>
          </a:bodyPr>
          <a:lst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r>
              <a:rPr lang="en-US">
                <a:solidFill>
                  <a:prstClr val="black"/>
                </a:solidFill>
              </a:rPr>
              <a:t>Click to edit Master title style</a:t>
            </a:r>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algn="r">
              <a:defRPr sz="1200">
                <a:latin typeface="+mn-lt"/>
              </a:defRPr>
            </a:lvl1p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a:t>
            </a:fld>
            <a:endParaRPr lang="en-US">
              <a:solidFill>
                <a:prstClr val="black"/>
              </a:solidFill>
              <a:ea typeface="ＭＳ Ｐゴシック" charset="0"/>
            </a:endParaRPr>
          </a:p>
        </p:txBody>
      </p:sp>
      <p:pic>
        <p:nvPicPr>
          <p:cNvPr id="10" name="Picture 9"/>
          <p:cNvPicPr>
            <a:picLocks noChangeAspect="1"/>
          </p:cNvPicPr>
          <p:nvPr userDrawn="1"/>
        </p:nvPicPr>
        <p:blipFill>
          <a:blip r:embed="rId2"/>
          <a:stretch>
            <a:fillRect/>
          </a:stretch>
        </p:blipFill>
        <p:spPr>
          <a:xfrm>
            <a:off x="7201945" y="75306"/>
            <a:ext cx="1013909" cy="1013909"/>
          </a:xfrm>
          <a:prstGeom prst="rect">
            <a:avLst/>
          </a:prstGeom>
        </p:spPr>
      </p:pic>
    </p:spTree>
    <p:extLst>
      <p:ext uri="{BB962C8B-B14F-4D97-AF65-F5344CB8AC3E}">
        <p14:creationId xmlns:p14="http://schemas.microsoft.com/office/powerpoint/2010/main" val="3230887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a:cxnSpLocks noChangeShapeType="1"/>
          </p:cNvCxnSpPr>
          <p:nvPr userDrawn="1"/>
        </p:nvCxnSpPr>
        <p:spPr bwMode="auto">
          <a:xfrm>
            <a:off x="463550" y="1138238"/>
            <a:ext cx="8229600" cy="7937"/>
          </a:xfrm>
          <a:prstGeom prst="line">
            <a:avLst/>
          </a:prstGeom>
          <a:noFill/>
          <a:ln w="25400">
            <a:solidFill>
              <a:srgbClr val="00206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algn="r">
              <a:defRPr sz="1200">
                <a:latin typeface="+mn-lt"/>
              </a:defRPr>
            </a:lvl1p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a:t>
            </a:fld>
            <a:endParaRPr lang="en-US">
              <a:solidFill>
                <a:prstClr val="black"/>
              </a:solidFill>
              <a:ea typeface="ＭＳ Ｐゴシック" charset="0"/>
            </a:endParaRPr>
          </a:p>
        </p:txBody>
      </p:sp>
      <p:pic>
        <p:nvPicPr>
          <p:cNvPr id="10" name="Picture 9"/>
          <p:cNvPicPr>
            <a:picLocks noChangeAspect="1"/>
          </p:cNvPicPr>
          <p:nvPr userDrawn="1"/>
        </p:nvPicPr>
        <p:blipFill>
          <a:blip r:embed="rId2"/>
          <a:stretch>
            <a:fillRect/>
          </a:stretch>
        </p:blipFill>
        <p:spPr>
          <a:xfrm>
            <a:off x="7201945" y="75306"/>
            <a:ext cx="1013909" cy="1013909"/>
          </a:xfrm>
          <a:prstGeom prst="rect">
            <a:avLst/>
          </a:prstGeom>
        </p:spPr>
      </p:pic>
    </p:spTree>
    <p:extLst>
      <p:ext uri="{BB962C8B-B14F-4D97-AF65-F5344CB8AC3E}">
        <p14:creationId xmlns:p14="http://schemas.microsoft.com/office/powerpoint/2010/main" val="3498587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61509"/>
            <a:ext cx="2057400" cy="49884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261509"/>
            <a:ext cx="6019800" cy="49884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a:cxnSpLocks noChangeShapeType="1"/>
          </p:cNvCxnSpPr>
          <p:nvPr userDrawn="1"/>
        </p:nvCxnSpPr>
        <p:spPr bwMode="auto">
          <a:xfrm>
            <a:off x="454025" y="1138238"/>
            <a:ext cx="8229600" cy="7937"/>
          </a:xfrm>
          <a:prstGeom prst="line">
            <a:avLst/>
          </a:prstGeom>
          <a:noFill/>
          <a:ln w="25400">
            <a:solidFill>
              <a:srgbClr val="00206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9" name="Title 1"/>
          <p:cNvSpPr txBox="1">
            <a:spLocks/>
          </p:cNvSpPr>
          <p:nvPr userDrawn="1"/>
        </p:nvSpPr>
        <p:spPr>
          <a:xfrm>
            <a:off x="457200" y="303139"/>
            <a:ext cx="6731000" cy="839862"/>
          </a:xfrm>
          <a:prstGeom prst="rect">
            <a:avLst/>
          </a:prstGeom>
        </p:spPr>
        <p:txBody>
          <a:bodyPr vert="horz" lIns="0" tIns="0" rIns="0" bIns="0" rtlCol="0" anchor="ctr" anchorCtr="0">
            <a:normAutofit/>
          </a:bodyPr>
          <a:lst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r>
              <a:rPr lang="en-US">
                <a:solidFill>
                  <a:prstClr val="black"/>
                </a:solidFill>
              </a:rPr>
              <a:t>Click to edit Master title style</a:t>
            </a: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a:lstStyle>
            <a:lvl1pPr algn="r">
              <a:defRPr sz="1200">
                <a:latin typeface="+mn-lt"/>
              </a:defRPr>
            </a:lvl1p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a:t>
            </a:fld>
            <a:endParaRPr lang="en-US">
              <a:solidFill>
                <a:prstClr val="black"/>
              </a:solidFill>
              <a:ea typeface="ＭＳ Ｐゴシック" charset="0"/>
            </a:endParaRPr>
          </a:p>
        </p:txBody>
      </p:sp>
      <p:pic>
        <p:nvPicPr>
          <p:cNvPr id="11" name="Picture 10"/>
          <p:cNvPicPr>
            <a:picLocks noChangeAspect="1"/>
          </p:cNvPicPr>
          <p:nvPr userDrawn="1"/>
        </p:nvPicPr>
        <p:blipFill>
          <a:blip r:embed="rId2"/>
          <a:stretch>
            <a:fillRect/>
          </a:stretch>
        </p:blipFill>
        <p:spPr>
          <a:xfrm>
            <a:off x="7201945" y="75306"/>
            <a:ext cx="1013909" cy="1013909"/>
          </a:xfrm>
          <a:prstGeom prst="rect">
            <a:avLst/>
          </a:prstGeom>
        </p:spPr>
      </p:pic>
    </p:spTree>
    <p:extLst>
      <p:ext uri="{BB962C8B-B14F-4D97-AF65-F5344CB8AC3E}">
        <p14:creationId xmlns:p14="http://schemas.microsoft.com/office/powerpoint/2010/main" val="3192314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Safal basic">
    <p:spTree>
      <p:nvGrpSpPr>
        <p:cNvPr id="1" name=""/>
        <p:cNvGrpSpPr/>
        <p:nvPr/>
      </p:nvGrpSpPr>
      <p:grpSpPr>
        <a:xfrm>
          <a:off x="0" y="0"/>
          <a:ext cx="0" cy="0"/>
          <a:chOff x="0" y="0"/>
          <a:chExt cx="0" cy="0"/>
        </a:xfrm>
      </p:grpSpPr>
      <p:pic>
        <p:nvPicPr>
          <p:cNvPr id="15" name="Picture 14" descr="ba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0" y="6736090"/>
            <a:ext cx="9143391" cy="121910"/>
          </a:xfrm>
          <a:prstGeom prst="rect">
            <a:avLst/>
          </a:prstGeom>
        </p:spPr>
      </p:pic>
      <p:sp>
        <p:nvSpPr>
          <p:cNvPr id="16" name="Text Placeholder 15"/>
          <p:cNvSpPr>
            <a:spLocks noGrp="1"/>
          </p:cNvSpPr>
          <p:nvPr>
            <p:ph type="body" sz="quarter" idx="11"/>
          </p:nvPr>
        </p:nvSpPr>
        <p:spPr>
          <a:xfrm>
            <a:off x="365760" y="990600"/>
            <a:ext cx="8412480" cy="4419600"/>
          </a:xfrm>
          <a:prstGeom prst="rect">
            <a:avLst/>
          </a:prstGeom>
        </p:spPr>
        <p:txBody>
          <a:bodyPr/>
          <a:lstStyle>
            <a:lvl1pPr marL="225425" indent="-225425">
              <a:defRPr sz="1800">
                <a:latin typeface="Arial" pitchFamily="34" charset="0"/>
                <a:cs typeface="Arial" pitchFamily="34" charset="0"/>
              </a:defRPr>
            </a:lvl1pPr>
            <a:lvl2pPr marL="688975" indent="-231775">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p:txBody>
      </p:sp>
      <p:pic>
        <p:nvPicPr>
          <p:cNvPr id="10" name="Picture 9" descr="ba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10" y="-3043"/>
            <a:ext cx="9143391" cy="79243"/>
          </a:xfrm>
          <a:prstGeom prst="rect">
            <a:avLst/>
          </a:prstGeom>
        </p:spPr>
      </p:pic>
      <p:sp>
        <p:nvSpPr>
          <p:cNvPr id="11" name="Title 14"/>
          <p:cNvSpPr txBox="1">
            <a:spLocks/>
          </p:cNvSpPr>
          <p:nvPr userDrawn="1"/>
        </p:nvSpPr>
        <p:spPr>
          <a:xfrm>
            <a:off x="457200" y="274638"/>
            <a:ext cx="8229600" cy="563562"/>
          </a:xfrm>
          <a:prstGeom prst="rect">
            <a:avLst/>
          </a:prstGeom>
        </p:spPr>
        <p:txBody>
          <a:bodyPr/>
          <a:lstStyle>
            <a:lvl1pPr>
              <a:defRPr sz="2000" b="1"/>
            </a:lvl1pPr>
          </a:lstStyle>
          <a:p>
            <a:pPr algn="ctr">
              <a:defRPr/>
            </a:pPr>
            <a:endParaRPr lang="en-US">
              <a:solidFill>
                <a:prstClr val="black"/>
              </a:solidFill>
              <a:latin typeface="Calibri"/>
              <a:ea typeface="+mj-ea"/>
              <a:cs typeface="+mj-cs"/>
            </a:endParaRPr>
          </a:p>
        </p:txBody>
      </p:sp>
      <p:sp>
        <p:nvSpPr>
          <p:cNvPr id="17" name="Text Placeholder 2"/>
          <p:cNvSpPr>
            <a:spLocks noGrp="1"/>
          </p:cNvSpPr>
          <p:nvPr>
            <p:ph type="body" sz="quarter" idx="13" hasCustomPrompt="1"/>
          </p:nvPr>
        </p:nvSpPr>
        <p:spPr>
          <a:xfrm>
            <a:off x="436245" y="6019800"/>
            <a:ext cx="8412480" cy="369332"/>
          </a:xfrm>
          <a:prstGeom prst="rect">
            <a:avLst/>
          </a:prstGeom>
        </p:spPr>
        <p:txBody>
          <a:bodyPr anchor="b">
            <a:spAutoFit/>
          </a:bodyPr>
          <a:lstStyle>
            <a:lvl1pPr marL="0" indent="0" algn="ctr">
              <a:buNone/>
              <a:defRPr sz="1800" b="1" i="1"/>
            </a:lvl1pPr>
            <a:lvl2pPr>
              <a:defRPr sz="1800" b="1" i="1"/>
            </a:lvl2pPr>
            <a:lvl3pPr>
              <a:defRPr sz="1800" b="1" i="1"/>
            </a:lvl3pPr>
            <a:lvl4pPr>
              <a:defRPr sz="1800" b="1" i="1"/>
            </a:lvl4pPr>
            <a:lvl5pPr>
              <a:defRPr sz="1800" b="1" i="1"/>
            </a:lvl5pPr>
          </a:lstStyle>
          <a:p>
            <a:pPr lvl="0"/>
            <a:r>
              <a:rPr lang="en-US"/>
              <a:t>Click to edit takeaway</a:t>
            </a:r>
          </a:p>
        </p:txBody>
      </p:sp>
      <p:sp>
        <p:nvSpPr>
          <p:cNvPr id="12" name="Rectangle 11"/>
          <p:cNvSpPr>
            <a:spLocks noChangeArrowheads="1"/>
          </p:cNvSpPr>
          <p:nvPr userDrawn="1"/>
        </p:nvSpPr>
        <p:spPr bwMode="auto">
          <a:xfrm>
            <a:off x="-490" y="6674616"/>
            <a:ext cx="9001055" cy="366767"/>
          </a:xfrm>
          <a:prstGeom prst="rect">
            <a:avLst/>
          </a:prstGeom>
          <a:noFill/>
          <a:ln>
            <a:noFill/>
          </a:ln>
        </p:spPr>
        <p:txBody>
          <a:bodyPr wrap="square" lIns="90488" tIns="44450" rIns="90488" bIns="44450" anchor="ctr">
            <a:spAutoFit/>
          </a:bodyPr>
          <a:lstStyle/>
          <a:p>
            <a:r>
              <a:rPr lang="en-US" sz="900" i="1"/>
              <a:t>The content of this presentation is proprietary and confidential information of</a:t>
            </a:r>
            <a:r>
              <a:rPr lang="en-US" sz="900" i="1" baseline="0"/>
              <a:t> </a:t>
            </a:r>
            <a:r>
              <a:rPr lang="en-US" sz="900" i="1"/>
              <a:t>©2017 Safal Partners</a:t>
            </a:r>
            <a:endParaRPr lang="en-US" sz="1800" i="1"/>
          </a:p>
          <a:p>
            <a:pPr algn="r" defTabSz="457200" eaLnBrk="0" fontAlgn="auto" hangingPunct="0">
              <a:spcBef>
                <a:spcPts val="0"/>
              </a:spcBef>
              <a:spcAft>
                <a:spcPts val="0"/>
              </a:spcAft>
              <a:defRPr/>
            </a:pPr>
            <a:endParaRPr lang="en-US" sz="900">
              <a:solidFill>
                <a:prstClr val="black"/>
              </a:solidFill>
              <a:latin typeface="Calibri"/>
            </a:endParaRPr>
          </a:p>
        </p:txBody>
      </p:sp>
      <p:sp>
        <p:nvSpPr>
          <p:cNvPr id="13" name="Rectangle 12"/>
          <p:cNvSpPr>
            <a:spLocks noChangeArrowheads="1"/>
          </p:cNvSpPr>
          <p:nvPr userDrawn="1"/>
        </p:nvSpPr>
        <p:spPr bwMode="auto">
          <a:xfrm>
            <a:off x="8393906" y="6666384"/>
            <a:ext cx="433387" cy="230832"/>
          </a:xfrm>
          <a:prstGeom prst="rect">
            <a:avLst/>
          </a:prstGeom>
          <a:noFill/>
          <a:ln>
            <a:noFill/>
          </a:ln>
        </p:spPr>
        <p:txBody>
          <a:bodyPr lIns="90488" rIns="90488" anchor="ctr">
            <a:spAutoFit/>
          </a:bodyPr>
          <a:lstStyle/>
          <a:p>
            <a:pPr algn="ctr" defTabSz="457200" eaLnBrk="0" fontAlgn="auto" hangingPunct="0">
              <a:spcBef>
                <a:spcPts val="0"/>
              </a:spcBef>
              <a:spcAft>
                <a:spcPts val="0"/>
              </a:spcAft>
              <a:defRPr/>
            </a:pPr>
            <a:fld id="{2BF07DEB-607E-47B5-8250-1D8372858C64}" type="slidenum">
              <a:rPr lang="en-US" sz="900" smtClean="0">
                <a:solidFill>
                  <a:prstClr val="black"/>
                </a:solidFill>
                <a:latin typeface="Calibri"/>
              </a:rPr>
              <a:pPr algn="ctr" defTabSz="457200" eaLnBrk="0" fontAlgn="auto" hangingPunct="0">
                <a:spcBef>
                  <a:spcPts val="0"/>
                </a:spcBef>
                <a:spcAft>
                  <a:spcPts val="0"/>
                </a:spcAft>
                <a:defRPr/>
              </a:pPr>
              <a:t>‹#›</a:t>
            </a:fld>
            <a:endParaRPr lang="en-US" sz="900">
              <a:solidFill>
                <a:prstClr val="black"/>
              </a:solidFill>
              <a:latin typeface="Calibri"/>
            </a:endParaRPr>
          </a:p>
        </p:txBody>
      </p:sp>
      <p:sp>
        <p:nvSpPr>
          <p:cNvPr id="14" name="Title 14"/>
          <p:cNvSpPr>
            <a:spLocks noGrp="1"/>
          </p:cNvSpPr>
          <p:nvPr>
            <p:ph type="title"/>
          </p:nvPr>
        </p:nvSpPr>
        <p:spPr>
          <a:xfrm>
            <a:off x="381000" y="274638"/>
            <a:ext cx="8229600" cy="563562"/>
          </a:xfrm>
          <a:prstGeom prst="rect">
            <a:avLst/>
          </a:prstGeom>
        </p:spPr>
        <p:txBody>
          <a:bodyPr/>
          <a:lstStyle>
            <a:lvl1pPr>
              <a:defRPr sz="2000" b="1"/>
            </a:lvl1pPr>
          </a:lstStyle>
          <a:p>
            <a:r>
              <a:rPr lang="en-US"/>
              <a:t>Click to edit Master title style</a:t>
            </a:r>
          </a:p>
        </p:txBody>
      </p:sp>
    </p:spTree>
    <p:extLst>
      <p:ext uri="{BB962C8B-B14F-4D97-AF65-F5344CB8AC3E}">
        <p14:creationId xmlns:p14="http://schemas.microsoft.com/office/powerpoint/2010/main" val="74370110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3139"/>
            <a:ext cx="6731000" cy="839862"/>
          </a:xfrm>
          <a:prstGeom prst="rect">
            <a:avLst/>
          </a:prstGeom>
        </p:spPr>
        <p:txBody>
          <a:bodyPr vert="horz" lIns="0" tIns="0" rIns="0" bIns="0" rtlCol="0" anchor="ctr" anchorCtr="0">
            <a:normAutofit/>
          </a:bodyPr>
          <a:lstStyle/>
          <a:p>
            <a:r>
              <a:rPr lang="en-US"/>
              <a:t>Click to edit Master title style</a:t>
            </a:r>
          </a:p>
        </p:txBody>
      </p:sp>
      <p:sp>
        <p:nvSpPr>
          <p:cNvPr id="3" name="Text Placeholder 2"/>
          <p:cNvSpPr>
            <a:spLocks noGrp="1"/>
          </p:cNvSpPr>
          <p:nvPr>
            <p:ph type="body" idx="1"/>
          </p:nvPr>
        </p:nvSpPr>
        <p:spPr>
          <a:xfrm>
            <a:off x="457200" y="1490472"/>
            <a:ext cx="82296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05243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93" r:id="rId8"/>
  </p:sldLayoutIdLst>
  <p:hf hdr="0" ftr="0" dt="0"/>
  <p:txStyles>
    <p:title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p:titleStyle>
    <p:bodyStyle>
      <a:lvl1pPr marL="347472" indent="-347472" algn="l" defTabSz="914400" rtl="0" eaLnBrk="1" latinLnBrk="0" hangingPunct="1">
        <a:lnSpc>
          <a:spcPct val="90000"/>
        </a:lnSpc>
        <a:spcBef>
          <a:spcPts val="10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804672" indent="-347472" algn="l" defTabSz="914400" rtl="0" eaLnBrk="1" latinLnBrk="0" hangingPunct="1">
        <a:lnSpc>
          <a:spcPct val="90000"/>
        </a:lnSpc>
        <a:spcBef>
          <a:spcPts val="500"/>
        </a:spcBef>
        <a:spcAft>
          <a:spcPts val="1200"/>
        </a:spcAft>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261872" indent="-347472" algn="l" defTabSz="914400" rtl="0" eaLnBrk="1" latinLnBrk="0" hangingPunct="1">
        <a:lnSpc>
          <a:spcPct val="90000"/>
        </a:lnSpc>
        <a:spcBef>
          <a:spcPts val="500"/>
        </a:spcBef>
        <a:spcAft>
          <a:spcPts val="1200"/>
        </a:spcAft>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12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176272" indent="-347472" algn="l" defTabSz="914400" rtl="0" eaLnBrk="1" latinLnBrk="0" hangingPunct="1">
        <a:lnSpc>
          <a:spcPct val="90000"/>
        </a:lnSpc>
        <a:spcBef>
          <a:spcPts val="500"/>
        </a:spcBef>
        <a:spcAft>
          <a:spcPts val="12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chart" Target="../charts/chart6.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6652" y="2722606"/>
            <a:ext cx="8166100" cy="2387600"/>
          </a:xfrm>
        </p:spPr>
        <p:txBody>
          <a:bodyPr>
            <a:normAutofit fontScale="90000"/>
          </a:bodyPr>
          <a:lstStyle/>
          <a:p>
            <a:pPr algn="ctr"/>
            <a:r>
              <a:rPr lang="en-US">
                <a:latin typeface="+mn-lt"/>
              </a:rPr>
              <a:t>Houston Public Library</a:t>
            </a:r>
            <a:br>
              <a:rPr lang="en-US">
                <a:latin typeface="+mn-lt"/>
              </a:rPr>
            </a:br>
            <a:br>
              <a:rPr lang="en-US">
                <a:latin typeface="+mn-lt"/>
              </a:rPr>
            </a:br>
            <a:r>
              <a:rPr lang="en-US" sz="2700" b="1">
                <a:latin typeface="+mn-lt"/>
              </a:rPr>
              <a:t>FY2027 Proposed Budget </a:t>
            </a:r>
            <a:br>
              <a:rPr lang="en-US" sz="2700" b="1">
                <a:latin typeface="+mn-lt"/>
              </a:rPr>
            </a:br>
            <a:r>
              <a:rPr lang="en-US" sz="2700" b="1">
                <a:latin typeface="+mn-lt"/>
              </a:rPr>
              <a:t>Workshop Presentation</a:t>
            </a:r>
            <a:br>
              <a:rPr lang="en-US" sz="2700" b="1">
                <a:latin typeface="+mn-lt"/>
              </a:rPr>
            </a:br>
            <a:r>
              <a:rPr lang="en-US" sz="2700" b="1">
                <a:latin typeface="+mn-lt"/>
              </a:rPr>
              <a:t>May 19, 2026</a:t>
            </a:r>
            <a:br>
              <a:rPr lang="en-US" sz="2700" b="1">
                <a:latin typeface="Helvetica" pitchFamily="34" charset="0"/>
              </a:rPr>
            </a:br>
            <a:br>
              <a:rPr lang="en-US" sz="2700" b="1">
                <a:latin typeface="Helvetica" pitchFamily="34" charset="0"/>
              </a:rPr>
            </a:br>
            <a:br>
              <a:rPr lang="en-US" sz="2800">
                <a:latin typeface="Helvetica" pitchFamily="34" charset="0"/>
              </a:rPr>
            </a:br>
            <a:br>
              <a:rPr lang="en-US" sz="2800">
                <a:latin typeface="Helvetica" pitchFamily="34" charset="0"/>
              </a:rPr>
            </a:br>
            <a:endParaRPr lang="en-US" sz="2800">
              <a:latin typeface="Helvetica" pitchFamily="34" charset="0"/>
            </a:endParaRPr>
          </a:p>
        </p:txBody>
      </p:sp>
      <p:sp>
        <p:nvSpPr>
          <p:cNvPr id="4" name="Rectangle 3">
            <a:extLst>
              <a:ext uri="{FF2B5EF4-FFF2-40B4-BE49-F238E27FC236}">
                <a16:creationId xmlns:a16="http://schemas.microsoft.com/office/drawing/2014/main" id="{6D7CC07D-0D20-10D0-4FDB-2F15441AE80D}"/>
              </a:ext>
            </a:extLst>
          </p:cNvPr>
          <p:cNvSpPr/>
          <p:nvPr/>
        </p:nvSpPr>
        <p:spPr>
          <a:xfrm>
            <a:off x="0" y="5221224"/>
            <a:ext cx="9144000" cy="1636776"/>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solidFill>
            <a:srgbClr val="C00000"/>
          </a:solidFill>
        </p:spPr>
        <p:txBody>
          <a:bodyPr/>
          <a:lstStyle/>
          <a:p>
            <a:pPr algn="ctr"/>
            <a:r>
              <a:rPr lang="en-US">
                <a:latin typeface="+mn-lt"/>
              </a:rPr>
              <a:t>Sandy Gaw - Director</a:t>
            </a:r>
          </a:p>
        </p:txBody>
      </p:sp>
      <p:pic>
        <p:nvPicPr>
          <p:cNvPr id="6" name="Picture 5" descr="A black and white logo&#10;&#10;Description automatically generated">
            <a:extLst>
              <a:ext uri="{FF2B5EF4-FFF2-40B4-BE49-F238E27FC236}">
                <a16:creationId xmlns:a16="http://schemas.microsoft.com/office/drawing/2014/main" id="{B5E424E5-F331-C6AE-AA9E-BFEBDDF5A3E6}"/>
              </a:ext>
            </a:extLst>
          </p:cNvPr>
          <p:cNvPicPr>
            <a:picLocks noChangeAspect="1"/>
          </p:cNvPicPr>
          <p:nvPr/>
        </p:nvPicPr>
        <p:blipFill>
          <a:blip r:embed="rId3"/>
          <a:stretch>
            <a:fillRect/>
          </a:stretch>
        </p:blipFill>
        <p:spPr>
          <a:xfrm>
            <a:off x="520700" y="5363501"/>
            <a:ext cx="1095103" cy="1354799"/>
          </a:xfrm>
          <a:prstGeom prst="rect">
            <a:avLst/>
          </a:prstGeom>
        </p:spPr>
      </p:pic>
    </p:spTree>
    <p:extLst>
      <p:ext uri="{BB962C8B-B14F-4D97-AF65-F5344CB8AC3E}">
        <p14:creationId xmlns:p14="http://schemas.microsoft.com/office/powerpoint/2010/main" val="560811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A46CF-5BB8-C007-6A7E-72D6027527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8798D8-848F-52CC-8E07-3BEF60D62B4C}"/>
              </a:ext>
            </a:extLst>
          </p:cNvPr>
          <p:cNvSpPr>
            <a:spLocks noGrp="1"/>
          </p:cNvSpPr>
          <p:nvPr>
            <p:ph type="title"/>
          </p:nvPr>
        </p:nvSpPr>
        <p:spPr/>
        <p:txBody>
          <a:bodyPr/>
          <a:lstStyle/>
          <a:p>
            <a:r>
              <a:rPr lang="en-US"/>
              <a:t>Administrative Services</a:t>
            </a:r>
          </a:p>
        </p:txBody>
      </p:sp>
      <p:sp>
        <p:nvSpPr>
          <p:cNvPr id="4" name="Slide Number Placeholder 3">
            <a:extLst>
              <a:ext uri="{FF2B5EF4-FFF2-40B4-BE49-F238E27FC236}">
                <a16:creationId xmlns:a16="http://schemas.microsoft.com/office/drawing/2014/main" id="{330568B9-4AE4-CF35-0673-6974D9FEE759}"/>
              </a:ext>
            </a:extLst>
          </p:cNvPr>
          <p:cNvSpPr>
            <a:spLocks noGrp="1"/>
          </p:cNvSpPr>
          <p:nvPr>
            <p:ph type="sldNum" sz="quarter" idx="12"/>
          </p:nvPr>
        </p:nvSpPr>
        <p:spPr>
          <a:xfrm>
            <a:off x="6617344" y="6059731"/>
            <a:ext cx="2133600" cy="365125"/>
          </a:xfrm>
        </p:spPr>
        <p:txBody>
          <a:body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10</a:t>
            </a:fld>
            <a:endParaRPr lang="en-US">
              <a:solidFill>
                <a:prstClr val="black"/>
              </a:solidFill>
              <a:ea typeface="ＭＳ Ｐゴシック" charset="0"/>
            </a:endParaRPr>
          </a:p>
        </p:txBody>
      </p:sp>
      <p:graphicFrame>
        <p:nvGraphicFramePr>
          <p:cNvPr id="7" name="Table 6">
            <a:extLst>
              <a:ext uri="{FF2B5EF4-FFF2-40B4-BE49-F238E27FC236}">
                <a16:creationId xmlns:a16="http://schemas.microsoft.com/office/drawing/2014/main" id="{D884F6E8-1F30-42FF-56C4-5764B07FEC07}"/>
              </a:ext>
            </a:extLst>
          </p:cNvPr>
          <p:cNvGraphicFramePr>
            <a:graphicFrameLocks noGrp="1"/>
          </p:cNvGraphicFramePr>
          <p:nvPr>
            <p:extLst>
              <p:ext uri="{D42A27DB-BD31-4B8C-83A1-F6EECF244321}">
                <p14:modId xmlns:p14="http://schemas.microsoft.com/office/powerpoint/2010/main" val="2779874128"/>
              </p:ext>
            </p:extLst>
          </p:nvPr>
        </p:nvGraphicFramePr>
        <p:xfrm>
          <a:off x="447870" y="1259209"/>
          <a:ext cx="3984170" cy="548640"/>
        </p:xfrm>
        <a:graphic>
          <a:graphicData uri="http://schemas.openxmlformats.org/drawingml/2006/table">
            <a:tbl>
              <a:tblPr firstRow="1" bandRow="1">
                <a:tableStyleId>{5C22544A-7EE6-4342-B048-85BDC9FD1C3A}</a:tableStyleId>
              </a:tblPr>
              <a:tblGrid>
                <a:gridCol w="1782146">
                  <a:extLst>
                    <a:ext uri="{9D8B030D-6E8A-4147-A177-3AD203B41FA5}">
                      <a16:colId xmlns:a16="http://schemas.microsoft.com/office/drawing/2014/main" val="516550114"/>
                    </a:ext>
                  </a:extLst>
                </a:gridCol>
                <a:gridCol w="2202024">
                  <a:extLst>
                    <a:ext uri="{9D8B030D-6E8A-4147-A177-3AD203B41FA5}">
                      <a16:colId xmlns:a16="http://schemas.microsoft.com/office/drawing/2014/main" val="120854523"/>
                    </a:ext>
                  </a:extLst>
                </a:gridCol>
              </a:tblGrid>
              <a:tr h="227635">
                <a:tc>
                  <a:txBody>
                    <a:bodyPr/>
                    <a:lstStyle/>
                    <a:p>
                      <a:pPr algn="r"/>
                      <a:r>
                        <a:rPr lang="en-US" sz="1200" b="1">
                          <a:solidFill>
                            <a:schemeClr val="tx1"/>
                          </a:solidFill>
                          <a:latin typeface="Arial" panose="020B0604020202020204" pitchFamily="34" charset="0"/>
                          <a:cs typeface="Arial" panose="020B0604020202020204" pitchFamily="34" charset="0"/>
                        </a:rPr>
                        <a:t>Priority:</a:t>
                      </a:r>
                    </a:p>
                  </a:txBody>
                  <a:tcPr anchor="b">
                    <a:lnT w="38100" cap="flat" cmpd="sng" algn="ctr">
                      <a:solidFill>
                        <a:schemeClr val="accent4"/>
                      </a:solidFill>
                      <a:prstDash val="solid"/>
                      <a:round/>
                      <a:headEnd type="none" w="med" len="med"/>
                      <a:tailEnd type="none" w="med" len="med"/>
                    </a:lnT>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Government that Works</a:t>
                      </a:r>
                    </a:p>
                  </a:txBody>
                  <a:tcPr anchor="b">
                    <a:lnT w="38100" cap="flat" cmpd="sng" algn="ctr">
                      <a:solidFill>
                        <a:schemeClr val="accent4"/>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967263499"/>
                  </a:ext>
                </a:extLst>
              </a:tr>
              <a:tr h="23283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a:latin typeface="Arial" panose="020B0604020202020204" pitchFamily="34" charset="0"/>
                          <a:cs typeface="Arial" panose="020B0604020202020204" pitchFamily="34" charset="0"/>
                        </a:rPr>
                        <a:t>FY2027 FTE Count:</a:t>
                      </a:r>
                    </a:p>
                  </a:txBody>
                  <a:tcPr anchor="b">
                    <a:solidFill>
                      <a:schemeClr val="bg1">
                        <a:lumMod val="95000"/>
                      </a:schemeClr>
                    </a:solidFill>
                  </a:tcPr>
                </a:tc>
                <a:tc>
                  <a:txBody>
                    <a:bodyPr/>
                    <a:lstStyle/>
                    <a:p>
                      <a:pPr algn="ctr"/>
                      <a:r>
                        <a:rPr lang="en-US" sz="1200">
                          <a:solidFill>
                            <a:schemeClr val="tx1"/>
                          </a:solidFill>
                          <a:latin typeface="Arial" panose="020B0604020202020204" pitchFamily="34" charset="0"/>
                          <a:cs typeface="Arial" panose="020B0604020202020204" pitchFamily="34" charset="0"/>
                        </a:rPr>
                        <a:t>29.2</a:t>
                      </a:r>
                    </a:p>
                  </a:txBody>
                  <a:tcPr anchor="b">
                    <a:solidFill>
                      <a:schemeClr val="bg1">
                        <a:lumMod val="95000"/>
                      </a:schemeClr>
                    </a:solidFill>
                  </a:tcPr>
                </a:tc>
                <a:extLst>
                  <a:ext uri="{0D108BD9-81ED-4DB2-BD59-A6C34878D82A}">
                    <a16:rowId xmlns:a16="http://schemas.microsoft.com/office/drawing/2014/main" val="634823115"/>
                  </a:ext>
                </a:extLst>
              </a:tr>
            </a:tbl>
          </a:graphicData>
        </a:graphic>
      </p:graphicFrame>
      <p:grpSp>
        <p:nvGrpSpPr>
          <p:cNvPr id="22" name="Group 21">
            <a:extLst>
              <a:ext uri="{FF2B5EF4-FFF2-40B4-BE49-F238E27FC236}">
                <a16:creationId xmlns:a16="http://schemas.microsoft.com/office/drawing/2014/main" id="{998690A9-06D9-2C49-3D3C-BF98ED083182}"/>
              </a:ext>
            </a:extLst>
          </p:cNvPr>
          <p:cNvGrpSpPr/>
          <p:nvPr/>
        </p:nvGrpSpPr>
        <p:grpSpPr>
          <a:xfrm>
            <a:off x="431143" y="1977716"/>
            <a:ext cx="3405673" cy="1231518"/>
            <a:chOff x="457200" y="2383366"/>
            <a:chExt cx="8229600" cy="1045635"/>
          </a:xfrm>
        </p:grpSpPr>
        <p:sp>
          <p:nvSpPr>
            <p:cNvPr id="8" name="Rectangle: Rounded Corners 7">
              <a:extLst>
                <a:ext uri="{FF2B5EF4-FFF2-40B4-BE49-F238E27FC236}">
                  <a16:creationId xmlns:a16="http://schemas.microsoft.com/office/drawing/2014/main" id="{70988A9C-762F-6125-7C0B-6D5CC35597AE}"/>
                </a:ext>
              </a:extLst>
            </p:cNvPr>
            <p:cNvSpPr/>
            <p:nvPr/>
          </p:nvSpPr>
          <p:spPr>
            <a:xfrm>
              <a:off x="457200" y="2614711"/>
              <a:ext cx="8229600" cy="81429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800">
                  <a:solidFill>
                    <a:schemeClr val="tx1"/>
                  </a:solidFill>
                </a:rPr>
                <a:t>This program provides executive support, strategy, program implementation, partnerships, and supports the HPL Foundation to increase library donations. Oversees communications, branding, public relations, and digital tools (website, chat, online reference/customer helpdesk, reservations, searchable knowledge base, etc.). Manages budget, contracts, restricted accounts, accounts receivables, and procurement. </a:t>
              </a:r>
            </a:p>
          </p:txBody>
        </p:sp>
        <p:sp>
          <p:nvSpPr>
            <p:cNvPr id="11" name="Rectangle: Rounded Corners 10">
              <a:extLst>
                <a:ext uri="{FF2B5EF4-FFF2-40B4-BE49-F238E27FC236}">
                  <a16:creationId xmlns:a16="http://schemas.microsoft.com/office/drawing/2014/main" id="{BDC35106-A927-AA83-D037-0ADC768CAC2B}"/>
                </a:ext>
              </a:extLst>
            </p:cNvPr>
            <p:cNvSpPr/>
            <p:nvPr/>
          </p:nvSpPr>
          <p:spPr>
            <a:xfrm>
              <a:off x="457200" y="2383366"/>
              <a:ext cx="8229600" cy="213360"/>
            </a:xfrm>
            <a:prstGeom prst="roundRect">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u="sng">
                  <a:latin typeface="Arial" panose="020B0604020202020204" pitchFamily="34" charset="0"/>
                  <a:cs typeface="Arial" panose="020B0604020202020204" pitchFamily="34" charset="0"/>
                </a:rPr>
                <a:t>Program Description</a:t>
              </a:r>
            </a:p>
          </p:txBody>
        </p:sp>
      </p:grpSp>
      <p:graphicFrame>
        <p:nvGraphicFramePr>
          <p:cNvPr id="20" name="Table 19">
            <a:extLst>
              <a:ext uri="{FF2B5EF4-FFF2-40B4-BE49-F238E27FC236}">
                <a16:creationId xmlns:a16="http://schemas.microsoft.com/office/drawing/2014/main" id="{96B6E591-1830-615B-1719-3B49B745BEBF}"/>
              </a:ext>
            </a:extLst>
          </p:cNvPr>
          <p:cNvGraphicFramePr>
            <a:graphicFrameLocks noGrp="1"/>
          </p:cNvGraphicFramePr>
          <p:nvPr>
            <p:extLst>
              <p:ext uri="{D42A27DB-BD31-4B8C-83A1-F6EECF244321}">
                <p14:modId xmlns:p14="http://schemas.microsoft.com/office/powerpoint/2010/main" val="885326211"/>
              </p:ext>
            </p:extLst>
          </p:nvPr>
        </p:nvGraphicFramePr>
        <p:xfrm>
          <a:off x="431142" y="3571620"/>
          <a:ext cx="8031719" cy="3253740"/>
        </p:xfrm>
        <a:graphic>
          <a:graphicData uri="http://schemas.openxmlformats.org/drawingml/2006/table">
            <a:tbl>
              <a:tblPr firstRow="1" bandRow="1">
                <a:tableStyleId>{5C22544A-7EE6-4342-B048-85BDC9FD1C3A}</a:tableStyleId>
              </a:tblPr>
              <a:tblGrid>
                <a:gridCol w="2715253">
                  <a:extLst>
                    <a:ext uri="{9D8B030D-6E8A-4147-A177-3AD203B41FA5}">
                      <a16:colId xmlns:a16="http://schemas.microsoft.com/office/drawing/2014/main" val="516550114"/>
                    </a:ext>
                  </a:extLst>
                </a:gridCol>
                <a:gridCol w="713133">
                  <a:extLst>
                    <a:ext uri="{9D8B030D-6E8A-4147-A177-3AD203B41FA5}">
                      <a16:colId xmlns:a16="http://schemas.microsoft.com/office/drawing/2014/main" val="2288775472"/>
                    </a:ext>
                  </a:extLst>
                </a:gridCol>
                <a:gridCol w="913275">
                  <a:extLst>
                    <a:ext uri="{9D8B030D-6E8A-4147-A177-3AD203B41FA5}">
                      <a16:colId xmlns:a16="http://schemas.microsoft.com/office/drawing/2014/main" val="3226125417"/>
                    </a:ext>
                  </a:extLst>
                </a:gridCol>
                <a:gridCol w="702555">
                  <a:extLst>
                    <a:ext uri="{9D8B030D-6E8A-4147-A177-3AD203B41FA5}">
                      <a16:colId xmlns:a16="http://schemas.microsoft.com/office/drawing/2014/main" val="2175961683"/>
                    </a:ext>
                  </a:extLst>
                </a:gridCol>
                <a:gridCol w="848537">
                  <a:extLst>
                    <a:ext uri="{9D8B030D-6E8A-4147-A177-3AD203B41FA5}">
                      <a16:colId xmlns:a16="http://schemas.microsoft.com/office/drawing/2014/main" val="205436863"/>
                    </a:ext>
                  </a:extLst>
                </a:gridCol>
                <a:gridCol w="2138966">
                  <a:extLst>
                    <a:ext uri="{9D8B030D-6E8A-4147-A177-3AD203B41FA5}">
                      <a16:colId xmlns:a16="http://schemas.microsoft.com/office/drawing/2014/main" val="1850985765"/>
                    </a:ext>
                  </a:extLst>
                </a:gridCol>
              </a:tblGrid>
              <a:tr h="452531">
                <a:tc>
                  <a:txBody>
                    <a:bodyPr/>
                    <a:lstStyle/>
                    <a:p>
                      <a:pPr algn="ctr"/>
                      <a:r>
                        <a:rPr lang="en-US" sz="900">
                          <a:latin typeface="Arial"/>
                          <a:ea typeface="Verdana"/>
                          <a:cs typeface="Arial"/>
                        </a:rPr>
                        <a:t>Measure Name</a:t>
                      </a:r>
                    </a:p>
                  </a:txBody>
                  <a:tcPr anchor="ctr">
                    <a:lnB w="38100" cap="flat" cmpd="sng" algn="ctr">
                      <a:solidFill>
                        <a:schemeClr val="accent4"/>
                      </a:solidFill>
                      <a:prstDash val="solid"/>
                      <a:round/>
                      <a:headEnd type="none" w="med" len="med"/>
                      <a:tailEnd type="none" w="med" len="med"/>
                    </a:lnB>
                    <a:solidFill>
                      <a:srgbClr val="C00000"/>
                    </a:solidFill>
                  </a:tcPr>
                </a:tc>
                <a:tc>
                  <a:txBody>
                    <a:bodyPr/>
                    <a:lstStyle/>
                    <a:p>
                      <a:pPr algn="ctr"/>
                      <a:r>
                        <a:rPr lang="en-US" sz="900">
                          <a:latin typeface="Arial" panose="020B0604020202020204" pitchFamily="34" charset="0"/>
                          <a:ea typeface="Verdana" pitchFamily="34" charset="0"/>
                          <a:cs typeface="Arial" panose="020B0604020202020204" pitchFamily="34" charset="0"/>
                        </a:rPr>
                        <a:t>FY25</a:t>
                      </a:r>
                    </a:p>
                    <a:p>
                      <a:pPr algn="ctr"/>
                      <a:r>
                        <a:rPr lang="en-US" sz="900">
                          <a:latin typeface="Arial" panose="020B0604020202020204" pitchFamily="34" charset="0"/>
                          <a:ea typeface="Verdana" pitchFamily="34" charset="0"/>
                          <a:cs typeface="Arial" panose="020B0604020202020204" pitchFamily="34" charset="0"/>
                        </a:rPr>
                        <a:t>Actual</a:t>
                      </a:r>
                    </a:p>
                  </a:txBody>
                  <a:tcPr anchor="ctr">
                    <a:lnB w="38100" cap="flat" cmpd="sng" algn="ctr">
                      <a:solidFill>
                        <a:schemeClr val="accent4"/>
                      </a:solidFill>
                      <a:prstDash val="solid"/>
                      <a:round/>
                      <a:headEnd type="none" w="med" len="med"/>
                      <a:tailEnd type="none" w="med" len="med"/>
                    </a:lnB>
                    <a:solidFill>
                      <a:srgbClr val="C00000"/>
                    </a:solidFill>
                  </a:tcPr>
                </a:tc>
                <a:tc>
                  <a:txBody>
                    <a:bodyPr/>
                    <a:lstStyle/>
                    <a:p>
                      <a:pPr algn="ctr"/>
                      <a:r>
                        <a:rPr lang="en-US" sz="900">
                          <a:latin typeface="Arial"/>
                          <a:ea typeface="Verdana"/>
                          <a:cs typeface="Arial"/>
                        </a:rPr>
                        <a:t>FY26         </a:t>
                      </a:r>
                    </a:p>
                    <a:p>
                      <a:pPr algn="ctr"/>
                      <a:r>
                        <a:rPr lang="en-US" sz="900">
                          <a:latin typeface="Arial"/>
                          <a:ea typeface="Verdana"/>
                          <a:cs typeface="Arial"/>
                        </a:rPr>
                        <a:t> Progress (Q3)</a:t>
                      </a:r>
                    </a:p>
                  </a:txBody>
                  <a:tcPr anchor="ctr">
                    <a:lnB w="38100" cap="flat" cmpd="sng" algn="ctr">
                      <a:solidFill>
                        <a:schemeClr val="accent4"/>
                      </a:solidFill>
                      <a:prstDash val="solid"/>
                      <a:round/>
                      <a:headEnd type="none" w="med" len="med"/>
                      <a:tailEnd type="none" w="med" len="med"/>
                    </a:lnB>
                    <a:solidFill>
                      <a:srgbClr val="C00000"/>
                    </a:solidFill>
                  </a:tcPr>
                </a:tc>
                <a:tc>
                  <a:txBody>
                    <a:bodyPr/>
                    <a:lstStyle/>
                    <a:p>
                      <a:pPr algn="ctr"/>
                      <a:r>
                        <a:rPr lang="en-US" sz="900">
                          <a:latin typeface="Arial" panose="020B0604020202020204" pitchFamily="34" charset="0"/>
                          <a:ea typeface="Verdana" pitchFamily="34" charset="0"/>
                          <a:cs typeface="Arial" panose="020B0604020202020204" pitchFamily="34" charset="0"/>
                        </a:rPr>
                        <a:t>FY26</a:t>
                      </a:r>
                    </a:p>
                    <a:p>
                      <a:pPr algn="ctr"/>
                      <a:r>
                        <a:rPr lang="en-US" sz="900">
                          <a:latin typeface="Arial" panose="020B0604020202020204" pitchFamily="34" charset="0"/>
                          <a:ea typeface="Verdana" pitchFamily="34" charset="0"/>
                          <a:cs typeface="Arial" panose="020B0604020202020204" pitchFamily="34" charset="0"/>
                        </a:rPr>
                        <a:t>Target</a:t>
                      </a:r>
                    </a:p>
                  </a:txBody>
                  <a:tcPr anchor="ctr">
                    <a:lnB w="38100" cap="flat" cmpd="sng" algn="ctr">
                      <a:solidFill>
                        <a:schemeClr val="accent4"/>
                      </a:solidFill>
                      <a:prstDash val="solid"/>
                      <a:round/>
                      <a:headEnd type="none" w="med" len="med"/>
                      <a:tailEnd type="none" w="med" len="med"/>
                    </a:lnB>
                    <a:solidFill>
                      <a:srgbClr val="C00000"/>
                    </a:solidFill>
                  </a:tcPr>
                </a:tc>
                <a:tc>
                  <a:txBody>
                    <a:bodyPr/>
                    <a:lstStyle/>
                    <a:p>
                      <a:pPr algn="ctr"/>
                      <a:r>
                        <a:rPr lang="en-US" sz="900">
                          <a:latin typeface="Arial"/>
                          <a:ea typeface="Verdana"/>
                          <a:cs typeface="Arial"/>
                        </a:rPr>
                        <a:t>FY27</a:t>
                      </a:r>
                    </a:p>
                    <a:p>
                      <a:pPr algn="ctr"/>
                      <a:r>
                        <a:rPr lang="en-US" sz="900">
                          <a:latin typeface="Arial"/>
                          <a:ea typeface="Verdana"/>
                          <a:cs typeface="Arial"/>
                        </a:rPr>
                        <a:t>Target</a:t>
                      </a:r>
                    </a:p>
                  </a:txBody>
                  <a:tcPr anchor="ctr">
                    <a:lnB w="38100" cap="flat" cmpd="sng" algn="ctr">
                      <a:solidFill>
                        <a:schemeClr val="accent4"/>
                      </a:solidFill>
                      <a:prstDash val="solid"/>
                      <a:round/>
                      <a:headEnd type="none" w="med" len="med"/>
                      <a:tailEnd type="none" w="med" len="med"/>
                    </a:lnB>
                    <a:solidFill>
                      <a:srgbClr val="C00000"/>
                    </a:solidFill>
                  </a:tcPr>
                </a:tc>
                <a:tc>
                  <a:txBody>
                    <a:bodyPr/>
                    <a:lstStyle/>
                    <a:p>
                      <a:pPr algn="ctr"/>
                      <a:r>
                        <a:rPr lang="en-US" sz="900">
                          <a:latin typeface="Arial"/>
                          <a:cs typeface="Arial"/>
                        </a:rPr>
                        <a:t>Target Context</a:t>
                      </a:r>
                    </a:p>
                  </a:txBody>
                  <a:tcPr anchor="ctr">
                    <a:lnB w="38100" cap="flat" cmpd="sng" algn="ctr">
                      <a:solidFill>
                        <a:schemeClr val="accent4"/>
                      </a:solidFill>
                      <a:prstDash val="solid"/>
                      <a:round/>
                      <a:headEnd type="none" w="med" len="med"/>
                      <a:tailEnd type="none" w="med" len="med"/>
                    </a:lnB>
                    <a:solidFill>
                      <a:srgbClr val="C00000"/>
                    </a:solidFill>
                  </a:tcPr>
                </a:tc>
                <a:extLst>
                  <a:ext uri="{0D108BD9-81ED-4DB2-BD59-A6C34878D82A}">
                    <a16:rowId xmlns:a16="http://schemas.microsoft.com/office/drawing/2014/main" val="2766710000"/>
                  </a:ext>
                </a:extLst>
              </a:tr>
              <a:tr h="287974">
                <a:tc>
                  <a:txBody>
                    <a:bodyPr/>
                    <a:lstStyle/>
                    <a:p>
                      <a:pPr algn="l"/>
                      <a:r>
                        <a:rPr lang="en-US" sz="750">
                          <a:latin typeface="+mn-lt"/>
                          <a:cs typeface="Arial" panose="020B0604020202020204" pitchFamily="34" charset="0"/>
                        </a:rPr>
                        <a:t>% of Employees reporting that they are “fully engaged” or “somewhat engaged” in their work</a:t>
                      </a:r>
                    </a:p>
                  </a:txBody>
                  <a:tcPr anchor="ctr">
                    <a:lnT w="38100" cap="flat" cmpd="sng" algn="ctr">
                      <a:solidFill>
                        <a:schemeClr val="accent4"/>
                      </a:solidFill>
                      <a:prstDash val="solid"/>
                      <a:round/>
                      <a:headEnd type="none" w="med" len="med"/>
                      <a:tailEnd type="none" w="med" len="med"/>
                    </a:lnT>
                    <a:solidFill>
                      <a:schemeClr val="bg1">
                        <a:lumMod val="85000"/>
                      </a:schemeClr>
                    </a:solidFill>
                  </a:tcPr>
                </a:tc>
                <a:tc>
                  <a:txBody>
                    <a:bodyPr/>
                    <a:lstStyle/>
                    <a:p>
                      <a:pPr algn="ctr"/>
                      <a:r>
                        <a:rPr lang="en-US" sz="750">
                          <a:latin typeface="+mn-lt"/>
                          <a:cs typeface="Arial" panose="020B0604020202020204" pitchFamily="34" charset="0"/>
                        </a:rPr>
                        <a:t>N/A</a:t>
                      </a:r>
                    </a:p>
                  </a:txBody>
                  <a:tcPr anchor="b">
                    <a:lnT w="38100" cap="flat" cmpd="sng" algn="ctr">
                      <a:solidFill>
                        <a:schemeClr val="accent4"/>
                      </a:solidFill>
                      <a:prstDash val="solid"/>
                      <a:round/>
                      <a:headEnd type="none" w="med" len="med"/>
                      <a:tailEnd type="none" w="med" len="med"/>
                    </a:lnT>
                    <a:solidFill>
                      <a:schemeClr val="bg1">
                        <a:lumMod val="85000"/>
                      </a:schemeClr>
                    </a:solidFill>
                  </a:tcPr>
                </a:tc>
                <a:tc>
                  <a:txBody>
                    <a:bodyPr/>
                    <a:lstStyle/>
                    <a:p>
                      <a:pPr algn="ctr"/>
                      <a:r>
                        <a:rPr lang="en-US" sz="750">
                          <a:latin typeface="+mn-lt"/>
                          <a:cs typeface="Arial" panose="020B0604020202020204" pitchFamily="34" charset="0"/>
                        </a:rPr>
                        <a:t>N/A</a:t>
                      </a:r>
                    </a:p>
                  </a:txBody>
                  <a:tcPr anchor="b">
                    <a:lnT w="38100" cap="flat" cmpd="sng" algn="ctr">
                      <a:solidFill>
                        <a:schemeClr val="accent4"/>
                      </a:solidFill>
                      <a:prstDash val="solid"/>
                      <a:round/>
                      <a:headEnd type="none" w="med" len="med"/>
                      <a:tailEnd type="none" w="med" len="med"/>
                    </a:lnT>
                    <a:solidFill>
                      <a:schemeClr val="bg1">
                        <a:lumMod val="85000"/>
                      </a:schemeClr>
                    </a:solidFill>
                  </a:tcPr>
                </a:tc>
                <a:tc>
                  <a:txBody>
                    <a:bodyPr/>
                    <a:lstStyle/>
                    <a:p>
                      <a:pPr algn="ctr"/>
                      <a:r>
                        <a:rPr lang="en-US" sz="750">
                          <a:latin typeface="+mn-lt"/>
                          <a:cs typeface="Arial" panose="020B0604020202020204" pitchFamily="34" charset="0"/>
                        </a:rPr>
                        <a:t>N/A</a:t>
                      </a:r>
                    </a:p>
                  </a:txBody>
                  <a:tcPr anchor="b">
                    <a:lnT w="38100" cap="flat" cmpd="sng" algn="ctr">
                      <a:solidFill>
                        <a:schemeClr val="accent4"/>
                      </a:solidFill>
                      <a:prstDash val="solid"/>
                      <a:round/>
                      <a:headEnd type="none" w="med" len="med"/>
                      <a:tailEnd type="none" w="med" len="med"/>
                    </a:lnT>
                    <a:solidFill>
                      <a:schemeClr val="bg1">
                        <a:lumMod val="85000"/>
                      </a:schemeClr>
                    </a:solidFill>
                  </a:tcPr>
                </a:tc>
                <a:tc>
                  <a:txBody>
                    <a:bodyPr/>
                    <a:lstStyle/>
                    <a:p>
                      <a:pPr algn="ctr"/>
                      <a:r>
                        <a:rPr lang="en-US" sz="750">
                          <a:solidFill>
                            <a:schemeClr val="tx1"/>
                          </a:solidFill>
                          <a:latin typeface="+mn-lt"/>
                          <a:cs typeface="Arial" panose="020B0604020202020204" pitchFamily="34" charset="0"/>
                        </a:rPr>
                        <a:t>75%</a:t>
                      </a:r>
                    </a:p>
                  </a:txBody>
                  <a:tcPr anchor="b">
                    <a:lnT w="38100" cap="flat" cmpd="sng" algn="ctr">
                      <a:solidFill>
                        <a:schemeClr val="accent4"/>
                      </a:solidFill>
                      <a:prstDash val="solid"/>
                      <a:round/>
                      <a:headEnd type="none" w="med" len="med"/>
                      <a:tailEnd type="none" w="med" len="med"/>
                    </a:lnT>
                    <a:solidFill>
                      <a:schemeClr val="bg1">
                        <a:lumMod val="85000"/>
                      </a:schemeClr>
                    </a:solidFill>
                  </a:tcPr>
                </a:tc>
                <a:tc>
                  <a:txBody>
                    <a:bodyPr/>
                    <a:lstStyle/>
                    <a:p>
                      <a:pPr algn="l"/>
                      <a:r>
                        <a:rPr lang="en-US" sz="750">
                          <a:solidFill>
                            <a:schemeClr val="tx1"/>
                          </a:solidFill>
                          <a:latin typeface="+mn-lt"/>
                          <a:cs typeface="Arial" panose="020B0604020202020204" pitchFamily="34" charset="0"/>
                        </a:rPr>
                        <a:t>City of Houston Involve &amp; Evolve Survey.</a:t>
                      </a:r>
                    </a:p>
                  </a:txBody>
                  <a:tcPr anchor="b">
                    <a:lnT w="38100" cap="flat" cmpd="sng" algn="ctr">
                      <a:solidFill>
                        <a:schemeClr val="accent4"/>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967263499"/>
                  </a:ext>
                </a:extLst>
              </a:tr>
              <a:tr h="185126">
                <a:tc>
                  <a:txBody>
                    <a:bodyPr/>
                    <a:lstStyle/>
                    <a:p>
                      <a:pPr algn="l"/>
                      <a:r>
                        <a:rPr lang="en-US" sz="750">
                          <a:latin typeface="+mn-lt"/>
                          <a:cs typeface="Arial" panose="020B0604020202020204" pitchFamily="34" charset="0"/>
                        </a:rPr>
                        <a:t>% of Invoice payments processed within payment terms</a:t>
                      </a:r>
                    </a:p>
                  </a:txBody>
                  <a:tcPr anchor="ctr">
                    <a:solidFill>
                      <a:schemeClr val="bg1">
                        <a:lumMod val="85000"/>
                      </a:schemeClr>
                    </a:solidFill>
                  </a:tcPr>
                </a:tc>
                <a:tc>
                  <a:txBody>
                    <a:bodyPr/>
                    <a:lstStyle/>
                    <a:p>
                      <a:pPr algn="ctr"/>
                      <a:r>
                        <a:rPr lang="en-US" sz="750">
                          <a:latin typeface="+mn-lt"/>
                          <a:cs typeface="Arial" panose="020B0604020202020204" pitchFamily="34" charset="0"/>
                        </a:rPr>
                        <a:t>N/A</a:t>
                      </a:r>
                    </a:p>
                  </a:txBody>
                  <a:tcPr anchor="b">
                    <a:solidFill>
                      <a:schemeClr val="bg1">
                        <a:lumMod val="85000"/>
                      </a:schemeClr>
                    </a:solidFill>
                  </a:tcPr>
                </a:tc>
                <a:tc>
                  <a:txBody>
                    <a:bodyPr/>
                    <a:lstStyle/>
                    <a:p>
                      <a:pPr algn="ctr"/>
                      <a:r>
                        <a:rPr lang="en-US" sz="750">
                          <a:latin typeface="+mn-lt"/>
                          <a:cs typeface="Arial" panose="020B0604020202020204" pitchFamily="34" charset="0"/>
                        </a:rPr>
                        <a:t>N/A</a:t>
                      </a:r>
                    </a:p>
                  </a:txBody>
                  <a:tcPr anchor="b">
                    <a:solidFill>
                      <a:schemeClr val="bg1">
                        <a:lumMod val="85000"/>
                      </a:schemeClr>
                    </a:solidFill>
                  </a:tcPr>
                </a:tc>
                <a:tc>
                  <a:txBody>
                    <a:bodyPr/>
                    <a:lstStyle/>
                    <a:p>
                      <a:pPr algn="ctr"/>
                      <a:r>
                        <a:rPr lang="en-US" sz="750">
                          <a:latin typeface="+mn-lt"/>
                          <a:cs typeface="Arial" panose="020B0604020202020204" pitchFamily="34" charset="0"/>
                        </a:rPr>
                        <a:t>N/A</a:t>
                      </a:r>
                    </a:p>
                  </a:txBody>
                  <a:tcPr anchor="b">
                    <a:solidFill>
                      <a:schemeClr val="bg1">
                        <a:lumMod val="85000"/>
                      </a:schemeClr>
                    </a:solidFill>
                  </a:tcPr>
                </a:tc>
                <a:tc>
                  <a:txBody>
                    <a:bodyPr/>
                    <a:lstStyle/>
                    <a:p>
                      <a:pPr algn="ctr"/>
                      <a:r>
                        <a:rPr lang="en-US" sz="750">
                          <a:latin typeface="+mn-lt"/>
                          <a:cs typeface="Arial" panose="020B0604020202020204" pitchFamily="34" charset="0"/>
                        </a:rPr>
                        <a:t>90%</a:t>
                      </a:r>
                    </a:p>
                  </a:txBody>
                  <a:tcPr anchor="b">
                    <a:solidFill>
                      <a:schemeClr val="bg1">
                        <a:lumMod val="85000"/>
                      </a:schemeClr>
                    </a:solidFill>
                  </a:tcPr>
                </a:tc>
                <a:tc>
                  <a:txBody>
                    <a:bodyPr/>
                    <a:lstStyle/>
                    <a:p>
                      <a:pPr algn="l"/>
                      <a:r>
                        <a:rPr lang="en-US" sz="750">
                          <a:latin typeface="+mn-lt"/>
                          <a:cs typeface="Arial" panose="020B0604020202020204" pitchFamily="34" charset="0"/>
                        </a:rPr>
                        <a:t>Fiscal responsibility is paying invoices</a:t>
                      </a:r>
                    </a:p>
                  </a:txBody>
                  <a:tcPr anchor="b">
                    <a:solidFill>
                      <a:schemeClr val="bg1">
                        <a:lumMod val="85000"/>
                      </a:schemeClr>
                    </a:solidFill>
                  </a:tcPr>
                </a:tc>
                <a:extLst>
                  <a:ext uri="{0D108BD9-81ED-4DB2-BD59-A6C34878D82A}">
                    <a16:rowId xmlns:a16="http://schemas.microsoft.com/office/drawing/2014/main" val="1340933353"/>
                  </a:ext>
                </a:extLst>
              </a:tr>
              <a:tr h="185126">
                <a:tc>
                  <a:txBody>
                    <a:bodyPr/>
                    <a:lstStyle/>
                    <a:p>
                      <a:pPr algn="l"/>
                      <a:r>
                        <a:rPr lang="en-US" sz="750">
                          <a:latin typeface="+mn-lt"/>
                          <a:cs typeface="Arial" panose="020B0604020202020204" pitchFamily="34" charset="0"/>
                        </a:rPr>
                        <a:t>Employee turnover rate</a:t>
                      </a:r>
                    </a:p>
                  </a:txBody>
                  <a:tcPr anchor="ctr">
                    <a:solidFill>
                      <a:schemeClr val="bg1">
                        <a:lumMod val="85000"/>
                      </a:schemeClr>
                    </a:solidFill>
                  </a:tcPr>
                </a:tc>
                <a:tc>
                  <a:txBody>
                    <a:bodyPr/>
                    <a:lstStyle/>
                    <a:p>
                      <a:pPr algn="ctr"/>
                      <a:r>
                        <a:rPr lang="en-US" sz="750">
                          <a:latin typeface="+mn-lt"/>
                          <a:cs typeface="Arial" panose="020B0604020202020204" pitchFamily="34" charset="0"/>
                        </a:rPr>
                        <a:t>N/A</a:t>
                      </a:r>
                    </a:p>
                  </a:txBody>
                  <a:tcPr anchor="b">
                    <a:solidFill>
                      <a:schemeClr val="bg1">
                        <a:lumMod val="85000"/>
                      </a:schemeClr>
                    </a:solidFill>
                  </a:tcPr>
                </a:tc>
                <a:tc>
                  <a:txBody>
                    <a:bodyPr/>
                    <a:lstStyle/>
                    <a:p>
                      <a:pPr algn="ctr"/>
                      <a:r>
                        <a:rPr lang="en-US" sz="750">
                          <a:latin typeface="+mn-lt"/>
                          <a:cs typeface="Arial" panose="020B0604020202020204" pitchFamily="34" charset="0"/>
                        </a:rPr>
                        <a:t>N/A</a:t>
                      </a:r>
                    </a:p>
                  </a:txBody>
                  <a:tcPr anchor="b">
                    <a:solidFill>
                      <a:schemeClr val="bg1">
                        <a:lumMod val="85000"/>
                      </a:schemeClr>
                    </a:solidFill>
                  </a:tcPr>
                </a:tc>
                <a:tc>
                  <a:txBody>
                    <a:bodyPr/>
                    <a:lstStyle/>
                    <a:p>
                      <a:pPr algn="ctr"/>
                      <a:r>
                        <a:rPr lang="en-US" sz="750">
                          <a:latin typeface="+mn-lt"/>
                          <a:cs typeface="Arial" panose="020B0604020202020204" pitchFamily="34" charset="0"/>
                        </a:rPr>
                        <a:t>N/A</a:t>
                      </a:r>
                    </a:p>
                  </a:txBody>
                  <a:tcPr anchor="b">
                    <a:solidFill>
                      <a:schemeClr val="bg1">
                        <a:lumMod val="85000"/>
                      </a:schemeClr>
                    </a:solidFill>
                  </a:tcPr>
                </a:tc>
                <a:tc>
                  <a:txBody>
                    <a:bodyPr/>
                    <a:lstStyle/>
                    <a:p>
                      <a:pPr algn="ctr"/>
                      <a:r>
                        <a:rPr lang="en-US" sz="750">
                          <a:latin typeface="+mn-lt"/>
                          <a:cs typeface="Arial" panose="020B0604020202020204" pitchFamily="34" charset="0"/>
                        </a:rPr>
                        <a:t>20%</a:t>
                      </a:r>
                    </a:p>
                  </a:txBody>
                  <a:tcPr anchor="b">
                    <a:solidFill>
                      <a:schemeClr val="bg1">
                        <a:lumMod val="85000"/>
                      </a:schemeClr>
                    </a:solidFill>
                  </a:tcPr>
                </a:tc>
                <a:tc>
                  <a:txBody>
                    <a:bodyPr/>
                    <a:lstStyle/>
                    <a:p>
                      <a:pPr algn="l"/>
                      <a:r>
                        <a:rPr lang="en-US" sz="750">
                          <a:latin typeface="+mn-lt"/>
                          <a:cs typeface="Arial" panose="020B0604020202020204" pitchFamily="34" charset="0"/>
                        </a:rPr>
                        <a:t>Tracks employee turnover (data from HR)</a:t>
                      </a:r>
                    </a:p>
                  </a:txBody>
                  <a:tcPr anchor="b">
                    <a:solidFill>
                      <a:schemeClr val="bg1">
                        <a:lumMod val="85000"/>
                      </a:schemeClr>
                    </a:solidFill>
                  </a:tcPr>
                </a:tc>
                <a:extLst>
                  <a:ext uri="{0D108BD9-81ED-4DB2-BD59-A6C34878D82A}">
                    <a16:rowId xmlns:a16="http://schemas.microsoft.com/office/drawing/2014/main" val="3912358189"/>
                  </a:ext>
                </a:extLst>
              </a:tr>
              <a:tr h="185126">
                <a:tc>
                  <a:txBody>
                    <a:bodyPr/>
                    <a:lstStyle/>
                    <a:p>
                      <a:pPr algn="l"/>
                      <a:r>
                        <a:rPr lang="en-US" sz="750">
                          <a:latin typeface="+mn-lt"/>
                          <a:cs typeface="Arial" panose="020B0604020202020204" pitchFamily="34" charset="0"/>
                        </a:rPr>
                        <a:t>Annual Foundation donation/grants</a:t>
                      </a:r>
                    </a:p>
                  </a:txBody>
                  <a:tcPr anchor="ctr">
                    <a:solidFill>
                      <a:schemeClr val="bg1">
                        <a:lumMod val="85000"/>
                      </a:schemeClr>
                    </a:solidFill>
                  </a:tcPr>
                </a:tc>
                <a:tc>
                  <a:txBody>
                    <a:bodyPr/>
                    <a:lstStyle/>
                    <a:p>
                      <a:pPr algn="ctr"/>
                      <a:r>
                        <a:rPr lang="en-US" sz="750">
                          <a:latin typeface="+mn-lt"/>
                          <a:cs typeface="Arial" panose="020B0604020202020204" pitchFamily="34" charset="0"/>
                        </a:rPr>
                        <a:t>$1,533,586</a:t>
                      </a:r>
                    </a:p>
                  </a:txBody>
                  <a:tcPr anchor="b">
                    <a:solidFill>
                      <a:schemeClr val="bg1">
                        <a:lumMod val="85000"/>
                      </a:schemeClr>
                    </a:solidFill>
                  </a:tcPr>
                </a:tc>
                <a:tc>
                  <a:txBody>
                    <a:bodyPr/>
                    <a:lstStyle/>
                    <a:p>
                      <a:pPr algn="ctr"/>
                      <a:r>
                        <a:rPr lang="en-US" sz="750">
                          <a:latin typeface="+mn-lt"/>
                          <a:cs typeface="Arial" panose="020B0604020202020204" pitchFamily="34" charset="0"/>
                        </a:rPr>
                        <a:t>$1,200,000</a:t>
                      </a:r>
                    </a:p>
                  </a:txBody>
                  <a:tcPr anchor="b">
                    <a:solidFill>
                      <a:schemeClr val="bg1">
                        <a:lumMod val="85000"/>
                      </a:schemeClr>
                    </a:solidFill>
                  </a:tcPr>
                </a:tc>
                <a:tc>
                  <a:txBody>
                    <a:bodyPr/>
                    <a:lstStyle/>
                    <a:p>
                      <a:pPr algn="ctr"/>
                      <a:r>
                        <a:rPr lang="en-US" sz="750">
                          <a:latin typeface="+mn-lt"/>
                          <a:cs typeface="Arial" panose="020B0604020202020204" pitchFamily="34" charset="0"/>
                        </a:rPr>
                        <a:t>$1,000,000</a:t>
                      </a:r>
                    </a:p>
                  </a:txBody>
                  <a:tcPr anchor="b">
                    <a:solidFill>
                      <a:schemeClr val="bg1">
                        <a:lumMod val="85000"/>
                      </a:schemeClr>
                    </a:solidFill>
                  </a:tcPr>
                </a:tc>
                <a:tc>
                  <a:txBody>
                    <a:bodyPr/>
                    <a:lstStyle/>
                    <a:p>
                      <a:pPr algn="ctr"/>
                      <a:r>
                        <a:rPr lang="en-US" sz="750">
                          <a:latin typeface="+mn-lt"/>
                          <a:cs typeface="Arial" panose="020B0604020202020204" pitchFamily="34" charset="0"/>
                        </a:rPr>
                        <a:t>N/A</a:t>
                      </a:r>
                    </a:p>
                  </a:txBody>
                  <a:tcPr anchor="b">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50" b="0" i="0" u="none" strike="noStrike" noProof="0">
                          <a:solidFill>
                            <a:srgbClr val="000000"/>
                          </a:solidFill>
                          <a:latin typeface="+mn-lt"/>
                        </a:rPr>
                        <a:t>Funding from Library Foundation.</a:t>
                      </a:r>
                      <a:endParaRPr lang="en-US" sz="750"/>
                    </a:p>
                  </a:txBody>
                  <a:tcPr anchor="b">
                    <a:solidFill>
                      <a:schemeClr val="bg1">
                        <a:lumMod val="85000"/>
                      </a:schemeClr>
                    </a:solidFill>
                  </a:tcPr>
                </a:tc>
                <a:extLst>
                  <a:ext uri="{0D108BD9-81ED-4DB2-BD59-A6C34878D82A}">
                    <a16:rowId xmlns:a16="http://schemas.microsoft.com/office/drawing/2014/main" val="1549657958"/>
                  </a:ext>
                </a:extLst>
              </a:tr>
              <a:tr h="390822">
                <a:tc>
                  <a:txBody>
                    <a:bodyPr/>
                    <a:lstStyle/>
                    <a:p>
                      <a:pPr algn="l"/>
                      <a:r>
                        <a:rPr lang="en-US" sz="750">
                          <a:latin typeface="+mn-lt"/>
                          <a:cs typeface="Arial" panose="020B0604020202020204" pitchFamily="34" charset="0"/>
                        </a:rPr>
                        <a:t>Texas Library Accreditation</a:t>
                      </a:r>
                    </a:p>
                  </a:txBody>
                  <a:tcPr anchor="ctr">
                    <a:solidFill>
                      <a:schemeClr val="bg1">
                        <a:lumMod val="85000"/>
                      </a:schemeClr>
                    </a:solidFill>
                  </a:tcPr>
                </a:tc>
                <a:tc>
                  <a:txBody>
                    <a:bodyPr/>
                    <a:lstStyle/>
                    <a:p>
                      <a:pPr algn="ctr"/>
                      <a:r>
                        <a:rPr lang="en-US" sz="750">
                          <a:latin typeface="+mn-lt"/>
                          <a:cs typeface="Arial" panose="020B0604020202020204" pitchFamily="34" charset="0"/>
                        </a:rPr>
                        <a:t>Yes</a:t>
                      </a:r>
                    </a:p>
                  </a:txBody>
                  <a:tcPr anchor="ctr">
                    <a:solidFill>
                      <a:schemeClr val="bg1">
                        <a:lumMod val="85000"/>
                      </a:schemeClr>
                    </a:solidFill>
                  </a:tcPr>
                </a:tc>
                <a:tc>
                  <a:txBody>
                    <a:bodyPr/>
                    <a:lstStyle/>
                    <a:p>
                      <a:pPr algn="ctr"/>
                      <a:r>
                        <a:rPr lang="en-US" sz="750">
                          <a:latin typeface="+mn-lt"/>
                          <a:cs typeface="Arial" panose="020B0604020202020204" pitchFamily="34" charset="0"/>
                        </a:rPr>
                        <a:t>Yes</a:t>
                      </a:r>
                    </a:p>
                  </a:txBody>
                  <a:tcPr anchor="ctr">
                    <a:solidFill>
                      <a:schemeClr val="bg1">
                        <a:lumMod val="85000"/>
                      </a:schemeClr>
                    </a:solidFill>
                  </a:tcPr>
                </a:tc>
                <a:tc>
                  <a:txBody>
                    <a:bodyPr/>
                    <a:lstStyle/>
                    <a:p>
                      <a:pPr algn="ctr"/>
                      <a:r>
                        <a:rPr lang="en-US" sz="750">
                          <a:latin typeface="+mn-lt"/>
                          <a:cs typeface="Arial" panose="020B0604020202020204" pitchFamily="34" charset="0"/>
                        </a:rPr>
                        <a:t>Yes</a:t>
                      </a:r>
                    </a:p>
                  </a:txBody>
                  <a:tcPr anchor="ctr">
                    <a:solidFill>
                      <a:schemeClr val="bg1">
                        <a:lumMod val="85000"/>
                      </a:schemeClr>
                    </a:solidFill>
                  </a:tcPr>
                </a:tc>
                <a:tc>
                  <a:txBody>
                    <a:bodyPr/>
                    <a:lstStyle/>
                    <a:p>
                      <a:pPr algn="ctr"/>
                      <a:r>
                        <a:rPr lang="en-US" sz="750">
                          <a:latin typeface="+mn-lt"/>
                          <a:cs typeface="Arial" panose="020B0604020202020204" pitchFamily="34" charset="0"/>
                        </a:rPr>
                        <a:t>N/A</a:t>
                      </a:r>
                    </a:p>
                  </a:txBody>
                  <a:tcPr anchor="ctr">
                    <a:solidFill>
                      <a:schemeClr val="bg1">
                        <a:lumMod val="85000"/>
                      </a:schemeClr>
                    </a:solidFill>
                  </a:tcPr>
                </a:tc>
                <a:tc>
                  <a:txBody>
                    <a:bodyPr/>
                    <a:lstStyle/>
                    <a:p>
                      <a:pPr algn="l"/>
                      <a:r>
                        <a:rPr lang="en-US" sz="750" b="0" i="0" u="none" strike="noStrike" noProof="0">
                          <a:solidFill>
                            <a:srgbClr val="000000"/>
                          </a:solidFill>
                          <a:latin typeface="+mn-lt"/>
                        </a:rPr>
                        <a:t>Ensure the annual report to the Texas State Library is submitted by the deadline to remain accredited</a:t>
                      </a:r>
                      <a:endParaRPr lang="en-US" sz="750">
                        <a:latin typeface="+mn-lt"/>
                        <a:cs typeface="Arial" panose="020B0604020202020204" pitchFamily="34" charset="0"/>
                      </a:endParaRPr>
                    </a:p>
                  </a:txBody>
                  <a:tcPr anchor="b">
                    <a:solidFill>
                      <a:schemeClr val="bg1">
                        <a:lumMod val="85000"/>
                      </a:schemeClr>
                    </a:solidFill>
                  </a:tcPr>
                </a:tc>
                <a:extLst>
                  <a:ext uri="{0D108BD9-81ED-4DB2-BD59-A6C34878D82A}">
                    <a16:rowId xmlns:a16="http://schemas.microsoft.com/office/drawing/2014/main" val="2927328937"/>
                  </a:ext>
                </a:extLst>
              </a:tr>
              <a:tr h="287974">
                <a:tc>
                  <a:txBody>
                    <a:bodyPr/>
                    <a:lstStyle/>
                    <a:p>
                      <a:pPr algn="l"/>
                      <a:r>
                        <a:rPr lang="en-US" sz="750">
                          <a:latin typeface="+mn-lt"/>
                          <a:cs typeface="Arial" panose="020B0604020202020204" pitchFamily="34" charset="0"/>
                        </a:rPr>
                        <a:t>Average turnaround time for customer responses to online helpline</a:t>
                      </a:r>
                    </a:p>
                  </a:txBody>
                  <a:tcPr anchor="ctr">
                    <a:solidFill>
                      <a:schemeClr val="bg1">
                        <a:lumMod val="85000"/>
                      </a:schemeClr>
                    </a:solidFill>
                  </a:tcPr>
                </a:tc>
                <a:tc>
                  <a:txBody>
                    <a:bodyPr/>
                    <a:lstStyle/>
                    <a:p>
                      <a:pPr algn="ctr"/>
                      <a:r>
                        <a:rPr lang="en-US" sz="750">
                          <a:latin typeface="+mn-lt"/>
                          <a:cs typeface="Arial" panose="020B0604020202020204" pitchFamily="34" charset="0"/>
                        </a:rPr>
                        <a:t>3 days</a:t>
                      </a:r>
                    </a:p>
                  </a:txBody>
                  <a:tcPr anchor="ctr">
                    <a:solidFill>
                      <a:schemeClr val="bg1">
                        <a:lumMod val="85000"/>
                      </a:schemeClr>
                    </a:solidFill>
                  </a:tcPr>
                </a:tc>
                <a:tc>
                  <a:txBody>
                    <a:bodyPr/>
                    <a:lstStyle/>
                    <a:p>
                      <a:pPr algn="ctr"/>
                      <a:r>
                        <a:rPr lang="en-US" sz="750">
                          <a:latin typeface="+mn-lt"/>
                          <a:cs typeface="Arial" panose="020B0604020202020204" pitchFamily="34" charset="0"/>
                        </a:rPr>
                        <a:t>1.8 days</a:t>
                      </a:r>
                    </a:p>
                  </a:txBody>
                  <a:tcPr anchor="ctr">
                    <a:solidFill>
                      <a:schemeClr val="bg1">
                        <a:lumMod val="85000"/>
                      </a:schemeClr>
                    </a:solidFill>
                  </a:tcPr>
                </a:tc>
                <a:tc>
                  <a:txBody>
                    <a:bodyPr/>
                    <a:lstStyle/>
                    <a:p>
                      <a:pPr algn="ctr"/>
                      <a:r>
                        <a:rPr lang="en-US" sz="750">
                          <a:latin typeface="+mn-lt"/>
                          <a:cs typeface="Arial" panose="020B0604020202020204" pitchFamily="34" charset="0"/>
                        </a:rPr>
                        <a:t>3 days</a:t>
                      </a:r>
                    </a:p>
                  </a:txBody>
                  <a:tcPr anchor="ctr">
                    <a:solidFill>
                      <a:schemeClr val="bg1">
                        <a:lumMod val="85000"/>
                      </a:schemeClr>
                    </a:solidFill>
                  </a:tcPr>
                </a:tc>
                <a:tc>
                  <a:txBody>
                    <a:bodyPr/>
                    <a:lstStyle/>
                    <a:p>
                      <a:pPr algn="ctr"/>
                      <a:r>
                        <a:rPr lang="en-US" sz="750">
                          <a:latin typeface="+mn-lt"/>
                          <a:cs typeface="Arial" panose="020B0604020202020204" pitchFamily="34" charset="0"/>
                        </a:rPr>
                        <a:t>N/A</a:t>
                      </a:r>
                    </a:p>
                  </a:txBody>
                  <a:tcPr anchor="c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50" b="0" i="0" u="none" strike="noStrike" noProof="0">
                          <a:solidFill>
                            <a:srgbClr val="000000"/>
                          </a:solidFill>
                          <a:latin typeface="+mn-lt"/>
                        </a:rPr>
                        <a:t>Responding to reference, customer issues, website issues in a timely  manner.</a:t>
                      </a:r>
                      <a:endParaRPr lang="en-US" sz="750"/>
                    </a:p>
                  </a:txBody>
                  <a:tcPr anchor="b">
                    <a:solidFill>
                      <a:schemeClr val="bg1">
                        <a:lumMod val="85000"/>
                      </a:schemeClr>
                    </a:solidFill>
                  </a:tcPr>
                </a:tc>
                <a:extLst>
                  <a:ext uri="{0D108BD9-81ED-4DB2-BD59-A6C34878D82A}">
                    <a16:rowId xmlns:a16="http://schemas.microsoft.com/office/drawing/2014/main" val="3277876870"/>
                  </a:ext>
                </a:extLst>
              </a:tr>
              <a:tr h="390822">
                <a:tc>
                  <a:txBody>
                    <a:bodyPr/>
                    <a:lstStyle/>
                    <a:p>
                      <a:pPr algn="l"/>
                      <a:r>
                        <a:rPr lang="en-US" sz="750">
                          <a:latin typeface="+mn-lt"/>
                          <a:cs typeface="Arial" panose="020B0604020202020204" pitchFamily="34" charset="0"/>
                        </a:rPr>
                        <a:t>Customer Satisfaction</a:t>
                      </a:r>
                    </a:p>
                  </a:txBody>
                  <a:tcPr anchor="ctr">
                    <a:solidFill>
                      <a:schemeClr val="bg1">
                        <a:lumMod val="85000"/>
                      </a:schemeClr>
                    </a:solidFill>
                  </a:tcPr>
                </a:tc>
                <a:tc>
                  <a:txBody>
                    <a:bodyPr/>
                    <a:lstStyle/>
                    <a:p>
                      <a:pPr algn="ctr"/>
                      <a:r>
                        <a:rPr lang="en-US" sz="750">
                          <a:latin typeface="+mn-lt"/>
                          <a:cs typeface="Arial" panose="020B0604020202020204" pitchFamily="34" charset="0"/>
                        </a:rPr>
                        <a:t>N/A</a:t>
                      </a:r>
                    </a:p>
                  </a:txBody>
                  <a:tcPr anchor="ctr">
                    <a:solidFill>
                      <a:schemeClr val="bg1">
                        <a:lumMod val="85000"/>
                      </a:schemeClr>
                    </a:solidFill>
                  </a:tcPr>
                </a:tc>
                <a:tc>
                  <a:txBody>
                    <a:bodyPr/>
                    <a:lstStyle/>
                    <a:p>
                      <a:pPr algn="ctr"/>
                      <a:r>
                        <a:rPr lang="en-US" sz="750">
                          <a:latin typeface="+mn-lt"/>
                          <a:cs typeface="Arial" panose="020B0604020202020204" pitchFamily="34" charset="0"/>
                        </a:rPr>
                        <a:t>87%</a:t>
                      </a:r>
                    </a:p>
                  </a:txBody>
                  <a:tcPr anchor="ctr">
                    <a:solidFill>
                      <a:schemeClr val="bg1">
                        <a:lumMod val="85000"/>
                      </a:schemeClr>
                    </a:solidFill>
                  </a:tcPr>
                </a:tc>
                <a:tc>
                  <a:txBody>
                    <a:bodyPr/>
                    <a:lstStyle/>
                    <a:p>
                      <a:pPr algn="ctr"/>
                      <a:r>
                        <a:rPr lang="en-US" sz="750">
                          <a:latin typeface="+mn-lt"/>
                          <a:cs typeface="Arial" panose="020B0604020202020204" pitchFamily="34" charset="0"/>
                        </a:rPr>
                        <a:t>86%</a:t>
                      </a:r>
                    </a:p>
                  </a:txBody>
                  <a:tcPr anchor="ctr">
                    <a:solidFill>
                      <a:schemeClr val="bg1">
                        <a:lumMod val="85000"/>
                      </a:schemeClr>
                    </a:solidFill>
                  </a:tcPr>
                </a:tc>
                <a:tc>
                  <a:txBody>
                    <a:bodyPr/>
                    <a:lstStyle/>
                    <a:p>
                      <a:pPr algn="ctr"/>
                      <a:r>
                        <a:rPr lang="en-US" sz="750">
                          <a:latin typeface="+mn-lt"/>
                          <a:cs typeface="Arial" panose="020B0604020202020204" pitchFamily="34" charset="0"/>
                        </a:rPr>
                        <a:t>N/A</a:t>
                      </a:r>
                    </a:p>
                  </a:txBody>
                  <a:tcPr anchor="c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50" b="0" i="0" u="none" strike="noStrike" noProof="0">
                          <a:solidFill>
                            <a:srgbClr val="000000"/>
                          </a:solidFill>
                          <a:latin typeface="+mn-lt"/>
                        </a:rPr>
                        <a:t>Maintain the quality and effectiveness of customer service at a satisfactory rate of at least 86%.</a:t>
                      </a:r>
                      <a:endParaRPr lang="en-US" sz="750"/>
                    </a:p>
                  </a:txBody>
                  <a:tcPr anchor="b">
                    <a:solidFill>
                      <a:schemeClr val="bg1">
                        <a:lumMod val="85000"/>
                      </a:schemeClr>
                    </a:solidFill>
                  </a:tcPr>
                </a:tc>
                <a:extLst>
                  <a:ext uri="{0D108BD9-81ED-4DB2-BD59-A6C34878D82A}">
                    <a16:rowId xmlns:a16="http://schemas.microsoft.com/office/drawing/2014/main" val="2813419272"/>
                  </a:ext>
                </a:extLst>
              </a:tr>
              <a:tr h="185126">
                <a:tc>
                  <a:txBody>
                    <a:bodyPr/>
                    <a:lstStyle/>
                    <a:p>
                      <a:pPr algn="l"/>
                      <a:r>
                        <a:rPr lang="en-US" sz="750">
                          <a:latin typeface="+mn-lt"/>
                          <a:cs typeface="Arial" panose="020B0604020202020204" pitchFamily="34" charset="0"/>
                        </a:rPr>
                        <a:t>Expenditures Adopted Budget vs Actual Utilization</a:t>
                      </a:r>
                    </a:p>
                  </a:txBody>
                  <a:tcPr anchor="ctr">
                    <a:solidFill>
                      <a:schemeClr val="bg1">
                        <a:lumMod val="85000"/>
                      </a:schemeClr>
                    </a:solidFill>
                  </a:tcPr>
                </a:tc>
                <a:tc>
                  <a:txBody>
                    <a:bodyPr/>
                    <a:lstStyle/>
                    <a:p>
                      <a:pPr algn="ctr"/>
                      <a:r>
                        <a:rPr lang="en-US" sz="750">
                          <a:latin typeface="+mn-lt"/>
                          <a:cs typeface="Arial" panose="020B0604020202020204" pitchFamily="34" charset="0"/>
                        </a:rPr>
                        <a:t>102%</a:t>
                      </a:r>
                    </a:p>
                  </a:txBody>
                  <a:tcPr anchor="b">
                    <a:solidFill>
                      <a:schemeClr val="bg1">
                        <a:lumMod val="85000"/>
                      </a:schemeClr>
                    </a:solidFill>
                  </a:tcPr>
                </a:tc>
                <a:tc>
                  <a:txBody>
                    <a:bodyPr/>
                    <a:lstStyle/>
                    <a:p>
                      <a:pPr algn="ctr"/>
                      <a:r>
                        <a:rPr lang="en-US" sz="750">
                          <a:latin typeface="+mn-lt"/>
                          <a:cs typeface="Arial" panose="020B0604020202020204" pitchFamily="34" charset="0"/>
                        </a:rPr>
                        <a:t>101%</a:t>
                      </a:r>
                    </a:p>
                  </a:txBody>
                  <a:tcPr anchor="b">
                    <a:solidFill>
                      <a:schemeClr val="bg1">
                        <a:lumMod val="85000"/>
                      </a:schemeClr>
                    </a:solidFill>
                  </a:tcPr>
                </a:tc>
                <a:tc>
                  <a:txBody>
                    <a:bodyPr/>
                    <a:lstStyle/>
                    <a:p>
                      <a:pPr algn="ctr"/>
                      <a:r>
                        <a:rPr lang="en-US" sz="750">
                          <a:latin typeface="+mn-lt"/>
                          <a:cs typeface="Arial" panose="020B0604020202020204" pitchFamily="34" charset="0"/>
                        </a:rPr>
                        <a:t>98%</a:t>
                      </a:r>
                    </a:p>
                  </a:txBody>
                  <a:tcPr anchor="b">
                    <a:solidFill>
                      <a:schemeClr val="bg1">
                        <a:lumMod val="85000"/>
                      </a:schemeClr>
                    </a:solidFill>
                  </a:tcPr>
                </a:tc>
                <a:tc>
                  <a:txBody>
                    <a:bodyPr/>
                    <a:lstStyle/>
                    <a:p>
                      <a:pPr algn="ctr"/>
                      <a:r>
                        <a:rPr lang="en-US" sz="750">
                          <a:latin typeface="+mn-lt"/>
                          <a:cs typeface="Arial" panose="020B0604020202020204" pitchFamily="34" charset="0"/>
                        </a:rPr>
                        <a:t>98%</a:t>
                      </a:r>
                    </a:p>
                  </a:txBody>
                  <a:tcPr anchor="b">
                    <a:solidFill>
                      <a:schemeClr val="bg1">
                        <a:lumMod val="85000"/>
                      </a:schemeClr>
                    </a:solidFill>
                  </a:tcPr>
                </a:tc>
                <a:tc>
                  <a:txBody>
                    <a:bodyPr/>
                    <a:lstStyle/>
                    <a:p>
                      <a:pPr algn="l"/>
                      <a:r>
                        <a:rPr lang="en-US" sz="750">
                          <a:latin typeface="+mn-lt"/>
                          <a:cs typeface="Arial" panose="020B0604020202020204" pitchFamily="34" charset="0"/>
                        </a:rPr>
                        <a:t>Fiscal responsibility in expenditures</a:t>
                      </a:r>
                    </a:p>
                  </a:txBody>
                  <a:tcPr anchor="b">
                    <a:solidFill>
                      <a:schemeClr val="bg1">
                        <a:lumMod val="85000"/>
                      </a:schemeClr>
                    </a:solidFill>
                  </a:tcPr>
                </a:tc>
                <a:extLst>
                  <a:ext uri="{0D108BD9-81ED-4DB2-BD59-A6C34878D82A}">
                    <a16:rowId xmlns:a16="http://schemas.microsoft.com/office/drawing/2014/main" val="2906585501"/>
                  </a:ext>
                </a:extLst>
              </a:tr>
              <a:tr h="185126">
                <a:tc>
                  <a:txBody>
                    <a:bodyPr/>
                    <a:lstStyle/>
                    <a:p>
                      <a:pPr algn="l"/>
                      <a:r>
                        <a:rPr lang="en-US" sz="750">
                          <a:latin typeface="+mn-lt"/>
                          <a:cs typeface="Arial" panose="020B0604020202020204" pitchFamily="34" charset="0"/>
                        </a:rPr>
                        <a:t>Revenues Adopted Budget vs Actual Utilization</a:t>
                      </a:r>
                    </a:p>
                  </a:txBody>
                  <a:tcPr anchor="ctr">
                    <a:solidFill>
                      <a:schemeClr val="bg1">
                        <a:lumMod val="85000"/>
                      </a:schemeClr>
                    </a:solidFill>
                  </a:tcPr>
                </a:tc>
                <a:tc>
                  <a:txBody>
                    <a:bodyPr/>
                    <a:lstStyle/>
                    <a:p>
                      <a:pPr algn="ctr"/>
                      <a:r>
                        <a:rPr lang="en-US" sz="750">
                          <a:latin typeface="+mn-lt"/>
                          <a:cs typeface="Arial" panose="020B0604020202020204" pitchFamily="34" charset="0"/>
                        </a:rPr>
                        <a:t>153%</a:t>
                      </a:r>
                    </a:p>
                  </a:txBody>
                  <a:tcPr anchor="b">
                    <a:solidFill>
                      <a:schemeClr val="bg1">
                        <a:lumMod val="85000"/>
                      </a:schemeClr>
                    </a:solidFill>
                  </a:tcPr>
                </a:tc>
                <a:tc>
                  <a:txBody>
                    <a:bodyPr/>
                    <a:lstStyle/>
                    <a:p>
                      <a:pPr algn="ctr"/>
                      <a:r>
                        <a:rPr lang="en-US" sz="750">
                          <a:latin typeface="+mn-lt"/>
                          <a:cs typeface="Arial" panose="020B0604020202020204" pitchFamily="34" charset="0"/>
                        </a:rPr>
                        <a:t>103%</a:t>
                      </a:r>
                    </a:p>
                  </a:txBody>
                  <a:tcPr anchor="b">
                    <a:solidFill>
                      <a:schemeClr val="bg1">
                        <a:lumMod val="85000"/>
                      </a:schemeClr>
                    </a:solidFill>
                  </a:tcPr>
                </a:tc>
                <a:tc>
                  <a:txBody>
                    <a:bodyPr/>
                    <a:lstStyle/>
                    <a:p>
                      <a:pPr algn="ctr"/>
                      <a:r>
                        <a:rPr lang="en-US" sz="750">
                          <a:latin typeface="+mn-lt"/>
                          <a:cs typeface="Arial" panose="020B0604020202020204" pitchFamily="34" charset="0"/>
                        </a:rPr>
                        <a:t>100%</a:t>
                      </a:r>
                    </a:p>
                  </a:txBody>
                  <a:tcPr anchor="b">
                    <a:solidFill>
                      <a:schemeClr val="bg1">
                        <a:lumMod val="85000"/>
                      </a:schemeClr>
                    </a:solidFill>
                  </a:tcPr>
                </a:tc>
                <a:tc>
                  <a:txBody>
                    <a:bodyPr/>
                    <a:lstStyle/>
                    <a:p>
                      <a:pPr algn="ctr"/>
                      <a:r>
                        <a:rPr lang="en-US" sz="750">
                          <a:latin typeface="+mn-lt"/>
                          <a:cs typeface="Arial" panose="020B0604020202020204" pitchFamily="34" charset="0"/>
                        </a:rPr>
                        <a:t>100%</a:t>
                      </a:r>
                    </a:p>
                  </a:txBody>
                  <a:tcPr anchor="b">
                    <a:solidFill>
                      <a:schemeClr val="bg1">
                        <a:lumMod val="85000"/>
                      </a:schemeClr>
                    </a:solidFill>
                  </a:tcPr>
                </a:tc>
                <a:tc>
                  <a:txBody>
                    <a:bodyPr/>
                    <a:lstStyle/>
                    <a:p>
                      <a:pPr algn="l"/>
                      <a:r>
                        <a:rPr lang="en-US" sz="750">
                          <a:latin typeface="+mn-lt"/>
                          <a:cs typeface="Arial" panose="020B0604020202020204" pitchFamily="34" charset="0"/>
                        </a:rPr>
                        <a:t>Fiscal responsibility in revenues</a:t>
                      </a:r>
                    </a:p>
                  </a:txBody>
                  <a:tcPr anchor="b">
                    <a:solidFill>
                      <a:schemeClr val="bg1">
                        <a:lumMod val="85000"/>
                      </a:schemeClr>
                    </a:solidFill>
                  </a:tcPr>
                </a:tc>
                <a:extLst>
                  <a:ext uri="{0D108BD9-81ED-4DB2-BD59-A6C34878D82A}">
                    <a16:rowId xmlns:a16="http://schemas.microsoft.com/office/drawing/2014/main" val="1138151237"/>
                  </a:ext>
                </a:extLst>
              </a:tr>
              <a:tr h="191983">
                <a:tc gridSpan="6">
                  <a:txBody>
                    <a:bodyPr/>
                    <a:lstStyle/>
                    <a:p>
                      <a:pPr marL="0" algn="ctr" defTabSz="914400" rtl="0" eaLnBrk="1" latinLnBrk="0" hangingPunct="1"/>
                      <a:endParaRPr lang="en-US" sz="800" b="1" kern="1200">
                        <a:solidFill>
                          <a:schemeClr val="lt1"/>
                        </a:solidFill>
                        <a:latin typeface="Arial" panose="020B0604020202020204" pitchFamily="34" charset="0"/>
                        <a:ea typeface="Verdana" pitchFamily="34" charset="0"/>
                        <a:cs typeface="Arial" panose="020B0604020202020204" pitchFamily="34" charset="0"/>
                      </a:endParaRPr>
                    </a:p>
                  </a:txBody>
                  <a:tcPr anchor="ctr">
                    <a:solidFill>
                      <a:srgbClr val="C00000"/>
                    </a:solidFill>
                  </a:tcPr>
                </a:tc>
                <a:tc hMerge="1">
                  <a:txBody>
                    <a:bodyPr/>
                    <a:lstStyle/>
                    <a:p>
                      <a:pPr algn="ctr"/>
                      <a:endParaRPr lang="en-US" sz="1000" b="1">
                        <a:solidFill>
                          <a:schemeClr val="bg1"/>
                        </a:solidFill>
                        <a:latin typeface="Arial" panose="020B0604020202020204" pitchFamily="34" charset="0"/>
                        <a:cs typeface="Arial" panose="020B0604020202020204" pitchFamily="34" charset="0"/>
                      </a:endParaRPr>
                    </a:p>
                  </a:txBody>
                  <a:tcPr anchor="ctr">
                    <a:solidFill>
                      <a:srgbClr val="004491"/>
                    </a:solidFill>
                  </a:tcPr>
                </a:tc>
                <a:tc hMerge="1">
                  <a:txBody>
                    <a:bodyPr/>
                    <a:lstStyle/>
                    <a:p>
                      <a:pPr algn="ctr"/>
                      <a:endParaRPr lang="en-US" sz="1000" b="1">
                        <a:solidFill>
                          <a:schemeClr val="bg1"/>
                        </a:solidFill>
                        <a:latin typeface="Arial" panose="020B0604020202020204" pitchFamily="34" charset="0"/>
                        <a:cs typeface="Arial" panose="020B0604020202020204" pitchFamily="34" charset="0"/>
                      </a:endParaRPr>
                    </a:p>
                  </a:txBody>
                  <a:tcPr anchor="ctr">
                    <a:solidFill>
                      <a:srgbClr val="004491"/>
                    </a:solidFill>
                  </a:tcPr>
                </a:tc>
                <a:tc hMerge="1">
                  <a:txBody>
                    <a:bodyPr/>
                    <a:lstStyle/>
                    <a:p>
                      <a:pPr algn="ctr"/>
                      <a:endParaRPr lang="en-US" sz="1000" b="1">
                        <a:solidFill>
                          <a:schemeClr val="bg1"/>
                        </a:solidFill>
                        <a:latin typeface="Arial" panose="020B0604020202020204" pitchFamily="34" charset="0"/>
                        <a:cs typeface="Arial" panose="020B0604020202020204" pitchFamily="34" charset="0"/>
                      </a:endParaRPr>
                    </a:p>
                  </a:txBody>
                  <a:tcPr anchor="ctr">
                    <a:solidFill>
                      <a:srgbClr val="004491"/>
                    </a:solidFill>
                  </a:tcPr>
                </a:tc>
                <a:tc hMerge="1">
                  <a:txBody>
                    <a:bodyPr/>
                    <a:lstStyle/>
                    <a:p>
                      <a:pPr algn="ctr"/>
                      <a:endParaRPr lang="en-US" sz="1000" b="1">
                        <a:solidFill>
                          <a:srgbClr val="FF0000"/>
                        </a:solidFill>
                        <a:latin typeface="Arial" panose="020B0604020202020204" pitchFamily="34" charset="0"/>
                        <a:cs typeface="Arial" panose="020B0604020202020204" pitchFamily="34" charset="0"/>
                      </a:endParaRPr>
                    </a:p>
                  </a:txBody>
                  <a:tcPr anchor="ctr">
                    <a:solidFill>
                      <a:srgbClr val="004491"/>
                    </a:solidFill>
                  </a:tcPr>
                </a:tc>
                <a:tc hMerge="1">
                  <a:txBody>
                    <a:bodyPr/>
                    <a:lstStyle/>
                    <a:p>
                      <a:pPr algn="ctr"/>
                      <a:endParaRPr lang="en-US" sz="1000" b="1">
                        <a:solidFill>
                          <a:srgbClr val="FF0000"/>
                        </a:solidFill>
                        <a:latin typeface="Arial" panose="020B0604020202020204" pitchFamily="34" charset="0"/>
                        <a:cs typeface="Arial" panose="020B0604020202020204" pitchFamily="34" charset="0"/>
                      </a:endParaRPr>
                    </a:p>
                  </a:txBody>
                  <a:tcPr anchor="ctr">
                    <a:solidFill>
                      <a:srgbClr val="004491"/>
                    </a:solidFill>
                  </a:tcPr>
                </a:tc>
                <a:extLst>
                  <a:ext uri="{0D108BD9-81ED-4DB2-BD59-A6C34878D82A}">
                    <a16:rowId xmlns:a16="http://schemas.microsoft.com/office/drawing/2014/main" val="3365223260"/>
                  </a:ext>
                </a:extLst>
              </a:tr>
            </a:tbl>
          </a:graphicData>
        </a:graphic>
      </p:graphicFrame>
      <p:sp>
        <p:nvSpPr>
          <p:cNvPr id="21" name="Rectangle: Rounded Corners 20">
            <a:extLst>
              <a:ext uri="{FF2B5EF4-FFF2-40B4-BE49-F238E27FC236}">
                <a16:creationId xmlns:a16="http://schemas.microsoft.com/office/drawing/2014/main" id="{E19AF89E-A022-9FBA-C4F4-6061942A4B57}"/>
              </a:ext>
            </a:extLst>
          </p:cNvPr>
          <p:cNvSpPr/>
          <p:nvPr/>
        </p:nvSpPr>
        <p:spPr>
          <a:xfrm>
            <a:off x="457201" y="3281320"/>
            <a:ext cx="8005662" cy="255213"/>
          </a:xfrm>
          <a:prstGeom prst="roundRect">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u="sng">
                <a:latin typeface="Arial" panose="020B0604020202020204" pitchFamily="34" charset="0"/>
                <a:cs typeface="Arial" panose="020B0604020202020204" pitchFamily="34" charset="0"/>
              </a:rPr>
              <a:t>Performance</a:t>
            </a:r>
          </a:p>
        </p:txBody>
      </p:sp>
      <p:graphicFrame>
        <p:nvGraphicFramePr>
          <p:cNvPr id="27" name="Table 26">
            <a:extLst>
              <a:ext uri="{FF2B5EF4-FFF2-40B4-BE49-F238E27FC236}">
                <a16:creationId xmlns:a16="http://schemas.microsoft.com/office/drawing/2014/main" id="{E88CE929-1180-DD5F-75A2-6C00AC57C370}"/>
              </a:ext>
            </a:extLst>
          </p:cNvPr>
          <p:cNvGraphicFramePr>
            <a:graphicFrameLocks noGrp="1"/>
          </p:cNvGraphicFramePr>
          <p:nvPr>
            <p:extLst>
              <p:ext uri="{D42A27DB-BD31-4B8C-83A1-F6EECF244321}">
                <p14:modId xmlns:p14="http://schemas.microsoft.com/office/powerpoint/2010/main" val="1791473828"/>
              </p:ext>
            </p:extLst>
          </p:nvPr>
        </p:nvGraphicFramePr>
        <p:xfrm>
          <a:off x="6272103" y="2331833"/>
          <a:ext cx="2190759" cy="914400"/>
        </p:xfrm>
        <a:graphic>
          <a:graphicData uri="http://schemas.openxmlformats.org/drawingml/2006/table">
            <a:tbl>
              <a:tblPr firstRow="1" bandRow="1">
                <a:tableStyleId>{5C22544A-7EE6-4342-B048-85BDC9FD1C3A}</a:tableStyleId>
              </a:tblPr>
              <a:tblGrid>
                <a:gridCol w="887421">
                  <a:extLst>
                    <a:ext uri="{9D8B030D-6E8A-4147-A177-3AD203B41FA5}">
                      <a16:colId xmlns:a16="http://schemas.microsoft.com/office/drawing/2014/main" val="516550114"/>
                    </a:ext>
                  </a:extLst>
                </a:gridCol>
                <a:gridCol w="1303338">
                  <a:extLst>
                    <a:ext uri="{9D8B030D-6E8A-4147-A177-3AD203B41FA5}">
                      <a16:colId xmlns:a16="http://schemas.microsoft.com/office/drawing/2014/main" val="120854523"/>
                    </a:ext>
                  </a:extLst>
                </a:gridCol>
              </a:tblGrid>
              <a:tr h="346126">
                <a:tc>
                  <a:txBody>
                    <a:bodyPr/>
                    <a:lstStyle/>
                    <a:p>
                      <a:pPr marL="0" algn="l" defTabSz="914400" rtl="0" eaLnBrk="1" latinLnBrk="0" hangingPunct="1"/>
                      <a:r>
                        <a:rPr lang="en-US" sz="1200" b="0" kern="1200">
                          <a:solidFill>
                            <a:schemeClr val="dk1"/>
                          </a:solidFill>
                          <a:latin typeface="Arial" panose="020B0604020202020204" pitchFamily="34" charset="0"/>
                          <a:ea typeface="+mn-ea"/>
                          <a:cs typeface="Arial" panose="020B0604020202020204" pitchFamily="34" charset="0"/>
                        </a:rPr>
                        <a:t>Fund 1000</a:t>
                      </a:r>
                    </a:p>
                  </a:txBody>
                  <a:tcPr anchor="b">
                    <a:solidFill>
                      <a:schemeClr val="bg1">
                        <a:lumMod val="95000"/>
                      </a:schemeClr>
                    </a:solidFill>
                  </a:tcPr>
                </a:tc>
                <a:tc>
                  <a:txBody>
                    <a:bodyPr/>
                    <a:lstStyle/>
                    <a:p>
                      <a:pPr marL="0" algn="ctr" defTabSz="914400" rtl="0" eaLnBrk="1" latinLnBrk="0" hangingPunct="1"/>
                      <a:r>
                        <a:rPr lang="en-US" sz="1200" b="0" kern="1200">
                          <a:solidFill>
                            <a:schemeClr val="dk1"/>
                          </a:solidFill>
                          <a:latin typeface="Arial" panose="020B0604020202020204" pitchFamily="34" charset="0"/>
                          <a:ea typeface="+mn-ea"/>
                          <a:cs typeface="Arial" panose="020B0604020202020204" pitchFamily="34" charset="0"/>
                        </a:rPr>
                        <a:t>$10,974,479</a:t>
                      </a:r>
                    </a:p>
                  </a:txBody>
                  <a:tcPr anchor="b">
                    <a:solidFill>
                      <a:schemeClr val="bg1">
                        <a:lumMod val="95000"/>
                      </a:schemeClr>
                    </a:solidFill>
                  </a:tcPr>
                </a:tc>
                <a:extLst>
                  <a:ext uri="{0D108BD9-81ED-4DB2-BD59-A6C34878D82A}">
                    <a16:rowId xmlns:a16="http://schemas.microsoft.com/office/drawing/2014/main" val="634823115"/>
                  </a:ext>
                </a:extLst>
              </a:tr>
              <a:tr h="346126">
                <a:tc>
                  <a:txBody>
                    <a:bodyPr/>
                    <a:lstStyle/>
                    <a:p>
                      <a:pPr algn="l"/>
                      <a:r>
                        <a:rPr lang="en-US" sz="1200" b="1">
                          <a:latin typeface="Arial" panose="020B0604020202020204" pitchFamily="34" charset="0"/>
                          <a:cs typeface="Arial" panose="020B0604020202020204" pitchFamily="34" charset="0"/>
                        </a:rPr>
                        <a:t>Total</a:t>
                      </a:r>
                    </a:p>
                  </a:txBody>
                  <a:tcPr anchor="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a:solidFill>
                            <a:schemeClr val="dk1"/>
                          </a:solidFill>
                          <a:latin typeface="Arial" panose="020B0604020202020204" pitchFamily="34" charset="0"/>
                          <a:ea typeface="+mn-ea"/>
                          <a:cs typeface="Arial" panose="020B0604020202020204" pitchFamily="34" charset="0"/>
                        </a:rPr>
                        <a:t>               $10,974,479</a:t>
                      </a:r>
                      <a:endParaRPr lang="en-US" sz="1200" b="1">
                        <a:solidFill>
                          <a:schemeClr val="tx1"/>
                        </a:solidFill>
                        <a:latin typeface="Arial" panose="020B0604020202020204" pitchFamily="34" charset="0"/>
                        <a:cs typeface="Arial" panose="020B0604020202020204" pitchFamily="34" charset="0"/>
                      </a:endParaRPr>
                    </a:p>
                  </a:txBody>
                  <a:tcPr anchor="b">
                    <a:solidFill>
                      <a:schemeClr val="bg1">
                        <a:lumMod val="95000"/>
                      </a:schemeClr>
                    </a:solidFill>
                  </a:tcPr>
                </a:tc>
                <a:extLst>
                  <a:ext uri="{0D108BD9-81ED-4DB2-BD59-A6C34878D82A}">
                    <a16:rowId xmlns:a16="http://schemas.microsoft.com/office/drawing/2014/main" val="679940498"/>
                  </a:ext>
                </a:extLst>
              </a:tr>
            </a:tbl>
          </a:graphicData>
        </a:graphic>
      </p:graphicFrame>
      <p:sp>
        <p:nvSpPr>
          <p:cNvPr id="32" name="Rectangle: Rounded Corners 31">
            <a:extLst>
              <a:ext uri="{FF2B5EF4-FFF2-40B4-BE49-F238E27FC236}">
                <a16:creationId xmlns:a16="http://schemas.microsoft.com/office/drawing/2014/main" id="{BD0291F9-A270-0C00-0C2F-65C3B8AC73A2}"/>
              </a:ext>
            </a:extLst>
          </p:cNvPr>
          <p:cNvSpPr/>
          <p:nvPr/>
        </p:nvSpPr>
        <p:spPr>
          <a:xfrm>
            <a:off x="6272103" y="1941908"/>
            <a:ext cx="2190760" cy="322903"/>
          </a:xfrm>
          <a:prstGeom prst="roundRect">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u="sng">
                <a:latin typeface="Arial" panose="020B0604020202020204" pitchFamily="34" charset="0"/>
                <a:cs typeface="Arial" panose="020B0604020202020204" pitchFamily="34" charset="0"/>
              </a:rPr>
              <a:t>FY27 Prop Budget by Fund</a:t>
            </a:r>
          </a:p>
        </p:txBody>
      </p:sp>
      <p:grpSp>
        <p:nvGrpSpPr>
          <p:cNvPr id="33" name="Group 32">
            <a:extLst>
              <a:ext uri="{FF2B5EF4-FFF2-40B4-BE49-F238E27FC236}">
                <a16:creationId xmlns:a16="http://schemas.microsoft.com/office/drawing/2014/main" id="{6FFFF34C-C5FD-15BE-60B9-B2D13C7F8F57}"/>
              </a:ext>
            </a:extLst>
          </p:cNvPr>
          <p:cNvGrpSpPr/>
          <p:nvPr/>
        </p:nvGrpSpPr>
        <p:grpSpPr>
          <a:xfrm>
            <a:off x="3958107" y="1977716"/>
            <a:ext cx="2192705" cy="1236582"/>
            <a:chOff x="457200" y="2383366"/>
            <a:chExt cx="8229600" cy="1045635"/>
          </a:xfrm>
        </p:grpSpPr>
        <p:sp>
          <p:nvSpPr>
            <p:cNvPr id="35" name="Rectangle: Rounded Corners 34">
              <a:extLst>
                <a:ext uri="{FF2B5EF4-FFF2-40B4-BE49-F238E27FC236}">
                  <a16:creationId xmlns:a16="http://schemas.microsoft.com/office/drawing/2014/main" id="{B06619B1-A6EF-F9CB-940A-D9EED0140666}"/>
                </a:ext>
              </a:extLst>
            </p:cNvPr>
            <p:cNvSpPr/>
            <p:nvPr/>
          </p:nvSpPr>
          <p:spPr>
            <a:xfrm>
              <a:off x="457200" y="2614711"/>
              <a:ext cx="8229600" cy="81429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800">
                  <a:solidFill>
                    <a:schemeClr val="tx1"/>
                  </a:solidFill>
                </a:rPr>
                <a:t>Ensure efficient utilization of all funds, receive donations/grants from private funds to support programs and projects. Timely receive &amp; book revenue</a:t>
              </a:r>
            </a:p>
          </p:txBody>
        </p:sp>
        <p:sp>
          <p:nvSpPr>
            <p:cNvPr id="38" name="Rectangle: Rounded Corners 37">
              <a:extLst>
                <a:ext uri="{FF2B5EF4-FFF2-40B4-BE49-F238E27FC236}">
                  <a16:creationId xmlns:a16="http://schemas.microsoft.com/office/drawing/2014/main" id="{55436FAC-E0DC-5EDD-8646-0AAACF4C5E4D}"/>
                </a:ext>
              </a:extLst>
            </p:cNvPr>
            <p:cNvSpPr/>
            <p:nvPr/>
          </p:nvSpPr>
          <p:spPr>
            <a:xfrm>
              <a:off x="457200" y="2383366"/>
              <a:ext cx="8229600" cy="213360"/>
            </a:xfrm>
            <a:prstGeom prst="roundRect">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u="sng">
                  <a:latin typeface="Arial" panose="020B0604020202020204" pitchFamily="34" charset="0"/>
                  <a:cs typeface="Arial" panose="020B0604020202020204" pitchFamily="34" charset="0"/>
                </a:rPr>
                <a:t>Significant Budget Items</a:t>
              </a:r>
            </a:p>
          </p:txBody>
        </p:sp>
      </p:grpSp>
      <p:pic>
        <p:nvPicPr>
          <p:cNvPr id="3" name="Picture 2">
            <a:extLst>
              <a:ext uri="{FF2B5EF4-FFF2-40B4-BE49-F238E27FC236}">
                <a16:creationId xmlns:a16="http://schemas.microsoft.com/office/drawing/2014/main" id="{DC7EB6C3-DDF3-6746-F48A-C2AF3DA070EA}"/>
              </a:ext>
            </a:extLst>
          </p:cNvPr>
          <p:cNvPicPr>
            <a:picLocks noChangeAspect="1"/>
          </p:cNvPicPr>
          <p:nvPr/>
        </p:nvPicPr>
        <p:blipFill>
          <a:blip r:embed="rId3"/>
          <a:stretch>
            <a:fillRect/>
          </a:stretch>
        </p:blipFill>
        <p:spPr>
          <a:xfrm>
            <a:off x="8281699" y="83360"/>
            <a:ext cx="677197" cy="901198"/>
          </a:xfrm>
          <a:prstGeom prst="rect">
            <a:avLst/>
          </a:prstGeom>
        </p:spPr>
      </p:pic>
    </p:spTree>
    <p:extLst>
      <p:ext uri="{BB962C8B-B14F-4D97-AF65-F5344CB8AC3E}">
        <p14:creationId xmlns:p14="http://schemas.microsoft.com/office/powerpoint/2010/main" val="2909982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41F55-3847-DE33-1530-DABA944514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29CCAD-95B5-7A0E-93A4-FF5848FAF6F7}"/>
              </a:ext>
            </a:extLst>
          </p:cNvPr>
          <p:cNvSpPr>
            <a:spLocks noGrp="1"/>
          </p:cNvSpPr>
          <p:nvPr>
            <p:ph type="title"/>
          </p:nvPr>
        </p:nvSpPr>
        <p:spPr/>
        <p:txBody>
          <a:bodyPr/>
          <a:lstStyle/>
          <a:p>
            <a:r>
              <a:rPr lang="en-US"/>
              <a:t>Library Collections</a:t>
            </a:r>
          </a:p>
        </p:txBody>
      </p:sp>
      <p:sp>
        <p:nvSpPr>
          <p:cNvPr id="4" name="Slide Number Placeholder 3">
            <a:extLst>
              <a:ext uri="{FF2B5EF4-FFF2-40B4-BE49-F238E27FC236}">
                <a16:creationId xmlns:a16="http://schemas.microsoft.com/office/drawing/2014/main" id="{D4A5546F-6C86-8369-3060-DEBE94780AC8}"/>
              </a:ext>
            </a:extLst>
          </p:cNvPr>
          <p:cNvSpPr>
            <a:spLocks noGrp="1"/>
          </p:cNvSpPr>
          <p:nvPr>
            <p:ph type="sldNum" sz="quarter" idx="12"/>
          </p:nvPr>
        </p:nvSpPr>
        <p:spPr>
          <a:xfrm>
            <a:off x="6617344" y="6059731"/>
            <a:ext cx="2133600" cy="365125"/>
          </a:xfrm>
        </p:spPr>
        <p:txBody>
          <a:body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11</a:t>
            </a:fld>
            <a:endParaRPr lang="en-US">
              <a:solidFill>
                <a:prstClr val="black"/>
              </a:solidFill>
              <a:ea typeface="ＭＳ Ｐゴシック" charset="0"/>
            </a:endParaRPr>
          </a:p>
        </p:txBody>
      </p:sp>
      <p:graphicFrame>
        <p:nvGraphicFramePr>
          <p:cNvPr id="7" name="Table 6">
            <a:extLst>
              <a:ext uri="{FF2B5EF4-FFF2-40B4-BE49-F238E27FC236}">
                <a16:creationId xmlns:a16="http://schemas.microsoft.com/office/drawing/2014/main" id="{10C52466-659A-0198-513A-A3EF74AC58F3}"/>
              </a:ext>
            </a:extLst>
          </p:cNvPr>
          <p:cNvGraphicFramePr>
            <a:graphicFrameLocks noGrp="1"/>
          </p:cNvGraphicFramePr>
          <p:nvPr>
            <p:extLst>
              <p:ext uri="{D42A27DB-BD31-4B8C-83A1-F6EECF244321}">
                <p14:modId xmlns:p14="http://schemas.microsoft.com/office/powerpoint/2010/main" val="608866954"/>
              </p:ext>
            </p:extLst>
          </p:nvPr>
        </p:nvGraphicFramePr>
        <p:xfrm>
          <a:off x="447870" y="1259209"/>
          <a:ext cx="3984170" cy="548640"/>
        </p:xfrm>
        <a:graphic>
          <a:graphicData uri="http://schemas.openxmlformats.org/drawingml/2006/table">
            <a:tbl>
              <a:tblPr firstRow="1" bandRow="1">
                <a:tableStyleId>{5C22544A-7EE6-4342-B048-85BDC9FD1C3A}</a:tableStyleId>
              </a:tblPr>
              <a:tblGrid>
                <a:gridCol w="1782146">
                  <a:extLst>
                    <a:ext uri="{9D8B030D-6E8A-4147-A177-3AD203B41FA5}">
                      <a16:colId xmlns:a16="http://schemas.microsoft.com/office/drawing/2014/main" val="516550114"/>
                    </a:ext>
                  </a:extLst>
                </a:gridCol>
                <a:gridCol w="2202024">
                  <a:extLst>
                    <a:ext uri="{9D8B030D-6E8A-4147-A177-3AD203B41FA5}">
                      <a16:colId xmlns:a16="http://schemas.microsoft.com/office/drawing/2014/main" val="120854523"/>
                    </a:ext>
                  </a:extLst>
                </a:gridCol>
              </a:tblGrid>
              <a:tr h="227635">
                <a:tc>
                  <a:txBody>
                    <a:bodyPr/>
                    <a:lstStyle/>
                    <a:p>
                      <a:pPr algn="r"/>
                      <a:r>
                        <a:rPr lang="en-US" sz="1200" b="1">
                          <a:solidFill>
                            <a:schemeClr val="tx1"/>
                          </a:solidFill>
                          <a:latin typeface="Arial" panose="020B0604020202020204" pitchFamily="34" charset="0"/>
                          <a:cs typeface="Arial" panose="020B0604020202020204" pitchFamily="34" charset="0"/>
                        </a:rPr>
                        <a:t>Priority:</a:t>
                      </a:r>
                    </a:p>
                  </a:txBody>
                  <a:tcPr anchor="b">
                    <a:lnT w="38100" cap="flat" cmpd="sng" algn="ctr">
                      <a:solidFill>
                        <a:schemeClr val="accent4"/>
                      </a:solidFill>
                      <a:prstDash val="solid"/>
                      <a:round/>
                      <a:headEnd type="none" w="med" len="med"/>
                      <a:tailEnd type="none" w="med" len="med"/>
                    </a:lnT>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Quality of Life</a:t>
                      </a:r>
                    </a:p>
                  </a:txBody>
                  <a:tcPr anchor="b">
                    <a:lnT w="38100" cap="flat" cmpd="sng" algn="ctr">
                      <a:solidFill>
                        <a:schemeClr val="accent4"/>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967263499"/>
                  </a:ext>
                </a:extLst>
              </a:tr>
              <a:tr h="23283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a:latin typeface="Arial" panose="020B0604020202020204" pitchFamily="34" charset="0"/>
                          <a:cs typeface="Arial" panose="020B0604020202020204" pitchFamily="34" charset="0"/>
                        </a:rPr>
                        <a:t>FY2027 FTE Count:</a:t>
                      </a:r>
                    </a:p>
                  </a:txBody>
                  <a:tcPr anchor="b">
                    <a:solidFill>
                      <a:schemeClr val="bg1">
                        <a:lumMod val="95000"/>
                      </a:schemeClr>
                    </a:solidFill>
                  </a:tcPr>
                </a:tc>
                <a:tc>
                  <a:txBody>
                    <a:bodyPr/>
                    <a:lstStyle/>
                    <a:p>
                      <a:pPr algn="ctr"/>
                      <a:r>
                        <a:rPr lang="en-US" sz="1200">
                          <a:solidFill>
                            <a:schemeClr val="tx1"/>
                          </a:solidFill>
                          <a:latin typeface="Arial" panose="020B0604020202020204" pitchFamily="34" charset="0"/>
                          <a:cs typeface="Arial" panose="020B0604020202020204" pitchFamily="34" charset="0"/>
                        </a:rPr>
                        <a:t>40.5</a:t>
                      </a:r>
                    </a:p>
                  </a:txBody>
                  <a:tcPr anchor="b">
                    <a:solidFill>
                      <a:schemeClr val="bg1">
                        <a:lumMod val="95000"/>
                      </a:schemeClr>
                    </a:solidFill>
                  </a:tcPr>
                </a:tc>
                <a:extLst>
                  <a:ext uri="{0D108BD9-81ED-4DB2-BD59-A6C34878D82A}">
                    <a16:rowId xmlns:a16="http://schemas.microsoft.com/office/drawing/2014/main" val="634823115"/>
                  </a:ext>
                </a:extLst>
              </a:tr>
            </a:tbl>
          </a:graphicData>
        </a:graphic>
      </p:graphicFrame>
      <p:grpSp>
        <p:nvGrpSpPr>
          <p:cNvPr id="22" name="Group 21">
            <a:extLst>
              <a:ext uri="{FF2B5EF4-FFF2-40B4-BE49-F238E27FC236}">
                <a16:creationId xmlns:a16="http://schemas.microsoft.com/office/drawing/2014/main" id="{B8C572F6-182C-0425-5E91-78436E4E363C}"/>
              </a:ext>
            </a:extLst>
          </p:cNvPr>
          <p:cNvGrpSpPr/>
          <p:nvPr/>
        </p:nvGrpSpPr>
        <p:grpSpPr>
          <a:xfrm>
            <a:off x="491789" y="1916576"/>
            <a:ext cx="3405673" cy="1192586"/>
            <a:chOff x="457200" y="2383366"/>
            <a:chExt cx="8229600" cy="1045636"/>
          </a:xfrm>
        </p:grpSpPr>
        <p:sp>
          <p:nvSpPr>
            <p:cNvPr id="8" name="Rectangle: Rounded Corners 7">
              <a:extLst>
                <a:ext uri="{FF2B5EF4-FFF2-40B4-BE49-F238E27FC236}">
                  <a16:creationId xmlns:a16="http://schemas.microsoft.com/office/drawing/2014/main" id="{99B258FA-B068-43A9-8697-886F1B5BD295}"/>
                </a:ext>
              </a:extLst>
            </p:cNvPr>
            <p:cNvSpPr/>
            <p:nvPr/>
          </p:nvSpPr>
          <p:spPr>
            <a:xfrm>
              <a:off x="457200" y="2614711"/>
              <a:ext cx="8229600" cy="814291"/>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900">
                  <a:solidFill>
                    <a:schemeClr val="tx1"/>
                  </a:solidFill>
                </a:rPr>
                <a:t>Performs the selection, acquisition, cataloging, processing and distribution of all library materials to provide a wide array of resources for all ages that reflect cultures and diversity of Houston. Oversees fleet, supply and mail distribution, and transportation activities.  Manages library cards and </a:t>
              </a:r>
              <a:r>
                <a:rPr lang="en-US" sz="900" err="1">
                  <a:solidFill>
                    <a:schemeClr val="tx1"/>
                  </a:solidFill>
                </a:rPr>
                <a:t>LEARNINGLink</a:t>
              </a:r>
              <a:r>
                <a:rPr lang="en-US" sz="900">
                  <a:solidFill>
                    <a:schemeClr val="tx1"/>
                  </a:solidFill>
                </a:rPr>
                <a:t> school partnerships.</a:t>
              </a:r>
            </a:p>
          </p:txBody>
        </p:sp>
        <p:sp>
          <p:nvSpPr>
            <p:cNvPr id="11" name="Rectangle: Rounded Corners 10">
              <a:extLst>
                <a:ext uri="{FF2B5EF4-FFF2-40B4-BE49-F238E27FC236}">
                  <a16:creationId xmlns:a16="http://schemas.microsoft.com/office/drawing/2014/main" id="{ADBB3B4A-B5AA-E953-9E87-3246109A66EF}"/>
                </a:ext>
              </a:extLst>
            </p:cNvPr>
            <p:cNvSpPr/>
            <p:nvPr/>
          </p:nvSpPr>
          <p:spPr>
            <a:xfrm>
              <a:off x="457200" y="2383366"/>
              <a:ext cx="8229600" cy="213360"/>
            </a:xfrm>
            <a:prstGeom prst="roundRect">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u="sng">
                  <a:latin typeface="Arial" panose="020B0604020202020204" pitchFamily="34" charset="0"/>
                  <a:cs typeface="Arial" panose="020B0604020202020204" pitchFamily="34" charset="0"/>
                </a:rPr>
                <a:t>Program Description</a:t>
              </a:r>
            </a:p>
          </p:txBody>
        </p:sp>
      </p:grpSp>
      <p:graphicFrame>
        <p:nvGraphicFramePr>
          <p:cNvPr id="20" name="Table 19">
            <a:extLst>
              <a:ext uri="{FF2B5EF4-FFF2-40B4-BE49-F238E27FC236}">
                <a16:creationId xmlns:a16="http://schemas.microsoft.com/office/drawing/2014/main" id="{9F50F410-9DF5-E9A3-DFD7-B0BB1D83E3FB}"/>
              </a:ext>
            </a:extLst>
          </p:cNvPr>
          <p:cNvGraphicFramePr>
            <a:graphicFrameLocks noGrp="1"/>
          </p:cNvGraphicFramePr>
          <p:nvPr>
            <p:extLst>
              <p:ext uri="{D42A27DB-BD31-4B8C-83A1-F6EECF244321}">
                <p14:modId xmlns:p14="http://schemas.microsoft.com/office/powerpoint/2010/main" val="514400538"/>
              </p:ext>
            </p:extLst>
          </p:nvPr>
        </p:nvGraphicFramePr>
        <p:xfrm>
          <a:off x="393057" y="3361130"/>
          <a:ext cx="8069803" cy="3445636"/>
        </p:xfrm>
        <a:graphic>
          <a:graphicData uri="http://schemas.openxmlformats.org/drawingml/2006/table">
            <a:tbl>
              <a:tblPr firstRow="1" bandRow="1">
                <a:tableStyleId>{5C22544A-7EE6-4342-B048-85BDC9FD1C3A}</a:tableStyleId>
              </a:tblPr>
              <a:tblGrid>
                <a:gridCol w="2765671">
                  <a:extLst>
                    <a:ext uri="{9D8B030D-6E8A-4147-A177-3AD203B41FA5}">
                      <a16:colId xmlns:a16="http://schemas.microsoft.com/office/drawing/2014/main" val="516550114"/>
                    </a:ext>
                  </a:extLst>
                </a:gridCol>
                <a:gridCol w="726374">
                  <a:extLst>
                    <a:ext uri="{9D8B030D-6E8A-4147-A177-3AD203B41FA5}">
                      <a16:colId xmlns:a16="http://schemas.microsoft.com/office/drawing/2014/main" val="2288775472"/>
                    </a:ext>
                  </a:extLst>
                </a:gridCol>
                <a:gridCol w="788176">
                  <a:extLst>
                    <a:ext uri="{9D8B030D-6E8A-4147-A177-3AD203B41FA5}">
                      <a16:colId xmlns:a16="http://schemas.microsoft.com/office/drawing/2014/main" val="3226125417"/>
                    </a:ext>
                  </a:extLst>
                </a:gridCol>
                <a:gridCol w="711846">
                  <a:extLst>
                    <a:ext uri="{9D8B030D-6E8A-4147-A177-3AD203B41FA5}">
                      <a16:colId xmlns:a16="http://schemas.microsoft.com/office/drawing/2014/main" val="2175961683"/>
                    </a:ext>
                  </a:extLst>
                </a:gridCol>
                <a:gridCol w="865028">
                  <a:extLst>
                    <a:ext uri="{9D8B030D-6E8A-4147-A177-3AD203B41FA5}">
                      <a16:colId xmlns:a16="http://schemas.microsoft.com/office/drawing/2014/main" val="205436863"/>
                    </a:ext>
                  </a:extLst>
                </a:gridCol>
                <a:gridCol w="2212708">
                  <a:extLst>
                    <a:ext uri="{9D8B030D-6E8A-4147-A177-3AD203B41FA5}">
                      <a16:colId xmlns:a16="http://schemas.microsoft.com/office/drawing/2014/main" val="1850985765"/>
                    </a:ext>
                  </a:extLst>
                </a:gridCol>
              </a:tblGrid>
              <a:tr h="469295">
                <a:tc>
                  <a:txBody>
                    <a:bodyPr/>
                    <a:lstStyle/>
                    <a:p>
                      <a:pPr algn="ctr"/>
                      <a:r>
                        <a:rPr lang="en-US" sz="800">
                          <a:latin typeface="Arial"/>
                          <a:ea typeface="Verdana"/>
                          <a:cs typeface="Arial"/>
                        </a:rPr>
                        <a:t>Measure Name</a:t>
                      </a:r>
                    </a:p>
                  </a:txBody>
                  <a:tcPr anchor="ctr">
                    <a:lnB w="38100" cap="flat" cmpd="sng" algn="ctr">
                      <a:solidFill>
                        <a:schemeClr val="accent4"/>
                      </a:solidFill>
                      <a:prstDash val="solid"/>
                      <a:round/>
                      <a:headEnd type="none" w="med" len="med"/>
                      <a:tailEnd type="none" w="med" len="med"/>
                    </a:lnB>
                    <a:solidFill>
                      <a:srgbClr val="C00000"/>
                    </a:solidFill>
                  </a:tcPr>
                </a:tc>
                <a:tc>
                  <a:txBody>
                    <a:bodyPr/>
                    <a:lstStyle/>
                    <a:p>
                      <a:pPr algn="ctr"/>
                      <a:r>
                        <a:rPr lang="en-US" sz="800">
                          <a:latin typeface="Arial" panose="020B0604020202020204" pitchFamily="34" charset="0"/>
                          <a:ea typeface="Verdana" pitchFamily="34" charset="0"/>
                          <a:cs typeface="Arial" panose="020B0604020202020204" pitchFamily="34" charset="0"/>
                        </a:rPr>
                        <a:t>FY25</a:t>
                      </a:r>
                    </a:p>
                    <a:p>
                      <a:pPr algn="ctr"/>
                      <a:r>
                        <a:rPr lang="en-US" sz="800">
                          <a:latin typeface="Arial" panose="020B0604020202020204" pitchFamily="34" charset="0"/>
                          <a:ea typeface="Verdana" pitchFamily="34" charset="0"/>
                          <a:cs typeface="Arial" panose="020B0604020202020204" pitchFamily="34" charset="0"/>
                        </a:rPr>
                        <a:t>Actual</a:t>
                      </a:r>
                    </a:p>
                  </a:txBody>
                  <a:tcPr anchor="ctr">
                    <a:lnB w="38100" cap="flat" cmpd="sng" algn="ctr">
                      <a:solidFill>
                        <a:schemeClr val="accent4"/>
                      </a:solidFill>
                      <a:prstDash val="solid"/>
                      <a:round/>
                      <a:headEnd type="none" w="med" len="med"/>
                      <a:tailEnd type="none" w="med" len="med"/>
                    </a:lnB>
                    <a:solidFill>
                      <a:srgbClr val="C00000"/>
                    </a:solidFill>
                  </a:tcPr>
                </a:tc>
                <a:tc>
                  <a:txBody>
                    <a:bodyPr/>
                    <a:lstStyle/>
                    <a:p>
                      <a:pPr algn="ctr"/>
                      <a:r>
                        <a:rPr lang="en-US" sz="800">
                          <a:latin typeface="Arial"/>
                          <a:ea typeface="Verdana"/>
                          <a:cs typeface="Arial"/>
                        </a:rPr>
                        <a:t>FY26 Progress (Q3)</a:t>
                      </a:r>
                    </a:p>
                  </a:txBody>
                  <a:tcPr anchor="ctr">
                    <a:lnB w="38100" cap="flat" cmpd="sng" algn="ctr">
                      <a:solidFill>
                        <a:schemeClr val="accent4"/>
                      </a:solidFill>
                      <a:prstDash val="solid"/>
                      <a:round/>
                      <a:headEnd type="none" w="med" len="med"/>
                      <a:tailEnd type="none" w="med" len="med"/>
                    </a:lnB>
                    <a:solidFill>
                      <a:srgbClr val="C00000"/>
                    </a:solidFill>
                  </a:tcPr>
                </a:tc>
                <a:tc>
                  <a:txBody>
                    <a:bodyPr/>
                    <a:lstStyle/>
                    <a:p>
                      <a:pPr algn="ctr"/>
                      <a:r>
                        <a:rPr lang="en-US" sz="800">
                          <a:latin typeface="Arial" panose="020B0604020202020204" pitchFamily="34" charset="0"/>
                          <a:ea typeface="Verdana" pitchFamily="34" charset="0"/>
                          <a:cs typeface="Arial" panose="020B0604020202020204" pitchFamily="34" charset="0"/>
                        </a:rPr>
                        <a:t>FY26</a:t>
                      </a:r>
                    </a:p>
                    <a:p>
                      <a:pPr algn="ctr"/>
                      <a:r>
                        <a:rPr lang="en-US" sz="800">
                          <a:latin typeface="Arial" panose="020B0604020202020204" pitchFamily="34" charset="0"/>
                          <a:ea typeface="Verdana" pitchFamily="34" charset="0"/>
                          <a:cs typeface="Arial" panose="020B0604020202020204" pitchFamily="34" charset="0"/>
                        </a:rPr>
                        <a:t>Target</a:t>
                      </a:r>
                    </a:p>
                  </a:txBody>
                  <a:tcPr anchor="ctr">
                    <a:lnB w="38100" cap="flat" cmpd="sng" algn="ctr">
                      <a:solidFill>
                        <a:schemeClr val="accent4"/>
                      </a:solidFill>
                      <a:prstDash val="solid"/>
                      <a:round/>
                      <a:headEnd type="none" w="med" len="med"/>
                      <a:tailEnd type="none" w="med" len="med"/>
                    </a:lnB>
                    <a:solidFill>
                      <a:srgbClr val="C00000"/>
                    </a:solidFill>
                  </a:tcPr>
                </a:tc>
                <a:tc>
                  <a:txBody>
                    <a:bodyPr/>
                    <a:lstStyle/>
                    <a:p>
                      <a:pPr algn="ctr"/>
                      <a:r>
                        <a:rPr lang="en-US" sz="800">
                          <a:latin typeface="Arial"/>
                          <a:ea typeface="Verdana"/>
                          <a:cs typeface="Arial"/>
                        </a:rPr>
                        <a:t>FY27</a:t>
                      </a:r>
                    </a:p>
                    <a:p>
                      <a:pPr algn="ctr"/>
                      <a:r>
                        <a:rPr lang="en-US" sz="800">
                          <a:latin typeface="Arial"/>
                          <a:ea typeface="Verdana"/>
                          <a:cs typeface="Arial"/>
                        </a:rPr>
                        <a:t>Target</a:t>
                      </a:r>
                    </a:p>
                  </a:txBody>
                  <a:tcPr anchor="ctr">
                    <a:lnB w="38100" cap="flat" cmpd="sng" algn="ctr">
                      <a:solidFill>
                        <a:schemeClr val="accent4"/>
                      </a:solidFill>
                      <a:prstDash val="solid"/>
                      <a:round/>
                      <a:headEnd type="none" w="med" len="med"/>
                      <a:tailEnd type="none" w="med" len="med"/>
                    </a:lnB>
                    <a:solidFill>
                      <a:srgbClr val="C00000"/>
                    </a:solidFill>
                  </a:tcPr>
                </a:tc>
                <a:tc>
                  <a:txBody>
                    <a:bodyPr/>
                    <a:lstStyle/>
                    <a:p>
                      <a:pPr algn="ctr"/>
                      <a:r>
                        <a:rPr lang="en-US" sz="800">
                          <a:latin typeface="Arial"/>
                          <a:cs typeface="Arial"/>
                        </a:rPr>
                        <a:t>Target Context</a:t>
                      </a:r>
                    </a:p>
                  </a:txBody>
                  <a:tcPr anchor="ctr">
                    <a:lnB w="38100" cap="flat" cmpd="sng" algn="ctr">
                      <a:solidFill>
                        <a:schemeClr val="accent4"/>
                      </a:solidFill>
                      <a:prstDash val="solid"/>
                      <a:round/>
                      <a:headEnd type="none" w="med" len="med"/>
                      <a:tailEnd type="none" w="med" len="med"/>
                    </a:lnB>
                    <a:solidFill>
                      <a:srgbClr val="C00000"/>
                    </a:solidFill>
                  </a:tcPr>
                </a:tc>
                <a:extLst>
                  <a:ext uri="{0D108BD9-81ED-4DB2-BD59-A6C34878D82A}">
                    <a16:rowId xmlns:a16="http://schemas.microsoft.com/office/drawing/2014/main" val="2766710000"/>
                  </a:ext>
                </a:extLst>
              </a:tr>
              <a:tr h="286791">
                <a:tc>
                  <a:txBody>
                    <a:bodyPr/>
                    <a:lstStyle/>
                    <a:p>
                      <a:pPr algn="l"/>
                      <a:r>
                        <a:rPr lang="en-US" sz="800">
                          <a:latin typeface="+mn-lt"/>
                          <a:cs typeface="Arial" panose="020B0604020202020204" pitchFamily="34" charset="0"/>
                        </a:rPr>
                        <a:t># of Electronic item checkouts</a:t>
                      </a:r>
                    </a:p>
                  </a:txBody>
                  <a:tcPr anchor="ctr">
                    <a:lnT w="38100" cap="flat" cmpd="sng" algn="ctr">
                      <a:solidFill>
                        <a:schemeClr val="accent4"/>
                      </a:solidFill>
                      <a:prstDash val="solid"/>
                      <a:round/>
                      <a:headEnd type="none" w="med" len="med"/>
                      <a:tailEnd type="none" w="med" len="med"/>
                    </a:lnT>
                    <a:solidFill>
                      <a:schemeClr val="bg1">
                        <a:lumMod val="85000"/>
                      </a:schemeClr>
                    </a:solidFill>
                  </a:tcPr>
                </a:tc>
                <a:tc>
                  <a:txBody>
                    <a:bodyPr/>
                    <a:lstStyle/>
                    <a:p>
                      <a:pPr algn="ctr"/>
                      <a:r>
                        <a:rPr lang="en-US" sz="800">
                          <a:latin typeface="+mn-lt"/>
                          <a:cs typeface="Arial" panose="020B0604020202020204" pitchFamily="34" charset="0"/>
                        </a:rPr>
                        <a:t>4,928,295</a:t>
                      </a:r>
                    </a:p>
                  </a:txBody>
                  <a:tcPr anchor="b">
                    <a:lnT w="38100" cap="flat" cmpd="sng" algn="ctr">
                      <a:solidFill>
                        <a:schemeClr val="accent4"/>
                      </a:solidFill>
                      <a:prstDash val="solid"/>
                      <a:round/>
                      <a:headEnd type="none" w="med" len="med"/>
                      <a:tailEnd type="none" w="med" len="med"/>
                    </a:lnT>
                    <a:solidFill>
                      <a:schemeClr val="bg1">
                        <a:lumMod val="85000"/>
                      </a:schemeClr>
                    </a:solidFill>
                  </a:tcPr>
                </a:tc>
                <a:tc>
                  <a:txBody>
                    <a:bodyPr/>
                    <a:lstStyle/>
                    <a:p>
                      <a:pPr algn="ctr"/>
                      <a:r>
                        <a:rPr lang="en-US" sz="800">
                          <a:latin typeface="+mn-lt"/>
                          <a:cs typeface="Arial" panose="020B0604020202020204" pitchFamily="34" charset="0"/>
                        </a:rPr>
                        <a:t>6,200,000</a:t>
                      </a:r>
                    </a:p>
                  </a:txBody>
                  <a:tcPr anchor="b">
                    <a:lnT w="38100" cap="flat" cmpd="sng" algn="ctr">
                      <a:solidFill>
                        <a:schemeClr val="accent4"/>
                      </a:solidFill>
                      <a:prstDash val="solid"/>
                      <a:round/>
                      <a:headEnd type="none" w="med" len="med"/>
                      <a:tailEnd type="none" w="med" len="med"/>
                    </a:lnT>
                    <a:solidFill>
                      <a:schemeClr val="bg1">
                        <a:lumMod val="85000"/>
                      </a:schemeClr>
                    </a:solidFill>
                  </a:tcPr>
                </a:tc>
                <a:tc>
                  <a:txBody>
                    <a:bodyPr/>
                    <a:lstStyle/>
                    <a:p>
                      <a:pPr algn="ctr"/>
                      <a:r>
                        <a:rPr lang="en-US" sz="800">
                          <a:latin typeface="+mn-lt"/>
                          <a:cs typeface="Arial" panose="020B0604020202020204" pitchFamily="34" charset="0"/>
                        </a:rPr>
                        <a:t>5,000,000</a:t>
                      </a:r>
                    </a:p>
                  </a:txBody>
                  <a:tcPr anchor="b">
                    <a:lnT w="38100" cap="flat" cmpd="sng" algn="ctr">
                      <a:solidFill>
                        <a:schemeClr val="accent4"/>
                      </a:solidFill>
                      <a:prstDash val="solid"/>
                      <a:round/>
                      <a:headEnd type="none" w="med" len="med"/>
                      <a:tailEnd type="none" w="med" len="med"/>
                    </a:lnT>
                    <a:solidFill>
                      <a:schemeClr val="bg1">
                        <a:lumMod val="85000"/>
                      </a:schemeClr>
                    </a:solidFill>
                  </a:tcPr>
                </a:tc>
                <a:tc>
                  <a:txBody>
                    <a:bodyPr/>
                    <a:lstStyle/>
                    <a:p>
                      <a:pPr algn="ctr"/>
                      <a:r>
                        <a:rPr lang="en-US" sz="800">
                          <a:latin typeface="+mn-lt"/>
                          <a:cs typeface="Arial" panose="020B0604020202020204" pitchFamily="34" charset="0"/>
                        </a:rPr>
                        <a:t>6,300,000</a:t>
                      </a:r>
                    </a:p>
                  </a:txBody>
                  <a:tcPr anchor="b">
                    <a:lnT w="38100" cap="flat" cmpd="sng" algn="ctr">
                      <a:solidFill>
                        <a:schemeClr val="accent4"/>
                      </a:solidFill>
                      <a:prstDash val="solid"/>
                      <a:round/>
                      <a:headEnd type="none" w="med" len="med"/>
                      <a:tailEnd type="none" w="med" len="med"/>
                    </a:lnT>
                    <a:solidFill>
                      <a:schemeClr val="bg1">
                        <a:lumMod val="85000"/>
                      </a:schemeClr>
                    </a:solidFill>
                  </a:tcPr>
                </a:tc>
                <a:tc>
                  <a:txBody>
                    <a:bodyPr/>
                    <a:lstStyle/>
                    <a:p>
                      <a:pPr algn="ctr"/>
                      <a:r>
                        <a:rPr lang="en-US" sz="800">
                          <a:solidFill>
                            <a:schemeClr val="tx1"/>
                          </a:solidFill>
                          <a:latin typeface="+mn-lt"/>
                          <a:cs typeface="Arial" panose="020B0604020202020204" pitchFamily="34" charset="0"/>
                        </a:rPr>
                        <a:t>Provide digital access to materials for checkout</a:t>
                      </a:r>
                    </a:p>
                  </a:txBody>
                  <a:tcPr anchor="b">
                    <a:lnT w="38100" cap="flat" cmpd="sng" algn="ctr">
                      <a:solidFill>
                        <a:schemeClr val="accent4"/>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967263499"/>
                  </a:ext>
                </a:extLst>
              </a:tr>
              <a:tr h="286791">
                <a:tc>
                  <a:txBody>
                    <a:bodyPr/>
                    <a:lstStyle/>
                    <a:p>
                      <a:pPr algn="l"/>
                      <a:r>
                        <a:rPr lang="en-US" sz="800">
                          <a:latin typeface="+mn-lt"/>
                          <a:cs typeface="Arial" panose="020B0604020202020204" pitchFamily="34" charset="0"/>
                        </a:rPr>
                        <a:t># of Physical item checkouts</a:t>
                      </a:r>
                    </a:p>
                  </a:txBody>
                  <a:tcPr anchor="ctr">
                    <a:solidFill>
                      <a:schemeClr val="bg1">
                        <a:lumMod val="85000"/>
                      </a:schemeClr>
                    </a:solidFill>
                  </a:tcPr>
                </a:tc>
                <a:tc>
                  <a:txBody>
                    <a:bodyPr/>
                    <a:lstStyle/>
                    <a:p>
                      <a:pPr algn="ctr"/>
                      <a:r>
                        <a:rPr lang="en-US" sz="800">
                          <a:latin typeface="+mn-lt"/>
                          <a:cs typeface="Arial" panose="020B0604020202020204" pitchFamily="34" charset="0"/>
                        </a:rPr>
                        <a:t>3,828,258</a:t>
                      </a:r>
                    </a:p>
                  </a:txBody>
                  <a:tcPr anchor="b">
                    <a:solidFill>
                      <a:schemeClr val="bg1">
                        <a:lumMod val="85000"/>
                      </a:schemeClr>
                    </a:solidFill>
                  </a:tcPr>
                </a:tc>
                <a:tc>
                  <a:txBody>
                    <a:bodyPr/>
                    <a:lstStyle/>
                    <a:p>
                      <a:pPr algn="ctr"/>
                      <a:r>
                        <a:rPr lang="en-US" sz="800">
                          <a:latin typeface="+mn-lt"/>
                          <a:cs typeface="Arial" panose="020B0604020202020204" pitchFamily="34" charset="0"/>
                        </a:rPr>
                        <a:t>3,700,000</a:t>
                      </a:r>
                    </a:p>
                  </a:txBody>
                  <a:tcPr anchor="b">
                    <a:solidFill>
                      <a:schemeClr val="bg1">
                        <a:lumMod val="85000"/>
                      </a:schemeClr>
                    </a:solidFill>
                  </a:tcPr>
                </a:tc>
                <a:tc>
                  <a:txBody>
                    <a:bodyPr/>
                    <a:lstStyle/>
                    <a:p>
                      <a:pPr algn="ctr"/>
                      <a:r>
                        <a:rPr lang="en-US" sz="800">
                          <a:latin typeface="+mn-lt"/>
                          <a:cs typeface="Arial" panose="020B0604020202020204" pitchFamily="34" charset="0"/>
                        </a:rPr>
                        <a:t>3,750,000</a:t>
                      </a:r>
                    </a:p>
                  </a:txBody>
                  <a:tcPr anchor="b">
                    <a:solidFill>
                      <a:schemeClr val="bg1">
                        <a:lumMod val="85000"/>
                      </a:schemeClr>
                    </a:solidFill>
                  </a:tcPr>
                </a:tc>
                <a:tc>
                  <a:txBody>
                    <a:bodyPr/>
                    <a:lstStyle/>
                    <a:p>
                      <a:pPr algn="ctr"/>
                      <a:r>
                        <a:rPr lang="en-US" sz="800">
                          <a:latin typeface="+mn-lt"/>
                          <a:cs typeface="Arial" panose="020B0604020202020204" pitchFamily="34" charset="0"/>
                        </a:rPr>
                        <a:t>3,750,000</a:t>
                      </a:r>
                    </a:p>
                  </a:txBody>
                  <a:tcPr anchor="b">
                    <a:solidFill>
                      <a:schemeClr val="bg1">
                        <a:lumMod val="85000"/>
                      </a:schemeClr>
                    </a:solidFill>
                  </a:tcPr>
                </a:tc>
                <a:tc>
                  <a:txBody>
                    <a:bodyPr/>
                    <a:lstStyle/>
                    <a:p>
                      <a:pPr algn="ctr"/>
                      <a:r>
                        <a:rPr lang="en-US" sz="800">
                          <a:solidFill>
                            <a:schemeClr val="tx1"/>
                          </a:solidFill>
                          <a:latin typeface="+mn-lt"/>
                          <a:cs typeface="Arial" panose="020B0604020202020204" pitchFamily="34" charset="0"/>
                        </a:rPr>
                        <a:t>Provide access to physical materials for checkout</a:t>
                      </a:r>
                    </a:p>
                  </a:txBody>
                  <a:tcPr anchor="b">
                    <a:solidFill>
                      <a:schemeClr val="bg1">
                        <a:lumMod val="85000"/>
                      </a:schemeClr>
                    </a:solidFill>
                  </a:tcPr>
                </a:tc>
                <a:extLst>
                  <a:ext uri="{0D108BD9-81ED-4DB2-BD59-A6C34878D82A}">
                    <a16:rowId xmlns:a16="http://schemas.microsoft.com/office/drawing/2014/main" val="1340933353"/>
                  </a:ext>
                </a:extLst>
              </a:tr>
              <a:tr h="391079">
                <a:tc>
                  <a:txBody>
                    <a:bodyPr/>
                    <a:lstStyle/>
                    <a:p>
                      <a:pPr algn="l"/>
                      <a:r>
                        <a:rPr lang="en-US" sz="800">
                          <a:latin typeface="+mn-lt"/>
                          <a:cs typeface="Arial" panose="020B0604020202020204" pitchFamily="34" charset="0"/>
                        </a:rPr>
                        <a:t>% of Library cardholders who have actively used library services during the fiscal year</a:t>
                      </a:r>
                    </a:p>
                  </a:txBody>
                  <a:tcPr anchor="ctr">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25%</a:t>
                      </a:r>
                    </a:p>
                  </a:txBody>
                  <a:tcPr anchor="b">
                    <a:solidFill>
                      <a:schemeClr val="bg1">
                        <a:lumMod val="85000"/>
                      </a:schemeClr>
                    </a:solidFill>
                  </a:tcPr>
                </a:tc>
                <a:tc>
                  <a:txBody>
                    <a:bodyPr/>
                    <a:lstStyle/>
                    <a:p>
                      <a:pPr algn="ctr"/>
                      <a:r>
                        <a:rPr lang="en-US" sz="800">
                          <a:solidFill>
                            <a:schemeClr val="tx1"/>
                          </a:solidFill>
                          <a:latin typeface="+mn-lt"/>
                          <a:cs typeface="Arial" panose="020B0604020202020204" pitchFamily="34" charset="0"/>
                        </a:rPr>
                        <a:t>The number of library card accounts that are utilized within the fiscal year.</a:t>
                      </a:r>
                    </a:p>
                  </a:txBody>
                  <a:tcPr anchor="b">
                    <a:solidFill>
                      <a:schemeClr val="bg1">
                        <a:lumMod val="85000"/>
                      </a:schemeClr>
                    </a:solidFill>
                  </a:tcPr>
                </a:tc>
                <a:extLst>
                  <a:ext uri="{0D108BD9-81ED-4DB2-BD59-A6C34878D82A}">
                    <a16:rowId xmlns:a16="http://schemas.microsoft.com/office/drawing/2014/main" val="3912358189"/>
                  </a:ext>
                </a:extLst>
              </a:tr>
              <a:tr h="415648">
                <a:tc>
                  <a:txBody>
                    <a:bodyPr/>
                    <a:lstStyle/>
                    <a:p>
                      <a:pPr algn="l"/>
                      <a:r>
                        <a:rPr lang="en-US" sz="800">
                          <a:latin typeface="+mn-lt"/>
                          <a:cs typeface="Arial" panose="020B0604020202020204" pitchFamily="34" charset="0"/>
                        </a:rPr>
                        <a:t>% of Total print book titles reflecting diverse cultures, languages, or lived experiences, based on an independent audit</a:t>
                      </a:r>
                    </a:p>
                  </a:txBody>
                  <a:tcPr anchor="ctr">
                    <a:solidFill>
                      <a:schemeClr val="bg1">
                        <a:lumMod val="85000"/>
                      </a:schemeClr>
                    </a:solidFill>
                  </a:tcPr>
                </a:tc>
                <a:tc>
                  <a:txBody>
                    <a:bodyPr/>
                    <a:lstStyle/>
                    <a:p>
                      <a:pPr algn="ctr"/>
                      <a:r>
                        <a:rPr lang="en-US" sz="800">
                          <a:latin typeface="+mn-lt"/>
                          <a:cs typeface="Arial" panose="020B0604020202020204" pitchFamily="34" charset="0"/>
                        </a:rPr>
                        <a:t>N/A</a:t>
                      </a:r>
                    </a:p>
                  </a:txBody>
                  <a:tcPr anchor="ctr">
                    <a:solidFill>
                      <a:schemeClr val="bg1">
                        <a:lumMod val="85000"/>
                      </a:schemeClr>
                    </a:solidFill>
                  </a:tcPr>
                </a:tc>
                <a:tc>
                  <a:txBody>
                    <a:bodyPr/>
                    <a:lstStyle/>
                    <a:p>
                      <a:pPr algn="ctr"/>
                      <a:r>
                        <a:rPr lang="en-US" sz="800">
                          <a:latin typeface="+mn-lt"/>
                          <a:cs typeface="Arial" panose="020B0604020202020204" pitchFamily="34" charset="0"/>
                        </a:rPr>
                        <a:t>N/A</a:t>
                      </a:r>
                    </a:p>
                  </a:txBody>
                  <a:tcPr anchor="ctr">
                    <a:solidFill>
                      <a:schemeClr val="bg1">
                        <a:lumMod val="85000"/>
                      </a:schemeClr>
                    </a:solidFill>
                  </a:tcPr>
                </a:tc>
                <a:tc>
                  <a:txBody>
                    <a:bodyPr/>
                    <a:lstStyle/>
                    <a:p>
                      <a:pPr algn="ctr"/>
                      <a:r>
                        <a:rPr lang="en-US" sz="800">
                          <a:latin typeface="+mn-lt"/>
                          <a:cs typeface="Arial" panose="020B0604020202020204" pitchFamily="34" charset="0"/>
                        </a:rPr>
                        <a:t>N/A</a:t>
                      </a:r>
                    </a:p>
                  </a:txBody>
                  <a:tcPr anchor="ctr">
                    <a:solidFill>
                      <a:schemeClr val="bg1">
                        <a:lumMod val="85000"/>
                      </a:schemeClr>
                    </a:solidFill>
                  </a:tcPr>
                </a:tc>
                <a:tc>
                  <a:txBody>
                    <a:bodyPr/>
                    <a:lstStyle/>
                    <a:p>
                      <a:pPr algn="ctr"/>
                      <a:r>
                        <a:rPr lang="en-US" sz="800">
                          <a:latin typeface="+mn-lt"/>
                          <a:cs typeface="Arial" panose="020B0604020202020204" pitchFamily="34" charset="0"/>
                        </a:rPr>
                        <a:t>19%</a:t>
                      </a:r>
                    </a:p>
                  </a:txBody>
                  <a:tcPr anchor="ctr">
                    <a:solidFill>
                      <a:schemeClr val="bg1">
                        <a:lumMod val="85000"/>
                      </a:schemeClr>
                    </a:solidFill>
                  </a:tcPr>
                </a:tc>
                <a:tc>
                  <a:txBody>
                    <a:bodyPr/>
                    <a:lstStyle/>
                    <a:p>
                      <a:pPr algn="ctr"/>
                      <a:r>
                        <a:rPr lang="en-US" sz="800">
                          <a:solidFill>
                            <a:schemeClr val="tx1"/>
                          </a:solidFill>
                          <a:latin typeface="+mn-lt"/>
                          <a:cs typeface="Arial" panose="020B0604020202020204" pitchFamily="34" charset="0"/>
                        </a:rPr>
                        <a:t>Based on the annual diversity audit</a:t>
                      </a:r>
                    </a:p>
                  </a:txBody>
                  <a:tcPr anchor="ctr">
                    <a:solidFill>
                      <a:schemeClr val="bg1">
                        <a:lumMod val="85000"/>
                      </a:schemeClr>
                    </a:solidFill>
                  </a:tcPr>
                </a:tc>
                <a:extLst>
                  <a:ext uri="{0D108BD9-81ED-4DB2-BD59-A6C34878D82A}">
                    <a16:rowId xmlns:a16="http://schemas.microsoft.com/office/drawing/2014/main" val="1549657958"/>
                  </a:ext>
                </a:extLst>
              </a:tr>
              <a:tr h="304809">
                <a:tc>
                  <a:txBody>
                    <a:bodyPr/>
                    <a:lstStyle/>
                    <a:p>
                      <a:pPr algn="l"/>
                      <a:r>
                        <a:rPr lang="en-US" sz="800">
                          <a:latin typeface="+mn-lt"/>
                          <a:cs typeface="Arial" panose="020B0604020202020204" pitchFamily="34" charset="0"/>
                        </a:rPr>
                        <a:t>% of Customers who report they can find the library materials they are looking for (via survey)</a:t>
                      </a:r>
                    </a:p>
                  </a:txBody>
                  <a:tcPr anchor="ctr">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solidFill>
                            <a:schemeClr val="tx1"/>
                          </a:solidFill>
                          <a:latin typeface="+mn-lt"/>
                          <a:cs typeface="Arial" panose="020B0604020202020204" pitchFamily="34" charset="0"/>
                        </a:rPr>
                        <a:t>90%</a:t>
                      </a:r>
                    </a:p>
                  </a:txBody>
                  <a:tcPr anchor="b">
                    <a:solidFill>
                      <a:schemeClr val="bg1">
                        <a:lumMod val="85000"/>
                      </a:schemeClr>
                    </a:solidFill>
                  </a:tcPr>
                </a:tc>
                <a:tc>
                  <a:txBody>
                    <a:bodyPr/>
                    <a:lstStyle/>
                    <a:p>
                      <a:pPr algn="ctr"/>
                      <a:r>
                        <a:rPr lang="en-US" sz="800">
                          <a:solidFill>
                            <a:schemeClr val="tx1"/>
                          </a:solidFill>
                          <a:latin typeface="+mn-lt"/>
                          <a:cs typeface="Arial" panose="020B0604020202020204" pitchFamily="34" charset="0"/>
                        </a:rPr>
                        <a:t>Provides insights (via survey) on customer satisfaction with finding library materials</a:t>
                      </a:r>
                    </a:p>
                  </a:txBody>
                  <a:tcPr anchor="b">
                    <a:solidFill>
                      <a:schemeClr val="bg1">
                        <a:lumMod val="85000"/>
                      </a:schemeClr>
                    </a:solidFill>
                  </a:tcPr>
                </a:tc>
                <a:extLst>
                  <a:ext uri="{0D108BD9-81ED-4DB2-BD59-A6C34878D82A}">
                    <a16:rowId xmlns:a16="http://schemas.microsoft.com/office/drawing/2014/main" val="2165681788"/>
                  </a:ext>
                </a:extLst>
              </a:tr>
              <a:tr h="415648">
                <a:tc>
                  <a:txBody>
                    <a:bodyPr/>
                    <a:lstStyle/>
                    <a:p>
                      <a:pPr algn="l"/>
                      <a:r>
                        <a:rPr lang="en-US" sz="800">
                          <a:latin typeface="+mn-lt"/>
                          <a:cs typeface="Arial" panose="020B0604020202020204" pitchFamily="34" charset="0"/>
                        </a:rPr>
                        <a:t>Average number of times newly added library materials are checked out during the fiscal year</a:t>
                      </a:r>
                    </a:p>
                  </a:txBody>
                  <a:tcPr anchor="ctr">
                    <a:solidFill>
                      <a:schemeClr val="bg1">
                        <a:lumMod val="85000"/>
                      </a:schemeClr>
                    </a:solidFill>
                  </a:tcPr>
                </a:tc>
                <a:tc>
                  <a:txBody>
                    <a:bodyPr/>
                    <a:lstStyle/>
                    <a:p>
                      <a:pPr algn="ctr"/>
                      <a:r>
                        <a:rPr lang="en-US" sz="800">
                          <a:latin typeface="+mn-lt"/>
                          <a:cs typeface="Arial" panose="020B0604020202020204" pitchFamily="34" charset="0"/>
                        </a:rPr>
                        <a:t>4</a:t>
                      </a:r>
                    </a:p>
                  </a:txBody>
                  <a:tcPr anchor="b">
                    <a:solidFill>
                      <a:schemeClr val="bg1">
                        <a:lumMod val="85000"/>
                      </a:schemeClr>
                    </a:solidFill>
                  </a:tcPr>
                </a:tc>
                <a:tc>
                  <a:txBody>
                    <a:bodyPr/>
                    <a:lstStyle/>
                    <a:p>
                      <a:pPr algn="ctr"/>
                      <a:r>
                        <a:rPr lang="en-US" sz="800">
                          <a:latin typeface="+mn-lt"/>
                          <a:cs typeface="Arial" panose="020B0604020202020204" pitchFamily="34" charset="0"/>
                        </a:rPr>
                        <a:t>4</a:t>
                      </a:r>
                    </a:p>
                  </a:txBody>
                  <a:tcPr anchor="b">
                    <a:solidFill>
                      <a:schemeClr val="bg1">
                        <a:lumMod val="85000"/>
                      </a:schemeClr>
                    </a:solidFill>
                  </a:tcPr>
                </a:tc>
                <a:tc>
                  <a:txBody>
                    <a:bodyPr/>
                    <a:lstStyle/>
                    <a:p>
                      <a:pPr algn="ctr"/>
                      <a:r>
                        <a:rPr lang="en-US" sz="800">
                          <a:latin typeface="+mn-lt"/>
                          <a:cs typeface="Arial" panose="020B0604020202020204" pitchFamily="34" charset="0"/>
                        </a:rPr>
                        <a:t>5</a:t>
                      </a:r>
                    </a:p>
                  </a:txBody>
                  <a:tcPr anchor="b">
                    <a:solidFill>
                      <a:schemeClr val="bg1">
                        <a:lumMod val="85000"/>
                      </a:schemeClr>
                    </a:solidFill>
                  </a:tcPr>
                </a:tc>
                <a:tc>
                  <a:txBody>
                    <a:bodyPr/>
                    <a:lstStyle/>
                    <a:p>
                      <a:pPr algn="ctr"/>
                      <a:r>
                        <a:rPr lang="en-US" sz="800">
                          <a:latin typeface="+mn-lt"/>
                          <a:cs typeface="Arial" panose="020B0604020202020204" pitchFamily="34" charset="0"/>
                        </a:rPr>
                        <a:t>5</a:t>
                      </a:r>
                    </a:p>
                  </a:txBody>
                  <a:tcPr anchor="b">
                    <a:solidFill>
                      <a:schemeClr val="bg1">
                        <a:lumMod val="85000"/>
                      </a:schemeClr>
                    </a:solidFill>
                  </a:tcPr>
                </a:tc>
                <a:tc>
                  <a:txBody>
                    <a:bodyPr/>
                    <a:lstStyle/>
                    <a:p>
                      <a:pPr algn="ctr"/>
                      <a:r>
                        <a:rPr lang="en-US" sz="800">
                          <a:solidFill>
                            <a:schemeClr val="tx1"/>
                          </a:solidFill>
                          <a:latin typeface="+mn-lt"/>
                          <a:cs typeface="Arial" panose="020B0604020202020204" pitchFamily="34" charset="0"/>
                        </a:rPr>
                        <a:t>Average 5 checkouts per item purchased in the fiscal year to ensure the budget is allocated towards materials utilized by customers</a:t>
                      </a:r>
                    </a:p>
                  </a:txBody>
                  <a:tcPr anchor="b">
                    <a:solidFill>
                      <a:schemeClr val="bg1">
                        <a:lumMod val="85000"/>
                      </a:schemeClr>
                    </a:solidFill>
                  </a:tcPr>
                </a:tc>
                <a:extLst>
                  <a:ext uri="{0D108BD9-81ED-4DB2-BD59-A6C34878D82A}">
                    <a16:rowId xmlns:a16="http://schemas.microsoft.com/office/drawing/2014/main" val="3277876870"/>
                  </a:ext>
                </a:extLst>
              </a:tr>
              <a:tr h="208576">
                <a:tc>
                  <a:txBody>
                    <a:bodyPr/>
                    <a:lstStyle/>
                    <a:p>
                      <a:pPr algn="l"/>
                      <a:r>
                        <a:rPr lang="en-US" sz="800">
                          <a:latin typeface="+mn-lt"/>
                          <a:cs typeface="Arial" panose="020B0604020202020204" pitchFamily="34" charset="0"/>
                        </a:rPr>
                        <a:t>Annual number of registered cardholders</a:t>
                      </a:r>
                    </a:p>
                  </a:txBody>
                  <a:tcPr anchor="ctr">
                    <a:solidFill>
                      <a:schemeClr val="bg1">
                        <a:lumMod val="85000"/>
                      </a:schemeClr>
                    </a:solidFill>
                  </a:tcPr>
                </a:tc>
                <a:tc>
                  <a:txBody>
                    <a:bodyPr/>
                    <a:lstStyle/>
                    <a:p>
                      <a:pPr algn="ctr"/>
                      <a:r>
                        <a:rPr lang="en-US" sz="800">
                          <a:latin typeface="+mn-lt"/>
                          <a:cs typeface="Arial" panose="020B0604020202020204" pitchFamily="34" charset="0"/>
                        </a:rPr>
                        <a:t>2,200,000</a:t>
                      </a:r>
                    </a:p>
                  </a:txBody>
                  <a:tcPr anchor="b">
                    <a:solidFill>
                      <a:schemeClr val="bg1">
                        <a:lumMod val="85000"/>
                      </a:schemeClr>
                    </a:solidFill>
                  </a:tcPr>
                </a:tc>
                <a:tc>
                  <a:txBody>
                    <a:bodyPr/>
                    <a:lstStyle/>
                    <a:p>
                      <a:pPr algn="ctr"/>
                      <a:r>
                        <a:rPr lang="en-US" sz="800">
                          <a:latin typeface="+mn-lt"/>
                          <a:cs typeface="Arial" panose="020B0604020202020204" pitchFamily="34" charset="0"/>
                        </a:rPr>
                        <a:t>2,100,000</a:t>
                      </a:r>
                    </a:p>
                  </a:txBody>
                  <a:tcPr anchor="b">
                    <a:solidFill>
                      <a:schemeClr val="bg1">
                        <a:lumMod val="85000"/>
                      </a:schemeClr>
                    </a:solidFill>
                  </a:tcPr>
                </a:tc>
                <a:tc>
                  <a:txBody>
                    <a:bodyPr/>
                    <a:lstStyle/>
                    <a:p>
                      <a:pPr algn="ctr"/>
                      <a:r>
                        <a:rPr lang="en-US" sz="800">
                          <a:latin typeface="+mn-lt"/>
                          <a:cs typeface="Arial" panose="020B0604020202020204" pitchFamily="34" charset="0"/>
                        </a:rPr>
                        <a:t>2,300,000</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solidFill>
                            <a:schemeClr val="tx1"/>
                          </a:solidFill>
                          <a:latin typeface="+mn-lt"/>
                          <a:cs typeface="Arial" panose="020B0604020202020204" pitchFamily="34" charset="0"/>
                        </a:rPr>
                        <a:t>Number of registered borrowers</a:t>
                      </a:r>
                    </a:p>
                  </a:txBody>
                  <a:tcPr anchor="b">
                    <a:solidFill>
                      <a:schemeClr val="bg1">
                        <a:lumMod val="85000"/>
                      </a:schemeClr>
                    </a:solidFill>
                  </a:tcPr>
                </a:tc>
                <a:extLst>
                  <a:ext uri="{0D108BD9-81ED-4DB2-BD59-A6C34878D82A}">
                    <a16:rowId xmlns:a16="http://schemas.microsoft.com/office/drawing/2014/main" val="2813419272"/>
                  </a:ext>
                </a:extLst>
              </a:tr>
              <a:tr h="304809">
                <a:tc>
                  <a:txBody>
                    <a:bodyPr/>
                    <a:lstStyle/>
                    <a:p>
                      <a:pPr algn="l"/>
                      <a:r>
                        <a:rPr lang="en-US" sz="800">
                          <a:latin typeface="+mn-lt"/>
                          <a:cs typeface="Arial" panose="020B0604020202020204" pitchFamily="34" charset="0"/>
                        </a:rPr>
                        <a:t>Percentage of material collection budget allocated to E-Materials</a:t>
                      </a:r>
                    </a:p>
                  </a:txBody>
                  <a:tcPr anchor="ctr">
                    <a:solidFill>
                      <a:schemeClr val="bg1">
                        <a:lumMod val="85000"/>
                      </a:schemeClr>
                    </a:solidFill>
                  </a:tcPr>
                </a:tc>
                <a:tc>
                  <a:txBody>
                    <a:bodyPr/>
                    <a:lstStyle/>
                    <a:p>
                      <a:pPr algn="ctr"/>
                      <a:r>
                        <a:rPr lang="en-US" sz="800">
                          <a:latin typeface="+mn-lt"/>
                          <a:cs typeface="Arial" panose="020B0604020202020204" pitchFamily="34" charset="0"/>
                        </a:rPr>
                        <a:t>50%</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solidFill>
                            <a:schemeClr val="tx1"/>
                          </a:solidFill>
                          <a:latin typeface="+mn-lt"/>
                          <a:cs typeface="Arial" panose="020B0604020202020204" pitchFamily="34" charset="0"/>
                        </a:rPr>
                        <a:t>Provide equitable access to materials available 24/7 via the website</a:t>
                      </a:r>
                    </a:p>
                  </a:txBody>
                  <a:tcPr anchor="b">
                    <a:solidFill>
                      <a:schemeClr val="bg1">
                        <a:lumMod val="85000"/>
                      </a:schemeClr>
                    </a:solidFill>
                  </a:tcPr>
                </a:tc>
                <a:extLst>
                  <a:ext uri="{0D108BD9-81ED-4DB2-BD59-A6C34878D82A}">
                    <a16:rowId xmlns:a16="http://schemas.microsoft.com/office/drawing/2014/main" val="2906585501"/>
                  </a:ext>
                </a:extLst>
              </a:tr>
              <a:tr h="193969">
                <a:tc gridSpan="6">
                  <a:txBody>
                    <a:bodyPr/>
                    <a:lstStyle/>
                    <a:p>
                      <a:pPr marL="0" algn="ctr" defTabSz="914400" rtl="0" eaLnBrk="1" latinLnBrk="0" hangingPunct="1"/>
                      <a:endParaRPr lang="en-US" sz="800" b="1" kern="1200">
                        <a:solidFill>
                          <a:schemeClr val="lt1"/>
                        </a:solidFill>
                        <a:latin typeface="Arial" panose="020B0604020202020204" pitchFamily="34" charset="0"/>
                        <a:ea typeface="Verdana" pitchFamily="34" charset="0"/>
                        <a:cs typeface="Arial" panose="020B0604020202020204" pitchFamily="34" charset="0"/>
                      </a:endParaRPr>
                    </a:p>
                  </a:txBody>
                  <a:tcPr anchor="ctr">
                    <a:solidFill>
                      <a:srgbClr val="C00000"/>
                    </a:solidFill>
                  </a:tcPr>
                </a:tc>
                <a:tc hMerge="1">
                  <a:txBody>
                    <a:bodyPr/>
                    <a:lstStyle/>
                    <a:p>
                      <a:pPr algn="ctr"/>
                      <a:endParaRPr lang="en-US" sz="1000" b="1">
                        <a:solidFill>
                          <a:schemeClr val="bg1"/>
                        </a:solidFill>
                        <a:latin typeface="Arial" panose="020B0604020202020204" pitchFamily="34" charset="0"/>
                        <a:cs typeface="Arial" panose="020B0604020202020204" pitchFamily="34" charset="0"/>
                      </a:endParaRPr>
                    </a:p>
                  </a:txBody>
                  <a:tcPr anchor="ctr">
                    <a:solidFill>
                      <a:srgbClr val="004491"/>
                    </a:solidFill>
                  </a:tcPr>
                </a:tc>
                <a:tc hMerge="1">
                  <a:txBody>
                    <a:bodyPr/>
                    <a:lstStyle/>
                    <a:p>
                      <a:pPr algn="ctr"/>
                      <a:endParaRPr lang="en-US" sz="1000" b="1">
                        <a:solidFill>
                          <a:schemeClr val="bg1"/>
                        </a:solidFill>
                        <a:latin typeface="Arial" panose="020B0604020202020204" pitchFamily="34" charset="0"/>
                        <a:cs typeface="Arial" panose="020B0604020202020204" pitchFamily="34" charset="0"/>
                      </a:endParaRPr>
                    </a:p>
                  </a:txBody>
                  <a:tcPr anchor="ctr">
                    <a:solidFill>
                      <a:srgbClr val="004491"/>
                    </a:solidFill>
                  </a:tcPr>
                </a:tc>
                <a:tc hMerge="1">
                  <a:txBody>
                    <a:bodyPr/>
                    <a:lstStyle/>
                    <a:p>
                      <a:pPr algn="ctr"/>
                      <a:endParaRPr lang="en-US" sz="1000" b="1">
                        <a:solidFill>
                          <a:schemeClr val="bg1"/>
                        </a:solidFill>
                        <a:latin typeface="Arial" panose="020B0604020202020204" pitchFamily="34" charset="0"/>
                        <a:cs typeface="Arial" panose="020B0604020202020204" pitchFamily="34" charset="0"/>
                      </a:endParaRPr>
                    </a:p>
                  </a:txBody>
                  <a:tcPr anchor="ctr">
                    <a:solidFill>
                      <a:srgbClr val="004491"/>
                    </a:solidFill>
                  </a:tcPr>
                </a:tc>
                <a:tc hMerge="1">
                  <a:txBody>
                    <a:bodyPr/>
                    <a:lstStyle/>
                    <a:p>
                      <a:pPr algn="ctr"/>
                      <a:endParaRPr lang="en-US" sz="1000" b="1">
                        <a:solidFill>
                          <a:srgbClr val="FF0000"/>
                        </a:solidFill>
                        <a:latin typeface="Arial" panose="020B0604020202020204" pitchFamily="34" charset="0"/>
                        <a:cs typeface="Arial" panose="020B0604020202020204" pitchFamily="34" charset="0"/>
                      </a:endParaRPr>
                    </a:p>
                  </a:txBody>
                  <a:tcPr anchor="ctr">
                    <a:solidFill>
                      <a:srgbClr val="004491"/>
                    </a:solidFill>
                  </a:tcPr>
                </a:tc>
                <a:tc hMerge="1">
                  <a:txBody>
                    <a:bodyPr/>
                    <a:lstStyle/>
                    <a:p>
                      <a:pPr algn="ctr"/>
                      <a:endParaRPr lang="en-US" sz="1000" b="1">
                        <a:solidFill>
                          <a:srgbClr val="FF0000"/>
                        </a:solidFill>
                        <a:latin typeface="Arial" panose="020B0604020202020204" pitchFamily="34" charset="0"/>
                        <a:cs typeface="Arial" panose="020B0604020202020204" pitchFamily="34" charset="0"/>
                      </a:endParaRPr>
                    </a:p>
                  </a:txBody>
                  <a:tcPr anchor="ctr">
                    <a:solidFill>
                      <a:srgbClr val="004491"/>
                    </a:solidFill>
                  </a:tcPr>
                </a:tc>
                <a:extLst>
                  <a:ext uri="{0D108BD9-81ED-4DB2-BD59-A6C34878D82A}">
                    <a16:rowId xmlns:a16="http://schemas.microsoft.com/office/drawing/2014/main" val="3365223260"/>
                  </a:ext>
                </a:extLst>
              </a:tr>
            </a:tbl>
          </a:graphicData>
        </a:graphic>
      </p:graphicFrame>
      <p:sp>
        <p:nvSpPr>
          <p:cNvPr id="21" name="Rectangle: Rounded Corners 20">
            <a:extLst>
              <a:ext uri="{FF2B5EF4-FFF2-40B4-BE49-F238E27FC236}">
                <a16:creationId xmlns:a16="http://schemas.microsoft.com/office/drawing/2014/main" id="{162B7BAE-946A-3B44-B963-32315394831A}"/>
              </a:ext>
            </a:extLst>
          </p:cNvPr>
          <p:cNvSpPr/>
          <p:nvPr/>
        </p:nvSpPr>
        <p:spPr>
          <a:xfrm>
            <a:off x="447870" y="3129674"/>
            <a:ext cx="8014990" cy="160412"/>
          </a:xfrm>
          <a:prstGeom prst="roundRect">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u="sng">
                <a:latin typeface="Arial" panose="020B0604020202020204" pitchFamily="34" charset="0"/>
                <a:cs typeface="Arial" panose="020B0604020202020204" pitchFamily="34" charset="0"/>
              </a:rPr>
              <a:t>Performance</a:t>
            </a:r>
          </a:p>
        </p:txBody>
      </p:sp>
      <p:graphicFrame>
        <p:nvGraphicFramePr>
          <p:cNvPr id="27" name="Table 26">
            <a:extLst>
              <a:ext uri="{FF2B5EF4-FFF2-40B4-BE49-F238E27FC236}">
                <a16:creationId xmlns:a16="http://schemas.microsoft.com/office/drawing/2014/main" id="{759584AD-2350-339E-3E1A-4CB6D59CD189}"/>
              </a:ext>
            </a:extLst>
          </p:cNvPr>
          <p:cNvGraphicFramePr>
            <a:graphicFrameLocks noGrp="1"/>
          </p:cNvGraphicFramePr>
          <p:nvPr>
            <p:extLst>
              <p:ext uri="{D42A27DB-BD31-4B8C-83A1-F6EECF244321}">
                <p14:modId xmlns:p14="http://schemas.microsoft.com/office/powerpoint/2010/main" val="1017288099"/>
              </p:ext>
            </p:extLst>
          </p:nvPr>
        </p:nvGraphicFramePr>
        <p:xfrm>
          <a:off x="6272104" y="2275017"/>
          <a:ext cx="2190759" cy="731520"/>
        </p:xfrm>
        <a:graphic>
          <a:graphicData uri="http://schemas.openxmlformats.org/drawingml/2006/table">
            <a:tbl>
              <a:tblPr firstRow="1" bandRow="1">
                <a:tableStyleId>{5C22544A-7EE6-4342-B048-85BDC9FD1C3A}</a:tableStyleId>
              </a:tblPr>
              <a:tblGrid>
                <a:gridCol w="887421">
                  <a:extLst>
                    <a:ext uri="{9D8B030D-6E8A-4147-A177-3AD203B41FA5}">
                      <a16:colId xmlns:a16="http://schemas.microsoft.com/office/drawing/2014/main" val="516550114"/>
                    </a:ext>
                  </a:extLst>
                </a:gridCol>
                <a:gridCol w="1303338">
                  <a:extLst>
                    <a:ext uri="{9D8B030D-6E8A-4147-A177-3AD203B41FA5}">
                      <a16:colId xmlns:a16="http://schemas.microsoft.com/office/drawing/2014/main" val="120854523"/>
                    </a:ext>
                  </a:extLst>
                </a:gridCol>
              </a:tblGrid>
              <a:tr h="228735">
                <a:tc>
                  <a:txBody>
                    <a:bodyPr/>
                    <a:lstStyle/>
                    <a:p>
                      <a:pPr marL="0" algn="l" defTabSz="914400" rtl="0" eaLnBrk="1" latinLnBrk="0" hangingPunct="1"/>
                      <a:r>
                        <a:rPr lang="en-US" sz="1200" b="0" kern="1200">
                          <a:solidFill>
                            <a:schemeClr val="dk1"/>
                          </a:solidFill>
                          <a:latin typeface="Arial" panose="020B0604020202020204" pitchFamily="34" charset="0"/>
                          <a:ea typeface="+mn-ea"/>
                          <a:cs typeface="Arial" panose="020B0604020202020204" pitchFamily="34" charset="0"/>
                        </a:rPr>
                        <a:t>Fund </a:t>
                      </a:r>
                      <a:r>
                        <a:rPr lang="en-US" sz="1050" b="0" kern="1200">
                          <a:solidFill>
                            <a:schemeClr val="dk1"/>
                          </a:solidFill>
                          <a:latin typeface="Arial" panose="020B0604020202020204" pitchFamily="34" charset="0"/>
                          <a:ea typeface="+mn-ea"/>
                          <a:cs typeface="Arial" panose="020B0604020202020204" pitchFamily="34" charset="0"/>
                        </a:rPr>
                        <a:t>1000</a:t>
                      </a:r>
                    </a:p>
                  </a:txBody>
                  <a:tcPr anchor="b">
                    <a:solidFill>
                      <a:schemeClr val="bg1">
                        <a:lumMod val="95000"/>
                      </a:schemeClr>
                    </a:solidFill>
                  </a:tcPr>
                </a:tc>
                <a:tc>
                  <a:txBody>
                    <a:bodyPr/>
                    <a:lstStyle/>
                    <a:p>
                      <a:pPr marL="0" algn="ctr" defTabSz="914400" rtl="0" eaLnBrk="1" latinLnBrk="0" hangingPunct="1"/>
                      <a:r>
                        <a:rPr lang="en-US" sz="1200" b="0" kern="1200">
                          <a:solidFill>
                            <a:schemeClr val="dk1"/>
                          </a:solidFill>
                          <a:latin typeface="Arial" panose="020B0604020202020204" pitchFamily="34" charset="0"/>
                          <a:ea typeface="+mn-ea"/>
                          <a:cs typeface="Arial" panose="020B0604020202020204" pitchFamily="34" charset="0"/>
                        </a:rPr>
                        <a:t>$</a:t>
                      </a:r>
                      <a:r>
                        <a:rPr lang="en-US" sz="1050" b="0" kern="1200">
                          <a:solidFill>
                            <a:schemeClr val="dk1"/>
                          </a:solidFill>
                          <a:latin typeface="Arial" panose="020B0604020202020204" pitchFamily="34" charset="0"/>
                          <a:ea typeface="+mn-ea"/>
                          <a:cs typeface="Arial" panose="020B0604020202020204" pitchFamily="34" charset="0"/>
                        </a:rPr>
                        <a:t>9,127,964</a:t>
                      </a:r>
                    </a:p>
                  </a:txBody>
                  <a:tcPr anchor="b">
                    <a:solidFill>
                      <a:schemeClr val="bg1">
                        <a:lumMod val="95000"/>
                      </a:schemeClr>
                    </a:solidFill>
                  </a:tcPr>
                </a:tc>
                <a:extLst>
                  <a:ext uri="{0D108BD9-81ED-4DB2-BD59-A6C34878D82A}">
                    <a16:rowId xmlns:a16="http://schemas.microsoft.com/office/drawing/2014/main" val="634823115"/>
                  </a:ext>
                </a:extLst>
              </a:tr>
              <a:tr h="323133">
                <a:tc>
                  <a:txBody>
                    <a:bodyPr/>
                    <a:lstStyle/>
                    <a:p>
                      <a:pPr algn="l"/>
                      <a:r>
                        <a:rPr lang="en-US" sz="1050" b="1">
                          <a:latin typeface="Arial" panose="020B0604020202020204" pitchFamily="34" charset="0"/>
                          <a:cs typeface="Arial" panose="020B0604020202020204" pitchFamily="34" charset="0"/>
                        </a:rPr>
                        <a:t>Total</a:t>
                      </a:r>
                    </a:p>
                  </a:txBody>
                  <a:tcPr anchor="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a:solidFill>
                            <a:schemeClr val="dk1"/>
                          </a:solidFill>
                          <a:latin typeface="Arial" panose="020B0604020202020204" pitchFamily="34" charset="0"/>
                          <a:ea typeface="+mn-ea"/>
                          <a:cs typeface="Arial" panose="020B0604020202020204" pitchFamily="34" charset="0"/>
                        </a:rPr>
                        <a:t>               $</a:t>
                      </a:r>
                      <a:r>
                        <a:rPr lang="en-US" sz="1050" b="1" kern="1200">
                          <a:solidFill>
                            <a:schemeClr val="dk1"/>
                          </a:solidFill>
                          <a:latin typeface="Arial" panose="020B0604020202020204" pitchFamily="34" charset="0"/>
                          <a:ea typeface="+mn-ea"/>
                          <a:cs typeface="Arial" panose="020B0604020202020204" pitchFamily="34" charset="0"/>
                        </a:rPr>
                        <a:t>9,127,964</a:t>
                      </a:r>
                      <a:endParaRPr lang="en-US" sz="1050" b="1">
                        <a:solidFill>
                          <a:schemeClr val="tx1"/>
                        </a:solidFill>
                        <a:latin typeface="Arial" panose="020B0604020202020204" pitchFamily="34" charset="0"/>
                        <a:cs typeface="Arial" panose="020B0604020202020204" pitchFamily="34" charset="0"/>
                      </a:endParaRPr>
                    </a:p>
                  </a:txBody>
                  <a:tcPr anchor="b">
                    <a:solidFill>
                      <a:schemeClr val="bg1">
                        <a:lumMod val="95000"/>
                      </a:schemeClr>
                    </a:solidFill>
                  </a:tcPr>
                </a:tc>
                <a:extLst>
                  <a:ext uri="{0D108BD9-81ED-4DB2-BD59-A6C34878D82A}">
                    <a16:rowId xmlns:a16="http://schemas.microsoft.com/office/drawing/2014/main" val="679940498"/>
                  </a:ext>
                </a:extLst>
              </a:tr>
            </a:tbl>
          </a:graphicData>
        </a:graphic>
      </p:graphicFrame>
      <p:sp>
        <p:nvSpPr>
          <p:cNvPr id="32" name="Rectangle: Rounded Corners 31">
            <a:extLst>
              <a:ext uri="{FF2B5EF4-FFF2-40B4-BE49-F238E27FC236}">
                <a16:creationId xmlns:a16="http://schemas.microsoft.com/office/drawing/2014/main" id="{46579714-2DA5-63B5-B938-FDE0A9B0A56F}"/>
              </a:ext>
            </a:extLst>
          </p:cNvPr>
          <p:cNvSpPr/>
          <p:nvPr/>
        </p:nvSpPr>
        <p:spPr>
          <a:xfrm>
            <a:off x="6272104" y="1916576"/>
            <a:ext cx="2190760" cy="322903"/>
          </a:xfrm>
          <a:prstGeom prst="roundRect">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u="sng">
                <a:latin typeface="Arial" panose="020B0604020202020204" pitchFamily="34" charset="0"/>
                <a:cs typeface="Arial" panose="020B0604020202020204" pitchFamily="34" charset="0"/>
              </a:rPr>
              <a:t>FY27 Prop Budget by Fund</a:t>
            </a:r>
          </a:p>
        </p:txBody>
      </p:sp>
      <p:grpSp>
        <p:nvGrpSpPr>
          <p:cNvPr id="33" name="Group 32">
            <a:extLst>
              <a:ext uri="{FF2B5EF4-FFF2-40B4-BE49-F238E27FC236}">
                <a16:creationId xmlns:a16="http://schemas.microsoft.com/office/drawing/2014/main" id="{4ADF9A9D-3287-AB36-8EFD-E40B3025C9E2}"/>
              </a:ext>
            </a:extLst>
          </p:cNvPr>
          <p:cNvGrpSpPr/>
          <p:nvPr/>
        </p:nvGrpSpPr>
        <p:grpSpPr>
          <a:xfrm>
            <a:off x="3958108" y="1924057"/>
            <a:ext cx="2192705" cy="1082481"/>
            <a:chOff x="457200" y="2290312"/>
            <a:chExt cx="8229600" cy="945085"/>
          </a:xfrm>
        </p:grpSpPr>
        <p:sp>
          <p:nvSpPr>
            <p:cNvPr id="35" name="Rectangle: Rounded Corners 34">
              <a:extLst>
                <a:ext uri="{FF2B5EF4-FFF2-40B4-BE49-F238E27FC236}">
                  <a16:creationId xmlns:a16="http://schemas.microsoft.com/office/drawing/2014/main" id="{1B9A4BDD-256E-AC30-ED9D-047C0CA7CC9E}"/>
                </a:ext>
              </a:extLst>
            </p:cNvPr>
            <p:cNvSpPr/>
            <p:nvPr/>
          </p:nvSpPr>
          <p:spPr>
            <a:xfrm>
              <a:off x="457200" y="2618154"/>
              <a:ext cx="8229600" cy="617243"/>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900">
                  <a:solidFill>
                    <a:schemeClr val="tx1"/>
                  </a:solidFill>
                  <a:latin typeface="Arial"/>
                  <a:ea typeface="Calibri"/>
                  <a:cs typeface="Arial"/>
                </a:rPr>
                <a:t>Provide a comprehensive collection of both print and digital materials for the City.</a:t>
              </a:r>
              <a:endParaRPr lang="en-US" sz="900"/>
            </a:p>
            <a:p>
              <a:endParaRPr lang="en-US" sz="800">
                <a:solidFill>
                  <a:schemeClr val="tx1"/>
                </a:solidFill>
              </a:endParaRPr>
            </a:p>
          </p:txBody>
        </p:sp>
        <p:sp>
          <p:nvSpPr>
            <p:cNvPr id="38" name="Rectangle: Rounded Corners 37">
              <a:extLst>
                <a:ext uri="{FF2B5EF4-FFF2-40B4-BE49-F238E27FC236}">
                  <a16:creationId xmlns:a16="http://schemas.microsoft.com/office/drawing/2014/main" id="{F5B012BF-6370-C4F9-B3C9-84C036BB4C72}"/>
                </a:ext>
              </a:extLst>
            </p:cNvPr>
            <p:cNvSpPr/>
            <p:nvPr/>
          </p:nvSpPr>
          <p:spPr>
            <a:xfrm>
              <a:off x="457200" y="2290312"/>
              <a:ext cx="8229600" cy="213360"/>
            </a:xfrm>
            <a:prstGeom prst="roundRect">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u="sng">
                  <a:latin typeface="Arial" panose="020B0604020202020204" pitchFamily="34" charset="0"/>
                  <a:cs typeface="Arial" panose="020B0604020202020204" pitchFamily="34" charset="0"/>
                </a:rPr>
                <a:t>Significant Budget Items</a:t>
              </a:r>
            </a:p>
          </p:txBody>
        </p:sp>
      </p:grpSp>
      <p:pic>
        <p:nvPicPr>
          <p:cNvPr id="3" name="Picture 2">
            <a:extLst>
              <a:ext uri="{FF2B5EF4-FFF2-40B4-BE49-F238E27FC236}">
                <a16:creationId xmlns:a16="http://schemas.microsoft.com/office/drawing/2014/main" id="{7959B5D8-7E78-4DFC-83FA-5DE36608E230}"/>
              </a:ext>
            </a:extLst>
          </p:cNvPr>
          <p:cNvPicPr>
            <a:picLocks noChangeAspect="1"/>
          </p:cNvPicPr>
          <p:nvPr/>
        </p:nvPicPr>
        <p:blipFill>
          <a:blip r:embed="rId3"/>
          <a:stretch>
            <a:fillRect/>
          </a:stretch>
        </p:blipFill>
        <p:spPr>
          <a:xfrm>
            <a:off x="8281699" y="83360"/>
            <a:ext cx="677197" cy="901198"/>
          </a:xfrm>
          <a:prstGeom prst="rect">
            <a:avLst/>
          </a:prstGeom>
        </p:spPr>
      </p:pic>
    </p:spTree>
    <p:extLst>
      <p:ext uri="{BB962C8B-B14F-4D97-AF65-F5344CB8AC3E}">
        <p14:creationId xmlns:p14="http://schemas.microsoft.com/office/powerpoint/2010/main" val="3117008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D798D-2373-A710-D968-246FE63500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42CC09-9A87-B70E-53F2-5209EF25B3EA}"/>
              </a:ext>
            </a:extLst>
          </p:cNvPr>
          <p:cNvSpPr>
            <a:spLocks noGrp="1"/>
          </p:cNvSpPr>
          <p:nvPr>
            <p:ph type="title"/>
          </p:nvPr>
        </p:nvSpPr>
        <p:spPr/>
        <p:txBody>
          <a:bodyPr/>
          <a:lstStyle/>
          <a:p>
            <a:r>
              <a:rPr lang="en-US"/>
              <a:t>Central and Neighborhood Libraries</a:t>
            </a:r>
          </a:p>
        </p:txBody>
      </p:sp>
      <p:sp>
        <p:nvSpPr>
          <p:cNvPr id="4" name="Slide Number Placeholder 3">
            <a:extLst>
              <a:ext uri="{FF2B5EF4-FFF2-40B4-BE49-F238E27FC236}">
                <a16:creationId xmlns:a16="http://schemas.microsoft.com/office/drawing/2014/main" id="{F60BAA7D-6446-7A83-C3E8-5F6852D7EF41}"/>
              </a:ext>
            </a:extLst>
          </p:cNvPr>
          <p:cNvSpPr>
            <a:spLocks noGrp="1"/>
          </p:cNvSpPr>
          <p:nvPr>
            <p:ph type="sldNum" sz="quarter" idx="12"/>
          </p:nvPr>
        </p:nvSpPr>
        <p:spPr>
          <a:xfrm>
            <a:off x="6617344" y="6059731"/>
            <a:ext cx="2133600" cy="365125"/>
          </a:xfrm>
        </p:spPr>
        <p:txBody>
          <a:body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12</a:t>
            </a:fld>
            <a:endParaRPr lang="en-US">
              <a:solidFill>
                <a:prstClr val="black"/>
              </a:solidFill>
              <a:ea typeface="ＭＳ Ｐゴシック" charset="0"/>
            </a:endParaRPr>
          </a:p>
        </p:txBody>
      </p:sp>
      <p:graphicFrame>
        <p:nvGraphicFramePr>
          <p:cNvPr id="7" name="Table 6">
            <a:extLst>
              <a:ext uri="{FF2B5EF4-FFF2-40B4-BE49-F238E27FC236}">
                <a16:creationId xmlns:a16="http://schemas.microsoft.com/office/drawing/2014/main" id="{DCFB956D-49B3-9236-378F-8F4496139A48}"/>
              </a:ext>
            </a:extLst>
          </p:cNvPr>
          <p:cNvGraphicFramePr>
            <a:graphicFrameLocks noGrp="1"/>
          </p:cNvGraphicFramePr>
          <p:nvPr>
            <p:extLst>
              <p:ext uri="{D42A27DB-BD31-4B8C-83A1-F6EECF244321}">
                <p14:modId xmlns:p14="http://schemas.microsoft.com/office/powerpoint/2010/main" val="1860151883"/>
              </p:ext>
            </p:extLst>
          </p:nvPr>
        </p:nvGraphicFramePr>
        <p:xfrm>
          <a:off x="447870" y="1259209"/>
          <a:ext cx="3984170" cy="548640"/>
        </p:xfrm>
        <a:graphic>
          <a:graphicData uri="http://schemas.openxmlformats.org/drawingml/2006/table">
            <a:tbl>
              <a:tblPr firstRow="1" bandRow="1">
                <a:tableStyleId>{5C22544A-7EE6-4342-B048-85BDC9FD1C3A}</a:tableStyleId>
              </a:tblPr>
              <a:tblGrid>
                <a:gridCol w="1782146">
                  <a:extLst>
                    <a:ext uri="{9D8B030D-6E8A-4147-A177-3AD203B41FA5}">
                      <a16:colId xmlns:a16="http://schemas.microsoft.com/office/drawing/2014/main" val="516550114"/>
                    </a:ext>
                  </a:extLst>
                </a:gridCol>
                <a:gridCol w="2202024">
                  <a:extLst>
                    <a:ext uri="{9D8B030D-6E8A-4147-A177-3AD203B41FA5}">
                      <a16:colId xmlns:a16="http://schemas.microsoft.com/office/drawing/2014/main" val="120854523"/>
                    </a:ext>
                  </a:extLst>
                </a:gridCol>
              </a:tblGrid>
              <a:tr h="227635">
                <a:tc>
                  <a:txBody>
                    <a:bodyPr/>
                    <a:lstStyle/>
                    <a:p>
                      <a:pPr algn="r"/>
                      <a:r>
                        <a:rPr lang="en-US" sz="1200" b="1">
                          <a:solidFill>
                            <a:schemeClr val="tx1"/>
                          </a:solidFill>
                          <a:latin typeface="Arial" panose="020B0604020202020204" pitchFamily="34" charset="0"/>
                          <a:cs typeface="Arial" panose="020B0604020202020204" pitchFamily="34" charset="0"/>
                        </a:rPr>
                        <a:t>Priority:</a:t>
                      </a:r>
                    </a:p>
                  </a:txBody>
                  <a:tcPr anchor="b">
                    <a:lnT w="38100" cap="flat" cmpd="sng" algn="ctr">
                      <a:solidFill>
                        <a:schemeClr val="accent4"/>
                      </a:solidFill>
                      <a:prstDash val="solid"/>
                      <a:round/>
                      <a:headEnd type="none" w="med" len="med"/>
                      <a:tailEnd type="none" w="med" len="med"/>
                    </a:lnT>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Quality of Life</a:t>
                      </a:r>
                    </a:p>
                  </a:txBody>
                  <a:tcPr anchor="b">
                    <a:lnT w="38100" cap="flat" cmpd="sng" algn="ctr">
                      <a:solidFill>
                        <a:schemeClr val="accent4"/>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967263499"/>
                  </a:ext>
                </a:extLst>
              </a:tr>
              <a:tr h="23283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a:latin typeface="Arial" panose="020B0604020202020204" pitchFamily="34" charset="0"/>
                          <a:cs typeface="Arial" panose="020B0604020202020204" pitchFamily="34" charset="0"/>
                        </a:rPr>
                        <a:t>FY2027 FTE Count:</a:t>
                      </a:r>
                    </a:p>
                  </a:txBody>
                  <a:tcPr anchor="b">
                    <a:solidFill>
                      <a:schemeClr val="bg1">
                        <a:lumMod val="95000"/>
                      </a:schemeClr>
                    </a:solidFill>
                  </a:tcPr>
                </a:tc>
                <a:tc>
                  <a:txBody>
                    <a:bodyPr/>
                    <a:lstStyle/>
                    <a:p>
                      <a:pPr algn="ctr"/>
                      <a:r>
                        <a:rPr lang="en-US" sz="1200">
                          <a:solidFill>
                            <a:schemeClr val="tx1"/>
                          </a:solidFill>
                          <a:latin typeface="Arial" panose="020B0604020202020204" pitchFamily="34" charset="0"/>
                          <a:cs typeface="Arial" panose="020B0604020202020204" pitchFamily="34" charset="0"/>
                        </a:rPr>
                        <a:t>283</a:t>
                      </a:r>
                    </a:p>
                  </a:txBody>
                  <a:tcPr anchor="b">
                    <a:solidFill>
                      <a:schemeClr val="bg1">
                        <a:lumMod val="95000"/>
                      </a:schemeClr>
                    </a:solidFill>
                  </a:tcPr>
                </a:tc>
                <a:extLst>
                  <a:ext uri="{0D108BD9-81ED-4DB2-BD59-A6C34878D82A}">
                    <a16:rowId xmlns:a16="http://schemas.microsoft.com/office/drawing/2014/main" val="634823115"/>
                  </a:ext>
                </a:extLst>
              </a:tr>
            </a:tbl>
          </a:graphicData>
        </a:graphic>
      </p:graphicFrame>
      <p:grpSp>
        <p:nvGrpSpPr>
          <p:cNvPr id="22" name="Group 21">
            <a:extLst>
              <a:ext uri="{FF2B5EF4-FFF2-40B4-BE49-F238E27FC236}">
                <a16:creationId xmlns:a16="http://schemas.microsoft.com/office/drawing/2014/main" id="{6DF1DD12-6586-8746-0819-6FA6EC047214}"/>
              </a:ext>
            </a:extLst>
          </p:cNvPr>
          <p:cNvGrpSpPr/>
          <p:nvPr/>
        </p:nvGrpSpPr>
        <p:grpSpPr>
          <a:xfrm>
            <a:off x="431142" y="2035704"/>
            <a:ext cx="3405673" cy="1192585"/>
            <a:chOff x="457200" y="2383366"/>
            <a:chExt cx="8229600" cy="1045635"/>
          </a:xfrm>
        </p:grpSpPr>
        <p:sp>
          <p:nvSpPr>
            <p:cNvPr id="8" name="Rectangle: Rounded Corners 7">
              <a:extLst>
                <a:ext uri="{FF2B5EF4-FFF2-40B4-BE49-F238E27FC236}">
                  <a16:creationId xmlns:a16="http://schemas.microsoft.com/office/drawing/2014/main" id="{70971046-B3E2-D804-E067-1FA403B0FFEA}"/>
                </a:ext>
              </a:extLst>
            </p:cNvPr>
            <p:cNvSpPr/>
            <p:nvPr/>
          </p:nvSpPr>
          <p:spPr>
            <a:xfrm>
              <a:off x="457200" y="2614711"/>
              <a:ext cx="8229600" cy="81429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800">
                  <a:solidFill>
                    <a:schemeClr val="tx1"/>
                  </a:solidFill>
                </a:rPr>
                <a:t>Provides oversight and execution of all aspects of library operations and services, including passports, public operations, customer service delivery, and technology access in Neighborhood Libraries and the Central Library.</a:t>
              </a:r>
              <a:endParaRPr lang="en-US" sz="800">
                <a:solidFill>
                  <a:schemeClr val="tx1"/>
                </a:solidFill>
                <a:ea typeface="Calibri"/>
                <a:cs typeface="Calibri"/>
              </a:endParaRPr>
            </a:p>
          </p:txBody>
        </p:sp>
        <p:sp>
          <p:nvSpPr>
            <p:cNvPr id="11" name="Rectangle: Rounded Corners 10">
              <a:extLst>
                <a:ext uri="{FF2B5EF4-FFF2-40B4-BE49-F238E27FC236}">
                  <a16:creationId xmlns:a16="http://schemas.microsoft.com/office/drawing/2014/main" id="{39F00F86-907E-6B40-30DD-E28494B35DE5}"/>
                </a:ext>
              </a:extLst>
            </p:cNvPr>
            <p:cNvSpPr/>
            <p:nvPr/>
          </p:nvSpPr>
          <p:spPr>
            <a:xfrm>
              <a:off x="457200" y="2383366"/>
              <a:ext cx="8229600" cy="213360"/>
            </a:xfrm>
            <a:prstGeom prst="roundRect">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u="sng">
                  <a:latin typeface="Arial" panose="020B0604020202020204" pitchFamily="34" charset="0"/>
                  <a:cs typeface="Arial" panose="020B0604020202020204" pitchFamily="34" charset="0"/>
                </a:rPr>
                <a:t>Program Description</a:t>
              </a:r>
            </a:p>
          </p:txBody>
        </p:sp>
      </p:grpSp>
      <p:graphicFrame>
        <p:nvGraphicFramePr>
          <p:cNvPr id="20" name="Table 19">
            <a:extLst>
              <a:ext uri="{FF2B5EF4-FFF2-40B4-BE49-F238E27FC236}">
                <a16:creationId xmlns:a16="http://schemas.microsoft.com/office/drawing/2014/main" id="{EFFCA6A9-A240-EC73-5322-1A822A4FC835}"/>
              </a:ext>
            </a:extLst>
          </p:cNvPr>
          <p:cNvGraphicFramePr>
            <a:graphicFrameLocks noGrp="1"/>
          </p:cNvGraphicFramePr>
          <p:nvPr>
            <p:extLst>
              <p:ext uri="{D42A27DB-BD31-4B8C-83A1-F6EECF244321}">
                <p14:modId xmlns:p14="http://schemas.microsoft.com/office/powerpoint/2010/main" val="1030733803"/>
              </p:ext>
            </p:extLst>
          </p:nvPr>
        </p:nvGraphicFramePr>
        <p:xfrm>
          <a:off x="561768" y="3766994"/>
          <a:ext cx="7901093" cy="2557546"/>
        </p:xfrm>
        <a:graphic>
          <a:graphicData uri="http://schemas.openxmlformats.org/drawingml/2006/table">
            <a:tbl>
              <a:tblPr firstRow="1" bandRow="1">
                <a:tableStyleId>{5C22544A-7EE6-4342-B048-85BDC9FD1C3A}</a:tableStyleId>
              </a:tblPr>
              <a:tblGrid>
                <a:gridCol w="2707850">
                  <a:extLst>
                    <a:ext uri="{9D8B030D-6E8A-4147-A177-3AD203B41FA5}">
                      <a16:colId xmlns:a16="http://schemas.microsoft.com/office/drawing/2014/main" val="516550114"/>
                    </a:ext>
                  </a:extLst>
                </a:gridCol>
                <a:gridCol w="711189">
                  <a:extLst>
                    <a:ext uri="{9D8B030D-6E8A-4147-A177-3AD203B41FA5}">
                      <a16:colId xmlns:a16="http://schemas.microsoft.com/office/drawing/2014/main" val="2288775472"/>
                    </a:ext>
                  </a:extLst>
                </a:gridCol>
                <a:gridCol w="910785">
                  <a:extLst>
                    <a:ext uri="{9D8B030D-6E8A-4147-A177-3AD203B41FA5}">
                      <a16:colId xmlns:a16="http://schemas.microsoft.com/office/drawing/2014/main" val="3226125417"/>
                    </a:ext>
                  </a:extLst>
                </a:gridCol>
                <a:gridCol w="700640">
                  <a:extLst>
                    <a:ext uri="{9D8B030D-6E8A-4147-A177-3AD203B41FA5}">
                      <a16:colId xmlns:a16="http://schemas.microsoft.com/office/drawing/2014/main" val="2175961683"/>
                    </a:ext>
                  </a:extLst>
                </a:gridCol>
                <a:gridCol w="846224">
                  <a:extLst>
                    <a:ext uri="{9D8B030D-6E8A-4147-A177-3AD203B41FA5}">
                      <a16:colId xmlns:a16="http://schemas.microsoft.com/office/drawing/2014/main" val="205436863"/>
                    </a:ext>
                  </a:extLst>
                </a:gridCol>
                <a:gridCol w="2024405">
                  <a:extLst>
                    <a:ext uri="{9D8B030D-6E8A-4147-A177-3AD203B41FA5}">
                      <a16:colId xmlns:a16="http://schemas.microsoft.com/office/drawing/2014/main" val="1850985765"/>
                    </a:ext>
                  </a:extLst>
                </a:gridCol>
              </a:tblGrid>
              <a:tr h="535919">
                <a:tc>
                  <a:txBody>
                    <a:bodyPr/>
                    <a:lstStyle/>
                    <a:p>
                      <a:pPr algn="ctr"/>
                      <a:r>
                        <a:rPr lang="en-US" sz="1000">
                          <a:latin typeface="Arial"/>
                          <a:ea typeface="Verdana"/>
                          <a:cs typeface="Arial"/>
                        </a:rPr>
                        <a:t>Measure Name</a:t>
                      </a:r>
                    </a:p>
                  </a:txBody>
                  <a:tcPr anchor="ctr">
                    <a:lnB w="38100" cap="flat" cmpd="sng" algn="ctr">
                      <a:solidFill>
                        <a:schemeClr val="accent4"/>
                      </a:solidFill>
                      <a:prstDash val="solid"/>
                      <a:round/>
                      <a:headEnd type="none" w="med" len="med"/>
                      <a:tailEnd type="none" w="med" len="med"/>
                    </a:lnB>
                    <a:solidFill>
                      <a:srgbClr val="C00000"/>
                    </a:solidFill>
                  </a:tcPr>
                </a:tc>
                <a:tc>
                  <a:txBody>
                    <a:bodyPr/>
                    <a:lstStyle/>
                    <a:p>
                      <a:pPr algn="ctr"/>
                      <a:r>
                        <a:rPr lang="en-US" sz="1000">
                          <a:latin typeface="Arial" panose="020B0604020202020204" pitchFamily="34" charset="0"/>
                          <a:ea typeface="Verdana" pitchFamily="34" charset="0"/>
                          <a:cs typeface="Arial" panose="020B0604020202020204" pitchFamily="34" charset="0"/>
                        </a:rPr>
                        <a:t>FY25</a:t>
                      </a:r>
                    </a:p>
                    <a:p>
                      <a:pPr algn="ctr"/>
                      <a:r>
                        <a:rPr lang="en-US" sz="1000">
                          <a:latin typeface="Arial" panose="020B0604020202020204" pitchFamily="34" charset="0"/>
                          <a:ea typeface="Verdana" pitchFamily="34" charset="0"/>
                          <a:cs typeface="Arial" panose="020B0604020202020204" pitchFamily="34" charset="0"/>
                        </a:rPr>
                        <a:t>Actual</a:t>
                      </a:r>
                    </a:p>
                  </a:txBody>
                  <a:tcPr anchor="ctr">
                    <a:lnB w="38100" cap="flat" cmpd="sng" algn="ctr">
                      <a:solidFill>
                        <a:schemeClr val="accent4"/>
                      </a:solidFill>
                      <a:prstDash val="solid"/>
                      <a:round/>
                      <a:headEnd type="none" w="med" len="med"/>
                      <a:tailEnd type="none" w="med" len="med"/>
                    </a:lnB>
                    <a:solidFill>
                      <a:srgbClr val="C00000"/>
                    </a:solidFill>
                  </a:tcPr>
                </a:tc>
                <a:tc>
                  <a:txBody>
                    <a:bodyPr/>
                    <a:lstStyle/>
                    <a:p>
                      <a:pPr algn="ctr"/>
                      <a:r>
                        <a:rPr lang="en-US" sz="1000">
                          <a:latin typeface="Arial"/>
                          <a:ea typeface="Verdana"/>
                          <a:cs typeface="Arial"/>
                        </a:rPr>
                        <a:t>FY26          Progress (Q3)</a:t>
                      </a:r>
                    </a:p>
                  </a:txBody>
                  <a:tcPr anchor="ctr">
                    <a:lnB w="38100" cap="flat" cmpd="sng" algn="ctr">
                      <a:solidFill>
                        <a:schemeClr val="accent4"/>
                      </a:solidFill>
                      <a:prstDash val="solid"/>
                      <a:round/>
                      <a:headEnd type="none" w="med" len="med"/>
                      <a:tailEnd type="none" w="med" len="med"/>
                    </a:lnB>
                    <a:solidFill>
                      <a:srgbClr val="C00000"/>
                    </a:solidFill>
                  </a:tcPr>
                </a:tc>
                <a:tc>
                  <a:txBody>
                    <a:bodyPr/>
                    <a:lstStyle/>
                    <a:p>
                      <a:pPr algn="ctr"/>
                      <a:r>
                        <a:rPr lang="en-US" sz="1000">
                          <a:latin typeface="Arial" panose="020B0604020202020204" pitchFamily="34" charset="0"/>
                          <a:ea typeface="Verdana" pitchFamily="34" charset="0"/>
                          <a:cs typeface="Arial" panose="020B0604020202020204" pitchFamily="34" charset="0"/>
                        </a:rPr>
                        <a:t>FY26</a:t>
                      </a:r>
                    </a:p>
                    <a:p>
                      <a:pPr algn="ctr"/>
                      <a:r>
                        <a:rPr lang="en-US" sz="1000">
                          <a:latin typeface="Arial" panose="020B0604020202020204" pitchFamily="34" charset="0"/>
                          <a:ea typeface="Verdana" pitchFamily="34" charset="0"/>
                          <a:cs typeface="Arial" panose="020B0604020202020204" pitchFamily="34" charset="0"/>
                        </a:rPr>
                        <a:t>Target</a:t>
                      </a:r>
                    </a:p>
                  </a:txBody>
                  <a:tcPr anchor="ctr">
                    <a:lnB w="38100" cap="flat" cmpd="sng" algn="ctr">
                      <a:solidFill>
                        <a:schemeClr val="accent4"/>
                      </a:solidFill>
                      <a:prstDash val="solid"/>
                      <a:round/>
                      <a:headEnd type="none" w="med" len="med"/>
                      <a:tailEnd type="none" w="med" len="med"/>
                    </a:lnB>
                    <a:solidFill>
                      <a:srgbClr val="C00000"/>
                    </a:solidFill>
                  </a:tcPr>
                </a:tc>
                <a:tc>
                  <a:txBody>
                    <a:bodyPr/>
                    <a:lstStyle/>
                    <a:p>
                      <a:pPr algn="ctr"/>
                      <a:r>
                        <a:rPr lang="en-US" sz="1000">
                          <a:latin typeface="Arial"/>
                          <a:ea typeface="Verdana"/>
                          <a:cs typeface="Arial"/>
                        </a:rPr>
                        <a:t>FY27</a:t>
                      </a:r>
                    </a:p>
                    <a:p>
                      <a:pPr algn="ctr"/>
                      <a:r>
                        <a:rPr lang="en-US" sz="1000">
                          <a:latin typeface="Arial"/>
                          <a:ea typeface="Verdana"/>
                          <a:cs typeface="Arial"/>
                        </a:rPr>
                        <a:t>Target</a:t>
                      </a:r>
                    </a:p>
                  </a:txBody>
                  <a:tcPr anchor="ctr">
                    <a:lnB w="38100" cap="flat" cmpd="sng" algn="ctr">
                      <a:solidFill>
                        <a:schemeClr val="accent4"/>
                      </a:solidFill>
                      <a:prstDash val="solid"/>
                      <a:round/>
                      <a:headEnd type="none" w="med" len="med"/>
                      <a:tailEnd type="none" w="med" len="med"/>
                    </a:lnB>
                    <a:solidFill>
                      <a:srgbClr val="C00000"/>
                    </a:solidFill>
                  </a:tcPr>
                </a:tc>
                <a:tc>
                  <a:txBody>
                    <a:bodyPr/>
                    <a:lstStyle/>
                    <a:p>
                      <a:pPr algn="ctr"/>
                      <a:r>
                        <a:rPr lang="en-US" sz="1000">
                          <a:latin typeface="Arial"/>
                          <a:cs typeface="Arial"/>
                        </a:rPr>
                        <a:t>Target Context</a:t>
                      </a:r>
                    </a:p>
                  </a:txBody>
                  <a:tcPr anchor="ctr">
                    <a:lnB w="38100" cap="flat" cmpd="sng" algn="ctr">
                      <a:solidFill>
                        <a:schemeClr val="accent4"/>
                      </a:solidFill>
                      <a:prstDash val="solid"/>
                      <a:round/>
                      <a:headEnd type="none" w="med" len="med"/>
                      <a:tailEnd type="none" w="med" len="med"/>
                    </a:lnB>
                    <a:solidFill>
                      <a:srgbClr val="C00000"/>
                    </a:solidFill>
                  </a:tcPr>
                </a:tc>
                <a:extLst>
                  <a:ext uri="{0D108BD9-81ED-4DB2-BD59-A6C34878D82A}">
                    <a16:rowId xmlns:a16="http://schemas.microsoft.com/office/drawing/2014/main" val="2766710000"/>
                  </a:ext>
                </a:extLst>
              </a:tr>
              <a:tr h="327506">
                <a:tc>
                  <a:txBody>
                    <a:bodyPr/>
                    <a:lstStyle/>
                    <a:p>
                      <a:pPr algn="l"/>
                      <a:r>
                        <a:rPr lang="en-US" sz="800">
                          <a:latin typeface="+mn-lt"/>
                          <a:cs typeface="Arial" panose="020B0604020202020204" pitchFamily="34" charset="0"/>
                        </a:rPr>
                        <a:t># of In-person visits to Neighborhood Libraries and the Central Library</a:t>
                      </a:r>
                    </a:p>
                  </a:txBody>
                  <a:tcPr anchor="ctr">
                    <a:lnT w="38100" cap="flat" cmpd="sng" algn="ctr">
                      <a:solidFill>
                        <a:schemeClr val="accent4"/>
                      </a:solidFill>
                      <a:prstDash val="solid"/>
                      <a:round/>
                      <a:headEnd type="none" w="med" len="med"/>
                      <a:tailEnd type="none" w="med" len="med"/>
                    </a:lnT>
                    <a:solidFill>
                      <a:schemeClr val="bg1">
                        <a:lumMod val="85000"/>
                      </a:schemeClr>
                    </a:solidFill>
                  </a:tcPr>
                </a:tc>
                <a:tc>
                  <a:txBody>
                    <a:bodyPr/>
                    <a:lstStyle/>
                    <a:p>
                      <a:pPr algn="ctr"/>
                      <a:r>
                        <a:rPr lang="en-US" sz="800">
                          <a:latin typeface="+mn-lt"/>
                          <a:cs typeface="Arial" panose="020B0604020202020204" pitchFamily="34" charset="0"/>
                        </a:rPr>
                        <a:t>N/A</a:t>
                      </a:r>
                    </a:p>
                  </a:txBody>
                  <a:tcPr anchor="b">
                    <a:lnT w="38100" cap="flat" cmpd="sng" algn="ctr">
                      <a:solidFill>
                        <a:schemeClr val="accent4"/>
                      </a:solidFill>
                      <a:prstDash val="solid"/>
                      <a:round/>
                      <a:headEnd type="none" w="med" len="med"/>
                      <a:tailEnd type="none" w="med" len="med"/>
                    </a:lnT>
                    <a:solidFill>
                      <a:schemeClr val="bg1">
                        <a:lumMod val="85000"/>
                      </a:schemeClr>
                    </a:solidFill>
                  </a:tcPr>
                </a:tc>
                <a:tc>
                  <a:txBody>
                    <a:bodyPr/>
                    <a:lstStyle/>
                    <a:p>
                      <a:pPr algn="ctr"/>
                      <a:r>
                        <a:rPr lang="en-US" sz="800">
                          <a:latin typeface="+mn-lt"/>
                          <a:cs typeface="Arial" panose="020B0604020202020204" pitchFamily="34" charset="0"/>
                        </a:rPr>
                        <a:t>N/A</a:t>
                      </a:r>
                    </a:p>
                  </a:txBody>
                  <a:tcPr anchor="b">
                    <a:lnT w="38100" cap="flat" cmpd="sng" algn="ctr">
                      <a:solidFill>
                        <a:schemeClr val="accent4"/>
                      </a:solidFill>
                      <a:prstDash val="solid"/>
                      <a:round/>
                      <a:headEnd type="none" w="med" len="med"/>
                      <a:tailEnd type="none" w="med" len="med"/>
                    </a:lnT>
                    <a:solidFill>
                      <a:schemeClr val="bg1">
                        <a:lumMod val="85000"/>
                      </a:schemeClr>
                    </a:solidFill>
                  </a:tcPr>
                </a:tc>
                <a:tc>
                  <a:txBody>
                    <a:bodyPr/>
                    <a:lstStyle/>
                    <a:p>
                      <a:pPr algn="ctr"/>
                      <a:r>
                        <a:rPr lang="en-US" sz="800">
                          <a:latin typeface="+mn-lt"/>
                          <a:cs typeface="Arial" panose="020B0604020202020204" pitchFamily="34" charset="0"/>
                        </a:rPr>
                        <a:t>N/A</a:t>
                      </a:r>
                    </a:p>
                  </a:txBody>
                  <a:tcPr anchor="b">
                    <a:lnT w="38100" cap="flat" cmpd="sng" algn="ctr">
                      <a:solidFill>
                        <a:schemeClr val="accent4"/>
                      </a:solidFill>
                      <a:prstDash val="solid"/>
                      <a:round/>
                      <a:headEnd type="none" w="med" len="med"/>
                      <a:tailEnd type="none" w="med" len="med"/>
                    </a:lnT>
                    <a:solidFill>
                      <a:schemeClr val="bg1">
                        <a:lumMod val="85000"/>
                      </a:schemeClr>
                    </a:solidFill>
                  </a:tcPr>
                </a:tc>
                <a:tc>
                  <a:txBody>
                    <a:bodyPr/>
                    <a:lstStyle/>
                    <a:p>
                      <a:pPr algn="ctr"/>
                      <a:r>
                        <a:rPr lang="en-US" sz="800">
                          <a:solidFill>
                            <a:schemeClr val="tx1"/>
                          </a:solidFill>
                          <a:latin typeface="+mn-lt"/>
                          <a:cs typeface="Arial" panose="020B0604020202020204" pitchFamily="34" charset="0"/>
                        </a:rPr>
                        <a:t>2,300,000</a:t>
                      </a:r>
                    </a:p>
                  </a:txBody>
                  <a:tcPr anchor="b">
                    <a:lnT w="38100" cap="flat" cmpd="sng" algn="ctr">
                      <a:solidFill>
                        <a:schemeClr val="accent4"/>
                      </a:solidFill>
                      <a:prstDash val="solid"/>
                      <a:round/>
                      <a:headEnd type="none" w="med" len="med"/>
                      <a:tailEnd type="none" w="med" len="med"/>
                    </a:lnT>
                    <a:solidFill>
                      <a:schemeClr val="bg1">
                        <a:lumMod val="85000"/>
                      </a:schemeClr>
                    </a:solidFill>
                  </a:tcPr>
                </a:tc>
                <a:tc>
                  <a:txBody>
                    <a:bodyPr/>
                    <a:lstStyle/>
                    <a:p>
                      <a:pPr algn="ctr"/>
                      <a:r>
                        <a:rPr lang="en-US" sz="800">
                          <a:solidFill>
                            <a:schemeClr val="tx1"/>
                          </a:solidFill>
                          <a:latin typeface="+mn-lt"/>
                          <a:cs typeface="Arial" panose="020B0604020202020204" pitchFamily="34" charset="0"/>
                        </a:rPr>
                        <a:t>Number of visitors to Neighborhood Libraries and the Central Library</a:t>
                      </a:r>
                    </a:p>
                  </a:txBody>
                  <a:tcPr anchor="b">
                    <a:lnT w="38100" cap="flat" cmpd="sng" algn="ctr">
                      <a:solidFill>
                        <a:schemeClr val="accent4"/>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967263499"/>
                  </a:ext>
                </a:extLst>
              </a:tr>
              <a:tr h="327506">
                <a:tc>
                  <a:txBody>
                    <a:bodyPr/>
                    <a:lstStyle/>
                    <a:p>
                      <a:pPr algn="l"/>
                      <a:r>
                        <a:rPr lang="en-US" sz="800">
                          <a:latin typeface="+mn-lt"/>
                          <a:cs typeface="Arial" panose="020B0604020202020204" pitchFamily="34" charset="0"/>
                        </a:rPr>
                        <a:t>% of Library cards issued through community outreach that are used to access library services within the fiscal year</a:t>
                      </a:r>
                    </a:p>
                  </a:txBody>
                  <a:tcPr anchor="ctr">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10%</a:t>
                      </a:r>
                    </a:p>
                  </a:txBody>
                  <a:tcPr anchor="b">
                    <a:solidFill>
                      <a:schemeClr val="bg1">
                        <a:lumMod val="85000"/>
                      </a:schemeClr>
                    </a:solidFill>
                  </a:tcPr>
                </a:tc>
                <a:tc>
                  <a:txBody>
                    <a:bodyPr/>
                    <a:lstStyle/>
                    <a:p>
                      <a:pPr algn="ctr"/>
                      <a:r>
                        <a:rPr lang="en-US" sz="800">
                          <a:solidFill>
                            <a:schemeClr val="tx1"/>
                          </a:solidFill>
                          <a:latin typeface="+mn-lt"/>
                          <a:cs typeface="Arial" panose="020B0604020202020204" pitchFamily="34" charset="0"/>
                        </a:rPr>
                        <a:t>Measures effectiveness of outreach to draw customers to utilize library resources</a:t>
                      </a:r>
                    </a:p>
                  </a:txBody>
                  <a:tcPr anchor="b">
                    <a:solidFill>
                      <a:schemeClr val="bg1">
                        <a:lumMod val="85000"/>
                      </a:schemeClr>
                    </a:solidFill>
                  </a:tcPr>
                </a:tc>
                <a:extLst>
                  <a:ext uri="{0D108BD9-81ED-4DB2-BD59-A6C34878D82A}">
                    <a16:rowId xmlns:a16="http://schemas.microsoft.com/office/drawing/2014/main" val="1340933353"/>
                  </a:ext>
                </a:extLst>
              </a:tr>
              <a:tr h="446599">
                <a:tc>
                  <a:txBody>
                    <a:bodyPr/>
                    <a:lstStyle/>
                    <a:p>
                      <a:pPr algn="l"/>
                      <a:r>
                        <a:rPr lang="en-US" sz="800">
                          <a:latin typeface="+mn-lt"/>
                          <a:cs typeface="Arial" panose="020B0604020202020204" pitchFamily="34" charset="0"/>
                        </a:rPr>
                        <a:t>% of Library visitors reporting satisfaction with library customer service (via survey)</a:t>
                      </a:r>
                    </a:p>
                  </a:txBody>
                  <a:tcPr anchor="ctr">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86.8%</a:t>
                      </a:r>
                    </a:p>
                  </a:txBody>
                  <a:tcPr anchor="b">
                    <a:solidFill>
                      <a:schemeClr val="bg1">
                        <a:lumMod val="85000"/>
                      </a:schemeClr>
                    </a:solidFill>
                  </a:tcPr>
                </a:tc>
                <a:tc>
                  <a:txBody>
                    <a:bodyPr/>
                    <a:lstStyle/>
                    <a:p>
                      <a:pPr algn="ctr"/>
                      <a:r>
                        <a:rPr lang="en-US" sz="800">
                          <a:latin typeface="+mn-lt"/>
                          <a:cs typeface="Arial" panose="020B0604020202020204" pitchFamily="34" charset="0"/>
                        </a:rPr>
                        <a:t>85%</a:t>
                      </a:r>
                    </a:p>
                  </a:txBody>
                  <a:tcPr anchor="b">
                    <a:solidFill>
                      <a:schemeClr val="bg1">
                        <a:lumMod val="85000"/>
                      </a:schemeClr>
                    </a:solidFill>
                  </a:tcPr>
                </a:tc>
                <a:tc>
                  <a:txBody>
                    <a:bodyPr/>
                    <a:lstStyle/>
                    <a:p>
                      <a:pPr algn="ctr"/>
                      <a:r>
                        <a:rPr lang="en-US" sz="800">
                          <a:solidFill>
                            <a:schemeClr val="tx1"/>
                          </a:solidFill>
                          <a:latin typeface="+mn-lt"/>
                          <a:cs typeface="Arial" panose="020B0604020202020204" pitchFamily="34" charset="0"/>
                        </a:rPr>
                        <a:t>Provides insights (via survey) on customer satisfaction with library services</a:t>
                      </a:r>
                    </a:p>
                  </a:txBody>
                  <a:tcPr anchor="b">
                    <a:solidFill>
                      <a:schemeClr val="bg1">
                        <a:lumMod val="85000"/>
                      </a:schemeClr>
                    </a:solidFill>
                  </a:tcPr>
                </a:tc>
                <a:extLst>
                  <a:ext uri="{0D108BD9-81ED-4DB2-BD59-A6C34878D82A}">
                    <a16:rowId xmlns:a16="http://schemas.microsoft.com/office/drawing/2014/main" val="3912358189"/>
                  </a:ext>
                </a:extLst>
              </a:tr>
              <a:tr h="238186">
                <a:tc>
                  <a:txBody>
                    <a:bodyPr/>
                    <a:lstStyle/>
                    <a:p>
                      <a:pPr algn="l"/>
                      <a:r>
                        <a:rPr lang="en-US" sz="800">
                          <a:latin typeface="+mn-lt"/>
                          <a:cs typeface="Arial" panose="020B0604020202020204" pitchFamily="34" charset="0"/>
                        </a:rPr>
                        <a:t>Average time (in business days) for library staff to provide a response to online help desk requests</a:t>
                      </a:r>
                    </a:p>
                  </a:txBody>
                  <a:tcPr anchor="ctr">
                    <a:solidFill>
                      <a:schemeClr val="bg1">
                        <a:lumMod val="85000"/>
                      </a:schemeClr>
                    </a:solidFill>
                  </a:tcPr>
                </a:tc>
                <a:tc>
                  <a:txBody>
                    <a:bodyPr/>
                    <a:lstStyle/>
                    <a:p>
                      <a:pPr algn="ctr"/>
                      <a:r>
                        <a:rPr lang="en-US" sz="800">
                          <a:latin typeface="+mn-lt"/>
                          <a:cs typeface="Arial" panose="020B0604020202020204" pitchFamily="34" charset="0"/>
                        </a:rPr>
                        <a:t>3</a:t>
                      </a:r>
                    </a:p>
                  </a:txBody>
                  <a:tcPr anchor="b">
                    <a:solidFill>
                      <a:schemeClr val="bg1">
                        <a:lumMod val="85000"/>
                      </a:schemeClr>
                    </a:solidFill>
                  </a:tcPr>
                </a:tc>
                <a:tc>
                  <a:txBody>
                    <a:bodyPr/>
                    <a:lstStyle/>
                    <a:p>
                      <a:pPr algn="ctr"/>
                      <a:r>
                        <a:rPr lang="en-US" sz="800">
                          <a:latin typeface="+mn-lt"/>
                          <a:cs typeface="Arial" panose="020B0604020202020204" pitchFamily="34" charset="0"/>
                        </a:rPr>
                        <a:t>3</a:t>
                      </a:r>
                    </a:p>
                  </a:txBody>
                  <a:tcPr anchor="b">
                    <a:solidFill>
                      <a:schemeClr val="bg1">
                        <a:lumMod val="85000"/>
                      </a:schemeClr>
                    </a:solidFill>
                  </a:tcPr>
                </a:tc>
                <a:tc>
                  <a:txBody>
                    <a:bodyPr/>
                    <a:lstStyle/>
                    <a:p>
                      <a:pPr algn="ctr"/>
                      <a:r>
                        <a:rPr lang="en-US" sz="800">
                          <a:latin typeface="+mn-lt"/>
                          <a:cs typeface="Arial" panose="020B0604020202020204" pitchFamily="34" charset="0"/>
                        </a:rPr>
                        <a:t>1.8</a:t>
                      </a:r>
                    </a:p>
                  </a:txBody>
                  <a:tcPr anchor="b">
                    <a:solidFill>
                      <a:schemeClr val="bg1">
                        <a:lumMod val="85000"/>
                      </a:schemeClr>
                    </a:solidFill>
                  </a:tcPr>
                </a:tc>
                <a:tc>
                  <a:txBody>
                    <a:bodyPr/>
                    <a:lstStyle/>
                    <a:p>
                      <a:pPr algn="ctr"/>
                      <a:r>
                        <a:rPr lang="en-US" sz="800">
                          <a:latin typeface="+mn-lt"/>
                          <a:cs typeface="Arial" panose="020B0604020202020204" pitchFamily="34" charset="0"/>
                        </a:rPr>
                        <a:t>3</a:t>
                      </a:r>
                    </a:p>
                  </a:txBody>
                  <a:tcPr anchor="b">
                    <a:solidFill>
                      <a:schemeClr val="bg1">
                        <a:lumMod val="85000"/>
                      </a:schemeClr>
                    </a:solidFill>
                  </a:tcPr>
                </a:tc>
                <a:tc>
                  <a:txBody>
                    <a:bodyPr/>
                    <a:lstStyle/>
                    <a:p>
                      <a:pPr algn="ctr"/>
                      <a:r>
                        <a:rPr lang="en-US" sz="800">
                          <a:solidFill>
                            <a:schemeClr val="tx1"/>
                          </a:solidFill>
                          <a:latin typeface="+mn-lt"/>
                          <a:cs typeface="Arial" panose="020B0604020202020204" pitchFamily="34" charset="0"/>
                        </a:rPr>
                        <a:t>Responding to reference, customer, and website issues in a timely manner</a:t>
                      </a:r>
                    </a:p>
                  </a:txBody>
                  <a:tcPr anchor="b">
                    <a:solidFill>
                      <a:schemeClr val="bg1">
                        <a:lumMod val="85000"/>
                      </a:schemeClr>
                    </a:solidFill>
                  </a:tcPr>
                </a:tc>
                <a:extLst>
                  <a:ext uri="{0D108BD9-81ED-4DB2-BD59-A6C34878D82A}">
                    <a16:rowId xmlns:a16="http://schemas.microsoft.com/office/drawing/2014/main" val="1549657958"/>
                  </a:ext>
                </a:extLst>
              </a:tr>
              <a:tr h="238186">
                <a:tc>
                  <a:txBody>
                    <a:bodyPr/>
                    <a:lstStyle/>
                    <a:p>
                      <a:pPr algn="l"/>
                      <a:r>
                        <a:rPr lang="en-US" sz="800">
                          <a:latin typeface="+mn-lt"/>
                          <a:cs typeface="Arial" panose="020B0604020202020204" pitchFamily="34" charset="0"/>
                        </a:rPr>
                        <a:t>Revenue generated from passport services at library locations during the fiscal year</a:t>
                      </a:r>
                    </a:p>
                  </a:txBody>
                  <a:tcPr anchor="ctr">
                    <a:solidFill>
                      <a:schemeClr val="bg1">
                        <a:lumMod val="85000"/>
                      </a:schemeClr>
                    </a:solidFill>
                  </a:tcPr>
                </a:tc>
                <a:tc>
                  <a:txBody>
                    <a:bodyPr/>
                    <a:lstStyle/>
                    <a:p>
                      <a:pPr algn="ctr"/>
                      <a:r>
                        <a:rPr lang="en-US" sz="800">
                          <a:latin typeface="+mn-lt"/>
                          <a:cs typeface="Arial" panose="020B0604020202020204" pitchFamily="34" charset="0"/>
                        </a:rPr>
                        <a:t>$1,000,768</a:t>
                      </a:r>
                    </a:p>
                  </a:txBody>
                  <a:tcPr anchor="b">
                    <a:solidFill>
                      <a:schemeClr val="bg1">
                        <a:lumMod val="85000"/>
                      </a:schemeClr>
                    </a:solidFill>
                  </a:tcPr>
                </a:tc>
                <a:tc>
                  <a:txBody>
                    <a:bodyPr/>
                    <a:lstStyle/>
                    <a:p>
                      <a:pPr algn="ctr"/>
                      <a:r>
                        <a:rPr lang="en-US" sz="800">
                          <a:latin typeface="+mn-lt"/>
                          <a:cs typeface="Arial" panose="020B0604020202020204" pitchFamily="34" charset="0"/>
                        </a:rPr>
                        <a:t>$900,000</a:t>
                      </a:r>
                    </a:p>
                  </a:txBody>
                  <a:tcPr anchor="b">
                    <a:solidFill>
                      <a:schemeClr val="bg1">
                        <a:lumMod val="85000"/>
                      </a:schemeClr>
                    </a:solidFill>
                  </a:tcPr>
                </a:tc>
                <a:tc>
                  <a:txBody>
                    <a:bodyPr/>
                    <a:lstStyle/>
                    <a:p>
                      <a:pPr algn="ctr"/>
                      <a:r>
                        <a:rPr lang="en-US" sz="800">
                          <a:latin typeface="+mn-lt"/>
                          <a:cs typeface="Arial" panose="020B0604020202020204" pitchFamily="34" charset="0"/>
                        </a:rPr>
                        <a:t>$800,000</a:t>
                      </a:r>
                    </a:p>
                  </a:txBody>
                  <a:tcPr anchor="b">
                    <a:solidFill>
                      <a:schemeClr val="bg1">
                        <a:lumMod val="85000"/>
                      </a:schemeClr>
                    </a:solidFill>
                  </a:tcPr>
                </a:tc>
                <a:tc>
                  <a:txBody>
                    <a:bodyPr/>
                    <a:lstStyle/>
                    <a:p>
                      <a:pPr algn="ctr"/>
                      <a:r>
                        <a:rPr lang="en-US" sz="800">
                          <a:latin typeface="+mn-lt"/>
                          <a:cs typeface="Arial" panose="020B0604020202020204" pitchFamily="34" charset="0"/>
                        </a:rPr>
                        <a:t>$800,000</a:t>
                      </a:r>
                    </a:p>
                  </a:txBody>
                  <a:tcPr anchor="b">
                    <a:solidFill>
                      <a:schemeClr val="bg1">
                        <a:lumMod val="85000"/>
                      </a:schemeClr>
                    </a:solidFill>
                  </a:tcPr>
                </a:tc>
                <a:tc>
                  <a:txBody>
                    <a:bodyPr/>
                    <a:lstStyle/>
                    <a:p>
                      <a:pPr algn="ctr"/>
                      <a:r>
                        <a:rPr lang="en-US" sz="800">
                          <a:solidFill>
                            <a:schemeClr val="tx1"/>
                          </a:solidFill>
                          <a:latin typeface="+mn-lt"/>
                          <a:cs typeface="Arial" panose="020B0604020202020204" pitchFamily="34" charset="0"/>
                        </a:rPr>
                        <a:t>Provide passport application acceptance to library customers</a:t>
                      </a:r>
                    </a:p>
                  </a:txBody>
                  <a:tcPr anchor="b">
                    <a:solidFill>
                      <a:schemeClr val="bg1">
                        <a:lumMod val="85000"/>
                      </a:schemeClr>
                    </a:solidFill>
                  </a:tcPr>
                </a:tc>
                <a:extLst>
                  <a:ext uri="{0D108BD9-81ED-4DB2-BD59-A6C34878D82A}">
                    <a16:rowId xmlns:a16="http://schemas.microsoft.com/office/drawing/2014/main" val="2031532008"/>
                  </a:ext>
                </a:extLst>
              </a:tr>
              <a:tr h="221187">
                <a:tc gridSpan="6">
                  <a:txBody>
                    <a:bodyPr/>
                    <a:lstStyle/>
                    <a:p>
                      <a:pPr marL="0" algn="ctr" defTabSz="914400" rtl="0" eaLnBrk="1" latinLnBrk="0" hangingPunct="1"/>
                      <a:endParaRPr lang="en-US" sz="800" b="1" kern="1200">
                        <a:solidFill>
                          <a:schemeClr val="lt1"/>
                        </a:solidFill>
                        <a:latin typeface="Arial" panose="020B0604020202020204" pitchFamily="34" charset="0"/>
                        <a:ea typeface="Verdana" pitchFamily="34" charset="0"/>
                        <a:cs typeface="Arial" panose="020B0604020202020204" pitchFamily="34" charset="0"/>
                      </a:endParaRPr>
                    </a:p>
                  </a:txBody>
                  <a:tcPr anchor="ctr">
                    <a:solidFill>
                      <a:srgbClr val="C00000"/>
                    </a:solidFill>
                  </a:tcPr>
                </a:tc>
                <a:tc hMerge="1">
                  <a:txBody>
                    <a:bodyPr/>
                    <a:lstStyle/>
                    <a:p>
                      <a:pPr algn="ctr"/>
                      <a:endParaRPr lang="en-US" sz="1000" b="1">
                        <a:solidFill>
                          <a:schemeClr val="bg1"/>
                        </a:solidFill>
                        <a:latin typeface="Arial" panose="020B0604020202020204" pitchFamily="34" charset="0"/>
                        <a:cs typeface="Arial" panose="020B0604020202020204" pitchFamily="34" charset="0"/>
                      </a:endParaRPr>
                    </a:p>
                  </a:txBody>
                  <a:tcPr anchor="ctr">
                    <a:solidFill>
                      <a:srgbClr val="004491"/>
                    </a:solidFill>
                  </a:tcPr>
                </a:tc>
                <a:tc hMerge="1">
                  <a:txBody>
                    <a:bodyPr/>
                    <a:lstStyle/>
                    <a:p>
                      <a:pPr algn="ctr"/>
                      <a:endParaRPr lang="en-US" sz="1000" b="1">
                        <a:solidFill>
                          <a:schemeClr val="bg1"/>
                        </a:solidFill>
                        <a:latin typeface="Arial" panose="020B0604020202020204" pitchFamily="34" charset="0"/>
                        <a:cs typeface="Arial" panose="020B0604020202020204" pitchFamily="34" charset="0"/>
                      </a:endParaRPr>
                    </a:p>
                  </a:txBody>
                  <a:tcPr anchor="ctr">
                    <a:solidFill>
                      <a:srgbClr val="004491"/>
                    </a:solidFill>
                  </a:tcPr>
                </a:tc>
                <a:tc hMerge="1">
                  <a:txBody>
                    <a:bodyPr/>
                    <a:lstStyle/>
                    <a:p>
                      <a:pPr algn="ctr"/>
                      <a:endParaRPr lang="en-US" sz="1000" b="1">
                        <a:solidFill>
                          <a:schemeClr val="bg1"/>
                        </a:solidFill>
                        <a:latin typeface="Arial" panose="020B0604020202020204" pitchFamily="34" charset="0"/>
                        <a:cs typeface="Arial" panose="020B0604020202020204" pitchFamily="34" charset="0"/>
                      </a:endParaRPr>
                    </a:p>
                  </a:txBody>
                  <a:tcPr anchor="ctr">
                    <a:solidFill>
                      <a:srgbClr val="004491"/>
                    </a:solidFill>
                  </a:tcPr>
                </a:tc>
                <a:tc hMerge="1">
                  <a:txBody>
                    <a:bodyPr/>
                    <a:lstStyle/>
                    <a:p>
                      <a:pPr algn="ctr"/>
                      <a:endParaRPr lang="en-US" sz="1000" b="1">
                        <a:solidFill>
                          <a:srgbClr val="FF0000"/>
                        </a:solidFill>
                        <a:latin typeface="Arial" panose="020B0604020202020204" pitchFamily="34" charset="0"/>
                        <a:cs typeface="Arial" panose="020B0604020202020204" pitchFamily="34" charset="0"/>
                      </a:endParaRPr>
                    </a:p>
                  </a:txBody>
                  <a:tcPr anchor="ctr">
                    <a:solidFill>
                      <a:srgbClr val="004491"/>
                    </a:solidFill>
                  </a:tcPr>
                </a:tc>
                <a:tc hMerge="1">
                  <a:txBody>
                    <a:bodyPr/>
                    <a:lstStyle/>
                    <a:p>
                      <a:pPr algn="ctr"/>
                      <a:endParaRPr lang="en-US" sz="1000" b="1">
                        <a:solidFill>
                          <a:srgbClr val="FF0000"/>
                        </a:solidFill>
                        <a:latin typeface="Arial" panose="020B0604020202020204" pitchFamily="34" charset="0"/>
                        <a:cs typeface="Arial" panose="020B0604020202020204" pitchFamily="34" charset="0"/>
                      </a:endParaRPr>
                    </a:p>
                  </a:txBody>
                  <a:tcPr anchor="ctr">
                    <a:solidFill>
                      <a:srgbClr val="004491"/>
                    </a:solidFill>
                  </a:tcPr>
                </a:tc>
                <a:extLst>
                  <a:ext uri="{0D108BD9-81ED-4DB2-BD59-A6C34878D82A}">
                    <a16:rowId xmlns:a16="http://schemas.microsoft.com/office/drawing/2014/main" val="3365223260"/>
                  </a:ext>
                </a:extLst>
              </a:tr>
            </a:tbl>
          </a:graphicData>
        </a:graphic>
      </p:graphicFrame>
      <p:sp>
        <p:nvSpPr>
          <p:cNvPr id="21" name="Rectangle: Rounded Corners 20">
            <a:extLst>
              <a:ext uri="{FF2B5EF4-FFF2-40B4-BE49-F238E27FC236}">
                <a16:creationId xmlns:a16="http://schemas.microsoft.com/office/drawing/2014/main" id="{C7E69E3C-61A1-3DD2-26C5-1300B3E69A6F}"/>
              </a:ext>
            </a:extLst>
          </p:cNvPr>
          <p:cNvSpPr/>
          <p:nvPr/>
        </p:nvSpPr>
        <p:spPr>
          <a:xfrm>
            <a:off x="561768" y="3370035"/>
            <a:ext cx="7901093" cy="255213"/>
          </a:xfrm>
          <a:prstGeom prst="roundRect">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u="sng">
                <a:latin typeface="Arial" panose="020B0604020202020204" pitchFamily="34" charset="0"/>
                <a:cs typeface="Arial" panose="020B0604020202020204" pitchFamily="34" charset="0"/>
              </a:rPr>
              <a:t>Performance</a:t>
            </a:r>
          </a:p>
        </p:txBody>
      </p:sp>
      <p:graphicFrame>
        <p:nvGraphicFramePr>
          <p:cNvPr id="27" name="Table 26">
            <a:extLst>
              <a:ext uri="{FF2B5EF4-FFF2-40B4-BE49-F238E27FC236}">
                <a16:creationId xmlns:a16="http://schemas.microsoft.com/office/drawing/2014/main" id="{0EC6F631-4105-AB25-C738-BCE83F0B71F8}"/>
              </a:ext>
            </a:extLst>
          </p:cNvPr>
          <p:cNvGraphicFramePr>
            <a:graphicFrameLocks noGrp="1"/>
          </p:cNvGraphicFramePr>
          <p:nvPr>
            <p:extLst>
              <p:ext uri="{D42A27DB-BD31-4B8C-83A1-F6EECF244321}">
                <p14:modId xmlns:p14="http://schemas.microsoft.com/office/powerpoint/2010/main" val="360111539"/>
              </p:ext>
            </p:extLst>
          </p:nvPr>
        </p:nvGraphicFramePr>
        <p:xfrm>
          <a:off x="6272104" y="2371254"/>
          <a:ext cx="2190759" cy="731520"/>
        </p:xfrm>
        <a:graphic>
          <a:graphicData uri="http://schemas.openxmlformats.org/drawingml/2006/table">
            <a:tbl>
              <a:tblPr firstRow="1" bandRow="1">
                <a:tableStyleId>{5C22544A-7EE6-4342-B048-85BDC9FD1C3A}</a:tableStyleId>
              </a:tblPr>
              <a:tblGrid>
                <a:gridCol w="887421">
                  <a:extLst>
                    <a:ext uri="{9D8B030D-6E8A-4147-A177-3AD203B41FA5}">
                      <a16:colId xmlns:a16="http://schemas.microsoft.com/office/drawing/2014/main" val="516550114"/>
                    </a:ext>
                  </a:extLst>
                </a:gridCol>
                <a:gridCol w="1303338">
                  <a:extLst>
                    <a:ext uri="{9D8B030D-6E8A-4147-A177-3AD203B41FA5}">
                      <a16:colId xmlns:a16="http://schemas.microsoft.com/office/drawing/2014/main" val="120854523"/>
                    </a:ext>
                  </a:extLst>
                </a:gridCol>
              </a:tblGrid>
              <a:tr h="228735">
                <a:tc>
                  <a:txBody>
                    <a:bodyPr/>
                    <a:lstStyle/>
                    <a:p>
                      <a:pPr marL="0" algn="l" defTabSz="914400" rtl="0" eaLnBrk="1" latinLnBrk="0" hangingPunct="1"/>
                      <a:r>
                        <a:rPr lang="en-US" sz="1200" b="0" kern="1200">
                          <a:solidFill>
                            <a:schemeClr val="dk1"/>
                          </a:solidFill>
                          <a:latin typeface="Arial" panose="020B0604020202020204" pitchFamily="34" charset="0"/>
                          <a:ea typeface="+mn-ea"/>
                          <a:cs typeface="Arial" panose="020B0604020202020204" pitchFamily="34" charset="0"/>
                        </a:rPr>
                        <a:t>Fund </a:t>
                      </a:r>
                      <a:r>
                        <a:rPr lang="en-US" sz="1050" b="0" kern="1200">
                          <a:solidFill>
                            <a:schemeClr val="dk1"/>
                          </a:solidFill>
                          <a:latin typeface="Arial" panose="020B0604020202020204" pitchFamily="34" charset="0"/>
                          <a:ea typeface="+mn-ea"/>
                          <a:cs typeface="Arial" panose="020B0604020202020204" pitchFamily="34" charset="0"/>
                        </a:rPr>
                        <a:t>1000</a:t>
                      </a:r>
                    </a:p>
                  </a:txBody>
                  <a:tcPr anchor="b">
                    <a:solidFill>
                      <a:schemeClr val="bg1">
                        <a:lumMod val="95000"/>
                      </a:schemeClr>
                    </a:solidFill>
                  </a:tcPr>
                </a:tc>
                <a:tc>
                  <a:txBody>
                    <a:bodyPr/>
                    <a:lstStyle/>
                    <a:p>
                      <a:pPr marL="0" algn="ctr" defTabSz="914400" rtl="0" eaLnBrk="1" latinLnBrk="0" hangingPunct="1"/>
                      <a:r>
                        <a:rPr lang="en-US" sz="1200" b="0" kern="1200">
                          <a:solidFill>
                            <a:schemeClr val="dk1"/>
                          </a:solidFill>
                          <a:latin typeface="Arial" panose="020B0604020202020204" pitchFamily="34" charset="0"/>
                          <a:ea typeface="+mn-ea"/>
                          <a:cs typeface="Arial" panose="020B0604020202020204" pitchFamily="34" charset="0"/>
                        </a:rPr>
                        <a:t>$</a:t>
                      </a:r>
                      <a:r>
                        <a:rPr lang="en-US" sz="1050" b="0" kern="1200">
                          <a:solidFill>
                            <a:schemeClr val="dk1"/>
                          </a:solidFill>
                          <a:latin typeface="Arial" panose="020B0604020202020204" pitchFamily="34" charset="0"/>
                          <a:ea typeface="+mn-ea"/>
                          <a:cs typeface="Arial" panose="020B0604020202020204" pitchFamily="34" charset="0"/>
                        </a:rPr>
                        <a:t>21,787,527</a:t>
                      </a:r>
                    </a:p>
                  </a:txBody>
                  <a:tcPr anchor="b">
                    <a:solidFill>
                      <a:schemeClr val="bg1">
                        <a:lumMod val="95000"/>
                      </a:schemeClr>
                    </a:solidFill>
                  </a:tcPr>
                </a:tc>
                <a:extLst>
                  <a:ext uri="{0D108BD9-81ED-4DB2-BD59-A6C34878D82A}">
                    <a16:rowId xmlns:a16="http://schemas.microsoft.com/office/drawing/2014/main" val="634823115"/>
                  </a:ext>
                </a:extLst>
              </a:tr>
              <a:tr h="323133">
                <a:tc>
                  <a:txBody>
                    <a:bodyPr/>
                    <a:lstStyle/>
                    <a:p>
                      <a:pPr algn="l"/>
                      <a:r>
                        <a:rPr lang="en-US" sz="1050" b="1">
                          <a:latin typeface="Arial" panose="020B0604020202020204" pitchFamily="34" charset="0"/>
                          <a:cs typeface="Arial" panose="020B0604020202020204" pitchFamily="34" charset="0"/>
                        </a:rPr>
                        <a:t>Total</a:t>
                      </a:r>
                    </a:p>
                  </a:txBody>
                  <a:tcPr anchor="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a:solidFill>
                            <a:schemeClr val="dk1"/>
                          </a:solidFill>
                          <a:latin typeface="Arial" panose="020B0604020202020204" pitchFamily="34" charset="0"/>
                          <a:ea typeface="+mn-ea"/>
                          <a:cs typeface="Arial" panose="020B0604020202020204" pitchFamily="34" charset="0"/>
                        </a:rPr>
                        <a:t>               $</a:t>
                      </a:r>
                      <a:r>
                        <a:rPr lang="en-US" sz="1050" b="1" kern="1200">
                          <a:solidFill>
                            <a:schemeClr val="dk1"/>
                          </a:solidFill>
                          <a:latin typeface="Arial" panose="020B0604020202020204" pitchFamily="34" charset="0"/>
                          <a:ea typeface="+mn-ea"/>
                          <a:cs typeface="Arial" panose="020B0604020202020204" pitchFamily="34" charset="0"/>
                        </a:rPr>
                        <a:t>21,787,527</a:t>
                      </a:r>
                      <a:endParaRPr lang="en-US" sz="1050" b="1">
                        <a:solidFill>
                          <a:schemeClr val="tx1"/>
                        </a:solidFill>
                        <a:latin typeface="Arial" panose="020B0604020202020204" pitchFamily="34" charset="0"/>
                        <a:cs typeface="Arial" panose="020B0604020202020204" pitchFamily="34" charset="0"/>
                      </a:endParaRPr>
                    </a:p>
                  </a:txBody>
                  <a:tcPr anchor="b">
                    <a:solidFill>
                      <a:schemeClr val="bg1">
                        <a:lumMod val="95000"/>
                      </a:schemeClr>
                    </a:solidFill>
                  </a:tcPr>
                </a:tc>
                <a:extLst>
                  <a:ext uri="{0D108BD9-81ED-4DB2-BD59-A6C34878D82A}">
                    <a16:rowId xmlns:a16="http://schemas.microsoft.com/office/drawing/2014/main" val="679940498"/>
                  </a:ext>
                </a:extLst>
              </a:tr>
            </a:tbl>
          </a:graphicData>
        </a:graphic>
      </p:graphicFrame>
      <p:sp>
        <p:nvSpPr>
          <p:cNvPr id="32" name="Rectangle: Rounded Corners 31">
            <a:extLst>
              <a:ext uri="{FF2B5EF4-FFF2-40B4-BE49-F238E27FC236}">
                <a16:creationId xmlns:a16="http://schemas.microsoft.com/office/drawing/2014/main" id="{D494436E-8C7D-9BE5-A434-FB39EE92E194}"/>
              </a:ext>
            </a:extLst>
          </p:cNvPr>
          <p:cNvSpPr/>
          <p:nvPr/>
        </p:nvSpPr>
        <p:spPr>
          <a:xfrm>
            <a:off x="6272104" y="1981329"/>
            <a:ext cx="2190760" cy="322903"/>
          </a:xfrm>
          <a:prstGeom prst="roundRect">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u="sng">
                <a:latin typeface="Arial" panose="020B0604020202020204" pitchFamily="34" charset="0"/>
                <a:cs typeface="Arial" panose="020B0604020202020204" pitchFamily="34" charset="0"/>
              </a:rPr>
              <a:t>FY27 Prop Budget by Fund</a:t>
            </a:r>
          </a:p>
        </p:txBody>
      </p:sp>
      <p:grpSp>
        <p:nvGrpSpPr>
          <p:cNvPr id="33" name="Group 32">
            <a:extLst>
              <a:ext uri="{FF2B5EF4-FFF2-40B4-BE49-F238E27FC236}">
                <a16:creationId xmlns:a16="http://schemas.microsoft.com/office/drawing/2014/main" id="{583E30EF-468E-E4FD-A111-7F140A71A70C}"/>
              </a:ext>
            </a:extLst>
          </p:cNvPr>
          <p:cNvGrpSpPr/>
          <p:nvPr/>
        </p:nvGrpSpPr>
        <p:grpSpPr>
          <a:xfrm>
            <a:off x="3958108" y="2030639"/>
            <a:ext cx="2192705" cy="1197650"/>
            <a:chOff x="457200" y="2383366"/>
            <a:chExt cx="8229600" cy="1045636"/>
          </a:xfrm>
        </p:grpSpPr>
        <p:sp>
          <p:nvSpPr>
            <p:cNvPr id="35" name="Rectangle: Rounded Corners 34">
              <a:extLst>
                <a:ext uri="{FF2B5EF4-FFF2-40B4-BE49-F238E27FC236}">
                  <a16:creationId xmlns:a16="http://schemas.microsoft.com/office/drawing/2014/main" id="{3E618A6D-19A8-22FF-5C6D-0A43564F7A90}"/>
                </a:ext>
              </a:extLst>
            </p:cNvPr>
            <p:cNvSpPr/>
            <p:nvPr/>
          </p:nvSpPr>
          <p:spPr>
            <a:xfrm>
              <a:off x="457200" y="2614712"/>
              <a:ext cx="8229600" cy="81429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900">
                  <a:solidFill>
                    <a:schemeClr val="tx1"/>
                  </a:solidFill>
                  <a:latin typeface="Arial"/>
                  <a:ea typeface="Calibri"/>
                  <a:cs typeface="Arial"/>
                </a:rPr>
                <a:t>Provide equitable access and customer service to library resources, services, and programs.</a:t>
              </a:r>
              <a:endParaRPr lang="en-US" sz="800">
                <a:solidFill>
                  <a:schemeClr val="tx1"/>
                </a:solidFill>
              </a:endParaRPr>
            </a:p>
          </p:txBody>
        </p:sp>
        <p:sp>
          <p:nvSpPr>
            <p:cNvPr id="38" name="Rectangle: Rounded Corners 37">
              <a:extLst>
                <a:ext uri="{FF2B5EF4-FFF2-40B4-BE49-F238E27FC236}">
                  <a16:creationId xmlns:a16="http://schemas.microsoft.com/office/drawing/2014/main" id="{D597515E-6CF1-E6A8-12AB-5100017DE2C4}"/>
                </a:ext>
              </a:extLst>
            </p:cNvPr>
            <p:cNvSpPr/>
            <p:nvPr/>
          </p:nvSpPr>
          <p:spPr>
            <a:xfrm>
              <a:off x="457200" y="2383366"/>
              <a:ext cx="8229600" cy="213360"/>
            </a:xfrm>
            <a:prstGeom prst="roundRect">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u="sng">
                  <a:latin typeface="Arial" panose="020B0604020202020204" pitchFamily="34" charset="0"/>
                  <a:cs typeface="Arial" panose="020B0604020202020204" pitchFamily="34" charset="0"/>
                </a:rPr>
                <a:t>Significant Budget Items</a:t>
              </a:r>
            </a:p>
          </p:txBody>
        </p:sp>
      </p:grpSp>
      <p:pic>
        <p:nvPicPr>
          <p:cNvPr id="3" name="Picture 2">
            <a:extLst>
              <a:ext uri="{FF2B5EF4-FFF2-40B4-BE49-F238E27FC236}">
                <a16:creationId xmlns:a16="http://schemas.microsoft.com/office/drawing/2014/main" id="{982F7ABD-6535-5B5A-E346-C15348A9CF94}"/>
              </a:ext>
            </a:extLst>
          </p:cNvPr>
          <p:cNvPicPr>
            <a:picLocks noChangeAspect="1"/>
          </p:cNvPicPr>
          <p:nvPr/>
        </p:nvPicPr>
        <p:blipFill>
          <a:blip r:embed="rId3"/>
          <a:stretch>
            <a:fillRect/>
          </a:stretch>
        </p:blipFill>
        <p:spPr>
          <a:xfrm>
            <a:off x="8281699" y="83360"/>
            <a:ext cx="677197" cy="901198"/>
          </a:xfrm>
          <a:prstGeom prst="rect">
            <a:avLst/>
          </a:prstGeom>
        </p:spPr>
      </p:pic>
    </p:spTree>
    <p:extLst>
      <p:ext uri="{BB962C8B-B14F-4D97-AF65-F5344CB8AC3E}">
        <p14:creationId xmlns:p14="http://schemas.microsoft.com/office/powerpoint/2010/main" val="862833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D908D-A295-A97D-0393-01BB64F25F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28463-2F7D-E2FE-4252-0A7F64A402C2}"/>
              </a:ext>
            </a:extLst>
          </p:cNvPr>
          <p:cNvSpPr>
            <a:spLocks noGrp="1"/>
          </p:cNvSpPr>
          <p:nvPr>
            <p:ph type="title"/>
          </p:nvPr>
        </p:nvSpPr>
        <p:spPr/>
        <p:txBody>
          <a:bodyPr/>
          <a:lstStyle/>
          <a:p>
            <a:r>
              <a:rPr lang="en-US"/>
              <a:t>History Research Centers</a:t>
            </a:r>
          </a:p>
        </p:txBody>
      </p:sp>
      <p:sp>
        <p:nvSpPr>
          <p:cNvPr id="4" name="Slide Number Placeholder 3">
            <a:extLst>
              <a:ext uri="{FF2B5EF4-FFF2-40B4-BE49-F238E27FC236}">
                <a16:creationId xmlns:a16="http://schemas.microsoft.com/office/drawing/2014/main" id="{0DFB8B16-02DD-D97B-A326-38934760AD6A}"/>
              </a:ext>
            </a:extLst>
          </p:cNvPr>
          <p:cNvSpPr>
            <a:spLocks noGrp="1"/>
          </p:cNvSpPr>
          <p:nvPr>
            <p:ph type="sldNum" sz="quarter" idx="12"/>
          </p:nvPr>
        </p:nvSpPr>
        <p:spPr>
          <a:xfrm>
            <a:off x="6617344" y="6059731"/>
            <a:ext cx="2133600" cy="365125"/>
          </a:xfrm>
        </p:spPr>
        <p:txBody>
          <a:body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13</a:t>
            </a:fld>
            <a:endParaRPr lang="en-US">
              <a:solidFill>
                <a:prstClr val="black"/>
              </a:solidFill>
              <a:ea typeface="ＭＳ Ｐゴシック" charset="0"/>
            </a:endParaRPr>
          </a:p>
        </p:txBody>
      </p:sp>
      <p:graphicFrame>
        <p:nvGraphicFramePr>
          <p:cNvPr id="7" name="Table 6">
            <a:extLst>
              <a:ext uri="{FF2B5EF4-FFF2-40B4-BE49-F238E27FC236}">
                <a16:creationId xmlns:a16="http://schemas.microsoft.com/office/drawing/2014/main" id="{8E8A417A-5BD8-B08E-DF05-147489717570}"/>
              </a:ext>
            </a:extLst>
          </p:cNvPr>
          <p:cNvGraphicFramePr>
            <a:graphicFrameLocks noGrp="1"/>
          </p:cNvGraphicFramePr>
          <p:nvPr>
            <p:extLst>
              <p:ext uri="{D42A27DB-BD31-4B8C-83A1-F6EECF244321}">
                <p14:modId xmlns:p14="http://schemas.microsoft.com/office/powerpoint/2010/main" val="2226613994"/>
              </p:ext>
            </p:extLst>
          </p:nvPr>
        </p:nvGraphicFramePr>
        <p:xfrm>
          <a:off x="447870" y="1259209"/>
          <a:ext cx="3984170" cy="548640"/>
        </p:xfrm>
        <a:graphic>
          <a:graphicData uri="http://schemas.openxmlformats.org/drawingml/2006/table">
            <a:tbl>
              <a:tblPr firstRow="1" bandRow="1">
                <a:tableStyleId>{5C22544A-7EE6-4342-B048-85BDC9FD1C3A}</a:tableStyleId>
              </a:tblPr>
              <a:tblGrid>
                <a:gridCol w="1782146">
                  <a:extLst>
                    <a:ext uri="{9D8B030D-6E8A-4147-A177-3AD203B41FA5}">
                      <a16:colId xmlns:a16="http://schemas.microsoft.com/office/drawing/2014/main" val="516550114"/>
                    </a:ext>
                  </a:extLst>
                </a:gridCol>
                <a:gridCol w="2202024">
                  <a:extLst>
                    <a:ext uri="{9D8B030D-6E8A-4147-A177-3AD203B41FA5}">
                      <a16:colId xmlns:a16="http://schemas.microsoft.com/office/drawing/2014/main" val="120854523"/>
                    </a:ext>
                  </a:extLst>
                </a:gridCol>
              </a:tblGrid>
              <a:tr h="227635">
                <a:tc>
                  <a:txBody>
                    <a:bodyPr/>
                    <a:lstStyle/>
                    <a:p>
                      <a:pPr algn="r"/>
                      <a:r>
                        <a:rPr lang="en-US" sz="1200" b="1">
                          <a:solidFill>
                            <a:schemeClr val="tx1"/>
                          </a:solidFill>
                          <a:latin typeface="Arial" panose="020B0604020202020204" pitchFamily="34" charset="0"/>
                          <a:cs typeface="Arial" panose="020B0604020202020204" pitchFamily="34" charset="0"/>
                        </a:rPr>
                        <a:t>Priority:</a:t>
                      </a:r>
                    </a:p>
                  </a:txBody>
                  <a:tcPr anchor="b">
                    <a:lnT w="38100" cap="flat" cmpd="sng" algn="ctr">
                      <a:solidFill>
                        <a:schemeClr val="accent4"/>
                      </a:solidFill>
                      <a:prstDash val="solid"/>
                      <a:round/>
                      <a:headEnd type="none" w="med" len="med"/>
                      <a:tailEnd type="none" w="med" len="med"/>
                    </a:lnT>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Quality of Life</a:t>
                      </a:r>
                    </a:p>
                  </a:txBody>
                  <a:tcPr anchor="b">
                    <a:lnT w="38100" cap="flat" cmpd="sng" algn="ctr">
                      <a:solidFill>
                        <a:schemeClr val="accent4"/>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967263499"/>
                  </a:ext>
                </a:extLst>
              </a:tr>
              <a:tr h="23283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a:latin typeface="Arial" panose="020B0604020202020204" pitchFamily="34" charset="0"/>
                          <a:cs typeface="Arial" panose="020B0604020202020204" pitchFamily="34" charset="0"/>
                        </a:rPr>
                        <a:t>FY2027 FTE Count:</a:t>
                      </a:r>
                    </a:p>
                  </a:txBody>
                  <a:tcPr anchor="b">
                    <a:solidFill>
                      <a:schemeClr val="bg1">
                        <a:lumMod val="95000"/>
                      </a:schemeClr>
                    </a:solidFill>
                  </a:tcPr>
                </a:tc>
                <a:tc>
                  <a:txBody>
                    <a:bodyPr/>
                    <a:lstStyle/>
                    <a:p>
                      <a:pPr algn="ctr"/>
                      <a:r>
                        <a:rPr lang="en-US" sz="1200">
                          <a:solidFill>
                            <a:schemeClr val="tx1"/>
                          </a:solidFill>
                          <a:latin typeface="Arial" panose="020B0604020202020204" pitchFamily="34" charset="0"/>
                          <a:cs typeface="Arial" panose="020B0604020202020204" pitchFamily="34" charset="0"/>
                        </a:rPr>
                        <a:t>30.5</a:t>
                      </a:r>
                    </a:p>
                  </a:txBody>
                  <a:tcPr anchor="b">
                    <a:solidFill>
                      <a:schemeClr val="bg1">
                        <a:lumMod val="95000"/>
                      </a:schemeClr>
                    </a:solidFill>
                  </a:tcPr>
                </a:tc>
                <a:extLst>
                  <a:ext uri="{0D108BD9-81ED-4DB2-BD59-A6C34878D82A}">
                    <a16:rowId xmlns:a16="http://schemas.microsoft.com/office/drawing/2014/main" val="634823115"/>
                  </a:ext>
                </a:extLst>
              </a:tr>
            </a:tbl>
          </a:graphicData>
        </a:graphic>
      </p:graphicFrame>
      <p:grpSp>
        <p:nvGrpSpPr>
          <p:cNvPr id="22" name="Group 21">
            <a:extLst>
              <a:ext uri="{FF2B5EF4-FFF2-40B4-BE49-F238E27FC236}">
                <a16:creationId xmlns:a16="http://schemas.microsoft.com/office/drawing/2014/main" id="{1C2BE0A9-BFAE-F262-14D3-B4A2675930B6}"/>
              </a:ext>
            </a:extLst>
          </p:cNvPr>
          <p:cNvGrpSpPr/>
          <p:nvPr/>
        </p:nvGrpSpPr>
        <p:grpSpPr>
          <a:xfrm>
            <a:off x="431142" y="2035704"/>
            <a:ext cx="3405673" cy="1192585"/>
            <a:chOff x="457200" y="2383366"/>
            <a:chExt cx="8229600" cy="1045635"/>
          </a:xfrm>
        </p:grpSpPr>
        <p:sp>
          <p:nvSpPr>
            <p:cNvPr id="8" name="Rectangle: Rounded Corners 7">
              <a:extLst>
                <a:ext uri="{FF2B5EF4-FFF2-40B4-BE49-F238E27FC236}">
                  <a16:creationId xmlns:a16="http://schemas.microsoft.com/office/drawing/2014/main" id="{27F7DFF8-203E-B21F-A0B3-C5786A0C0D72}"/>
                </a:ext>
              </a:extLst>
            </p:cNvPr>
            <p:cNvSpPr/>
            <p:nvPr/>
          </p:nvSpPr>
          <p:spPr>
            <a:xfrm>
              <a:off x="457200" y="2614711"/>
              <a:ext cx="8229600" cy="81429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a:solidFill>
                    <a:schemeClr val="tx1"/>
                  </a:solidFill>
                </a:rPr>
                <a:t>Manages public operations, customer service delivery, technology access, digital archives, and historic preservation for the History Research Centers</a:t>
              </a:r>
              <a:r>
                <a:rPr lang="en-US" sz="800">
                  <a:solidFill>
                    <a:schemeClr val="tx1"/>
                  </a:solidFill>
                </a:rPr>
                <a:t>.</a:t>
              </a:r>
              <a:endParaRPr lang="en-US" sz="800">
                <a:solidFill>
                  <a:schemeClr val="tx1"/>
                </a:solidFill>
                <a:ea typeface="Calibri"/>
                <a:cs typeface="Calibri"/>
              </a:endParaRPr>
            </a:p>
          </p:txBody>
        </p:sp>
        <p:sp>
          <p:nvSpPr>
            <p:cNvPr id="11" name="Rectangle: Rounded Corners 10">
              <a:extLst>
                <a:ext uri="{FF2B5EF4-FFF2-40B4-BE49-F238E27FC236}">
                  <a16:creationId xmlns:a16="http://schemas.microsoft.com/office/drawing/2014/main" id="{E1AA1AD3-1A13-1003-4FA7-0EE0D26F16AC}"/>
                </a:ext>
              </a:extLst>
            </p:cNvPr>
            <p:cNvSpPr/>
            <p:nvPr/>
          </p:nvSpPr>
          <p:spPr>
            <a:xfrm>
              <a:off x="457200" y="2383366"/>
              <a:ext cx="8229600" cy="213360"/>
            </a:xfrm>
            <a:prstGeom prst="roundRect">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u="sng">
                  <a:latin typeface="Arial" panose="020B0604020202020204" pitchFamily="34" charset="0"/>
                  <a:cs typeface="Arial" panose="020B0604020202020204" pitchFamily="34" charset="0"/>
                </a:rPr>
                <a:t>Program Description</a:t>
              </a:r>
            </a:p>
          </p:txBody>
        </p:sp>
      </p:grpSp>
      <p:graphicFrame>
        <p:nvGraphicFramePr>
          <p:cNvPr id="20" name="Table 19">
            <a:extLst>
              <a:ext uri="{FF2B5EF4-FFF2-40B4-BE49-F238E27FC236}">
                <a16:creationId xmlns:a16="http://schemas.microsoft.com/office/drawing/2014/main" id="{CDA4275D-0238-66C1-8578-C23AFD10C0BF}"/>
              </a:ext>
            </a:extLst>
          </p:cNvPr>
          <p:cNvGraphicFramePr>
            <a:graphicFrameLocks noGrp="1"/>
          </p:cNvGraphicFramePr>
          <p:nvPr>
            <p:extLst>
              <p:ext uri="{D42A27DB-BD31-4B8C-83A1-F6EECF244321}">
                <p14:modId xmlns:p14="http://schemas.microsoft.com/office/powerpoint/2010/main" val="3823096653"/>
              </p:ext>
            </p:extLst>
          </p:nvPr>
        </p:nvGraphicFramePr>
        <p:xfrm>
          <a:off x="561768" y="3766994"/>
          <a:ext cx="7901093" cy="2801386"/>
        </p:xfrm>
        <a:graphic>
          <a:graphicData uri="http://schemas.openxmlformats.org/drawingml/2006/table">
            <a:tbl>
              <a:tblPr firstRow="1" bandRow="1">
                <a:tableStyleId>{5C22544A-7EE6-4342-B048-85BDC9FD1C3A}</a:tableStyleId>
              </a:tblPr>
              <a:tblGrid>
                <a:gridCol w="2707850">
                  <a:extLst>
                    <a:ext uri="{9D8B030D-6E8A-4147-A177-3AD203B41FA5}">
                      <a16:colId xmlns:a16="http://schemas.microsoft.com/office/drawing/2014/main" val="516550114"/>
                    </a:ext>
                  </a:extLst>
                </a:gridCol>
                <a:gridCol w="711189">
                  <a:extLst>
                    <a:ext uri="{9D8B030D-6E8A-4147-A177-3AD203B41FA5}">
                      <a16:colId xmlns:a16="http://schemas.microsoft.com/office/drawing/2014/main" val="2288775472"/>
                    </a:ext>
                  </a:extLst>
                </a:gridCol>
                <a:gridCol w="910785">
                  <a:extLst>
                    <a:ext uri="{9D8B030D-6E8A-4147-A177-3AD203B41FA5}">
                      <a16:colId xmlns:a16="http://schemas.microsoft.com/office/drawing/2014/main" val="3226125417"/>
                    </a:ext>
                  </a:extLst>
                </a:gridCol>
                <a:gridCol w="700640">
                  <a:extLst>
                    <a:ext uri="{9D8B030D-6E8A-4147-A177-3AD203B41FA5}">
                      <a16:colId xmlns:a16="http://schemas.microsoft.com/office/drawing/2014/main" val="2175961683"/>
                    </a:ext>
                  </a:extLst>
                </a:gridCol>
                <a:gridCol w="846224">
                  <a:extLst>
                    <a:ext uri="{9D8B030D-6E8A-4147-A177-3AD203B41FA5}">
                      <a16:colId xmlns:a16="http://schemas.microsoft.com/office/drawing/2014/main" val="205436863"/>
                    </a:ext>
                  </a:extLst>
                </a:gridCol>
                <a:gridCol w="2024405">
                  <a:extLst>
                    <a:ext uri="{9D8B030D-6E8A-4147-A177-3AD203B41FA5}">
                      <a16:colId xmlns:a16="http://schemas.microsoft.com/office/drawing/2014/main" val="1850985765"/>
                    </a:ext>
                  </a:extLst>
                </a:gridCol>
              </a:tblGrid>
              <a:tr h="535919">
                <a:tc>
                  <a:txBody>
                    <a:bodyPr/>
                    <a:lstStyle/>
                    <a:p>
                      <a:pPr algn="ctr"/>
                      <a:r>
                        <a:rPr lang="en-US" sz="1000">
                          <a:latin typeface="Arial"/>
                          <a:ea typeface="Verdana"/>
                          <a:cs typeface="Arial"/>
                        </a:rPr>
                        <a:t>Measure Name</a:t>
                      </a:r>
                    </a:p>
                  </a:txBody>
                  <a:tcPr anchor="ctr">
                    <a:lnB w="38100" cap="flat" cmpd="sng" algn="ctr">
                      <a:solidFill>
                        <a:schemeClr val="accent4"/>
                      </a:solidFill>
                      <a:prstDash val="solid"/>
                      <a:round/>
                      <a:headEnd type="none" w="med" len="med"/>
                      <a:tailEnd type="none" w="med" len="med"/>
                    </a:lnB>
                    <a:solidFill>
                      <a:srgbClr val="C00000"/>
                    </a:solidFill>
                  </a:tcPr>
                </a:tc>
                <a:tc>
                  <a:txBody>
                    <a:bodyPr/>
                    <a:lstStyle/>
                    <a:p>
                      <a:pPr algn="ctr"/>
                      <a:r>
                        <a:rPr lang="en-US" sz="1000">
                          <a:latin typeface="Arial" panose="020B0604020202020204" pitchFamily="34" charset="0"/>
                          <a:ea typeface="Verdana" pitchFamily="34" charset="0"/>
                          <a:cs typeface="Arial" panose="020B0604020202020204" pitchFamily="34" charset="0"/>
                        </a:rPr>
                        <a:t>FY25</a:t>
                      </a:r>
                    </a:p>
                    <a:p>
                      <a:pPr algn="ctr"/>
                      <a:r>
                        <a:rPr lang="en-US" sz="1000">
                          <a:latin typeface="Arial" panose="020B0604020202020204" pitchFamily="34" charset="0"/>
                          <a:ea typeface="Verdana" pitchFamily="34" charset="0"/>
                          <a:cs typeface="Arial" panose="020B0604020202020204" pitchFamily="34" charset="0"/>
                        </a:rPr>
                        <a:t>Actual</a:t>
                      </a:r>
                    </a:p>
                  </a:txBody>
                  <a:tcPr anchor="ctr">
                    <a:lnB w="38100" cap="flat" cmpd="sng" algn="ctr">
                      <a:solidFill>
                        <a:schemeClr val="accent4"/>
                      </a:solidFill>
                      <a:prstDash val="solid"/>
                      <a:round/>
                      <a:headEnd type="none" w="med" len="med"/>
                      <a:tailEnd type="none" w="med" len="med"/>
                    </a:lnB>
                    <a:solidFill>
                      <a:srgbClr val="C00000"/>
                    </a:solidFill>
                  </a:tcPr>
                </a:tc>
                <a:tc>
                  <a:txBody>
                    <a:bodyPr/>
                    <a:lstStyle/>
                    <a:p>
                      <a:pPr algn="ctr"/>
                      <a:r>
                        <a:rPr lang="en-US" sz="1000">
                          <a:latin typeface="Arial"/>
                          <a:ea typeface="Verdana"/>
                          <a:cs typeface="Arial"/>
                        </a:rPr>
                        <a:t>FY26          Progress (Q3)</a:t>
                      </a:r>
                    </a:p>
                  </a:txBody>
                  <a:tcPr anchor="ctr">
                    <a:lnB w="38100" cap="flat" cmpd="sng" algn="ctr">
                      <a:solidFill>
                        <a:schemeClr val="accent4"/>
                      </a:solidFill>
                      <a:prstDash val="solid"/>
                      <a:round/>
                      <a:headEnd type="none" w="med" len="med"/>
                      <a:tailEnd type="none" w="med" len="med"/>
                    </a:lnB>
                    <a:solidFill>
                      <a:srgbClr val="C00000"/>
                    </a:solidFill>
                  </a:tcPr>
                </a:tc>
                <a:tc>
                  <a:txBody>
                    <a:bodyPr/>
                    <a:lstStyle/>
                    <a:p>
                      <a:pPr algn="ctr"/>
                      <a:r>
                        <a:rPr lang="en-US" sz="1000">
                          <a:latin typeface="Arial" panose="020B0604020202020204" pitchFamily="34" charset="0"/>
                          <a:ea typeface="Verdana" pitchFamily="34" charset="0"/>
                          <a:cs typeface="Arial" panose="020B0604020202020204" pitchFamily="34" charset="0"/>
                        </a:rPr>
                        <a:t>FY26</a:t>
                      </a:r>
                    </a:p>
                    <a:p>
                      <a:pPr algn="ctr"/>
                      <a:r>
                        <a:rPr lang="en-US" sz="1000">
                          <a:latin typeface="Arial" panose="020B0604020202020204" pitchFamily="34" charset="0"/>
                          <a:ea typeface="Verdana" pitchFamily="34" charset="0"/>
                          <a:cs typeface="Arial" panose="020B0604020202020204" pitchFamily="34" charset="0"/>
                        </a:rPr>
                        <a:t>Target</a:t>
                      </a:r>
                    </a:p>
                  </a:txBody>
                  <a:tcPr anchor="ctr">
                    <a:lnB w="38100" cap="flat" cmpd="sng" algn="ctr">
                      <a:solidFill>
                        <a:schemeClr val="accent4"/>
                      </a:solidFill>
                      <a:prstDash val="solid"/>
                      <a:round/>
                      <a:headEnd type="none" w="med" len="med"/>
                      <a:tailEnd type="none" w="med" len="med"/>
                    </a:lnB>
                    <a:solidFill>
                      <a:srgbClr val="C00000"/>
                    </a:solidFill>
                  </a:tcPr>
                </a:tc>
                <a:tc>
                  <a:txBody>
                    <a:bodyPr/>
                    <a:lstStyle/>
                    <a:p>
                      <a:pPr algn="ctr"/>
                      <a:r>
                        <a:rPr lang="en-US" sz="1000">
                          <a:latin typeface="Arial"/>
                          <a:ea typeface="Verdana"/>
                          <a:cs typeface="Arial"/>
                        </a:rPr>
                        <a:t>FY27</a:t>
                      </a:r>
                    </a:p>
                    <a:p>
                      <a:pPr algn="ctr"/>
                      <a:r>
                        <a:rPr lang="en-US" sz="1000">
                          <a:latin typeface="Arial"/>
                          <a:ea typeface="Verdana"/>
                          <a:cs typeface="Arial"/>
                        </a:rPr>
                        <a:t>Target</a:t>
                      </a:r>
                    </a:p>
                  </a:txBody>
                  <a:tcPr anchor="ctr">
                    <a:lnB w="38100" cap="flat" cmpd="sng" algn="ctr">
                      <a:solidFill>
                        <a:schemeClr val="accent4"/>
                      </a:solidFill>
                      <a:prstDash val="solid"/>
                      <a:round/>
                      <a:headEnd type="none" w="med" len="med"/>
                      <a:tailEnd type="none" w="med" len="med"/>
                    </a:lnB>
                    <a:solidFill>
                      <a:srgbClr val="C00000"/>
                    </a:solidFill>
                  </a:tcPr>
                </a:tc>
                <a:tc>
                  <a:txBody>
                    <a:bodyPr/>
                    <a:lstStyle/>
                    <a:p>
                      <a:pPr algn="ctr"/>
                      <a:r>
                        <a:rPr lang="en-US" sz="1000">
                          <a:latin typeface="Arial"/>
                          <a:cs typeface="Arial"/>
                        </a:rPr>
                        <a:t>Target Context</a:t>
                      </a:r>
                    </a:p>
                  </a:txBody>
                  <a:tcPr anchor="ctr">
                    <a:lnB w="38100" cap="flat" cmpd="sng" algn="ctr">
                      <a:solidFill>
                        <a:schemeClr val="accent4"/>
                      </a:solidFill>
                      <a:prstDash val="solid"/>
                      <a:round/>
                      <a:headEnd type="none" w="med" len="med"/>
                      <a:tailEnd type="none" w="med" len="med"/>
                    </a:lnB>
                    <a:solidFill>
                      <a:srgbClr val="C00000"/>
                    </a:solidFill>
                  </a:tcPr>
                </a:tc>
                <a:extLst>
                  <a:ext uri="{0D108BD9-81ED-4DB2-BD59-A6C34878D82A}">
                    <a16:rowId xmlns:a16="http://schemas.microsoft.com/office/drawing/2014/main" val="2766710000"/>
                  </a:ext>
                </a:extLst>
              </a:tr>
              <a:tr h="327506">
                <a:tc>
                  <a:txBody>
                    <a:bodyPr/>
                    <a:lstStyle/>
                    <a:p>
                      <a:pPr algn="l"/>
                      <a:r>
                        <a:rPr lang="en-US" sz="800">
                          <a:latin typeface="+mn-lt"/>
                          <a:cs typeface="Arial" panose="020B0604020202020204" pitchFamily="34" charset="0"/>
                        </a:rPr>
                        <a:t>Annual number of visitors to Historic Research Centers during the fiscal year</a:t>
                      </a:r>
                    </a:p>
                  </a:txBody>
                  <a:tcPr anchor="ctr">
                    <a:lnT w="38100" cap="flat" cmpd="sng" algn="ctr">
                      <a:solidFill>
                        <a:schemeClr val="accent4"/>
                      </a:solidFill>
                      <a:prstDash val="solid"/>
                      <a:round/>
                      <a:headEnd type="none" w="med" len="med"/>
                      <a:tailEnd type="none" w="med" len="med"/>
                    </a:lnT>
                    <a:solidFill>
                      <a:schemeClr val="bg1">
                        <a:lumMod val="85000"/>
                      </a:schemeClr>
                    </a:solidFill>
                  </a:tcPr>
                </a:tc>
                <a:tc>
                  <a:txBody>
                    <a:bodyPr/>
                    <a:lstStyle/>
                    <a:p>
                      <a:pPr algn="ctr"/>
                      <a:r>
                        <a:rPr lang="en-US" sz="800">
                          <a:latin typeface="+mn-lt"/>
                          <a:cs typeface="Arial" panose="020B0604020202020204" pitchFamily="34" charset="0"/>
                        </a:rPr>
                        <a:t>N/A</a:t>
                      </a:r>
                    </a:p>
                  </a:txBody>
                  <a:tcPr anchor="b">
                    <a:lnT w="38100" cap="flat" cmpd="sng" algn="ctr">
                      <a:solidFill>
                        <a:schemeClr val="accent4"/>
                      </a:solidFill>
                      <a:prstDash val="solid"/>
                      <a:round/>
                      <a:headEnd type="none" w="med" len="med"/>
                      <a:tailEnd type="none" w="med" len="med"/>
                    </a:lnT>
                    <a:solidFill>
                      <a:schemeClr val="bg1">
                        <a:lumMod val="85000"/>
                      </a:schemeClr>
                    </a:solidFill>
                  </a:tcPr>
                </a:tc>
                <a:tc>
                  <a:txBody>
                    <a:bodyPr/>
                    <a:lstStyle/>
                    <a:p>
                      <a:pPr algn="ctr"/>
                      <a:r>
                        <a:rPr lang="en-US" sz="800">
                          <a:latin typeface="+mn-lt"/>
                          <a:cs typeface="Arial" panose="020B0604020202020204" pitchFamily="34" charset="0"/>
                        </a:rPr>
                        <a:t>N/A</a:t>
                      </a:r>
                    </a:p>
                  </a:txBody>
                  <a:tcPr anchor="b">
                    <a:lnT w="38100" cap="flat" cmpd="sng" algn="ctr">
                      <a:solidFill>
                        <a:schemeClr val="accent4"/>
                      </a:solidFill>
                      <a:prstDash val="solid"/>
                      <a:round/>
                      <a:headEnd type="none" w="med" len="med"/>
                      <a:tailEnd type="none" w="med" len="med"/>
                    </a:lnT>
                    <a:solidFill>
                      <a:schemeClr val="bg1">
                        <a:lumMod val="85000"/>
                      </a:schemeClr>
                    </a:solidFill>
                  </a:tcPr>
                </a:tc>
                <a:tc>
                  <a:txBody>
                    <a:bodyPr/>
                    <a:lstStyle/>
                    <a:p>
                      <a:pPr algn="ctr"/>
                      <a:r>
                        <a:rPr lang="en-US" sz="800">
                          <a:latin typeface="+mn-lt"/>
                          <a:cs typeface="Arial" panose="020B0604020202020204" pitchFamily="34" charset="0"/>
                        </a:rPr>
                        <a:t>N/A</a:t>
                      </a:r>
                    </a:p>
                  </a:txBody>
                  <a:tcPr anchor="b">
                    <a:lnT w="38100" cap="flat" cmpd="sng" algn="ctr">
                      <a:solidFill>
                        <a:schemeClr val="accent4"/>
                      </a:solidFill>
                      <a:prstDash val="solid"/>
                      <a:round/>
                      <a:headEnd type="none" w="med" len="med"/>
                      <a:tailEnd type="none" w="med" len="med"/>
                    </a:lnT>
                    <a:solidFill>
                      <a:schemeClr val="bg1">
                        <a:lumMod val="85000"/>
                      </a:schemeClr>
                    </a:solidFill>
                  </a:tcPr>
                </a:tc>
                <a:tc>
                  <a:txBody>
                    <a:bodyPr/>
                    <a:lstStyle/>
                    <a:p>
                      <a:pPr algn="ctr"/>
                      <a:r>
                        <a:rPr lang="en-US" sz="800">
                          <a:latin typeface="+mn-lt"/>
                          <a:cs typeface="Arial" panose="020B0604020202020204" pitchFamily="34" charset="0"/>
                        </a:rPr>
                        <a:t>42,000</a:t>
                      </a:r>
                    </a:p>
                  </a:txBody>
                  <a:tcPr anchor="b">
                    <a:lnT w="38100" cap="flat" cmpd="sng" algn="ctr">
                      <a:solidFill>
                        <a:schemeClr val="accent4"/>
                      </a:solidFill>
                      <a:prstDash val="solid"/>
                      <a:round/>
                      <a:headEnd type="none" w="med" len="med"/>
                      <a:tailEnd type="none" w="med" len="med"/>
                    </a:lnT>
                    <a:solidFill>
                      <a:schemeClr val="bg1">
                        <a:lumMod val="85000"/>
                      </a:schemeClr>
                    </a:solidFill>
                  </a:tcPr>
                </a:tc>
                <a:tc>
                  <a:txBody>
                    <a:bodyPr/>
                    <a:lstStyle/>
                    <a:p>
                      <a:pPr algn="ctr"/>
                      <a:r>
                        <a:rPr lang="en-US" sz="800">
                          <a:solidFill>
                            <a:schemeClr val="tx1"/>
                          </a:solidFill>
                          <a:latin typeface="+mn-lt"/>
                          <a:cs typeface="Arial" panose="020B0604020202020204" pitchFamily="34" charset="0"/>
                        </a:rPr>
                        <a:t>Visitors to the History Research Centers</a:t>
                      </a:r>
                      <a:endParaRPr lang="en-US" sz="700">
                        <a:solidFill>
                          <a:schemeClr val="tx1"/>
                        </a:solidFill>
                        <a:latin typeface="+mn-lt"/>
                        <a:cs typeface="Arial" panose="020B0604020202020204" pitchFamily="34" charset="0"/>
                      </a:endParaRPr>
                    </a:p>
                  </a:txBody>
                  <a:tcPr anchor="b">
                    <a:lnT w="38100" cap="flat" cmpd="sng" algn="ctr">
                      <a:solidFill>
                        <a:schemeClr val="accent4"/>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967263499"/>
                  </a:ext>
                </a:extLst>
              </a:tr>
              <a:tr h="327506">
                <a:tc>
                  <a:txBody>
                    <a:bodyPr/>
                    <a:lstStyle/>
                    <a:p>
                      <a:pPr algn="l"/>
                      <a:r>
                        <a:rPr lang="en-US" sz="800">
                          <a:latin typeface="+mn-lt"/>
                          <a:cs typeface="Arial" panose="020B0604020202020204" pitchFamily="34" charset="0"/>
                        </a:rPr>
                        <a:t>Average attendance per program or outreach event at History Research Centers</a:t>
                      </a:r>
                    </a:p>
                  </a:txBody>
                  <a:tcPr anchor="ctr">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35</a:t>
                      </a:r>
                    </a:p>
                  </a:txBody>
                  <a:tcPr anchor="b">
                    <a:solidFill>
                      <a:schemeClr val="bg1">
                        <a:lumMod val="85000"/>
                      </a:schemeClr>
                    </a:solidFill>
                  </a:tcPr>
                </a:tc>
                <a:tc>
                  <a:txBody>
                    <a:bodyPr/>
                    <a:lstStyle/>
                    <a:p>
                      <a:pPr algn="ctr"/>
                      <a:r>
                        <a:rPr lang="en-US" sz="800">
                          <a:latin typeface="+mn-lt"/>
                          <a:cs typeface="Arial" panose="020B0604020202020204" pitchFamily="34" charset="0"/>
                        </a:rPr>
                        <a:t>Average number of people attending History Research Center programs held onsite and offsite (outreach)</a:t>
                      </a:r>
                    </a:p>
                  </a:txBody>
                  <a:tcPr anchor="b">
                    <a:solidFill>
                      <a:schemeClr val="bg1">
                        <a:lumMod val="85000"/>
                      </a:schemeClr>
                    </a:solidFill>
                  </a:tcPr>
                </a:tc>
                <a:extLst>
                  <a:ext uri="{0D108BD9-81ED-4DB2-BD59-A6C34878D82A}">
                    <a16:rowId xmlns:a16="http://schemas.microsoft.com/office/drawing/2014/main" val="1340933353"/>
                  </a:ext>
                </a:extLst>
              </a:tr>
              <a:tr h="327506">
                <a:tc>
                  <a:txBody>
                    <a:bodyPr/>
                    <a:lstStyle/>
                    <a:p>
                      <a:pPr algn="l"/>
                      <a:r>
                        <a:rPr lang="en-US" sz="800">
                          <a:latin typeface="+mn-lt"/>
                          <a:cs typeface="Arial" panose="020B0604020202020204" pitchFamily="34" charset="0"/>
                        </a:rPr>
                        <a:t>% of Historic Research Center visitors reporting satisfaction with services (via survey)</a:t>
                      </a:r>
                    </a:p>
                  </a:txBody>
                  <a:tcPr anchor="ctr">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85%</a:t>
                      </a:r>
                    </a:p>
                  </a:txBody>
                  <a:tcPr anchor="b">
                    <a:solidFill>
                      <a:schemeClr val="bg1">
                        <a:lumMod val="85000"/>
                      </a:schemeClr>
                    </a:solidFill>
                  </a:tcPr>
                </a:tc>
                <a:tc>
                  <a:txBody>
                    <a:bodyPr/>
                    <a:lstStyle/>
                    <a:p>
                      <a:pPr algn="ctr"/>
                      <a:r>
                        <a:rPr lang="en-US" sz="800">
                          <a:latin typeface="+mn-lt"/>
                          <a:cs typeface="Arial" panose="020B0604020202020204" pitchFamily="34" charset="0"/>
                        </a:rPr>
                        <a:t>Satisfaction of History Research Center visitors</a:t>
                      </a:r>
                    </a:p>
                  </a:txBody>
                  <a:tcPr anchor="b">
                    <a:solidFill>
                      <a:schemeClr val="bg1">
                        <a:lumMod val="85000"/>
                      </a:schemeClr>
                    </a:solidFill>
                  </a:tcPr>
                </a:tc>
                <a:extLst>
                  <a:ext uri="{0D108BD9-81ED-4DB2-BD59-A6C34878D82A}">
                    <a16:rowId xmlns:a16="http://schemas.microsoft.com/office/drawing/2014/main" val="447101507"/>
                  </a:ext>
                </a:extLst>
              </a:tr>
              <a:tr h="446599">
                <a:tc>
                  <a:txBody>
                    <a:bodyPr/>
                    <a:lstStyle/>
                    <a:p>
                      <a:pPr algn="l"/>
                      <a:r>
                        <a:rPr lang="en-US" sz="800">
                          <a:latin typeface="+mn-lt"/>
                          <a:cs typeface="Arial" panose="020B0604020202020204" pitchFamily="34" charset="0"/>
                        </a:rPr>
                        <a:t>% of Historic Research Center visitors reporting improved research skills or library knowledge (via survey)</a:t>
                      </a:r>
                    </a:p>
                  </a:txBody>
                  <a:tcPr anchor="ctr">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90%</a:t>
                      </a:r>
                    </a:p>
                  </a:txBody>
                  <a:tcPr anchor="b">
                    <a:solidFill>
                      <a:schemeClr val="bg1">
                        <a:lumMod val="85000"/>
                      </a:schemeClr>
                    </a:solidFill>
                  </a:tcPr>
                </a:tc>
                <a:tc>
                  <a:txBody>
                    <a:bodyPr/>
                    <a:lstStyle/>
                    <a:p>
                      <a:pPr algn="ctr"/>
                      <a:r>
                        <a:rPr lang="en-US" sz="800">
                          <a:latin typeface="+mn-lt"/>
                          <a:cs typeface="Arial" panose="020B0604020202020204" pitchFamily="34" charset="0"/>
                        </a:rPr>
                        <a:t>Provides insights (via survey) on the effectiveness of History Research Centers improving skills </a:t>
                      </a:r>
                    </a:p>
                  </a:txBody>
                  <a:tcPr anchor="b">
                    <a:solidFill>
                      <a:schemeClr val="bg1">
                        <a:lumMod val="85000"/>
                      </a:schemeClr>
                    </a:solidFill>
                  </a:tcPr>
                </a:tc>
                <a:extLst>
                  <a:ext uri="{0D108BD9-81ED-4DB2-BD59-A6C34878D82A}">
                    <a16:rowId xmlns:a16="http://schemas.microsoft.com/office/drawing/2014/main" val="3912358189"/>
                  </a:ext>
                </a:extLst>
              </a:tr>
              <a:tr h="446599">
                <a:tc>
                  <a:txBody>
                    <a:bodyPr/>
                    <a:lstStyle/>
                    <a:p>
                      <a:pPr algn="l"/>
                      <a:r>
                        <a:rPr lang="en-US" sz="800">
                          <a:latin typeface="+mn-lt"/>
                          <a:cs typeface="Arial" panose="020B0604020202020204" pitchFamily="34" charset="0"/>
                        </a:rPr>
                        <a:t>% of Historic Research Center digital archive collections accessed by users during the fiscal year</a:t>
                      </a:r>
                    </a:p>
                  </a:txBody>
                  <a:tcPr anchor="ctr">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solidFill>
                            <a:schemeClr val="tx1"/>
                          </a:solidFill>
                          <a:latin typeface="+mn-lt"/>
                          <a:cs typeface="Arial" panose="020B0604020202020204" pitchFamily="34" charset="0"/>
                        </a:rPr>
                        <a:t>90%</a:t>
                      </a:r>
                    </a:p>
                  </a:txBody>
                  <a:tcPr anchor="b">
                    <a:solidFill>
                      <a:schemeClr val="bg1">
                        <a:lumMod val="85000"/>
                      </a:schemeClr>
                    </a:solidFill>
                  </a:tcPr>
                </a:tc>
                <a:tc>
                  <a:txBody>
                    <a:bodyPr/>
                    <a:lstStyle/>
                    <a:p>
                      <a:pPr algn="ctr"/>
                      <a:r>
                        <a:rPr lang="en-US" sz="800">
                          <a:latin typeface="+mn-lt"/>
                          <a:cs typeface="Arial" panose="020B0604020202020204" pitchFamily="34" charset="0"/>
                        </a:rPr>
                        <a:t>Measures usage of the HPL Digital Archive collections</a:t>
                      </a:r>
                    </a:p>
                  </a:txBody>
                  <a:tcPr anchor="b">
                    <a:solidFill>
                      <a:schemeClr val="bg1">
                        <a:lumMod val="85000"/>
                      </a:schemeClr>
                    </a:solidFill>
                  </a:tcPr>
                </a:tc>
                <a:extLst>
                  <a:ext uri="{0D108BD9-81ED-4DB2-BD59-A6C34878D82A}">
                    <a16:rowId xmlns:a16="http://schemas.microsoft.com/office/drawing/2014/main" val="3746313492"/>
                  </a:ext>
                </a:extLst>
              </a:tr>
              <a:tr h="221187">
                <a:tc gridSpan="6">
                  <a:txBody>
                    <a:bodyPr/>
                    <a:lstStyle/>
                    <a:p>
                      <a:pPr marL="0" algn="ctr" defTabSz="914400" rtl="0" eaLnBrk="1" latinLnBrk="0" hangingPunct="1"/>
                      <a:endParaRPr lang="en-US" sz="800" b="1" kern="1200">
                        <a:solidFill>
                          <a:schemeClr val="lt1"/>
                        </a:solidFill>
                        <a:latin typeface="Arial" panose="020B0604020202020204" pitchFamily="34" charset="0"/>
                        <a:ea typeface="Verdana" pitchFamily="34" charset="0"/>
                        <a:cs typeface="Arial" panose="020B0604020202020204" pitchFamily="34" charset="0"/>
                      </a:endParaRPr>
                    </a:p>
                  </a:txBody>
                  <a:tcPr anchor="ctr">
                    <a:solidFill>
                      <a:srgbClr val="C00000"/>
                    </a:solidFill>
                  </a:tcPr>
                </a:tc>
                <a:tc hMerge="1">
                  <a:txBody>
                    <a:bodyPr/>
                    <a:lstStyle/>
                    <a:p>
                      <a:pPr algn="ctr"/>
                      <a:endParaRPr lang="en-US" sz="1000" b="1">
                        <a:solidFill>
                          <a:schemeClr val="bg1"/>
                        </a:solidFill>
                        <a:latin typeface="Arial" panose="020B0604020202020204" pitchFamily="34" charset="0"/>
                        <a:cs typeface="Arial" panose="020B0604020202020204" pitchFamily="34" charset="0"/>
                      </a:endParaRPr>
                    </a:p>
                  </a:txBody>
                  <a:tcPr anchor="ctr">
                    <a:solidFill>
                      <a:srgbClr val="004491"/>
                    </a:solidFill>
                  </a:tcPr>
                </a:tc>
                <a:tc hMerge="1">
                  <a:txBody>
                    <a:bodyPr/>
                    <a:lstStyle/>
                    <a:p>
                      <a:pPr algn="ctr"/>
                      <a:endParaRPr lang="en-US" sz="1000" b="1">
                        <a:solidFill>
                          <a:schemeClr val="bg1"/>
                        </a:solidFill>
                        <a:latin typeface="Arial" panose="020B0604020202020204" pitchFamily="34" charset="0"/>
                        <a:cs typeface="Arial" panose="020B0604020202020204" pitchFamily="34" charset="0"/>
                      </a:endParaRPr>
                    </a:p>
                  </a:txBody>
                  <a:tcPr anchor="ctr">
                    <a:solidFill>
                      <a:srgbClr val="004491"/>
                    </a:solidFill>
                  </a:tcPr>
                </a:tc>
                <a:tc hMerge="1">
                  <a:txBody>
                    <a:bodyPr/>
                    <a:lstStyle/>
                    <a:p>
                      <a:pPr algn="ctr"/>
                      <a:endParaRPr lang="en-US" sz="1000" b="1">
                        <a:solidFill>
                          <a:schemeClr val="bg1"/>
                        </a:solidFill>
                        <a:latin typeface="Arial" panose="020B0604020202020204" pitchFamily="34" charset="0"/>
                        <a:cs typeface="Arial" panose="020B0604020202020204" pitchFamily="34" charset="0"/>
                      </a:endParaRPr>
                    </a:p>
                  </a:txBody>
                  <a:tcPr anchor="ctr">
                    <a:solidFill>
                      <a:srgbClr val="004491"/>
                    </a:solidFill>
                  </a:tcPr>
                </a:tc>
                <a:tc hMerge="1">
                  <a:txBody>
                    <a:bodyPr/>
                    <a:lstStyle/>
                    <a:p>
                      <a:pPr algn="ctr"/>
                      <a:endParaRPr lang="en-US" sz="1000" b="1">
                        <a:solidFill>
                          <a:srgbClr val="FF0000"/>
                        </a:solidFill>
                        <a:latin typeface="Arial" panose="020B0604020202020204" pitchFamily="34" charset="0"/>
                        <a:cs typeface="Arial" panose="020B0604020202020204" pitchFamily="34" charset="0"/>
                      </a:endParaRPr>
                    </a:p>
                  </a:txBody>
                  <a:tcPr anchor="ctr">
                    <a:solidFill>
                      <a:srgbClr val="004491"/>
                    </a:solidFill>
                  </a:tcPr>
                </a:tc>
                <a:tc hMerge="1">
                  <a:txBody>
                    <a:bodyPr/>
                    <a:lstStyle/>
                    <a:p>
                      <a:pPr algn="ctr"/>
                      <a:endParaRPr lang="en-US" sz="1000" b="1">
                        <a:solidFill>
                          <a:srgbClr val="FF0000"/>
                        </a:solidFill>
                        <a:latin typeface="Arial" panose="020B0604020202020204" pitchFamily="34" charset="0"/>
                        <a:cs typeface="Arial" panose="020B0604020202020204" pitchFamily="34" charset="0"/>
                      </a:endParaRPr>
                    </a:p>
                  </a:txBody>
                  <a:tcPr anchor="ctr">
                    <a:solidFill>
                      <a:srgbClr val="004491"/>
                    </a:solidFill>
                  </a:tcPr>
                </a:tc>
                <a:extLst>
                  <a:ext uri="{0D108BD9-81ED-4DB2-BD59-A6C34878D82A}">
                    <a16:rowId xmlns:a16="http://schemas.microsoft.com/office/drawing/2014/main" val="3365223260"/>
                  </a:ext>
                </a:extLst>
              </a:tr>
            </a:tbl>
          </a:graphicData>
        </a:graphic>
      </p:graphicFrame>
      <p:sp>
        <p:nvSpPr>
          <p:cNvPr id="21" name="Rectangle: Rounded Corners 20">
            <a:extLst>
              <a:ext uri="{FF2B5EF4-FFF2-40B4-BE49-F238E27FC236}">
                <a16:creationId xmlns:a16="http://schemas.microsoft.com/office/drawing/2014/main" id="{1C9DAB42-207E-B34A-A154-40AF330CF9C8}"/>
              </a:ext>
            </a:extLst>
          </p:cNvPr>
          <p:cNvSpPr/>
          <p:nvPr/>
        </p:nvSpPr>
        <p:spPr>
          <a:xfrm>
            <a:off x="561768" y="3370035"/>
            <a:ext cx="7901093" cy="255213"/>
          </a:xfrm>
          <a:prstGeom prst="roundRect">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u="sng">
                <a:latin typeface="Arial" panose="020B0604020202020204" pitchFamily="34" charset="0"/>
                <a:cs typeface="Arial" panose="020B0604020202020204" pitchFamily="34" charset="0"/>
              </a:rPr>
              <a:t>Performance</a:t>
            </a:r>
          </a:p>
        </p:txBody>
      </p:sp>
      <p:graphicFrame>
        <p:nvGraphicFramePr>
          <p:cNvPr id="27" name="Table 26">
            <a:extLst>
              <a:ext uri="{FF2B5EF4-FFF2-40B4-BE49-F238E27FC236}">
                <a16:creationId xmlns:a16="http://schemas.microsoft.com/office/drawing/2014/main" id="{63C2B92C-CBF9-9211-29D1-E32ED8C9B8B9}"/>
              </a:ext>
            </a:extLst>
          </p:cNvPr>
          <p:cNvGraphicFramePr>
            <a:graphicFrameLocks noGrp="1"/>
          </p:cNvGraphicFramePr>
          <p:nvPr>
            <p:extLst>
              <p:ext uri="{D42A27DB-BD31-4B8C-83A1-F6EECF244321}">
                <p14:modId xmlns:p14="http://schemas.microsoft.com/office/powerpoint/2010/main" val="2390544285"/>
              </p:ext>
            </p:extLst>
          </p:nvPr>
        </p:nvGraphicFramePr>
        <p:xfrm>
          <a:off x="6272104" y="2371254"/>
          <a:ext cx="2190759" cy="731520"/>
        </p:xfrm>
        <a:graphic>
          <a:graphicData uri="http://schemas.openxmlformats.org/drawingml/2006/table">
            <a:tbl>
              <a:tblPr firstRow="1" bandRow="1">
                <a:tableStyleId>{5C22544A-7EE6-4342-B048-85BDC9FD1C3A}</a:tableStyleId>
              </a:tblPr>
              <a:tblGrid>
                <a:gridCol w="887421">
                  <a:extLst>
                    <a:ext uri="{9D8B030D-6E8A-4147-A177-3AD203B41FA5}">
                      <a16:colId xmlns:a16="http://schemas.microsoft.com/office/drawing/2014/main" val="516550114"/>
                    </a:ext>
                  </a:extLst>
                </a:gridCol>
                <a:gridCol w="1303338">
                  <a:extLst>
                    <a:ext uri="{9D8B030D-6E8A-4147-A177-3AD203B41FA5}">
                      <a16:colId xmlns:a16="http://schemas.microsoft.com/office/drawing/2014/main" val="120854523"/>
                    </a:ext>
                  </a:extLst>
                </a:gridCol>
              </a:tblGrid>
              <a:tr h="228735">
                <a:tc>
                  <a:txBody>
                    <a:bodyPr/>
                    <a:lstStyle/>
                    <a:p>
                      <a:pPr marL="0" algn="l" defTabSz="914400" rtl="0" eaLnBrk="1" latinLnBrk="0" hangingPunct="1"/>
                      <a:r>
                        <a:rPr lang="en-US" sz="1200" b="0" kern="1200">
                          <a:solidFill>
                            <a:schemeClr val="dk1"/>
                          </a:solidFill>
                          <a:latin typeface="Arial" panose="020B0604020202020204" pitchFamily="34" charset="0"/>
                          <a:ea typeface="+mn-ea"/>
                          <a:cs typeface="Arial" panose="020B0604020202020204" pitchFamily="34" charset="0"/>
                        </a:rPr>
                        <a:t>Fund </a:t>
                      </a:r>
                      <a:r>
                        <a:rPr lang="en-US" sz="1050" b="0" kern="1200">
                          <a:solidFill>
                            <a:schemeClr val="dk1"/>
                          </a:solidFill>
                          <a:latin typeface="Arial" panose="020B0604020202020204" pitchFamily="34" charset="0"/>
                          <a:ea typeface="+mn-ea"/>
                          <a:cs typeface="Arial" panose="020B0604020202020204" pitchFamily="34" charset="0"/>
                        </a:rPr>
                        <a:t>1000</a:t>
                      </a:r>
                    </a:p>
                  </a:txBody>
                  <a:tcPr anchor="b">
                    <a:solidFill>
                      <a:schemeClr val="bg1">
                        <a:lumMod val="95000"/>
                      </a:schemeClr>
                    </a:solidFill>
                  </a:tcPr>
                </a:tc>
                <a:tc>
                  <a:txBody>
                    <a:bodyPr/>
                    <a:lstStyle/>
                    <a:p>
                      <a:pPr marL="0" algn="ctr" defTabSz="914400" rtl="0" eaLnBrk="1" latinLnBrk="0" hangingPunct="1"/>
                      <a:r>
                        <a:rPr lang="en-US" sz="1200" b="0" kern="1200">
                          <a:solidFill>
                            <a:schemeClr val="dk1"/>
                          </a:solidFill>
                          <a:latin typeface="Arial" panose="020B0604020202020204" pitchFamily="34" charset="0"/>
                          <a:ea typeface="+mn-ea"/>
                          <a:cs typeface="Arial" panose="020B0604020202020204" pitchFamily="34" charset="0"/>
                        </a:rPr>
                        <a:t>$</a:t>
                      </a:r>
                      <a:r>
                        <a:rPr lang="en-US" sz="1050" b="0" kern="1200">
                          <a:solidFill>
                            <a:schemeClr val="dk1"/>
                          </a:solidFill>
                          <a:latin typeface="Arial" panose="020B0604020202020204" pitchFamily="34" charset="0"/>
                          <a:ea typeface="+mn-ea"/>
                          <a:cs typeface="Arial" panose="020B0604020202020204" pitchFamily="34" charset="0"/>
                        </a:rPr>
                        <a:t>2,833,466</a:t>
                      </a:r>
                    </a:p>
                  </a:txBody>
                  <a:tcPr anchor="b">
                    <a:solidFill>
                      <a:schemeClr val="bg1">
                        <a:lumMod val="95000"/>
                      </a:schemeClr>
                    </a:solidFill>
                  </a:tcPr>
                </a:tc>
                <a:extLst>
                  <a:ext uri="{0D108BD9-81ED-4DB2-BD59-A6C34878D82A}">
                    <a16:rowId xmlns:a16="http://schemas.microsoft.com/office/drawing/2014/main" val="634823115"/>
                  </a:ext>
                </a:extLst>
              </a:tr>
              <a:tr h="323133">
                <a:tc>
                  <a:txBody>
                    <a:bodyPr/>
                    <a:lstStyle/>
                    <a:p>
                      <a:pPr algn="l"/>
                      <a:r>
                        <a:rPr lang="en-US" sz="1050" b="1">
                          <a:latin typeface="Arial" panose="020B0604020202020204" pitchFamily="34" charset="0"/>
                          <a:cs typeface="Arial" panose="020B0604020202020204" pitchFamily="34" charset="0"/>
                        </a:rPr>
                        <a:t>Total</a:t>
                      </a:r>
                    </a:p>
                  </a:txBody>
                  <a:tcPr anchor="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a:solidFill>
                            <a:schemeClr val="dk1"/>
                          </a:solidFill>
                          <a:latin typeface="Arial" panose="020B0604020202020204" pitchFamily="34" charset="0"/>
                          <a:ea typeface="+mn-ea"/>
                          <a:cs typeface="Arial" panose="020B0604020202020204" pitchFamily="34" charset="0"/>
                        </a:rPr>
                        <a:t>               $</a:t>
                      </a:r>
                      <a:r>
                        <a:rPr lang="en-US" sz="1050" b="1" kern="1200">
                          <a:solidFill>
                            <a:schemeClr val="dk1"/>
                          </a:solidFill>
                          <a:latin typeface="Arial" panose="020B0604020202020204" pitchFamily="34" charset="0"/>
                          <a:ea typeface="+mn-ea"/>
                          <a:cs typeface="Arial" panose="020B0604020202020204" pitchFamily="34" charset="0"/>
                        </a:rPr>
                        <a:t>2,833,466</a:t>
                      </a:r>
                      <a:endParaRPr lang="en-US" sz="1050" b="1">
                        <a:solidFill>
                          <a:schemeClr val="tx1"/>
                        </a:solidFill>
                        <a:latin typeface="Arial" panose="020B0604020202020204" pitchFamily="34" charset="0"/>
                        <a:cs typeface="Arial" panose="020B0604020202020204" pitchFamily="34" charset="0"/>
                      </a:endParaRPr>
                    </a:p>
                  </a:txBody>
                  <a:tcPr anchor="b">
                    <a:solidFill>
                      <a:schemeClr val="bg1">
                        <a:lumMod val="95000"/>
                      </a:schemeClr>
                    </a:solidFill>
                  </a:tcPr>
                </a:tc>
                <a:extLst>
                  <a:ext uri="{0D108BD9-81ED-4DB2-BD59-A6C34878D82A}">
                    <a16:rowId xmlns:a16="http://schemas.microsoft.com/office/drawing/2014/main" val="679940498"/>
                  </a:ext>
                </a:extLst>
              </a:tr>
            </a:tbl>
          </a:graphicData>
        </a:graphic>
      </p:graphicFrame>
      <p:sp>
        <p:nvSpPr>
          <p:cNvPr id="32" name="Rectangle: Rounded Corners 31">
            <a:extLst>
              <a:ext uri="{FF2B5EF4-FFF2-40B4-BE49-F238E27FC236}">
                <a16:creationId xmlns:a16="http://schemas.microsoft.com/office/drawing/2014/main" id="{41C56AC4-66A8-ADD7-9C95-A187D03E727A}"/>
              </a:ext>
            </a:extLst>
          </p:cNvPr>
          <p:cNvSpPr/>
          <p:nvPr/>
        </p:nvSpPr>
        <p:spPr>
          <a:xfrm>
            <a:off x="6272104" y="1981329"/>
            <a:ext cx="2190760" cy="322903"/>
          </a:xfrm>
          <a:prstGeom prst="roundRect">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u="sng">
                <a:latin typeface="Arial" panose="020B0604020202020204" pitchFamily="34" charset="0"/>
                <a:cs typeface="Arial" panose="020B0604020202020204" pitchFamily="34" charset="0"/>
              </a:rPr>
              <a:t>FY27 Prop Budget by Fund</a:t>
            </a:r>
          </a:p>
        </p:txBody>
      </p:sp>
      <p:grpSp>
        <p:nvGrpSpPr>
          <p:cNvPr id="33" name="Group 32">
            <a:extLst>
              <a:ext uri="{FF2B5EF4-FFF2-40B4-BE49-F238E27FC236}">
                <a16:creationId xmlns:a16="http://schemas.microsoft.com/office/drawing/2014/main" id="{5ABE4E12-FD5E-7061-2660-41226F34F822}"/>
              </a:ext>
            </a:extLst>
          </p:cNvPr>
          <p:cNvGrpSpPr/>
          <p:nvPr/>
        </p:nvGrpSpPr>
        <p:grpSpPr>
          <a:xfrm>
            <a:off x="3958108" y="2030639"/>
            <a:ext cx="2192705" cy="1197650"/>
            <a:chOff x="457200" y="2383366"/>
            <a:chExt cx="8229600" cy="1045636"/>
          </a:xfrm>
        </p:grpSpPr>
        <p:sp>
          <p:nvSpPr>
            <p:cNvPr id="35" name="Rectangle: Rounded Corners 34">
              <a:extLst>
                <a:ext uri="{FF2B5EF4-FFF2-40B4-BE49-F238E27FC236}">
                  <a16:creationId xmlns:a16="http://schemas.microsoft.com/office/drawing/2014/main" id="{C5AF8F41-BB81-A8CA-B3AC-39DD00E5E469}"/>
                </a:ext>
              </a:extLst>
            </p:cNvPr>
            <p:cNvSpPr/>
            <p:nvPr/>
          </p:nvSpPr>
          <p:spPr>
            <a:xfrm>
              <a:off x="457200" y="2614712"/>
              <a:ext cx="8229600" cy="81429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900">
                  <a:solidFill>
                    <a:schemeClr val="tx1"/>
                  </a:solidFill>
                  <a:latin typeface="Arial"/>
                  <a:ea typeface="Calibri"/>
                  <a:cs typeface="Arial"/>
                </a:rPr>
                <a:t>Provide access to physical and digital archives and historical resources to support services and programs that celebrate Houston's unique history.</a:t>
              </a:r>
              <a:endParaRPr lang="en-US" sz="800">
                <a:solidFill>
                  <a:schemeClr val="tx1"/>
                </a:solidFill>
              </a:endParaRPr>
            </a:p>
          </p:txBody>
        </p:sp>
        <p:sp>
          <p:nvSpPr>
            <p:cNvPr id="38" name="Rectangle: Rounded Corners 37">
              <a:extLst>
                <a:ext uri="{FF2B5EF4-FFF2-40B4-BE49-F238E27FC236}">
                  <a16:creationId xmlns:a16="http://schemas.microsoft.com/office/drawing/2014/main" id="{B3356C8C-8942-C731-7195-5B1EA071CC7F}"/>
                </a:ext>
              </a:extLst>
            </p:cNvPr>
            <p:cNvSpPr/>
            <p:nvPr/>
          </p:nvSpPr>
          <p:spPr>
            <a:xfrm>
              <a:off x="457200" y="2383366"/>
              <a:ext cx="8229600" cy="213360"/>
            </a:xfrm>
            <a:prstGeom prst="roundRect">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u="sng">
                  <a:latin typeface="Arial" panose="020B0604020202020204" pitchFamily="34" charset="0"/>
                  <a:cs typeface="Arial" panose="020B0604020202020204" pitchFamily="34" charset="0"/>
                </a:rPr>
                <a:t>Significant Budget Items</a:t>
              </a:r>
            </a:p>
          </p:txBody>
        </p:sp>
      </p:grpSp>
      <p:pic>
        <p:nvPicPr>
          <p:cNvPr id="3" name="Picture 2">
            <a:extLst>
              <a:ext uri="{FF2B5EF4-FFF2-40B4-BE49-F238E27FC236}">
                <a16:creationId xmlns:a16="http://schemas.microsoft.com/office/drawing/2014/main" id="{2ED7ABCC-629A-729D-4F3C-528CBDAF74D7}"/>
              </a:ext>
            </a:extLst>
          </p:cNvPr>
          <p:cNvPicPr>
            <a:picLocks noChangeAspect="1"/>
          </p:cNvPicPr>
          <p:nvPr/>
        </p:nvPicPr>
        <p:blipFill>
          <a:blip r:embed="rId3"/>
          <a:stretch>
            <a:fillRect/>
          </a:stretch>
        </p:blipFill>
        <p:spPr>
          <a:xfrm>
            <a:off x="8281699" y="83360"/>
            <a:ext cx="677197" cy="901198"/>
          </a:xfrm>
          <a:prstGeom prst="rect">
            <a:avLst/>
          </a:prstGeom>
        </p:spPr>
      </p:pic>
    </p:spTree>
    <p:extLst>
      <p:ext uri="{BB962C8B-B14F-4D97-AF65-F5344CB8AC3E}">
        <p14:creationId xmlns:p14="http://schemas.microsoft.com/office/powerpoint/2010/main" val="1022845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6B520-1DF3-919B-BEE5-E1985CFE53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22B57E-23D5-2B0A-4D0B-AEF4D1E90D60}"/>
              </a:ext>
            </a:extLst>
          </p:cNvPr>
          <p:cNvSpPr>
            <a:spLocks noGrp="1"/>
          </p:cNvSpPr>
          <p:nvPr>
            <p:ph type="title"/>
          </p:nvPr>
        </p:nvSpPr>
        <p:spPr/>
        <p:txBody>
          <a:bodyPr/>
          <a:lstStyle/>
          <a:p>
            <a:r>
              <a:rPr lang="en-US"/>
              <a:t>Library Spaces</a:t>
            </a:r>
          </a:p>
        </p:txBody>
      </p:sp>
      <p:sp>
        <p:nvSpPr>
          <p:cNvPr id="4" name="Slide Number Placeholder 3">
            <a:extLst>
              <a:ext uri="{FF2B5EF4-FFF2-40B4-BE49-F238E27FC236}">
                <a16:creationId xmlns:a16="http://schemas.microsoft.com/office/drawing/2014/main" id="{CD7DE441-726E-6D22-CF47-A31002D1C671}"/>
              </a:ext>
            </a:extLst>
          </p:cNvPr>
          <p:cNvSpPr>
            <a:spLocks noGrp="1"/>
          </p:cNvSpPr>
          <p:nvPr>
            <p:ph type="sldNum" sz="quarter" idx="12"/>
          </p:nvPr>
        </p:nvSpPr>
        <p:spPr>
          <a:xfrm>
            <a:off x="6617344" y="6059731"/>
            <a:ext cx="2133600" cy="365125"/>
          </a:xfrm>
        </p:spPr>
        <p:txBody>
          <a:body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14</a:t>
            </a:fld>
            <a:endParaRPr lang="en-US">
              <a:solidFill>
                <a:prstClr val="black"/>
              </a:solidFill>
              <a:ea typeface="ＭＳ Ｐゴシック" charset="0"/>
            </a:endParaRPr>
          </a:p>
        </p:txBody>
      </p:sp>
      <p:graphicFrame>
        <p:nvGraphicFramePr>
          <p:cNvPr id="7" name="Table 6">
            <a:extLst>
              <a:ext uri="{FF2B5EF4-FFF2-40B4-BE49-F238E27FC236}">
                <a16:creationId xmlns:a16="http://schemas.microsoft.com/office/drawing/2014/main" id="{3B3B6C66-1E52-3BFB-C6E8-65F28FD71494}"/>
              </a:ext>
            </a:extLst>
          </p:cNvPr>
          <p:cNvGraphicFramePr>
            <a:graphicFrameLocks noGrp="1"/>
          </p:cNvGraphicFramePr>
          <p:nvPr>
            <p:extLst>
              <p:ext uri="{D42A27DB-BD31-4B8C-83A1-F6EECF244321}">
                <p14:modId xmlns:p14="http://schemas.microsoft.com/office/powerpoint/2010/main" val="27188581"/>
              </p:ext>
            </p:extLst>
          </p:nvPr>
        </p:nvGraphicFramePr>
        <p:xfrm>
          <a:off x="447870" y="1259209"/>
          <a:ext cx="3984170" cy="548640"/>
        </p:xfrm>
        <a:graphic>
          <a:graphicData uri="http://schemas.openxmlformats.org/drawingml/2006/table">
            <a:tbl>
              <a:tblPr firstRow="1" bandRow="1">
                <a:tableStyleId>{5C22544A-7EE6-4342-B048-85BDC9FD1C3A}</a:tableStyleId>
              </a:tblPr>
              <a:tblGrid>
                <a:gridCol w="1782146">
                  <a:extLst>
                    <a:ext uri="{9D8B030D-6E8A-4147-A177-3AD203B41FA5}">
                      <a16:colId xmlns:a16="http://schemas.microsoft.com/office/drawing/2014/main" val="516550114"/>
                    </a:ext>
                  </a:extLst>
                </a:gridCol>
                <a:gridCol w="2202024">
                  <a:extLst>
                    <a:ext uri="{9D8B030D-6E8A-4147-A177-3AD203B41FA5}">
                      <a16:colId xmlns:a16="http://schemas.microsoft.com/office/drawing/2014/main" val="120854523"/>
                    </a:ext>
                  </a:extLst>
                </a:gridCol>
              </a:tblGrid>
              <a:tr h="227635">
                <a:tc>
                  <a:txBody>
                    <a:bodyPr/>
                    <a:lstStyle/>
                    <a:p>
                      <a:pPr algn="r"/>
                      <a:r>
                        <a:rPr lang="en-US" sz="1200" b="1">
                          <a:solidFill>
                            <a:schemeClr val="tx1"/>
                          </a:solidFill>
                          <a:latin typeface="Arial" panose="020B0604020202020204" pitchFamily="34" charset="0"/>
                          <a:cs typeface="Arial" panose="020B0604020202020204" pitchFamily="34" charset="0"/>
                        </a:rPr>
                        <a:t>Priority:</a:t>
                      </a:r>
                    </a:p>
                  </a:txBody>
                  <a:tcPr anchor="b">
                    <a:lnT w="38100" cap="flat" cmpd="sng" algn="ctr">
                      <a:solidFill>
                        <a:schemeClr val="accent4"/>
                      </a:solidFill>
                      <a:prstDash val="solid"/>
                      <a:round/>
                      <a:headEnd type="none" w="med" len="med"/>
                      <a:tailEnd type="none" w="med" len="med"/>
                    </a:lnT>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Quality of Life</a:t>
                      </a:r>
                    </a:p>
                  </a:txBody>
                  <a:tcPr anchor="b">
                    <a:lnT w="38100" cap="flat" cmpd="sng" algn="ctr">
                      <a:solidFill>
                        <a:schemeClr val="accent4"/>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967263499"/>
                  </a:ext>
                </a:extLst>
              </a:tr>
              <a:tr h="23283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a:latin typeface="Arial" panose="020B0604020202020204" pitchFamily="34" charset="0"/>
                          <a:cs typeface="Arial" panose="020B0604020202020204" pitchFamily="34" charset="0"/>
                        </a:rPr>
                        <a:t>FY2027 FTE Count:</a:t>
                      </a:r>
                    </a:p>
                  </a:txBody>
                  <a:tcPr anchor="b">
                    <a:solidFill>
                      <a:schemeClr val="bg1">
                        <a:lumMod val="95000"/>
                      </a:schemeClr>
                    </a:solidFill>
                  </a:tcPr>
                </a:tc>
                <a:tc>
                  <a:txBody>
                    <a:bodyPr/>
                    <a:lstStyle/>
                    <a:p>
                      <a:pPr algn="ctr"/>
                      <a:r>
                        <a:rPr lang="en-US" sz="1200">
                          <a:solidFill>
                            <a:schemeClr val="tx1"/>
                          </a:solidFill>
                          <a:latin typeface="Arial" panose="020B0604020202020204" pitchFamily="34" charset="0"/>
                          <a:cs typeface="Arial" panose="020B0604020202020204" pitchFamily="34" charset="0"/>
                        </a:rPr>
                        <a:t>8.0</a:t>
                      </a:r>
                    </a:p>
                  </a:txBody>
                  <a:tcPr anchor="b">
                    <a:solidFill>
                      <a:schemeClr val="bg1">
                        <a:lumMod val="95000"/>
                      </a:schemeClr>
                    </a:solidFill>
                  </a:tcPr>
                </a:tc>
                <a:extLst>
                  <a:ext uri="{0D108BD9-81ED-4DB2-BD59-A6C34878D82A}">
                    <a16:rowId xmlns:a16="http://schemas.microsoft.com/office/drawing/2014/main" val="634823115"/>
                  </a:ext>
                </a:extLst>
              </a:tr>
            </a:tbl>
          </a:graphicData>
        </a:graphic>
      </p:graphicFrame>
      <p:grpSp>
        <p:nvGrpSpPr>
          <p:cNvPr id="22" name="Group 21">
            <a:extLst>
              <a:ext uri="{FF2B5EF4-FFF2-40B4-BE49-F238E27FC236}">
                <a16:creationId xmlns:a16="http://schemas.microsoft.com/office/drawing/2014/main" id="{79A914E1-A0F7-2C85-8C0F-1871D455DC9F}"/>
              </a:ext>
            </a:extLst>
          </p:cNvPr>
          <p:cNvGrpSpPr/>
          <p:nvPr/>
        </p:nvGrpSpPr>
        <p:grpSpPr>
          <a:xfrm>
            <a:off x="431142" y="1910189"/>
            <a:ext cx="3405673" cy="903938"/>
            <a:chOff x="457200" y="2383366"/>
            <a:chExt cx="8229600" cy="792555"/>
          </a:xfrm>
        </p:grpSpPr>
        <p:sp>
          <p:nvSpPr>
            <p:cNvPr id="8" name="Rectangle: Rounded Corners 7">
              <a:extLst>
                <a:ext uri="{FF2B5EF4-FFF2-40B4-BE49-F238E27FC236}">
                  <a16:creationId xmlns:a16="http://schemas.microsoft.com/office/drawing/2014/main" id="{BBA969F3-E55E-BE86-BAB6-5B52A7E35C80}"/>
                </a:ext>
              </a:extLst>
            </p:cNvPr>
            <p:cNvSpPr/>
            <p:nvPr/>
          </p:nvSpPr>
          <p:spPr>
            <a:xfrm>
              <a:off x="457200" y="2614711"/>
              <a:ext cx="8229600" cy="56121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750">
                  <a:solidFill>
                    <a:schemeClr val="tx1"/>
                  </a:solidFill>
                </a:rPr>
                <a:t>This program is responsible for all elements of the library’s facilities and buildings including exhibit galleries, civic art, furniture, workspace maintenance, library shelving, equipment, development plans, safety, wellness, emergency preparedness, and security necessary to ensure that every library space is optimized for service to Houston’s residents</a:t>
              </a:r>
              <a:r>
                <a:rPr lang="en-US" sz="800">
                  <a:solidFill>
                    <a:schemeClr val="tx1"/>
                  </a:solidFill>
                </a:rPr>
                <a:t>.</a:t>
              </a:r>
              <a:endParaRPr lang="en-US" sz="800">
                <a:solidFill>
                  <a:schemeClr val="tx1"/>
                </a:solidFill>
                <a:ea typeface="Calibri"/>
                <a:cs typeface="Calibri"/>
              </a:endParaRPr>
            </a:p>
          </p:txBody>
        </p:sp>
        <p:sp>
          <p:nvSpPr>
            <p:cNvPr id="11" name="Rectangle: Rounded Corners 10">
              <a:extLst>
                <a:ext uri="{FF2B5EF4-FFF2-40B4-BE49-F238E27FC236}">
                  <a16:creationId xmlns:a16="http://schemas.microsoft.com/office/drawing/2014/main" id="{CB3D7A94-B5C5-18FA-E76B-7FB9CBD67678}"/>
                </a:ext>
              </a:extLst>
            </p:cNvPr>
            <p:cNvSpPr/>
            <p:nvPr/>
          </p:nvSpPr>
          <p:spPr>
            <a:xfrm>
              <a:off x="457200" y="2383366"/>
              <a:ext cx="8229600" cy="213360"/>
            </a:xfrm>
            <a:prstGeom prst="roundRect">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u="sng">
                  <a:latin typeface="Arial" panose="020B0604020202020204" pitchFamily="34" charset="0"/>
                  <a:cs typeface="Arial" panose="020B0604020202020204" pitchFamily="34" charset="0"/>
                </a:rPr>
                <a:t>Program Description</a:t>
              </a:r>
            </a:p>
          </p:txBody>
        </p:sp>
      </p:grpSp>
      <p:graphicFrame>
        <p:nvGraphicFramePr>
          <p:cNvPr id="20" name="Table 19">
            <a:extLst>
              <a:ext uri="{FF2B5EF4-FFF2-40B4-BE49-F238E27FC236}">
                <a16:creationId xmlns:a16="http://schemas.microsoft.com/office/drawing/2014/main" id="{AE7827EE-19EE-39F3-2C6F-DC300B47BEC1}"/>
              </a:ext>
            </a:extLst>
          </p:cNvPr>
          <p:cNvGraphicFramePr>
            <a:graphicFrameLocks noGrp="1"/>
          </p:cNvGraphicFramePr>
          <p:nvPr>
            <p:extLst>
              <p:ext uri="{D42A27DB-BD31-4B8C-83A1-F6EECF244321}">
                <p14:modId xmlns:p14="http://schemas.microsoft.com/office/powerpoint/2010/main" val="4112630094"/>
              </p:ext>
            </p:extLst>
          </p:nvPr>
        </p:nvGraphicFramePr>
        <p:xfrm>
          <a:off x="292608" y="3123923"/>
          <a:ext cx="8170251" cy="3694818"/>
        </p:xfrm>
        <a:graphic>
          <a:graphicData uri="http://schemas.openxmlformats.org/drawingml/2006/table">
            <a:tbl>
              <a:tblPr firstRow="1" bandRow="1">
                <a:tableStyleId>{5C22544A-7EE6-4342-B048-85BDC9FD1C3A}</a:tableStyleId>
              </a:tblPr>
              <a:tblGrid>
                <a:gridCol w="2908174">
                  <a:extLst>
                    <a:ext uri="{9D8B030D-6E8A-4147-A177-3AD203B41FA5}">
                      <a16:colId xmlns:a16="http://schemas.microsoft.com/office/drawing/2014/main" val="516550114"/>
                    </a:ext>
                  </a:extLst>
                </a:gridCol>
                <a:gridCol w="627339">
                  <a:extLst>
                    <a:ext uri="{9D8B030D-6E8A-4147-A177-3AD203B41FA5}">
                      <a16:colId xmlns:a16="http://schemas.microsoft.com/office/drawing/2014/main" val="2288775472"/>
                    </a:ext>
                  </a:extLst>
                </a:gridCol>
                <a:gridCol w="941811">
                  <a:extLst>
                    <a:ext uri="{9D8B030D-6E8A-4147-A177-3AD203B41FA5}">
                      <a16:colId xmlns:a16="http://schemas.microsoft.com/office/drawing/2014/main" val="3226125417"/>
                    </a:ext>
                  </a:extLst>
                </a:gridCol>
                <a:gridCol w="724509">
                  <a:extLst>
                    <a:ext uri="{9D8B030D-6E8A-4147-A177-3AD203B41FA5}">
                      <a16:colId xmlns:a16="http://schemas.microsoft.com/office/drawing/2014/main" val="2175961683"/>
                    </a:ext>
                  </a:extLst>
                </a:gridCol>
                <a:gridCol w="875051">
                  <a:extLst>
                    <a:ext uri="{9D8B030D-6E8A-4147-A177-3AD203B41FA5}">
                      <a16:colId xmlns:a16="http://schemas.microsoft.com/office/drawing/2014/main" val="205436863"/>
                    </a:ext>
                  </a:extLst>
                </a:gridCol>
                <a:gridCol w="2093367">
                  <a:extLst>
                    <a:ext uri="{9D8B030D-6E8A-4147-A177-3AD203B41FA5}">
                      <a16:colId xmlns:a16="http://schemas.microsoft.com/office/drawing/2014/main" val="1850985765"/>
                    </a:ext>
                  </a:extLst>
                </a:gridCol>
              </a:tblGrid>
              <a:tr h="342018">
                <a:tc>
                  <a:txBody>
                    <a:bodyPr/>
                    <a:lstStyle/>
                    <a:p>
                      <a:pPr algn="ctr"/>
                      <a:r>
                        <a:rPr lang="en-US" sz="800">
                          <a:latin typeface="Arial"/>
                          <a:ea typeface="Verdana"/>
                          <a:cs typeface="Arial"/>
                        </a:rPr>
                        <a:t>Measure Name</a:t>
                      </a:r>
                    </a:p>
                  </a:txBody>
                  <a:tcPr anchor="ctr">
                    <a:lnB w="38100" cap="flat" cmpd="sng" algn="ctr">
                      <a:solidFill>
                        <a:schemeClr val="accent4"/>
                      </a:solidFill>
                      <a:prstDash val="solid"/>
                      <a:round/>
                      <a:headEnd type="none" w="med" len="med"/>
                      <a:tailEnd type="none" w="med" len="med"/>
                    </a:lnB>
                    <a:solidFill>
                      <a:srgbClr val="C00000"/>
                    </a:solidFill>
                  </a:tcPr>
                </a:tc>
                <a:tc>
                  <a:txBody>
                    <a:bodyPr/>
                    <a:lstStyle/>
                    <a:p>
                      <a:pPr algn="ctr"/>
                      <a:r>
                        <a:rPr lang="en-US" sz="800">
                          <a:latin typeface="Arial" panose="020B0604020202020204" pitchFamily="34" charset="0"/>
                          <a:ea typeface="Verdana" pitchFamily="34" charset="0"/>
                          <a:cs typeface="Arial" panose="020B0604020202020204" pitchFamily="34" charset="0"/>
                        </a:rPr>
                        <a:t>FY25</a:t>
                      </a:r>
                    </a:p>
                    <a:p>
                      <a:pPr algn="ctr"/>
                      <a:r>
                        <a:rPr lang="en-US" sz="800">
                          <a:latin typeface="Arial" panose="020B0604020202020204" pitchFamily="34" charset="0"/>
                          <a:ea typeface="Verdana" pitchFamily="34" charset="0"/>
                          <a:cs typeface="Arial" panose="020B0604020202020204" pitchFamily="34" charset="0"/>
                        </a:rPr>
                        <a:t>Actual</a:t>
                      </a:r>
                    </a:p>
                  </a:txBody>
                  <a:tcPr anchor="ctr">
                    <a:lnB w="38100" cap="flat" cmpd="sng" algn="ctr">
                      <a:solidFill>
                        <a:schemeClr val="accent4"/>
                      </a:solidFill>
                      <a:prstDash val="solid"/>
                      <a:round/>
                      <a:headEnd type="none" w="med" len="med"/>
                      <a:tailEnd type="none" w="med" len="med"/>
                    </a:lnB>
                    <a:solidFill>
                      <a:srgbClr val="C00000"/>
                    </a:solidFill>
                  </a:tcPr>
                </a:tc>
                <a:tc>
                  <a:txBody>
                    <a:bodyPr/>
                    <a:lstStyle/>
                    <a:p>
                      <a:pPr algn="ctr"/>
                      <a:r>
                        <a:rPr lang="en-US" sz="800">
                          <a:latin typeface="Arial"/>
                          <a:ea typeface="Verdana"/>
                          <a:cs typeface="Arial"/>
                        </a:rPr>
                        <a:t>FY26          </a:t>
                      </a:r>
                    </a:p>
                    <a:p>
                      <a:pPr algn="ctr"/>
                      <a:r>
                        <a:rPr lang="en-US" sz="800">
                          <a:latin typeface="Arial"/>
                          <a:ea typeface="Verdana"/>
                          <a:cs typeface="Arial"/>
                        </a:rPr>
                        <a:t>Progress (Q3)</a:t>
                      </a:r>
                    </a:p>
                  </a:txBody>
                  <a:tcPr anchor="ctr">
                    <a:lnB w="38100" cap="flat" cmpd="sng" algn="ctr">
                      <a:solidFill>
                        <a:schemeClr val="accent4"/>
                      </a:solidFill>
                      <a:prstDash val="solid"/>
                      <a:round/>
                      <a:headEnd type="none" w="med" len="med"/>
                      <a:tailEnd type="none" w="med" len="med"/>
                    </a:lnB>
                    <a:solidFill>
                      <a:srgbClr val="C00000"/>
                    </a:solidFill>
                  </a:tcPr>
                </a:tc>
                <a:tc>
                  <a:txBody>
                    <a:bodyPr/>
                    <a:lstStyle/>
                    <a:p>
                      <a:pPr algn="ctr"/>
                      <a:r>
                        <a:rPr lang="en-US" sz="800">
                          <a:latin typeface="Arial" panose="020B0604020202020204" pitchFamily="34" charset="0"/>
                          <a:ea typeface="Verdana" pitchFamily="34" charset="0"/>
                          <a:cs typeface="Arial" panose="020B0604020202020204" pitchFamily="34" charset="0"/>
                        </a:rPr>
                        <a:t>FY26</a:t>
                      </a:r>
                    </a:p>
                    <a:p>
                      <a:pPr algn="ctr"/>
                      <a:r>
                        <a:rPr lang="en-US" sz="800">
                          <a:latin typeface="Arial" panose="020B0604020202020204" pitchFamily="34" charset="0"/>
                          <a:ea typeface="Verdana" pitchFamily="34" charset="0"/>
                          <a:cs typeface="Arial" panose="020B0604020202020204" pitchFamily="34" charset="0"/>
                        </a:rPr>
                        <a:t>Target</a:t>
                      </a:r>
                    </a:p>
                  </a:txBody>
                  <a:tcPr anchor="ctr">
                    <a:lnB w="38100" cap="flat" cmpd="sng" algn="ctr">
                      <a:solidFill>
                        <a:schemeClr val="accent4"/>
                      </a:solidFill>
                      <a:prstDash val="solid"/>
                      <a:round/>
                      <a:headEnd type="none" w="med" len="med"/>
                      <a:tailEnd type="none" w="med" len="med"/>
                    </a:lnB>
                    <a:solidFill>
                      <a:srgbClr val="C00000"/>
                    </a:solidFill>
                  </a:tcPr>
                </a:tc>
                <a:tc>
                  <a:txBody>
                    <a:bodyPr/>
                    <a:lstStyle/>
                    <a:p>
                      <a:pPr algn="ctr"/>
                      <a:r>
                        <a:rPr lang="en-US" sz="800">
                          <a:latin typeface="Arial"/>
                          <a:ea typeface="Verdana"/>
                          <a:cs typeface="Arial"/>
                        </a:rPr>
                        <a:t>FY27</a:t>
                      </a:r>
                    </a:p>
                    <a:p>
                      <a:pPr algn="ctr"/>
                      <a:r>
                        <a:rPr lang="en-US" sz="800">
                          <a:latin typeface="Arial"/>
                          <a:ea typeface="Verdana"/>
                          <a:cs typeface="Arial"/>
                        </a:rPr>
                        <a:t>Target</a:t>
                      </a:r>
                    </a:p>
                  </a:txBody>
                  <a:tcPr anchor="ctr">
                    <a:lnB w="38100" cap="flat" cmpd="sng" algn="ctr">
                      <a:solidFill>
                        <a:schemeClr val="accent4"/>
                      </a:solidFill>
                      <a:prstDash val="solid"/>
                      <a:round/>
                      <a:headEnd type="none" w="med" len="med"/>
                      <a:tailEnd type="none" w="med" len="med"/>
                    </a:lnB>
                    <a:solidFill>
                      <a:srgbClr val="C00000"/>
                    </a:solidFill>
                  </a:tcPr>
                </a:tc>
                <a:tc>
                  <a:txBody>
                    <a:bodyPr/>
                    <a:lstStyle/>
                    <a:p>
                      <a:pPr algn="ctr"/>
                      <a:r>
                        <a:rPr lang="en-US" sz="800">
                          <a:latin typeface="Arial"/>
                          <a:cs typeface="Arial"/>
                        </a:rPr>
                        <a:t>Target Context</a:t>
                      </a:r>
                    </a:p>
                  </a:txBody>
                  <a:tcPr anchor="ctr">
                    <a:lnB w="38100" cap="flat" cmpd="sng" algn="ctr">
                      <a:solidFill>
                        <a:schemeClr val="accent4"/>
                      </a:solidFill>
                      <a:prstDash val="solid"/>
                      <a:round/>
                      <a:headEnd type="none" w="med" len="med"/>
                      <a:tailEnd type="none" w="med" len="med"/>
                    </a:lnB>
                    <a:solidFill>
                      <a:srgbClr val="C00000"/>
                    </a:solidFill>
                  </a:tcPr>
                </a:tc>
                <a:extLst>
                  <a:ext uri="{0D108BD9-81ED-4DB2-BD59-A6C34878D82A}">
                    <a16:rowId xmlns:a16="http://schemas.microsoft.com/office/drawing/2014/main" val="2766710000"/>
                  </a:ext>
                </a:extLst>
              </a:tr>
              <a:tr h="200729">
                <a:tc>
                  <a:txBody>
                    <a:bodyPr/>
                    <a:lstStyle/>
                    <a:p>
                      <a:pPr algn="l"/>
                      <a:r>
                        <a:rPr lang="en-US" sz="800">
                          <a:latin typeface="+mn-lt"/>
                          <a:cs typeface="Arial" panose="020B0604020202020204" pitchFamily="34" charset="0"/>
                        </a:rPr>
                        <a:t># of Reported security incidents at library locations</a:t>
                      </a:r>
                    </a:p>
                  </a:txBody>
                  <a:tcPr anchor="ctr">
                    <a:lnT w="38100" cap="flat" cmpd="sng" algn="ctr">
                      <a:solidFill>
                        <a:schemeClr val="accent4"/>
                      </a:solidFill>
                      <a:prstDash val="solid"/>
                      <a:round/>
                      <a:headEnd type="none" w="med" len="med"/>
                      <a:tailEnd type="none" w="med" len="med"/>
                    </a:lnT>
                    <a:solidFill>
                      <a:schemeClr val="bg1">
                        <a:lumMod val="85000"/>
                      </a:schemeClr>
                    </a:solidFill>
                  </a:tcPr>
                </a:tc>
                <a:tc>
                  <a:txBody>
                    <a:bodyPr/>
                    <a:lstStyle/>
                    <a:p>
                      <a:pPr algn="ctr"/>
                      <a:r>
                        <a:rPr lang="en-US" sz="800">
                          <a:latin typeface="+mn-lt"/>
                          <a:cs typeface="Arial" panose="020B0604020202020204" pitchFamily="34" charset="0"/>
                        </a:rPr>
                        <a:t>N/A</a:t>
                      </a:r>
                    </a:p>
                  </a:txBody>
                  <a:tcPr anchor="b">
                    <a:lnT w="38100" cap="flat" cmpd="sng" algn="ctr">
                      <a:solidFill>
                        <a:schemeClr val="accent4"/>
                      </a:solidFill>
                      <a:prstDash val="solid"/>
                      <a:round/>
                      <a:headEnd type="none" w="med" len="med"/>
                      <a:tailEnd type="none" w="med" len="med"/>
                    </a:lnT>
                    <a:solidFill>
                      <a:schemeClr val="bg1">
                        <a:lumMod val="85000"/>
                      </a:schemeClr>
                    </a:solidFill>
                  </a:tcPr>
                </a:tc>
                <a:tc>
                  <a:txBody>
                    <a:bodyPr/>
                    <a:lstStyle/>
                    <a:p>
                      <a:pPr algn="ctr"/>
                      <a:r>
                        <a:rPr lang="en-US" sz="800">
                          <a:latin typeface="+mn-lt"/>
                          <a:cs typeface="Arial" panose="020B0604020202020204" pitchFamily="34" charset="0"/>
                        </a:rPr>
                        <a:t>N/A</a:t>
                      </a:r>
                    </a:p>
                  </a:txBody>
                  <a:tcPr anchor="b">
                    <a:lnT w="38100" cap="flat" cmpd="sng" algn="ctr">
                      <a:solidFill>
                        <a:schemeClr val="accent4"/>
                      </a:solidFill>
                      <a:prstDash val="solid"/>
                      <a:round/>
                      <a:headEnd type="none" w="med" len="med"/>
                      <a:tailEnd type="none" w="med" len="med"/>
                    </a:lnT>
                    <a:solidFill>
                      <a:schemeClr val="bg1">
                        <a:lumMod val="85000"/>
                      </a:schemeClr>
                    </a:solidFill>
                  </a:tcPr>
                </a:tc>
                <a:tc>
                  <a:txBody>
                    <a:bodyPr/>
                    <a:lstStyle/>
                    <a:p>
                      <a:pPr algn="ctr"/>
                      <a:r>
                        <a:rPr lang="en-US" sz="800">
                          <a:latin typeface="+mn-lt"/>
                          <a:cs typeface="Arial" panose="020B0604020202020204" pitchFamily="34" charset="0"/>
                        </a:rPr>
                        <a:t>N/A</a:t>
                      </a:r>
                    </a:p>
                  </a:txBody>
                  <a:tcPr anchor="b">
                    <a:lnT w="38100" cap="flat" cmpd="sng" algn="ctr">
                      <a:solidFill>
                        <a:schemeClr val="accent4"/>
                      </a:solidFill>
                      <a:prstDash val="solid"/>
                      <a:round/>
                      <a:headEnd type="none" w="med" len="med"/>
                      <a:tailEnd type="none" w="med" len="med"/>
                    </a:lnT>
                    <a:solidFill>
                      <a:schemeClr val="bg1">
                        <a:lumMod val="85000"/>
                      </a:schemeClr>
                    </a:solidFill>
                  </a:tcPr>
                </a:tc>
                <a:tc>
                  <a:txBody>
                    <a:bodyPr/>
                    <a:lstStyle/>
                    <a:p>
                      <a:pPr algn="ctr"/>
                      <a:r>
                        <a:rPr lang="en-US" sz="800">
                          <a:solidFill>
                            <a:schemeClr val="tx1"/>
                          </a:solidFill>
                          <a:latin typeface="+mn-lt"/>
                          <a:cs typeface="Arial" panose="020B0604020202020204" pitchFamily="34" charset="0"/>
                        </a:rPr>
                        <a:t>3,500</a:t>
                      </a:r>
                    </a:p>
                  </a:txBody>
                  <a:tcPr anchor="b">
                    <a:lnT w="38100" cap="flat" cmpd="sng" algn="ctr">
                      <a:solidFill>
                        <a:schemeClr val="accent4"/>
                      </a:solidFill>
                      <a:prstDash val="solid"/>
                      <a:round/>
                      <a:headEnd type="none" w="med" len="med"/>
                      <a:tailEnd type="none" w="med" len="med"/>
                    </a:lnT>
                    <a:solidFill>
                      <a:schemeClr val="bg1">
                        <a:lumMod val="85000"/>
                      </a:schemeClr>
                    </a:solidFill>
                  </a:tcPr>
                </a:tc>
                <a:tc>
                  <a:txBody>
                    <a:bodyPr/>
                    <a:lstStyle/>
                    <a:p>
                      <a:pPr algn="ctr"/>
                      <a:r>
                        <a:rPr lang="en-US" sz="800">
                          <a:solidFill>
                            <a:schemeClr val="tx1"/>
                          </a:solidFill>
                          <a:latin typeface="+mn-lt"/>
                          <a:cs typeface="Arial" panose="020B0604020202020204" pitchFamily="34" charset="0"/>
                        </a:rPr>
                        <a:t>Track trends with security incidents</a:t>
                      </a:r>
                    </a:p>
                  </a:txBody>
                  <a:tcPr anchor="b">
                    <a:lnT w="38100" cap="flat" cmpd="sng" algn="ctr">
                      <a:solidFill>
                        <a:schemeClr val="accent4"/>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967263499"/>
                  </a:ext>
                </a:extLst>
              </a:tr>
              <a:tr h="315432">
                <a:tc>
                  <a:txBody>
                    <a:bodyPr/>
                    <a:lstStyle/>
                    <a:p>
                      <a:pPr algn="l"/>
                      <a:r>
                        <a:rPr lang="en-US" sz="800">
                          <a:latin typeface="+mn-lt"/>
                          <a:cs typeface="Arial" panose="020B0604020202020204" pitchFamily="34" charset="0"/>
                        </a:rPr>
                        <a:t>% of gallery exhibits and/or artist presentations reflecting diverse cultures, languages, or lived experiences</a:t>
                      </a:r>
                    </a:p>
                  </a:txBody>
                  <a:tcPr anchor="ctr">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40%</a:t>
                      </a:r>
                    </a:p>
                  </a:txBody>
                  <a:tcPr anchor="b">
                    <a:solidFill>
                      <a:schemeClr val="bg1">
                        <a:lumMod val="85000"/>
                      </a:schemeClr>
                    </a:solidFill>
                  </a:tcPr>
                </a:tc>
                <a:tc>
                  <a:txBody>
                    <a:bodyPr/>
                    <a:lstStyle/>
                    <a:p>
                      <a:pPr algn="ctr"/>
                      <a:r>
                        <a:rPr lang="en-US" sz="800">
                          <a:solidFill>
                            <a:schemeClr val="tx1"/>
                          </a:solidFill>
                          <a:latin typeface="+mn-lt"/>
                          <a:cs typeface="Arial" panose="020B0604020202020204" pitchFamily="34" charset="0"/>
                        </a:rPr>
                        <a:t>Host exhibits that celebrate Houston’s diversity</a:t>
                      </a:r>
                    </a:p>
                  </a:txBody>
                  <a:tcPr anchor="b">
                    <a:solidFill>
                      <a:schemeClr val="bg1">
                        <a:lumMod val="85000"/>
                      </a:schemeClr>
                    </a:solidFill>
                  </a:tcPr>
                </a:tc>
                <a:extLst>
                  <a:ext uri="{0D108BD9-81ED-4DB2-BD59-A6C34878D82A}">
                    <a16:rowId xmlns:a16="http://schemas.microsoft.com/office/drawing/2014/main" val="1340933353"/>
                  </a:ext>
                </a:extLst>
              </a:tr>
              <a:tr h="315432">
                <a:tc>
                  <a:txBody>
                    <a:bodyPr/>
                    <a:lstStyle/>
                    <a:p>
                      <a:pPr algn="l"/>
                      <a:r>
                        <a:rPr lang="en-US" sz="800">
                          <a:latin typeface="+mn-lt"/>
                          <a:cs typeface="Arial" panose="020B0604020202020204" pitchFamily="34" charset="0"/>
                        </a:rPr>
                        <a:t>% of Library locations receiving upholstery cleaning at least once during the fiscal year</a:t>
                      </a:r>
                    </a:p>
                  </a:txBody>
                  <a:tcPr anchor="ctr">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35%</a:t>
                      </a:r>
                    </a:p>
                  </a:txBody>
                  <a:tcPr anchor="b">
                    <a:solidFill>
                      <a:schemeClr val="bg1">
                        <a:lumMod val="85000"/>
                      </a:schemeClr>
                    </a:solidFill>
                  </a:tcPr>
                </a:tc>
                <a:tc>
                  <a:txBody>
                    <a:bodyPr/>
                    <a:lstStyle/>
                    <a:p>
                      <a:pPr algn="ctr"/>
                      <a:r>
                        <a:rPr lang="en-US" sz="800">
                          <a:solidFill>
                            <a:schemeClr val="tx1"/>
                          </a:solidFill>
                          <a:latin typeface="+mn-lt"/>
                          <a:cs typeface="Arial" panose="020B0604020202020204" pitchFamily="34" charset="0"/>
                        </a:rPr>
                        <a:t>Track upholstery cleaning at library locations.</a:t>
                      </a:r>
                    </a:p>
                  </a:txBody>
                  <a:tcPr anchor="b">
                    <a:solidFill>
                      <a:schemeClr val="bg1">
                        <a:lumMod val="85000"/>
                      </a:schemeClr>
                    </a:solidFill>
                  </a:tcPr>
                </a:tc>
                <a:extLst>
                  <a:ext uri="{0D108BD9-81ED-4DB2-BD59-A6C34878D82A}">
                    <a16:rowId xmlns:a16="http://schemas.microsoft.com/office/drawing/2014/main" val="3912358189"/>
                  </a:ext>
                </a:extLst>
              </a:tr>
              <a:tr h="315432">
                <a:tc>
                  <a:txBody>
                    <a:bodyPr/>
                    <a:lstStyle/>
                    <a:p>
                      <a:pPr algn="l"/>
                      <a:r>
                        <a:rPr lang="en-US" sz="800">
                          <a:latin typeface="+mn-lt"/>
                          <a:cs typeface="Arial" panose="020B0604020202020204" pitchFamily="34" charset="0"/>
                        </a:rPr>
                        <a:t>Average percentage of gallery areas actively used for exhibits during the fiscal year</a:t>
                      </a:r>
                    </a:p>
                  </a:txBody>
                  <a:tcPr anchor="ctr">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80%</a:t>
                      </a:r>
                    </a:p>
                  </a:txBody>
                  <a:tcPr anchor="b">
                    <a:solidFill>
                      <a:schemeClr val="bg1">
                        <a:lumMod val="85000"/>
                      </a:schemeClr>
                    </a:solidFill>
                  </a:tcPr>
                </a:tc>
                <a:tc>
                  <a:txBody>
                    <a:bodyPr/>
                    <a:lstStyle/>
                    <a:p>
                      <a:pPr algn="ctr"/>
                      <a:r>
                        <a:rPr lang="en-US" sz="800">
                          <a:solidFill>
                            <a:schemeClr val="tx1"/>
                          </a:solidFill>
                          <a:latin typeface="+mn-lt"/>
                          <a:cs typeface="Arial" panose="020B0604020202020204" pitchFamily="34" charset="0"/>
                        </a:rPr>
                        <a:t>Utilize exhibit space throughout the year</a:t>
                      </a:r>
                    </a:p>
                  </a:txBody>
                  <a:tcPr anchor="b">
                    <a:solidFill>
                      <a:schemeClr val="bg1">
                        <a:lumMod val="85000"/>
                      </a:schemeClr>
                    </a:solidFill>
                  </a:tcPr>
                </a:tc>
                <a:extLst>
                  <a:ext uri="{0D108BD9-81ED-4DB2-BD59-A6C34878D82A}">
                    <a16:rowId xmlns:a16="http://schemas.microsoft.com/office/drawing/2014/main" val="1549657958"/>
                  </a:ext>
                </a:extLst>
              </a:tr>
              <a:tr h="430134">
                <a:tc>
                  <a:txBody>
                    <a:bodyPr/>
                    <a:lstStyle/>
                    <a:p>
                      <a:pPr algn="l"/>
                      <a:r>
                        <a:rPr lang="en-US" sz="800">
                          <a:latin typeface="+mn-lt"/>
                          <a:cs typeface="Arial" panose="020B0604020202020204" pitchFamily="34" charset="0"/>
                        </a:rPr>
                        <a:t>Total Attendance at community group meetings held in library spaces during the fiscal year</a:t>
                      </a:r>
                    </a:p>
                  </a:txBody>
                  <a:tcPr anchor="ctr">
                    <a:solidFill>
                      <a:schemeClr val="bg1">
                        <a:lumMod val="85000"/>
                      </a:schemeClr>
                    </a:solidFill>
                  </a:tcPr>
                </a:tc>
                <a:tc>
                  <a:txBody>
                    <a:bodyPr/>
                    <a:lstStyle/>
                    <a:p>
                      <a:pPr algn="ctr"/>
                      <a:r>
                        <a:rPr lang="en-US" sz="800">
                          <a:latin typeface="+mn-lt"/>
                          <a:cs typeface="Arial" panose="020B0604020202020204" pitchFamily="34" charset="0"/>
                        </a:rPr>
                        <a:t>65,332</a:t>
                      </a:r>
                    </a:p>
                  </a:txBody>
                  <a:tcPr anchor="b">
                    <a:solidFill>
                      <a:schemeClr val="bg1">
                        <a:lumMod val="85000"/>
                      </a:schemeClr>
                    </a:solidFill>
                  </a:tcPr>
                </a:tc>
                <a:tc>
                  <a:txBody>
                    <a:bodyPr/>
                    <a:lstStyle/>
                    <a:p>
                      <a:pPr algn="ctr"/>
                      <a:r>
                        <a:rPr lang="en-US" sz="800">
                          <a:latin typeface="+mn-lt"/>
                          <a:cs typeface="Arial" panose="020B0604020202020204" pitchFamily="34" charset="0"/>
                        </a:rPr>
                        <a:t>54,000</a:t>
                      </a:r>
                    </a:p>
                  </a:txBody>
                  <a:tcPr anchor="b">
                    <a:solidFill>
                      <a:schemeClr val="bg1">
                        <a:lumMod val="85000"/>
                      </a:schemeClr>
                    </a:solidFill>
                  </a:tcPr>
                </a:tc>
                <a:tc>
                  <a:txBody>
                    <a:bodyPr/>
                    <a:lstStyle/>
                    <a:p>
                      <a:pPr algn="ctr"/>
                      <a:r>
                        <a:rPr lang="en-US" sz="800">
                          <a:latin typeface="+mn-lt"/>
                          <a:cs typeface="Arial" panose="020B0604020202020204" pitchFamily="34" charset="0"/>
                        </a:rPr>
                        <a:t>75,000</a:t>
                      </a:r>
                    </a:p>
                  </a:txBody>
                  <a:tcPr anchor="b">
                    <a:solidFill>
                      <a:schemeClr val="bg1">
                        <a:lumMod val="85000"/>
                      </a:schemeClr>
                    </a:solidFill>
                  </a:tcPr>
                </a:tc>
                <a:tc>
                  <a:txBody>
                    <a:bodyPr/>
                    <a:lstStyle/>
                    <a:p>
                      <a:pPr algn="ctr"/>
                      <a:r>
                        <a:rPr lang="en-US" sz="800">
                          <a:latin typeface="+mn-lt"/>
                          <a:cs typeface="Arial" panose="020B0604020202020204" pitchFamily="34" charset="0"/>
                        </a:rPr>
                        <a:t>75,000</a:t>
                      </a:r>
                    </a:p>
                  </a:txBody>
                  <a:tcPr anchor="b">
                    <a:solidFill>
                      <a:schemeClr val="bg1">
                        <a:lumMod val="85000"/>
                      </a:schemeClr>
                    </a:solidFill>
                  </a:tcPr>
                </a:tc>
                <a:tc>
                  <a:txBody>
                    <a:bodyPr/>
                    <a:lstStyle/>
                    <a:p>
                      <a:pPr algn="ctr"/>
                      <a:r>
                        <a:rPr lang="en-US" sz="800">
                          <a:solidFill>
                            <a:schemeClr val="tx1"/>
                          </a:solidFill>
                          <a:latin typeface="+mn-lt"/>
                          <a:cs typeface="Arial" panose="020B0604020202020204" pitchFamily="34" charset="0"/>
                        </a:rPr>
                        <a:t>Increase attendance for community members who use meeting, conference, and study rooms</a:t>
                      </a:r>
                    </a:p>
                  </a:txBody>
                  <a:tcPr anchor="b">
                    <a:solidFill>
                      <a:schemeClr val="bg1">
                        <a:lumMod val="85000"/>
                      </a:schemeClr>
                    </a:solidFill>
                  </a:tcPr>
                </a:tc>
                <a:extLst>
                  <a:ext uri="{0D108BD9-81ED-4DB2-BD59-A6C34878D82A}">
                    <a16:rowId xmlns:a16="http://schemas.microsoft.com/office/drawing/2014/main" val="4165568396"/>
                  </a:ext>
                </a:extLst>
              </a:tr>
              <a:tr h="430134">
                <a:tc>
                  <a:txBody>
                    <a:bodyPr/>
                    <a:lstStyle/>
                    <a:p>
                      <a:pPr algn="l"/>
                      <a:r>
                        <a:rPr lang="en-US" sz="800">
                          <a:latin typeface="+mn-lt"/>
                          <a:cs typeface="Arial" panose="020B0604020202020204" pitchFamily="34" charset="0"/>
                        </a:rPr>
                        <a:t>Annual number of community meeting rooms reserved</a:t>
                      </a:r>
                    </a:p>
                  </a:txBody>
                  <a:tcPr anchor="ctr">
                    <a:solidFill>
                      <a:schemeClr val="bg1">
                        <a:lumMod val="85000"/>
                      </a:schemeClr>
                    </a:solidFill>
                  </a:tcPr>
                </a:tc>
                <a:tc>
                  <a:txBody>
                    <a:bodyPr/>
                    <a:lstStyle/>
                    <a:p>
                      <a:pPr algn="ctr"/>
                      <a:r>
                        <a:rPr lang="en-US" sz="800">
                          <a:latin typeface="+mn-lt"/>
                          <a:cs typeface="Arial" panose="020B0604020202020204" pitchFamily="34" charset="0"/>
                        </a:rPr>
                        <a:t>13,000</a:t>
                      </a:r>
                    </a:p>
                  </a:txBody>
                  <a:tcPr anchor="b">
                    <a:solidFill>
                      <a:schemeClr val="bg1">
                        <a:lumMod val="85000"/>
                      </a:schemeClr>
                    </a:solidFill>
                  </a:tcPr>
                </a:tc>
                <a:tc>
                  <a:txBody>
                    <a:bodyPr/>
                    <a:lstStyle/>
                    <a:p>
                      <a:pPr algn="ctr"/>
                      <a:r>
                        <a:rPr lang="en-US" sz="800">
                          <a:latin typeface="+mn-lt"/>
                          <a:cs typeface="Arial" panose="020B0604020202020204" pitchFamily="34" charset="0"/>
                        </a:rPr>
                        <a:t>20,000</a:t>
                      </a:r>
                    </a:p>
                  </a:txBody>
                  <a:tcPr anchor="b">
                    <a:solidFill>
                      <a:schemeClr val="bg1">
                        <a:lumMod val="85000"/>
                      </a:schemeClr>
                    </a:solidFill>
                  </a:tcPr>
                </a:tc>
                <a:tc>
                  <a:txBody>
                    <a:bodyPr/>
                    <a:lstStyle/>
                    <a:p>
                      <a:pPr algn="ctr"/>
                      <a:r>
                        <a:rPr lang="en-US" sz="800">
                          <a:latin typeface="+mn-lt"/>
                          <a:cs typeface="Arial" panose="020B0604020202020204" pitchFamily="34" charset="0"/>
                        </a:rPr>
                        <a:t>14,000</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solidFill>
                            <a:schemeClr val="tx1"/>
                          </a:solidFill>
                          <a:latin typeface="+mn-lt"/>
                          <a:cs typeface="Arial" panose="020B0604020202020204" pitchFamily="34" charset="0"/>
                        </a:rPr>
                        <a:t>Provide space for community members to meet in meeting rooms, conference rooms, and study rooms</a:t>
                      </a:r>
                    </a:p>
                  </a:txBody>
                  <a:tcPr anchor="b">
                    <a:solidFill>
                      <a:schemeClr val="bg1">
                        <a:lumMod val="85000"/>
                      </a:schemeClr>
                    </a:solidFill>
                  </a:tcPr>
                </a:tc>
                <a:extLst>
                  <a:ext uri="{0D108BD9-81ED-4DB2-BD59-A6C34878D82A}">
                    <a16:rowId xmlns:a16="http://schemas.microsoft.com/office/drawing/2014/main" val="2927328937"/>
                  </a:ext>
                </a:extLst>
              </a:tr>
              <a:tr h="315432">
                <a:tc>
                  <a:txBody>
                    <a:bodyPr/>
                    <a:lstStyle/>
                    <a:p>
                      <a:pPr algn="l"/>
                      <a:r>
                        <a:rPr lang="en-US" sz="800">
                          <a:latin typeface="+mn-lt"/>
                          <a:cs typeface="Arial" panose="020B0604020202020204" pitchFamily="34" charset="0"/>
                        </a:rPr>
                        <a:t>Number of exhibitions displayed</a:t>
                      </a:r>
                    </a:p>
                  </a:txBody>
                  <a:tcPr anchor="ctr">
                    <a:solidFill>
                      <a:schemeClr val="bg1">
                        <a:lumMod val="85000"/>
                      </a:schemeClr>
                    </a:solidFill>
                  </a:tcPr>
                </a:tc>
                <a:tc>
                  <a:txBody>
                    <a:bodyPr/>
                    <a:lstStyle/>
                    <a:p>
                      <a:pPr algn="ctr"/>
                      <a:r>
                        <a:rPr lang="en-US" sz="800">
                          <a:latin typeface="+mn-lt"/>
                          <a:cs typeface="Arial" panose="020B0604020202020204" pitchFamily="34" charset="0"/>
                        </a:rPr>
                        <a:t>45</a:t>
                      </a:r>
                    </a:p>
                  </a:txBody>
                  <a:tcPr anchor="b">
                    <a:solidFill>
                      <a:schemeClr val="bg1">
                        <a:lumMod val="85000"/>
                      </a:schemeClr>
                    </a:solidFill>
                  </a:tcPr>
                </a:tc>
                <a:tc>
                  <a:txBody>
                    <a:bodyPr/>
                    <a:lstStyle/>
                    <a:p>
                      <a:pPr algn="ctr"/>
                      <a:r>
                        <a:rPr lang="en-US" sz="800">
                          <a:latin typeface="+mn-lt"/>
                          <a:cs typeface="Arial" panose="020B0604020202020204" pitchFamily="34" charset="0"/>
                        </a:rPr>
                        <a:t>40</a:t>
                      </a:r>
                    </a:p>
                  </a:txBody>
                  <a:tcPr anchor="b">
                    <a:solidFill>
                      <a:schemeClr val="bg1">
                        <a:lumMod val="85000"/>
                      </a:schemeClr>
                    </a:solidFill>
                  </a:tcPr>
                </a:tc>
                <a:tc>
                  <a:txBody>
                    <a:bodyPr/>
                    <a:lstStyle/>
                    <a:p>
                      <a:pPr algn="ctr"/>
                      <a:r>
                        <a:rPr lang="en-US" sz="800">
                          <a:latin typeface="+mn-lt"/>
                          <a:cs typeface="Arial" panose="020B0604020202020204" pitchFamily="34" charset="0"/>
                        </a:rPr>
                        <a:t>15</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solidFill>
                            <a:schemeClr val="tx1"/>
                          </a:solidFill>
                          <a:latin typeface="+mn-lt"/>
                          <a:cs typeface="Arial" panose="020B0604020202020204" pitchFamily="34" charset="0"/>
                        </a:rPr>
                        <a:t>Host exhibits that celebrate Houston, the library, and their diversity</a:t>
                      </a:r>
                    </a:p>
                  </a:txBody>
                  <a:tcPr anchor="b">
                    <a:solidFill>
                      <a:schemeClr val="bg1">
                        <a:lumMod val="85000"/>
                      </a:schemeClr>
                    </a:solidFill>
                  </a:tcPr>
                </a:tc>
                <a:extLst>
                  <a:ext uri="{0D108BD9-81ED-4DB2-BD59-A6C34878D82A}">
                    <a16:rowId xmlns:a16="http://schemas.microsoft.com/office/drawing/2014/main" val="3277876870"/>
                  </a:ext>
                </a:extLst>
              </a:tr>
              <a:tr h="315432">
                <a:tc>
                  <a:txBody>
                    <a:bodyPr/>
                    <a:lstStyle/>
                    <a:p>
                      <a:pPr algn="l"/>
                      <a:r>
                        <a:rPr lang="en-US" sz="800">
                          <a:latin typeface="+mn-lt"/>
                          <a:cs typeface="Arial" panose="020B0604020202020204" pitchFamily="34" charset="0"/>
                        </a:rPr>
                        <a:t>Number of facilities cleaned</a:t>
                      </a:r>
                    </a:p>
                  </a:txBody>
                  <a:tcPr anchor="ctr">
                    <a:solidFill>
                      <a:schemeClr val="bg1">
                        <a:lumMod val="85000"/>
                      </a:schemeClr>
                    </a:solidFill>
                  </a:tcPr>
                </a:tc>
                <a:tc>
                  <a:txBody>
                    <a:bodyPr/>
                    <a:lstStyle/>
                    <a:p>
                      <a:pPr algn="ctr"/>
                      <a:r>
                        <a:rPr lang="en-US" sz="800">
                          <a:latin typeface="+mn-lt"/>
                          <a:cs typeface="Arial" panose="020B0604020202020204" pitchFamily="34" charset="0"/>
                        </a:rPr>
                        <a:t>10</a:t>
                      </a:r>
                    </a:p>
                  </a:txBody>
                  <a:tcPr anchor="b">
                    <a:solidFill>
                      <a:schemeClr val="bg1">
                        <a:lumMod val="85000"/>
                      </a:schemeClr>
                    </a:solidFill>
                  </a:tcPr>
                </a:tc>
                <a:tc>
                  <a:txBody>
                    <a:bodyPr/>
                    <a:lstStyle/>
                    <a:p>
                      <a:pPr algn="ctr"/>
                      <a:r>
                        <a:rPr lang="en-US" sz="800">
                          <a:latin typeface="+mn-lt"/>
                          <a:cs typeface="Arial" panose="020B0604020202020204" pitchFamily="34" charset="0"/>
                        </a:rPr>
                        <a:t>15</a:t>
                      </a:r>
                    </a:p>
                  </a:txBody>
                  <a:tcPr anchor="b">
                    <a:solidFill>
                      <a:schemeClr val="bg1">
                        <a:lumMod val="85000"/>
                      </a:schemeClr>
                    </a:solidFill>
                  </a:tcPr>
                </a:tc>
                <a:tc>
                  <a:txBody>
                    <a:bodyPr/>
                    <a:lstStyle/>
                    <a:p>
                      <a:pPr algn="ctr"/>
                      <a:r>
                        <a:rPr lang="en-US" sz="800">
                          <a:latin typeface="+mn-lt"/>
                          <a:cs typeface="Arial" panose="020B0604020202020204" pitchFamily="34" charset="0"/>
                        </a:rPr>
                        <a:t>12</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solidFill>
                            <a:schemeClr val="tx1"/>
                          </a:solidFill>
                          <a:latin typeface="+mn-lt"/>
                          <a:cs typeface="Arial" panose="020B0604020202020204" pitchFamily="34" charset="0"/>
                        </a:rPr>
                        <a:t>Ensure facilities get deep cleaning annually (rotating schedule between locations)</a:t>
                      </a:r>
                    </a:p>
                  </a:txBody>
                  <a:tcPr anchor="b">
                    <a:solidFill>
                      <a:schemeClr val="bg1">
                        <a:lumMod val="85000"/>
                      </a:schemeClr>
                    </a:solidFill>
                  </a:tcPr>
                </a:tc>
                <a:extLst>
                  <a:ext uri="{0D108BD9-81ED-4DB2-BD59-A6C34878D82A}">
                    <a16:rowId xmlns:a16="http://schemas.microsoft.com/office/drawing/2014/main" val="2813419272"/>
                  </a:ext>
                </a:extLst>
              </a:tr>
              <a:tr h="315432">
                <a:tc>
                  <a:txBody>
                    <a:bodyPr/>
                    <a:lstStyle/>
                    <a:p>
                      <a:pPr algn="l"/>
                      <a:r>
                        <a:rPr lang="en-US" sz="800">
                          <a:latin typeface="+mn-lt"/>
                          <a:cs typeface="Arial" panose="020B0604020202020204" pitchFamily="34" charset="0"/>
                        </a:rPr>
                        <a:t>Number of facility renovation and maintenance oversight</a:t>
                      </a:r>
                    </a:p>
                  </a:txBody>
                  <a:tcPr anchor="ctr">
                    <a:solidFill>
                      <a:schemeClr val="bg1">
                        <a:lumMod val="85000"/>
                      </a:schemeClr>
                    </a:solidFill>
                  </a:tcPr>
                </a:tc>
                <a:tc>
                  <a:txBody>
                    <a:bodyPr/>
                    <a:lstStyle/>
                    <a:p>
                      <a:pPr algn="ctr"/>
                      <a:r>
                        <a:rPr lang="en-US" sz="800">
                          <a:latin typeface="+mn-lt"/>
                          <a:cs typeface="Arial" panose="020B0604020202020204" pitchFamily="34" charset="0"/>
                        </a:rPr>
                        <a:t>73</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solidFill>
                            <a:schemeClr val="tx1"/>
                          </a:solidFill>
                          <a:latin typeface="+mn-lt"/>
                          <a:cs typeface="Arial" panose="020B0604020202020204" pitchFamily="34" charset="0"/>
                        </a:rPr>
                        <a:t>Provide oversight on Library renovations and improvements for complete consistency</a:t>
                      </a:r>
                    </a:p>
                  </a:txBody>
                  <a:tcPr anchor="b">
                    <a:solidFill>
                      <a:schemeClr val="bg1">
                        <a:lumMod val="85000"/>
                      </a:schemeClr>
                    </a:solidFill>
                  </a:tcPr>
                </a:tc>
                <a:extLst>
                  <a:ext uri="{0D108BD9-81ED-4DB2-BD59-A6C34878D82A}">
                    <a16:rowId xmlns:a16="http://schemas.microsoft.com/office/drawing/2014/main" val="2906585501"/>
                  </a:ext>
                </a:extLst>
              </a:tr>
              <a:tr h="200729">
                <a:tc gridSpan="6">
                  <a:txBody>
                    <a:bodyPr/>
                    <a:lstStyle/>
                    <a:p>
                      <a:pPr marL="0" algn="ctr" defTabSz="914400" rtl="0" eaLnBrk="1" latinLnBrk="0" hangingPunct="1"/>
                      <a:endParaRPr lang="en-US" sz="800" b="1" kern="1200">
                        <a:solidFill>
                          <a:schemeClr val="lt1"/>
                        </a:solidFill>
                        <a:latin typeface="Arial" panose="020B0604020202020204" pitchFamily="34" charset="0"/>
                        <a:ea typeface="Verdana" pitchFamily="34" charset="0"/>
                        <a:cs typeface="Arial" panose="020B0604020202020204" pitchFamily="34" charset="0"/>
                      </a:endParaRPr>
                    </a:p>
                  </a:txBody>
                  <a:tcPr anchor="ctr">
                    <a:solidFill>
                      <a:srgbClr val="C00000"/>
                    </a:solidFill>
                  </a:tcPr>
                </a:tc>
                <a:tc hMerge="1">
                  <a:txBody>
                    <a:bodyPr/>
                    <a:lstStyle/>
                    <a:p>
                      <a:pPr algn="ctr"/>
                      <a:endParaRPr lang="en-US" sz="1000" b="1">
                        <a:solidFill>
                          <a:schemeClr val="bg1"/>
                        </a:solidFill>
                        <a:latin typeface="Arial" panose="020B0604020202020204" pitchFamily="34" charset="0"/>
                        <a:cs typeface="Arial" panose="020B0604020202020204" pitchFamily="34" charset="0"/>
                      </a:endParaRPr>
                    </a:p>
                  </a:txBody>
                  <a:tcPr anchor="ctr">
                    <a:solidFill>
                      <a:srgbClr val="004491"/>
                    </a:solidFill>
                  </a:tcPr>
                </a:tc>
                <a:tc hMerge="1">
                  <a:txBody>
                    <a:bodyPr/>
                    <a:lstStyle/>
                    <a:p>
                      <a:pPr algn="ctr"/>
                      <a:endParaRPr lang="en-US" sz="1000" b="1">
                        <a:solidFill>
                          <a:schemeClr val="bg1"/>
                        </a:solidFill>
                        <a:latin typeface="Arial" panose="020B0604020202020204" pitchFamily="34" charset="0"/>
                        <a:cs typeface="Arial" panose="020B0604020202020204" pitchFamily="34" charset="0"/>
                      </a:endParaRPr>
                    </a:p>
                  </a:txBody>
                  <a:tcPr anchor="ctr">
                    <a:solidFill>
                      <a:srgbClr val="004491"/>
                    </a:solidFill>
                  </a:tcPr>
                </a:tc>
                <a:tc hMerge="1">
                  <a:txBody>
                    <a:bodyPr/>
                    <a:lstStyle/>
                    <a:p>
                      <a:pPr algn="ctr"/>
                      <a:endParaRPr lang="en-US" sz="1000" b="1">
                        <a:solidFill>
                          <a:schemeClr val="bg1"/>
                        </a:solidFill>
                        <a:latin typeface="Arial" panose="020B0604020202020204" pitchFamily="34" charset="0"/>
                        <a:cs typeface="Arial" panose="020B0604020202020204" pitchFamily="34" charset="0"/>
                      </a:endParaRPr>
                    </a:p>
                  </a:txBody>
                  <a:tcPr anchor="ctr">
                    <a:solidFill>
                      <a:srgbClr val="004491"/>
                    </a:solidFill>
                  </a:tcPr>
                </a:tc>
                <a:tc hMerge="1">
                  <a:txBody>
                    <a:bodyPr/>
                    <a:lstStyle/>
                    <a:p>
                      <a:pPr algn="ctr"/>
                      <a:endParaRPr lang="en-US" sz="1000" b="1">
                        <a:solidFill>
                          <a:srgbClr val="FF0000"/>
                        </a:solidFill>
                        <a:latin typeface="Arial" panose="020B0604020202020204" pitchFamily="34" charset="0"/>
                        <a:cs typeface="Arial" panose="020B0604020202020204" pitchFamily="34" charset="0"/>
                      </a:endParaRPr>
                    </a:p>
                  </a:txBody>
                  <a:tcPr anchor="ctr">
                    <a:solidFill>
                      <a:srgbClr val="004491"/>
                    </a:solidFill>
                  </a:tcPr>
                </a:tc>
                <a:tc hMerge="1">
                  <a:txBody>
                    <a:bodyPr/>
                    <a:lstStyle/>
                    <a:p>
                      <a:pPr algn="ctr"/>
                      <a:endParaRPr lang="en-US" sz="1000" b="1">
                        <a:solidFill>
                          <a:srgbClr val="FF0000"/>
                        </a:solidFill>
                        <a:latin typeface="Arial" panose="020B0604020202020204" pitchFamily="34" charset="0"/>
                        <a:cs typeface="Arial" panose="020B0604020202020204" pitchFamily="34" charset="0"/>
                      </a:endParaRPr>
                    </a:p>
                  </a:txBody>
                  <a:tcPr anchor="ctr">
                    <a:solidFill>
                      <a:srgbClr val="004491"/>
                    </a:solidFill>
                  </a:tcPr>
                </a:tc>
                <a:extLst>
                  <a:ext uri="{0D108BD9-81ED-4DB2-BD59-A6C34878D82A}">
                    <a16:rowId xmlns:a16="http://schemas.microsoft.com/office/drawing/2014/main" val="3365223260"/>
                  </a:ext>
                </a:extLst>
              </a:tr>
            </a:tbl>
          </a:graphicData>
        </a:graphic>
      </p:graphicFrame>
      <p:sp>
        <p:nvSpPr>
          <p:cNvPr id="21" name="Rectangle: Rounded Corners 20">
            <a:extLst>
              <a:ext uri="{FF2B5EF4-FFF2-40B4-BE49-F238E27FC236}">
                <a16:creationId xmlns:a16="http://schemas.microsoft.com/office/drawing/2014/main" id="{D2208D88-60D4-F38C-FD2B-212CBF897468}"/>
              </a:ext>
            </a:extLst>
          </p:cNvPr>
          <p:cNvSpPr/>
          <p:nvPr/>
        </p:nvSpPr>
        <p:spPr>
          <a:xfrm>
            <a:off x="292609" y="2841870"/>
            <a:ext cx="8170252" cy="255213"/>
          </a:xfrm>
          <a:prstGeom prst="roundRect">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u="sng">
                <a:latin typeface="Arial" panose="020B0604020202020204" pitchFamily="34" charset="0"/>
                <a:cs typeface="Arial" panose="020B0604020202020204" pitchFamily="34" charset="0"/>
              </a:rPr>
              <a:t>Performance</a:t>
            </a:r>
          </a:p>
        </p:txBody>
      </p:sp>
      <p:graphicFrame>
        <p:nvGraphicFramePr>
          <p:cNvPr id="27" name="Table 26">
            <a:extLst>
              <a:ext uri="{FF2B5EF4-FFF2-40B4-BE49-F238E27FC236}">
                <a16:creationId xmlns:a16="http://schemas.microsoft.com/office/drawing/2014/main" id="{25F9D32D-8C7E-85A9-B1AA-8A40630EDA33}"/>
              </a:ext>
            </a:extLst>
          </p:cNvPr>
          <p:cNvGraphicFramePr>
            <a:graphicFrameLocks noGrp="1"/>
          </p:cNvGraphicFramePr>
          <p:nvPr>
            <p:extLst>
              <p:ext uri="{D42A27DB-BD31-4B8C-83A1-F6EECF244321}">
                <p14:modId xmlns:p14="http://schemas.microsoft.com/office/powerpoint/2010/main" val="1095544927"/>
              </p:ext>
            </p:extLst>
          </p:nvPr>
        </p:nvGraphicFramePr>
        <p:xfrm>
          <a:off x="6272102" y="2143729"/>
          <a:ext cx="2190759" cy="640080"/>
        </p:xfrm>
        <a:graphic>
          <a:graphicData uri="http://schemas.openxmlformats.org/drawingml/2006/table">
            <a:tbl>
              <a:tblPr firstRow="1" bandRow="1">
                <a:tableStyleId>{5C22544A-7EE6-4342-B048-85BDC9FD1C3A}</a:tableStyleId>
              </a:tblPr>
              <a:tblGrid>
                <a:gridCol w="887421">
                  <a:extLst>
                    <a:ext uri="{9D8B030D-6E8A-4147-A177-3AD203B41FA5}">
                      <a16:colId xmlns:a16="http://schemas.microsoft.com/office/drawing/2014/main" val="516550114"/>
                    </a:ext>
                  </a:extLst>
                </a:gridCol>
                <a:gridCol w="1303338">
                  <a:extLst>
                    <a:ext uri="{9D8B030D-6E8A-4147-A177-3AD203B41FA5}">
                      <a16:colId xmlns:a16="http://schemas.microsoft.com/office/drawing/2014/main" val="120854523"/>
                    </a:ext>
                  </a:extLst>
                </a:gridCol>
              </a:tblGrid>
              <a:tr h="165790">
                <a:tc>
                  <a:txBody>
                    <a:bodyPr/>
                    <a:lstStyle/>
                    <a:p>
                      <a:pPr marL="0" algn="l" defTabSz="914400" rtl="0" eaLnBrk="1" latinLnBrk="0" hangingPunct="1"/>
                      <a:r>
                        <a:rPr lang="en-US" sz="1000" b="0" kern="1200">
                          <a:solidFill>
                            <a:schemeClr val="dk1"/>
                          </a:solidFill>
                          <a:latin typeface="Arial" panose="020B0604020202020204" pitchFamily="34" charset="0"/>
                          <a:ea typeface="+mn-ea"/>
                          <a:cs typeface="Arial" panose="020B0604020202020204" pitchFamily="34" charset="0"/>
                        </a:rPr>
                        <a:t>Fund 1000</a:t>
                      </a:r>
                    </a:p>
                  </a:txBody>
                  <a:tcPr anchor="b">
                    <a:solidFill>
                      <a:schemeClr val="bg1">
                        <a:lumMod val="95000"/>
                      </a:schemeClr>
                    </a:solidFill>
                  </a:tcPr>
                </a:tc>
                <a:tc>
                  <a:txBody>
                    <a:bodyPr/>
                    <a:lstStyle/>
                    <a:p>
                      <a:pPr marL="0" algn="ctr" defTabSz="914400" rtl="0" eaLnBrk="1" latinLnBrk="0" hangingPunct="1"/>
                      <a:r>
                        <a:rPr lang="en-US" sz="1000" b="0" kern="1200">
                          <a:solidFill>
                            <a:schemeClr val="dk1"/>
                          </a:solidFill>
                          <a:latin typeface="Arial" panose="020B0604020202020204" pitchFamily="34" charset="0"/>
                          <a:ea typeface="+mn-ea"/>
                          <a:cs typeface="Arial" panose="020B0604020202020204" pitchFamily="34" charset="0"/>
                        </a:rPr>
                        <a:t>$1,111,373</a:t>
                      </a:r>
                    </a:p>
                  </a:txBody>
                  <a:tcPr anchor="b">
                    <a:solidFill>
                      <a:schemeClr val="bg1">
                        <a:lumMod val="95000"/>
                      </a:schemeClr>
                    </a:solidFill>
                  </a:tcPr>
                </a:tc>
                <a:extLst>
                  <a:ext uri="{0D108BD9-81ED-4DB2-BD59-A6C34878D82A}">
                    <a16:rowId xmlns:a16="http://schemas.microsoft.com/office/drawing/2014/main" val="634823115"/>
                  </a:ext>
                </a:extLst>
              </a:tr>
              <a:tr h="269410">
                <a:tc>
                  <a:txBody>
                    <a:bodyPr/>
                    <a:lstStyle/>
                    <a:p>
                      <a:pPr algn="l"/>
                      <a:r>
                        <a:rPr lang="en-US" sz="1000" b="1">
                          <a:latin typeface="Arial" panose="020B0604020202020204" pitchFamily="34" charset="0"/>
                          <a:cs typeface="Arial" panose="020B0604020202020204" pitchFamily="34" charset="0"/>
                        </a:rPr>
                        <a:t>Total</a:t>
                      </a:r>
                    </a:p>
                  </a:txBody>
                  <a:tcPr anchor="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200">
                          <a:solidFill>
                            <a:schemeClr val="dk1"/>
                          </a:solidFill>
                          <a:latin typeface="Arial" panose="020B0604020202020204" pitchFamily="34" charset="0"/>
                          <a:ea typeface="+mn-ea"/>
                          <a:cs typeface="Arial" panose="020B0604020202020204" pitchFamily="34" charset="0"/>
                        </a:rPr>
                        <a:t>               $1,111,373</a:t>
                      </a:r>
                      <a:endParaRPr lang="en-US" sz="1000" b="1">
                        <a:solidFill>
                          <a:schemeClr val="tx1"/>
                        </a:solidFill>
                        <a:latin typeface="Arial" panose="020B0604020202020204" pitchFamily="34" charset="0"/>
                        <a:cs typeface="Arial" panose="020B0604020202020204" pitchFamily="34" charset="0"/>
                      </a:endParaRPr>
                    </a:p>
                  </a:txBody>
                  <a:tcPr anchor="b">
                    <a:solidFill>
                      <a:schemeClr val="bg1">
                        <a:lumMod val="95000"/>
                      </a:schemeClr>
                    </a:solidFill>
                  </a:tcPr>
                </a:tc>
                <a:extLst>
                  <a:ext uri="{0D108BD9-81ED-4DB2-BD59-A6C34878D82A}">
                    <a16:rowId xmlns:a16="http://schemas.microsoft.com/office/drawing/2014/main" val="679940498"/>
                  </a:ext>
                </a:extLst>
              </a:tr>
            </a:tbl>
          </a:graphicData>
        </a:graphic>
      </p:graphicFrame>
      <p:sp>
        <p:nvSpPr>
          <p:cNvPr id="32" name="Rectangle: Rounded Corners 31">
            <a:extLst>
              <a:ext uri="{FF2B5EF4-FFF2-40B4-BE49-F238E27FC236}">
                <a16:creationId xmlns:a16="http://schemas.microsoft.com/office/drawing/2014/main" id="{B33ED68A-08D9-0485-AA9C-D4F5DBF1CC18}"/>
              </a:ext>
            </a:extLst>
          </p:cNvPr>
          <p:cNvSpPr/>
          <p:nvPr/>
        </p:nvSpPr>
        <p:spPr>
          <a:xfrm>
            <a:off x="6272102" y="1870410"/>
            <a:ext cx="2190760" cy="243346"/>
          </a:xfrm>
          <a:prstGeom prst="roundRect">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u="sng">
                <a:latin typeface="Arial" panose="020B0604020202020204" pitchFamily="34" charset="0"/>
                <a:cs typeface="Arial" panose="020B0604020202020204" pitchFamily="34" charset="0"/>
              </a:rPr>
              <a:t>FY27 Prop Budget by Fund</a:t>
            </a:r>
          </a:p>
        </p:txBody>
      </p:sp>
      <p:grpSp>
        <p:nvGrpSpPr>
          <p:cNvPr id="33" name="Group 32">
            <a:extLst>
              <a:ext uri="{FF2B5EF4-FFF2-40B4-BE49-F238E27FC236}">
                <a16:creationId xmlns:a16="http://schemas.microsoft.com/office/drawing/2014/main" id="{24BF7DCE-C944-DCDD-2266-FC34D1308228}"/>
              </a:ext>
            </a:extLst>
          </p:cNvPr>
          <p:cNvGrpSpPr/>
          <p:nvPr/>
        </p:nvGrpSpPr>
        <p:grpSpPr>
          <a:xfrm>
            <a:off x="3958106" y="1895484"/>
            <a:ext cx="2192705" cy="879768"/>
            <a:chOff x="457192" y="2265365"/>
            <a:chExt cx="8229600" cy="965482"/>
          </a:xfrm>
        </p:grpSpPr>
        <p:sp>
          <p:nvSpPr>
            <p:cNvPr id="35" name="Rectangle: Rounded Corners 34">
              <a:extLst>
                <a:ext uri="{FF2B5EF4-FFF2-40B4-BE49-F238E27FC236}">
                  <a16:creationId xmlns:a16="http://schemas.microsoft.com/office/drawing/2014/main" id="{5E3B9EEF-870B-8665-6A5F-BE923045931B}"/>
                </a:ext>
              </a:extLst>
            </p:cNvPr>
            <p:cNvSpPr/>
            <p:nvPr/>
          </p:nvSpPr>
          <p:spPr>
            <a:xfrm>
              <a:off x="457192" y="2547187"/>
              <a:ext cx="8229600" cy="68366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900">
                  <a:solidFill>
                    <a:schemeClr val="tx1"/>
                  </a:solidFill>
                  <a:latin typeface="Arial"/>
                  <a:ea typeface="Calibri"/>
                  <a:cs typeface="Arial"/>
                </a:rPr>
                <a:t>Provide modern, safe, and accessible library spaces for library services</a:t>
              </a:r>
              <a:endParaRPr lang="en-US" sz="900">
                <a:solidFill>
                  <a:schemeClr val="tx1"/>
                </a:solidFill>
              </a:endParaRPr>
            </a:p>
            <a:p>
              <a:endParaRPr lang="en-US" sz="800">
                <a:solidFill>
                  <a:schemeClr val="tx1"/>
                </a:solidFill>
              </a:endParaRPr>
            </a:p>
          </p:txBody>
        </p:sp>
        <p:sp>
          <p:nvSpPr>
            <p:cNvPr id="38" name="Rectangle: Rounded Corners 37">
              <a:extLst>
                <a:ext uri="{FF2B5EF4-FFF2-40B4-BE49-F238E27FC236}">
                  <a16:creationId xmlns:a16="http://schemas.microsoft.com/office/drawing/2014/main" id="{4FDC755E-799D-7866-5E32-AC4A831CE62E}"/>
                </a:ext>
              </a:extLst>
            </p:cNvPr>
            <p:cNvSpPr/>
            <p:nvPr/>
          </p:nvSpPr>
          <p:spPr>
            <a:xfrm>
              <a:off x="457192" y="2265365"/>
              <a:ext cx="8229600" cy="213360"/>
            </a:xfrm>
            <a:prstGeom prst="roundRect">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u="sng">
                  <a:latin typeface="Arial" panose="020B0604020202020204" pitchFamily="34" charset="0"/>
                  <a:cs typeface="Arial" panose="020B0604020202020204" pitchFamily="34" charset="0"/>
                </a:rPr>
                <a:t>Significant Budget Items</a:t>
              </a:r>
            </a:p>
          </p:txBody>
        </p:sp>
      </p:grpSp>
      <p:pic>
        <p:nvPicPr>
          <p:cNvPr id="3" name="Picture 2">
            <a:extLst>
              <a:ext uri="{FF2B5EF4-FFF2-40B4-BE49-F238E27FC236}">
                <a16:creationId xmlns:a16="http://schemas.microsoft.com/office/drawing/2014/main" id="{956B1D3D-C24E-D4BA-3F7D-2D731E3D565E}"/>
              </a:ext>
            </a:extLst>
          </p:cNvPr>
          <p:cNvPicPr>
            <a:picLocks noChangeAspect="1"/>
          </p:cNvPicPr>
          <p:nvPr/>
        </p:nvPicPr>
        <p:blipFill>
          <a:blip r:embed="rId3"/>
          <a:stretch>
            <a:fillRect/>
          </a:stretch>
        </p:blipFill>
        <p:spPr>
          <a:xfrm>
            <a:off x="8281699" y="83360"/>
            <a:ext cx="677197" cy="901198"/>
          </a:xfrm>
          <a:prstGeom prst="rect">
            <a:avLst/>
          </a:prstGeom>
        </p:spPr>
      </p:pic>
    </p:spTree>
    <p:extLst>
      <p:ext uri="{BB962C8B-B14F-4D97-AF65-F5344CB8AC3E}">
        <p14:creationId xmlns:p14="http://schemas.microsoft.com/office/powerpoint/2010/main" val="3515319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65AA5-0868-061F-A93B-6B72D6AC97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B82681-EFA5-972B-1EC1-B99735272D04}"/>
              </a:ext>
            </a:extLst>
          </p:cNvPr>
          <p:cNvSpPr>
            <a:spLocks noGrp="1"/>
          </p:cNvSpPr>
          <p:nvPr>
            <p:ph type="title"/>
          </p:nvPr>
        </p:nvSpPr>
        <p:spPr/>
        <p:txBody>
          <a:bodyPr/>
          <a:lstStyle/>
          <a:p>
            <a:r>
              <a:rPr lang="en-US"/>
              <a:t>Literacy and Educational Programs</a:t>
            </a:r>
          </a:p>
        </p:txBody>
      </p:sp>
      <p:sp>
        <p:nvSpPr>
          <p:cNvPr id="4" name="Slide Number Placeholder 3">
            <a:extLst>
              <a:ext uri="{FF2B5EF4-FFF2-40B4-BE49-F238E27FC236}">
                <a16:creationId xmlns:a16="http://schemas.microsoft.com/office/drawing/2014/main" id="{AC45D865-3F91-797B-BA82-73121EBAAAC3}"/>
              </a:ext>
            </a:extLst>
          </p:cNvPr>
          <p:cNvSpPr>
            <a:spLocks noGrp="1"/>
          </p:cNvSpPr>
          <p:nvPr>
            <p:ph type="sldNum" sz="quarter" idx="12"/>
          </p:nvPr>
        </p:nvSpPr>
        <p:spPr>
          <a:xfrm>
            <a:off x="6617344" y="6059731"/>
            <a:ext cx="2133600" cy="365125"/>
          </a:xfrm>
        </p:spPr>
        <p:txBody>
          <a:body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15</a:t>
            </a:fld>
            <a:endParaRPr lang="en-US">
              <a:solidFill>
                <a:prstClr val="black"/>
              </a:solidFill>
              <a:ea typeface="ＭＳ Ｐゴシック" charset="0"/>
            </a:endParaRPr>
          </a:p>
        </p:txBody>
      </p:sp>
      <p:graphicFrame>
        <p:nvGraphicFramePr>
          <p:cNvPr id="7" name="Table 6">
            <a:extLst>
              <a:ext uri="{FF2B5EF4-FFF2-40B4-BE49-F238E27FC236}">
                <a16:creationId xmlns:a16="http://schemas.microsoft.com/office/drawing/2014/main" id="{01CD955C-D38A-AFA5-18AF-E2C80B538487}"/>
              </a:ext>
            </a:extLst>
          </p:cNvPr>
          <p:cNvGraphicFramePr>
            <a:graphicFrameLocks noGrp="1"/>
          </p:cNvGraphicFramePr>
          <p:nvPr>
            <p:extLst>
              <p:ext uri="{D42A27DB-BD31-4B8C-83A1-F6EECF244321}">
                <p14:modId xmlns:p14="http://schemas.microsoft.com/office/powerpoint/2010/main" val="3573200997"/>
              </p:ext>
            </p:extLst>
          </p:nvPr>
        </p:nvGraphicFramePr>
        <p:xfrm>
          <a:off x="447870" y="1259209"/>
          <a:ext cx="3984170" cy="548640"/>
        </p:xfrm>
        <a:graphic>
          <a:graphicData uri="http://schemas.openxmlformats.org/drawingml/2006/table">
            <a:tbl>
              <a:tblPr firstRow="1" bandRow="1">
                <a:tableStyleId>{5C22544A-7EE6-4342-B048-85BDC9FD1C3A}</a:tableStyleId>
              </a:tblPr>
              <a:tblGrid>
                <a:gridCol w="1782146">
                  <a:extLst>
                    <a:ext uri="{9D8B030D-6E8A-4147-A177-3AD203B41FA5}">
                      <a16:colId xmlns:a16="http://schemas.microsoft.com/office/drawing/2014/main" val="516550114"/>
                    </a:ext>
                  </a:extLst>
                </a:gridCol>
                <a:gridCol w="2202024">
                  <a:extLst>
                    <a:ext uri="{9D8B030D-6E8A-4147-A177-3AD203B41FA5}">
                      <a16:colId xmlns:a16="http://schemas.microsoft.com/office/drawing/2014/main" val="120854523"/>
                    </a:ext>
                  </a:extLst>
                </a:gridCol>
              </a:tblGrid>
              <a:tr h="227635">
                <a:tc>
                  <a:txBody>
                    <a:bodyPr/>
                    <a:lstStyle/>
                    <a:p>
                      <a:pPr algn="r"/>
                      <a:r>
                        <a:rPr lang="en-US" sz="1200" b="1">
                          <a:solidFill>
                            <a:schemeClr val="tx1"/>
                          </a:solidFill>
                          <a:latin typeface="Arial" panose="020B0604020202020204" pitchFamily="34" charset="0"/>
                          <a:cs typeface="Arial" panose="020B0604020202020204" pitchFamily="34" charset="0"/>
                        </a:rPr>
                        <a:t>Priority:</a:t>
                      </a:r>
                    </a:p>
                  </a:txBody>
                  <a:tcPr anchor="b">
                    <a:lnT w="38100" cap="flat" cmpd="sng" algn="ctr">
                      <a:solidFill>
                        <a:schemeClr val="accent4"/>
                      </a:solidFill>
                      <a:prstDash val="solid"/>
                      <a:round/>
                      <a:headEnd type="none" w="med" len="med"/>
                      <a:tailEnd type="none" w="med" len="med"/>
                    </a:lnT>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Quality of Life</a:t>
                      </a:r>
                    </a:p>
                  </a:txBody>
                  <a:tcPr anchor="b">
                    <a:lnT w="38100" cap="flat" cmpd="sng" algn="ctr">
                      <a:solidFill>
                        <a:schemeClr val="accent4"/>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967263499"/>
                  </a:ext>
                </a:extLst>
              </a:tr>
              <a:tr h="23283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a:latin typeface="Arial" panose="020B0604020202020204" pitchFamily="34" charset="0"/>
                          <a:cs typeface="Arial" panose="020B0604020202020204" pitchFamily="34" charset="0"/>
                        </a:rPr>
                        <a:t>FY2027 FTE Count:</a:t>
                      </a:r>
                    </a:p>
                  </a:txBody>
                  <a:tcPr anchor="b">
                    <a:solidFill>
                      <a:schemeClr val="bg1">
                        <a:lumMod val="95000"/>
                      </a:schemeClr>
                    </a:solidFill>
                  </a:tcPr>
                </a:tc>
                <a:tc>
                  <a:txBody>
                    <a:bodyPr/>
                    <a:lstStyle/>
                    <a:p>
                      <a:pPr algn="ctr"/>
                      <a:r>
                        <a:rPr lang="en-US" sz="1200">
                          <a:solidFill>
                            <a:schemeClr val="tx1"/>
                          </a:solidFill>
                          <a:latin typeface="Arial" panose="020B0604020202020204" pitchFamily="34" charset="0"/>
                          <a:cs typeface="Arial" panose="020B0604020202020204" pitchFamily="34" charset="0"/>
                        </a:rPr>
                        <a:t>18.7</a:t>
                      </a:r>
                    </a:p>
                  </a:txBody>
                  <a:tcPr anchor="b">
                    <a:solidFill>
                      <a:schemeClr val="bg1">
                        <a:lumMod val="95000"/>
                      </a:schemeClr>
                    </a:solidFill>
                  </a:tcPr>
                </a:tc>
                <a:extLst>
                  <a:ext uri="{0D108BD9-81ED-4DB2-BD59-A6C34878D82A}">
                    <a16:rowId xmlns:a16="http://schemas.microsoft.com/office/drawing/2014/main" val="634823115"/>
                  </a:ext>
                </a:extLst>
              </a:tr>
            </a:tbl>
          </a:graphicData>
        </a:graphic>
      </p:graphicFrame>
      <p:grpSp>
        <p:nvGrpSpPr>
          <p:cNvPr id="22" name="Group 21">
            <a:extLst>
              <a:ext uri="{FF2B5EF4-FFF2-40B4-BE49-F238E27FC236}">
                <a16:creationId xmlns:a16="http://schemas.microsoft.com/office/drawing/2014/main" id="{6A86045D-2336-B5A4-36B8-0D51D6B0F8BF}"/>
              </a:ext>
            </a:extLst>
          </p:cNvPr>
          <p:cNvGrpSpPr/>
          <p:nvPr/>
        </p:nvGrpSpPr>
        <p:grpSpPr>
          <a:xfrm>
            <a:off x="431142" y="1896003"/>
            <a:ext cx="3405673" cy="993500"/>
            <a:chOff x="457200" y="2352982"/>
            <a:chExt cx="8229600" cy="1076019"/>
          </a:xfrm>
        </p:grpSpPr>
        <p:sp>
          <p:nvSpPr>
            <p:cNvPr id="8" name="Rectangle: Rounded Corners 7">
              <a:extLst>
                <a:ext uri="{FF2B5EF4-FFF2-40B4-BE49-F238E27FC236}">
                  <a16:creationId xmlns:a16="http://schemas.microsoft.com/office/drawing/2014/main" id="{E911A7DF-A312-21E9-9027-2EE2084E9E56}"/>
                </a:ext>
              </a:extLst>
            </p:cNvPr>
            <p:cNvSpPr/>
            <p:nvPr/>
          </p:nvSpPr>
          <p:spPr>
            <a:xfrm>
              <a:off x="457200" y="2614711"/>
              <a:ext cx="8229600" cy="81429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800">
                  <a:solidFill>
                    <a:schemeClr val="tx1"/>
                  </a:solidFill>
                </a:rPr>
                <a:t>This program provides oversight and execution of all aspects of public program development and delivery. Manages program grants, literacy education programs, community outreach, and special events for all ages.</a:t>
              </a:r>
              <a:endParaRPr lang="en-US" sz="800">
                <a:solidFill>
                  <a:schemeClr val="tx1"/>
                </a:solidFill>
                <a:ea typeface="Calibri"/>
                <a:cs typeface="Calibri"/>
              </a:endParaRPr>
            </a:p>
          </p:txBody>
        </p:sp>
        <p:sp>
          <p:nvSpPr>
            <p:cNvPr id="11" name="Rectangle: Rounded Corners 10">
              <a:extLst>
                <a:ext uri="{FF2B5EF4-FFF2-40B4-BE49-F238E27FC236}">
                  <a16:creationId xmlns:a16="http://schemas.microsoft.com/office/drawing/2014/main" id="{7FA4FD6B-3ADD-BEC4-049E-605F624DAEE2}"/>
                </a:ext>
              </a:extLst>
            </p:cNvPr>
            <p:cNvSpPr/>
            <p:nvPr/>
          </p:nvSpPr>
          <p:spPr>
            <a:xfrm>
              <a:off x="457200" y="2352982"/>
              <a:ext cx="8229600" cy="213360"/>
            </a:xfrm>
            <a:prstGeom prst="roundRect">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u="sng">
                  <a:latin typeface="Arial" panose="020B0604020202020204" pitchFamily="34" charset="0"/>
                  <a:cs typeface="Arial" panose="020B0604020202020204" pitchFamily="34" charset="0"/>
                </a:rPr>
                <a:t>Program Description</a:t>
              </a:r>
            </a:p>
          </p:txBody>
        </p:sp>
      </p:grpSp>
      <p:graphicFrame>
        <p:nvGraphicFramePr>
          <p:cNvPr id="20" name="Table 19">
            <a:extLst>
              <a:ext uri="{FF2B5EF4-FFF2-40B4-BE49-F238E27FC236}">
                <a16:creationId xmlns:a16="http://schemas.microsoft.com/office/drawing/2014/main" id="{1E158C74-AC6F-1A97-F54E-DEC56C11E044}"/>
              </a:ext>
            </a:extLst>
          </p:cNvPr>
          <p:cNvGraphicFramePr>
            <a:graphicFrameLocks noGrp="1"/>
          </p:cNvGraphicFramePr>
          <p:nvPr>
            <p:extLst>
              <p:ext uri="{D42A27DB-BD31-4B8C-83A1-F6EECF244321}">
                <p14:modId xmlns:p14="http://schemas.microsoft.com/office/powerpoint/2010/main" val="59192149"/>
              </p:ext>
            </p:extLst>
          </p:nvPr>
        </p:nvGraphicFramePr>
        <p:xfrm>
          <a:off x="393057" y="3234185"/>
          <a:ext cx="7989529" cy="3593889"/>
        </p:xfrm>
        <a:graphic>
          <a:graphicData uri="http://schemas.openxmlformats.org/drawingml/2006/table">
            <a:tbl>
              <a:tblPr firstRow="1" bandRow="1">
                <a:tableStyleId>{5C22544A-7EE6-4342-B048-85BDC9FD1C3A}</a:tableStyleId>
              </a:tblPr>
              <a:tblGrid>
                <a:gridCol w="2738159">
                  <a:extLst>
                    <a:ext uri="{9D8B030D-6E8A-4147-A177-3AD203B41FA5}">
                      <a16:colId xmlns:a16="http://schemas.microsoft.com/office/drawing/2014/main" val="516550114"/>
                    </a:ext>
                  </a:extLst>
                </a:gridCol>
                <a:gridCol w="719149">
                  <a:extLst>
                    <a:ext uri="{9D8B030D-6E8A-4147-A177-3AD203B41FA5}">
                      <a16:colId xmlns:a16="http://schemas.microsoft.com/office/drawing/2014/main" val="2288775472"/>
                    </a:ext>
                  </a:extLst>
                </a:gridCol>
                <a:gridCol w="724432">
                  <a:extLst>
                    <a:ext uri="{9D8B030D-6E8A-4147-A177-3AD203B41FA5}">
                      <a16:colId xmlns:a16="http://schemas.microsoft.com/office/drawing/2014/main" val="3226125417"/>
                    </a:ext>
                  </a:extLst>
                </a:gridCol>
                <a:gridCol w="653751">
                  <a:extLst>
                    <a:ext uri="{9D8B030D-6E8A-4147-A177-3AD203B41FA5}">
                      <a16:colId xmlns:a16="http://schemas.microsoft.com/office/drawing/2014/main" val="2175961683"/>
                    </a:ext>
                  </a:extLst>
                </a:gridCol>
                <a:gridCol w="768599">
                  <a:extLst>
                    <a:ext uri="{9D8B030D-6E8A-4147-A177-3AD203B41FA5}">
                      <a16:colId xmlns:a16="http://schemas.microsoft.com/office/drawing/2014/main" val="205436863"/>
                    </a:ext>
                  </a:extLst>
                </a:gridCol>
                <a:gridCol w="2385439">
                  <a:extLst>
                    <a:ext uri="{9D8B030D-6E8A-4147-A177-3AD203B41FA5}">
                      <a16:colId xmlns:a16="http://schemas.microsoft.com/office/drawing/2014/main" val="1850985765"/>
                    </a:ext>
                  </a:extLst>
                </a:gridCol>
              </a:tblGrid>
              <a:tr h="434129">
                <a:tc>
                  <a:txBody>
                    <a:bodyPr/>
                    <a:lstStyle/>
                    <a:p>
                      <a:pPr algn="ctr"/>
                      <a:r>
                        <a:rPr lang="en-US" sz="800">
                          <a:latin typeface="Arial"/>
                          <a:ea typeface="Verdana"/>
                          <a:cs typeface="Arial"/>
                        </a:rPr>
                        <a:t>Measure Name</a:t>
                      </a:r>
                    </a:p>
                  </a:txBody>
                  <a:tcPr anchor="ctr">
                    <a:lnB w="38100" cap="flat" cmpd="sng" algn="ctr">
                      <a:solidFill>
                        <a:schemeClr val="accent4"/>
                      </a:solidFill>
                      <a:prstDash val="solid"/>
                      <a:round/>
                      <a:headEnd type="none" w="med" len="med"/>
                      <a:tailEnd type="none" w="med" len="med"/>
                    </a:lnB>
                    <a:solidFill>
                      <a:srgbClr val="C00000"/>
                    </a:solidFill>
                  </a:tcPr>
                </a:tc>
                <a:tc>
                  <a:txBody>
                    <a:bodyPr/>
                    <a:lstStyle/>
                    <a:p>
                      <a:pPr algn="ctr"/>
                      <a:r>
                        <a:rPr lang="en-US" sz="800">
                          <a:latin typeface="Arial" panose="020B0604020202020204" pitchFamily="34" charset="0"/>
                          <a:ea typeface="Verdana" pitchFamily="34" charset="0"/>
                          <a:cs typeface="Arial" panose="020B0604020202020204" pitchFamily="34" charset="0"/>
                        </a:rPr>
                        <a:t>FY25</a:t>
                      </a:r>
                    </a:p>
                    <a:p>
                      <a:pPr algn="ctr"/>
                      <a:r>
                        <a:rPr lang="en-US" sz="800">
                          <a:latin typeface="Arial" panose="020B0604020202020204" pitchFamily="34" charset="0"/>
                          <a:ea typeface="Verdana" pitchFamily="34" charset="0"/>
                          <a:cs typeface="Arial" panose="020B0604020202020204" pitchFamily="34" charset="0"/>
                        </a:rPr>
                        <a:t>Actual</a:t>
                      </a:r>
                    </a:p>
                  </a:txBody>
                  <a:tcPr anchor="ctr">
                    <a:lnB w="38100" cap="flat" cmpd="sng" algn="ctr">
                      <a:solidFill>
                        <a:schemeClr val="accent4"/>
                      </a:solidFill>
                      <a:prstDash val="solid"/>
                      <a:round/>
                      <a:headEnd type="none" w="med" len="med"/>
                      <a:tailEnd type="none" w="med" len="med"/>
                    </a:lnB>
                    <a:solidFill>
                      <a:srgbClr val="C00000"/>
                    </a:solidFill>
                  </a:tcPr>
                </a:tc>
                <a:tc>
                  <a:txBody>
                    <a:bodyPr/>
                    <a:lstStyle/>
                    <a:p>
                      <a:pPr algn="ctr"/>
                      <a:r>
                        <a:rPr lang="en-US" sz="800">
                          <a:latin typeface="Arial"/>
                          <a:ea typeface="Verdana"/>
                          <a:cs typeface="Arial"/>
                        </a:rPr>
                        <a:t>FY26 Progress (Q3)</a:t>
                      </a:r>
                    </a:p>
                  </a:txBody>
                  <a:tcPr anchor="ctr">
                    <a:lnB w="38100" cap="flat" cmpd="sng" algn="ctr">
                      <a:solidFill>
                        <a:schemeClr val="accent4"/>
                      </a:solidFill>
                      <a:prstDash val="solid"/>
                      <a:round/>
                      <a:headEnd type="none" w="med" len="med"/>
                      <a:tailEnd type="none" w="med" len="med"/>
                    </a:lnB>
                    <a:solidFill>
                      <a:srgbClr val="C00000"/>
                    </a:solidFill>
                  </a:tcPr>
                </a:tc>
                <a:tc>
                  <a:txBody>
                    <a:bodyPr/>
                    <a:lstStyle/>
                    <a:p>
                      <a:pPr algn="ctr"/>
                      <a:r>
                        <a:rPr lang="en-US" sz="800">
                          <a:latin typeface="Arial" panose="020B0604020202020204" pitchFamily="34" charset="0"/>
                          <a:ea typeface="Verdana" pitchFamily="34" charset="0"/>
                          <a:cs typeface="Arial" panose="020B0604020202020204" pitchFamily="34" charset="0"/>
                        </a:rPr>
                        <a:t>FY26</a:t>
                      </a:r>
                    </a:p>
                    <a:p>
                      <a:pPr algn="ctr"/>
                      <a:r>
                        <a:rPr lang="en-US" sz="800">
                          <a:latin typeface="Arial" panose="020B0604020202020204" pitchFamily="34" charset="0"/>
                          <a:ea typeface="Verdana" pitchFamily="34" charset="0"/>
                          <a:cs typeface="Arial" panose="020B0604020202020204" pitchFamily="34" charset="0"/>
                        </a:rPr>
                        <a:t>Target</a:t>
                      </a:r>
                    </a:p>
                  </a:txBody>
                  <a:tcPr anchor="ctr">
                    <a:lnB w="38100" cap="flat" cmpd="sng" algn="ctr">
                      <a:solidFill>
                        <a:schemeClr val="accent4"/>
                      </a:solidFill>
                      <a:prstDash val="solid"/>
                      <a:round/>
                      <a:headEnd type="none" w="med" len="med"/>
                      <a:tailEnd type="none" w="med" len="med"/>
                    </a:lnB>
                    <a:solidFill>
                      <a:srgbClr val="C00000"/>
                    </a:solidFill>
                  </a:tcPr>
                </a:tc>
                <a:tc>
                  <a:txBody>
                    <a:bodyPr/>
                    <a:lstStyle/>
                    <a:p>
                      <a:pPr algn="ctr"/>
                      <a:r>
                        <a:rPr lang="en-US" sz="800">
                          <a:latin typeface="Arial"/>
                          <a:ea typeface="Verdana"/>
                          <a:cs typeface="Arial"/>
                        </a:rPr>
                        <a:t>FY27</a:t>
                      </a:r>
                    </a:p>
                    <a:p>
                      <a:pPr algn="ctr"/>
                      <a:r>
                        <a:rPr lang="en-US" sz="800">
                          <a:latin typeface="Arial"/>
                          <a:ea typeface="Verdana"/>
                          <a:cs typeface="Arial"/>
                        </a:rPr>
                        <a:t>Target</a:t>
                      </a:r>
                    </a:p>
                  </a:txBody>
                  <a:tcPr anchor="ctr">
                    <a:lnB w="38100" cap="flat" cmpd="sng" algn="ctr">
                      <a:solidFill>
                        <a:schemeClr val="accent4"/>
                      </a:solidFill>
                      <a:prstDash val="solid"/>
                      <a:round/>
                      <a:headEnd type="none" w="med" len="med"/>
                      <a:tailEnd type="none" w="med" len="med"/>
                    </a:lnB>
                    <a:solidFill>
                      <a:srgbClr val="C00000"/>
                    </a:solidFill>
                  </a:tcPr>
                </a:tc>
                <a:tc>
                  <a:txBody>
                    <a:bodyPr/>
                    <a:lstStyle/>
                    <a:p>
                      <a:pPr algn="ctr"/>
                      <a:r>
                        <a:rPr lang="en-US" sz="800">
                          <a:latin typeface="Arial"/>
                          <a:cs typeface="Arial"/>
                        </a:rPr>
                        <a:t>Target Context</a:t>
                      </a:r>
                    </a:p>
                  </a:txBody>
                  <a:tcPr anchor="ctr">
                    <a:lnB w="38100" cap="flat" cmpd="sng" algn="ctr">
                      <a:solidFill>
                        <a:schemeClr val="accent4"/>
                      </a:solidFill>
                      <a:prstDash val="solid"/>
                      <a:round/>
                      <a:headEnd type="none" w="med" len="med"/>
                      <a:tailEnd type="none" w="med" len="med"/>
                    </a:lnB>
                    <a:solidFill>
                      <a:srgbClr val="C00000"/>
                    </a:solidFill>
                  </a:tcPr>
                </a:tc>
                <a:extLst>
                  <a:ext uri="{0D108BD9-81ED-4DB2-BD59-A6C34878D82A}">
                    <a16:rowId xmlns:a16="http://schemas.microsoft.com/office/drawing/2014/main" val="2766710000"/>
                  </a:ext>
                </a:extLst>
              </a:tr>
              <a:tr h="316669">
                <a:tc>
                  <a:txBody>
                    <a:bodyPr/>
                    <a:lstStyle/>
                    <a:p>
                      <a:pPr algn="l"/>
                      <a:r>
                        <a:rPr lang="en-US" sz="800">
                          <a:latin typeface="+mn-lt"/>
                          <a:cs typeface="Arial" panose="020B0604020202020204" pitchFamily="34" charset="0"/>
                        </a:rPr>
                        <a:t># of Program attendees reporting that the program has improved their skills or knowledge (via survey)</a:t>
                      </a:r>
                    </a:p>
                  </a:txBody>
                  <a:tcPr anchor="ctr">
                    <a:lnT w="38100" cap="flat" cmpd="sng" algn="ctr">
                      <a:solidFill>
                        <a:schemeClr val="accent4"/>
                      </a:solidFill>
                      <a:prstDash val="solid"/>
                      <a:round/>
                      <a:headEnd type="none" w="med" len="med"/>
                      <a:tailEnd type="none" w="med" len="med"/>
                    </a:lnT>
                    <a:solidFill>
                      <a:schemeClr val="bg1">
                        <a:lumMod val="85000"/>
                      </a:schemeClr>
                    </a:solidFill>
                  </a:tcPr>
                </a:tc>
                <a:tc>
                  <a:txBody>
                    <a:bodyPr/>
                    <a:lstStyle/>
                    <a:p>
                      <a:pPr algn="ctr"/>
                      <a:r>
                        <a:rPr lang="en-US" sz="800">
                          <a:latin typeface="+mn-lt"/>
                          <a:cs typeface="Arial" panose="020B0604020202020204" pitchFamily="34" charset="0"/>
                        </a:rPr>
                        <a:t>N/A</a:t>
                      </a:r>
                    </a:p>
                  </a:txBody>
                  <a:tcPr anchor="b">
                    <a:lnT w="38100" cap="flat" cmpd="sng" algn="ctr">
                      <a:solidFill>
                        <a:schemeClr val="accent4"/>
                      </a:solidFill>
                      <a:prstDash val="solid"/>
                      <a:round/>
                      <a:headEnd type="none" w="med" len="med"/>
                      <a:tailEnd type="none" w="med" len="med"/>
                    </a:lnT>
                    <a:solidFill>
                      <a:schemeClr val="bg1">
                        <a:lumMod val="85000"/>
                      </a:schemeClr>
                    </a:solidFill>
                  </a:tcPr>
                </a:tc>
                <a:tc>
                  <a:txBody>
                    <a:bodyPr/>
                    <a:lstStyle/>
                    <a:p>
                      <a:pPr algn="ctr"/>
                      <a:r>
                        <a:rPr lang="en-US" sz="800">
                          <a:latin typeface="+mn-lt"/>
                          <a:cs typeface="Arial" panose="020B0604020202020204" pitchFamily="34" charset="0"/>
                        </a:rPr>
                        <a:t>N/A</a:t>
                      </a:r>
                    </a:p>
                  </a:txBody>
                  <a:tcPr anchor="b">
                    <a:lnT w="38100" cap="flat" cmpd="sng" algn="ctr">
                      <a:solidFill>
                        <a:schemeClr val="accent4"/>
                      </a:solidFill>
                      <a:prstDash val="solid"/>
                      <a:round/>
                      <a:headEnd type="none" w="med" len="med"/>
                      <a:tailEnd type="none" w="med" len="med"/>
                    </a:lnT>
                    <a:solidFill>
                      <a:schemeClr val="bg1">
                        <a:lumMod val="85000"/>
                      </a:schemeClr>
                    </a:solidFill>
                  </a:tcPr>
                </a:tc>
                <a:tc>
                  <a:txBody>
                    <a:bodyPr/>
                    <a:lstStyle/>
                    <a:p>
                      <a:pPr algn="ctr"/>
                      <a:r>
                        <a:rPr lang="en-US" sz="800">
                          <a:latin typeface="+mn-lt"/>
                          <a:cs typeface="Arial" panose="020B0604020202020204" pitchFamily="34" charset="0"/>
                        </a:rPr>
                        <a:t>N/A</a:t>
                      </a:r>
                    </a:p>
                  </a:txBody>
                  <a:tcPr anchor="b">
                    <a:lnT w="38100" cap="flat" cmpd="sng" algn="ctr">
                      <a:solidFill>
                        <a:schemeClr val="accent4"/>
                      </a:solidFill>
                      <a:prstDash val="solid"/>
                      <a:round/>
                      <a:headEnd type="none" w="med" len="med"/>
                      <a:tailEnd type="none" w="med" len="med"/>
                    </a:lnT>
                    <a:solidFill>
                      <a:schemeClr val="bg1">
                        <a:lumMod val="85000"/>
                      </a:schemeClr>
                    </a:solidFill>
                  </a:tcPr>
                </a:tc>
                <a:tc>
                  <a:txBody>
                    <a:bodyPr/>
                    <a:lstStyle/>
                    <a:p>
                      <a:pPr algn="ctr"/>
                      <a:r>
                        <a:rPr lang="en-US" sz="800">
                          <a:solidFill>
                            <a:schemeClr val="tx1"/>
                          </a:solidFill>
                          <a:latin typeface="+mn-lt"/>
                          <a:cs typeface="Arial" panose="020B0604020202020204" pitchFamily="34" charset="0"/>
                        </a:rPr>
                        <a:t>80%</a:t>
                      </a:r>
                    </a:p>
                  </a:txBody>
                  <a:tcPr anchor="b">
                    <a:lnT w="38100" cap="flat" cmpd="sng" algn="ctr">
                      <a:solidFill>
                        <a:schemeClr val="accent4"/>
                      </a:solidFill>
                      <a:prstDash val="solid"/>
                      <a:round/>
                      <a:headEnd type="none" w="med" len="med"/>
                      <a:tailEnd type="none" w="med" len="med"/>
                    </a:lnT>
                    <a:solidFill>
                      <a:schemeClr val="bg1">
                        <a:lumMod val="85000"/>
                      </a:schemeClr>
                    </a:solidFill>
                  </a:tcPr>
                </a:tc>
                <a:tc>
                  <a:txBody>
                    <a:bodyPr/>
                    <a:lstStyle/>
                    <a:p>
                      <a:pPr algn="ctr"/>
                      <a:r>
                        <a:rPr lang="en-US" sz="800">
                          <a:solidFill>
                            <a:schemeClr val="tx1"/>
                          </a:solidFill>
                          <a:latin typeface="+mn-lt"/>
                          <a:cs typeface="Arial" panose="020B0604020202020204" pitchFamily="34" charset="0"/>
                        </a:rPr>
                        <a:t>Ensures programs are meeting expected outcomes</a:t>
                      </a:r>
                    </a:p>
                  </a:txBody>
                  <a:tcPr anchor="b">
                    <a:lnT w="38100" cap="flat" cmpd="sng" algn="ctr">
                      <a:solidFill>
                        <a:schemeClr val="accent4"/>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967263499"/>
                  </a:ext>
                </a:extLst>
              </a:tr>
              <a:tr h="251987">
                <a:tc>
                  <a:txBody>
                    <a:bodyPr/>
                    <a:lstStyle/>
                    <a:p>
                      <a:pPr algn="l"/>
                      <a:r>
                        <a:rPr lang="en-US" sz="800">
                          <a:latin typeface="+mn-lt"/>
                          <a:cs typeface="Arial" panose="020B0604020202020204" pitchFamily="34" charset="0"/>
                        </a:rPr>
                        <a:t>Average attendance per adult program during the fiscal year</a:t>
                      </a:r>
                    </a:p>
                  </a:txBody>
                  <a:tcPr anchor="ctr">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14</a:t>
                      </a:r>
                    </a:p>
                  </a:txBody>
                  <a:tcPr anchor="b">
                    <a:solidFill>
                      <a:schemeClr val="bg1">
                        <a:lumMod val="85000"/>
                      </a:schemeClr>
                    </a:solidFill>
                  </a:tcPr>
                </a:tc>
                <a:tc>
                  <a:txBody>
                    <a:bodyPr/>
                    <a:lstStyle/>
                    <a:p>
                      <a:pPr algn="ctr"/>
                      <a:r>
                        <a:rPr lang="en-US" sz="800">
                          <a:latin typeface="+mn-lt"/>
                          <a:cs typeface="Arial" panose="020B0604020202020204" pitchFamily="34" charset="0"/>
                        </a:rPr>
                        <a:t>Increase average attendance for adult programs</a:t>
                      </a:r>
                    </a:p>
                  </a:txBody>
                  <a:tcPr anchor="b">
                    <a:solidFill>
                      <a:schemeClr val="bg1">
                        <a:lumMod val="85000"/>
                      </a:schemeClr>
                    </a:solidFill>
                  </a:tcPr>
                </a:tc>
                <a:extLst>
                  <a:ext uri="{0D108BD9-81ED-4DB2-BD59-A6C34878D82A}">
                    <a16:rowId xmlns:a16="http://schemas.microsoft.com/office/drawing/2014/main" val="1340933353"/>
                  </a:ext>
                </a:extLst>
              </a:tr>
              <a:tr h="316973">
                <a:tc>
                  <a:txBody>
                    <a:bodyPr/>
                    <a:lstStyle/>
                    <a:p>
                      <a:pPr algn="l"/>
                      <a:r>
                        <a:rPr lang="en-US" sz="800">
                          <a:latin typeface="+mn-lt"/>
                          <a:cs typeface="Arial" panose="020B0604020202020204" pitchFamily="34" charset="0"/>
                        </a:rPr>
                        <a:t>Average attendance per youth during the fiscal year</a:t>
                      </a:r>
                    </a:p>
                  </a:txBody>
                  <a:tcPr anchor="ctr">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16</a:t>
                      </a:r>
                    </a:p>
                  </a:txBody>
                  <a:tcPr anchor="b">
                    <a:solidFill>
                      <a:schemeClr val="bg1">
                        <a:lumMod val="85000"/>
                      </a:schemeClr>
                    </a:solidFill>
                  </a:tcPr>
                </a:tc>
                <a:tc>
                  <a:txBody>
                    <a:bodyPr/>
                    <a:lstStyle/>
                    <a:p>
                      <a:pPr algn="ctr"/>
                      <a:r>
                        <a:rPr lang="en-US" sz="800">
                          <a:latin typeface="+mn-lt"/>
                          <a:cs typeface="Arial" panose="020B0604020202020204" pitchFamily="34" charset="0"/>
                        </a:rPr>
                        <a:t>Increase average attendance for youth programs</a:t>
                      </a:r>
                    </a:p>
                  </a:txBody>
                  <a:tcPr anchor="b">
                    <a:solidFill>
                      <a:schemeClr val="bg1">
                        <a:lumMod val="85000"/>
                      </a:schemeClr>
                    </a:solidFill>
                  </a:tcPr>
                </a:tc>
                <a:extLst>
                  <a:ext uri="{0D108BD9-81ED-4DB2-BD59-A6C34878D82A}">
                    <a16:rowId xmlns:a16="http://schemas.microsoft.com/office/drawing/2014/main" val="3912358189"/>
                  </a:ext>
                </a:extLst>
              </a:tr>
              <a:tr h="431822">
                <a:tc>
                  <a:txBody>
                    <a:bodyPr/>
                    <a:lstStyle/>
                    <a:p>
                      <a:pPr algn="l"/>
                      <a:r>
                        <a:rPr lang="en-US" sz="800">
                          <a:latin typeface="+mn-lt"/>
                          <a:cs typeface="Arial" panose="020B0604020202020204" pitchFamily="34" charset="0"/>
                        </a:rPr>
                        <a:t>% of Literacy and Educational program participants reporting satisfaction and positive experience with the program (via survey)</a:t>
                      </a:r>
                    </a:p>
                  </a:txBody>
                  <a:tcPr anchor="ctr">
                    <a:solidFill>
                      <a:schemeClr val="bg1">
                        <a:lumMod val="85000"/>
                      </a:schemeClr>
                    </a:solidFill>
                  </a:tcPr>
                </a:tc>
                <a:tc>
                  <a:txBody>
                    <a:bodyPr/>
                    <a:lstStyle/>
                    <a:p>
                      <a:pPr algn="ctr"/>
                      <a:r>
                        <a:rPr lang="en-US" sz="800">
                          <a:latin typeface="+mn-lt"/>
                          <a:cs typeface="Arial" panose="020B0604020202020204" pitchFamily="34" charset="0"/>
                        </a:rPr>
                        <a:t>95%</a:t>
                      </a:r>
                    </a:p>
                  </a:txBody>
                  <a:tcPr anchor="b">
                    <a:solidFill>
                      <a:schemeClr val="bg1">
                        <a:lumMod val="85000"/>
                      </a:schemeClr>
                    </a:solidFill>
                  </a:tcPr>
                </a:tc>
                <a:tc>
                  <a:txBody>
                    <a:bodyPr/>
                    <a:lstStyle/>
                    <a:p>
                      <a:pPr algn="ctr"/>
                      <a:r>
                        <a:rPr lang="en-US" sz="800">
                          <a:latin typeface="+mn-lt"/>
                          <a:cs typeface="Arial" panose="020B0604020202020204" pitchFamily="34" charset="0"/>
                        </a:rPr>
                        <a:t>95%</a:t>
                      </a:r>
                    </a:p>
                  </a:txBody>
                  <a:tcPr anchor="b">
                    <a:solidFill>
                      <a:schemeClr val="bg1">
                        <a:lumMod val="85000"/>
                      </a:schemeClr>
                    </a:solidFill>
                  </a:tcPr>
                </a:tc>
                <a:tc>
                  <a:txBody>
                    <a:bodyPr/>
                    <a:lstStyle/>
                    <a:p>
                      <a:pPr algn="ctr"/>
                      <a:r>
                        <a:rPr lang="en-US" sz="800">
                          <a:latin typeface="+mn-lt"/>
                          <a:cs typeface="Arial" panose="020B0604020202020204" pitchFamily="34" charset="0"/>
                        </a:rPr>
                        <a:t>85%</a:t>
                      </a:r>
                    </a:p>
                  </a:txBody>
                  <a:tcPr anchor="b">
                    <a:solidFill>
                      <a:schemeClr val="bg1">
                        <a:lumMod val="85000"/>
                      </a:schemeClr>
                    </a:solidFill>
                  </a:tcPr>
                </a:tc>
                <a:tc>
                  <a:txBody>
                    <a:bodyPr/>
                    <a:lstStyle/>
                    <a:p>
                      <a:pPr algn="ctr"/>
                      <a:r>
                        <a:rPr lang="en-US" sz="800">
                          <a:latin typeface="+mn-lt"/>
                          <a:cs typeface="Arial" panose="020B0604020202020204" pitchFamily="34" charset="0"/>
                        </a:rPr>
                        <a:t>85%</a:t>
                      </a:r>
                    </a:p>
                  </a:txBody>
                  <a:tcPr anchor="b">
                    <a:solidFill>
                      <a:schemeClr val="bg1">
                        <a:lumMod val="85000"/>
                      </a:schemeClr>
                    </a:solidFill>
                  </a:tcPr>
                </a:tc>
                <a:tc>
                  <a:txBody>
                    <a:bodyPr/>
                    <a:lstStyle/>
                    <a:p>
                      <a:pPr algn="ctr"/>
                      <a:r>
                        <a:rPr lang="en-US" sz="800">
                          <a:latin typeface="+mn-lt"/>
                          <a:cs typeface="Arial" panose="020B0604020202020204" pitchFamily="34" charset="0"/>
                        </a:rPr>
                        <a:t>Ensure programs are meeting the needs of program attendees with a post-program survey. </a:t>
                      </a:r>
                    </a:p>
                  </a:txBody>
                  <a:tcPr anchor="b">
                    <a:solidFill>
                      <a:schemeClr val="bg1">
                        <a:lumMod val="85000"/>
                      </a:schemeClr>
                    </a:solidFill>
                  </a:tcPr>
                </a:tc>
                <a:extLst>
                  <a:ext uri="{0D108BD9-81ED-4DB2-BD59-A6C34878D82A}">
                    <a16:rowId xmlns:a16="http://schemas.microsoft.com/office/drawing/2014/main" val="1549657958"/>
                  </a:ext>
                </a:extLst>
              </a:tr>
              <a:tr h="316669">
                <a:tc>
                  <a:txBody>
                    <a:bodyPr/>
                    <a:lstStyle/>
                    <a:p>
                      <a:pPr algn="l"/>
                      <a:r>
                        <a:rPr lang="en-US" sz="800">
                          <a:latin typeface="+mn-lt"/>
                          <a:cs typeface="Arial" panose="020B0604020202020204" pitchFamily="34" charset="0"/>
                        </a:rPr>
                        <a:t>Annual number of program attendees</a:t>
                      </a:r>
                    </a:p>
                  </a:txBody>
                  <a:tcPr anchor="ctr">
                    <a:solidFill>
                      <a:schemeClr val="bg1">
                        <a:lumMod val="85000"/>
                      </a:schemeClr>
                    </a:solidFill>
                  </a:tcPr>
                </a:tc>
                <a:tc>
                  <a:txBody>
                    <a:bodyPr/>
                    <a:lstStyle/>
                    <a:p>
                      <a:pPr algn="ctr"/>
                      <a:r>
                        <a:rPr lang="en-US" sz="800">
                          <a:latin typeface="+mn-lt"/>
                          <a:cs typeface="Arial" panose="020B0604020202020204" pitchFamily="34" charset="0"/>
                        </a:rPr>
                        <a:t>159,052</a:t>
                      </a:r>
                    </a:p>
                  </a:txBody>
                  <a:tcPr anchor="b">
                    <a:solidFill>
                      <a:schemeClr val="bg1">
                        <a:lumMod val="85000"/>
                      </a:schemeClr>
                    </a:solidFill>
                  </a:tcPr>
                </a:tc>
                <a:tc>
                  <a:txBody>
                    <a:bodyPr/>
                    <a:lstStyle/>
                    <a:p>
                      <a:pPr algn="ctr"/>
                      <a:r>
                        <a:rPr lang="en-US" sz="800">
                          <a:latin typeface="+mn-lt"/>
                          <a:cs typeface="Arial" panose="020B0604020202020204" pitchFamily="34" charset="0"/>
                        </a:rPr>
                        <a:t>175,000</a:t>
                      </a:r>
                    </a:p>
                  </a:txBody>
                  <a:tcPr anchor="b">
                    <a:solidFill>
                      <a:schemeClr val="bg1">
                        <a:lumMod val="85000"/>
                      </a:schemeClr>
                    </a:solidFill>
                  </a:tcPr>
                </a:tc>
                <a:tc>
                  <a:txBody>
                    <a:bodyPr/>
                    <a:lstStyle/>
                    <a:p>
                      <a:pPr algn="ctr"/>
                      <a:r>
                        <a:rPr lang="en-US" sz="800">
                          <a:latin typeface="+mn-lt"/>
                          <a:cs typeface="Arial" panose="020B0604020202020204" pitchFamily="34" charset="0"/>
                        </a:rPr>
                        <a:t>160,000</a:t>
                      </a:r>
                    </a:p>
                  </a:txBody>
                  <a:tcPr anchor="b">
                    <a:solidFill>
                      <a:schemeClr val="bg1">
                        <a:lumMod val="85000"/>
                      </a:schemeClr>
                    </a:solidFill>
                  </a:tcPr>
                </a:tc>
                <a:tc>
                  <a:txBody>
                    <a:bodyPr/>
                    <a:lstStyle/>
                    <a:p>
                      <a:pPr algn="ctr"/>
                      <a:r>
                        <a:rPr lang="en-US" sz="800">
                          <a:latin typeface="+mn-lt"/>
                          <a:cs typeface="Arial" panose="020B0604020202020204" pitchFamily="34" charset="0"/>
                        </a:rPr>
                        <a:t>180,000</a:t>
                      </a:r>
                    </a:p>
                  </a:txBody>
                  <a:tcPr anchor="b">
                    <a:solidFill>
                      <a:schemeClr val="bg1">
                        <a:lumMod val="85000"/>
                      </a:schemeClr>
                    </a:solidFill>
                  </a:tcPr>
                </a:tc>
                <a:tc>
                  <a:txBody>
                    <a:bodyPr/>
                    <a:lstStyle/>
                    <a:p>
                      <a:pPr algn="ctr"/>
                      <a:r>
                        <a:rPr lang="en-US" sz="800">
                          <a:latin typeface="+mn-lt"/>
                          <a:cs typeface="Arial" panose="020B0604020202020204" pitchFamily="34" charset="0"/>
                        </a:rPr>
                        <a:t>Provide literacy, technology, life skills, and cultural programming</a:t>
                      </a:r>
                    </a:p>
                  </a:txBody>
                  <a:tcPr anchor="b">
                    <a:solidFill>
                      <a:schemeClr val="bg1">
                        <a:lumMod val="85000"/>
                      </a:schemeClr>
                    </a:solidFill>
                  </a:tcPr>
                </a:tc>
                <a:extLst>
                  <a:ext uri="{0D108BD9-81ED-4DB2-BD59-A6C34878D82A}">
                    <a16:rowId xmlns:a16="http://schemas.microsoft.com/office/drawing/2014/main" val="2927328937"/>
                  </a:ext>
                </a:extLst>
              </a:tr>
              <a:tr h="316669">
                <a:tc>
                  <a:txBody>
                    <a:bodyPr/>
                    <a:lstStyle/>
                    <a:p>
                      <a:pPr algn="l"/>
                      <a:r>
                        <a:rPr lang="en-US" sz="800">
                          <a:latin typeface="+mn-lt"/>
                          <a:cs typeface="Arial" panose="020B0604020202020204" pitchFamily="34" charset="0"/>
                        </a:rPr>
                        <a:t>Annual number of students served for program</a:t>
                      </a:r>
                    </a:p>
                  </a:txBody>
                  <a:tcPr anchor="ctr">
                    <a:solidFill>
                      <a:schemeClr val="bg1">
                        <a:lumMod val="85000"/>
                      </a:schemeClr>
                    </a:solidFill>
                  </a:tcPr>
                </a:tc>
                <a:tc>
                  <a:txBody>
                    <a:bodyPr/>
                    <a:lstStyle/>
                    <a:p>
                      <a:pPr algn="ctr"/>
                      <a:r>
                        <a:rPr lang="en-US" sz="800">
                          <a:latin typeface="+mn-lt"/>
                          <a:cs typeface="Arial" panose="020B0604020202020204" pitchFamily="34" charset="0"/>
                        </a:rPr>
                        <a:t>60,000</a:t>
                      </a:r>
                    </a:p>
                  </a:txBody>
                  <a:tcPr anchor="b">
                    <a:solidFill>
                      <a:schemeClr val="bg1">
                        <a:lumMod val="85000"/>
                      </a:schemeClr>
                    </a:solidFill>
                  </a:tcPr>
                </a:tc>
                <a:tc>
                  <a:txBody>
                    <a:bodyPr/>
                    <a:lstStyle/>
                    <a:p>
                      <a:pPr algn="ctr"/>
                      <a:r>
                        <a:rPr lang="en-US" sz="800">
                          <a:latin typeface="+mn-lt"/>
                          <a:cs typeface="Arial" panose="020B0604020202020204" pitchFamily="34" charset="0"/>
                        </a:rPr>
                        <a:t>60,000</a:t>
                      </a:r>
                    </a:p>
                  </a:txBody>
                  <a:tcPr anchor="b">
                    <a:solidFill>
                      <a:schemeClr val="bg1">
                        <a:lumMod val="85000"/>
                      </a:schemeClr>
                    </a:solidFill>
                  </a:tcPr>
                </a:tc>
                <a:tc>
                  <a:txBody>
                    <a:bodyPr/>
                    <a:lstStyle/>
                    <a:p>
                      <a:pPr algn="ctr"/>
                      <a:r>
                        <a:rPr lang="en-US" sz="800">
                          <a:latin typeface="+mn-lt"/>
                          <a:cs typeface="Arial" panose="020B0604020202020204" pitchFamily="34" charset="0"/>
                        </a:rPr>
                        <a:t>60,000</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Provide after school and youth programming for students throughout the Houston area</a:t>
                      </a:r>
                    </a:p>
                  </a:txBody>
                  <a:tcPr anchor="b">
                    <a:solidFill>
                      <a:schemeClr val="bg1">
                        <a:lumMod val="85000"/>
                      </a:schemeClr>
                    </a:solidFill>
                  </a:tcPr>
                </a:tc>
                <a:extLst>
                  <a:ext uri="{0D108BD9-81ED-4DB2-BD59-A6C34878D82A}">
                    <a16:rowId xmlns:a16="http://schemas.microsoft.com/office/drawing/2014/main" val="3277876870"/>
                  </a:ext>
                </a:extLst>
              </a:tr>
              <a:tr h="431822">
                <a:tc>
                  <a:txBody>
                    <a:bodyPr/>
                    <a:lstStyle/>
                    <a:p>
                      <a:pPr algn="l"/>
                      <a:r>
                        <a:rPr lang="en-US" sz="800">
                          <a:latin typeface="+mn-lt"/>
                          <a:cs typeface="Arial" panose="020B0604020202020204" pitchFamily="34" charset="0"/>
                        </a:rPr>
                        <a:t>Annual number of workforce literacy classes attendees</a:t>
                      </a:r>
                    </a:p>
                  </a:txBody>
                  <a:tcPr anchor="ctr">
                    <a:solidFill>
                      <a:schemeClr val="bg1">
                        <a:lumMod val="85000"/>
                      </a:schemeClr>
                    </a:solidFill>
                  </a:tcPr>
                </a:tc>
                <a:tc>
                  <a:txBody>
                    <a:bodyPr/>
                    <a:lstStyle/>
                    <a:p>
                      <a:pPr algn="ctr"/>
                      <a:r>
                        <a:rPr lang="en-US" sz="800">
                          <a:latin typeface="+mn-lt"/>
                          <a:cs typeface="Arial" panose="020B0604020202020204" pitchFamily="34" charset="0"/>
                        </a:rPr>
                        <a:t>7,000</a:t>
                      </a:r>
                    </a:p>
                  </a:txBody>
                  <a:tcPr anchor="b">
                    <a:solidFill>
                      <a:schemeClr val="bg1">
                        <a:lumMod val="85000"/>
                      </a:schemeClr>
                    </a:solidFill>
                  </a:tcPr>
                </a:tc>
                <a:tc>
                  <a:txBody>
                    <a:bodyPr/>
                    <a:lstStyle/>
                    <a:p>
                      <a:pPr algn="ctr"/>
                      <a:r>
                        <a:rPr lang="en-US" sz="800">
                          <a:latin typeface="+mn-lt"/>
                          <a:cs typeface="Arial" panose="020B0604020202020204" pitchFamily="34" charset="0"/>
                        </a:rPr>
                        <a:t>9,000</a:t>
                      </a:r>
                    </a:p>
                  </a:txBody>
                  <a:tcPr anchor="b">
                    <a:solidFill>
                      <a:schemeClr val="bg1">
                        <a:lumMod val="85000"/>
                      </a:schemeClr>
                    </a:solidFill>
                  </a:tcPr>
                </a:tc>
                <a:tc>
                  <a:txBody>
                    <a:bodyPr/>
                    <a:lstStyle/>
                    <a:p>
                      <a:pPr algn="ctr"/>
                      <a:r>
                        <a:rPr lang="en-US" sz="800">
                          <a:latin typeface="+mn-lt"/>
                          <a:cs typeface="Arial" panose="020B0604020202020204" pitchFamily="34" charset="0"/>
                        </a:rPr>
                        <a:t>8,000</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Provide in-depth classes on computer literacy, ESL, small business, job searching, and other workforce literacy topics</a:t>
                      </a:r>
                    </a:p>
                  </a:txBody>
                  <a:tcPr anchor="b">
                    <a:solidFill>
                      <a:schemeClr val="bg1">
                        <a:lumMod val="85000"/>
                      </a:schemeClr>
                    </a:solidFill>
                  </a:tcPr>
                </a:tc>
                <a:extLst>
                  <a:ext uri="{0D108BD9-81ED-4DB2-BD59-A6C34878D82A}">
                    <a16:rowId xmlns:a16="http://schemas.microsoft.com/office/drawing/2014/main" val="2813419272"/>
                  </a:ext>
                </a:extLst>
              </a:tr>
              <a:tr h="431822">
                <a:tc>
                  <a:txBody>
                    <a:bodyPr/>
                    <a:lstStyle/>
                    <a:p>
                      <a:pPr algn="l"/>
                      <a:r>
                        <a:rPr lang="en-US" sz="800">
                          <a:latin typeface="+mn-lt"/>
                          <a:cs typeface="Arial" panose="020B0604020202020204" pitchFamily="34" charset="0"/>
                        </a:rPr>
                        <a:t>Number of Early Literacy Support Program participants</a:t>
                      </a:r>
                    </a:p>
                  </a:txBody>
                  <a:tcPr anchor="ctr">
                    <a:solidFill>
                      <a:schemeClr val="bg1">
                        <a:lumMod val="85000"/>
                      </a:schemeClr>
                    </a:solidFill>
                  </a:tcPr>
                </a:tc>
                <a:tc>
                  <a:txBody>
                    <a:bodyPr/>
                    <a:lstStyle/>
                    <a:p>
                      <a:pPr algn="ctr"/>
                      <a:r>
                        <a:rPr lang="en-US" sz="800">
                          <a:latin typeface="+mn-lt"/>
                          <a:cs typeface="Arial" panose="020B0604020202020204" pitchFamily="34" charset="0"/>
                        </a:rPr>
                        <a:t>49,000</a:t>
                      </a:r>
                    </a:p>
                  </a:txBody>
                  <a:tcPr anchor="b">
                    <a:solidFill>
                      <a:schemeClr val="bg1">
                        <a:lumMod val="85000"/>
                      </a:schemeClr>
                    </a:solidFill>
                  </a:tcPr>
                </a:tc>
                <a:tc>
                  <a:txBody>
                    <a:bodyPr/>
                    <a:lstStyle/>
                    <a:p>
                      <a:pPr algn="ctr"/>
                      <a:r>
                        <a:rPr lang="en-US" sz="800">
                          <a:latin typeface="+mn-lt"/>
                          <a:cs typeface="Arial" panose="020B0604020202020204" pitchFamily="34" charset="0"/>
                        </a:rPr>
                        <a:t>56,000</a:t>
                      </a:r>
                    </a:p>
                  </a:txBody>
                  <a:tcPr anchor="b">
                    <a:solidFill>
                      <a:schemeClr val="bg1">
                        <a:lumMod val="85000"/>
                      </a:schemeClr>
                    </a:solidFill>
                  </a:tcPr>
                </a:tc>
                <a:tc>
                  <a:txBody>
                    <a:bodyPr/>
                    <a:lstStyle/>
                    <a:p>
                      <a:pPr algn="ctr"/>
                      <a:r>
                        <a:rPr lang="en-US" sz="800">
                          <a:latin typeface="+mn-lt"/>
                          <a:cs typeface="Arial" panose="020B0604020202020204" pitchFamily="34" charset="0"/>
                        </a:rPr>
                        <a:t>50,000</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Provide storytime, playtime, and other activities to promote literacy for the youngest library customers and their caregivers</a:t>
                      </a:r>
                    </a:p>
                  </a:txBody>
                  <a:tcPr anchor="b">
                    <a:solidFill>
                      <a:schemeClr val="bg1">
                        <a:lumMod val="85000"/>
                      </a:schemeClr>
                    </a:solidFill>
                  </a:tcPr>
                </a:tc>
                <a:extLst>
                  <a:ext uri="{0D108BD9-81ED-4DB2-BD59-A6C34878D82A}">
                    <a16:rowId xmlns:a16="http://schemas.microsoft.com/office/drawing/2014/main" val="2906585501"/>
                  </a:ext>
                </a:extLst>
              </a:tr>
              <a:tr h="201517">
                <a:tc gridSpan="6">
                  <a:txBody>
                    <a:bodyPr/>
                    <a:lstStyle/>
                    <a:p>
                      <a:pPr marL="0" algn="ctr" defTabSz="914400" rtl="0" eaLnBrk="1" latinLnBrk="0" hangingPunct="1"/>
                      <a:endParaRPr lang="en-US" sz="800" b="1" kern="1200">
                        <a:solidFill>
                          <a:schemeClr val="lt1"/>
                        </a:solidFill>
                        <a:latin typeface="Arial" panose="020B0604020202020204" pitchFamily="34" charset="0"/>
                        <a:ea typeface="Verdana" pitchFamily="34" charset="0"/>
                        <a:cs typeface="Arial" panose="020B0604020202020204" pitchFamily="34" charset="0"/>
                      </a:endParaRPr>
                    </a:p>
                  </a:txBody>
                  <a:tcPr anchor="ctr">
                    <a:solidFill>
                      <a:srgbClr val="C00000"/>
                    </a:solidFill>
                  </a:tcPr>
                </a:tc>
                <a:tc hMerge="1">
                  <a:txBody>
                    <a:bodyPr/>
                    <a:lstStyle/>
                    <a:p>
                      <a:pPr algn="ctr"/>
                      <a:endParaRPr lang="en-US" sz="1000" b="1">
                        <a:solidFill>
                          <a:schemeClr val="bg1"/>
                        </a:solidFill>
                        <a:latin typeface="Arial" panose="020B0604020202020204" pitchFamily="34" charset="0"/>
                        <a:cs typeface="Arial" panose="020B0604020202020204" pitchFamily="34" charset="0"/>
                      </a:endParaRPr>
                    </a:p>
                  </a:txBody>
                  <a:tcPr anchor="ctr">
                    <a:solidFill>
                      <a:srgbClr val="004491"/>
                    </a:solidFill>
                  </a:tcPr>
                </a:tc>
                <a:tc hMerge="1">
                  <a:txBody>
                    <a:bodyPr/>
                    <a:lstStyle/>
                    <a:p>
                      <a:pPr algn="ctr"/>
                      <a:endParaRPr lang="en-US" sz="1000" b="1">
                        <a:solidFill>
                          <a:schemeClr val="bg1"/>
                        </a:solidFill>
                        <a:latin typeface="Arial" panose="020B0604020202020204" pitchFamily="34" charset="0"/>
                        <a:cs typeface="Arial" panose="020B0604020202020204" pitchFamily="34" charset="0"/>
                      </a:endParaRPr>
                    </a:p>
                  </a:txBody>
                  <a:tcPr anchor="ctr">
                    <a:solidFill>
                      <a:srgbClr val="004491"/>
                    </a:solidFill>
                  </a:tcPr>
                </a:tc>
                <a:tc hMerge="1">
                  <a:txBody>
                    <a:bodyPr/>
                    <a:lstStyle/>
                    <a:p>
                      <a:pPr algn="ctr"/>
                      <a:endParaRPr lang="en-US" sz="1000" b="1">
                        <a:solidFill>
                          <a:schemeClr val="bg1"/>
                        </a:solidFill>
                        <a:latin typeface="Arial" panose="020B0604020202020204" pitchFamily="34" charset="0"/>
                        <a:cs typeface="Arial" panose="020B0604020202020204" pitchFamily="34" charset="0"/>
                      </a:endParaRPr>
                    </a:p>
                  </a:txBody>
                  <a:tcPr anchor="ctr">
                    <a:solidFill>
                      <a:srgbClr val="004491"/>
                    </a:solidFill>
                  </a:tcPr>
                </a:tc>
                <a:tc hMerge="1">
                  <a:txBody>
                    <a:bodyPr/>
                    <a:lstStyle/>
                    <a:p>
                      <a:pPr algn="ctr"/>
                      <a:endParaRPr lang="en-US" sz="1000" b="1">
                        <a:solidFill>
                          <a:srgbClr val="FF0000"/>
                        </a:solidFill>
                        <a:latin typeface="Arial" panose="020B0604020202020204" pitchFamily="34" charset="0"/>
                        <a:cs typeface="Arial" panose="020B0604020202020204" pitchFamily="34" charset="0"/>
                      </a:endParaRPr>
                    </a:p>
                  </a:txBody>
                  <a:tcPr anchor="ctr">
                    <a:solidFill>
                      <a:srgbClr val="004491"/>
                    </a:solidFill>
                  </a:tcPr>
                </a:tc>
                <a:tc hMerge="1">
                  <a:txBody>
                    <a:bodyPr/>
                    <a:lstStyle/>
                    <a:p>
                      <a:pPr algn="ctr"/>
                      <a:endParaRPr lang="en-US" sz="1000" b="1">
                        <a:solidFill>
                          <a:srgbClr val="FF0000"/>
                        </a:solidFill>
                        <a:latin typeface="Arial" panose="020B0604020202020204" pitchFamily="34" charset="0"/>
                        <a:cs typeface="Arial" panose="020B0604020202020204" pitchFamily="34" charset="0"/>
                      </a:endParaRPr>
                    </a:p>
                  </a:txBody>
                  <a:tcPr anchor="ctr">
                    <a:solidFill>
                      <a:srgbClr val="004491"/>
                    </a:solidFill>
                  </a:tcPr>
                </a:tc>
                <a:extLst>
                  <a:ext uri="{0D108BD9-81ED-4DB2-BD59-A6C34878D82A}">
                    <a16:rowId xmlns:a16="http://schemas.microsoft.com/office/drawing/2014/main" val="3365223260"/>
                  </a:ext>
                </a:extLst>
              </a:tr>
            </a:tbl>
          </a:graphicData>
        </a:graphic>
      </p:graphicFrame>
      <p:sp>
        <p:nvSpPr>
          <p:cNvPr id="21" name="Rectangle: Rounded Corners 20">
            <a:extLst>
              <a:ext uri="{FF2B5EF4-FFF2-40B4-BE49-F238E27FC236}">
                <a16:creationId xmlns:a16="http://schemas.microsoft.com/office/drawing/2014/main" id="{1402BF35-F057-4FB7-99B2-11DBAC352B62}"/>
              </a:ext>
            </a:extLst>
          </p:cNvPr>
          <p:cNvSpPr/>
          <p:nvPr/>
        </p:nvSpPr>
        <p:spPr>
          <a:xfrm>
            <a:off x="431142" y="2938476"/>
            <a:ext cx="7951444" cy="255213"/>
          </a:xfrm>
          <a:prstGeom prst="roundRect">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u="sng">
                <a:latin typeface="Arial" panose="020B0604020202020204" pitchFamily="34" charset="0"/>
                <a:cs typeface="Arial" panose="020B0604020202020204" pitchFamily="34" charset="0"/>
              </a:rPr>
              <a:t>Performance</a:t>
            </a:r>
          </a:p>
        </p:txBody>
      </p:sp>
      <p:graphicFrame>
        <p:nvGraphicFramePr>
          <p:cNvPr id="27" name="Table 26">
            <a:extLst>
              <a:ext uri="{FF2B5EF4-FFF2-40B4-BE49-F238E27FC236}">
                <a16:creationId xmlns:a16="http://schemas.microsoft.com/office/drawing/2014/main" id="{9404AA77-ECC3-02DB-77AD-978413E2E2AF}"/>
              </a:ext>
            </a:extLst>
          </p:cNvPr>
          <p:cNvGraphicFramePr>
            <a:graphicFrameLocks noGrp="1"/>
          </p:cNvGraphicFramePr>
          <p:nvPr>
            <p:extLst>
              <p:ext uri="{D42A27DB-BD31-4B8C-83A1-F6EECF244321}">
                <p14:modId xmlns:p14="http://schemas.microsoft.com/office/powerpoint/2010/main" val="1998007509"/>
              </p:ext>
            </p:extLst>
          </p:nvPr>
        </p:nvGraphicFramePr>
        <p:xfrm>
          <a:off x="6272104" y="2172467"/>
          <a:ext cx="2190759" cy="640080"/>
        </p:xfrm>
        <a:graphic>
          <a:graphicData uri="http://schemas.openxmlformats.org/drawingml/2006/table">
            <a:tbl>
              <a:tblPr firstRow="1" bandRow="1">
                <a:tableStyleId>{5C22544A-7EE6-4342-B048-85BDC9FD1C3A}</a:tableStyleId>
              </a:tblPr>
              <a:tblGrid>
                <a:gridCol w="887421">
                  <a:extLst>
                    <a:ext uri="{9D8B030D-6E8A-4147-A177-3AD203B41FA5}">
                      <a16:colId xmlns:a16="http://schemas.microsoft.com/office/drawing/2014/main" val="516550114"/>
                    </a:ext>
                  </a:extLst>
                </a:gridCol>
                <a:gridCol w="1303338">
                  <a:extLst>
                    <a:ext uri="{9D8B030D-6E8A-4147-A177-3AD203B41FA5}">
                      <a16:colId xmlns:a16="http://schemas.microsoft.com/office/drawing/2014/main" val="120854523"/>
                    </a:ext>
                  </a:extLst>
                </a:gridCol>
              </a:tblGrid>
              <a:tr h="178309">
                <a:tc>
                  <a:txBody>
                    <a:bodyPr/>
                    <a:lstStyle/>
                    <a:p>
                      <a:pPr marL="0" algn="l" defTabSz="914400" rtl="0" eaLnBrk="1" latinLnBrk="0" hangingPunct="1"/>
                      <a:r>
                        <a:rPr lang="en-US" sz="1000" b="0" kern="1200">
                          <a:solidFill>
                            <a:schemeClr val="dk1"/>
                          </a:solidFill>
                          <a:latin typeface="Arial" panose="020B0604020202020204" pitchFamily="34" charset="0"/>
                          <a:ea typeface="+mn-ea"/>
                          <a:cs typeface="Arial" panose="020B0604020202020204" pitchFamily="34" charset="0"/>
                        </a:rPr>
                        <a:t>Fund 1000</a:t>
                      </a:r>
                    </a:p>
                  </a:txBody>
                  <a:tcPr anchor="b">
                    <a:solidFill>
                      <a:schemeClr val="bg1">
                        <a:lumMod val="95000"/>
                      </a:schemeClr>
                    </a:solidFill>
                  </a:tcPr>
                </a:tc>
                <a:tc>
                  <a:txBody>
                    <a:bodyPr/>
                    <a:lstStyle/>
                    <a:p>
                      <a:pPr marL="0" algn="ctr" defTabSz="914400" rtl="0" eaLnBrk="1" latinLnBrk="0" hangingPunct="1"/>
                      <a:r>
                        <a:rPr lang="en-US" sz="1000" b="0" kern="1200">
                          <a:solidFill>
                            <a:schemeClr val="dk1"/>
                          </a:solidFill>
                          <a:latin typeface="Arial" panose="020B0604020202020204" pitchFamily="34" charset="0"/>
                          <a:ea typeface="+mn-ea"/>
                          <a:cs typeface="Arial" panose="020B0604020202020204" pitchFamily="34" charset="0"/>
                        </a:rPr>
                        <a:t>$1,998,034</a:t>
                      </a:r>
                    </a:p>
                  </a:txBody>
                  <a:tcPr anchor="b">
                    <a:solidFill>
                      <a:schemeClr val="bg1">
                        <a:lumMod val="95000"/>
                      </a:schemeClr>
                    </a:solidFill>
                  </a:tcPr>
                </a:tc>
                <a:extLst>
                  <a:ext uri="{0D108BD9-81ED-4DB2-BD59-A6C34878D82A}">
                    <a16:rowId xmlns:a16="http://schemas.microsoft.com/office/drawing/2014/main" val="634823115"/>
                  </a:ext>
                </a:extLst>
              </a:tr>
              <a:tr h="297182">
                <a:tc>
                  <a:txBody>
                    <a:bodyPr/>
                    <a:lstStyle/>
                    <a:p>
                      <a:pPr algn="l"/>
                      <a:r>
                        <a:rPr lang="en-US" sz="1000" b="1">
                          <a:latin typeface="Arial" panose="020B0604020202020204" pitchFamily="34" charset="0"/>
                          <a:cs typeface="Arial" panose="020B0604020202020204" pitchFamily="34" charset="0"/>
                        </a:rPr>
                        <a:t>Total</a:t>
                      </a:r>
                    </a:p>
                  </a:txBody>
                  <a:tcPr anchor="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200">
                          <a:solidFill>
                            <a:schemeClr val="dk1"/>
                          </a:solidFill>
                          <a:latin typeface="Arial" panose="020B0604020202020204" pitchFamily="34" charset="0"/>
                          <a:ea typeface="+mn-ea"/>
                          <a:cs typeface="Arial" panose="020B0604020202020204" pitchFamily="34" charset="0"/>
                        </a:rPr>
                        <a:t>               $1,998,034</a:t>
                      </a:r>
                      <a:endParaRPr lang="en-US" sz="1000" b="1">
                        <a:solidFill>
                          <a:schemeClr val="tx1"/>
                        </a:solidFill>
                        <a:latin typeface="Arial" panose="020B0604020202020204" pitchFamily="34" charset="0"/>
                        <a:cs typeface="Arial" panose="020B0604020202020204" pitchFamily="34" charset="0"/>
                      </a:endParaRPr>
                    </a:p>
                  </a:txBody>
                  <a:tcPr anchor="b">
                    <a:solidFill>
                      <a:schemeClr val="bg1">
                        <a:lumMod val="95000"/>
                      </a:schemeClr>
                    </a:solidFill>
                  </a:tcPr>
                </a:tc>
                <a:extLst>
                  <a:ext uri="{0D108BD9-81ED-4DB2-BD59-A6C34878D82A}">
                    <a16:rowId xmlns:a16="http://schemas.microsoft.com/office/drawing/2014/main" val="679940498"/>
                  </a:ext>
                </a:extLst>
              </a:tr>
            </a:tbl>
          </a:graphicData>
        </a:graphic>
      </p:graphicFrame>
      <p:sp>
        <p:nvSpPr>
          <p:cNvPr id="32" name="Rectangle: Rounded Corners 31">
            <a:extLst>
              <a:ext uri="{FF2B5EF4-FFF2-40B4-BE49-F238E27FC236}">
                <a16:creationId xmlns:a16="http://schemas.microsoft.com/office/drawing/2014/main" id="{6671B3E2-7433-C7D6-5609-0039429E65D5}"/>
              </a:ext>
            </a:extLst>
          </p:cNvPr>
          <p:cNvSpPr/>
          <p:nvPr/>
        </p:nvSpPr>
        <p:spPr>
          <a:xfrm>
            <a:off x="6272103" y="1871600"/>
            <a:ext cx="2190760" cy="261853"/>
          </a:xfrm>
          <a:prstGeom prst="roundRect">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u="sng">
                <a:latin typeface="Arial" panose="020B0604020202020204" pitchFamily="34" charset="0"/>
                <a:cs typeface="Arial" panose="020B0604020202020204" pitchFamily="34" charset="0"/>
              </a:rPr>
              <a:t>FY27 Prop Budget by Fund</a:t>
            </a:r>
          </a:p>
        </p:txBody>
      </p:sp>
      <p:grpSp>
        <p:nvGrpSpPr>
          <p:cNvPr id="33" name="Group 32">
            <a:extLst>
              <a:ext uri="{FF2B5EF4-FFF2-40B4-BE49-F238E27FC236}">
                <a16:creationId xmlns:a16="http://schemas.microsoft.com/office/drawing/2014/main" id="{CF215770-8FE8-11C3-07EE-88EB9EBA0881}"/>
              </a:ext>
            </a:extLst>
          </p:cNvPr>
          <p:cNvGrpSpPr/>
          <p:nvPr/>
        </p:nvGrpSpPr>
        <p:grpSpPr>
          <a:xfrm>
            <a:off x="3958107" y="1871601"/>
            <a:ext cx="2192705" cy="1017901"/>
            <a:chOff x="457200" y="2332687"/>
            <a:chExt cx="8229600" cy="1096315"/>
          </a:xfrm>
        </p:grpSpPr>
        <p:sp>
          <p:nvSpPr>
            <p:cNvPr id="35" name="Rectangle: Rounded Corners 34">
              <a:extLst>
                <a:ext uri="{FF2B5EF4-FFF2-40B4-BE49-F238E27FC236}">
                  <a16:creationId xmlns:a16="http://schemas.microsoft.com/office/drawing/2014/main" id="{CE1E2452-40C0-06A3-4E33-89EBACDD149E}"/>
                </a:ext>
              </a:extLst>
            </p:cNvPr>
            <p:cNvSpPr/>
            <p:nvPr/>
          </p:nvSpPr>
          <p:spPr>
            <a:xfrm>
              <a:off x="457200" y="2614712"/>
              <a:ext cx="8229600" cy="81429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900">
                  <a:solidFill>
                    <a:schemeClr val="tx1"/>
                  </a:solidFill>
                  <a:latin typeface="Arial"/>
                  <a:ea typeface="Calibri"/>
                  <a:cs typeface="Arial"/>
                </a:rPr>
                <a:t>Provide a variety of educational programs that celebrate Houston’s unique culture for all ages, while fostering a skilled, well-prepared workforce and community.</a:t>
              </a:r>
              <a:endParaRPr lang="en-US" sz="800">
                <a:solidFill>
                  <a:schemeClr val="tx1"/>
                </a:solidFill>
              </a:endParaRPr>
            </a:p>
          </p:txBody>
        </p:sp>
        <p:sp>
          <p:nvSpPr>
            <p:cNvPr id="38" name="Rectangle: Rounded Corners 37">
              <a:extLst>
                <a:ext uri="{FF2B5EF4-FFF2-40B4-BE49-F238E27FC236}">
                  <a16:creationId xmlns:a16="http://schemas.microsoft.com/office/drawing/2014/main" id="{4E496F5E-7E86-DD8F-4E97-4FC78EB1EAC0}"/>
                </a:ext>
              </a:extLst>
            </p:cNvPr>
            <p:cNvSpPr/>
            <p:nvPr/>
          </p:nvSpPr>
          <p:spPr>
            <a:xfrm>
              <a:off x="457200" y="2332687"/>
              <a:ext cx="8229600" cy="264038"/>
            </a:xfrm>
            <a:prstGeom prst="roundRect">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u="sng">
                  <a:latin typeface="Arial" panose="020B0604020202020204" pitchFamily="34" charset="0"/>
                  <a:cs typeface="Arial" panose="020B0604020202020204" pitchFamily="34" charset="0"/>
                </a:rPr>
                <a:t>Significant Budget Items</a:t>
              </a:r>
            </a:p>
          </p:txBody>
        </p:sp>
      </p:grpSp>
      <p:pic>
        <p:nvPicPr>
          <p:cNvPr id="3" name="Picture 2">
            <a:extLst>
              <a:ext uri="{FF2B5EF4-FFF2-40B4-BE49-F238E27FC236}">
                <a16:creationId xmlns:a16="http://schemas.microsoft.com/office/drawing/2014/main" id="{61EFB06A-1EA6-BE39-84D2-BEDCAEE6FA20}"/>
              </a:ext>
            </a:extLst>
          </p:cNvPr>
          <p:cNvPicPr>
            <a:picLocks noChangeAspect="1"/>
          </p:cNvPicPr>
          <p:nvPr/>
        </p:nvPicPr>
        <p:blipFill>
          <a:blip r:embed="rId3"/>
          <a:stretch>
            <a:fillRect/>
          </a:stretch>
        </p:blipFill>
        <p:spPr>
          <a:xfrm>
            <a:off x="8281699" y="83360"/>
            <a:ext cx="677197" cy="901198"/>
          </a:xfrm>
          <a:prstGeom prst="rect">
            <a:avLst/>
          </a:prstGeom>
        </p:spPr>
      </p:pic>
    </p:spTree>
    <p:extLst>
      <p:ext uri="{BB962C8B-B14F-4D97-AF65-F5344CB8AC3E}">
        <p14:creationId xmlns:p14="http://schemas.microsoft.com/office/powerpoint/2010/main" val="1875854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D7328-E14A-BC54-59FE-410B92F1E6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6268E8-F102-7F61-CD58-294DE3969BC9}"/>
              </a:ext>
            </a:extLst>
          </p:cNvPr>
          <p:cNvSpPr>
            <a:spLocks noGrp="1"/>
          </p:cNvSpPr>
          <p:nvPr>
            <p:ph type="title"/>
          </p:nvPr>
        </p:nvSpPr>
        <p:spPr/>
        <p:txBody>
          <a:bodyPr/>
          <a:lstStyle/>
          <a:p>
            <a:r>
              <a:rPr lang="en-US"/>
              <a:t>Special Events</a:t>
            </a:r>
          </a:p>
        </p:txBody>
      </p:sp>
      <p:sp>
        <p:nvSpPr>
          <p:cNvPr id="4" name="Slide Number Placeholder 3">
            <a:extLst>
              <a:ext uri="{FF2B5EF4-FFF2-40B4-BE49-F238E27FC236}">
                <a16:creationId xmlns:a16="http://schemas.microsoft.com/office/drawing/2014/main" id="{45CB13C0-A5C7-6A71-845B-E865979C85D1}"/>
              </a:ext>
            </a:extLst>
          </p:cNvPr>
          <p:cNvSpPr>
            <a:spLocks noGrp="1"/>
          </p:cNvSpPr>
          <p:nvPr>
            <p:ph type="sldNum" sz="quarter" idx="12"/>
          </p:nvPr>
        </p:nvSpPr>
        <p:spPr>
          <a:xfrm>
            <a:off x="6617344" y="6059731"/>
            <a:ext cx="2133600" cy="365125"/>
          </a:xfrm>
        </p:spPr>
        <p:txBody>
          <a:body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16</a:t>
            </a:fld>
            <a:endParaRPr lang="en-US">
              <a:solidFill>
                <a:prstClr val="black"/>
              </a:solidFill>
              <a:ea typeface="ＭＳ Ｐゴシック" charset="0"/>
            </a:endParaRPr>
          </a:p>
        </p:txBody>
      </p:sp>
      <p:graphicFrame>
        <p:nvGraphicFramePr>
          <p:cNvPr id="7" name="Table 6">
            <a:extLst>
              <a:ext uri="{FF2B5EF4-FFF2-40B4-BE49-F238E27FC236}">
                <a16:creationId xmlns:a16="http://schemas.microsoft.com/office/drawing/2014/main" id="{59FF0312-192E-2A5F-010D-22054E637F9F}"/>
              </a:ext>
            </a:extLst>
          </p:cNvPr>
          <p:cNvGraphicFramePr>
            <a:graphicFrameLocks noGrp="1"/>
          </p:cNvGraphicFramePr>
          <p:nvPr>
            <p:extLst>
              <p:ext uri="{D42A27DB-BD31-4B8C-83A1-F6EECF244321}">
                <p14:modId xmlns:p14="http://schemas.microsoft.com/office/powerpoint/2010/main" val="411638111"/>
              </p:ext>
            </p:extLst>
          </p:nvPr>
        </p:nvGraphicFramePr>
        <p:xfrm>
          <a:off x="447870" y="1259209"/>
          <a:ext cx="3984170" cy="548640"/>
        </p:xfrm>
        <a:graphic>
          <a:graphicData uri="http://schemas.openxmlformats.org/drawingml/2006/table">
            <a:tbl>
              <a:tblPr firstRow="1" bandRow="1">
                <a:tableStyleId>{5C22544A-7EE6-4342-B048-85BDC9FD1C3A}</a:tableStyleId>
              </a:tblPr>
              <a:tblGrid>
                <a:gridCol w="1782146">
                  <a:extLst>
                    <a:ext uri="{9D8B030D-6E8A-4147-A177-3AD203B41FA5}">
                      <a16:colId xmlns:a16="http://schemas.microsoft.com/office/drawing/2014/main" val="516550114"/>
                    </a:ext>
                  </a:extLst>
                </a:gridCol>
                <a:gridCol w="2202024">
                  <a:extLst>
                    <a:ext uri="{9D8B030D-6E8A-4147-A177-3AD203B41FA5}">
                      <a16:colId xmlns:a16="http://schemas.microsoft.com/office/drawing/2014/main" val="120854523"/>
                    </a:ext>
                  </a:extLst>
                </a:gridCol>
              </a:tblGrid>
              <a:tr h="227635">
                <a:tc>
                  <a:txBody>
                    <a:bodyPr/>
                    <a:lstStyle/>
                    <a:p>
                      <a:pPr algn="r"/>
                      <a:r>
                        <a:rPr lang="en-US" sz="1200" b="1">
                          <a:solidFill>
                            <a:schemeClr val="tx1"/>
                          </a:solidFill>
                          <a:latin typeface="Arial" panose="020B0604020202020204" pitchFamily="34" charset="0"/>
                          <a:cs typeface="Arial" panose="020B0604020202020204" pitchFamily="34" charset="0"/>
                        </a:rPr>
                        <a:t>Priority:</a:t>
                      </a:r>
                    </a:p>
                  </a:txBody>
                  <a:tcPr anchor="b">
                    <a:lnT w="38100" cap="flat" cmpd="sng" algn="ctr">
                      <a:solidFill>
                        <a:schemeClr val="accent4"/>
                      </a:solidFill>
                      <a:prstDash val="solid"/>
                      <a:round/>
                      <a:headEnd type="none" w="med" len="med"/>
                      <a:tailEnd type="none" w="med" len="med"/>
                    </a:lnT>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Quality of Life</a:t>
                      </a:r>
                    </a:p>
                  </a:txBody>
                  <a:tcPr anchor="b">
                    <a:lnT w="38100" cap="flat" cmpd="sng" algn="ctr">
                      <a:solidFill>
                        <a:schemeClr val="accent4"/>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967263499"/>
                  </a:ext>
                </a:extLst>
              </a:tr>
              <a:tr h="23283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a:latin typeface="Arial" panose="020B0604020202020204" pitchFamily="34" charset="0"/>
                          <a:cs typeface="Arial" panose="020B0604020202020204" pitchFamily="34" charset="0"/>
                        </a:rPr>
                        <a:t>FY2027 FTE Count:</a:t>
                      </a:r>
                    </a:p>
                  </a:txBody>
                  <a:tcPr anchor="b">
                    <a:solidFill>
                      <a:schemeClr val="bg1">
                        <a:lumMod val="95000"/>
                      </a:schemeClr>
                    </a:solidFill>
                  </a:tcPr>
                </a:tc>
                <a:tc>
                  <a:txBody>
                    <a:bodyPr/>
                    <a:lstStyle/>
                    <a:p>
                      <a:pPr algn="ctr"/>
                      <a:r>
                        <a:rPr lang="en-US" sz="1200">
                          <a:solidFill>
                            <a:schemeClr val="tx1"/>
                          </a:solidFill>
                          <a:latin typeface="Arial" panose="020B0604020202020204" pitchFamily="34" charset="0"/>
                          <a:cs typeface="Arial" panose="020B0604020202020204" pitchFamily="34" charset="0"/>
                        </a:rPr>
                        <a:t>6</a:t>
                      </a:r>
                    </a:p>
                  </a:txBody>
                  <a:tcPr anchor="b">
                    <a:solidFill>
                      <a:schemeClr val="bg1">
                        <a:lumMod val="95000"/>
                      </a:schemeClr>
                    </a:solidFill>
                  </a:tcPr>
                </a:tc>
                <a:extLst>
                  <a:ext uri="{0D108BD9-81ED-4DB2-BD59-A6C34878D82A}">
                    <a16:rowId xmlns:a16="http://schemas.microsoft.com/office/drawing/2014/main" val="634823115"/>
                  </a:ext>
                </a:extLst>
              </a:tr>
            </a:tbl>
          </a:graphicData>
        </a:graphic>
      </p:graphicFrame>
      <p:grpSp>
        <p:nvGrpSpPr>
          <p:cNvPr id="22" name="Group 21">
            <a:extLst>
              <a:ext uri="{FF2B5EF4-FFF2-40B4-BE49-F238E27FC236}">
                <a16:creationId xmlns:a16="http://schemas.microsoft.com/office/drawing/2014/main" id="{044CB529-BC84-BC5E-B22C-420B2C80AAE7}"/>
              </a:ext>
            </a:extLst>
          </p:cNvPr>
          <p:cNvGrpSpPr/>
          <p:nvPr/>
        </p:nvGrpSpPr>
        <p:grpSpPr>
          <a:xfrm>
            <a:off x="431142" y="2035704"/>
            <a:ext cx="3405673" cy="1192585"/>
            <a:chOff x="457200" y="2383366"/>
            <a:chExt cx="8229600" cy="1045635"/>
          </a:xfrm>
        </p:grpSpPr>
        <p:sp>
          <p:nvSpPr>
            <p:cNvPr id="8" name="Rectangle: Rounded Corners 7">
              <a:extLst>
                <a:ext uri="{FF2B5EF4-FFF2-40B4-BE49-F238E27FC236}">
                  <a16:creationId xmlns:a16="http://schemas.microsoft.com/office/drawing/2014/main" id="{FCA708E6-2726-7595-E08F-610C1382886A}"/>
                </a:ext>
              </a:extLst>
            </p:cNvPr>
            <p:cNvSpPr/>
            <p:nvPr/>
          </p:nvSpPr>
          <p:spPr>
            <a:xfrm>
              <a:off x="457200" y="2614711"/>
              <a:ext cx="8229600" cy="81429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800">
                  <a:solidFill>
                    <a:schemeClr val="tx1"/>
                  </a:solidFill>
                </a:rPr>
                <a:t>The generated income from the rental of the spaces provides a source of funding for the enhancement and maintenance needs of the historic Julia Ideson Building and other historic buildings within the Houston Public Library Systems.</a:t>
              </a:r>
              <a:endParaRPr lang="en-US" sz="800">
                <a:solidFill>
                  <a:schemeClr val="tx1"/>
                </a:solidFill>
                <a:ea typeface="Calibri"/>
                <a:cs typeface="Calibri"/>
              </a:endParaRPr>
            </a:p>
          </p:txBody>
        </p:sp>
        <p:sp>
          <p:nvSpPr>
            <p:cNvPr id="11" name="Rectangle: Rounded Corners 10">
              <a:extLst>
                <a:ext uri="{FF2B5EF4-FFF2-40B4-BE49-F238E27FC236}">
                  <a16:creationId xmlns:a16="http://schemas.microsoft.com/office/drawing/2014/main" id="{31F97253-8BD0-EDCF-DBEA-1394DF2914B1}"/>
                </a:ext>
              </a:extLst>
            </p:cNvPr>
            <p:cNvSpPr/>
            <p:nvPr/>
          </p:nvSpPr>
          <p:spPr>
            <a:xfrm>
              <a:off x="457200" y="2383366"/>
              <a:ext cx="8229600" cy="213360"/>
            </a:xfrm>
            <a:prstGeom prst="roundRect">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u="sng">
                  <a:latin typeface="Arial" panose="020B0604020202020204" pitchFamily="34" charset="0"/>
                  <a:cs typeface="Arial" panose="020B0604020202020204" pitchFamily="34" charset="0"/>
                </a:rPr>
                <a:t>Program Description</a:t>
              </a:r>
            </a:p>
          </p:txBody>
        </p:sp>
      </p:grpSp>
      <p:graphicFrame>
        <p:nvGraphicFramePr>
          <p:cNvPr id="20" name="Table 19">
            <a:extLst>
              <a:ext uri="{FF2B5EF4-FFF2-40B4-BE49-F238E27FC236}">
                <a16:creationId xmlns:a16="http://schemas.microsoft.com/office/drawing/2014/main" id="{BF02437E-688C-A619-4475-23A3CA089DC7}"/>
              </a:ext>
            </a:extLst>
          </p:cNvPr>
          <p:cNvGraphicFramePr>
            <a:graphicFrameLocks noGrp="1"/>
          </p:cNvGraphicFramePr>
          <p:nvPr>
            <p:extLst>
              <p:ext uri="{D42A27DB-BD31-4B8C-83A1-F6EECF244321}">
                <p14:modId xmlns:p14="http://schemas.microsoft.com/office/powerpoint/2010/main" val="3909173760"/>
              </p:ext>
            </p:extLst>
          </p:nvPr>
        </p:nvGraphicFramePr>
        <p:xfrm>
          <a:off x="561769" y="3535680"/>
          <a:ext cx="7901093" cy="3307071"/>
        </p:xfrm>
        <a:graphic>
          <a:graphicData uri="http://schemas.openxmlformats.org/drawingml/2006/table">
            <a:tbl>
              <a:tblPr firstRow="1" bandRow="1">
                <a:tableStyleId>{5C22544A-7EE6-4342-B048-85BDC9FD1C3A}</a:tableStyleId>
              </a:tblPr>
              <a:tblGrid>
                <a:gridCol w="2707850">
                  <a:extLst>
                    <a:ext uri="{9D8B030D-6E8A-4147-A177-3AD203B41FA5}">
                      <a16:colId xmlns:a16="http://schemas.microsoft.com/office/drawing/2014/main" val="516550114"/>
                    </a:ext>
                  </a:extLst>
                </a:gridCol>
                <a:gridCol w="711189">
                  <a:extLst>
                    <a:ext uri="{9D8B030D-6E8A-4147-A177-3AD203B41FA5}">
                      <a16:colId xmlns:a16="http://schemas.microsoft.com/office/drawing/2014/main" val="2288775472"/>
                    </a:ext>
                  </a:extLst>
                </a:gridCol>
                <a:gridCol w="910785">
                  <a:extLst>
                    <a:ext uri="{9D8B030D-6E8A-4147-A177-3AD203B41FA5}">
                      <a16:colId xmlns:a16="http://schemas.microsoft.com/office/drawing/2014/main" val="3226125417"/>
                    </a:ext>
                  </a:extLst>
                </a:gridCol>
                <a:gridCol w="700640">
                  <a:extLst>
                    <a:ext uri="{9D8B030D-6E8A-4147-A177-3AD203B41FA5}">
                      <a16:colId xmlns:a16="http://schemas.microsoft.com/office/drawing/2014/main" val="2175961683"/>
                    </a:ext>
                  </a:extLst>
                </a:gridCol>
                <a:gridCol w="846224">
                  <a:extLst>
                    <a:ext uri="{9D8B030D-6E8A-4147-A177-3AD203B41FA5}">
                      <a16:colId xmlns:a16="http://schemas.microsoft.com/office/drawing/2014/main" val="205436863"/>
                    </a:ext>
                  </a:extLst>
                </a:gridCol>
                <a:gridCol w="2024405">
                  <a:extLst>
                    <a:ext uri="{9D8B030D-6E8A-4147-A177-3AD203B41FA5}">
                      <a16:colId xmlns:a16="http://schemas.microsoft.com/office/drawing/2014/main" val="1850985765"/>
                    </a:ext>
                  </a:extLst>
                </a:gridCol>
              </a:tblGrid>
              <a:tr h="493765">
                <a:tc>
                  <a:txBody>
                    <a:bodyPr/>
                    <a:lstStyle/>
                    <a:p>
                      <a:pPr algn="ctr"/>
                      <a:r>
                        <a:rPr lang="en-US" sz="1000">
                          <a:latin typeface="Arial"/>
                          <a:ea typeface="Verdana"/>
                          <a:cs typeface="Arial"/>
                        </a:rPr>
                        <a:t>Measure Name</a:t>
                      </a:r>
                    </a:p>
                  </a:txBody>
                  <a:tcPr anchor="ctr">
                    <a:lnB w="38100" cap="flat" cmpd="sng" algn="ctr">
                      <a:solidFill>
                        <a:schemeClr val="accent4"/>
                      </a:solidFill>
                      <a:prstDash val="solid"/>
                      <a:round/>
                      <a:headEnd type="none" w="med" len="med"/>
                      <a:tailEnd type="none" w="med" len="med"/>
                    </a:lnB>
                    <a:solidFill>
                      <a:srgbClr val="C00000"/>
                    </a:solidFill>
                  </a:tcPr>
                </a:tc>
                <a:tc>
                  <a:txBody>
                    <a:bodyPr/>
                    <a:lstStyle/>
                    <a:p>
                      <a:pPr algn="ctr"/>
                      <a:r>
                        <a:rPr lang="en-US" sz="1000">
                          <a:latin typeface="Arial" panose="020B0604020202020204" pitchFamily="34" charset="0"/>
                          <a:ea typeface="Verdana" pitchFamily="34" charset="0"/>
                          <a:cs typeface="Arial" panose="020B0604020202020204" pitchFamily="34" charset="0"/>
                        </a:rPr>
                        <a:t>FY25</a:t>
                      </a:r>
                    </a:p>
                    <a:p>
                      <a:pPr algn="ctr"/>
                      <a:r>
                        <a:rPr lang="en-US" sz="1000">
                          <a:latin typeface="Arial" panose="020B0604020202020204" pitchFamily="34" charset="0"/>
                          <a:ea typeface="Verdana" pitchFamily="34" charset="0"/>
                          <a:cs typeface="Arial" panose="020B0604020202020204" pitchFamily="34" charset="0"/>
                        </a:rPr>
                        <a:t>Actual</a:t>
                      </a:r>
                    </a:p>
                  </a:txBody>
                  <a:tcPr anchor="ctr">
                    <a:lnB w="38100" cap="flat" cmpd="sng" algn="ctr">
                      <a:solidFill>
                        <a:schemeClr val="accent4"/>
                      </a:solidFill>
                      <a:prstDash val="solid"/>
                      <a:round/>
                      <a:headEnd type="none" w="med" len="med"/>
                      <a:tailEnd type="none" w="med" len="med"/>
                    </a:lnB>
                    <a:solidFill>
                      <a:srgbClr val="C00000"/>
                    </a:solidFill>
                  </a:tcPr>
                </a:tc>
                <a:tc>
                  <a:txBody>
                    <a:bodyPr/>
                    <a:lstStyle/>
                    <a:p>
                      <a:pPr algn="ctr"/>
                      <a:r>
                        <a:rPr lang="en-US" sz="1000">
                          <a:latin typeface="Arial"/>
                          <a:ea typeface="Verdana"/>
                          <a:cs typeface="Arial"/>
                        </a:rPr>
                        <a:t>FY26          Progress (Q3)</a:t>
                      </a:r>
                    </a:p>
                  </a:txBody>
                  <a:tcPr anchor="ctr">
                    <a:lnB w="38100" cap="flat" cmpd="sng" algn="ctr">
                      <a:solidFill>
                        <a:schemeClr val="accent4"/>
                      </a:solidFill>
                      <a:prstDash val="solid"/>
                      <a:round/>
                      <a:headEnd type="none" w="med" len="med"/>
                      <a:tailEnd type="none" w="med" len="med"/>
                    </a:lnB>
                    <a:solidFill>
                      <a:srgbClr val="C00000"/>
                    </a:solidFill>
                  </a:tcPr>
                </a:tc>
                <a:tc>
                  <a:txBody>
                    <a:bodyPr/>
                    <a:lstStyle/>
                    <a:p>
                      <a:pPr algn="ctr"/>
                      <a:r>
                        <a:rPr lang="en-US" sz="1000">
                          <a:latin typeface="Arial" panose="020B0604020202020204" pitchFamily="34" charset="0"/>
                          <a:ea typeface="Verdana" pitchFamily="34" charset="0"/>
                          <a:cs typeface="Arial" panose="020B0604020202020204" pitchFamily="34" charset="0"/>
                        </a:rPr>
                        <a:t>FY26</a:t>
                      </a:r>
                    </a:p>
                    <a:p>
                      <a:pPr algn="ctr"/>
                      <a:r>
                        <a:rPr lang="en-US" sz="1000">
                          <a:latin typeface="Arial" panose="020B0604020202020204" pitchFamily="34" charset="0"/>
                          <a:ea typeface="Verdana" pitchFamily="34" charset="0"/>
                          <a:cs typeface="Arial" panose="020B0604020202020204" pitchFamily="34" charset="0"/>
                        </a:rPr>
                        <a:t>Target</a:t>
                      </a:r>
                    </a:p>
                  </a:txBody>
                  <a:tcPr anchor="ctr">
                    <a:lnB w="38100" cap="flat" cmpd="sng" algn="ctr">
                      <a:solidFill>
                        <a:schemeClr val="accent4"/>
                      </a:solidFill>
                      <a:prstDash val="solid"/>
                      <a:round/>
                      <a:headEnd type="none" w="med" len="med"/>
                      <a:tailEnd type="none" w="med" len="med"/>
                    </a:lnB>
                    <a:solidFill>
                      <a:srgbClr val="C00000"/>
                    </a:solidFill>
                  </a:tcPr>
                </a:tc>
                <a:tc>
                  <a:txBody>
                    <a:bodyPr/>
                    <a:lstStyle/>
                    <a:p>
                      <a:pPr algn="ctr"/>
                      <a:r>
                        <a:rPr lang="en-US" sz="1000">
                          <a:latin typeface="Arial"/>
                          <a:ea typeface="Verdana"/>
                          <a:cs typeface="Arial"/>
                        </a:rPr>
                        <a:t>FY27</a:t>
                      </a:r>
                    </a:p>
                    <a:p>
                      <a:pPr algn="ctr"/>
                      <a:r>
                        <a:rPr lang="en-US" sz="1000">
                          <a:latin typeface="Arial"/>
                          <a:ea typeface="Verdana"/>
                          <a:cs typeface="Arial"/>
                        </a:rPr>
                        <a:t>Target</a:t>
                      </a:r>
                    </a:p>
                  </a:txBody>
                  <a:tcPr anchor="ctr">
                    <a:lnB w="38100" cap="flat" cmpd="sng" algn="ctr">
                      <a:solidFill>
                        <a:schemeClr val="accent4"/>
                      </a:solidFill>
                      <a:prstDash val="solid"/>
                      <a:round/>
                      <a:headEnd type="none" w="med" len="med"/>
                      <a:tailEnd type="none" w="med" len="med"/>
                    </a:lnB>
                    <a:solidFill>
                      <a:srgbClr val="C00000"/>
                    </a:solidFill>
                  </a:tcPr>
                </a:tc>
                <a:tc>
                  <a:txBody>
                    <a:bodyPr/>
                    <a:lstStyle/>
                    <a:p>
                      <a:pPr algn="ctr"/>
                      <a:r>
                        <a:rPr lang="en-US" sz="1000">
                          <a:latin typeface="Arial"/>
                          <a:cs typeface="Arial"/>
                        </a:rPr>
                        <a:t>Target Context</a:t>
                      </a:r>
                    </a:p>
                  </a:txBody>
                  <a:tcPr anchor="ctr">
                    <a:lnB w="38100" cap="flat" cmpd="sng" algn="ctr">
                      <a:solidFill>
                        <a:schemeClr val="accent4"/>
                      </a:solidFill>
                      <a:prstDash val="solid"/>
                      <a:round/>
                      <a:headEnd type="none" w="med" len="med"/>
                      <a:tailEnd type="none" w="med" len="med"/>
                    </a:lnB>
                    <a:solidFill>
                      <a:srgbClr val="C00000"/>
                    </a:solidFill>
                  </a:tcPr>
                </a:tc>
                <a:extLst>
                  <a:ext uri="{0D108BD9-81ED-4DB2-BD59-A6C34878D82A}">
                    <a16:rowId xmlns:a16="http://schemas.microsoft.com/office/drawing/2014/main" val="2766710000"/>
                  </a:ext>
                </a:extLst>
              </a:tr>
              <a:tr h="411471">
                <a:tc>
                  <a:txBody>
                    <a:bodyPr/>
                    <a:lstStyle/>
                    <a:p>
                      <a:pPr algn="l"/>
                      <a:r>
                        <a:rPr lang="en-US" sz="800">
                          <a:latin typeface="+mn-lt"/>
                          <a:cs typeface="Arial" panose="020B0604020202020204" pitchFamily="34" charset="0"/>
                        </a:rPr>
                        <a:t>% of Available event hours booked and utilized for community or private events at the Julia Ideson Building during the fiscal year</a:t>
                      </a:r>
                    </a:p>
                  </a:txBody>
                  <a:tcPr anchor="ctr">
                    <a:lnT w="38100" cap="flat" cmpd="sng" algn="ctr">
                      <a:solidFill>
                        <a:schemeClr val="accent4"/>
                      </a:solidFill>
                      <a:prstDash val="solid"/>
                      <a:round/>
                      <a:headEnd type="none" w="med" len="med"/>
                      <a:tailEnd type="none" w="med" len="med"/>
                    </a:lnT>
                    <a:solidFill>
                      <a:schemeClr val="bg1">
                        <a:lumMod val="85000"/>
                      </a:schemeClr>
                    </a:solidFill>
                  </a:tcPr>
                </a:tc>
                <a:tc>
                  <a:txBody>
                    <a:bodyPr/>
                    <a:lstStyle/>
                    <a:p>
                      <a:pPr algn="ctr"/>
                      <a:r>
                        <a:rPr lang="en-US" sz="800">
                          <a:latin typeface="+mn-lt"/>
                          <a:cs typeface="Arial" panose="020B0604020202020204" pitchFamily="34" charset="0"/>
                        </a:rPr>
                        <a:t>N/A</a:t>
                      </a:r>
                    </a:p>
                  </a:txBody>
                  <a:tcPr anchor="b">
                    <a:lnT w="38100" cap="flat" cmpd="sng" algn="ctr">
                      <a:solidFill>
                        <a:schemeClr val="accent4"/>
                      </a:solidFill>
                      <a:prstDash val="solid"/>
                      <a:round/>
                      <a:headEnd type="none" w="med" len="med"/>
                      <a:tailEnd type="none" w="med" len="med"/>
                    </a:lnT>
                    <a:solidFill>
                      <a:schemeClr val="bg1">
                        <a:lumMod val="85000"/>
                      </a:schemeClr>
                    </a:solidFill>
                  </a:tcPr>
                </a:tc>
                <a:tc>
                  <a:txBody>
                    <a:bodyPr/>
                    <a:lstStyle/>
                    <a:p>
                      <a:pPr algn="ctr"/>
                      <a:r>
                        <a:rPr lang="en-US" sz="800">
                          <a:latin typeface="+mn-lt"/>
                          <a:cs typeface="Arial" panose="020B0604020202020204" pitchFamily="34" charset="0"/>
                        </a:rPr>
                        <a:t>N/A</a:t>
                      </a:r>
                    </a:p>
                  </a:txBody>
                  <a:tcPr anchor="b">
                    <a:lnT w="38100" cap="flat" cmpd="sng" algn="ctr">
                      <a:solidFill>
                        <a:schemeClr val="accent4"/>
                      </a:solidFill>
                      <a:prstDash val="solid"/>
                      <a:round/>
                      <a:headEnd type="none" w="med" len="med"/>
                      <a:tailEnd type="none" w="med" len="med"/>
                    </a:lnT>
                    <a:solidFill>
                      <a:schemeClr val="bg1">
                        <a:lumMod val="85000"/>
                      </a:schemeClr>
                    </a:solidFill>
                  </a:tcPr>
                </a:tc>
                <a:tc>
                  <a:txBody>
                    <a:bodyPr/>
                    <a:lstStyle/>
                    <a:p>
                      <a:pPr algn="ctr"/>
                      <a:r>
                        <a:rPr lang="en-US" sz="800">
                          <a:latin typeface="+mn-lt"/>
                          <a:cs typeface="Arial" panose="020B0604020202020204" pitchFamily="34" charset="0"/>
                        </a:rPr>
                        <a:t>N/A</a:t>
                      </a:r>
                    </a:p>
                  </a:txBody>
                  <a:tcPr anchor="b">
                    <a:lnT w="38100" cap="flat" cmpd="sng" algn="ctr">
                      <a:solidFill>
                        <a:schemeClr val="accent4"/>
                      </a:solidFill>
                      <a:prstDash val="solid"/>
                      <a:round/>
                      <a:headEnd type="none" w="med" len="med"/>
                      <a:tailEnd type="none" w="med" len="med"/>
                    </a:lnT>
                    <a:solidFill>
                      <a:schemeClr val="bg1">
                        <a:lumMod val="85000"/>
                      </a:schemeClr>
                    </a:solidFill>
                  </a:tcPr>
                </a:tc>
                <a:tc>
                  <a:txBody>
                    <a:bodyPr/>
                    <a:lstStyle/>
                    <a:p>
                      <a:pPr algn="ctr"/>
                      <a:r>
                        <a:rPr lang="en-US" sz="800">
                          <a:solidFill>
                            <a:schemeClr val="tx1"/>
                          </a:solidFill>
                          <a:latin typeface="+mn-lt"/>
                          <a:cs typeface="Arial" panose="020B0604020202020204" pitchFamily="34" charset="0"/>
                        </a:rPr>
                        <a:t>30%</a:t>
                      </a:r>
                    </a:p>
                  </a:txBody>
                  <a:tcPr anchor="b">
                    <a:lnT w="38100" cap="flat" cmpd="sng" algn="ctr">
                      <a:solidFill>
                        <a:schemeClr val="accent4"/>
                      </a:solidFill>
                      <a:prstDash val="solid"/>
                      <a:round/>
                      <a:headEnd type="none" w="med" len="med"/>
                      <a:tailEnd type="none" w="med" len="med"/>
                    </a:lnT>
                    <a:solidFill>
                      <a:schemeClr val="bg1">
                        <a:lumMod val="85000"/>
                      </a:schemeClr>
                    </a:solidFill>
                  </a:tcPr>
                </a:tc>
                <a:tc>
                  <a:txBody>
                    <a:bodyPr/>
                    <a:lstStyle/>
                    <a:p>
                      <a:pPr algn="ctr"/>
                      <a:r>
                        <a:rPr lang="en-US" sz="800">
                          <a:solidFill>
                            <a:schemeClr val="tx1"/>
                          </a:solidFill>
                          <a:latin typeface="+mn-lt"/>
                          <a:cs typeface="Arial" panose="020B0604020202020204" pitchFamily="34" charset="0"/>
                        </a:rPr>
                        <a:t>Measures effectiveness  in booking events</a:t>
                      </a:r>
                    </a:p>
                  </a:txBody>
                  <a:tcPr anchor="b">
                    <a:lnT w="38100" cap="flat" cmpd="sng" algn="ctr">
                      <a:solidFill>
                        <a:schemeClr val="accent4"/>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967263499"/>
                  </a:ext>
                </a:extLst>
              </a:tr>
              <a:tr h="301745">
                <a:tc>
                  <a:txBody>
                    <a:bodyPr/>
                    <a:lstStyle/>
                    <a:p>
                      <a:pPr algn="l"/>
                      <a:r>
                        <a:rPr lang="en-US" sz="800">
                          <a:latin typeface="+mn-lt"/>
                          <a:cs typeface="Arial" panose="020B0604020202020204" pitchFamily="34" charset="0"/>
                        </a:rPr>
                        <a:t>% of Special Event clients who report satisfaction with event coordination services (via survey)</a:t>
                      </a:r>
                    </a:p>
                  </a:txBody>
                  <a:tcPr anchor="ctr">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85%</a:t>
                      </a:r>
                    </a:p>
                  </a:txBody>
                  <a:tcPr anchor="b">
                    <a:solidFill>
                      <a:schemeClr val="bg1">
                        <a:lumMod val="85000"/>
                      </a:schemeClr>
                    </a:solidFill>
                  </a:tcPr>
                </a:tc>
                <a:tc>
                  <a:txBody>
                    <a:bodyPr/>
                    <a:lstStyle/>
                    <a:p>
                      <a:pPr algn="ctr"/>
                      <a:r>
                        <a:rPr lang="en-US" sz="800">
                          <a:latin typeface="+mn-lt"/>
                          <a:cs typeface="Arial" panose="020B0604020202020204" pitchFamily="34" charset="0"/>
                        </a:rPr>
                        <a:t>Ensures satisfaction with event services</a:t>
                      </a:r>
                    </a:p>
                  </a:txBody>
                  <a:tcPr anchor="b">
                    <a:solidFill>
                      <a:schemeClr val="bg1">
                        <a:lumMod val="85000"/>
                      </a:schemeClr>
                    </a:solidFill>
                  </a:tcPr>
                </a:tc>
                <a:extLst>
                  <a:ext uri="{0D108BD9-81ED-4DB2-BD59-A6C34878D82A}">
                    <a16:rowId xmlns:a16="http://schemas.microsoft.com/office/drawing/2014/main" val="1340933353"/>
                  </a:ext>
                </a:extLst>
              </a:tr>
              <a:tr h="301745">
                <a:tc>
                  <a:txBody>
                    <a:bodyPr/>
                    <a:lstStyle/>
                    <a:p>
                      <a:pPr algn="l"/>
                      <a:r>
                        <a:rPr lang="en-US" sz="800">
                          <a:latin typeface="+mn-lt"/>
                          <a:cs typeface="Arial" panose="020B0604020202020204" pitchFamily="34" charset="0"/>
                        </a:rPr>
                        <a:t>% of Total special events net revenue generated from photo shoots during the fiscal year</a:t>
                      </a:r>
                    </a:p>
                  </a:txBody>
                  <a:tcPr anchor="ctr">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20%</a:t>
                      </a:r>
                    </a:p>
                  </a:txBody>
                  <a:tcPr anchor="b">
                    <a:solidFill>
                      <a:schemeClr val="bg1">
                        <a:lumMod val="85000"/>
                      </a:schemeClr>
                    </a:solidFill>
                  </a:tcPr>
                </a:tc>
                <a:tc>
                  <a:txBody>
                    <a:bodyPr/>
                    <a:lstStyle/>
                    <a:p>
                      <a:pPr algn="ctr"/>
                      <a:r>
                        <a:rPr lang="en-US" sz="800">
                          <a:latin typeface="+mn-lt"/>
                          <a:cs typeface="Arial" panose="020B0604020202020204" pitchFamily="34" charset="0"/>
                        </a:rPr>
                        <a:t>Track trends of photo shoot revenue </a:t>
                      </a:r>
                    </a:p>
                  </a:txBody>
                  <a:tcPr anchor="b">
                    <a:solidFill>
                      <a:schemeClr val="bg1">
                        <a:lumMod val="85000"/>
                      </a:schemeClr>
                    </a:solidFill>
                  </a:tcPr>
                </a:tc>
                <a:extLst>
                  <a:ext uri="{0D108BD9-81ED-4DB2-BD59-A6C34878D82A}">
                    <a16:rowId xmlns:a16="http://schemas.microsoft.com/office/drawing/2014/main" val="3912358189"/>
                  </a:ext>
                </a:extLst>
              </a:tr>
              <a:tr h="411471">
                <a:tc>
                  <a:txBody>
                    <a:bodyPr/>
                    <a:lstStyle/>
                    <a:p>
                      <a:pPr algn="l"/>
                      <a:r>
                        <a:rPr lang="en-US" sz="800">
                          <a:latin typeface="+mn-lt"/>
                          <a:cs typeface="Arial" panose="020B0604020202020204" pitchFamily="34" charset="0"/>
                        </a:rPr>
                        <a:t>Net revenue from special events (revenue minus direct event costs)</a:t>
                      </a:r>
                    </a:p>
                  </a:txBody>
                  <a:tcPr anchor="ctr">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$200,000</a:t>
                      </a:r>
                    </a:p>
                  </a:txBody>
                  <a:tcPr anchor="b">
                    <a:solidFill>
                      <a:schemeClr val="bg1">
                        <a:lumMod val="85000"/>
                      </a:schemeClr>
                    </a:solidFill>
                  </a:tcPr>
                </a:tc>
                <a:tc>
                  <a:txBody>
                    <a:bodyPr/>
                    <a:lstStyle/>
                    <a:p>
                      <a:pPr algn="ctr"/>
                      <a:r>
                        <a:rPr lang="en-US" sz="800">
                          <a:latin typeface="+mn-lt"/>
                          <a:cs typeface="Arial" panose="020B0604020202020204" pitchFamily="34" charset="0"/>
                        </a:rPr>
                        <a:t>Hold events to raise funds for the preservation of the historic buildings</a:t>
                      </a:r>
                    </a:p>
                  </a:txBody>
                  <a:tcPr anchor="b">
                    <a:solidFill>
                      <a:schemeClr val="bg1">
                        <a:lumMod val="85000"/>
                      </a:schemeClr>
                    </a:solidFill>
                  </a:tcPr>
                </a:tc>
                <a:extLst>
                  <a:ext uri="{0D108BD9-81ED-4DB2-BD59-A6C34878D82A}">
                    <a16:rowId xmlns:a16="http://schemas.microsoft.com/office/drawing/2014/main" val="1549657958"/>
                  </a:ext>
                </a:extLst>
              </a:tr>
              <a:tr h="219451">
                <a:tc>
                  <a:txBody>
                    <a:bodyPr/>
                    <a:lstStyle/>
                    <a:p>
                      <a:pPr algn="l"/>
                      <a:r>
                        <a:rPr lang="en-US" sz="800">
                          <a:latin typeface="+mn-lt"/>
                          <a:cs typeface="Arial" panose="020B0604020202020204" pitchFamily="34" charset="0"/>
                        </a:rPr>
                        <a:t># of Events hosted in historic buildings</a:t>
                      </a:r>
                    </a:p>
                  </a:txBody>
                  <a:tcPr anchor="ctr">
                    <a:solidFill>
                      <a:schemeClr val="bg1">
                        <a:lumMod val="85000"/>
                      </a:schemeClr>
                    </a:solidFill>
                  </a:tcPr>
                </a:tc>
                <a:tc>
                  <a:txBody>
                    <a:bodyPr/>
                    <a:lstStyle/>
                    <a:p>
                      <a:pPr algn="ctr"/>
                      <a:r>
                        <a:rPr lang="en-US" sz="800">
                          <a:latin typeface="+mn-lt"/>
                          <a:cs typeface="Arial" panose="020B0604020202020204" pitchFamily="34" charset="0"/>
                        </a:rPr>
                        <a:t>85</a:t>
                      </a:r>
                    </a:p>
                  </a:txBody>
                  <a:tcPr anchor="b">
                    <a:solidFill>
                      <a:schemeClr val="bg1">
                        <a:lumMod val="85000"/>
                      </a:schemeClr>
                    </a:solidFill>
                  </a:tcPr>
                </a:tc>
                <a:tc>
                  <a:txBody>
                    <a:bodyPr/>
                    <a:lstStyle/>
                    <a:p>
                      <a:pPr algn="ctr"/>
                      <a:r>
                        <a:rPr lang="en-US" sz="800">
                          <a:latin typeface="+mn-lt"/>
                          <a:cs typeface="Arial" panose="020B0604020202020204" pitchFamily="34" charset="0"/>
                        </a:rPr>
                        <a:t>109</a:t>
                      </a:r>
                    </a:p>
                  </a:txBody>
                  <a:tcPr anchor="b">
                    <a:solidFill>
                      <a:schemeClr val="bg1">
                        <a:lumMod val="85000"/>
                      </a:schemeClr>
                    </a:solidFill>
                  </a:tcPr>
                </a:tc>
                <a:tc>
                  <a:txBody>
                    <a:bodyPr/>
                    <a:lstStyle/>
                    <a:p>
                      <a:pPr algn="ctr"/>
                      <a:r>
                        <a:rPr lang="en-US" sz="800">
                          <a:latin typeface="+mn-lt"/>
                          <a:cs typeface="Arial" panose="020B0604020202020204" pitchFamily="34" charset="0"/>
                        </a:rPr>
                        <a:t>100</a:t>
                      </a:r>
                    </a:p>
                  </a:txBody>
                  <a:tcPr anchor="b">
                    <a:solidFill>
                      <a:schemeClr val="bg1">
                        <a:lumMod val="85000"/>
                      </a:schemeClr>
                    </a:solidFill>
                  </a:tcPr>
                </a:tc>
                <a:tc>
                  <a:txBody>
                    <a:bodyPr/>
                    <a:lstStyle/>
                    <a:p>
                      <a:pPr algn="ctr"/>
                      <a:r>
                        <a:rPr lang="en-US" sz="800">
                          <a:latin typeface="+mn-lt"/>
                          <a:cs typeface="Arial" panose="020B0604020202020204" pitchFamily="34" charset="0"/>
                        </a:rPr>
                        <a:t>100</a:t>
                      </a:r>
                    </a:p>
                  </a:txBody>
                  <a:tcPr anchor="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solidFill>
                            <a:schemeClr val="tx1"/>
                          </a:solidFill>
                          <a:latin typeface="+mn-lt"/>
                          <a:cs typeface="Arial" panose="020B0604020202020204" pitchFamily="34" charset="0"/>
                        </a:rPr>
                        <a:t>Provide event planning for private events hosted in historic library buildings</a:t>
                      </a:r>
                    </a:p>
                  </a:txBody>
                  <a:tcPr anchor="b">
                    <a:solidFill>
                      <a:schemeClr val="bg1">
                        <a:lumMod val="85000"/>
                      </a:schemeClr>
                    </a:solidFill>
                  </a:tcPr>
                </a:tc>
                <a:extLst>
                  <a:ext uri="{0D108BD9-81ED-4DB2-BD59-A6C34878D82A}">
                    <a16:rowId xmlns:a16="http://schemas.microsoft.com/office/drawing/2014/main" val="2927328937"/>
                  </a:ext>
                </a:extLst>
              </a:tr>
              <a:tr h="219451">
                <a:tc>
                  <a:txBody>
                    <a:bodyPr/>
                    <a:lstStyle/>
                    <a:p>
                      <a:pPr algn="l"/>
                      <a:r>
                        <a:rPr lang="en-US" sz="800">
                          <a:latin typeface="+mn-lt"/>
                          <a:cs typeface="Arial" panose="020B0604020202020204" pitchFamily="34" charset="0"/>
                        </a:rPr>
                        <a:t># of Facility and furniture improvement projects completed at the Julia Ideson Building during the fiscal year</a:t>
                      </a:r>
                    </a:p>
                  </a:txBody>
                  <a:tcPr anchor="ctr">
                    <a:solidFill>
                      <a:schemeClr val="bg1">
                        <a:lumMod val="85000"/>
                      </a:schemeClr>
                    </a:solidFill>
                  </a:tcPr>
                </a:tc>
                <a:tc>
                  <a:txBody>
                    <a:bodyPr/>
                    <a:lstStyle/>
                    <a:p>
                      <a:pPr algn="ctr"/>
                      <a:r>
                        <a:rPr lang="en-US" sz="800">
                          <a:latin typeface="+mn-lt"/>
                          <a:cs typeface="Arial" panose="020B0604020202020204" pitchFamily="34" charset="0"/>
                        </a:rPr>
                        <a:t>7</a:t>
                      </a:r>
                    </a:p>
                  </a:txBody>
                  <a:tcPr anchor="b">
                    <a:solidFill>
                      <a:schemeClr val="bg1">
                        <a:lumMod val="85000"/>
                      </a:schemeClr>
                    </a:solidFill>
                  </a:tcPr>
                </a:tc>
                <a:tc>
                  <a:txBody>
                    <a:bodyPr/>
                    <a:lstStyle/>
                    <a:p>
                      <a:pPr algn="ctr"/>
                      <a:r>
                        <a:rPr lang="en-US" sz="800">
                          <a:latin typeface="+mn-lt"/>
                          <a:cs typeface="Arial" panose="020B0604020202020204" pitchFamily="34" charset="0"/>
                        </a:rPr>
                        <a:t>12</a:t>
                      </a:r>
                    </a:p>
                  </a:txBody>
                  <a:tcPr anchor="b">
                    <a:solidFill>
                      <a:schemeClr val="bg1">
                        <a:lumMod val="85000"/>
                      </a:schemeClr>
                    </a:solidFill>
                  </a:tcPr>
                </a:tc>
                <a:tc>
                  <a:txBody>
                    <a:bodyPr/>
                    <a:lstStyle/>
                    <a:p>
                      <a:pPr algn="ctr"/>
                      <a:r>
                        <a:rPr lang="en-US" sz="800">
                          <a:latin typeface="+mn-lt"/>
                          <a:cs typeface="Arial" panose="020B0604020202020204" pitchFamily="34" charset="0"/>
                        </a:rPr>
                        <a:t>6</a:t>
                      </a:r>
                    </a:p>
                  </a:txBody>
                  <a:tcPr anchor="b">
                    <a:solidFill>
                      <a:schemeClr val="bg1">
                        <a:lumMod val="85000"/>
                      </a:schemeClr>
                    </a:solidFill>
                  </a:tcPr>
                </a:tc>
                <a:tc>
                  <a:txBody>
                    <a:bodyPr/>
                    <a:lstStyle/>
                    <a:p>
                      <a:pPr algn="ctr"/>
                      <a:r>
                        <a:rPr lang="en-US" sz="800">
                          <a:latin typeface="+mn-lt"/>
                          <a:cs typeface="Arial" panose="020B0604020202020204" pitchFamily="34" charset="0"/>
                        </a:rPr>
                        <a:t>10</a:t>
                      </a:r>
                    </a:p>
                  </a:txBody>
                  <a:tcPr anchor="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latin typeface="+mn-lt"/>
                          <a:cs typeface="Arial" panose="020B0604020202020204" pitchFamily="34" charset="0"/>
                        </a:rPr>
                        <a:t>Building or furniture projects at the Julia Ideson Building</a:t>
                      </a:r>
                    </a:p>
                  </a:txBody>
                  <a:tcPr anchor="b">
                    <a:solidFill>
                      <a:schemeClr val="bg1">
                        <a:lumMod val="85000"/>
                      </a:schemeClr>
                    </a:solidFill>
                  </a:tcPr>
                </a:tc>
                <a:extLst>
                  <a:ext uri="{0D108BD9-81ED-4DB2-BD59-A6C34878D82A}">
                    <a16:rowId xmlns:a16="http://schemas.microsoft.com/office/drawing/2014/main" val="3277876870"/>
                  </a:ext>
                </a:extLst>
              </a:tr>
              <a:tr h="219451">
                <a:tc>
                  <a:txBody>
                    <a:bodyPr/>
                    <a:lstStyle/>
                    <a:p>
                      <a:pPr algn="l"/>
                      <a:r>
                        <a:rPr lang="en-US" sz="800">
                          <a:latin typeface="+mn-lt"/>
                          <a:cs typeface="Arial" panose="020B0604020202020204" pitchFamily="34" charset="0"/>
                        </a:rPr>
                        <a:t>Annual amount of revenue from special events</a:t>
                      </a:r>
                    </a:p>
                  </a:txBody>
                  <a:tcPr anchor="ctr">
                    <a:solidFill>
                      <a:schemeClr val="bg1">
                        <a:lumMod val="85000"/>
                      </a:schemeClr>
                    </a:solidFill>
                  </a:tcPr>
                </a:tc>
                <a:tc>
                  <a:txBody>
                    <a:bodyPr/>
                    <a:lstStyle/>
                    <a:p>
                      <a:pPr algn="ctr"/>
                      <a:r>
                        <a:rPr lang="en-US" sz="800">
                          <a:latin typeface="+mn-lt"/>
                          <a:cs typeface="Arial" panose="020B0604020202020204" pitchFamily="34" charset="0"/>
                        </a:rPr>
                        <a:t>$380,000</a:t>
                      </a:r>
                    </a:p>
                  </a:txBody>
                  <a:tcPr anchor="b">
                    <a:solidFill>
                      <a:schemeClr val="bg1">
                        <a:lumMod val="85000"/>
                      </a:schemeClr>
                    </a:solidFill>
                  </a:tcPr>
                </a:tc>
                <a:tc>
                  <a:txBody>
                    <a:bodyPr/>
                    <a:lstStyle/>
                    <a:p>
                      <a:pPr algn="ctr"/>
                      <a:r>
                        <a:rPr lang="en-US" sz="800">
                          <a:latin typeface="+mn-lt"/>
                          <a:cs typeface="Arial" panose="020B0604020202020204" pitchFamily="34" charset="0"/>
                        </a:rPr>
                        <a:t>$520,000</a:t>
                      </a:r>
                    </a:p>
                  </a:txBody>
                  <a:tcPr anchor="b">
                    <a:solidFill>
                      <a:schemeClr val="bg1">
                        <a:lumMod val="85000"/>
                      </a:schemeClr>
                    </a:solidFill>
                  </a:tcPr>
                </a:tc>
                <a:tc>
                  <a:txBody>
                    <a:bodyPr/>
                    <a:lstStyle/>
                    <a:p>
                      <a:pPr algn="ctr"/>
                      <a:r>
                        <a:rPr lang="en-US" sz="800">
                          <a:latin typeface="+mn-lt"/>
                          <a:cs typeface="Arial" panose="020B0604020202020204" pitchFamily="34" charset="0"/>
                        </a:rPr>
                        <a:t>$350,000</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Hold events to raise funds for the preservation of the historic buildings</a:t>
                      </a:r>
                    </a:p>
                  </a:txBody>
                  <a:tcPr anchor="b">
                    <a:solidFill>
                      <a:schemeClr val="bg1">
                        <a:lumMod val="85000"/>
                      </a:schemeClr>
                    </a:solidFill>
                  </a:tcPr>
                </a:tc>
                <a:extLst>
                  <a:ext uri="{0D108BD9-81ED-4DB2-BD59-A6C34878D82A}">
                    <a16:rowId xmlns:a16="http://schemas.microsoft.com/office/drawing/2014/main" val="2813419272"/>
                  </a:ext>
                </a:extLst>
              </a:tr>
              <a:tr h="192020">
                <a:tc gridSpan="6">
                  <a:txBody>
                    <a:bodyPr/>
                    <a:lstStyle/>
                    <a:p>
                      <a:pPr marL="0" algn="ctr" defTabSz="914400" rtl="0" eaLnBrk="1" latinLnBrk="0" hangingPunct="1"/>
                      <a:endParaRPr lang="en-US" sz="800" b="1" kern="1200">
                        <a:solidFill>
                          <a:schemeClr val="lt1"/>
                        </a:solidFill>
                        <a:latin typeface="Arial" panose="020B0604020202020204" pitchFamily="34" charset="0"/>
                        <a:ea typeface="Verdana" pitchFamily="34" charset="0"/>
                        <a:cs typeface="Arial" panose="020B0604020202020204" pitchFamily="34" charset="0"/>
                      </a:endParaRPr>
                    </a:p>
                  </a:txBody>
                  <a:tcPr anchor="ctr">
                    <a:solidFill>
                      <a:srgbClr val="C00000"/>
                    </a:solidFill>
                  </a:tcPr>
                </a:tc>
                <a:tc hMerge="1">
                  <a:txBody>
                    <a:bodyPr/>
                    <a:lstStyle/>
                    <a:p>
                      <a:pPr algn="ctr"/>
                      <a:endParaRPr lang="en-US" sz="1000" b="1">
                        <a:solidFill>
                          <a:schemeClr val="bg1"/>
                        </a:solidFill>
                        <a:latin typeface="Arial" panose="020B0604020202020204" pitchFamily="34" charset="0"/>
                        <a:cs typeface="Arial" panose="020B0604020202020204" pitchFamily="34" charset="0"/>
                      </a:endParaRPr>
                    </a:p>
                  </a:txBody>
                  <a:tcPr anchor="ctr">
                    <a:solidFill>
                      <a:srgbClr val="004491"/>
                    </a:solidFill>
                  </a:tcPr>
                </a:tc>
                <a:tc hMerge="1">
                  <a:txBody>
                    <a:bodyPr/>
                    <a:lstStyle/>
                    <a:p>
                      <a:pPr algn="ctr"/>
                      <a:endParaRPr lang="en-US" sz="1000" b="1">
                        <a:solidFill>
                          <a:schemeClr val="bg1"/>
                        </a:solidFill>
                        <a:latin typeface="Arial" panose="020B0604020202020204" pitchFamily="34" charset="0"/>
                        <a:cs typeface="Arial" panose="020B0604020202020204" pitchFamily="34" charset="0"/>
                      </a:endParaRPr>
                    </a:p>
                  </a:txBody>
                  <a:tcPr anchor="ctr">
                    <a:solidFill>
                      <a:srgbClr val="004491"/>
                    </a:solidFill>
                  </a:tcPr>
                </a:tc>
                <a:tc hMerge="1">
                  <a:txBody>
                    <a:bodyPr/>
                    <a:lstStyle/>
                    <a:p>
                      <a:pPr algn="ctr"/>
                      <a:endParaRPr lang="en-US" sz="1000" b="1">
                        <a:solidFill>
                          <a:schemeClr val="bg1"/>
                        </a:solidFill>
                        <a:latin typeface="Arial" panose="020B0604020202020204" pitchFamily="34" charset="0"/>
                        <a:cs typeface="Arial" panose="020B0604020202020204" pitchFamily="34" charset="0"/>
                      </a:endParaRPr>
                    </a:p>
                  </a:txBody>
                  <a:tcPr anchor="ctr">
                    <a:solidFill>
                      <a:srgbClr val="004491"/>
                    </a:solidFill>
                  </a:tcPr>
                </a:tc>
                <a:tc hMerge="1">
                  <a:txBody>
                    <a:bodyPr/>
                    <a:lstStyle/>
                    <a:p>
                      <a:pPr algn="ctr"/>
                      <a:endParaRPr lang="en-US" sz="1000" b="1">
                        <a:solidFill>
                          <a:srgbClr val="FF0000"/>
                        </a:solidFill>
                        <a:latin typeface="Arial" panose="020B0604020202020204" pitchFamily="34" charset="0"/>
                        <a:cs typeface="Arial" panose="020B0604020202020204" pitchFamily="34" charset="0"/>
                      </a:endParaRPr>
                    </a:p>
                  </a:txBody>
                  <a:tcPr anchor="ctr">
                    <a:solidFill>
                      <a:srgbClr val="004491"/>
                    </a:solidFill>
                  </a:tcPr>
                </a:tc>
                <a:tc hMerge="1">
                  <a:txBody>
                    <a:bodyPr/>
                    <a:lstStyle/>
                    <a:p>
                      <a:pPr algn="ctr"/>
                      <a:endParaRPr lang="en-US" sz="1000" b="1">
                        <a:solidFill>
                          <a:srgbClr val="FF0000"/>
                        </a:solidFill>
                        <a:latin typeface="Arial" panose="020B0604020202020204" pitchFamily="34" charset="0"/>
                        <a:cs typeface="Arial" panose="020B0604020202020204" pitchFamily="34" charset="0"/>
                      </a:endParaRPr>
                    </a:p>
                  </a:txBody>
                  <a:tcPr anchor="ctr">
                    <a:solidFill>
                      <a:srgbClr val="004491"/>
                    </a:solidFill>
                  </a:tcPr>
                </a:tc>
                <a:extLst>
                  <a:ext uri="{0D108BD9-81ED-4DB2-BD59-A6C34878D82A}">
                    <a16:rowId xmlns:a16="http://schemas.microsoft.com/office/drawing/2014/main" val="3365223260"/>
                  </a:ext>
                </a:extLst>
              </a:tr>
            </a:tbl>
          </a:graphicData>
        </a:graphic>
      </p:graphicFrame>
      <p:sp>
        <p:nvSpPr>
          <p:cNvPr id="21" name="Rectangle: Rounded Corners 20">
            <a:extLst>
              <a:ext uri="{FF2B5EF4-FFF2-40B4-BE49-F238E27FC236}">
                <a16:creationId xmlns:a16="http://schemas.microsoft.com/office/drawing/2014/main" id="{4E32B3AA-7DBF-7D3D-0788-E26C35C15185}"/>
              </a:ext>
            </a:extLst>
          </p:cNvPr>
          <p:cNvSpPr/>
          <p:nvPr/>
        </p:nvSpPr>
        <p:spPr>
          <a:xfrm>
            <a:off x="561769" y="3254902"/>
            <a:ext cx="7901093" cy="255213"/>
          </a:xfrm>
          <a:prstGeom prst="roundRect">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u="sng">
                <a:latin typeface="Arial" panose="020B0604020202020204" pitchFamily="34" charset="0"/>
                <a:cs typeface="Arial" panose="020B0604020202020204" pitchFamily="34" charset="0"/>
              </a:rPr>
              <a:t>Performance</a:t>
            </a:r>
          </a:p>
        </p:txBody>
      </p:sp>
      <p:graphicFrame>
        <p:nvGraphicFramePr>
          <p:cNvPr id="27" name="Table 26">
            <a:extLst>
              <a:ext uri="{FF2B5EF4-FFF2-40B4-BE49-F238E27FC236}">
                <a16:creationId xmlns:a16="http://schemas.microsoft.com/office/drawing/2014/main" id="{8882B490-CB8D-CFAA-0690-25FB8957687D}"/>
              </a:ext>
            </a:extLst>
          </p:cNvPr>
          <p:cNvGraphicFramePr>
            <a:graphicFrameLocks noGrp="1"/>
          </p:cNvGraphicFramePr>
          <p:nvPr>
            <p:extLst>
              <p:ext uri="{D42A27DB-BD31-4B8C-83A1-F6EECF244321}">
                <p14:modId xmlns:p14="http://schemas.microsoft.com/office/powerpoint/2010/main" val="4001815984"/>
              </p:ext>
            </p:extLst>
          </p:nvPr>
        </p:nvGraphicFramePr>
        <p:xfrm>
          <a:off x="6272104" y="2371254"/>
          <a:ext cx="2190759" cy="776375"/>
        </p:xfrm>
        <a:graphic>
          <a:graphicData uri="http://schemas.openxmlformats.org/drawingml/2006/table">
            <a:tbl>
              <a:tblPr firstRow="1" bandRow="1">
                <a:tableStyleId>{5C22544A-7EE6-4342-B048-85BDC9FD1C3A}</a:tableStyleId>
              </a:tblPr>
              <a:tblGrid>
                <a:gridCol w="887421">
                  <a:extLst>
                    <a:ext uri="{9D8B030D-6E8A-4147-A177-3AD203B41FA5}">
                      <a16:colId xmlns:a16="http://schemas.microsoft.com/office/drawing/2014/main" val="516550114"/>
                    </a:ext>
                  </a:extLst>
                </a:gridCol>
                <a:gridCol w="1303338">
                  <a:extLst>
                    <a:ext uri="{9D8B030D-6E8A-4147-A177-3AD203B41FA5}">
                      <a16:colId xmlns:a16="http://schemas.microsoft.com/office/drawing/2014/main" val="120854523"/>
                    </a:ext>
                  </a:extLst>
                </a:gridCol>
              </a:tblGrid>
              <a:tr h="241305">
                <a:tc>
                  <a:txBody>
                    <a:bodyPr/>
                    <a:lstStyle/>
                    <a:p>
                      <a:pPr marL="0" algn="l" defTabSz="914400" rtl="0" eaLnBrk="1" latinLnBrk="0" hangingPunct="1"/>
                      <a:r>
                        <a:rPr lang="en-US" sz="1000" b="0" kern="1200">
                          <a:solidFill>
                            <a:schemeClr val="dk1"/>
                          </a:solidFill>
                          <a:latin typeface="Arial" panose="020B0604020202020204" pitchFamily="34" charset="0"/>
                          <a:ea typeface="+mn-ea"/>
                          <a:cs typeface="Arial" panose="020B0604020202020204" pitchFamily="34" charset="0"/>
                        </a:rPr>
                        <a:t>Fund 1000</a:t>
                      </a:r>
                    </a:p>
                  </a:txBody>
                  <a:tcPr anchor="b">
                    <a:solidFill>
                      <a:schemeClr val="bg1">
                        <a:lumMod val="95000"/>
                      </a:schemeClr>
                    </a:solidFill>
                  </a:tcPr>
                </a:tc>
                <a:tc>
                  <a:txBody>
                    <a:bodyPr/>
                    <a:lstStyle/>
                    <a:p>
                      <a:pPr marL="0" algn="ctr" defTabSz="914400" rtl="0" eaLnBrk="1" latinLnBrk="0" hangingPunct="1"/>
                      <a:r>
                        <a:rPr lang="en-US" sz="1000" b="0" kern="1200">
                          <a:solidFill>
                            <a:schemeClr val="dk1"/>
                          </a:solidFill>
                          <a:latin typeface="Arial" panose="020B0604020202020204" pitchFamily="34" charset="0"/>
                          <a:ea typeface="+mn-ea"/>
                          <a:cs typeface="Arial" panose="020B0604020202020204" pitchFamily="34" charset="0"/>
                        </a:rPr>
                        <a:t>$434,421</a:t>
                      </a:r>
                    </a:p>
                  </a:txBody>
                  <a:tcPr anchor="b">
                    <a:solidFill>
                      <a:schemeClr val="bg1">
                        <a:lumMod val="95000"/>
                      </a:schemeClr>
                    </a:solidFill>
                  </a:tcPr>
                </a:tc>
                <a:extLst>
                  <a:ext uri="{0D108BD9-81ED-4DB2-BD59-A6C34878D82A}">
                    <a16:rowId xmlns:a16="http://schemas.microsoft.com/office/drawing/2014/main" val="634823115"/>
                  </a:ext>
                </a:extLst>
              </a:tr>
              <a:tr h="241305">
                <a:tc>
                  <a:txBody>
                    <a:bodyPr/>
                    <a:lstStyle/>
                    <a:p>
                      <a:pPr marL="0" algn="l" defTabSz="914400" rtl="0" eaLnBrk="1" latinLnBrk="0" hangingPunct="1"/>
                      <a:r>
                        <a:rPr lang="en-US" sz="1000" b="0" kern="1200">
                          <a:solidFill>
                            <a:schemeClr val="dk1"/>
                          </a:solidFill>
                          <a:latin typeface="Arial" panose="020B0604020202020204" pitchFamily="34" charset="0"/>
                          <a:ea typeface="+mn-ea"/>
                          <a:cs typeface="Arial" panose="020B0604020202020204" pitchFamily="34" charset="0"/>
                        </a:rPr>
                        <a:t>Fund 2306</a:t>
                      </a:r>
                    </a:p>
                  </a:txBody>
                  <a:tcPr anchor="b">
                    <a:solidFill>
                      <a:schemeClr val="bg1">
                        <a:lumMod val="95000"/>
                      </a:schemeClr>
                    </a:solidFill>
                  </a:tcPr>
                </a:tc>
                <a:tc>
                  <a:txBody>
                    <a:bodyPr/>
                    <a:lstStyle/>
                    <a:p>
                      <a:pPr marL="0" algn="ctr" defTabSz="914400" rtl="0" eaLnBrk="1" latinLnBrk="0" hangingPunct="1"/>
                      <a:r>
                        <a:rPr lang="en-US" sz="1000" b="0" kern="1200">
                          <a:solidFill>
                            <a:schemeClr val="dk1"/>
                          </a:solidFill>
                          <a:latin typeface="Arial" panose="020B0604020202020204" pitchFamily="34" charset="0"/>
                          <a:ea typeface="+mn-ea"/>
                          <a:cs typeface="Arial" panose="020B0604020202020204" pitchFamily="34" charset="0"/>
                        </a:rPr>
                        <a:t>$313,325</a:t>
                      </a:r>
                    </a:p>
                  </a:txBody>
                  <a:tcPr anchor="b">
                    <a:solidFill>
                      <a:schemeClr val="bg1">
                        <a:lumMod val="95000"/>
                      </a:schemeClr>
                    </a:solidFill>
                  </a:tcPr>
                </a:tc>
                <a:extLst>
                  <a:ext uri="{0D108BD9-81ED-4DB2-BD59-A6C34878D82A}">
                    <a16:rowId xmlns:a16="http://schemas.microsoft.com/office/drawing/2014/main" val="3524687364"/>
                  </a:ext>
                </a:extLst>
              </a:tr>
              <a:tr h="288695">
                <a:tc>
                  <a:txBody>
                    <a:bodyPr/>
                    <a:lstStyle/>
                    <a:p>
                      <a:pPr algn="l"/>
                      <a:r>
                        <a:rPr lang="en-US" sz="1000" b="1">
                          <a:latin typeface="Arial" panose="020B0604020202020204" pitchFamily="34" charset="0"/>
                          <a:cs typeface="Arial" panose="020B0604020202020204" pitchFamily="34" charset="0"/>
                        </a:rPr>
                        <a:t>Total</a:t>
                      </a:r>
                    </a:p>
                  </a:txBody>
                  <a:tcPr anchor="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200">
                          <a:solidFill>
                            <a:schemeClr val="dk1"/>
                          </a:solidFill>
                          <a:latin typeface="Arial" panose="020B0604020202020204" pitchFamily="34" charset="0"/>
                          <a:ea typeface="+mn-ea"/>
                          <a:cs typeface="Arial" panose="020B0604020202020204" pitchFamily="34" charset="0"/>
                        </a:rPr>
                        <a:t> $747,746</a:t>
                      </a:r>
                      <a:endParaRPr lang="en-US" sz="1000" b="1">
                        <a:solidFill>
                          <a:schemeClr val="tx1"/>
                        </a:solidFill>
                        <a:latin typeface="Arial" panose="020B0604020202020204" pitchFamily="34" charset="0"/>
                        <a:cs typeface="Arial" panose="020B0604020202020204" pitchFamily="34" charset="0"/>
                      </a:endParaRPr>
                    </a:p>
                  </a:txBody>
                  <a:tcPr anchor="b">
                    <a:solidFill>
                      <a:schemeClr val="bg1">
                        <a:lumMod val="95000"/>
                      </a:schemeClr>
                    </a:solidFill>
                  </a:tcPr>
                </a:tc>
                <a:extLst>
                  <a:ext uri="{0D108BD9-81ED-4DB2-BD59-A6C34878D82A}">
                    <a16:rowId xmlns:a16="http://schemas.microsoft.com/office/drawing/2014/main" val="679940498"/>
                  </a:ext>
                </a:extLst>
              </a:tr>
            </a:tbl>
          </a:graphicData>
        </a:graphic>
      </p:graphicFrame>
      <p:sp>
        <p:nvSpPr>
          <p:cNvPr id="32" name="Rectangle: Rounded Corners 31">
            <a:extLst>
              <a:ext uri="{FF2B5EF4-FFF2-40B4-BE49-F238E27FC236}">
                <a16:creationId xmlns:a16="http://schemas.microsoft.com/office/drawing/2014/main" id="{3D16B01A-E6BE-6034-BE98-6DA2957072CB}"/>
              </a:ext>
            </a:extLst>
          </p:cNvPr>
          <p:cNvSpPr/>
          <p:nvPr/>
        </p:nvSpPr>
        <p:spPr>
          <a:xfrm>
            <a:off x="6272104" y="1981329"/>
            <a:ext cx="2190760" cy="322903"/>
          </a:xfrm>
          <a:prstGeom prst="roundRect">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u="sng">
                <a:latin typeface="Arial" panose="020B0604020202020204" pitchFamily="34" charset="0"/>
                <a:cs typeface="Arial" panose="020B0604020202020204" pitchFamily="34" charset="0"/>
              </a:rPr>
              <a:t>FY27 Prop Budget by Fund</a:t>
            </a:r>
          </a:p>
        </p:txBody>
      </p:sp>
      <p:grpSp>
        <p:nvGrpSpPr>
          <p:cNvPr id="33" name="Group 32">
            <a:extLst>
              <a:ext uri="{FF2B5EF4-FFF2-40B4-BE49-F238E27FC236}">
                <a16:creationId xmlns:a16="http://schemas.microsoft.com/office/drawing/2014/main" id="{DBAA706A-BB56-CD82-D419-6889DDF74DC5}"/>
              </a:ext>
            </a:extLst>
          </p:cNvPr>
          <p:cNvGrpSpPr/>
          <p:nvPr/>
        </p:nvGrpSpPr>
        <p:grpSpPr>
          <a:xfrm>
            <a:off x="3958108" y="2030639"/>
            <a:ext cx="2192705" cy="1197650"/>
            <a:chOff x="457200" y="2383366"/>
            <a:chExt cx="8229600" cy="1045636"/>
          </a:xfrm>
        </p:grpSpPr>
        <p:sp>
          <p:nvSpPr>
            <p:cNvPr id="35" name="Rectangle: Rounded Corners 34">
              <a:extLst>
                <a:ext uri="{FF2B5EF4-FFF2-40B4-BE49-F238E27FC236}">
                  <a16:creationId xmlns:a16="http://schemas.microsoft.com/office/drawing/2014/main" id="{C9CFDD8F-8DFA-D0C2-603C-0403D01DBD80}"/>
                </a:ext>
              </a:extLst>
            </p:cNvPr>
            <p:cNvSpPr/>
            <p:nvPr/>
          </p:nvSpPr>
          <p:spPr>
            <a:xfrm>
              <a:off x="457200" y="2614712"/>
              <a:ext cx="8229600" cy="81429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900">
                  <a:solidFill>
                    <a:schemeClr val="tx1"/>
                  </a:solidFill>
                  <a:latin typeface="Arial"/>
                  <a:ea typeface="Calibri"/>
                  <a:cs typeface="Arial"/>
                </a:rPr>
                <a:t>Establish a sustainable model that generates revenue to support Houston Public Library’s historic  buildings.</a:t>
              </a:r>
              <a:endParaRPr lang="en-US" sz="800">
                <a:solidFill>
                  <a:schemeClr val="tx1"/>
                </a:solidFill>
              </a:endParaRPr>
            </a:p>
          </p:txBody>
        </p:sp>
        <p:sp>
          <p:nvSpPr>
            <p:cNvPr id="38" name="Rectangle: Rounded Corners 37">
              <a:extLst>
                <a:ext uri="{FF2B5EF4-FFF2-40B4-BE49-F238E27FC236}">
                  <a16:creationId xmlns:a16="http://schemas.microsoft.com/office/drawing/2014/main" id="{18F0BEB2-9D29-B4D6-677F-2243AF41FD3C}"/>
                </a:ext>
              </a:extLst>
            </p:cNvPr>
            <p:cNvSpPr/>
            <p:nvPr/>
          </p:nvSpPr>
          <p:spPr>
            <a:xfrm>
              <a:off x="457200" y="2383366"/>
              <a:ext cx="8229600" cy="213360"/>
            </a:xfrm>
            <a:prstGeom prst="roundRect">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u="sng">
                  <a:latin typeface="Arial" panose="020B0604020202020204" pitchFamily="34" charset="0"/>
                  <a:cs typeface="Arial" panose="020B0604020202020204" pitchFamily="34" charset="0"/>
                </a:rPr>
                <a:t>Significant Budget Items</a:t>
              </a:r>
            </a:p>
          </p:txBody>
        </p:sp>
      </p:grpSp>
      <p:pic>
        <p:nvPicPr>
          <p:cNvPr id="3" name="Picture 2">
            <a:extLst>
              <a:ext uri="{FF2B5EF4-FFF2-40B4-BE49-F238E27FC236}">
                <a16:creationId xmlns:a16="http://schemas.microsoft.com/office/drawing/2014/main" id="{898FBA77-0671-627C-954E-6B321FD7F7C4}"/>
              </a:ext>
            </a:extLst>
          </p:cNvPr>
          <p:cNvPicPr>
            <a:picLocks noChangeAspect="1"/>
          </p:cNvPicPr>
          <p:nvPr/>
        </p:nvPicPr>
        <p:blipFill>
          <a:blip r:embed="rId3"/>
          <a:stretch>
            <a:fillRect/>
          </a:stretch>
        </p:blipFill>
        <p:spPr>
          <a:xfrm>
            <a:off x="8281699" y="83360"/>
            <a:ext cx="677197" cy="901198"/>
          </a:xfrm>
          <a:prstGeom prst="rect">
            <a:avLst/>
          </a:prstGeom>
        </p:spPr>
      </p:pic>
    </p:spTree>
    <p:extLst>
      <p:ext uri="{BB962C8B-B14F-4D97-AF65-F5344CB8AC3E}">
        <p14:creationId xmlns:p14="http://schemas.microsoft.com/office/powerpoint/2010/main" val="4046574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B2842-2CB8-F162-582B-20AE309DDA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5BF29B-31B2-EF73-E68D-6BCB9F4C9829}"/>
              </a:ext>
            </a:extLst>
          </p:cNvPr>
          <p:cNvSpPr>
            <a:spLocks noGrp="1"/>
          </p:cNvSpPr>
          <p:nvPr>
            <p:ph type="title"/>
          </p:nvPr>
        </p:nvSpPr>
        <p:spPr/>
        <p:txBody>
          <a:bodyPr/>
          <a:lstStyle/>
          <a:p>
            <a:r>
              <a:rPr lang="en-US"/>
              <a:t>TECHLink</a:t>
            </a:r>
          </a:p>
        </p:txBody>
      </p:sp>
      <p:sp>
        <p:nvSpPr>
          <p:cNvPr id="4" name="Slide Number Placeholder 3">
            <a:extLst>
              <a:ext uri="{FF2B5EF4-FFF2-40B4-BE49-F238E27FC236}">
                <a16:creationId xmlns:a16="http://schemas.microsoft.com/office/drawing/2014/main" id="{096B97F2-5A6D-0276-4331-03D1E1FC76C1}"/>
              </a:ext>
            </a:extLst>
          </p:cNvPr>
          <p:cNvSpPr>
            <a:spLocks noGrp="1"/>
          </p:cNvSpPr>
          <p:nvPr>
            <p:ph type="sldNum" sz="quarter" idx="12"/>
          </p:nvPr>
        </p:nvSpPr>
        <p:spPr>
          <a:xfrm>
            <a:off x="6617344" y="6059731"/>
            <a:ext cx="2133600" cy="365125"/>
          </a:xfrm>
        </p:spPr>
        <p:txBody>
          <a:body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17</a:t>
            </a:fld>
            <a:endParaRPr lang="en-US">
              <a:solidFill>
                <a:prstClr val="black"/>
              </a:solidFill>
              <a:ea typeface="ＭＳ Ｐゴシック" charset="0"/>
            </a:endParaRPr>
          </a:p>
        </p:txBody>
      </p:sp>
      <p:graphicFrame>
        <p:nvGraphicFramePr>
          <p:cNvPr id="7" name="Table 6">
            <a:extLst>
              <a:ext uri="{FF2B5EF4-FFF2-40B4-BE49-F238E27FC236}">
                <a16:creationId xmlns:a16="http://schemas.microsoft.com/office/drawing/2014/main" id="{229348BB-44F6-47DD-82C8-F54BDD5BAED1}"/>
              </a:ext>
            </a:extLst>
          </p:cNvPr>
          <p:cNvGraphicFramePr>
            <a:graphicFrameLocks noGrp="1"/>
          </p:cNvGraphicFramePr>
          <p:nvPr>
            <p:extLst>
              <p:ext uri="{D42A27DB-BD31-4B8C-83A1-F6EECF244321}">
                <p14:modId xmlns:p14="http://schemas.microsoft.com/office/powerpoint/2010/main" val="3395531251"/>
              </p:ext>
            </p:extLst>
          </p:nvPr>
        </p:nvGraphicFramePr>
        <p:xfrm>
          <a:off x="447870" y="1259209"/>
          <a:ext cx="3984170" cy="548640"/>
        </p:xfrm>
        <a:graphic>
          <a:graphicData uri="http://schemas.openxmlformats.org/drawingml/2006/table">
            <a:tbl>
              <a:tblPr firstRow="1" bandRow="1">
                <a:tableStyleId>{5C22544A-7EE6-4342-B048-85BDC9FD1C3A}</a:tableStyleId>
              </a:tblPr>
              <a:tblGrid>
                <a:gridCol w="1782146">
                  <a:extLst>
                    <a:ext uri="{9D8B030D-6E8A-4147-A177-3AD203B41FA5}">
                      <a16:colId xmlns:a16="http://schemas.microsoft.com/office/drawing/2014/main" val="516550114"/>
                    </a:ext>
                  </a:extLst>
                </a:gridCol>
                <a:gridCol w="2202024">
                  <a:extLst>
                    <a:ext uri="{9D8B030D-6E8A-4147-A177-3AD203B41FA5}">
                      <a16:colId xmlns:a16="http://schemas.microsoft.com/office/drawing/2014/main" val="120854523"/>
                    </a:ext>
                  </a:extLst>
                </a:gridCol>
              </a:tblGrid>
              <a:tr h="227635">
                <a:tc>
                  <a:txBody>
                    <a:bodyPr/>
                    <a:lstStyle/>
                    <a:p>
                      <a:pPr algn="r"/>
                      <a:r>
                        <a:rPr lang="en-US" sz="1200" b="1">
                          <a:solidFill>
                            <a:schemeClr val="tx1"/>
                          </a:solidFill>
                          <a:latin typeface="Arial" panose="020B0604020202020204" pitchFamily="34" charset="0"/>
                          <a:cs typeface="Arial" panose="020B0604020202020204" pitchFamily="34" charset="0"/>
                        </a:rPr>
                        <a:t>Priority:</a:t>
                      </a:r>
                    </a:p>
                  </a:txBody>
                  <a:tcPr anchor="b">
                    <a:lnT w="38100" cap="flat" cmpd="sng" algn="ctr">
                      <a:solidFill>
                        <a:schemeClr val="accent4"/>
                      </a:solidFill>
                      <a:prstDash val="solid"/>
                      <a:round/>
                      <a:headEnd type="none" w="med" len="med"/>
                      <a:tailEnd type="none" w="med" len="med"/>
                    </a:lnT>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Quality of Life</a:t>
                      </a:r>
                    </a:p>
                  </a:txBody>
                  <a:tcPr anchor="b">
                    <a:lnT w="38100" cap="flat" cmpd="sng" algn="ctr">
                      <a:solidFill>
                        <a:schemeClr val="accent4"/>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967263499"/>
                  </a:ext>
                </a:extLst>
              </a:tr>
              <a:tr h="23283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a:latin typeface="Arial" panose="020B0604020202020204" pitchFamily="34" charset="0"/>
                          <a:cs typeface="Arial" panose="020B0604020202020204" pitchFamily="34" charset="0"/>
                        </a:rPr>
                        <a:t>FY2027 FTE Count:</a:t>
                      </a:r>
                    </a:p>
                  </a:txBody>
                  <a:tcPr anchor="b">
                    <a:solidFill>
                      <a:schemeClr val="bg1">
                        <a:lumMod val="95000"/>
                      </a:schemeClr>
                    </a:solidFill>
                  </a:tcPr>
                </a:tc>
                <a:tc>
                  <a:txBody>
                    <a:bodyPr/>
                    <a:lstStyle/>
                    <a:p>
                      <a:pPr algn="ctr"/>
                      <a:r>
                        <a:rPr lang="en-US" sz="1200">
                          <a:solidFill>
                            <a:schemeClr val="tx1"/>
                          </a:solidFill>
                          <a:latin typeface="Arial" panose="020B0604020202020204" pitchFamily="34" charset="0"/>
                          <a:cs typeface="Arial" panose="020B0604020202020204" pitchFamily="34" charset="0"/>
                        </a:rPr>
                        <a:t>28.6</a:t>
                      </a:r>
                    </a:p>
                  </a:txBody>
                  <a:tcPr anchor="b">
                    <a:solidFill>
                      <a:schemeClr val="bg1">
                        <a:lumMod val="95000"/>
                      </a:schemeClr>
                    </a:solidFill>
                  </a:tcPr>
                </a:tc>
                <a:extLst>
                  <a:ext uri="{0D108BD9-81ED-4DB2-BD59-A6C34878D82A}">
                    <a16:rowId xmlns:a16="http://schemas.microsoft.com/office/drawing/2014/main" val="634823115"/>
                  </a:ext>
                </a:extLst>
              </a:tr>
            </a:tbl>
          </a:graphicData>
        </a:graphic>
      </p:graphicFrame>
      <p:grpSp>
        <p:nvGrpSpPr>
          <p:cNvPr id="22" name="Group 21">
            <a:extLst>
              <a:ext uri="{FF2B5EF4-FFF2-40B4-BE49-F238E27FC236}">
                <a16:creationId xmlns:a16="http://schemas.microsoft.com/office/drawing/2014/main" id="{1E788416-98A2-D393-1FDA-2FFAE7B3B37A}"/>
              </a:ext>
            </a:extLst>
          </p:cNvPr>
          <p:cNvGrpSpPr/>
          <p:nvPr/>
        </p:nvGrpSpPr>
        <p:grpSpPr>
          <a:xfrm>
            <a:off x="431142" y="2035704"/>
            <a:ext cx="3405673" cy="1192585"/>
            <a:chOff x="457200" y="2383366"/>
            <a:chExt cx="8229600" cy="1045635"/>
          </a:xfrm>
        </p:grpSpPr>
        <p:sp>
          <p:nvSpPr>
            <p:cNvPr id="8" name="Rectangle: Rounded Corners 7">
              <a:extLst>
                <a:ext uri="{FF2B5EF4-FFF2-40B4-BE49-F238E27FC236}">
                  <a16:creationId xmlns:a16="http://schemas.microsoft.com/office/drawing/2014/main" id="{6B77E3C3-207E-412C-9CAE-E956823841AA}"/>
                </a:ext>
              </a:extLst>
            </p:cNvPr>
            <p:cNvSpPr/>
            <p:nvPr/>
          </p:nvSpPr>
          <p:spPr>
            <a:xfrm>
              <a:off x="457200" y="2614711"/>
              <a:ext cx="8229600" cy="81429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800">
                  <a:solidFill>
                    <a:schemeClr val="tx1"/>
                  </a:solidFill>
                </a:rPr>
                <a:t>Provides oversight and execution of all aspects of TECHLink operations and services, including public operations, customer service delivery, and technology access</a:t>
              </a:r>
              <a:endParaRPr lang="en-US" sz="800">
                <a:solidFill>
                  <a:schemeClr val="tx1"/>
                </a:solidFill>
                <a:ea typeface="Calibri"/>
                <a:cs typeface="Calibri"/>
              </a:endParaRPr>
            </a:p>
          </p:txBody>
        </p:sp>
        <p:sp>
          <p:nvSpPr>
            <p:cNvPr id="11" name="Rectangle: Rounded Corners 10">
              <a:extLst>
                <a:ext uri="{FF2B5EF4-FFF2-40B4-BE49-F238E27FC236}">
                  <a16:creationId xmlns:a16="http://schemas.microsoft.com/office/drawing/2014/main" id="{F8FABD08-FF2F-BDA0-848D-FF7AD6898710}"/>
                </a:ext>
              </a:extLst>
            </p:cNvPr>
            <p:cNvSpPr/>
            <p:nvPr/>
          </p:nvSpPr>
          <p:spPr>
            <a:xfrm>
              <a:off x="457200" y="2383366"/>
              <a:ext cx="8229600" cy="213360"/>
            </a:xfrm>
            <a:prstGeom prst="roundRect">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u="sng">
                  <a:latin typeface="Arial" panose="020B0604020202020204" pitchFamily="34" charset="0"/>
                  <a:cs typeface="Arial" panose="020B0604020202020204" pitchFamily="34" charset="0"/>
                </a:rPr>
                <a:t>Program Description</a:t>
              </a:r>
            </a:p>
          </p:txBody>
        </p:sp>
      </p:grpSp>
      <p:graphicFrame>
        <p:nvGraphicFramePr>
          <p:cNvPr id="20" name="Table 19">
            <a:extLst>
              <a:ext uri="{FF2B5EF4-FFF2-40B4-BE49-F238E27FC236}">
                <a16:creationId xmlns:a16="http://schemas.microsoft.com/office/drawing/2014/main" id="{DD320876-2B06-D965-3092-6C8EB97DECAF}"/>
              </a:ext>
            </a:extLst>
          </p:cNvPr>
          <p:cNvGraphicFramePr>
            <a:graphicFrameLocks noGrp="1"/>
          </p:cNvGraphicFramePr>
          <p:nvPr>
            <p:extLst>
              <p:ext uri="{D42A27DB-BD31-4B8C-83A1-F6EECF244321}">
                <p14:modId xmlns:p14="http://schemas.microsoft.com/office/powerpoint/2010/main" val="2844902271"/>
              </p:ext>
            </p:extLst>
          </p:nvPr>
        </p:nvGraphicFramePr>
        <p:xfrm>
          <a:off x="561768" y="3722672"/>
          <a:ext cx="7901093" cy="2666973"/>
        </p:xfrm>
        <a:graphic>
          <a:graphicData uri="http://schemas.openxmlformats.org/drawingml/2006/table">
            <a:tbl>
              <a:tblPr firstRow="1" bandRow="1">
                <a:tableStyleId>{5C22544A-7EE6-4342-B048-85BDC9FD1C3A}</a:tableStyleId>
              </a:tblPr>
              <a:tblGrid>
                <a:gridCol w="2707850">
                  <a:extLst>
                    <a:ext uri="{9D8B030D-6E8A-4147-A177-3AD203B41FA5}">
                      <a16:colId xmlns:a16="http://schemas.microsoft.com/office/drawing/2014/main" val="516550114"/>
                    </a:ext>
                  </a:extLst>
                </a:gridCol>
                <a:gridCol w="711189">
                  <a:extLst>
                    <a:ext uri="{9D8B030D-6E8A-4147-A177-3AD203B41FA5}">
                      <a16:colId xmlns:a16="http://schemas.microsoft.com/office/drawing/2014/main" val="2288775472"/>
                    </a:ext>
                  </a:extLst>
                </a:gridCol>
                <a:gridCol w="910785">
                  <a:extLst>
                    <a:ext uri="{9D8B030D-6E8A-4147-A177-3AD203B41FA5}">
                      <a16:colId xmlns:a16="http://schemas.microsoft.com/office/drawing/2014/main" val="3226125417"/>
                    </a:ext>
                  </a:extLst>
                </a:gridCol>
                <a:gridCol w="700640">
                  <a:extLst>
                    <a:ext uri="{9D8B030D-6E8A-4147-A177-3AD203B41FA5}">
                      <a16:colId xmlns:a16="http://schemas.microsoft.com/office/drawing/2014/main" val="2175961683"/>
                    </a:ext>
                  </a:extLst>
                </a:gridCol>
                <a:gridCol w="846224">
                  <a:extLst>
                    <a:ext uri="{9D8B030D-6E8A-4147-A177-3AD203B41FA5}">
                      <a16:colId xmlns:a16="http://schemas.microsoft.com/office/drawing/2014/main" val="205436863"/>
                    </a:ext>
                  </a:extLst>
                </a:gridCol>
                <a:gridCol w="2024405">
                  <a:extLst>
                    <a:ext uri="{9D8B030D-6E8A-4147-A177-3AD203B41FA5}">
                      <a16:colId xmlns:a16="http://schemas.microsoft.com/office/drawing/2014/main" val="1850985765"/>
                    </a:ext>
                  </a:extLst>
                </a:gridCol>
              </a:tblGrid>
              <a:tr h="493765">
                <a:tc>
                  <a:txBody>
                    <a:bodyPr/>
                    <a:lstStyle/>
                    <a:p>
                      <a:pPr algn="ctr"/>
                      <a:r>
                        <a:rPr lang="en-US" sz="1000">
                          <a:latin typeface="Arial"/>
                          <a:ea typeface="Verdana"/>
                          <a:cs typeface="Arial"/>
                        </a:rPr>
                        <a:t>Measure Name</a:t>
                      </a:r>
                    </a:p>
                  </a:txBody>
                  <a:tcPr anchor="ctr">
                    <a:lnB w="38100" cap="flat" cmpd="sng" algn="ctr">
                      <a:solidFill>
                        <a:schemeClr val="accent4"/>
                      </a:solidFill>
                      <a:prstDash val="solid"/>
                      <a:round/>
                      <a:headEnd type="none" w="med" len="med"/>
                      <a:tailEnd type="none" w="med" len="med"/>
                    </a:lnB>
                    <a:solidFill>
                      <a:srgbClr val="C00000"/>
                    </a:solidFill>
                  </a:tcPr>
                </a:tc>
                <a:tc>
                  <a:txBody>
                    <a:bodyPr/>
                    <a:lstStyle/>
                    <a:p>
                      <a:pPr algn="ctr"/>
                      <a:r>
                        <a:rPr lang="en-US" sz="1000">
                          <a:latin typeface="Arial" panose="020B0604020202020204" pitchFamily="34" charset="0"/>
                          <a:ea typeface="Verdana" pitchFamily="34" charset="0"/>
                          <a:cs typeface="Arial" panose="020B0604020202020204" pitchFamily="34" charset="0"/>
                        </a:rPr>
                        <a:t>FY25</a:t>
                      </a:r>
                    </a:p>
                    <a:p>
                      <a:pPr algn="ctr"/>
                      <a:r>
                        <a:rPr lang="en-US" sz="1000">
                          <a:latin typeface="Arial" panose="020B0604020202020204" pitchFamily="34" charset="0"/>
                          <a:ea typeface="Verdana" pitchFamily="34" charset="0"/>
                          <a:cs typeface="Arial" panose="020B0604020202020204" pitchFamily="34" charset="0"/>
                        </a:rPr>
                        <a:t>Actual</a:t>
                      </a:r>
                    </a:p>
                  </a:txBody>
                  <a:tcPr anchor="ctr">
                    <a:lnB w="38100" cap="flat" cmpd="sng" algn="ctr">
                      <a:solidFill>
                        <a:schemeClr val="accent4"/>
                      </a:solidFill>
                      <a:prstDash val="solid"/>
                      <a:round/>
                      <a:headEnd type="none" w="med" len="med"/>
                      <a:tailEnd type="none" w="med" len="med"/>
                    </a:lnB>
                    <a:solidFill>
                      <a:srgbClr val="C00000"/>
                    </a:solidFill>
                  </a:tcPr>
                </a:tc>
                <a:tc>
                  <a:txBody>
                    <a:bodyPr/>
                    <a:lstStyle/>
                    <a:p>
                      <a:pPr algn="ctr"/>
                      <a:r>
                        <a:rPr lang="en-US" sz="1000">
                          <a:latin typeface="Arial"/>
                          <a:ea typeface="Verdana"/>
                          <a:cs typeface="Arial"/>
                        </a:rPr>
                        <a:t>FY26          Progress (Q3)</a:t>
                      </a:r>
                    </a:p>
                  </a:txBody>
                  <a:tcPr anchor="ctr">
                    <a:lnB w="38100" cap="flat" cmpd="sng" algn="ctr">
                      <a:solidFill>
                        <a:schemeClr val="accent4"/>
                      </a:solidFill>
                      <a:prstDash val="solid"/>
                      <a:round/>
                      <a:headEnd type="none" w="med" len="med"/>
                      <a:tailEnd type="none" w="med" len="med"/>
                    </a:lnB>
                    <a:solidFill>
                      <a:srgbClr val="C00000"/>
                    </a:solidFill>
                  </a:tcPr>
                </a:tc>
                <a:tc>
                  <a:txBody>
                    <a:bodyPr/>
                    <a:lstStyle/>
                    <a:p>
                      <a:pPr algn="ctr"/>
                      <a:r>
                        <a:rPr lang="en-US" sz="1000">
                          <a:latin typeface="Arial" panose="020B0604020202020204" pitchFamily="34" charset="0"/>
                          <a:ea typeface="Verdana" pitchFamily="34" charset="0"/>
                          <a:cs typeface="Arial" panose="020B0604020202020204" pitchFamily="34" charset="0"/>
                        </a:rPr>
                        <a:t>FY26</a:t>
                      </a:r>
                    </a:p>
                    <a:p>
                      <a:pPr algn="ctr"/>
                      <a:r>
                        <a:rPr lang="en-US" sz="1000">
                          <a:latin typeface="Arial" panose="020B0604020202020204" pitchFamily="34" charset="0"/>
                          <a:ea typeface="Verdana" pitchFamily="34" charset="0"/>
                          <a:cs typeface="Arial" panose="020B0604020202020204" pitchFamily="34" charset="0"/>
                        </a:rPr>
                        <a:t>Target</a:t>
                      </a:r>
                    </a:p>
                  </a:txBody>
                  <a:tcPr anchor="ctr">
                    <a:lnB w="38100" cap="flat" cmpd="sng" algn="ctr">
                      <a:solidFill>
                        <a:schemeClr val="accent4"/>
                      </a:solidFill>
                      <a:prstDash val="solid"/>
                      <a:round/>
                      <a:headEnd type="none" w="med" len="med"/>
                      <a:tailEnd type="none" w="med" len="med"/>
                    </a:lnB>
                    <a:solidFill>
                      <a:srgbClr val="C00000"/>
                    </a:solidFill>
                  </a:tcPr>
                </a:tc>
                <a:tc>
                  <a:txBody>
                    <a:bodyPr/>
                    <a:lstStyle/>
                    <a:p>
                      <a:pPr algn="ctr"/>
                      <a:r>
                        <a:rPr lang="en-US" sz="1000">
                          <a:latin typeface="Arial"/>
                          <a:ea typeface="Verdana"/>
                          <a:cs typeface="Arial"/>
                        </a:rPr>
                        <a:t>FY27</a:t>
                      </a:r>
                    </a:p>
                    <a:p>
                      <a:pPr algn="ctr"/>
                      <a:r>
                        <a:rPr lang="en-US" sz="1000">
                          <a:latin typeface="Arial"/>
                          <a:ea typeface="Verdana"/>
                          <a:cs typeface="Arial"/>
                        </a:rPr>
                        <a:t>Target</a:t>
                      </a:r>
                    </a:p>
                  </a:txBody>
                  <a:tcPr anchor="ctr">
                    <a:lnB w="38100" cap="flat" cmpd="sng" algn="ctr">
                      <a:solidFill>
                        <a:schemeClr val="accent4"/>
                      </a:solidFill>
                      <a:prstDash val="solid"/>
                      <a:round/>
                      <a:headEnd type="none" w="med" len="med"/>
                      <a:tailEnd type="none" w="med" len="med"/>
                    </a:lnB>
                    <a:solidFill>
                      <a:srgbClr val="C00000"/>
                    </a:solidFill>
                  </a:tcPr>
                </a:tc>
                <a:tc>
                  <a:txBody>
                    <a:bodyPr/>
                    <a:lstStyle/>
                    <a:p>
                      <a:pPr algn="ctr"/>
                      <a:r>
                        <a:rPr lang="en-US" sz="1000">
                          <a:latin typeface="Arial"/>
                          <a:cs typeface="Arial"/>
                        </a:rPr>
                        <a:t>Target Context</a:t>
                      </a:r>
                    </a:p>
                  </a:txBody>
                  <a:tcPr anchor="ctr">
                    <a:lnB w="38100" cap="flat" cmpd="sng" algn="ctr">
                      <a:solidFill>
                        <a:schemeClr val="accent4"/>
                      </a:solidFill>
                      <a:prstDash val="solid"/>
                      <a:round/>
                      <a:headEnd type="none" w="med" len="med"/>
                      <a:tailEnd type="none" w="med" len="med"/>
                    </a:lnB>
                    <a:solidFill>
                      <a:srgbClr val="C00000"/>
                    </a:solidFill>
                  </a:tcPr>
                </a:tc>
                <a:extLst>
                  <a:ext uri="{0D108BD9-81ED-4DB2-BD59-A6C34878D82A}">
                    <a16:rowId xmlns:a16="http://schemas.microsoft.com/office/drawing/2014/main" val="2766710000"/>
                  </a:ext>
                </a:extLst>
              </a:tr>
              <a:tr h="411471">
                <a:tc>
                  <a:txBody>
                    <a:bodyPr/>
                    <a:lstStyle/>
                    <a:p>
                      <a:pPr algn="l"/>
                      <a:r>
                        <a:rPr lang="en-US" sz="800">
                          <a:latin typeface="+mn-lt"/>
                          <a:cs typeface="Arial" panose="020B0604020202020204" pitchFamily="34" charset="0"/>
                        </a:rPr>
                        <a:t># of Visitors using TECHLink locations during the fiscal year</a:t>
                      </a:r>
                    </a:p>
                  </a:txBody>
                  <a:tcPr anchor="ctr">
                    <a:lnT w="38100" cap="flat" cmpd="sng" algn="ctr">
                      <a:solidFill>
                        <a:schemeClr val="accent4"/>
                      </a:solidFill>
                      <a:prstDash val="solid"/>
                      <a:round/>
                      <a:headEnd type="none" w="med" len="med"/>
                      <a:tailEnd type="none" w="med" len="med"/>
                    </a:lnT>
                    <a:solidFill>
                      <a:schemeClr val="bg1">
                        <a:lumMod val="85000"/>
                      </a:schemeClr>
                    </a:solidFill>
                  </a:tcPr>
                </a:tc>
                <a:tc>
                  <a:txBody>
                    <a:bodyPr/>
                    <a:lstStyle/>
                    <a:p>
                      <a:pPr algn="ctr"/>
                      <a:r>
                        <a:rPr lang="en-US" sz="800">
                          <a:latin typeface="+mn-lt"/>
                          <a:cs typeface="Arial" panose="020B0604020202020204" pitchFamily="34" charset="0"/>
                        </a:rPr>
                        <a:t>28,019</a:t>
                      </a:r>
                    </a:p>
                  </a:txBody>
                  <a:tcPr anchor="b">
                    <a:lnT w="38100" cap="flat" cmpd="sng" algn="ctr">
                      <a:solidFill>
                        <a:schemeClr val="accent4"/>
                      </a:solidFill>
                      <a:prstDash val="solid"/>
                      <a:round/>
                      <a:headEnd type="none" w="med" len="med"/>
                      <a:tailEnd type="none" w="med" len="med"/>
                    </a:lnT>
                    <a:solidFill>
                      <a:schemeClr val="bg1">
                        <a:lumMod val="85000"/>
                      </a:schemeClr>
                    </a:solidFill>
                  </a:tcPr>
                </a:tc>
                <a:tc>
                  <a:txBody>
                    <a:bodyPr/>
                    <a:lstStyle/>
                    <a:p>
                      <a:pPr algn="ctr"/>
                      <a:r>
                        <a:rPr lang="en-US" sz="800">
                          <a:latin typeface="+mn-lt"/>
                          <a:cs typeface="Arial" panose="020B0604020202020204" pitchFamily="34" charset="0"/>
                        </a:rPr>
                        <a:t>29,000</a:t>
                      </a:r>
                    </a:p>
                  </a:txBody>
                  <a:tcPr anchor="b">
                    <a:lnT w="38100" cap="flat" cmpd="sng" algn="ctr">
                      <a:solidFill>
                        <a:schemeClr val="accent4"/>
                      </a:solidFill>
                      <a:prstDash val="solid"/>
                      <a:round/>
                      <a:headEnd type="none" w="med" len="med"/>
                      <a:tailEnd type="none" w="med" len="med"/>
                    </a:lnT>
                    <a:solidFill>
                      <a:schemeClr val="bg1">
                        <a:lumMod val="85000"/>
                      </a:schemeClr>
                    </a:solidFill>
                  </a:tcPr>
                </a:tc>
                <a:tc>
                  <a:txBody>
                    <a:bodyPr/>
                    <a:lstStyle/>
                    <a:p>
                      <a:pPr algn="ctr"/>
                      <a:r>
                        <a:rPr lang="en-US" sz="800">
                          <a:latin typeface="+mn-lt"/>
                          <a:cs typeface="Arial" panose="020B0604020202020204" pitchFamily="34" charset="0"/>
                        </a:rPr>
                        <a:t>27,000</a:t>
                      </a:r>
                    </a:p>
                  </a:txBody>
                  <a:tcPr anchor="b">
                    <a:lnT w="38100" cap="flat" cmpd="sng" algn="ctr">
                      <a:solidFill>
                        <a:schemeClr val="accent4"/>
                      </a:solidFill>
                      <a:prstDash val="solid"/>
                      <a:round/>
                      <a:headEnd type="none" w="med" len="med"/>
                      <a:tailEnd type="none" w="med" len="med"/>
                    </a:lnT>
                    <a:solidFill>
                      <a:schemeClr val="bg1">
                        <a:lumMod val="85000"/>
                      </a:schemeClr>
                    </a:solidFill>
                  </a:tcPr>
                </a:tc>
                <a:tc>
                  <a:txBody>
                    <a:bodyPr/>
                    <a:lstStyle/>
                    <a:p>
                      <a:pPr algn="ctr"/>
                      <a:r>
                        <a:rPr lang="en-US" sz="800">
                          <a:latin typeface="+mn-lt"/>
                          <a:cs typeface="Arial" panose="020B0604020202020204" pitchFamily="34" charset="0"/>
                        </a:rPr>
                        <a:t>30,000</a:t>
                      </a:r>
                    </a:p>
                  </a:txBody>
                  <a:tcPr anchor="b">
                    <a:lnT w="38100" cap="flat" cmpd="sng" algn="ctr">
                      <a:solidFill>
                        <a:schemeClr val="accent4"/>
                      </a:solidFill>
                      <a:prstDash val="solid"/>
                      <a:round/>
                      <a:headEnd type="none" w="med" len="med"/>
                      <a:tailEnd type="none" w="med" len="med"/>
                    </a:lnT>
                    <a:solidFill>
                      <a:schemeClr val="bg1">
                        <a:lumMod val="85000"/>
                      </a:schemeClr>
                    </a:solidFill>
                  </a:tcPr>
                </a:tc>
                <a:tc>
                  <a:txBody>
                    <a:bodyPr/>
                    <a:lstStyle/>
                    <a:p>
                      <a:pPr algn="ctr"/>
                      <a:r>
                        <a:rPr lang="en-US" sz="800">
                          <a:solidFill>
                            <a:schemeClr val="tx1"/>
                          </a:solidFill>
                          <a:latin typeface="+mn-lt"/>
                          <a:cs typeface="Arial" panose="020B0604020202020204" pitchFamily="34" charset="0"/>
                        </a:rPr>
                        <a:t>Measures visitors to TECHLink Locations</a:t>
                      </a:r>
                    </a:p>
                  </a:txBody>
                  <a:tcPr anchor="b">
                    <a:lnT w="38100" cap="flat" cmpd="sng" algn="ctr">
                      <a:solidFill>
                        <a:schemeClr val="accent4"/>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967263499"/>
                  </a:ext>
                </a:extLst>
              </a:tr>
              <a:tr h="301745">
                <a:tc>
                  <a:txBody>
                    <a:bodyPr/>
                    <a:lstStyle/>
                    <a:p>
                      <a:pPr algn="l"/>
                      <a:r>
                        <a:rPr lang="en-US" sz="800">
                          <a:latin typeface="+mn-lt"/>
                          <a:cs typeface="Arial" panose="020B0604020202020204" pitchFamily="34" charset="0"/>
                        </a:rPr>
                        <a:t>% of TECHLink users who return for an additional visit within the fiscal year</a:t>
                      </a:r>
                    </a:p>
                  </a:txBody>
                  <a:tcPr anchor="ctr">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60%</a:t>
                      </a:r>
                    </a:p>
                  </a:txBody>
                  <a:tcPr anchor="b">
                    <a:solidFill>
                      <a:schemeClr val="bg1">
                        <a:lumMod val="85000"/>
                      </a:schemeClr>
                    </a:solidFill>
                  </a:tcPr>
                </a:tc>
                <a:tc>
                  <a:txBody>
                    <a:bodyPr/>
                    <a:lstStyle/>
                    <a:p>
                      <a:pPr algn="ctr"/>
                      <a:r>
                        <a:rPr lang="en-US" sz="800">
                          <a:latin typeface="+mn-lt"/>
                          <a:cs typeface="Arial" panose="020B0604020202020204" pitchFamily="34" charset="0"/>
                        </a:rPr>
                        <a:t>Measures returning visitors to TECHLink</a:t>
                      </a:r>
                    </a:p>
                  </a:txBody>
                  <a:tcPr anchor="b">
                    <a:solidFill>
                      <a:schemeClr val="bg1">
                        <a:lumMod val="85000"/>
                      </a:schemeClr>
                    </a:solidFill>
                  </a:tcPr>
                </a:tc>
                <a:extLst>
                  <a:ext uri="{0D108BD9-81ED-4DB2-BD59-A6C34878D82A}">
                    <a16:rowId xmlns:a16="http://schemas.microsoft.com/office/drawing/2014/main" val="1340933353"/>
                  </a:ext>
                </a:extLst>
              </a:tr>
              <a:tr h="411471">
                <a:tc>
                  <a:txBody>
                    <a:bodyPr/>
                    <a:lstStyle/>
                    <a:p>
                      <a:pPr algn="l"/>
                      <a:r>
                        <a:rPr lang="en-US" sz="800">
                          <a:latin typeface="+mn-lt"/>
                          <a:cs typeface="Arial" panose="020B0604020202020204" pitchFamily="34" charset="0"/>
                        </a:rPr>
                        <a:t>Average number of participants per TECHLink workshop during the fiscal year</a:t>
                      </a:r>
                    </a:p>
                  </a:txBody>
                  <a:tcPr anchor="ctr">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4.25</a:t>
                      </a:r>
                    </a:p>
                  </a:txBody>
                  <a:tcPr anchor="b">
                    <a:solidFill>
                      <a:schemeClr val="bg1">
                        <a:lumMod val="85000"/>
                      </a:schemeClr>
                    </a:solidFill>
                  </a:tcPr>
                </a:tc>
                <a:tc>
                  <a:txBody>
                    <a:bodyPr/>
                    <a:lstStyle/>
                    <a:p>
                      <a:pPr algn="ctr"/>
                      <a:r>
                        <a:rPr lang="en-US" sz="800">
                          <a:latin typeface="+mn-lt"/>
                          <a:cs typeface="Arial" panose="020B0604020202020204" pitchFamily="34" charset="0"/>
                        </a:rPr>
                        <a:t>Provide workshops for the TECHLink technology</a:t>
                      </a:r>
                    </a:p>
                  </a:txBody>
                  <a:tcPr anchor="b">
                    <a:solidFill>
                      <a:schemeClr val="bg1">
                        <a:lumMod val="85000"/>
                      </a:schemeClr>
                    </a:solidFill>
                  </a:tcPr>
                </a:tc>
                <a:extLst>
                  <a:ext uri="{0D108BD9-81ED-4DB2-BD59-A6C34878D82A}">
                    <a16:rowId xmlns:a16="http://schemas.microsoft.com/office/drawing/2014/main" val="1549657958"/>
                  </a:ext>
                </a:extLst>
              </a:tr>
              <a:tr h="411471">
                <a:tc>
                  <a:txBody>
                    <a:bodyPr/>
                    <a:lstStyle/>
                    <a:p>
                      <a:pPr algn="l"/>
                      <a:r>
                        <a:rPr lang="en-US" sz="800">
                          <a:latin typeface="+mn-lt"/>
                          <a:cs typeface="Arial" panose="020B0604020202020204" pitchFamily="34" charset="0"/>
                        </a:rPr>
                        <a:t>% of TECHLink workshop participants reporting improved skills (via survey)</a:t>
                      </a:r>
                    </a:p>
                  </a:txBody>
                  <a:tcPr anchor="ctr">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80%</a:t>
                      </a:r>
                    </a:p>
                  </a:txBody>
                  <a:tcPr anchor="b">
                    <a:solidFill>
                      <a:schemeClr val="bg1">
                        <a:lumMod val="85000"/>
                      </a:schemeClr>
                    </a:solidFill>
                  </a:tcPr>
                </a:tc>
                <a:tc>
                  <a:txBody>
                    <a:bodyPr/>
                    <a:lstStyle/>
                    <a:p>
                      <a:pPr algn="ctr"/>
                      <a:r>
                        <a:rPr lang="en-US" sz="800">
                          <a:latin typeface="+mn-lt"/>
                          <a:cs typeface="Arial" panose="020B0604020202020204" pitchFamily="34" charset="0"/>
                        </a:rPr>
                        <a:t>Measures if TECHLink workshops are meeting desired outcomes</a:t>
                      </a:r>
                    </a:p>
                  </a:txBody>
                  <a:tcPr anchor="b">
                    <a:solidFill>
                      <a:schemeClr val="bg1">
                        <a:lumMod val="85000"/>
                      </a:schemeClr>
                    </a:solidFill>
                  </a:tcPr>
                </a:tc>
                <a:extLst>
                  <a:ext uri="{0D108BD9-81ED-4DB2-BD59-A6C34878D82A}">
                    <a16:rowId xmlns:a16="http://schemas.microsoft.com/office/drawing/2014/main" val="4054511226"/>
                  </a:ext>
                </a:extLst>
              </a:tr>
              <a:tr h="219451">
                <a:tc>
                  <a:txBody>
                    <a:bodyPr/>
                    <a:lstStyle/>
                    <a:p>
                      <a:pPr algn="l"/>
                      <a:r>
                        <a:rPr lang="en-US" sz="800">
                          <a:latin typeface="+mn-lt"/>
                          <a:cs typeface="Arial" panose="020B0604020202020204" pitchFamily="34" charset="0"/>
                        </a:rPr>
                        <a:t>% of Available TECHLink equipment hours that are actively used during the fiscal year</a:t>
                      </a:r>
                    </a:p>
                  </a:txBody>
                  <a:tcPr anchor="ctr">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latin typeface="+mn-lt"/>
                          <a:cs typeface="Arial" panose="020B0604020202020204" pitchFamily="34" charset="0"/>
                        </a:rPr>
                        <a:t>N/A</a:t>
                      </a:r>
                    </a:p>
                  </a:txBody>
                  <a:tcPr anchor="b">
                    <a:solidFill>
                      <a:schemeClr val="bg1">
                        <a:lumMod val="85000"/>
                      </a:schemeClr>
                    </a:solidFill>
                  </a:tcPr>
                </a:tc>
                <a:tc>
                  <a:txBody>
                    <a:bodyPr/>
                    <a:lstStyle/>
                    <a:p>
                      <a:pPr algn="ctr"/>
                      <a:r>
                        <a:rPr lang="en-US" sz="800">
                          <a:solidFill>
                            <a:schemeClr val="tx1"/>
                          </a:solidFill>
                          <a:latin typeface="+mn-lt"/>
                          <a:cs typeface="Arial" panose="020B0604020202020204" pitchFamily="34" charset="0"/>
                        </a:rPr>
                        <a:t>45%</a:t>
                      </a:r>
                    </a:p>
                  </a:txBody>
                  <a:tcPr anchor="b">
                    <a:solidFill>
                      <a:schemeClr val="bg1">
                        <a:lumMod val="85000"/>
                      </a:schemeClr>
                    </a:solidFill>
                  </a:tcPr>
                </a:tc>
                <a:tc>
                  <a:txBody>
                    <a:bodyPr/>
                    <a:lstStyle/>
                    <a:p>
                      <a:pPr algn="ctr"/>
                      <a:r>
                        <a:rPr lang="en-US" sz="800">
                          <a:latin typeface="+mn-lt"/>
                          <a:cs typeface="Arial" panose="020B0604020202020204" pitchFamily="34" charset="0"/>
                        </a:rPr>
                        <a:t>Measures that TECHLink equipment is being used effectively</a:t>
                      </a:r>
                    </a:p>
                  </a:txBody>
                  <a:tcPr anchor="b">
                    <a:solidFill>
                      <a:schemeClr val="bg1">
                        <a:lumMod val="85000"/>
                      </a:schemeClr>
                    </a:solidFill>
                  </a:tcPr>
                </a:tc>
                <a:extLst>
                  <a:ext uri="{0D108BD9-81ED-4DB2-BD59-A6C34878D82A}">
                    <a16:rowId xmlns:a16="http://schemas.microsoft.com/office/drawing/2014/main" val="2927328937"/>
                  </a:ext>
                </a:extLst>
              </a:tr>
              <a:tr h="192020">
                <a:tc gridSpan="6">
                  <a:txBody>
                    <a:bodyPr/>
                    <a:lstStyle/>
                    <a:p>
                      <a:pPr marL="0" algn="ctr" defTabSz="914400" rtl="0" eaLnBrk="1" latinLnBrk="0" hangingPunct="1"/>
                      <a:endParaRPr lang="en-US" sz="800" b="1" kern="1200">
                        <a:solidFill>
                          <a:schemeClr val="lt1"/>
                        </a:solidFill>
                        <a:latin typeface="Arial" panose="020B0604020202020204" pitchFamily="34" charset="0"/>
                        <a:ea typeface="Verdana" pitchFamily="34" charset="0"/>
                        <a:cs typeface="Arial" panose="020B0604020202020204" pitchFamily="34" charset="0"/>
                      </a:endParaRPr>
                    </a:p>
                  </a:txBody>
                  <a:tcPr anchor="ctr">
                    <a:solidFill>
                      <a:srgbClr val="C00000"/>
                    </a:solidFill>
                  </a:tcPr>
                </a:tc>
                <a:tc hMerge="1">
                  <a:txBody>
                    <a:bodyPr/>
                    <a:lstStyle/>
                    <a:p>
                      <a:pPr algn="ctr"/>
                      <a:endParaRPr lang="en-US" sz="1000" b="1">
                        <a:solidFill>
                          <a:schemeClr val="bg1"/>
                        </a:solidFill>
                        <a:latin typeface="Arial" panose="020B0604020202020204" pitchFamily="34" charset="0"/>
                        <a:cs typeface="Arial" panose="020B0604020202020204" pitchFamily="34" charset="0"/>
                      </a:endParaRPr>
                    </a:p>
                  </a:txBody>
                  <a:tcPr anchor="ctr">
                    <a:solidFill>
                      <a:srgbClr val="004491"/>
                    </a:solidFill>
                  </a:tcPr>
                </a:tc>
                <a:tc hMerge="1">
                  <a:txBody>
                    <a:bodyPr/>
                    <a:lstStyle/>
                    <a:p>
                      <a:pPr algn="ctr"/>
                      <a:endParaRPr lang="en-US" sz="1000" b="1">
                        <a:solidFill>
                          <a:schemeClr val="bg1"/>
                        </a:solidFill>
                        <a:latin typeface="Arial" panose="020B0604020202020204" pitchFamily="34" charset="0"/>
                        <a:cs typeface="Arial" panose="020B0604020202020204" pitchFamily="34" charset="0"/>
                      </a:endParaRPr>
                    </a:p>
                  </a:txBody>
                  <a:tcPr anchor="ctr">
                    <a:solidFill>
                      <a:srgbClr val="004491"/>
                    </a:solidFill>
                  </a:tcPr>
                </a:tc>
                <a:tc hMerge="1">
                  <a:txBody>
                    <a:bodyPr/>
                    <a:lstStyle/>
                    <a:p>
                      <a:pPr algn="ctr"/>
                      <a:endParaRPr lang="en-US" sz="1000" b="1">
                        <a:solidFill>
                          <a:schemeClr val="bg1"/>
                        </a:solidFill>
                        <a:latin typeface="Arial" panose="020B0604020202020204" pitchFamily="34" charset="0"/>
                        <a:cs typeface="Arial" panose="020B0604020202020204" pitchFamily="34" charset="0"/>
                      </a:endParaRPr>
                    </a:p>
                  </a:txBody>
                  <a:tcPr anchor="ctr">
                    <a:solidFill>
                      <a:srgbClr val="004491"/>
                    </a:solidFill>
                  </a:tcPr>
                </a:tc>
                <a:tc hMerge="1">
                  <a:txBody>
                    <a:bodyPr/>
                    <a:lstStyle/>
                    <a:p>
                      <a:pPr algn="ctr"/>
                      <a:endParaRPr lang="en-US" sz="1000" b="1">
                        <a:solidFill>
                          <a:srgbClr val="FF0000"/>
                        </a:solidFill>
                        <a:latin typeface="Arial" panose="020B0604020202020204" pitchFamily="34" charset="0"/>
                        <a:cs typeface="Arial" panose="020B0604020202020204" pitchFamily="34" charset="0"/>
                      </a:endParaRPr>
                    </a:p>
                  </a:txBody>
                  <a:tcPr anchor="ctr">
                    <a:solidFill>
                      <a:srgbClr val="004491"/>
                    </a:solidFill>
                  </a:tcPr>
                </a:tc>
                <a:tc hMerge="1">
                  <a:txBody>
                    <a:bodyPr/>
                    <a:lstStyle/>
                    <a:p>
                      <a:pPr algn="ctr"/>
                      <a:endParaRPr lang="en-US" sz="1000" b="1">
                        <a:solidFill>
                          <a:srgbClr val="FF0000"/>
                        </a:solidFill>
                        <a:latin typeface="Arial" panose="020B0604020202020204" pitchFamily="34" charset="0"/>
                        <a:cs typeface="Arial" panose="020B0604020202020204" pitchFamily="34" charset="0"/>
                      </a:endParaRPr>
                    </a:p>
                  </a:txBody>
                  <a:tcPr anchor="ctr">
                    <a:solidFill>
                      <a:srgbClr val="004491"/>
                    </a:solidFill>
                  </a:tcPr>
                </a:tc>
                <a:extLst>
                  <a:ext uri="{0D108BD9-81ED-4DB2-BD59-A6C34878D82A}">
                    <a16:rowId xmlns:a16="http://schemas.microsoft.com/office/drawing/2014/main" val="3365223260"/>
                  </a:ext>
                </a:extLst>
              </a:tr>
            </a:tbl>
          </a:graphicData>
        </a:graphic>
      </p:graphicFrame>
      <p:sp>
        <p:nvSpPr>
          <p:cNvPr id="21" name="Rectangle: Rounded Corners 20">
            <a:extLst>
              <a:ext uri="{FF2B5EF4-FFF2-40B4-BE49-F238E27FC236}">
                <a16:creationId xmlns:a16="http://schemas.microsoft.com/office/drawing/2014/main" id="{9F9926F3-8442-4EC3-4A5D-89BD01FF2EF6}"/>
              </a:ext>
            </a:extLst>
          </p:cNvPr>
          <p:cNvSpPr/>
          <p:nvPr/>
        </p:nvSpPr>
        <p:spPr>
          <a:xfrm>
            <a:off x="561768" y="3352453"/>
            <a:ext cx="7901093" cy="255213"/>
          </a:xfrm>
          <a:prstGeom prst="roundRect">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u="sng">
                <a:latin typeface="Arial" panose="020B0604020202020204" pitchFamily="34" charset="0"/>
                <a:cs typeface="Arial" panose="020B0604020202020204" pitchFamily="34" charset="0"/>
              </a:rPr>
              <a:t>Performance</a:t>
            </a:r>
          </a:p>
        </p:txBody>
      </p:sp>
      <p:graphicFrame>
        <p:nvGraphicFramePr>
          <p:cNvPr id="27" name="Table 26">
            <a:extLst>
              <a:ext uri="{FF2B5EF4-FFF2-40B4-BE49-F238E27FC236}">
                <a16:creationId xmlns:a16="http://schemas.microsoft.com/office/drawing/2014/main" id="{54F79DE1-5176-7316-D1B4-80C9ADDB9DA8}"/>
              </a:ext>
            </a:extLst>
          </p:cNvPr>
          <p:cNvGraphicFramePr>
            <a:graphicFrameLocks noGrp="1"/>
          </p:cNvGraphicFramePr>
          <p:nvPr>
            <p:extLst>
              <p:ext uri="{D42A27DB-BD31-4B8C-83A1-F6EECF244321}">
                <p14:modId xmlns:p14="http://schemas.microsoft.com/office/powerpoint/2010/main" val="1412026647"/>
              </p:ext>
            </p:extLst>
          </p:nvPr>
        </p:nvGraphicFramePr>
        <p:xfrm>
          <a:off x="6272104" y="2371254"/>
          <a:ext cx="2190759" cy="731520"/>
        </p:xfrm>
        <a:graphic>
          <a:graphicData uri="http://schemas.openxmlformats.org/drawingml/2006/table">
            <a:tbl>
              <a:tblPr firstRow="1" bandRow="1">
                <a:tableStyleId>{5C22544A-7EE6-4342-B048-85BDC9FD1C3A}</a:tableStyleId>
              </a:tblPr>
              <a:tblGrid>
                <a:gridCol w="887421">
                  <a:extLst>
                    <a:ext uri="{9D8B030D-6E8A-4147-A177-3AD203B41FA5}">
                      <a16:colId xmlns:a16="http://schemas.microsoft.com/office/drawing/2014/main" val="516550114"/>
                    </a:ext>
                  </a:extLst>
                </a:gridCol>
                <a:gridCol w="1303338">
                  <a:extLst>
                    <a:ext uri="{9D8B030D-6E8A-4147-A177-3AD203B41FA5}">
                      <a16:colId xmlns:a16="http://schemas.microsoft.com/office/drawing/2014/main" val="120854523"/>
                    </a:ext>
                  </a:extLst>
                </a:gridCol>
              </a:tblGrid>
              <a:tr h="228735">
                <a:tc>
                  <a:txBody>
                    <a:bodyPr/>
                    <a:lstStyle/>
                    <a:p>
                      <a:pPr marL="0" algn="l" defTabSz="914400" rtl="0" eaLnBrk="1" latinLnBrk="0" hangingPunct="1"/>
                      <a:r>
                        <a:rPr lang="en-US" sz="1200" b="0" kern="1200">
                          <a:solidFill>
                            <a:schemeClr val="dk1"/>
                          </a:solidFill>
                          <a:latin typeface="Arial" panose="020B0604020202020204" pitchFamily="34" charset="0"/>
                          <a:ea typeface="+mn-ea"/>
                          <a:cs typeface="Arial" panose="020B0604020202020204" pitchFamily="34" charset="0"/>
                        </a:rPr>
                        <a:t>Fund </a:t>
                      </a:r>
                      <a:r>
                        <a:rPr lang="en-US" sz="1050" b="0" kern="1200">
                          <a:solidFill>
                            <a:schemeClr val="dk1"/>
                          </a:solidFill>
                          <a:latin typeface="Arial" panose="020B0604020202020204" pitchFamily="34" charset="0"/>
                          <a:ea typeface="+mn-ea"/>
                          <a:cs typeface="Arial" panose="020B0604020202020204" pitchFamily="34" charset="0"/>
                        </a:rPr>
                        <a:t>1000</a:t>
                      </a:r>
                    </a:p>
                  </a:txBody>
                  <a:tcPr anchor="b">
                    <a:solidFill>
                      <a:schemeClr val="bg1">
                        <a:lumMod val="95000"/>
                      </a:schemeClr>
                    </a:solidFill>
                  </a:tcPr>
                </a:tc>
                <a:tc>
                  <a:txBody>
                    <a:bodyPr/>
                    <a:lstStyle/>
                    <a:p>
                      <a:pPr marL="0" algn="ctr" defTabSz="914400" rtl="0" eaLnBrk="1" latinLnBrk="0" hangingPunct="1"/>
                      <a:r>
                        <a:rPr lang="en-US" sz="1200" b="0" kern="1200">
                          <a:solidFill>
                            <a:schemeClr val="dk1"/>
                          </a:solidFill>
                          <a:latin typeface="Arial" panose="020B0604020202020204" pitchFamily="34" charset="0"/>
                          <a:ea typeface="+mn-ea"/>
                          <a:cs typeface="Arial" panose="020B0604020202020204" pitchFamily="34" charset="0"/>
                        </a:rPr>
                        <a:t>$</a:t>
                      </a:r>
                      <a:r>
                        <a:rPr lang="en-US" sz="1050" b="0" kern="1200">
                          <a:solidFill>
                            <a:schemeClr val="dk1"/>
                          </a:solidFill>
                          <a:latin typeface="Arial" panose="020B0604020202020204" pitchFamily="34" charset="0"/>
                          <a:ea typeface="+mn-ea"/>
                          <a:cs typeface="Arial" panose="020B0604020202020204" pitchFamily="34" charset="0"/>
                        </a:rPr>
                        <a:t>2,264,239</a:t>
                      </a:r>
                    </a:p>
                  </a:txBody>
                  <a:tcPr anchor="b">
                    <a:solidFill>
                      <a:schemeClr val="bg1">
                        <a:lumMod val="95000"/>
                      </a:schemeClr>
                    </a:solidFill>
                  </a:tcPr>
                </a:tc>
                <a:extLst>
                  <a:ext uri="{0D108BD9-81ED-4DB2-BD59-A6C34878D82A}">
                    <a16:rowId xmlns:a16="http://schemas.microsoft.com/office/drawing/2014/main" val="634823115"/>
                  </a:ext>
                </a:extLst>
              </a:tr>
              <a:tr h="323133">
                <a:tc>
                  <a:txBody>
                    <a:bodyPr/>
                    <a:lstStyle/>
                    <a:p>
                      <a:pPr algn="l"/>
                      <a:r>
                        <a:rPr lang="en-US" sz="1050" b="1">
                          <a:latin typeface="Arial" panose="020B0604020202020204" pitchFamily="34" charset="0"/>
                          <a:cs typeface="Arial" panose="020B0604020202020204" pitchFamily="34" charset="0"/>
                        </a:rPr>
                        <a:t>Total</a:t>
                      </a:r>
                    </a:p>
                  </a:txBody>
                  <a:tcPr anchor="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a:solidFill>
                            <a:schemeClr val="dk1"/>
                          </a:solidFill>
                          <a:latin typeface="Arial" panose="020B0604020202020204" pitchFamily="34" charset="0"/>
                          <a:ea typeface="+mn-ea"/>
                          <a:cs typeface="Arial" panose="020B0604020202020204" pitchFamily="34" charset="0"/>
                        </a:rPr>
                        <a:t>               $</a:t>
                      </a:r>
                      <a:r>
                        <a:rPr lang="en-US" sz="1050" b="1" kern="1200">
                          <a:solidFill>
                            <a:schemeClr val="dk1"/>
                          </a:solidFill>
                          <a:latin typeface="Arial" panose="020B0604020202020204" pitchFamily="34" charset="0"/>
                          <a:ea typeface="+mn-ea"/>
                          <a:cs typeface="Arial" panose="020B0604020202020204" pitchFamily="34" charset="0"/>
                        </a:rPr>
                        <a:t>2,264,239</a:t>
                      </a:r>
                      <a:endParaRPr lang="en-US" sz="1050" b="1">
                        <a:solidFill>
                          <a:schemeClr val="tx1"/>
                        </a:solidFill>
                        <a:latin typeface="Arial" panose="020B0604020202020204" pitchFamily="34" charset="0"/>
                        <a:cs typeface="Arial" panose="020B0604020202020204" pitchFamily="34" charset="0"/>
                      </a:endParaRPr>
                    </a:p>
                  </a:txBody>
                  <a:tcPr anchor="b">
                    <a:solidFill>
                      <a:schemeClr val="bg1">
                        <a:lumMod val="95000"/>
                      </a:schemeClr>
                    </a:solidFill>
                  </a:tcPr>
                </a:tc>
                <a:extLst>
                  <a:ext uri="{0D108BD9-81ED-4DB2-BD59-A6C34878D82A}">
                    <a16:rowId xmlns:a16="http://schemas.microsoft.com/office/drawing/2014/main" val="679940498"/>
                  </a:ext>
                </a:extLst>
              </a:tr>
            </a:tbl>
          </a:graphicData>
        </a:graphic>
      </p:graphicFrame>
      <p:sp>
        <p:nvSpPr>
          <p:cNvPr id="32" name="Rectangle: Rounded Corners 31">
            <a:extLst>
              <a:ext uri="{FF2B5EF4-FFF2-40B4-BE49-F238E27FC236}">
                <a16:creationId xmlns:a16="http://schemas.microsoft.com/office/drawing/2014/main" id="{9CACAF30-514F-D722-6E80-2A5139ECD3E6}"/>
              </a:ext>
            </a:extLst>
          </p:cNvPr>
          <p:cNvSpPr/>
          <p:nvPr/>
        </p:nvSpPr>
        <p:spPr>
          <a:xfrm>
            <a:off x="6272104" y="1981329"/>
            <a:ext cx="2190760" cy="322903"/>
          </a:xfrm>
          <a:prstGeom prst="roundRect">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u="sng">
                <a:latin typeface="Arial" panose="020B0604020202020204" pitchFamily="34" charset="0"/>
                <a:cs typeface="Arial" panose="020B0604020202020204" pitchFamily="34" charset="0"/>
              </a:rPr>
              <a:t>FY27 Prop Budget by Fund</a:t>
            </a:r>
          </a:p>
        </p:txBody>
      </p:sp>
      <p:grpSp>
        <p:nvGrpSpPr>
          <p:cNvPr id="33" name="Group 32">
            <a:extLst>
              <a:ext uri="{FF2B5EF4-FFF2-40B4-BE49-F238E27FC236}">
                <a16:creationId xmlns:a16="http://schemas.microsoft.com/office/drawing/2014/main" id="{4D332043-6ED8-367D-93F7-D446081F3B29}"/>
              </a:ext>
            </a:extLst>
          </p:cNvPr>
          <p:cNvGrpSpPr/>
          <p:nvPr/>
        </p:nvGrpSpPr>
        <p:grpSpPr>
          <a:xfrm>
            <a:off x="3958108" y="2030639"/>
            <a:ext cx="2192705" cy="1197650"/>
            <a:chOff x="457200" y="2383366"/>
            <a:chExt cx="8229600" cy="1045636"/>
          </a:xfrm>
        </p:grpSpPr>
        <p:sp>
          <p:nvSpPr>
            <p:cNvPr id="35" name="Rectangle: Rounded Corners 34">
              <a:extLst>
                <a:ext uri="{FF2B5EF4-FFF2-40B4-BE49-F238E27FC236}">
                  <a16:creationId xmlns:a16="http://schemas.microsoft.com/office/drawing/2014/main" id="{9E032956-E3AC-CAEC-C335-41D7642D0120}"/>
                </a:ext>
              </a:extLst>
            </p:cNvPr>
            <p:cNvSpPr/>
            <p:nvPr/>
          </p:nvSpPr>
          <p:spPr>
            <a:xfrm>
              <a:off x="457200" y="2614712"/>
              <a:ext cx="8229600" cy="81429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900">
                  <a:solidFill>
                    <a:schemeClr val="tx1"/>
                  </a:solidFill>
                  <a:latin typeface="Arial"/>
                  <a:ea typeface="Calibri"/>
                  <a:cs typeface="Arial"/>
                </a:rPr>
                <a:t>Provide equitable access and customer service to allow for creativity through TECHLink locations</a:t>
              </a:r>
              <a:endParaRPr lang="en-US" sz="800">
                <a:solidFill>
                  <a:schemeClr val="tx1"/>
                </a:solidFill>
              </a:endParaRPr>
            </a:p>
          </p:txBody>
        </p:sp>
        <p:sp>
          <p:nvSpPr>
            <p:cNvPr id="38" name="Rectangle: Rounded Corners 37">
              <a:extLst>
                <a:ext uri="{FF2B5EF4-FFF2-40B4-BE49-F238E27FC236}">
                  <a16:creationId xmlns:a16="http://schemas.microsoft.com/office/drawing/2014/main" id="{7041E486-8A2E-4E26-DF43-82497855DBB4}"/>
                </a:ext>
              </a:extLst>
            </p:cNvPr>
            <p:cNvSpPr/>
            <p:nvPr/>
          </p:nvSpPr>
          <p:spPr>
            <a:xfrm>
              <a:off x="457200" y="2383366"/>
              <a:ext cx="8229600" cy="213360"/>
            </a:xfrm>
            <a:prstGeom prst="roundRect">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u="sng">
                  <a:latin typeface="Arial" panose="020B0604020202020204" pitchFamily="34" charset="0"/>
                  <a:cs typeface="Arial" panose="020B0604020202020204" pitchFamily="34" charset="0"/>
                </a:rPr>
                <a:t>Significant Budget Items</a:t>
              </a:r>
            </a:p>
          </p:txBody>
        </p:sp>
      </p:grpSp>
      <p:pic>
        <p:nvPicPr>
          <p:cNvPr id="3" name="Picture 2">
            <a:extLst>
              <a:ext uri="{FF2B5EF4-FFF2-40B4-BE49-F238E27FC236}">
                <a16:creationId xmlns:a16="http://schemas.microsoft.com/office/drawing/2014/main" id="{7273F7B4-ABF8-27B6-EFEC-CD109068E98C}"/>
              </a:ext>
            </a:extLst>
          </p:cNvPr>
          <p:cNvPicPr>
            <a:picLocks noChangeAspect="1"/>
          </p:cNvPicPr>
          <p:nvPr/>
        </p:nvPicPr>
        <p:blipFill>
          <a:blip r:embed="rId3"/>
          <a:stretch>
            <a:fillRect/>
          </a:stretch>
        </p:blipFill>
        <p:spPr>
          <a:xfrm>
            <a:off x="8281699" y="83360"/>
            <a:ext cx="677197" cy="901198"/>
          </a:xfrm>
          <a:prstGeom prst="rect">
            <a:avLst/>
          </a:prstGeom>
        </p:spPr>
      </p:pic>
    </p:spTree>
    <p:extLst>
      <p:ext uri="{BB962C8B-B14F-4D97-AF65-F5344CB8AC3E}">
        <p14:creationId xmlns:p14="http://schemas.microsoft.com/office/powerpoint/2010/main" val="2609610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7B33F-A466-4171-9F61-DB053E92046B}"/>
              </a:ext>
            </a:extLst>
          </p:cNvPr>
          <p:cNvSpPr>
            <a:spLocks noGrp="1"/>
          </p:cNvSpPr>
          <p:nvPr>
            <p:ph type="title"/>
          </p:nvPr>
        </p:nvSpPr>
        <p:spPr/>
        <p:txBody>
          <a:bodyPr/>
          <a:lstStyle/>
          <a:p>
            <a:r>
              <a:rPr lang="en-US"/>
              <a:t>Revenue Highlights</a:t>
            </a:r>
          </a:p>
        </p:txBody>
      </p:sp>
      <p:sp>
        <p:nvSpPr>
          <p:cNvPr id="4" name="Slide Number Placeholder 3">
            <a:extLst>
              <a:ext uri="{FF2B5EF4-FFF2-40B4-BE49-F238E27FC236}">
                <a16:creationId xmlns:a16="http://schemas.microsoft.com/office/drawing/2014/main" id="{E96D7969-A5AE-43C7-8F65-35501A68F8D6}"/>
              </a:ext>
            </a:extLst>
          </p:cNvPr>
          <p:cNvSpPr>
            <a:spLocks noGrp="1"/>
          </p:cNvSpPr>
          <p:nvPr>
            <p:ph type="sldNum" sz="quarter" idx="12"/>
          </p:nvPr>
        </p:nvSpPr>
        <p:spPr/>
        <p:txBody>
          <a:body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18</a:t>
            </a:fld>
            <a:endParaRPr lang="en-US">
              <a:solidFill>
                <a:prstClr val="black"/>
              </a:solidFill>
              <a:ea typeface="ＭＳ Ｐゴシック" charset="0"/>
            </a:endParaRPr>
          </a:p>
        </p:txBody>
      </p:sp>
      <p:sp>
        <p:nvSpPr>
          <p:cNvPr id="5" name="Rectangle: Rounded Corners 4">
            <a:extLst>
              <a:ext uri="{FF2B5EF4-FFF2-40B4-BE49-F238E27FC236}">
                <a16:creationId xmlns:a16="http://schemas.microsoft.com/office/drawing/2014/main" id="{15F4CF77-C16B-9BD5-5AFC-DD770CA21C7A}"/>
              </a:ext>
            </a:extLst>
          </p:cNvPr>
          <p:cNvSpPr/>
          <p:nvPr/>
        </p:nvSpPr>
        <p:spPr>
          <a:xfrm>
            <a:off x="457200" y="1246611"/>
            <a:ext cx="8229600" cy="499894"/>
          </a:xfrm>
          <a:prstGeom prst="roundRect">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5DA88F6-CB74-9F2D-7AB5-561A80C20A51}"/>
              </a:ext>
            </a:extLst>
          </p:cNvPr>
          <p:cNvSpPr txBox="1"/>
          <p:nvPr/>
        </p:nvSpPr>
        <p:spPr>
          <a:xfrm>
            <a:off x="391320" y="2158601"/>
            <a:ext cx="8361359" cy="2677656"/>
          </a:xfrm>
          <a:prstGeom prst="rect">
            <a:avLst/>
          </a:prstGeom>
          <a:noFill/>
        </p:spPr>
        <p:txBody>
          <a:bodyPr wrap="square" rtlCol="0">
            <a:spAutoFit/>
          </a:bodyPr>
          <a:lstStyle/>
          <a:p>
            <a:pPr marL="285750" indent="-285750">
              <a:buFont typeface="Arial" panose="020B0604020202020204" pitchFamily="34" charset="0"/>
              <a:buChar char="•"/>
            </a:pPr>
            <a:r>
              <a:rPr lang="en-US" sz="2400" b="1"/>
              <a:t>Passport Services Fees- </a:t>
            </a:r>
            <a:r>
              <a:rPr lang="en-US" sz="2400"/>
              <a:t>HPL is projecting that passport service revenue will be flat for FY2027 compared to FY2026 estimates </a:t>
            </a:r>
          </a:p>
          <a:p>
            <a:endParaRPr lang="en-US" sz="2400"/>
          </a:p>
          <a:p>
            <a:endParaRPr lang="en-US" sz="2400"/>
          </a:p>
          <a:p>
            <a:pPr marL="285750" indent="-285750">
              <a:buFont typeface="Arial" panose="020B0604020202020204" pitchFamily="34" charset="0"/>
              <a:buChar char="•"/>
            </a:pPr>
            <a:r>
              <a:rPr lang="en-US" sz="2400" b="1"/>
              <a:t>Special Event Revenue- </a:t>
            </a:r>
            <a:r>
              <a:rPr lang="en-US" sz="2400"/>
              <a:t>HPL is projecting that Special Event revenues will increase 14.3% in FY2027 compared to FY2026 budgeted</a:t>
            </a:r>
          </a:p>
        </p:txBody>
      </p:sp>
      <p:pic>
        <p:nvPicPr>
          <p:cNvPr id="3" name="Picture 2">
            <a:extLst>
              <a:ext uri="{FF2B5EF4-FFF2-40B4-BE49-F238E27FC236}">
                <a16:creationId xmlns:a16="http://schemas.microsoft.com/office/drawing/2014/main" id="{BEE0B2A7-6F31-DE9D-391B-B2B932612D13}"/>
              </a:ext>
            </a:extLst>
          </p:cNvPr>
          <p:cNvPicPr>
            <a:picLocks noChangeAspect="1"/>
          </p:cNvPicPr>
          <p:nvPr/>
        </p:nvPicPr>
        <p:blipFill>
          <a:blip r:embed="rId3"/>
          <a:stretch>
            <a:fillRect/>
          </a:stretch>
        </p:blipFill>
        <p:spPr>
          <a:xfrm>
            <a:off x="8275349" y="136525"/>
            <a:ext cx="677197" cy="901198"/>
          </a:xfrm>
          <a:prstGeom prst="rect">
            <a:avLst/>
          </a:prstGeom>
        </p:spPr>
      </p:pic>
    </p:spTree>
    <p:extLst>
      <p:ext uri="{BB962C8B-B14F-4D97-AF65-F5344CB8AC3E}">
        <p14:creationId xmlns:p14="http://schemas.microsoft.com/office/powerpoint/2010/main" val="2828915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7B33F-A466-4171-9F61-DB053E92046B}"/>
              </a:ext>
            </a:extLst>
          </p:cNvPr>
          <p:cNvSpPr>
            <a:spLocks noGrp="1"/>
          </p:cNvSpPr>
          <p:nvPr>
            <p:ph type="title"/>
          </p:nvPr>
        </p:nvSpPr>
        <p:spPr/>
        <p:txBody>
          <a:bodyPr/>
          <a:lstStyle/>
          <a:p>
            <a:r>
              <a:rPr lang="en-US"/>
              <a:t>Revenue by Fund</a:t>
            </a:r>
            <a:br>
              <a:rPr lang="en-US"/>
            </a:br>
            <a:r>
              <a:rPr lang="en-US"/>
              <a:t>[in thousands]</a:t>
            </a:r>
          </a:p>
        </p:txBody>
      </p:sp>
      <p:sp>
        <p:nvSpPr>
          <p:cNvPr id="4" name="Slide Number Placeholder 3">
            <a:extLst>
              <a:ext uri="{FF2B5EF4-FFF2-40B4-BE49-F238E27FC236}">
                <a16:creationId xmlns:a16="http://schemas.microsoft.com/office/drawing/2014/main" id="{E96D7969-A5AE-43C7-8F65-35501A68F8D6}"/>
              </a:ext>
            </a:extLst>
          </p:cNvPr>
          <p:cNvSpPr>
            <a:spLocks noGrp="1"/>
          </p:cNvSpPr>
          <p:nvPr>
            <p:ph type="sldNum" sz="quarter" idx="12"/>
          </p:nvPr>
        </p:nvSpPr>
        <p:spPr/>
        <p:txBody>
          <a:body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19</a:t>
            </a:fld>
            <a:endParaRPr lang="en-US">
              <a:solidFill>
                <a:prstClr val="black"/>
              </a:solidFill>
              <a:ea typeface="ＭＳ Ｐゴシック" charset="0"/>
            </a:endParaRPr>
          </a:p>
        </p:txBody>
      </p:sp>
      <p:graphicFrame>
        <p:nvGraphicFramePr>
          <p:cNvPr id="6" name="Chart 5">
            <a:extLst>
              <a:ext uri="{FF2B5EF4-FFF2-40B4-BE49-F238E27FC236}">
                <a16:creationId xmlns:a16="http://schemas.microsoft.com/office/drawing/2014/main" id="{E66865ED-428B-64F7-CAEF-C2E2ECD24BE6}"/>
              </a:ext>
            </a:extLst>
          </p:cNvPr>
          <p:cNvGraphicFramePr>
            <a:graphicFrameLocks/>
          </p:cNvGraphicFramePr>
          <p:nvPr>
            <p:extLst>
              <p:ext uri="{D42A27DB-BD31-4B8C-83A1-F6EECF244321}">
                <p14:modId xmlns:p14="http://schemas.microsoft.com/office/powerpoint/2010/main" val="196957049"/>
              </p:ext>
            </p:extLst>
          </p:nvPr>
        </p:nvGraphicFramePr>
        <p:xfrm>
          <a:off x="1399032" y="1225296"/>
          <a:ext cx="5693282" cy="270338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2">
            <a:extLst>
              <a:ext uri="{FF2B5EF4-FFF2-40B4-BE49-F238E27FC236}">
                <a16:creationId xmlns:a16="http://schemas.microsoft.com/office/drawing/2014/main" id="{D6D1B6A7-F24C-DB17-5779-43CA08EC78F7}"/>
              </a:ext>
            </a:extLst>
          </p:cNvPr>
          <p:cNvGraphicFramePr>
            <a:graphicFrameLocks noGrp="1"/>
          </p:cNvGraphicFramePr>
          <p:nvPr>
            <p:extLst>
              <p:ext uri="{D42A27DB-BD31-4B8C-83A1-F6EECF244321}">
                <p14:modId xmlns:p14="http://schemas.microsoft.com/office/powerpoint/2010/main" val="1480185452"/>
              </p:ext>
            </p:extLst>
          </p:nvPr>
        </p:nvGraphicFramePr>
        <p:xfrm>
          <a:off x="457200" y="4010977"/>
          <a:ext cx="8006952" cy="2287698"/>
        </p:xfrm>
        <a:graphic>
          <a:graphicData uri="http://schemas.openxmlformats.org/drawingml/2006/table">
            <a:tbl>
              <a:tblPr/>
              <a:tblGrid>
                <a:gridCol w="1529677">
                  <a:extLst>
                    <a:ext uri="{9D8B030D-6E8A-4147-A177-3AD203B41FA5}">
                      <a16:colId xmlns:a16="http://schemas.microsoft.com/office/drawing/2014/main" val="2962837712"/>
                    </a:ext>
                  </a:extLst>
                </a:gridCol>
                <a:gridCol w="1171107">
                  <a:extLst>
                    <a:ext uri="{9D8B030D-6E8A-4147-A177-3AD203B41FA5}">
                      <a16:colId xmlns:a16="http://schemas.microsoft.com/office/drawing/2014/main" val="1091677546"/>
                    </a:ext>
                  </a:extLst>
                </a:gridCol>
                <a:gridCol w="1171107">
                  <a:extLst>
                    <a:ext uri="{9D8B030D-6E8A-4147-A177-3AD203B41FA5}">
                      <a16:colId xmlns:a16="http://schemas.microsoft.com/office/drawing/2014/main" val="4012538432"/>
                    </a:ext>
                  </a:extLst>
                </a:gridCol>
                <a:gridCol w="1171107">
                  <a:extLst>
                    <a:ext uri="{9D8B030D-6E8A-4147-A177-3AD203B41FA5}">
                      <a16:colId xmlns:a16="http://schemas.microsoft.com/office/drawing/2014/main" val="2013916817"/>
                    </a:ext>
                  </a:extLst>
                </a:gridCol>
                <a:gridCol w="1171107">
                  <a:extLst>
                    <a:ext uri="{9D8B030D-6E8A-4147-A177-3AD203B41FA5}">
                      <a16:colId xmlns:a16="http://schemas.microsoft.com/office/drawing/2014/main" val="1371762408"/>
                    </a:ext>
                  </a:extLst>
                </a:gridCol>
                <a:gridCol w="1171107">
                  <a:extLst>
                    <a:ext uri="{9D8B030D-6E8A-4147-A177-3AD203B41FA5}">
                      <a16:colId xmlns:a16="http://schemas.microsoft.com/office/drawing/2014/main" val="2761303238"/>
                    </a:ext>
                  </a:extLst>
                </a:gridCol>
                <a:gridCol w="621740">
                  <a:extLst>
                    <a:ext uri="{9D8B030D-6E8A-4147-A177-3AD203B41FA5}">
                      <a16:colId xmlns:a16="http://schemas.microsoft.com/office/drawing/2014/main" val="704555147"/>
                    </a:ext>
                  </a:extLst>
                </a:gridCol>
              </a:tblGrid>
              <a:tr h="693321">
                <a:tc rowSpan="2">
                  <a:txBody>
                    <a:bodyPr/>
                    <a:lstStyle/>
                    <a:p>
                      <a:pPr algn="ctr" rtl="0" fontAlgn="ctr">
                        <a:buNone/>
                      </a:pPr>
                      <a:r>
                        <a:rPr lang="en-US" sz="1000" b="1" i="0" u="none" strike="noStrike">
                          <a:solidFill>
                            <a:srgbClr val="FFFFFF"/>
                          </a:solidFill>
                          <a:effectLst/>
                          <a:latin typeface="Arial" panose="020B0604020202020204" pitchFamily="34" charset="0"/>
                        </a:rPr>
                        <a:t>Program</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FY25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FY26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FY26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FY27</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Variance FY27 Proposed/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C00000"/>
                    </a:solidFill>
                  </a:tcPr>
                </a:tc>
                <a:extLst>
                  <a:ext uri="{0D108BD9-81ED-4DB2-BD59-A6C34878D82A}">
                    <a16:rowId xmlns:a16="http://schemas.microsoft.com/office/drawing/2014/main" val="2877966692"/>
                  </a:ext>
                </a:extLst>
              </a:tr>
              <a:tr h="182112">
                <a:tc vMerge="1">
                  <a:txBody>
                    <a:bodyPr/>
                    <a:lstStyle/>
                    <a:p>
                      <a:endParaRPr lang="en-US"/>
                    </a:p>
                  </a:txBody>
                  <a:tcPr/>
                </a:tc>
                <a:tc>
                  <a:txBody>
                    <a:bodyPr/>
                    <a:lstStyle/>
                    <a:p>
                      <a:pPr algn="ctr" rtl="0" fontAlgn="ctr">
                        <a:buNone/>
                      </a:pPr>
                      <a:r>
                        <a:rPr lang="en-US" sz="1000" b="1" i="0" u="none" strike="noStrike">
                          <a:solidFill>
                            <a:srgbClr val="FFFFFF"/>
                          </a:solidFill>
                          <a:effectLst/>
                          <a:latin typeface="Arial" panose="020B0604020202020204" pitchFamily="34" charset="0"/>
                        </a:rPr>
                        <a:t>Actual</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C000"/>
                      </a:solidFill>
                      <a:prstDash val="solid"/>
                      <a:round/>
                      <a:headEnd type="none" w="med" len="med"/>
                      <a:tailEnd type="none" w="med" len="med"/>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Budget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C000"/>
                      </a:solidFill>
                      <a:prstDash val="solid"/>
                      <a:round/>
                      <a:headEnd type="none" w="med" len="med"/>
                      <a:tailEnd type="none" w="med" len="med"/>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Estimate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C000"/>
                      </a:solidFill>
                      <a:prstDash val="solid"/>
                      <a:round/>
                      <a:headEnd type="none" w="med" len="med"/>
                      <a:tailEnd type="none" w="med" len="med"/>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Proposed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C000"/>
                      </a:solidFill>
                      <a:prstDash val="solid"/>
                      <a:round/>
                      <a:headEnd type="none" w="med" len="med"/>
                      <a:tailEnd type="none" w="med" len="med"/>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FY26 Budget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C000"/>
                      </a:solidFill>
                      <a:prstDash val="solid"/>
                      <a:round/>
                      <a:headEnd type="none" w="med" len="med"/>
                      <a:tailEnd type="none" w="med" len="med"/>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Change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C000"/>
                      </a:solidFill>
                      <a:prstDash val="solid"/>
                      <a:round/>
                      <a:headEnd type="none" w="med" len="med"/>
                      <a:tailEnd type="none" w="med" len="med"/>
                    </a:lnB>
                    <a:solidFill>
                      <a:srgbClr val="C00000"/>
                    </a:solidFill>
                  </a:tcPr>
                </a:tc>
                <a:extLst>
                  <a:ext uri="{0D108BD9-81ED-4DB2-BD59-A6C34878D82A}">
                    <a16:rowId xmlns:a16="http://schemas.microsoft.com/office/drawing/2014/main" val="3638206875"/>
                  </a:ext>
                </a:extLst>
              </a:tr>
              <a:tr h="448619">
                <a:tc>
                  <a:txBody>
                    <a:bodyPr/>
                    <a:lstStyle/>
                    <a:p>
                      <a:pPr algn="l" rtl="0" fontAlgn="ctr">
                        <a:buNone/>
                      </a:pPr>
                      <a:r>
                        <a:rPr lang="en-US" sz="1000" b="0" i="0" u="none" strike="noStrike">
                          <a:solidFill>
                            <a:srgbClr val="000000"/>
                          </a:solidFill>
                          <a:effectLst/>
                          <a:latin typeface="Calibri" panose="020F0502020204030204" pitchFamily="34" charset="0"/>
                        </a:rPr>
                        <a:t>General Fund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1,115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1,043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927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926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-11%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556631408"/>
                  </a:ext>
                </a:extLst>
              </a:tr>
              <a:tr h="535419">
                <a:tc>
                  <a:txBody>
                    <a:bodyPr/>
                    <a:lstStyle/>
                    <a:p>
                      <a:pPr algn="l" rtl="0" fontAlgn="ctr">
                        <a:buNone/>
                      </a:pPr>
                      <a:r>
                        <a:rPr lang="en-US" sz="1000" b="0" i="0" u="none" strike="noStrike">
                          <a:solidFill>
                            <a:srgbClr val="000000"/>
                          </a:solidFill>
                          <a:effectLst/>
                          <a:latin typeface="Calibri" panose="020F0502020204030204" pitchFamily="34" charset="0"/>
                        </a:rPr>
                        <a:t>Historic Preservation Fund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503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350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507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400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(107)</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14%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4293897740"/>
                  </a:ext>
                </a:extLst>
              </a:tr>
              <a:tr h="428227">
                <a:tc>
                  <a:txBody>
                    <a:bodyPr/>
                    <a:lstStyle/>
                    <a:p>
                      <a:pPr algn="ctr" rtl="0" fontAlgn="ctr">
                        <a:buNone/>
                      </a:pPr>
                      <a:r>
                        <a:rPr lang="en-US" sz="1000" b="1" i="0" u="none" strike="noStrike">
                          <a:solidFill>
                            <a:srgbClr val="FFFFFF"/>
                          </a:solidFill>
                          <a:effectLst/>
                          <a:latin typeface="Arial" panose="020B0604020202020204" pitchFamily="34" charset="0"/>
                        </a:rPr>
                        <a:t>Total</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algn="ctr" fontAlgn="ctr">
                        <a:buNone/>
                      </a:pPr>
                      <a:r>
                        <a:rPr lang="en-US" sz="1000" b="1" i="0" u="none" strike="noStrike">
                          <a:solidFill>
                            <a:srgbClr val="FFFFFF"/>
                          </a:solidFill>
                          <a:effectLst/>
                          <a:latin typeface="Arial" panose="020B0604020202020204" pitchFamily="34" charset="0"/>
                        </a:rPr>
                        <a:t> $                1,618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algn="ctr" fontAlgn="ctr">
                        <a:buNone/>
                      </a:pPr>
                      <a:r>
                        <a:rPr lang="en-US" sz="1000" b="1" i="0" u="none" strike="noStrike">
                          <a:solidFill>
                            <a:srgbClr val="FFFFFF"/>
                          </a:solidFill>
                          <a:effectLst/>
                          <a:latin typeface="Arial" panose="020B0604020202020204" pitchFamily="34" charset="0"/>
                        </a:rPr>
                        <a:t> $                1,393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algn="ctr" fontAlgn="ctr">
                        <a:buNone/>
                      </a:pPr>
                      <a:r>
                        <a:rPr lang="en-US" sz="1000" b="1" i="0" u="none" strike="noStrike">
                          <a:solidFill>
                            <a:srgbClr val="FFFFFF"/>
                          </a:solidFill>
                          <a:effectLst/>
                          <a:latin typeface="Arial" panose="020B0604020202020204" pitchFamily="34" charset="0"/>
                        </a:rPr>
                        <a:t> $                1,434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algn="ctr" fontAlgn="ctr">
                        <a:buNone/>
                      </a:pPr>
                      <a:r>
                        <a:rPr lang="en-US" sz="1000" b="1" i="0" u="none" strike="noStrike">
                          <a:solidFill>
                            <a:srgbClr val="FFFFFF"/>
                          </a:solidFill>
                          <a:effectLst/>
                          <a:latin typeface="Arial" panose="020B0604020202020204" pitchFamily="34" charset="0"/>
                        </a:rPr>
                        <a:t> $                1,326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algn="ctr" fontAlgn="ctr">
                        <a:buNone/>
                      </a:pPr>
                      <a:r>
                        <a:rPr lang="en-US" sz="1000" b="1" i="0" u="none" strike="noStrike">
                          <a:solidFill>
                            <a:srgbClr val="FFFFFF"/>
                          </a:solidFill>
                          <a:effectLst/>
                          <a:latin typeface="Arial" panose="020B0604020202020204" pitchFamily="34" charset="0"/>
                        </a:rPr>
                        <a:t> $                  (108)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algn="ctr" fontAlgn="ctr">
                        <a:buNone/>
                      </a:pPr>
                      <a:r>
                        <a:rPr lang="en-US" sz="1000" b="1" i="0" u="none" strike="noStrike">
                          <a:solidFill>
                            <a:srgbClr val="FFFFFF"/>
                          </a:solidFill>
                          <a:effectLst/>
                          <a:latin typeface="Arial" panose="020B0604020202020204" pitchFamily="34" charset="0"/>
                        </a:rPr>
                        <a:t>-5%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extLst>
                  <a:ext uri="{0D108BD9-81ED-4DB2-BD59-A6C34878D82A}">
                    <a16:rowId xmlns:a16="http://schemas.microsoft.com/office/drawing/2014/main" val="691285876"/>
                  </a:ext>
                </a:extLst>
              </a:tr>
            </a:tbl>
          </a:graphicData>
        </a:graphic>
      </p:graphicFrame>
      <p:pic>
        <p:nvPicPr>
          <p:cNvPr id="5" name="Picture 4">
            <a:extLst>
              <a:ext uri="{FF2B5EF4-FFF2-40B4-BE49-F238E27FC236}">
                <a16:creationId xmlns:a16="http://schemas.microsoft.com/office/drawing/2014/main" id="{61F19956-7EA8-505B-DC97-8DCBB553F413}"/>
              </a:ext>
            </a:extLst>
          </p:cNvPr>
          <p:cNvPicPr>
            <a:picLocks noChangeAspect="1"/>
          </p:cNvPicPr>
          <p:nvPr/>
        </p:nvPicPr>
        <p:blipFill>
          <a:blip r:embed="rId4"/>
          <a:stretch>
            <a:fillRect/>
          </a:stretch>
        </p:blipFill>
        <p:spPr>
          <a:xfrm>
            <a:off x="8281699" y="83360"/>
            <a:ext cx="677197" cy="901198"/>
          </a:xfrm>
          <a:prstGeom prst="rect">
            <a:avLst/>
          </a:prstGeom>
        </p:spPr>
      </p:pic>
    </p:spTree>
    <p:extLst>
      <p:ext uri="{BB962C8B-B14F-4D97-AF65-F5344CB8AC3E}">
        <p14:creationId xmlns:p14="http://schemas.microsoft.com/office/powerpoint/2010/main" val="3348666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5BF52-EA95-0F65-B4D2-357DC258E1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36316D-35E1-448A-F95E-6638D7B52465}"/>
              </a:ext>
            </a:extLst>
          </p:cNvPr>
          <p:cNvSpPr>
            <a:spLocks noGrp="1"/>
          </p:cNvSpPr>
          <p:nvPr>
            <p:ph type="title"/>
          </p:nvPr>
        </p:nvSpPr>
        <p:spPr/>
        <p:txBody>
          <a:bodyPr/>
          <a:lstStyle/>
          <a:p>
            <a:r>
              <a:rPr lang="en-US">
                <a:latin typeface="Arial"/>
                <a:cs typeface="Arial"/>
              </a:rPr>
              <a:t>Department Organization Chart</a:t>
            </a:r>
            <a:endParaRPr lang="en-US"/>
          </a:p>
        </p:txBody>
      </p:sp>
      <p:sp>
        <p:nvSpPr>
          <p:cNvPr id="4" name="Slide Number Placeholder 3">
            <a:extLst>
              <a:ext uri="{FF2B5EF4-FFF2-40B4-BE49-F238E27FC236}">
                <a16:creationId xmlns:a16="http://schemas.microsoft.com/office/drawing/2014/main" id="{05CE33BC-422F-572D-B9A5-6D7FAF646CBB}"/>
              </a:ext>
            </a:extLst>
          </p:cNvPr>
          <p:cNvSpPr>
            <a:spLocks noGrp="1"/>
          </p:cNvSpPr>
          <p:nvPr>
            <p:ph type="sldNum" sz="quarter" idx="12"/>
          </p:nvPr>
        </p:nvSpPr>
        <p:spPr>
          <a:xfrm>
            <a:off x="6553200" y="6409515"/>
            <a:ext cx="2133600" cy="365125"/>
          </a:xfrm>
        </p:spPr>
        <p:txBody>
          <a:body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2</a:t>
            </a:fld>
            <a:endParaRPr lang="en-US">
              <a:solidFill>
                <a:prstClr val="black"/>
              </a:solidFill>
              <a:ea typeface="ＭＳ Ｐゴシック" charset="0"/>
            </a:endParaRPr>
          </a:p>
        </p:txBody>
      </p:sp>
      <p:sp>
        <p:nvSpPr>
          <p:cNvPr id="61" name="Rectangle 60">
            <a:extLst>
              <a:ext uri="{FF2B5EF4-FFF2-40B4-BE49-F238E27FC236}">
                <a16:creationId xmlns:a16="http://schemas.microsoft.com/office/drawing/2014/main" id="{1D335F6E-F464-5E3B-88D8-47DF9EE4202C}"/>
              </a:ext>
            </a:extLst>
          </p:cNvPr>
          <p:cNvSpPr/>
          <p:nvPr/>
        </p:nvSpPr>
        <p:spPr>
          <a:xfrm>
            <a:off x="7557117" y="1773011"/>
            <a:ext cx="1149685" cy="153888"/>
          </a:xfrm>
          <a:prstGeom prst="rect">
            <a:avLst/>
          </a:prstGeom>
        </p:spPr>
        <p:txBody>
          <a:bodyPr wrap="square" lIns="0" tIns="0" rIns="0" bIns="0" anchor="ctr" anchorCtr="0">
            <a:spAutoFit/>
          </a:bodyPr>
          <a:lstStyle/>
          <a:p>
            <a:pPr algn="ctr" defTabSz="685800">
              <a:defRPr/>
            </a:pPr>
            <a:r>
              <a:rPr lang="en-US" sz="1000" b="1" kern="0">
                <a:solidFill>
                  <a:srgbClr val="FFFFFF"/>
                </a:solidFill>
                <a:latin typeface="Open Sans" panose="020B0606030504020204" pitchFamily="34" charset="0"/>
                <a:ea typeface="Open Sans" panose="020B0606030504020204" pitchFamily="34" charset="0"/>
                <a:cs typeface="Open Sans" panose="020B0606030504020204" pitchFamily="34" charset="0"/>
              </a:rPr>
              <a:t>BEYOND</a:t>
            </a:r>
          </a:p>
        </p:txBody>
      </p:sp>
      <p:graphicFrame>
        <p:nvGraphicFramePr>
          <p:cNvPr id="3" name="Diagram 2">
            <a:extLst>
              <a:ext uri="{FF2B5EF4-FFF2-40B4-BE49-F238E27FC236}">
                <a16:creationId xmlns:a16="http://schemas.microsoft.com/office/drawing/2014/main" id="{4CDEFF98-E47E-C0DD-CAEA-9132E1157D6B}"/>
              </a:ext>
            </a:extLst>
          </p:cNvPr>
          <p:cNvGraphicFramePr/>
          <p:nvPr>
            <p:extLst>
              <p:ext uri="{D42A27DB-BD31-4B8C-83A1-F6EECF244321}">
                <p14:modId xmlns:p14="http://schemas.microsoft.com/office/powerpoint/2010/main" val="1903920716"/>
              </p:ext>
            </p:extLst>
          </p:nvPr>
        </p:nvGraphicFramePr>
        <p:xfrm>
          <a:off x="457200" y="1397001"/>
          <a:ext cx="8229600" cy="37786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B7368CCD-480A-A924-6217-16ABCED052D2}"/>
              </a:ext>
            </a:extLst>
          </p:cNvPr>
          <p:cNvPicPr>
            <a:picLocks noChangeAspect="1"/>
          </p:cNvPicPr>
          <p:nvPr/>
        </p:nvPicPr>
        <p:blipFill>
          <a:blip r:embed="rId8"/>
          <a:stretch>
            <a:fillRect/>
          </a:stretch>
        </p:blipFill>
        <p:spPr>
          <a:xfrm>
            <a:off x="8281699" y="83360"/>
            <a:ext cx="677197" cy="901198"/>
          </a:xfrm>
          <a:prstGeom prst="rect">
            <a:avLst/>
          </a:prstGeom>
        </p:spPr>
      </p:pic>
    </p:spTree>
    <p:extLst>
      <p:ext uri="{BB962C8B-B14F-4D97-AF65-F5344CB8AC3E}">
        <p14:creationId xmlns:p14="http://schemas.microsoft.com/office/powerpoint/2010/main" val="2991186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7B33F-A466-4171-9F61-DB053E92046B}"/>
              </a:ext>
            </a:extLst>
          </p:cNvPr>
          <p:cNvSpPr>
            <a:spLocks noGrp="1"/>
          </p:cNvSpPr>
          <p:nvPr>
            <p:ph type="title"/>
          </p:nvPr>
        </p:nvSpPr>
        <p:spPr/>
        <p:txBody>
          <a:bodyPr/>
          <a:lstStyle/>
          <a:p>
            <a:r>
              <a:rPr lang="en-US">
                <a:latin typeface="Arial"/>
                <a:cs typeface="Arial"/>
              </a:rPr>
              <a:t>Revenue by Program</a:t>
            </a:r>
            <a:br>
              <a:rPr lang="en-US">
                <a:latin typeface="Arial"/>
                <a:cs typeface="Arial"/>
              </a:rPr>
            </a:br>
            <a:r>
              <a:rPr lang="en-US">
                <a:latin typeface="Arial"/>
                <a:cs typeface="Arial"/>
              </a:rPr>
              <a:t>[in thousands]</a:t>
            </a:r>
          </a:p>
        </p:txBody>
      </p:sp>
      <p:sp>
        <p:nvSpPr>
          <p:cNvPr id="4" name="Slide Number Placeholder 3">
            <a:extLst>
              <a:ext uri="{FF2B5EF4-FFF2-40B4-BE49-F238E27FC236}">
                <a16:creationId xmlns:a16="http://schemas.microsoft.com/office/drawing/2014/main" id="{E96D7969-A5AE-43C7-8F65-35501A68F8D6}"/>
              </a:ext>
            </a:extLst>
          </p:cNvPr>
          <p:cNvSpPr>
            <a:spLocks noGrp="1"/>
          </p:cNvSpPr>
          <p:nvPr>
            <p:ph type="sldNum" sz="quarter" idx="12"/>
          </p:nvPr>
        </p:nvSpPr>
        <p:spPr/>
        <p:txBody>
          <a:body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20</a:t>
            </a:fld>
            <a:endParaRPr lang="en-US">
              <a:solidFill>
                <a:prstClr val="black"/>
              </a:solidFill>
              <a:ea typeface="ＭＳ Ｐゴシック" charset="0"/>
            </a:endParaRPr>
          </a:p>
        </p:txBody>
      </p:sp>
      <p:graphicFrame>
        <p:nvGraphicFramePr>
          <p:cNvPr id="6" name="Table 5">
            <a:extLst>
              <a:ext uri="{FF2B5EF4-FFF2-40B4-BE49-F238E27FC236}">
                <a16:creationId xmlns:a16="http://schemas.microsoft.com/office/drawing/2014/main" id="{2363F34C-5578-D00F-4927-9E3B5C168C41}"/>
              </a:ext>
            </a:extLst>
          </p:cNvPr>
          <p:cNvGraphicFramePr>
            <a:graphicFrameLocks noGrp="1"/>
          </p:cNvGraphicFramePr>
          <p:nvPr>
            <p:extLst>
              <p:ext uri="{D42A27DB-BD31-4B8C-83A1-F6EECF244321}">
                <p14:modId xmlns:p14="http://schemas.microsoft.com/office/powerpoint/2010/main" val="1929203778"/>
              </p:ext>
            </p:extLst>
          </p:nvPr>
        </p:nvGraphicFramePr>
        <p:xfrm>
          <a:off x="717549" y="1581912"/>
          <a:ext cx="7708901" cy="4368320"/>
        </p:xfrm>
        <a:graphic>
          <a:graphicData uri="http://schemas.openxmlformats.org/drawingml/2006/table">
            <a:tbl>
              <a:tblPr/>
              <a:tblGrid>
                <a:gridCol w="1475767">
                  <a:extLst>
                    <a:ext uri="{9D8B030D-6E8A-4147-A177-3AD203B41FA5}">
                      <a16:colId xmlns:a16="http://schemas.microsoft.com/office/drawing/2014/main" val="2552096176"/>
                    </a:ext>
                  </a:extLst>
                </a:gridCol>
                <a:gridCol w="1129835">
                  <a:extLst>
                    <a:ext uri="{9D8B030D-6E8A-4147-A177-3AD203B41FA5}">
                      <a16:colId xmlns:a16="http://schemas.microsoft.com/office/drawing/2014/main" val="1727795352"/>
                    </a:ext>
                  </a:extLst>
                </a:gridCol>
                <a:gridCol w="1129835">
                  <a:extLst>
                    <a:ext uri="{9D8B030D-6E8A-4147-A177-3AD203B41FA5}">
                      <a16:colId xmlns:a16="http://schemas.microsoft.com/office/drawing/2014/main" val="2805180005"/>
                    </a:ext>
                  </a:extLst>
                </a:gridCol>
                <a:gridCol w="1129835">
                  <a:extLst>
                    <a:ext uri="{9D8B030D-6E8A-4147-A177-3AD203B41FA5}">
                      <a16:colId xmlns:a16="http://schemas.microsoft.com/office/drawing/2014/main" val="2823675921"/>
                    </a:ext>
                  </a:extLst>
                </a:gridCol>
                <a:gridCol w="1129835">
                  <a:extLst>
                    <a:ext uri="{9D8B030D-6E8A-4147-A177-3AD203B41FA5}">
                      <a16:colId xmlns:a16="http://schemas.microsoft.com/office/drawing/2014/main" val="867428691"/>
                    </a:ext>
                  </a:extLst>
                </a:gridCol>
                <a:gridCol w="1129835">
                  <a:extLst>
                    <a:ext uri="{9D8B030D-6E8A-4147-A177-3AD203B41FA5}">
                      <a16:colId xmlns:a16="http://schemas.microsoft.com/office/drawing/2014/main" val="2874345763"/>
                    </a:ext>
                  </a:extLst>
                </a:gridCol>
                <a:gridCol w="583959">
                  <a:extLst>
                    <a:ext uri="{9D8B030D-6E8A-4147-A177-3AD203B41FA5}">
                      <a16:colId xmlns:a16="http://schemas.microsoft.com/office/drawing/2014/main" val="2609887993"/>
                    </a:ext>
                  </a:extLst>
                </a:gridCol>
              </a:tblGrid>
              <a:tr h="576072">
                <a:tc rowSpan="2">
                  <a:txBody>
                    <a:bodyPr/>
                    <a:lstStyle/>
                    <a:p>
                      <a:pPr algn="ctr" rtl="0" fontAlgn="ctr">
                        <a:buNone/>
                      </a:pPr>
                      <a:r>
                        <a:rPr lang="en-US" sz="1000" b="1" i="0" u="none" strike="noStrike">
                          <a:solidFill>
                            <a:srgbClr val="FFFFFF"/>
                          </a:solidFill>
                          <a:effectLst/>
                          <a:latin typeface="Arial" panose="020B0604020202020204" pitchFamily="34" charset="0"/>
                        </a:rPr>
                        <a:t>Program</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FY25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FY26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FY26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FY27</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Variance FY27 Proposed/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C00000"/>
                    </a:solidFill>
                  </a:tcPr>
                </a:tc>
                <a:extLst>
                  <a:ext uri="{0D108BD9-81ED-4DB2-BD59-A6C34878D82A}">
                    <a16:rowId xmlns:a16="http://schemas.microsoft.com/office/drawing/2014/main" val="2602676777"/>
                  </a:ext>
                </a:extLst>
              </a:tr>
              <a:tr h="538089">
                <a:tc vMerge="1">
                  <a:txBody>
                    <a:bodyPr/>
                    <a:lstStyle/>
                    <a:p>
                      <a:endParaRPr lang="en-US"/>
                    </a:p>
                  </a:txBody>
                  <a:tcPr/>
                </a:tc>
                <a:tc>
                  <a:txBody>
                    <a:bodyPr/>
                    <a:lstStyle/>
                    <a:p>
                      <a:pPr algn="ctr" rtl="0" fontAlgn="ctr">
                        <a:buNone/>
                      </a:pPr>
                      <a:r>
                        <a:rPr lang="en-US" sz="1000" b="1" i="0" u="none" strike="noStrike">
                          <a:solidFill>
                            <a:srgbClr val="FFFFFF"/>
                          </a:solidFill>
                          <a:effectLst/>
                          <a:latin typeface="Arial" panose="020B0604020202020204" pitchFamily="34" charset="0"/>
                        </a:rPr>
                        <a:t>Actual</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C000"/>
                      </a:solidFill>
                      <a:prstDash val="solid"/>
                      <a:round/>
                      <a:headEnd type="none" w="med" len="med"/>
                      <a:tailEnd type="none" w="med" len="med"/>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Budget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C000"/>
                      </a:solidFill>
                      <a:prstDash val="solid"/>
                      <a:round/>
                      <a:headEnd type="none" w="med" len="med"/>
                      <a:tailEnd type="none" w="med" len="med"/>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Estimate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C000"/>
                      </a:solidFill>
                      <a:prstDash val="solid"/>
                      <a:round/>
                      <a:headEnd type="none" w="med" len="med"/>
                      <a:tailEnd type="none" w="med" len="med"/>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Proposed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C000"/>
                      </a:solidFill>
                      <a:prstDash val="solid"/>
                      <a:round/>
                      <a:headEnd type="none" w="med" len="med"/>
                      <a:tailEnd type="none" w="med" len="med"/>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FY26 Budget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C000"/>
                      </a:solidFill>
                      <a:prstDash val="solid"/>
                      <a:round/>
                      <a:headEnd type="none" w="med" len="med"/>
                      <a:tailEnd type="none" w="med" len="med"/>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Change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C000"/>
                      </a:solidFill>
                      <a:prstDash val="solid"/>
                      <a:round/>
                      <a:headEnd type="none" w="med" len="med"/>
                      <a:tailEnd type="none" w="med" len="med"/>
                    </a:lnB>
                    <a:solidFill>
                      <a:srgbClr val="C00000"/>
                    </a:solidFill>
                  </a:tcPr>
                </a:tc>
                <a:extLst>
                  <a:ext uri="{0D108BD9-81ED-4DB2-BD59-A6C34878D82A}">
                    <a16:rowId xmlns:a16="http://schemas.microsoft.com/office/drawing/2014/main" val="616107530"/>
                  </a:ext>
                </a:extLst>
              </a:tr>
              <a:tr h="563714">
                <a:tc>
                  <a:txBody>
                    <a:bodyPr/>
                    <a:lstStyle/>
                    <a:p>
                      <a:pPr algn="l" rtl="0" fontAlgn="ctr">
                        <a:buNone/>
                      </a:pPr>
                      <a:r>
                        <a:rPr lang="en-US" sz="1000" b="0" i="0" u="none" strike="noStrike">
                          <a:solidFill>
                            <a:srgbClr val="000000"/>
                          </a:solidFill>
                          <a:effectLst/>
                          <a:latin typeface="Calibri" panose="020F0502020204030204" pitchFamily="34" charset="0"/>
                        </a:rPr>
                        <a:t>Administrative Services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1,243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1,043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926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126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(800)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-88%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814872938"/>
                  </a:ext>
                </a:extLst>
              </a:tr>
              <a:tr h="538089">
                <a:tc>
                  <a:txBody>
                    <a:bodyPr/>
                    <a:lstStyle/>
                    <a:p>
                      <a:pPr algn="l" rtl="0" fontAlgn="ctr">
                        <a:buNone/>
                      </a:pPr>
                      <a:r>
                        <a:rPr lang="en-US" sz="1000" b="0" i="0" u="none" strike="noStrike">
                          <a:solidFill>
                            <a:srgbClr val="000000"/>
                          </a:solidFill>
                          <a:effectLst/>
                          <a:latin typeface="Calibri" panose="020F0502020204030204" pitchFamily="34" charset="0"/>
                        </a:rPr>
                        <a:t>Neighborhood Libraries and Central</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800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800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100%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767345016"/>
                  </a:ext>
                </a:extLst>
              </a:tr>
              <a:tr h="538089">
                <a:tc>
                  <a:txBody>
                    <a:bodyPr/>
                    <a:lstStyle/>
                    <a:p>
                      <a:pPr algn="l" rtl="0" fontAlgn="ctr">
                        <a:buNone/>
                      </a:pPr>
                      <a:r>
                        <a:rPr lang="en-US" sz="1000" b="0" i="0" u="none" strike="noStrike">
                          <a:solidFill>
                            <a:srgbClr val="000000"/>
                          </a:solidFill>
                          <a:effectLst/>
                          <a:latin typeface="Calibri" panose="020F0502020204030204" pitchFamily="34" charset="0"/>
                        </a:rPr>
                        <a:t>Digital Strategies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(128)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407529161"/>
                  </a:ext>
                </a:extLst>
              </a:tr>
              <a:tr h="538089">
                <a:tc>
                  <a:txBody>
                    <a:bodyPr/>
                    <a:lstStyle/>
                    <a:p>
                      <a:pPr algn="l" rtl="0" fontAlgn="ctr">
                        <a:buNone/>
                      </a:pPr>
                      <a:r>
                        <a:rPr lang="en-US" sz="1000" b="0" i="0" u="none" strike="noStrike">
                          <a:solidFill>
                            <a:srgbClr val="000000"/>
                          </a:solidFill>
                          <a:effectLst/>
                          <a:latin typeface="Calibri" panose="020F0502020204030204" pitchFamily="34" charset="0"/>
                        </a:rPr>
                        <a:t>Historic Preservation</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503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350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508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(508)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-100%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4158940716"/>
                  </a:ext>
                </a:extLst>
              </a:tr>
              <a:tr h="538089">
                <a:tc>
                  <a:txBody>
                    <a:bodyPr/>
                    <a:lstStyle/>
                    <a:p>
                      <a:pPr algn="l" rtl="0" fontAlgn="ctr">
                        <a:buNone/>
                      </a:pPr>
                      <a:r>
                        <a:rPr lang="en-US" sz="1000" b="0" i="0" u="none" strike="noStrike">
                          <a:solidFill>
                            <a:srgbClr val="000000"/>
                          </a:solidFill>
                          <a:effectLst/>
                          <a:latin typeface="Calibri" panose="020F0502020204030204" pitchFamily="34" charset="0"/>
                        </a:rPr>
                        <a:t>Special Events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400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400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100%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580791391"/>
                  </a:ext>
                </a:extLst>
              </a:tr>
              <a:tr h="538089">
                <a:tc>
                  <a:txBody>
                    <a:bodyPr/>
                    <a:lstStyle/>
                    <a:p>
                      <a:pPr algn="ctr" rtl="0" fontAlgn="ctr">
                        <a:buNone/>
                      </a:pPr>
                      <a:r>
                        <a:rPr lang="en-US" sz="1000" b="1" i="0" u="none" strike="noStrike">
                          <a:solidFill>
                            <a:srgbClr val="FFFFFF"/>
                          </a:solidFill>
                          <a:effectLst/>
                          <a:latin typeface="Arial" panose="020B0604020202020204" pitchFamily="34" charset="0"/>
                        </a:rPr>
                        <a:t>Total</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algn="ctr" fontAlgn="ctr">
                        <a:buNone/>
                      </a:pPr>
                      <a:r>
                        <a:rPr lang="en-US" sz="1000" b="1" i="0" u="none" strike="noStrike">
                          <a:solidFill>
                            <a:srgbClr val="FFFFFF"/>
                          </a:solidFill>
                          <a:effectLst/>
                          <a:latin typeface="Arial" panose="020B0604020202020204" pitchFamily="34" charset="0"/>
                        </a:rPr>
                        <a:t> $                1,618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algn="ctr" fontAlgn="ctr">
                        <a:buNone/>
                      </a:pPr>
                      <a:r>
                        <a:rPr lang="en-US" sz="1000" b="1" i="0" u="none" strike="noStrike">
                          <a:solidFill>
                            <a:srgbClr val="FFFFFF"/>
                          </a:solidFill>
                          <a:effectLst/>
                          <a:latin typeface="Arial" panose="020B0604020202020204" pitchFamily="34" charset="0"/>
                        </a:rPr>
                        <a:t> $                1,393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algn="ctr" fontAlgn="ctr">
                        <a:buNone/>
                      </a:pPr>
                      <a:r>
                        <a:rPr lang="en-US" sz="1000" b="1" i="0" u="none" strike="noStrike">
                          <a:solidFill>
                            <a:srgbClr val="FFFFFF"/>
                          </a:solidFill>
                          <a:effectLst/>
                          <a:latin typeface="Arial" panose="020B0604020202020204" pitchFamily="34" charset="0"/>
                        </a:rPr>
                        <a:t> $                1,434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algn="ctr" fontAlgn="ctr">
                        <a:buNone/>
                      </a:pPr>
                      <a:r>
                        <a:rPr lang="en-US" sz="1000" b="1" i="0" u="none" strike="noStrike">
                          <a:solidFill>
                            <a:srgbClr val="FFFFFF"/>
                          </a:solidFill>
                          <a:effectLst/>
                          <a:latin typeface="Arial" panose="020B0604020202020204" pitchFamily="34" charset="0"/>
                        </a:rPr>
                        <a:t> $                1,326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algn="ctr" fontAlgn="ctr">
                        <a:buNone/>
                      </a:pPr>
                      <a:r>
                        <a:rPr lang="en-US" sz="1000" b="1" i="0" u="none" strike="noStrike">
                          <a:solidFill>
                            <a:srgbClr val="FFFFFF"/>
                          </a:solidFill>
                          <a:effectLst/>
                          <a:latin typeface="Arial" panose="020B0604020202020204" pitchFamily="34" charset="0"/>
                        </a:rPr>
                        <a:t> $                  (108)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algn="ctr" fontAlgn="ctr">
                        <a:buNone/>
                      </a:pPr>
                      <a:r>
                        <a:rPr lang="en-US" sz="1000" b="1" i="0" u="none" strike="noStrike">
                          <a:solidFill>
                            <a:srgbClr val="FFFFFF"/>
                          </a:solidFill>
                          <a:effectLst/>
                          <a:latin typeface="Arial" panose="020B0604020202020204" pitchFamily="34" charset="0"/>
                        </a:rPr>
                        <a:t>-5%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extLst>
                  <a:ext uri="{0D108BD9-81ED-4DB2-BD59-A6C34878D82A}">
                    <a16:rowId xmlns:a16="http://schemas.microsoft.com/office/drawing/2014/main" val="258819350"/>
                  </a:ext>
                </a:extLst>
              </a:tr>
            </a:tbl>
          </a:graphicData>
        </a:graphic>
      </p:graphicFrame>
      <p:pic>
        <p:nvPicPr>
          <p:cNvPr id="3" name="Picture 2">
            <a:extLst>
              <a:ext uri="{FF2B5EF4-FFF2-40B4-BE49-F238E27FC236}">
                <a16:creationId xmlns:a16="http://schemas.microsoft.com/office/drawing/2014/main" id="{036E1847-24FE-5326-602B-652FACCF81CE}"/>
              </a:ext>
            </a:extLst>
          </p:cNvPr>
          <p:cNvPicPr>
            <a:picLocks noChangeAspect="1"/>
          </p:cNvPicPr>
          <p:nvPr/>
        </p:nvPicPr>
        <p:blipFill>
          <a:blip r:embed="rId3"/>
          <a:stretch>
            <a:fillRect/>
          </a:stretch>
        </p:blipFill>
        <p:spPr>
          <a:xfrm>
            <a:off x="8281699" y="83360"/>
            <a:ext cx="677197" cy="901198"/>
          </a:xfrm>
          <a:prstGeom prst="rect">
            <a:avLst/>
          </a:prstGeom>
        </p:spPr>
      </p:pic>
    </p:spTree>
    <p:extLst>
      <p:ext uri="{BB962C8B-B14F-4D97-AF65-F5344CB8AC3E}">
        <p14:creationId xmlns:p14="http://schemas.microsoft.com/office/powerpoint/2010/main" val="33969981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normAutofit/>
          </a:bodyPr>
          <a:lstStyle/>
          <a:p>
            <a:pPr marL="0" indent="0" algn="ctr">
              <a:buNone/>
            </a:pPr>
            <a:r>
              <a:rPr lang="en-US" sz="11500">
                <a:solidFill>
                  <a:schemeClr val="bg2">
                    <a:lumMod val="25000"/>
                  </a:schemeClr>
                </a:solidFill>
                <a:latin typeface="Helvetica" pitchFamily="34" charset="0"/>
              </a:rPr>
              <a:t>Questions</a:t>
            </a:r>
          </a:p>
        </p:txBody>
      </p:sp>
      <p:sp>
        <p:nvSpPr>
          <p:cNvPr id="6" name="Slide Number Placeholder 5"/>
          <p:cNvSpPr>
            <a:spLocks noGrp="1"/>
          </p:cNvSpPr>
          <p:nvPr>
            <p:ph type="sldNum" sz="quarter" idx="12"/>
          </p:nvPr>
        </p:nvSpPr>
        <p:spPr/>
        <p:txBody>
          <a:bodyPr/>
          <a:lstStyle/>
          <a:p>
            <a:fld id="{016DFC01-5263-43CC-B2B1-8A1F23EF6CC2}" type="slidenum">
              <a:rPr lang="en-US" smtClean="0"/>
              <a:pPr/>
              <a:t>21</a:t>
            </a:fld>
            <a:endParaRPr lang="en-US"/>
          </a:p>
        </p:txBody>
      </p:sp>
      <p:pic>
        <p:nvPicPr>
          <p:cNvPr id="2" name="Picture 1">
            <a:extLst>
              <a:ext uri="{FF2B5EF4-FFF2-40B4-BE49-F238E27FC236}">
                <a16:creationId xmlns:a16="http://schemas.microsoft.com/office/drawing/2014/main" id="{8D1E55C3-7D47-C483-10C1-735BE837A8A5}"/>
              </a:ext>
            </a:extLst>
          </p:cNvPr>
          <p:cNvPicPr>
            <a:picLocks noChangeAspect="1"/>
          </p:cNvPicPr>
          <p:nvPr/>
        </p:nvPicPr>
        <p:blipFill>
          <a:blip r:embed="rId3"/>
          <a:stretch>
            <a:fillRect/>
          </a:stretch>
        </p:blipFill>
        <p:spPr>
          <a:xfrm>
            <a:off x="8281699" y="83360"/>
            <a:ext cx="677197" cy="901198"/>
          </a:xfrm>
          <a:prstGeom prst="rect">
            <a:avLst/>
          </a:prstGeom>
        </p:spPr>
      </p:pic>
    </p:spTree>
    <p:extLst>
      <p:ext uri="{BB962C8B-B14F-4D97-AF65-F5344CB8AC3E}">
        <p14:creationId xmlns:p14="http://schemas.microsoft.com/office/powerpoint/2010/main" val="42947149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normAutofit/>
          </a:bodyPr>
          <a:lstStyle/>
          <a:p>
            <a:pPr marL="0" indent="0" algn="ctr">
              <a:buNone/>
            </a:pPr>
            <a:r>
              <a:rPr lang="en-US" sz="6600">
                <a:solidFill>
                  <a:schemeClr val="bg2">
                    <a:lumMod val="25000"/>
                  </a:schemeClr>
                </a:solidFill>
                <a:latin typeface="Helvetica" pitchFamily="34" charset="0"/>
              </a:rPr>
              <a:t>Appendix</a:t>
            </a:r>
          </a:p>
        </p:txBody>
      </p:sp>
      <p:sp>
        <p:nvSpPr>
          <p:cNvPr id="6" name="Slide Number Placeholder 5"/>
          <p:cNvSpPr>
            <a:spLocks noGrp="1"/>
          </p:cNvSpPr>
          <p:nvPr>
            <p:ph type="sldNum" sz="quarter" idx="12"/>
          </p:nvPr>
        </p:nvSpPr>
        <p:spPr/>
        <p:txBody>
          <a:bodyPr/>
          <a:lstStyle/>
          <a:p>
            <a:fld id="{016DFC01-5263-43CC-B2B1-8A1F23EF6CC2}" type="slidenum">
              <a:rPr lang="en-US" smtClean="0"/>
              <a:pPr/>
              <a:t>22</a:t>
            </a:fld>
            <a:endParaRPr lang="en-US"/>
          </a:p>
        </p:txBody>
      </p:sp>
      <p:pic>
        <p:nvPicPr>
          <p:cNvPr id="2" name="Picture 1">
            <a:extLst>
              <a:ext uri="{FF2B5EF4-FFF2-40B4-BE49-F238E27FC236}">
                <a16:creationId xmlns:a16="http://schemas.microsoft.com/office/drawing/2014/main" id="{EB682F81-1470-29AE-F987-F8FEB96AB59A}"/>
              </a:ext>
            </a:extLst>
          </p:cNvPr>
          <p:cNvPicPr>
            <a:picLocks noChangeAspect="1"/>
          </p:cNvPicPr>
          <p:nvPr/>
        </p:nvPicPr>
        <p:blipFill>
          <a:blip r:embed="rId3"/>
          <a:stretch>
            <a:fillRect/>
          </a:stretch>
        </p:blipFill>
        <p:spPr>
          <a:xfrm>
            <a:off x="8281699" y="83360"/>
            <a:ext cx="677197" cy="901198"/>
          </a:xfrm>
          <a:prstGeom prst="rect">
            <a:avLst/>
          </a:prstGeom>
        </p:spPr>
      </p:pic>
    </p:spTree>
    <p:extLst>
      <p:ext uri="{BB962C8B-B14F-4D97-AF65-F5344CB8AC3E}">
        <p14:creationId xmlns:p14="http://schemas.microsoft.com/office/powerpoint/2010/main" val="788881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4E128-9FC5-E105-E3AD-210FB70E56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AB2BC7-BCE2-EE7F-62FA-A6C72E54FA78}"/>
              </a:ext>
            </a:extLst>
          </p:cNvPr>
          <p:cNvSpPr>
            <a:spLocks noGrp="1"/>
          </p:cNvSpPr>
          <p:nvPr>
            <p:ph type="title"/>
          </p:nvPr>
        </p:nvSpPr>
        <p:spPr/>
        <p:txBody>
          <a:bodyPr>
            <a:normAutofit/>
          </a:bodyPr>
          <a:lstStyle/>
          <a:p>
            <a:r>
              <a:rPr lang="en-US">
                <a:solidFill>
                  <a:srgbClr val="002060"/>
                </a:solidFill>
                <a:latin typeface="Helvetica" pitchFamily="34" charset="0"/>
              </a:rPr>
              <a:t>Workplace Analysis Headcount &amp; Percentages</a:t>
            </a:r>
          </a:p>
        </p:txBody>
      </p:sp>
      <p:sp>
        <p:nvSpPr>
          <p:cNvPr id="6" name="Slide Number Placeholder 5">
            <a:extLst>
              <a:ext uri="{FF2B5EF4-FFF2-40B4-BE49-F238E27FC236}">
                <a16:creationId xmlns:a16="http://schemas.microsoft.com/office/drawing/2014/main" id="{30929AA8-6DFE-56D2-95AD-F6A57794FA22}"/>
              </a:ext>
            </a:extLst>
          </p:cNvPr>
          <p:cNvSpPr>
            <a:spLocks noGrp="1"/>
          </p:cNvSpPr>
          <p:nvPr>
            <p:ph type="sldNum" sz="quarter" idx="12"/>
          </p:nvPr>
        </p:nvSpPr>
        <p:spPr/>
        <p:txBody>
          <a:bodyPr/>
          <a:lstStyle/>
          <a:p>
            <a:fld id="{016DFC01-5263-43CC-B2B1-8A1F23EF6CC2}" type="slidenum">
              <a:rPr lang="en-US" smtClean="0"/>
              <a:pPr/>
              <a:t>23</a:t>
            </a:fld>
            <a:endParaRPr lang="en-US"/>
          </a:p>
        </p:txBody>
      </p:sp>
      <p:graphicFrame>
        <p:nvGraphicFramePr>
          <p:cNvPr id="7" name="Content Placeholder 6">
            <a:extLst>
              <a:ext uri="{FF2B5EF4-FFF2-40B4-BE49-F238E27FC236}">
                <a16:creationId xmlns:a16="http://schemas.microsoft.com/office/drawing/2014/main" id="{113978B3-5132-7584-A1B1-95C9A55AA6E3}"/>
              </a:ext>
            </a:extLst>
          </p:cNvPr>
          <p:cNvGraphicFramePr>
            <a:graphicFrameLocks noGrp="1"/>
          </p:cNvGraphicFramePr>
          <p:nvPr>
            <p:ph idx="1"/>
            <p:extLst>
              <p:ext uri="{D42A27DB-BD31-4B8C-83A1-F6EECF244321}">
                <p14:modId xmlns:p14="http://schemas.microsoft.com/office/powerpoint/2010/main" val="845348516"/>
              </p:ext>
            </p:extLst>
          </p:nvPr>
        </p:nvGraphicFramePr>
        <p:xfrm>
          <a:off x="1595628" y="3428999"/>
          <a:ext cx="5550408" cy="28427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6C24B214-A1D3-2A73-AE7F-B7B4587993FD}"/>
              </a:ext>
            </a:extLst>
          </p:cNvPr>
          <p:cNvGraphicFramePr>
            <a:graphicFrameLocks/>
          </p:cNvGraphicFramePr>
          <p:nvPr>
            <p:extLst>
              <p:ext uri="{D42A27DB-BD31-4B8C-83A1-F6EECF244321}">
                <p14:modId xmlns:p14="http://schemas.microsoft.com/office/powerpoint/2010/main" val="2937211993"/>
              </p:ext>
            </p:extLst>
          </p:nvPr>
        </p:nvGraphicFramePr>
        <p:xfrm>
          <a:off x="2651760" y="1312164"/>
          <a:ext cx="3438144" cy="1947672"/>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2">
            <a:extLst>
              <a:ext uri="{FF2B5EF4-FFF2-40B4-BE49-F238E27FC236}">
                <a16:creationId xmlns:a16="http://schemas.microsoft.com/office/drawing/2014/main" id="{3C17622B-0F73-305B-5A4F-6A8189DE741D}"/>
              </a:ext>
            </a:extLst>
          </p:cNvPr>
          <p:cNvPicPr>
            <a:picLocks noChangeAspect="1"/>
          </p:cNvPicPr>
          <p:nvPr/>
        </p:nvPicPr>
        <p:blipFill>
          <a:blip r:embed="rId5"/>
          <a:stretch>
            <a:fillRect/>
          </a:stretch>
        </p:blipFill>
        <p:spPr>
          <a:xfrm>
            <a:off x="8281699" y="83360"/>
            <a:ext cx="677197" cy="901198"/>
          </a:xfrm>
          <a:prstGeom prst="rect">
            <a:avLst/>
          </a:prstGeom>
        </p:spPr>
      </p:pic>
    </p:spTree>
    <p:extLst>
      <p:ext uri="{BB962C8B-B14F-4D97-AF65-F5344CB8AC3E}">
        <p14:creationId xmlns:p14="http://schemas.microsoft.com/office/powerpoint/2010/main" val="29964289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solidFill>
                  <a:srgbClr val="002060"/>
                </a:solidFill>
                <a:latin typeface="Helvetica" pitchFamily="34" charset="0"/>
              </a:rPr>
              <a:t>Department FY2026 Accomplishments </a:t>
            </a:r>
          </a:p>
        </p:txBody>
      </p:sp>
      <p:sp>
        <p:nvSpPr>
          <p:cNvPr id="4" name="Slide Number Placeholder 3"/>
          <p:cNvSpPr>
            <a:spLocks noGrp="1"/>
          </p:cNvSpPr>
          <p:nvPr>
            <p:ph type="sldNum" sz="quarter" idx="12"/>
          </p:nvPr>
        </p:nvSpPr>
        <p:spPr/>
        <p:txBody>
          <a:body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24</a:t>
            </a:fld>
            <a:endParaRPr lang="en-US">
              <a:solidFill>
                <a:prstClr val="black"/>
              </a:solidFill>
              <a:ea typeface="ＭＳ Ｐゴシック" charset="0"/>
            </a:endParaRPr>
          </a:p>
        </p:txBody>
      </p:sp>
      <p:sp>
        <p:nvSpPr>
          <p:cNvPr id="5" name="Content Placeholder 4"/>
          <p:cNvSpPr>
            <a:spLocks noGrp="1"/>
          </p:cNvSpPr>
          <p:nvPr>
            <p:ph idx="1"/>
          </p:nvPr>
        </p:nvSpPr>
        <p:spPr/>
        <p:txBody>
          <a:bodyPr vert="horz" lIns="0" tIns="0" rIns="0" bIns="0" rtlCol="0" anchor="t">
            <a:normAutofit lnSpcReduction="10000"/>
          </a:bodyPr>
          <a:lstStyle/>
          <a:p>
            <a:pPr marL="365760" indent="-347345">
              <a:spcBef>
                <a:spcPts val="0"/>
              </a:spcBef>
              <a:spcAft>
                <a:spcPts val="0"/>
              </a:spcAft>
            </a:pPr>
            <a:r>
              <a:rPr lang="en-US">
                <a:latin typeface="Helvetica" pitchFamily="34" charset="0"/>
              </a:rPr>
              <a:t>Library of Things expanded to include book club kits, musical instruments, tools, and a second seed library.  Usage is up 39% over last year.  </a:t>
            </a:r>
            <a:endParaRPr lang="en-US"/>
          </a:p>
          <a:p>
            <a:pPr marL="365760" indent="-347345">
              <a:spcBef>
                <a:spcPts val="0"/>
              </a:spcBef>
              <a:spcAft>
                <a:spcPts val="0"/>
              </a:spcAft>
            </a:pPr>
            <a:r>
              <a:rPr lang="en-US">
                <a:latin typeface="Helvetica" pitchFamily="34" charset="0"/>
              </a:rPr>
              <a:t>Visitors up 3% compared to visitors last year (YTD)</a:t>
            </a:r>
          </a:p>
          <a:p>
            <a:pPr marL="365760" indent="-347345">
              <a:spcBef>
                <a:spcPts val="0"/>
              </a:spcBef>
              <a:spcAft>
                <a:spcPts val="0"/>
              </a:spcAft>
            </a:pPr>
            <a:r>
              <a:rPr lang="en-US">
                <a:latin typeface="Helvetica" pitchFamily="34" charset="0"/>
              </a:rPr>
              <a:t>Strengthening partnerships with schools</a:t>
            </a:r>
          </a:p>
          <a:p>
            <a:pPr marL="822960" lvl="1" indent="-347345">
              <a:spcBef>
                <a:spcPts val="0"/>
              </a:spcBef>
              <a:spcAft>
                <a:spcPts val="0"/>
              </a:spcAft>
            </a:pPr>
            <a:r>
              <a:rPr lang="en-US">
                <a:latin typeface="Helvetica" pitchFamily="34" charset="0"/>
              </a:rPr>
              <a:t>Visited 50+ HISD classes throughout the school year to talk about library services and educational opportunities</a:t>
            </a:r>
          </a:p>
          <a:p>
            <a:pPr marL="822960" lvl="1" indent="-347345">
              <a:spcBef>
                <a:spcPts val="0"/>
              </a:spcBef>
              <a:spcAft>
                <a:spcPts val="0"/>
              </a:spcAft>
            </a:pPr>
            <a:r>
              <a:rPr lang="en-US">
                <a:latin typeface="Helvetica" pitchFamily="34" charset="0"/>
              </a:rPr>
              <a:t>Expanded Learning Link to KIPP Schools</a:t>
            </a:r>
          </a:p>
          <a:p>
            <a:pPr marL="822960" lvl="1" indent="-347345">
              <a:spcBef>
                <a:spcPts val="0"/>
              </a:spcBef>
              <a:spcAft>
                <a:spcPts val="0"/>
              </a:spcAft>
            </a:pPr>
            <a:r>
              <a:rPr lang="en-US">
                <a:latin typeface="Helvetica" pitchFamily="34" charset="0"/>
              </a:rPr>
              <a:t>Increased field trips to the Central Library</a:t>
            </a:r>
          </a:p>
          <a:p>
            <a:pPr marL="365760" indent="-347345">
              <a:spcBef>
                <a:spcPts val="0"/>
              </a:spcBef>
              <a:spcAft>
                <a:spcPts val="0"/>
              </a:spcAft>
            </a:pPr>
            <a:r>
              <a:rPr lang="en-US">
                <a:latin typeface="Helvetica"/>
                <a:cs typeface="Helvetica"/>
              </a:rPr>
              <a:t>TECHLink Vinson will open in FY27 as the fifth and largest TECHLink location, a new digital hub to empower creativity and learning. </a:t>
            </a:r>
          </a:p>
          <a:p>
            <a:pPr marL="822960" lvl="1" indent="-347345">
              <a:spcBef>
                <a:spcPts val="0"/>
              </a:spcBef>
              <a:spcAft>
                <a:spcPts val="0"/>
              </a:spcAft>
            </a:pPr>
            <a:r>
              <a:rPr lang="en-US">
                <a:latin typeface="Helvetica"/>
                <a:cs typeface="Helvetica"/>
              </a:rPr>
              <a:t>6-person Podcast Studio, music recording studio, video-recording studio, Digital Training Lab &amp; Maker Space, and Tiny Techs for children. </a:t>
            </a:r>
            <a:endParaRPr lang="en-US">
              <a:solidFill>
                <a:schemeClr val="bg2">
                  <a:lumMod val="25000"/>
                </a:schemeClr>
              </a:solidFill>
              <a:latin typeface="Helvetica" pitchFamily="34" charset="0"/>
            </a:endParaRPr>
          </a:p>
          <a:p>
            <a:pPr marL="822960" lvl="1">
              <a:spcBef>
                <a:spcPts val="0"/>
              </a:spcBef>
              <a:spcAft>
                <a:spcPts val="0"/>
              </a:spcAft>
            </a:pPr>
            <a:endParaRPr lang="en-US">
              <a:solidFill>
                <a:schemeClr val="bg2">
                  <a:lumMod val="25000"/>
                </a:schemeClr>
              </a:solidFill>
              <a:latin typeface="Helvetica" pitchFamily="34" charset="0"/>
            </a:endParaRPr>
          </a:p>
          <a:p>
            <a:pPr marL="18288" indent="0">
              <a:spcBef>
                <a:spcPts val="0"/>
              </a:spcBef>
              <a:spcAft>
                <a:spcPts val="0"/>
              </a:spcAft>
              <a:buNone/>
            </a:pPr>
            <a:endParaRPr lang="en-US">
              <a:solidFill>
                <a:schemeClr val="bg2">
                  <a:lumMod val="25000"/>
                </a:schemeClr>
              </a:solidFill>
              <a:latin typeface="Helvetica" pitchFamily="34" charset="0"/>
            </a:endParaRPr>
          </a:p>
          <a:p>
            <a:pPr marL="365760">
              <a:spcBef>
                <a:spcPts val="0"/>
              </a:spcBef>
              <a:spcAft>
                <a:spcPts val="0"/>
              </a:spcAft>
            </a:pPr>
            <a:endParaRPr lang="en-US">
              <a:solidFill>
                <a:schemeClr val="bg2">
                  <a:lumMod val="25000"/>
                </a:schemeClr>
              </a:solidFill>
              <a:latin typeface="Helvetica" pitchFamily="34" charset="0"/>
            </a:endParaRPr>
          </a:p>
        </p:txBody>
      </p:sp>
      <p:pic>
        <p:nvPicPr>
          <p:cNvPr id="3" name="Picture 2">
            <a:extLst>
              <a:ext uri="{FF2B5EF4-FFF2-40B4-BE49-F238E27FC236}">
                <a16:creationId xmlns:a16="http://schemas.microsoft.com/office/drawing/2014/main" id="{B75F5A32-0AFB-D18F-78CC-639EC1EE1270}"/>
              </a:ext>
            </a:extLst>
          </p:cNvPr>
          <p:cNvPicPr>
            <a:picLocks noChangeAspect="1"/>
          </p:cNvPicPr>
          <p:nvPr/>
        </p:nvPicPr>
        <p:blipFill>
          <a:blip r:embed="rId3"/>
          <a:stretch>
            <a:fillRect/>
          </a:stretch>
        </p:blipFill>
        <p:spPr>
          <a:xfrm>
            <a:off x="8281699" y="83360"/>
            <a:ext cx="677197" cy="901198"/>
          </a:xfrm>
          <a:prstGeom prst="rect">
            <a:avLst/>
          </a:prstGeom>
        </p:spPr>
      </p:pic>
    </p:spTree>
    <p:extLst>
      <p:ext uri="{BB962C8B-B14F-4D97-AF65-F5344CB8AC3E}">
        <p14:creationId xmlns:p14="http://schemas.microsoft.com/office/powerpoint/2010/main" val="4014657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49122-17E9-AE5B-BF82-0DC91EB6E0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570A3E-7B8D-7554-1948-12A3BD534F92}"/>
              </a:ext>
            </a:extLst>
          </p:cNvPr>
          <p:cNvSpPr>
            <a:spLocks noGrp="1"/>
          </p:cNvSpPr>
          <p:nvPr>
            <p:ph type="title"/>
          </p:nvPr>
        </p:nvSpPr>
        <p:spPr/>
        <p:txBody>
          <a:bodyPr>
            <a:normAutofit/>
          </a:bodyPr>
          <a:lstStyle/>
          <a:p>
            <a:r>
              <a:rPr lang="en-US" sz="2400">
                <a:solidFill>
                  <a:srgbClr val="002060"/>
                </a:solidFill>
                <a:latin typeface="Helvetica" pitchFamily="34" charset="0"/>
              </a:rPr>
              <a:t>How Houston residents describe the library?</a:t>
            </a:r>
            <a:br>
              <a:rPr lang="en-US" sz="2400">
                <a:solidFill>
                  <a:srgbClr val="002060"/>
                </a:solidFill>
                <a:latin typeface="Helvetica" pitchFamily="34" charset="0"/>
              </a:rPr>
            </a:br>
            <a:r>
              <a:rPr lang="en-US" sz="1800">
                <a:solidFill>
                  <a:srgbClr val="002060"/>
                </a:solidFill>
                <a:latin typeface="Helvetica" pitchFamily="34" charset="0"/>
              </a:rPr>
              <a:t>From HPL’s 2026 Customer Survey</a:t>
            </a:r>
            <a:endParaRPr lang="en-US" sz="2400">
              <a:solidFill>
                <a:srgbClr val="002060"/>
              </a:solidFill>
              <a:latin typeface="Helvetica" pitchFamily="34" charset="0"/>
            </a:endParaRPr>
          </a:p>
        </p:txBody>
      </p:sp>
      <p:sp>
        <p:nvSpPr>
          <p:cNvPr id="4" name="Slide Number Placeholder 3">
            <a:extLst>
              <a:ext uri="{FF2B5EF4-FFF2-40B4-BE49-F238E27FC236}">
                <a16:creationId xmlns:a16="http://schemas.microsoft.com/office/drawing/2014/main" id="{A10E6634-0DAD-8E62-BD09-E6354CD7C5E0}"/>
              </a:ext>
            </a:extLst>
          </p:cNvPr>
          <p:cNvSpPr>
            <a:spLocks noGrp="1"/>
          </p:cNvSpPr>
          <p:nvPr>
            <p:ph type="sldNum" sz="quarter" idx="12"/>
          </p:nvPr>
        </p:nvSpPr>
        <p:spPr/>
        <p:txBody>
          <a:body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25</a:t>
            </a:fld>
            <a:endParaRPr lang="en-US">
              <a:solidFill>
                <a:prstClr val="black"/>
              </a:solidFill>
              <a:ea typeface="ＭＳ Ｐゴシック" charset="0"/>
            </a:endParaRPr>
          </a:p>
        </p:txBody>
      </p:sp>
      <p:sp>
        <p:nvSpPr>
          <p:cNvPr id="5" name="Content Placeholder 4">
            <a:extLst>
              <a:ext uri="{FF2B5EF4-FFF2-40B4-BE49-F238E27FC236}">
                <a16:creationId xmlns:a16="http://schemas.microsoft.com/office/drawing/2014/main" id="{3690CB04-E837-6C76-CD71-21B45369C975}"/>
              </a:ext>
            </a:extLst>
          </p:cNvPr>
          <p:cNvSpPr>
            <a:spLocks noGrp="1"/>
          </p:cNvSpPr>
          <p:nvPr>
            <p:ph idx="1"/>
          </p:nvPr>
        </p:nvSpPr>
        <p:spPr/>
        <p:txBody>
          <a:bodyPr vert="horz" lIns="0" tIns="0" rIns="0" bIns="0" rtlCol="0" anchor="t">
            <a:normAutofit/>
          </a:bodyPr>
          <a:lstStyle/>
          <a:p>
            <a:pPr marL="18288" indent="0">
              <a:spcBef>
                <a:spcPts val="0"/>
              </a:spcBef>
              <a:spcAft>
                <a:spcPts val="0"/>
              </a:spcAft>
              <a:buNone/>
            </a:pPr>
            <a:endParaRPr lang="en-US">
              <a:solidFill>
                <a:schemeClr val="bg2">
                  <a:lumMod val="25000"/>
                </a:schemeClr>
              </a:solidFill>
              <a:latin typeface="Helvetica" pitchFamily="34" charset="0"/>
            </a:endParaRPr>
          </a:p>
          <a:p>
            <a:pPr marL="365760">
              <a:spcBef>
                <a:spcPts val="0"/>
              </a:spcBef>
              <a:spcAft>
                <a:spcPts val="0"/>
              </a:spcAft>
            </a:pPr>
            <a:endParaRPr lang="en-US">
              <a:solidFill>
                <a:schemeClr val="bg2">
                  <a:lumMod val="25000"/>
                </a:schemeClr>
              </a:solidFill>
              <a:latin typeface="Helvetica" pitchFamily="34" charset="0"/>
            </a:endParaRPr>
          </a:p>
        </p:txBody>
      </p:sp>
      <p:pic>
        <p:nvPicPr>
          <p:cNvPr id="6" name="Picture 5">
            <a:extLst>
              <a:ext uri="{FF2B5EF4-FFF2-40B4-BE49-F238E27FC236}">
                <a16:creationId xmlns:a16="http://schemas.microsoft.com/office/drawing/2014/main" id="{D99391CD-5828-0E22-0D88-7FB05F19E504}"/>
              </a:ext>
            </a:extLst>
          </p:cNvPr>
          <p:cNvPicPr>
            <a:picLocks noChangeAspect="1"/>
          </p:cNvPicPr>
          <p:nvPr/>
        </p:nvPicPr>
        <p:blipFill>
          <a:blip r:embed="rId3"/>
          <a:stretch>
            <a:fillRect/>
          </a:stretch>
        </p:blipFill>
        <p:spPr>
          <a:xfrm>
            <a:off x="0" y="1490472"/>
            <a:ext cx="9144000" cy="4974539"/>
          </a:xfrm>
          <a:prstGeom prst="rect">
            <a:avLst/>
          </a:prstGeom>
        </p:spPr>
      </p:pic>
      <p:pic>
        <p:nvPicPr>
          <p:cNvPr id="3" name="Picture 2">
            <a:extLst>
              <a:ext uri="{FF2B5EF4-FFF2-40B4-BE49-F238E27FC236}">
                <a16:creationId xmlns:a16="http://schemas.microsoft.com/office/drawing/2014/main" id="{FC479305-E6E0-D4C9-E1E6-D12D6A64606F}"/>
              </a:ext>
            </a:extLst>
          </p:cNvPr>
          <p:cNvPicPr>
            <a:picLocks noChangeAspect="1"/>
          </p:cNvPicPr>
          <p:nvPr/>
        </p:nvPicPr>
        <p:blipFill>
          <a:blip r:embed="rId4"/>
          <a:stretch>
            <a:fillRect/>
          </a:stretch>
        </p:blipFill>
        <p:spPr>
          <a:xfrm>
            <a:off x="8281699" y="83360"/>
            <a:ext cx="677197" cy="901198"/>
          </a:xfrm>
          <a:prstGeom prst="rect">
            <a:avLst/>
          </a:prstGeom>
        </p:spPr>
      </p:pic>
    </p:spTree>
    <p:extLst>
      <p:ext uri="{BB962C8B-B14F-4D97-AF65-F5344CB8AC3E}">
        <p14:creationId xmlns:p14="http://schemas.microsoft.com/office/powerpoint/2010/main" val="3676606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7B33F-A466-4171-9F61-DB053E92046B}"/>
              </a:ext>
            </a:extLst>
          </p:cNvPr>
          <p:cNvSpPr>
            <a:spLocks noGrp="1"/>
          </p:cNvSpPr>
          <p:nvPr>
            <p:ph type="title"/>
          </p:nvPr>
        </p:nvSpPr>
        <p:spPr/>
        <p:txBody>
          <a:bodyPr/>
          <a:lstStyle/>
          <a:p>
            <a:r>
              <a:rPr lang="en-US"/>
              <a:t>Table of Contents</a:t>
            </a:r>
          </a:p>
        </p:txBody>
      </p:sp>
      <p:sp>
        <p:nvSpPr>
          <p:cNvPr id="4" name="Slide Number Placeholder 3">
            <a:extLst>
              <a:ext uri="{FF2B5EF4-FFF2-40B4-BE49-F238E27FC236}">
                <a16:creationId xmlns:a16="http://schemas.microsoft.com/office/drawing/2014/main" id="{E96D7969-A5AE-43C7-8F65-35501A68F8D6}"/>
              </a:ext>
            </a:extLst>
          </p:cNvPr>
          <p:cNvSpPr>
            <a:spLocks noGrp="1"/>
          </p:cNvSpPr>
          <p:nvPr>
            <p:ph type="sldNum" sz="quarter" idx="12"/>
          </p:nvPr>
        </p:nvSpPr>
        <p:spPr/>
        <p:txBody>
          <a:body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3</a:t>
            </a:fld>
            <a:endParaRPr lang="en-US">
              <a:solidFill>
                <a:prstClr val="black"/>
              </a:solidFill>
              <a:ea typeface="ＭＳ Ｐゴシック" charset="0"/>
            </a:endParaRPr>
          </a:p>
        </p:txBody>
      </p:sp>
      <p:sp>
        <p:nvSpPr>
          <p:cNvPr id="43" name="Rectangle 42">
            <a:extLst>
              <a:ext uri="{FF2B5EF4-FFF2-40B4-BE49-F238E27FC236}">
                <a16:creationId xmlns:a16="http://schemas.microsoft.com/office/drawing/2014/main" id="{867A7623-30F4-4DDB-A4C1-775F3D9259AC}"/>
              </a:ext>
            </a:extLst>
          </p:cNvPr>
          <p:cNvSpPr/>
          <p:nvPr/>
        </p:nvSpPr>
        <p:spPr>
          <a:xfrm flipH="1">
            <a:off x="608930" y="2468880"/>
            <a:ext cx="45719" cy="254963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 name="TextBox 4">
            <a:extLst>
              <a:ext uri="{FF2B5EF4-FFF2-40B4-BE49-F238E27FC236}">
                <a16:creationId xmlns:a16="http://schemas.microsoft.com/office/drawing/2014/main" id="{39FAE48B-4BD9-FA3E-879A-D861F2F7FBC3}"/>
              </a:ext>
            </a:extLst>
          </p:cNvPr>
          <p:cNvSpPr txBox="1"/>
          <p:nvPr/>
        </p:nvSpPr>
        <p:spPr>
          <a:xfrm>
            <a:off x="631789" y="2589537"/>
            <a:ext cx="8333902" cy="2677656"/>
          </a:xfrm>
          <a:prstGeom prst="rect">
            <a:avLst/>
          </a:prstGeom>
          <a:noFill/>
        </p:spPr>
        <p:txBody>
          <a:bodyPr wrap="square" rtlCol="0">
            <a:spAutoFit/>
          </a:bodyPr>
          <a:lstStyle/>
          <a:p>
            <a:pPr fontAlgn="t"/>
            <a:r>
              <a:rPr lang="en-US" sz="2400"/>
              <a:t>HPL Core Services						  4</a:t>
            </a:r>
          </a:p>
          <a:p>
            <a:pPr fontAlgn="t"/>
            <a:r>
              <a:rPr lang="en-US" sz="2400"/>
              <a:t>Strategic Alignment                                                                          5</a:t>
            </a:r>
          </a:p>
          <a:p>
            <a:pPr fontAlgn="t"/>
            <a:r>
              <a:rPr lang="en-US" sz="2400"/>
              <a:t>Plans to Eliminate the Gap (PEG)                                                   6</a:t>
            </a:r>
          </a:p>
          <a:p>
            <a:pPr fontAlgn="t"/>
            <a:r>
              <a:rPr lang="en-US" sz="2400"/>
              <a:t>Proposed FY27 Department Expenditures                                   7</a:t>
            </a:r>
          </a:p>
          <a:p>
            <a:pPr fontAlgn="t"/>
            <a:r>
              <a:rPr lang="en-US" sz="2400"/>
              <a:t>Outcome Based Budget Programs                                                10              </a:t>
            </a:r>
          </a:p>
          <a:p>
            <a:pPr fontAlgn="t"/>
            <a:r>
              <a:rPr lang="en-US" sz="2400"/>
              <a:t>Proposed FY27 Department Revenues                                        18</a:t>
            </a:r>
          </a:p>
          <a:p>
            <a:pPr fontAlgn="t"/>
            <a:r>
              <a:rPr lang="en-US" sz="2400"/>
              <a:t>Appendix                                                                                           22</a:t>
            </a:r>
          </a:p>
        </p:txBody>
      </p:sp>
      <p:pic>
        <p:nvPicPr>
          <p:cNvPr id="3" name="Picture 2">
            <a:extLst>
              <a:ext uri="{FF2B5EF4-FFF2-40B4-BE49-F238E27FC236}">
                <a16:creationId xmlns:a16="http://schemas.microsoft.com/office/drawing/2014/main" id="{511E50E4-50BB-78C6-A654-B58652BEC329}"/>
              </a:ext>
            </a:extLst>
          </p:cNvPr>
          <p:cNvPicPr>
            <a:picLocks noChangeAspect="1"/>
          </p:cNvPicPr>
          <p:nvPr/>
        </p:nvPicPr>
        <p:blipFill>
          <a:blip r:embed="rId2"/>
          <a:stretch>
            <a:fillRect/>
          </a:stretch>
        </p:blipFill>
        <p:spPr>
          <a:xfrm>
            <a:off x="8281699" y="83360"/>
            <a:ext cx="677197" cy="901198"/>
          </a:xfrm>
          <a:prstGeom prst="rect">
            <a:avLst/>
          </a:prstGeom>
        </p:spPr>
      </p:pic>
    </p:spTree>
    <p:extLst>
      <p:ext uri="{BB962C8B-B14F-4D97-AF65-F5344CB8AC3E}">
        <p14:creationId xmlns:p14="http://schemas.microsoft.com/office/powerpoint/2010/main" val="3683559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01739-956F-E258-5D63-FABB78EE4D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4E2E89-9889-7A40-D168-66BED1C11616}"/>
              </a:ext>
            </a:extLst>
          </p:cNvPr>
          <p:cNvSpPr>
            <a:spLocks noGrp="1"/>
          </p:cNvSpPr>
          <p:nvPr>
            <p:ph type="title"/>
          </p:nvPr>
        </p:nvSpPr>
        <p:spPr/>
        <p:txBody>
          <a:bodyPr/>
          <a:lstStyle/>
          <a:p>
            <a:r>
              <a:rPr lang="en-US"/>
              <a:t>HPL Core Services</a:t>
            </a:r>
          </a:p>
        </p:txBody>
      </p:sp>
      <p:sp>
        <p:nvSpPr>
          <p:cNvPr id="4" name="Slide Number Placeholder 3">
            <a:extLst>
              <a:ext uri="{FF2B5EF4-FFF2-40B4-BE49-F238E27FC236}">
                <a16:creationId xmlns:a16="http://schemas.microsoft.com/office/drawing/2014/main" id="{96741926-9735-8312-8836-AAD049FA9E97}"/>
              </a:ext>
            </a:extLst>
          </p:cNvPr>
          <p:cNvSpPr>
            <a:spLocks noGrp="1"/>
          </p:cNvSpPr>
          <p:nvPr>
            <p:ph type="sldNum" sz="quarter" idx="12"/>
          </p:nvPr>
        </p:nvSpPr>
        <p:spPr/>
        <p:txBody>
          <a:body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4</a:t>
            </a:fld>
            <a:endParaRPr lang="en-US">
              <a:solidFill>
                <a:prstClr val="black"/>
              </a:solidFill>
              <a:ea typeface="ＭＳ Ｐゴシック" charset="0"/>
            </a:endParaRPr>
          </a:p>
        </p:txBody>
      </p:sp>
      <p:pic>
        <p:nvPicPr>
          <p:cNvPr id="3" name="Picture 2">
            <a:extLst>
              <a:ext uri="{FF2B5EF4-FFF2-40B4-BE49-F238E27FC236}">
                <a16:creationId xmlns:a16="http://schemas.microsoft.com/office/drawing/2014/main" id="{6786C902-A5AB-86BC-BD88-116A12A2C876}"/>
              </a:ext>
            </a:extLst>
          </p:cNvPr>
          <p:cNvPicPr>
            <a:picLocks noChangeAspect="1"/>
          </p:cNvPicPr>
          <p:nvPr/>
        </p:nvPicPr>
        <p:blipFill>
          <a:blip r:embed="rId2"/>
          <a:stretch>
            <a:fillRect/>
          </a:stretch>
        </p:blipFill>
        <p:spPr>
          <a:xfrm>
            <a:off x="8281699" y="83360"/>
            <a:ext cx="677197" cy="901198"/>
          </a:xfrm>
          <a:prstGeom prst="rect">
            <a:avLst/>
          </a:prstGeom>
        </p:spPr>
      </p:pic>
      <p:graphicFrame>
        <p:nvGraphicFramePr>
          <p:cNvPr id="7" name="Diagram 6">
            <a:extLst>
              <a:ext uri="{FF2B5EF4-FFF2-40B4-BE49-F238E27FC236}">
                <a16:creationId xmlns:a16="http://schemas.microsoft.com/office/drawing/2014/main" id="{6AFE9302-A586-FC6A-5088-878E293CC903}"/>
              </a:ext>
            </a:extLst>
          </p:cNvPr>
          <p:cNvGraphicFramePr/>
          <p:nvPr>
            <p:extLst>
              <p:ext uri="{D42A27DB-BD31-4B8C-83A1-F6EECF244321}">
                <p14:modId xmlns:p14="http://schemas.microsoft.com/office/powerpoint/2010/main" val="1136664820"/>
              </p:ext>
            </p:extLst>
          </p:nvPr>
        </p:nvGraphicFramePr>
        <p:xfrm>
          <a:off x="380999" y="1397579"/>
          <a:ext cx="8448675" cy="49690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8228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50391-FEB7-4ED8-888E-C4220923844B}"/>
              </a:ext>
            </a:extLst>
          </p:cNvPr>
          <p:cNvSpPr>
            <a:spLocks noGrp="1"/>
          </p:cNvSpPr>
          <p:nvPr>
            <p:ph type="title"/>
          </p:nvPr>
        </p:nvSpPr>
        <p:spPr>
          <a:xfrm>
            <a:off x="457199" y="303139"/>
            <a:ext cx="6770335" cy="839862"/>
          </a:xfrm>
        </p:spPr>
        <p:txBody>
          <a:bodyPr/>
          <a:lstStyle/>
          <a:p>
            <a:r>
              <a:rPr lang="en-US"/>
              <a:t>Strategic Alignment</a:t>
            </a:r>
          </a:p>
        </p:txBody>
      </p:sp>
      <p:sp>
        <p:nvSpPr>
          <p:cNvPr id="4" name="Slide Number Placeholder 3">
            <a:extLst>
              <a:ext uri="{FF2B5EF4-FFF2-40B4-BE49-F238E27FC236}">
                <a16:creationId xmlns:a16="http://schemas.microsoft.com/office/drawing/2014/main" id="{B6574363-FF25-4DD5-A594-36EDDFC32FE6}"/>
              </a:ext>
            </a:extLst>
          </p:cNvPr>
          <p:cNvSpPr>
            <a:spLocks noGrp="1"/>
          </p:cNvSpPr>
          <p:nvPr>
            <p:ph type="sldNum" sz="quarter" idx="12"/>
          </p:nvPr>
        </p:nvSpPr>
        <p:spPr/>
        <p:txBody>
          <a:body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5</a:t>
            </a:fld>
            <a:endParaRPr lang="en-US">
              <a:solidFill>
                <a:prstClr val="black"/>
              </a:solidFill>
              <a:ea typeface="ＭＳ Ｐゴシック" charset="0"/>
            </a:endParaRPr>
          </a:p>
        </p:txBody>
      </p:sp>
      <p:graphicFrame>
        <p:nvGraphicFramePr>
          <p:cNvPr id="36" name="Table 35">
            <a:extLst>
              <a:ext uri="{FF2B5EF4-FFF2-40B4-BE49-F238E27FC236}">
                <a16:creationId xmlns:a16="http://schemas.microsoft.com/office/drawing/2014/main" id="{A11E7D34-F3A5-4537-BCBB-3F1A735FA653}"/>
              </a:ext>
            </a:extLst>
          </p:cNvPr>
          <p:cNvGraphicFramePr>
            <a:graphicFrameLocks noGrp="1"/>
          </p:cNvGraphicFramePr>
          <p:nvPr>
            <p:extLst>
              <p:ext uri="{D42A27DB-BD31-4B8C-83A1-F6EECF244321}">
                <p14:modId xmlns:p14="http://schemas.microsoft.com/office/powerpoint/2010/main" val="1826981452"/>
              </p:ext>
            </p:extLst>
          </p:nvPr>
        </p:nvGraphicFramePr>
        <p:xfrm>
          <a:off x="2114452" y="4212810"/>
          <a:ext cx="4194856" cy="2143540"/>
        </p:xfrm>
        <a:graphic>
          <a:graphicData uri="http://schemas.openxmlformats.org/drawingml/2006/table">
            <a:tbl>
              <a:tblPr firstRow="1" bandRow="1">
                <a:tableStyleId>{5C22544A-7EE6-4342-B048-85BDC9FD1C3A}</a:tableStyleId>
              </a:tblPr>
              <a:tblGrid>
                <a:gridCol w="2066201">
                  <a:extLst>
                    <a:ext uri="{9D8B030D-6E8A-4147-A177-3AD203B41FA5}">
                      <a16:colId xmlns:a16="http://schemas.microsoft.com/office/drawing/2014/main" val="120854523"/>
                    </a:ext>
                  </a:extLst>
                </a:gridCol>
                <a:gridCol w="2128655">
                  <a:extLst>
                    <a:ext uri="{9D8B030D-6E8A-4147-A177-3AD203B41FA5}">
                      <a16:colId xmlns:a16="http://schemas.microsoft.com/office/drawing/2014/main" val="3226125417"/>
                    </a:ext>
                  </a:extLst>
                </a:gridCol>
              </a:tblGrid>
              <a:tr h="283864">
                <a:tc>
                  <a:txBody>
                    <a:bodyPr/>
                    <a:lstStyle/>
                    <a:p>
                      <a:pPr algn="ctr"/>
                      <a:r>
                        <a:rPr lang="en-US" sz="1000">
                          <a:latin typeface="+mn-lt"/>
                          <a:ea typeface="Verdana" pitchFamily="34" charset="0"/>
                          <a:cs typeface="Arial" panose="020B0604020202020204" pitchFamily="34" charset="0"/>
                        </a:rPr>
                        <a:t>Government that Works</a:t>
                      </a:r>
                    </a:p>
                  </a:txBody>
                  <a:tcPr anchor="ctr">
                    <a:lnB w="38100" cap="flat" cmpd="sng" algn="ctr">
                      <a:solidFill>
                        <a:schemeClr val="accent4"/>
                      </a:solidFill>
                      <a:prstDash val="solid"/>
                      <a:round/>
                      <a:headEnd type="none" w="med" len="med"/>
                      <a:tailEnd type="none" w="med" len="med"/>
                    </a:lnB>
                    <a:solidFill>
                      <a:srgbClr val="C00000"/>
                    </a:solidFill>
                  </a:tcPr>
                </a:tc>
                <a:tc>
                  <a:txBody>
                    <a:bodyPr/>
                    <a:lstStyle/>
                    <a:p>
                      <a:pPr algn="ctr"/>
                      <a:r>
                        <a:rPr lang="en-US" sz="1000">
                          <a:latin typeface="+mn-lt"/>
                          <a:ea typeface="Verdana" pitchFamily="34" charset="0"/>
                          <a:cs typeface="Arial" panose="020B0604020202020204" pitchFamily="34" charset="0"/>
                        </a:rPr>
                        <a:t>Quality of Life</a:t>
                      </a:r>
                    </a:p>
                  </a:txBody>
                  <a:tcPr anchor="ctr">
                    <a:lnB w="38100" cap="flat" cmpd="sng" algn="ctr">
                      <a:solidFill>
                        <a:schemeClr val="accent4"/>
                      </a:solidFill>
                      <a:prstDash val="solid"/>
                      <a:round/>
                      <a:headEnd type="none" w="med" len="med"/>
                      <a:tailEnd type="none" w="med" len="med"/>
                    </a:lnB>
                    <a:solidFill>
                      <a:srgbClr val="C00000"/>
                    </a:solidFill>
                  </a:tcPr>
                </a:tc>
                <a:extLst>
                  <a:ext uri="{0D108BD9-81ED-4DB2-BD59-A6C34878D82A}">
                    <a16:rowId xmlns:a16="http://schemas.microsoft.com/office/drawing/2014/main" val="2766710000"/>
                  </a:ext>
                </a:extLst>
              </a:tr>
              <a:tr h="265668">
                <a:tc>
                  <a:txBody>
                    <a:bodyPr/>
                    <a:lstStyle/>
                    <a:p>
                      <a:pPr algn="ctr"/>
                      <a:r>
                        <a:rPr lang="en-US" sz="800">
                          <a:solidFill>
                            <a:schemeClr val="tx1"/>
                          </a:solidFill>
                          <a:latin typeface="Arial" panose="020B0604020202020204" pitchFamily="34" charset="0"/>
                          <a:cs typeface="Arial" panose="020B0604020202020204" pitchFamily="34" charset="0"/>
                        </a:rPr>
                        <a:t>Administrative Services</a:t>
                      </a:r>
                    </a:p>
                  </a:txBody>
                  <a:tcPr anchor="b">
                    <a:lnT w="38100" cap="flat" cmpd="sng" algn="ctr">
                      <a:solidFill>
                        <a:schemeClr val="accent4"/>
                      </a:solidFill>
                      <a:prstDash val="solid"/>
                      <a:round/>
                      <a:headEnd type="none" w="med" len="med"/>
                      <a:tailEnd type="none" w="med" len="med"/>
                    </a:lnT>
                    <a:solidFill>
                      <a:schemeClr val="bg1">
                        <a:lumMod val="95000"/>
                      </a:schemeClr>
                    </a:solidFill>
                  </a:tcPr>
                </a:tc>
                <a:tc>
                  <a:txBody>
                    <a:bodyPr/>
                    <a:lstStyle/>
                    <a:p>
                      <a:pPr algn="ctr"/>
                      <a:r>
                        <a:rPr lang="en-US" sz="800">
                          <a:solidFill>
                            <a:schemeClr val="tx1"/>
                          </a:solidFill>
                          <a:latin typeface="Arial" panose="020B0604020202020204" pitchFamily="34" charset="0"/>
                          <a:cs typeface="Arial" panose="020B0604020202020204" pitchFamily="34" charset="0"/>
                        </a:rPr>
                        <a:t>Library Collections</a:t>
                      </a:r>
                    </a:p>
                  </a:txBody>
                  <a:tcPr anchor="b">
                    <a:lnT w="38100" cap="flat" cmpd="sng" algn="ctr">
                      <a:solidFill>
                        <a:schemeClr val="accent4"/>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967263499"/>
                  </a:ext>
                </a:extLst>
              </a:tr>
              <a:tr h="265668">
                <a:tc>
                  <a:txBody>
                    <a:bodyPr/>
                    <a:lstStyle/>
                    <a:p>
                      <a:pPr algn="ctr"/>
                      <a:endParaRPr lang="en-US" sz="800">
                        <a:solidFill>
                          <a:schemeClr val="tx1"/>
                        </a:solidFill>
                        <a:latin typeface="Arial" panose="020B0604020202020204" pitchFamily="34" charset="0"/>
                        <a:cs typeface="Arial" panose="020B0604020202020204" pitchFamily="34" charset="0"/>
                      </a:endParaRPr>
                    </a:p>
                  </a:txBody>
                  <a:tcPr anchor="b">
                    <a:solidFill>
                      <a:schemeClr val="bg1">
                        <a:lumMod val="95000"/>
                      </a:schemeClr>
                    </a:solidFill>
                  </a:tcPr>
                </a:tc>
                <a:tc>
                  <a:txBody>
                    <a:bodyPr/>
                    <a:lstStyle/>
                    <a:p>
                      <a:pPr algn="ctr"/>
                      <a:r>
                        <a:rPr lang="en-US" sz="800">
                          <a:solidFill>
                            <a:schemeClr val="tx1"/>
                          </a:solidFill>
                          <a:latin typeface="Arial" panose="020B0604020202020204" pitchFamily="34" charset="0"/>
                          <a:cs typeface="Arial" panose="020B0604020202020204" pitchFamily="34" charset="0"/>
                        </a:rPr>
                        <a:t>Library Operations</a:t>
                      </a:r>
                    </a:p>
                  </a:txBody>
                  <a:tcPr anchor="b">
                    <a:solidFill>
                      <a:schemeClr val="bg1">
                        <a:lumMod val="95000"/>
                      </a:schemeClr>
                    </a:solidFill>
                  </a:tcPr>
                </a:tc>
                <a:extLst>
                  <a:ext uri="{0D108BD9-81ED-4DB2-BD59-A6C34878D82A}">
                    <a16:rowId xmlns:a16="http://schemas.microsoft.com/office/drawing/2014/main" val="1397294352"/>
                  </a:ext>
                </a:extLst>
              </a:tr>
              <a:tr h="265668">
                <a:tc>
                  <a:txBody>
                    <a:bodyPr/>
                    <a:lstStyle/>
                    <a:p>
                      <a:pPr algn="ctr"/>
                      <a:endParaRPr lang="en-US" sz="800">
                        <a:solidFill>
                          <a:schemeClr val="tx1"/>
                        </a:solidFill>
                        <a:latin typeface="Arial" panose="020B0604020202020204" pitchFamily="34" charset="0"/>
                        <a:cs typeface="Arial" panose="020B0604020202020204" pitchFamily="34" charset="0"/>
                      </a:endParaRPr>
                    </a:p>
                  </a:txBody>
                  <a:tcPr anchor="b">
                    <a:solidFill>
                      <a:schemeClr val="bg1">
                        <a:lumMod val="95000"/>
                      </a:schemeClr>
                    </a:solidFill>
                  </a:tcPr>
                </a:tc>
                <a:tc>
                  <a:txBody>
                    <a:bodyPr/>
                    <a:lstStyle/>
                    <a:p>
                      <a:pPr algn="ctr"/>
                      <a:r>
                        <a:rPr lang="en-US" sz="800">
                          <a:solidFill>
                            <a:schemeClr val="tx1"/>
                          </a:solidFill>
                          <a:latin typeface="Arial" panose="020B0604020202020204" pitchFamily="34" charset="0"/>
                          <a:cs typeface="Arial" panose="020B0604020202020204" pitchFamily="34" charset="0"/>
                        </a:rPr>
                        <a:t>Library Spaces</a:t>
                      </a:r>
                    </a:p>
                  </a:txBody>
                  <a:tcPr anchor="b">
                    <a:solidFill>
                      <a:schemeClr val="bg1">
                        <a:lumMod val="95000"/>
                      </a:schemeClr>
                    </a:solidFill>
                  </a:tcPr>
                </a:tc>
                <a:extLst>
                  <a:ext uri="{0D108BD9-81ED-4DB2-BD59-A6C34878D82A}">
                    <a16:rowId xmlns:a16="http://schemas.microsoft.com/office/drawing/2014/main" val="3912358189"/>
                  </a:ext>
                </a:extLst>
              </a:tr>
              <a:tr h="265668">
                <a:tc>
                  <a:txBody>
                    <a:bodyPr/>
                    <a:lstStyle/>
                    <a:p>
                      <a:pPr algn="ctr"/>
                      <a:endParaRPr lang="en-US" sz="800">
                        <a:solidFill>
                          <a:schemeClr val="tx1"/>
                        </a:solidFill>
                        <a:latin typeface="Arial" panose="020B0604020202020204" pitchFamily="34" charset="0"/>
                        <a:cs typeface="Arial" panose="020B0604020202020204" pitchFamily="34" charset="0"/>
                      </a:endParaRPr>
                    </a:p>
                  </a:txBody>
                  <a:tcPr anchor="b">
                    <a:solidFill>
                      <a:schemeClr val="bg1">
                        <a:lumMod val="95000"/>
                      </a:schemeClr>
                    </a:solidFill>
                  </a:tcPr>
                </a:tc>
                <a:tc>
                  <a:txBody>
                    <a:bodyPr/>
                    <a:lstStyle/>
                    <a:p>
                      <a:pPr algn="ctr"/>
                      <a:r>
                        <a:rPr lang="en-US" sz="800">
                          <a:solidFill>
                            <a:schemeClr val="tx1"/>
                          </a:solidFill>
                          <a:latin typeface="Arial" panose="020B0604020202020204" pitchFamily="34" charset="0"/>
                          <a:cs typeface="Arial" panose="020B0604020202020204" pitchFamily="34" charset="0"/>
                        </a:rPr>
                        <a:t>Literacy and Educational Programs</a:t>
                      </a:r>
                    </a:p>
                  </a:txBody>
                  <a:tcPr anchor="b">
                    <a:solidFill>
                      <a:schemeClr val="bg1">
                        <a:lumMod val="95000"/>
                      </a:schemeClr>
                    </a:solidFill>
                  </a:tcPr>
                </a:tc>
                <a:extLst>
                  <a:ext uri="{0D108BD9-81ED-4DB2-BD59-A6C34878D82A}">
                    <a16:rowId xmlns:a16="http://schemas.microsoft.com/office/drawing/2014/main" val="1066001139"/>
                  </a:ext>
                </a:extLst>
              </a:tr>
              <a:tr h="265668">
                <a:tc>
                  <a:txBody>
                    <a:bodyPr/>
                    <a:lstStyle/>
                    <a:p>
                      <a:pPr algn="ctr"/>
                      <a:endParaRPr lang="en-US" sz="800">
                        <a:solidFill>
                          <a:schemeClr val="tx1"/>
                        </a:solidFill>
                        <a:latin typeface="Arial" panose="020B0604020202020204" pitchFamily="34" charset="0"/>
                        <a:cs typeface="Arial" panose="020B0604020202020204" pitchFamily="34" charset="0"/>
                      </a:endParaRPr>
                    </a:p>
                  </a:txBody>
                  <a:tcPr anchor="b">
                    <a:solidFill>
                      <a:schemeClr val="bg1">
                        <a:lumMod val="95000"/>
                      </a:schemeClr>
                    </a:solidFill>
                  </a:tcPr>
                </a:tc>
                <a:tc>
                  <a:txBody>
                    <a:bodyPr/>
                    <a:lstStyle/>
                    <a:p>
                      <a:pPr algn="ctr"/>
                      <a:r>
                        <a:rPr lang="en-US" sz="800">
                          <a:solidFill>
                            <a:schemeClr val="tx1"/>
                          </a:solidFill>
                          <a:latin typeface="Arial" panose="020B0604020202020204" pitchFamily="34" charset="0"/>
                          <a:cs typeface="Arial" panose="020B0604020202020204" pitchFamily="34" charset="0"/>
                        </a:rPr>
                        <a:t>Neighborhood Libraries and Central</a:t>
                      </a:r>
                    </a:p>
                  </a:txBody>
                  <a:tcPr anchor="b">
                    <a:solidFill>
                      <a:schemeClr val="bg1">
                        <a:lumMod val="95000"/>
                      </a:schemeClr>
                    </a:solidFill>
                  </a:tcPr>
                </a:tc>
                <a:extLst>
                  <a:ext uri="{0D108BD9-81ED-4DB2-BD59-A6C34878D82A}">
                    <a16:rowId xmlns:a16="http://schemas.microsoft.com/office/drawing/2014/main" val="3543386891"/>
                  </a:ext>
                </a:extLst>
              </a:tr>
              <a:tr h="265668">
                <a:tc>
                  <a:txBody>
                    <a:bodyPr/>
                    <a:lstStyle/>
                    <a:p>
                      <a:pPr algn="ctr"/>
                      <a:endParaRPr lang="en-US" sz="800">
                        <a:solidFill>
                          <a:schemeClr val="tx1"/>
                        </a:solidFill>
                        <a:latin typeface="Arial" panose="020B0604020202020204" pitchFamily="34" charset="0"/>
                        <a:cs typeface="Arial" panose="020B0604020202020204" pitchFamily="34" charset="0"/>
                      </a:endParaRPr>
                    </a:p>
                  </a:txBody>
                  <a:tcPr anchor="b">
                    <a:solidFill>
                      <a:schemeClr val="bg1">
                        <a:lumMod val="95000"/>
                      </a:schemeClr>
                    </a:solidFill>
                  </a:tcPr>
                </a:tc>
                <a:tc>
                  <a:txBody>
                    <a:bodyPr/>
                    <a:lstStyle/>
                    <a:p>
                      <a:pPr algn="ctr"/>
                      <a:r>
                        <a:rPr lang="en-US" sz="800">
                          <a:solidFill>
                            <a:schemeClr val="tx1"/>
                          </a:solidFill>
                          <a:latin typeface="Arial" panose="020B0604020202020204" pitchFamily="34" charset="0"/>
                          <a:cs typeface="Arial" panose="020B0604020202020204" pitchFamily="34" charset="0"/>
                        </a:rPr>
                        <a:t>Special Events</a:t>
                      </a:r>
                    </a:p>
                  </a:txBody>
                  <a:tcPr anchor="b">
                    <a:solidFill>
                      <a:schemeClr val="bg1">
                        <a:lumMod val="95000"/>
                      </a:schemeClr>
                    </a:solidFill>
                  </a:tcPr>
                </a:tc>
                <a:extLst>
                  <a:ext uri="{0D108BD9-81ED-4DB2-BD59-A6C34878D82A}">
                    <a16:rowId xmlns:a16="http://schemas.microsoft.com/office/drawing/2014/main" val="4115834295"/>
                  </a:ext>
                </a:extLst>
              </a:tr>
              <a:tr h="265668">
                <a:tc>
                  <a:txBody>
                    <a:bodyPr/>
                    <a:lstStyle/>
                    <a:p>
                      <a:pPr algn="ctr"/>
                      <a:endParaRPr lang="en-US" sz="800">
                        <a:solidFill>
                          <a:schemeClr val="tx1"/>
                        </a:solidFill>
                        <a:latin typeface="Arial" panose="020B0604020202020204" pitchFamily="34" charset="0"/>
                        <a:cs typeface="Arial" panose="020B0604020202020204" pitchFamily="34" charset="0"/>
                      </a:endParaRPr>
                    </a:p>
                  </a:txBody>
                  <a:tcPr anchor="b">
                    <a:solidFill>
                      <a:schemeClr val="bg1">
                        <a:lumMod val="95000"/>
                      </a:schemeClr>
                    </a:solidFill>
                  </a:tcPr>
                </a:tc>
                <a:tc>
                  <a:txBody>
                    <a:bodyPr/>
                    <a:lstStyle/>
                    <a:p>
                      <a:pPr algn="ctr"/>
                      <a:r>
                        <a:rPr lang="en-US" sz="800">
                          <a:solidFill>
                            <a:schemeClr val="tx1"/>
                          </a:solidFill>
                          <a:latin typeface="Arial" panose="020B0604020202020204" pitchFamily="34" charset="0"/>
                          <a:cs typeface="Arial" panose="020B0604020202020204" pitchFamily="34" charset="0"/>
                        </a:rPr>
                        <a:t>TECHLink</a:t>
                      </a:r>
                    </a:p>
                  </a:txBody>
                  <a:tcPr anchor="b">
                    <a:solidFill>
                      <a:schemeClr val="bg1">
                        <a:lumMod val="95000"/>
                      </a:schemeClr>
                    </a:solidFill>
                  </a:tcPr>
                </a:tc>
                <a:extLst>
                  <a:ext uri="{0D108BD9-81ED-4DB2-BD59-A6C34878D82A}">
                    <a16:rowId xmlns:a16="http://schemas.microsoft.com/office/drawing/2014/main" val="3403289118"/>
                  </a:ext>
                </a:extLst>
              </a:tr>
            </a:tbl>
          </a:graphicData>
        </a:graphic>
      </p:graphicFrame>
      <p:sp>
        <p:nvSpPr>
          <p:cNvPr id="53" name="Rectangle 52">
            <a:extLst>
              <a:ext uri="{FF2B5EF4-FFF2-40B4-BE49-F238E27FC236}">
                <a16:creationId xmlns:a16="http://schemas.microsoft.com/office/drawing/2014/main" id="{3F973235-1154-46EE-B58F-4FC66C4610A7}"/>
              </a:ext>
            </a:extLst>
          </p:cNvPr>
          <p:cNvSpPr/>
          <p:nvPr/>
        </p:nvSpPr>
        <p:spPr>
          <a:xfrm>
            <a:off x="1684633" y="1677043"/>
            <a:ext cx="5054494" cy="2072632"/>
          </a:xfrm>
          <a:prstGeom prst="rect">
            <a:avLst/>
          </a:prstGeom>
          <a:noFill/>
          <a:ln w="38100">
            <a:solidFill>
              <a:srgbClr val="C7A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endParaRPr>
          </a:p>
        </p:txBody>
      </p:sp>
      <p:graphicFrame>
        <p:nvGraphicFramePr>
          <p:cNvPr id="5" name="Chart 4">
            <a:extLst>
              <a:ext uri="{FF2B5EF4-FFF2-40B4-BE49-F238E27FC236}">
                <a16:creationId xmlns:a16="http://schemas.microsoft.com/office/drawing/2014/main" id="{E59B8100-FD47-D22A-F684-574F7E84FF7B}"/>
              </a:ext>
            </a:extLst>
          </p:cNvPr>
          <p:cNvGraphicFramePr>
            <a:graphicFrameLocks/>
          </p:cNvGraphicFramePr>
          <p:nvPr>
            <p:extLst>
              <p:ext uri="{D42A27DB-BD31-4B8C-83A1-F6EECF244321}">
                <p14:modId xmlns:p14="http://schemas.microsoft.com/office/powerpoint/2010/main" val="589742280"/>
              </p:ext>
            </p:extLst>
          </p:nvPr>
        </p:nvGraphicFramePr>
        <p:xfrm>
          <a:off x="2064134" y="1766955"/>
          <a:ext cx="4295492" cy="1892808"/>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a:extLst>
              <a:ext uri="{FF2B5EF4-FFF2-40B4-BE49-F238E27FC236}">
                <a16:creationId xmlns:a16="http://schemas.microsoft.com/office/drawing/2014/main" id="{74617176-4CDD-8045-1361-57CC3C801E46}"/>
              </a:ext>
            </a:extLst>
          </p:cNvPr>
          <p:cNvPicPr>
            <a:picLocks noChangeAspect="1"/>
          </p:cNvPicPr>
          <p:nvPr/>
        </p:nvPicPr>
        <p:blipFill>
          <a:blip r:embed="rId4"/>
          <a:stretch>
            <a:fillRect/>
          </a:stretch>
        </p:blipFill>
        <p:spPr>
          <a:xfrm>
            <a:off x="8281699" y="83360"/>
            <a:ext cx="677197" cy="901198"/>
          </a:xfrm>
          <a:prstGeom prst="rect">
            <a:avLst/>
          </a:prstGeom>
        </p:spPr>
      </p:pic>
    </p:spTree>
    <p:extLst>
      <p:ext uri="{BB962C8B-B14F-4D97-AF65-F5344CB8AC3E}">
        <p14:creationId xmlns:p14="http://schemas.microsoft.com/office/powerpoint/2010/main" val="679219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C6EEA-A449-EACF-DC5A-E2894CECF4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32AF80-6411-4D0A-7693-BBD1E30CC789}"/>
              </a:ext>
            </a:extLst>
          </p:cNvPr>
          <p:cNvSpPr>
            <a:spLocks noGrp="1"/>
          </p:cNvSpPr>
          <p:nvPr>
            <p:ph type="title"/>
          </p:nvPr>
        </p:nvSpPr>
        <p:spPr/>
        <p:txBody>
          <a:bodyPr/>
          <a:lstStyle/>
          <a:p>
            <a:r>
              <a:rPr lang="en-US"/>
              <a:t>Plans to Eliminate the Gap (PEG)</a:t>
            </a:r>
          </a:p>
        </p:txBody>
      </p:sp>
      <p:sp>
        <p:nvSpPr>
          <p:cNvPr id="4" name="Slide Number Placeholder 3">
            <a:extLst>
              <a:ext uri="{FF2B5EF4-FFF2-40B4-BE49-F238E27FC236}">
                <a16:creationId xmlns:a16="http://schemas.microsoft.com/office/drawing/2014/main" id="{B149F0D6-1CCB-0492-0B09-FA71570C2269}"/>
              </a:ext>
            </a:extLst>
          </p:cNvPr>
          <p:cNvSpPr>
            <a:spLocks noGrp="1"/>
          </p:cNvSpPr>
          <p:nvPr>
            <p:ph type="sldNum" sz="quarter" idx="12"/>
          </p:nvPr>
        </p:nvSpPr>
        <p:spPr/>
        <p:txBody>
          <a:body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6</a:t>
            </a:fld>
            <a:endParaRPr lang="en-US">
              <a:solidFill>
                <a:prstClr val="black"/>
              </a:solidFill>
              <a:ea typeface="ＭＳ Ｐゴシック" charset="0"/>
            </a:endParaRPr>
          </a:p>
        </p:txBody>
      </p:sp>
      <p:graphicFrame>
        <p:nvGraphicFramePr>
          <p:cNvPr id="11" name="Table 10">
            <a:extLst>
              <a:ext uri="{FF2B5EF4-FFF2-40B4-BE49-F238E27FC236}">
                <a16:creationId xmlns:a16="http://schemas.microsoft.com/office/drawing/2014/main" id="{45D07576-1F84-4C1E-3194-E66CC158B169}"/>
              </a:ext>
            </a:extLst>
          </p:cNvPr>
          <p:cNvGraphicFramePr>
            <a:graphicFrameLocks noGrp="1"/>
          </p:cNvGraphicFramePr>
          <p:nvPr>
            <p:extLst>
              <p:ext uri="{D42A27DB-BD31-4B8C-83A1-F6EECF244321}">
                <p14:modId xmlns:p14="http://schemas.microsoft.com/office/powerpoint/2010/main" val="2973796926"/>
              </p:ext>
            </p:extLst>
          </p:nvPr>
        </p:nvGraphicFramePr>
        <p:xfrm>
          <a:off x="630936" y="2331720"/>
          <a:ext cx="7699246" cy="2368295"/>
        </p:xfrm>
        <a:graphic>
          <a:graphicData uri="http://schemas.openxmlformats.org/drawingml/2006/table">
            <a:tbl>
              <a:tblPr/>
              <a:tblGrid>
                <a:gridCol w="1594721">
                  <a:extLst>
                    <a:ext uri="{9D8B030D-6E8A-4147-A177-3AD203B41FA5}">
                      <a16:colId xmlns:a16="http://schemas.microsoft.com/office/drawing/2014/main" val="4177505809"/>
                    </a:ext>
                  </a:extLst>
                </a:gridCol>
                <a:gridCol w="1220905">
                  <a:extLst>
                    <a:ext uri="{9D8B030D-6E8A-4147-A177-3AD203B41FA5}">
                      <a16:colId xmlns:a16="http://schemas.microsoft.com/office/drawing/2014/main" val="2774944942"/>
                    </a:ext>
                  </a:extLst>
                </a:gridCol>
                <a:gridCol w="1220905">
                  <a:extLst>
                    <a:ext uri="{9D8B030D-6E8A-4147-A177-3AD203B41FA5}">
                      <a16:colId xmlns:a16="http://schemas.microsoft.com/office/drawing/2014/main" val="3225025741"/>
                    </a:ext>
                  </a:extLst>
                </a:gridCol>
                <a:gridCol w="1220905">
                  <a:extLst>
                    <a:ext uri="{9D8B030D-6E8A-4147-A177-3AD203B41FA5}">
                      <a16:colId xmlns:a16="http://schemas.microsoft.com/office/drawing/2014/main" val="3010265816"/>
                    </a:ext>
                  </a:extLst>
                </a:gridCol>
                <a:gridCol w="1220905">
                  <a:extLst>
                    <a:ext uri="{9D8B030D-6E8A-4147-A177-3AD203B41FA5}">
                      <a16:colId xmlns:a16="http://schemas.microsoft.com/office/drawing/2014/main" val="2029011958"/>
                    </a:ext>
                  </a:extLst>
                </a:gridCol>
                <a:gridCol w="1220905">
                  <a:extLst>
                    <a:ext uri="{9D8B030D-6E8A-4147-A177-3AD203B41FA5}">
                      <a16:colId xmlns:a16="http://schemas.microsoft.com/office/drawing/2014/main" val="1543693450"/>
                    </a:ext>
                  </a:extLst>
                </a:gridCol>
              </a:tblGrid>
              <a:tr h="575158">
                <a:tc rowSpan="2">
                  <a:txBody>
                    <a:bodyPr/>
                    <a:lstStyle/>
                    <a:p>
                      <a:pPr algn="ctr" rtl="0" fontAlgn="ctr">
                        <a:buNone/>
                      </a:pPr>
                      <a:r>
                        <a:rPr lang="en-US" sz="1000" b="1" i="0" u="none" strike="noStrike">
                          <a:solidFill>
                            <a:srgbClr val="FFFFFF"/>
                          </a:solidFill>
                          <a:effectLst/>
                          <a:latin typeface="Arial" panose="020B0604020202020204" pitchFamily="34" charset="0"/>
                        </a:rPr>
                        <a:t>Name of Program</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FTEs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FTEs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C00000"/>
                    </a:solidFill>
                  </a:tcPr>
                </a:tc>
                <a:tc rowSpan="2">
                  <a:txBody>
                    <a:bodyPr/>
                    <a:lstStyle/>
                    <a:p>
                      <a:pPr algn="ctr" rtl="0" fontAlgn="ctr">
                        <a:buNone/>
                      </a:pPr>
                      <a:r>
                        <a:rPr lang="en-US" sz="1000" b="1" i="0" u="none" strike="noStrike">
                          <a:solidFill>
                            <a:srgbClr val="FFFFFF"/>
                          </a:solidFill>
                          <a:effectLst/>
                          <a:latin typeface="Arial" panose="020B0604020202020204" pitchFamily="34" charset="0"/>
                        </a:rPr>
                        <a:t>Personnel Cost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rgbClr val="C00000"/>
                    </a:solidFill>
                  </a:tcPr>
                </a:tc>
                <a:tc rowSpan="2">
                  <a:txBody>
                    <a:bodyPr/>
                    <a:lstStyle/>
                    <a:p>
                      <a:pPr algn="ctr" rtl="0" fontAlgn="ctr">
                        <a:buNone/>
                      </a:pPr>
                      <a:r>
                        <a:rPr lang="en-US" sz="1000" b="1" i="0" u="none" strike="noStrike">
                          <a:solidFill>
                            <a:srgbClr val="FFFFFF"/>
                          </a:solidFill>
                          <a:effectLst/>
                          <a:latin typeface="Arial" panose="020B0604020202020204" pitchFamily="34" charset="0"/>
                        </a:rPr>
                        <a:t>Other Cost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rgbClr val="C00000"/>
                    </a:solidFill>
                  </a:tcPr>
                </a:tc>
                <a:tc rowSpan="2">
                  <a:txBody>
                    <a:bodyPr/>
                    <a:lstStyle/>
                    <a:p>
                      <a:pPr algn="ctr" rtl="0" fontAlgn="ctr">
                        <a:buNone/>
                      </a:pPr>
                      <a:r>
                        <a:rPr lang="en-US" sz="1000" b="1" i="0" u="none" strike="noStrike">
                          <a:solidFill>
                            <a:srgbClr val="FFFFFF"/>
                          </a:solidFill>
                          <a:effectLst/>
                          <a:latin typeface="Arial" panose="020B0604020202020204" pitchFamily="34" charset="0"/>
                        </a:rPr>
                        <a:t>Total Approved Reduction</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rgbClr val="C00000"/>
                    </a:solidFill>
                  </a:tcPr>
                </a:tc>
                <a:extLst>
                  <a:ext uri="{0D108BD9-81ED-4DB2-BD59-A6C34878D82A}">
                    <a16:rowId xmlns:a16="http://schemas.microsoft.com/office/drawing/2014/main" val="2317783554"/>
                  </a:ext>
                </a:extLst>
              </a:tr>
              <a:tr h="355244">
                <a:tc vMerge="1">
                  <a:txBody>
                    <a:bodyPr/>
                    <a:lstStyle/>
                    <a:p>
                      <a:endParaRPr lang="en-US"/>
                    </a:p>
                  </a:txBody>
                  <a:tcPr/>
                </a:tc>
                <a:tc>
                  <a:txBody>
                    <a:bodyPr/>
                    <a:lstStyle/>
                    <a:p>
                      <a:pPr algn="ctr" rtl="0" fontAlgn="ctr">
                        <a:buNone/>
                      </a:pPr>
                      <a:r>
                        <a:rPr lang="en-US" sz="1000" b="1" i="0" u="none" strike="noStrike">
                          <a:solidFill>
                            <a:srgbClr val="FFFFFF"/>
                          </a:solidFill>
                          <a:effectLst/>
                          <a:latin typeface="Arial" panose="020B0604020202020204" pitchFamily="34" charset="0"/>
                        </a:rPr>
                        <a:t>Filled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C000"/>
                      </a:solidFill>
                      <a:prstDash val="solid"/>
                      <a:round/>
                      <a:headEnd type="none" w="med" len="med"/>
                      <a:tailEnd type="none" w="med" len="med"/>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Vacant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C000"/>
                      </a:solidFill>
                      <a:prstDash val="solid"/>
                      <a:round/>
                      <a:headEnd type="none" w="med" len="med"/>
                      <a:tailEnd type="none" w="med" len="med"/>
                    </a:lnB>
                    <a:solidFill>
                      <a:srgbClr val="C00000"/>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696442871"/>
                  </a:ext>
                </a:extLst>
              </a:tr>
              <a:tr h="372161">
                <a:tc>
                  <a:txBody>
                    <a:bodyPr/>
                    <a:lstStyle/>
                    <a:p>
                      <a:pPr algn="l" rtl="0" fontAlgn="ctr">
                        <a:buNone/>
                      </a:pPr>
                      <a:r>
                        <a:rPr lang="en-US" sz="1000" b="0" i="0" u="none" strike="noStrike">
                          <a:solidFill>
                            <a:srgbClr val="000000"/>
                          </a:solidFill>
                          <a:effectLst/>
                          <a:latin typeface="Calibri" panose="020F0502020204030204" pitchFamily="34" charset="0"/>
                        </a:rPr>
                        <a:t>TECHLink</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0.0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1.0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l" fontAlgn="b">
                        <a:buNone/>
                      </a:pPr>
                      <a:r>
                        <a:rPr lang="en-US" sz="1000" b="0" i="0" u="none" strike="noStrike">
                          <a:solidFill>
                            <a:srgbClr val="000000"/>
                          </a:solidFill>
                          <a:effectLst/>
                          <a:latin typeface="Arial" panose="020B0604020202020204" pitchFamily="34" charset="0"/>
                        </a:rPr>
                        <a:t> $              70,265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l" fontAlgn="b">
                        <a:buNone/>
                      </a:pPr>
                      <a:r>
                        <a:rPr lang="en-US" sz="1000" b="0" i="0" u="none" strike="noStrike">
                          <a:solidFill>
                            <a:srgbClr val="000000"/>
                          </a:solidFill>
                          <a:effectLst/>
                          <a:latin typeface="Arial" panose="020B0604020202020204" pitchFamily="34" charset="0"/>
                        </a:rPr>
                        <a:t> $                     -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l" fontAlgn="b">
                        <a:buNone/>
                      </a:pPr>
                      <a:r>
                        <a:rPr lang="en-US" sz="1000" b="0" i="0" u="none" strike="noStrike">
                          <a:solidFill>
                            <a:srgbClr val="000000"/>
                          </a:solidFill>
                          <a:effectLst/>
                          <a:latin typeface="Arial" panose="020B0604020202020204" pitchFamily="34" charset="0"/>
                        </a:rPr>
                        <a:t> $              70,265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982981494"/>
                  </a:ext>
                </a:extLst>
              </a:tr>
              <a:tr h="355244">
                <a:tc>
                  <a:txBody>
                    <a:bodyPr/>
                    <a:lstStyle/>
                    <a:p>
                      <a:pPr algn="l" rtl="0" fontAlgn="ctr">
                        <a:buNone/>
                      </a:pPr>
                      <a:r>
                        <a:rPr lang="en-US" sz="1000" b="0" i="0" u="none" strike="noStrike">
                          <a:solidFill>
                            <a:srgbClr val="000000"/>
                          </a:solidFill>
                          <a:effectLst/>
                          <a:latin typeface="Calibri" panose="020F0502020204030204" pitchFamily="34" charset="0"/>
                        </a:rPr>
                        <a:t>Library Collections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0.0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0.0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l" fontAlgn="b">
                        <a:buNone/>
                      </a:pPr>
                      <a:r>
                        <a:rPr lang="en-US" sz="1000" b="0" i="0" u="none" strike="noStrike">
                          <a:solidFill>
                            <a:srgbClr val="000000"/>
                          </a:solidFill>
                          <a:effectLst/>
                          <a:latin typeface="Arial" panose="020B0604020202020204" pitchFamily="34" charset="0"/>
                        </a:rPr>
                        <a:t> $                     -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l" fontAlgn="b">
                        <a:buNone/>
                      </a:pPr>
                      <a:r>
                        <a:rPr lang="en-US" sz="1000" b="0" i="0" u="none" strike="noStrike">
                          <a:solidFill>
                            <a:srgbClr val="000000"/>
                          </a:solidFill>
                          <a:effectLst/>
                          <a:latin typeface="Arial" panose="020B0604020202020204" pitchFamily="34" charset="0"/>
                        </a:rPr>
                        <a:t> $          1,054,463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l" fontAlgn="b">
                        <a:buNone/>
                      </a:pPr>
                      <a:r>
                        <a:rPr lang="en-US" sz="1000" b="0" i="0" u="none" strike="noStrike">
                          <a:solidFill>
                            <a:srgbClr val="000000"/>
                          </a:solidFill>
                          <a:effectLst/>
                          <a:latin typeface="Arial" panose="020B0604020202020204" pitchFamily="34" charset="0"/>
                        </a:rPr>
                        <a:t> $          1,054,463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549005005"/>
                  </a:ext>
                </a:extLst>
              </a:tr>
              <a:tr h="355244">
                <a:tc>
                  <a:txBody>
                    <a:bodyPr/>
                    <a:lstStyle/>
                    <a:p>
                      <a:pPr algn="l" rtl="0" fontAlgn="ctr">
                        <a:buNone/>
                      </a:pPr>
                      <a:r>
                        <a:rPr lang="en-US" sz="1000" b="0" i="0" u="none" strike="noStrike">
                          <a:solidFill>
                            <a:srgbClr val="000000"/>
                          </a:solidFill>
                          <a:effectLst/>
                          <a:latin typeface="Calibri" panose="020F0502020204030204" pitchFamily="34" charset="0"/>
                        </a:rPr>
                        <a:t>Library Spaces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0.0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0.0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l" fontAlgn="b">
                        <a:buNone/>
                      </a:pPr>
                      <a:r>
                        <a:rPr lang="en-US" sz="1000" b="0" i="0" u="none" strike="noStrike">
                          <a:solidFill>
                            <a:srgbClr val="000000"/>
                          </a:solidFill>
                          <a:effectLst/>
                          <a:latin typeface="Arial" panose="020B0604020202020204" pitchFamily="34" charset="0"/>
                        </a:rPr>
                        <a:t> $                     -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l" fontAlgn="b">
                        <a:buNone/>
                      </a:pPr>
                      <a:r>
                        <a:rPr lang="en-US" sz="1000" b="0" i="0" u="none" strike="noStrike">
                          <a:solidFill>
                            <a:srgbClr val="000000"/>
                          </a:solidFill>
                          <a:effectLst/>
                          <a:latin typeface="Arial" panose="020B0604020202020204" pitchFamily="34" charset="0"/>
                        </a:rPr>
                        <a:t> $              50,000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l" fontAlgn="b">
                        <a:buNone/>
                      </a:pPr>
                      <a:r>
                        <a:rPr lang="en-US" sz="1000" b="0" i="0" u="none" strike="noStrike">
                          <a:solidFill>
                            <a:srgbClr val="000000"/>
                          </a:solidFill>
                          <a:effectLst/>
                          <a:latin typeface="Arial" panose="020B0604020202020204" pitchFamily="34" charset="0"/>
                        </a:rPr>
                        <a:t> $              50,000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905018900"/>
                  </a:ext>
                </a:extLst>
              </a:tr>
              <a:tr h="355244">
                <a:tc>
                  <a:txBody>
                    <a:bodyPr/>
                    <a:lstStyle/>
                    <a:p>
                      <a:pPr algn="ctr" rtl="0" fontAlgn="ctr">
                        <a:buNone/>
                      </a:pPr>
                      <a:r>
                        <a:rPr lang="en-US" sz="1000" b="1" i="0" u="none" strike="noStrike">
                          <a:solidFill>
                            <a:srgbClr val="FFFFFF"/>
                          </a:solidFill>
                          <a:effectLst/>
                          <a:latin typeface="Arial" panose="020B0604020202020204" pitchFamily="34" charset="0"/>
                        </a:rPr>
                        <a:t>Total</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algn="ctr" fontAlgn="ctr">
                        <a:buNone/>
                      </a:pPr>
                      <a:r>
                        <a:rPr lang="en-US" sz="1000" b="1" i="0" u="none" strike="noStrike">
                          <a:solidFill>
                            <a:srgbClr val="FFFFFF"/>
                          </a:solidFill>
                          <a:effectLst/>
                          <a:latin typeface="Arial" panose="020B0604020202020204" pitchFamily="34" charset="0"/>
                        </a:rPr>
                        <a:t>0.00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algn="ctr" fontAlgn="ctr">
                        <a:buNone/>
                      </a:pPr>
                      <a:r>
                        <a:rPr lang="en-US" sz="1000" b="1" i="0" u="none" strike="noStrike">
                          <a:solidFill>
                            <a:srgbClr val="FFFFFF"/>
                          </a:solidFill>
                          <a:effectLst/>
                          <a:latin typeface="Arial" panose="020B0604020202020204" pitchFamily="34" charset="0"/>
                        </a:rPr>
                        <a:t>1.00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algn="ctr" fontAlgn="ctr">
                        <a:buNone/>
                      </a:pPr>
                      <a:r>
                        <a:rPr lang="en-US" sz="1000" b="1" i="0" u="none" strike="noStrike">
                          <a:solidFill>
                            <a:srgbClr val="FFFFFF"/>
                          </a:solidFill>
                          <a:effectLst/>
                          <a:latin typeface="Arial" panose="020B0604020202020204" pitchFamily="34" charset="0"/>
                        </a:rPr>
                        <a:t>$              70,265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algn="ctr" fontAlgn="ctr">
                        <a:buNone/>
                      </a:pPr>
                      <a:r>
                        <a:rPr lang="en-US" sz="1000" b="1" i="0" u="none" strike="noStrike">
                          <a:solidFill>
                            <a:srgbClr val="FFFFFF"/>
                          </a:solidFill>
                          <a:effectLst/>
                          <a:latin typeface="Arial" panose="020B0604020202020204" pitchFamily="34" charset="0"/>
                        </a:rPr>
                        <a:t> $          1,104,463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algn="ctr" fontAlgn="ctr">
                        <a:buNone/>
                      </a:pPr>
                      <a:r>
                        <a:rPr lang="en-US" sz="1000" b="1" i="0" u="none" strike="noStrike">
                          <a:solidFill>
                            <a:srgbClr val="FFFFFF"/>
                          </a:solidFill>
                          <a:effectLst/>
                          <a:latin typeface="Arial" panose="020B0604020202020204" pitchFamily="34" charset="0"/>
                        </a:rPr>
                        <a:t> $          1,174,728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extLst>
                  <a:ext uri="{0D108BD9-81ED-4DB2-BD59-A6C34878D82A}">
                    <a16:rowId xmlns:a16="http://schemas.microsoft.com/office/drawing/2014/main" val="3726761189"/>
                  </a:ext>
                </a:extLst>
              </a:tr>
            </a:tbl>
          </a:graphicData>
        </a:graphic>
      </p:graphicFrame>
      <p:pic>
        <p:nvPicPr>
          <p:cNvPr id="3" name="Picture 2">
            <a:extLst>
              <a:ext uri="{FF2B5EF4-FFF2-40B4-BE49-F238E27FC236}">
                <a16:creationId xmlns:a16="http://schemas.microsoft.com/office/drawing/2014/main" id="{CE2DDFCC-7498-7E3E-6AAA-26FAB621A12B}"/>
              </a:ext>
            </a:extLst>
          </p:cNvPr>
          <p:cNvPicPr>
            <a:picLocks noChangeAspect="1"/>
          </p:cNvPicPr>
          <p:nvPr/>
        </p:nvPicPr>
        <p:blipFill>
          <a:blip r:embed="rId3"/>
          <a:stretch>
            <a:fillRect/>
          </a:stretch>
        </p:blipFill>
        <p:spPr>
          <a:xfrm>
            <a:off x="8281699" y="83360"/>
            <a:ext cx="677197" cy="901198"/>
          </a:xfrm>
          <a:prstGeom prst="rect">
            <a:avLst/>
          </a:prstGeom>
        </p:spPr>
      </p:pic>
    </p:spTree>
    <p:extLst>
      <p:ext uri="{BB962C8B-B14F-4D97-AF65-F5344CB8AC3E}">
        <p14:creationId xmlns:p14="http://schemas.microsoft.com/office/powerpoint/2010/main" val="222681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7B33F-A466-4171-9F61-DB053E92046B}"/>
              </a:ext>
            </a:extLst>
          </p:cNvPr>
          <p:cNvSpPr>
            <a:spLocks noGrp="1"/>
          </p:cNvSpPr>
          <p:nvPr>
            <p:ph type="title"/>
          </p:nvPr>
        </p:nvSpPr>
        <p:spPr/>
        <p:txBody>
          <a:bodyPr>
            <a:normAutofit fontScale="90000"/>
          </a:bodyPr>
          <a:lstStyle/>
          <a:p>
            <a:r>
              <a:rPr lang="en-US" sz="3100"/>
              <a:t>Expenditures by Fund </a:t>
            </a:r>
            <a:br>
              <a:rPr lang="en-US" sz="3100"/>
            </a:br>
            <a:r>
              <a:rPr lang="en-US" sz="3100"/>
              <a:t>[in Thousands] </a:t>
            </a:r>
            <a:br>
              <a:rPr lang="en-US"/>
            </a:br>
            <a:endParaRPr lang="en-US"/>
          </a:p>
        </p:txBody>
      </p:sp>
      <p:sp>
        <p:nvSpPr>
          <p:cNvPr id="4" name="Slide Number Placeholder 3">
            <a:extLst>
              <a:ext uri="{FF2B5EF4-FFF2-40B4-BE49-F238E27FC236}">
                <a16:creationId xmlns:a16="http://schemas.microsoft.com/office/drawing/2014/main" id="{E96D7969-A5AE-43C7-8F65-35501A68F8D6}"/>
              </a:ext>
            </a:extLst>
          </p:cNvPr>
          <p:cNvSpPr>
            <a:spLocks noGrp="1"/>
          </p:cNvSpPr>
          <p:nvPr>
            <p:ph type="sldNum" sz="quarter" idx="12"/>
          </p:nvPr>
        </p:nvSpPr>
        <p:spPr/>
        <p:txBody>
          <a:body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7</a:t>
            </a:fld>
            <a:endParaRPr lang="en-US">
              <a:solidFill>
                <a:prstClr val="black"/>
              </a:solidFill>
              <a:ea typeface="ＭＳ Ｐゴシック" charset="0"/>
            </a:endParaRPr>
          </a:p>
        </p:txBody>
      </p:sp>
      <p:graphicFrame>
        <p:nvGraphicFramePr>
          <p:cNvPr id="3" name="Table 2">
            <a:extLst>
              <a:ext uri="{FF2B5EF4-FFF2-40B4-BE49-F238E27FC236}">
                <a16:creationId xmlns:a16="http://schemas.microsoft.com/office/drawing/2014/main" id="{BA82A06D-1453-9F32-3CD4-E92F1121005A}"/>
              </a:ext>
            </a:extLst>
          </p:cNvPr>
          <p:cNvGraphicFramePr>
            <a:graphicFrameLocks noGrp="1"/>
          </p:cNvGraphicFramePr>
          <p:nvPr>
            <p:extLst>
              <p:ext uri="{D42A27DB-BD31-4B8C-83A1-F6EECF244321}">
                <p14:modId xmlns:p14="http://schemas.microsoft.com/office/powerpoint/2010/main" val="2394410329"/>
              </p:ext>
            </p:extLst>
          </p:nvPr>
        </p:nvGraphicFramePr>
        <p:xfrm>
          <a:off x="584198" y="4493344"/>
          <a:ext cx="7975602" cy="1785969"/>
        </p:xfrm>
        <a:graphic>
          <a:graphicData uri="http://schemas.openxmlformats.org/drawingml/2006/table">
            <a:tbl>
              <a:tblPr/>
              <a:tblGrid>
                <a:gridCol w="1523687">
                  <a:extLst>
                    <a:ext uri="{9D8B030D-6E8A-4147-A177-3AD203B41FA5}">
                      <a16:colId xmlns:a16="http://schemas.microsoft.com/office/drawing/2014/main" val="1284268521"/>
                    </a:ext>
                  </a:extLst>
                </a:gridCol>
                <a:gridCol w="1166522">
                  <a:extLst>
                    <a:ext uri="{9D8B030D-6E8A-4147-A177-3AD203B41FA5}">
                      <a16:colId xmlns:a16="http://schemas.microsoft.com/office/drawing/2014/main" val="894236148"/>
                    </a:ext>
                  </a:extLst>
                </a:gridCol>
                <a:gridCol w="1166522">
                  <a:extLst>
                    <a:ext uri="{9D8B030D-6E8A-4147-A177-3AD203B41FA5}">
                      <a16:colId xmlns:a16="http://schemas.microsoft.com/office/drawing/2014/main" val="341349706"/>
                    </a:ext>
                  </a:extLst>
                </a:gridCol>
                <a:gridCol w="1166522">
                  <a:extLst>
                    <a:ext uri="{9D8B030D-6E8A-4147-A177-3AD203B41FA5}">
                      <a16:colId xmlns:a16="http://schemas.microsoft.com/office/drawing/2014/main" val="1722408852"/>
                    </a:ext>
                  </a:extLst>
                </a:gridCol>
                <a:gridCol w="1166522">
                  <a:extLst>
                    <a:ext uri="{9D8B030D-6E8A-4147-A177-3AD203B41FA5}">
                      <a16:colId xmlns:a16="http://schemas.microsoft.com/office/drawing/2014/main" val="4114007529"/>
                    </a:ext>
                  </a:extLst>
                </a:gridCol>
                <a:gridCol w="1166522">
                  <a:extLst>
                    <a:ext uri="{9D8B030D-6E8A-4147-A177-3AD203B41FA5}">
                      <a16:colId xmlns:a16="http://schemas.microsoft.com/office/drawing/2014/main" val="2306001735"/>
                    </a:ext>
                  </a:extLst>
                </a:gridCol>
                <a:gridCol w="619305">
                  <a:extLst>
                    <a:ext uri="{9D8B030D-6E8A-4147-A177-3AD203B41FA5}">
                      <a16:colId xmlns:a16="http://schemas.microsoft.com/office/drawing/2014/main" val="3104094497"/>
                    </a:ext>
                  </a:extLst>
                </a:gridCol>
              </a:tblGrid>
              <a:tr h="456564">
                <a:tc rowSpan="2">
                  <a:txBody>
                    <a:bodyPr/>
                    <a:lstStyle/>
                    <a:p>
                      <a:pPr algn="ctr" rtl="0" fontAlgn="ctr">
                        <a:buNone/>
                      </a:pPr>
                      <a:r>
                        <a:rPr lang="en-US" sz="1000" b="1" i="0" u="none" strike="noStrike">
                          <a:solidFill>
                            <a:srgbClr val="FFFFFF"/>
                          </a:solidFill>
                          <a:effectLst/>
                          <a:latin typeface="Arial" panose="020B0604020202020204" pitchFamily="34" charset="0"/>
                        </a:rPr>
                        <a:t>Program</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FY25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FY26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FY26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FY27</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Variance FY27 Proposed/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C00000"/>
                    </a:solidFill>
                  </a:tcPr>
                </a:tc>
                <a:extLst>
                  <a:ext uri="{0D108BD9-81ED-4DB2-BD59-A6C34878D82A}">
                    <a16:rowId xmlns:a16="http://schemas.microsoft.com/office/drawing/2014/main" val="2206219412"/>
                  </a:ext>
                </a:extLst>
              </a:tr>
              <a:tr h="281995">
                <a:tc vMerge="1">
                  <a:txBody>
                    <a:bodyPr/>
                    <a:lstStyle/>
                    <a:p>
                      <a:endParaRPr lang="en-US"/>
                    </a:p>
                  </a:txBody>
                  <a:tcPr/>
                </a:tc>
                <a:tc>
                  <a:txBody>
                    <a:bodyPr/>
                    <a:lstStyle/>
                    <a:p>
                      <a:pPr algn="ctr" rtl="0" fontAlgn="ctr">
                        <a:buNone/>
                      </a:pPr>
                      <a:r>
                        <a:rPr lang="en-US" sz="1000" b="1" i="0" u="none" strike="noStrike">
                          <a:solidFill>
                            <a:srgbClr val="FFFFFF"/>
                          </a:solidFill>
                          <a:effectLst/>
                          <a:latin typeface="Arial" panose="020B0604020202020204" pitchFamily="34" charset="0"/>
                        </a:rPr>
                        <a:t>Actual</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C000"/>
                      </a:solidFill>
                      <a:prstDash val="solid"/>
                      <a:round/>
                      <a:headEnd type="none" w="med" len="med"/>
                      <a:tailEnd type="none" w="med" len="med"/>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Budget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C000"/>
                      </a:solidFill>
                      <a:prstDash val="solid"/>
                      <a:round/>
                      <a:headEnd type="none" w="med" len="med"/>
                      <a:tailEnd type="none" w="med" len="med"/>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Estimate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C000"/>
                      </a:solidFill>
                      <a:prstDash val="solid"/>
                      <a:round/>
                      <a:headEnd type="none" w="med" len="med"/>
                      <a:tailEnd type="none" w="med" len="med"/>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Proposed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C000"/>
                      </a:solidFill>
                      <a:prstDash val="solid"/>
                      <a:round/>
                      <a:headEnd type="none" w="med" len="med"/>
                      <a:tailEnd type="none" w="med" len="med"/>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FY26 Budget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C000"/>
                      </a:solidFill>
                      <a:prstDash val="solid"/>
                      <a:round/>
                      <a:headEnd type="none" w="med" len="med"/>
                      <a:tailEnd type="none" w="med" len="med"/>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Change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C000"/>
                      </a:solidFill>
                      <a:prstDash val="solid"/>
                      <a:round/>
                      <a:headEnd type="none" w="med" len="med"/>
                      <a:tailEnd type="none" w="med" len="med"/>
                    </a:lnB>
                    <a:solidFill>
                      <a:srgbClr val="C00000"/>
                    </a:solidFill>
                  </a:tcPr>
                </a:tc>
                <a:extLst>
                  <a:ext uri="{0D108BD9-81ED-4DB2-BD59-A6C34878D82A}">
                    <a16:rowId xmlns:a16="http://schemas.microsoft.com/office/drawing/2014/main" val="3832166354"/>
                  </a:ext>
                </a:extLst>
              </a:tr>
              <a:tr h="295423">
                <a:tc>
                  <a:txBody>
                    <a:bodyPr/>
                    <a:lstStyle/>
                    <a:p>
                      <a:pPr algn="l" rtl="0" fontAlgn="ctr">
                        <a:buNone/>
                      </a:pPr>
                      <a:r>
                        <a:rPr lang="en-US" sz="1000" b="0" i="0" u="none" strike="noStrike">
                          <a:solidFill>
                            <a:srgbClr val="000000"/>
                          </a:solidFill>
                          <a:effectLst/>
                          <a:latin typeface="Calibri" panose="020F0502020204030204" pitchFamily="34" charset="0"/>
                        </a:rPr>
                        <a:t>General Fund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53,056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50,532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50,532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50,532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472066421"/>
                  </a:ext>
                </a:extLst>
              </a:tr>
              <a:tr h="469992">
                <a:tc>
                  <a:txBody>
                    <a:bodyPr/>
                    <a:lstStyle/>
                    <a:p>
                      <a:pPr algn="l" rtl="0" fontAlgn="ctr">
                        <a:buNone/>
                      </a:pPr>
                      <a:r>
                        <a:rPr lang="en-US" sz="1000" b="0" i="0" u="none" strike="noStrike">
                          <a:solidFill>
                            <a:srgbClr val="000000"/>
                          </a:solidFill>
                          <a:effectLst/>
                          <a:latin typeface="Calibri" panose="020F0502020204030204" pitchFamily="34" charset="0"/>
                        </a:rPr>
                        <a:t>Historic Preservation Fund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236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289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289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313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24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8%</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763864726"/>
                  </a:ext>
                </a:extLst>
              </a:tr>
              <a:tr h="281995">
                <a:tc>
                  <a:txBody>
                    <a:bodyPr/>
                    <a:lstStyle/>
                    <a:p>
                      <a:pPr algn="ctr" rtl="0" fontAlgn="ctr">
                        <a:buNone/>
                      </a:pPr>
                      <a:r>
                        <a:rPr lang="en-US" sz="1000" b="1" i="0" u="none" strike="noStrike">
                          <a:solidFill>
                            <a:srgbClr val="FFFFFF"/>
                          </a:solidFill>
                          <a:effectLst/>
                          <a:latin typeface="Arial" panose="020B0604020202020204" pitchFamily="34" charset="0"/>
                        </a:rPr>
                        <a:t>Total</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algn="ctr" fontAlgn="ctr">
                        <a:buNone/>
                      </a:pPr>
                      <a:r>
                        <a:rPr lang="en-US" sz="1000" b="1" i="0" u="none" strike="noStrike">
                          <a:solidFill>
                            <a:srgbClr val="FFFFFF"/>
                          </a:solidFill>
                          <a:effectLst/>
                          <a:latin typeface="Arial" panose="020B0604020202020204" pitchFamily="34" charset="0"/>
                        </a:rPr>
                        <a:t> $              53,292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algn="ctr" fontAlgn="ctr">
                        <a:buNone/>
                      </a:pPr>
                      <a:r>
                        <a:rPr lang="en-US" sz="1000" b="1" i="0" u="none" strike="noStrike">
                          <a:solidFill>
                            <a:srgbClr val="FFFFFF"/>
                          </a:solidFill>
                          <a:effectLst/>
                          <a:latin typeface="Arial" panose="020B0604020202020204" pitchFamily="34" charset="0"/>
                        </a:rPr>
                        <a:t> $              50,821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algn="ctr" fontAlgn="ctr">
                        <a:buNone/>
                      </a:pPr>
                      <a:r>
                        <a:rPr lang="en-US" sz="1000" b="1" i="0" u="none" strike="noStrike">
                          <a:solidFill>
                            <a:srgbClr val="FFFFFF"/>
                          </a:solidFill>
                          <a:effectLst/>
                          <a:latin typeface="Arial" panose="020B0604020202020204" pitchFamily="34" charset="0"/>
                        </a:rPr>
                        <a:t> $              50,821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algn="ctr" fontAlgn="ctr">
                        <a:buNone/>
                      </a:pPr>
                      <a:r>
                        <a:rPr lang="en-US" sz="1000" b="1" i="0" u="none" strike="noStrike">
                          <a:solidFill>
                            <a:srgbClr val="FFFFFF"/>
                          </a:solidFill>
                          <a:effectLst/>
                          <a:latin typeface="Arial" panose="020B0604020202020204" pitchFamily="34" charset="0"/>
                        </a:rPr>
                        <a:t> $              50,845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algn="ctr" fontAlgn="ctr">
                        <a:buNone/>
                      </a:pPr>
                      <a:r>
                        <a:rPr lang="en-US" sz="1000" b="1" i="0" u="none" strike="noStrike">
                          <a:solidFill>
                            <a:srgbClr val="FFFFFF"/>
                          </a:solidFill>
                          <a:effectLst/>
                          <a:latin typeface="Arial" panose="020B0604020202020204" pitchFamily="34" charset="0"/>
                        </a:rPr>
                        <a:t> $                     24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algn="ctr" fontAlgn="ctr">
                        <a:buNone/>
                      </a:pPr>
                      <a:r>
                        <a:rPr lang="en-US" sz="1000" b="1" i="0" u="none" strike="noStrike">
                          <a:solidFill>
                            <a:srgbClr val="FFFFFF"/>
                          </a:solidFill>
                          <a:effectLst/>
                          <a:latin typeface="Arial" panose="020B0604020202020204" pitchFamily="34" charset="0"/>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extLst>
                  <a:ext uri="{0D108BD9-81ED-4DB2-BD59-A6C34878D82A}">
                    <a16:rowId xmlns:a16="http://schemas.microsoft.com/office/drawing/2014/main" val="4176319772"/>
                  </a:ext>
                </a:extLst>
              </a:tr>
            </a:tbl>
          </a:graphicData>
        </a:graphic>
      </p:graphicFrame>
      <p:graphicFrame>
        <p:nvGraphicFramePr>
          <p:cNvPr id="5" name="Chart 4">
            <a:extLst>
              <a:ext uri="{FF2B5EF4-FFF2-40B4-BE49-F238E27FC236}">
                <a16:creationId xmlns:a16="http://schemas.microsoft.com/office/drawing/2014/main" id="{831B27C0-DB65-D3A1-7CE9-8828D99FCC56}"/>
              </a:ext>
            </a:extLst>
          </p:cNvPr>
          <p:cNvGraphicFramePr>
            <a:graphicFrameLocks/>
          </p:cNvGraphicFramePr>
          <p:nvPr>
            <p:extLst>
              <p:ext uri="{D42A27DB-BD31-4B8C-83A1-F6EECF244321}">
                <p14:modId xmlns:p14="http://schemas.microsoft.com/office/powerpoint/2010/main" val="1056144926"/>
              </p:ext>
            </p:extLst>
          </p:nvPr>
        </p:nvGraphicFramePr>
        <p:xfrm>
          <a:off x="1053274" y="1415870"/>
          <a:ext cx="7037451" cy="2804605"/>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9EA86D0A-81FD-4FFB-7B71-198E0272F9DB}"/>
              </a:ext>
            </a:extLst>
          </p:cNvPr>
          <p:cNvPicPr>
            <a:picLocks noChangeAspect="1"/>
          </p:cNvPicPr>
          <p:nvPr/>
        </p:nvPicPr>
        <p:blipFill>
          <a:blip r:embed="rId4"/>
          <a:stretch>
            <a:fillRect/>
          </a:stretch>
        </p:blipFill>
        <p:spPr>
          <a:xfrm>
            <a:off x="8281699" y="83360"/>
            <a:ext cx="677197" cy="901198"/>
          </a:xfrm>
          <a:prstGeom prst="rect">
            <a:avLst/>
          </a:prstGeom>
        </p:spPr>
      </p:pic>
    </p:spTree>
    <p:extLst>
      <p:ext uri="{BB962C8B-B14F-4D97-AF65-F5344CB8AC3E}">
        <p14:creationId xmlns:p14="http://schemas.microsoft.com/office/powerpoint/2010/main" val="3539428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7B33F-A466-4171-9F61-DB053E92046B}"/>
              </a:ext>
            </a:extLst>
          </p:cNvPr>
          <p:cNvSpPr>
            <a:spLocks noGrp="1"/>
          </p:cNvSpPr>
          <p:nvPr>
            <p:ph type="title"/>
          </p:nvPr>
        </p:nvSpPr>
        <p:spPr/>
        <p:txBody>
          <a:bodyPr/>
          <a:lstStyle/>
          <a:p>
            <a:r>
              <a:rPr lang="en-US"/>
              <a:t>Personnel vs. Non-Personnel </a:t>
            </a:r>
            <a:br>
              <a:rPr lang="en-US"/>
            </a:br>
            <a:r>
              <a:rPr lang="en-US"/>
              <a:t>[in thousands]</a:t>
            </a:r>
          </a:p>
        </p:txBody>
      </p:sp>
      <p:sp>
        <p:nvSpPr>
          <p:cNvPr id="4" name="Slide Number Placeholder 3">
            <a:extLst>
              <a:ext uri="{FF2B5EF4-FFF2-40B4-BE49-F238E27FC236}">
                <a16:creationId xmlns:a16="http://schemas.microsoft.com/office/drawing/2014/main" id="{E96D7969-A5AE-43C7-8F65-35501A68F8D6}"/>
              </a:ext>
            </a:extLst>
          </p:cNvPr>
          <p:cNvSpPr>
            <a:spLocks noGrp="1"/>
          </p:cNvSpPr>
          <p:nvPr>
            <p:ph type="sldNum" sz="quarter" idx="12"/>
          </p:nvPr>
        </p:nvSpPr>
        <p:spPr/>
        <p:txBody>
          <a:body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8</a:t>
            </a:fld>
            <a:endParaRPr lang="en-US">
              <a:solidFill>
                <a:prstClr val="black"/>
              </a:solidFill>
              <a:ea typeface="ＭＳ Ｐゴシック" charset="0"/>
            </a:endParaRPr>
          </a:p>
        </p:txBody>
      </p:sp>
      <p:sp>
        <p:nvSpPr>
          <p:cNvPr id="23" name="Rectangle: Rounded Corners 22">
            <a:extLst>
              <a:ext uri="{FF2B5EF4-FFF2-40B4-BE49-F238E27FC236}">
                <a16:creationId xmlns:a16="http://schemas.microsoft.com/office/drawing/2014/main" id="{7806CD2F-FC69-53A4-828E-9D6DA36CF62B}"/>
              </a:ext>
            </a:extLst>
          </p:cNvPr>
          <p:cNvSpPr/>
          <p:nvPr/>
        </p:nvSpPr>
        <p:spPr>
          <a:xfrm>
            <a:off x="6115290" y="1949163"/>
            <a:ext cx="2735971" cy="255213"/>
          </a:xfrm>
          <a:prstGeom prst="roundRect">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latin typeface="Arial" panose="020B0604020202020204" pitchFamily="34" charset="0"/>
                <a:cs typeface="Arial" panose="020B0604020202020204" pitchFamily="34" charset="0"/>
              </a:rPr>
              <a:t>Non-Personnel Breakdown</a:t>
            </a:r>
          </a:p>
        </p:txBody>
      </p:sp>
      <p:graphicFrame>
        <p:nvGraphicFramePr>
          <p:cNvPr id="14" name="Table 13">
            <a:extLst>
              <a:ext uri="{FF2B5EF4-FFF2-40B4-BE49-F238E27FC236}">
                <a16:creationId xmlns:a16="http://schemas.microsoft.com/office/drawing/2014/main" id="{9597B4AE-4072-9FC5-264B-6CFC4213ED5E}"/>
              </a:ext>
            </a:extLst>
          </p:cNvPr>
          <p:cNvGraphicFramePr>
            <a:graphicFrameLocks noGrp="1"/>
          </p:cNvGraphicFramePr>
          <p:nvPr>
            <p:extLst>
              <p:ext uri="{D42A27DB-BD31-4B8C-83A1-F6EECF244321}">
                <p14:modId xmlns:p14="http://schemas.microsoft.com/office/powerpoint/2010/main" val="2544577254"/>
              </p:ext>
            </p:extLst>
          </p:nvPr>
        </p:nvGraphicFramePr>
        <p:xfrm>
          <a:off x="6113242" y="2410828"/>
          <a:ext cx="2735971" cy="904875"/>
        </p:xfrm>
        <a:graphic>
          <a:graphicData uri="http://schemas.openxmlformats.org/drawingml/2006/table">
            <a:tbl>
              <a:tblPr/>
              <a:tblGrid>
                <a:gridCol w="1542961">
                  <a:extLst>
                    <a:ext uri="{9D8B030D-6E8A-4147-A177-3AD203B41FA5}">
                      <a16:colId xmlns:a16="http://schemas.microsoft.com/office/drawing/2014/main" val="342583530"/>
                    </a:ext>
                  </a:extLst>
                </a:gridCol>
                <a:gridCol w="668086">
                  <a:extLst>
                    <a:ext uri="{9D8B030D-6E8A-4147-A177-3AD203B41FA5}">
                      <a16:colId xmlns:a16="http://schemas.microsoft.com/office/drawing/2014/main" val="3785468154"/>
                    </a:ext>
                  </a:extLst>
                </a:gridCol>
                <a:gridCol w="524924">
                  <a:extLst>
                    <a:ext uri="{9D8B030D-6E8A-4147-A177-3AD203B41FA5}">
                      <a16:colId xmlns:a16="http://schemas.microsoft.com/office/drawing/2014/main" val="485494270"/>
                    </a:ext>
                  </a:extLst>
                </a:gridCol>
              </a:tblGrid>
              <a:tr h="180975">
                <a:tc>
                  <a:txBody>
                    <a:bodyPr/>
                    <a:lstStyle/>
                    <a:p>
                      <a:pPr algn="l" fontAlgn="b"/>
                      <a:r>
                        <a:rPr lang="en-US" sz="1100" b="0" i="0" u="none" strike="noStrike">
                          <a:solidFill>
                            <a:srgbClr val="000000"/>
                          </a:solidFill>
                          <a:effectLst/>
                          <a:latin typeface="Aptos Narrow" panose="020B0004020202020204" pitchFamily="34" charset="0"/>
                        </a:rPr>
                        <a:t>Supplies</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US" sz="1100" b="0" i="0" u="none" strike="noStrike">
                          <a:solidFill>
                            <a:srgbClr val="000000"/>
                          </a:solidFill>
                          <a:effectLst/>
                          <a:latin typeface="Aptos Narrow" panose="020B0004020202020204" pitchFamily="34" charset="0"/>
                        </a:rPr>
                        <a:t> $      217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1100" b="0" i="0" u="none" strike="noStrike">
                          <a:solidFill>
                            <a:srgbClr val="000000"/>
                          </a:solidFill>
                          <a:effectLst/>
                          <a:latin typeface="Aptos Narrow" panose="020B0004020202020204" pitchFamily="34" charset="0"/>
                        </a:rPr>
                        <a:t>0%</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815598148"/>
                  </a:ext>
                </a:extLst>
              </a:tr>
              <a:tr h="180975">
                <a:tc>
                  <a:txBody>
                    <a:bodyPr/>
                    <a:lstStyle/>
                    <a:p>
                      <a:pPr algn="l" fontAlgn="b"/>
                      <a:r>
                        <a:rPr lang="en-US" sz="1100" b="0" i="0" u="none" strike="noStrike">
                          <a:solidFill>
                            <a:srgbClr val="000000"/>
                          </a:solidFill>
                          <a:effectLst/>
                          <a:latin typeface="Aptos Narrow" panose="020B0004020202020204" pitchFamily="34" charset="0"/>
                        </a:rPr>
                        <a:t>Services</a:t>
                      </a: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en-US" sz="1100" b="0" i="0" u="none" strike="noStrike">
                          <a:solidFill>
                            <a:srgbClr val="000000"/>
                          </a:solidFill>
                          <a:effectLst/>
                          <a:latin typeface="Aptos Narrow" panose="020B0004020202020204" pitchFamily="34" charset="0"/>
                        </a:rPr>
                        <a:t> $      618 </a:t>
                      </a:r>
                    </a:p>
                  </a:txBody>
                  <a:tcPr marL="6350" marR="6350" marT="6350" marB="0" anchor="b">
                    <a:lnL>
                      <a:noFill/>
                    </a:lnL>
                    <a:lnR>
                      <a:noFill/>
                    </a:lnR>
                    <a:lnT>
                      <a:noFill/>
                    </a:lnT>
                    <a:lnB>
                      <a:noFill/>
                    </a:lnB>
                    <a:noFill/>
                  </a:tcPr>
                </a:tc>
                <a:tc>
                  <a:txBody>
                    <a:bodyPr/>
                    <a:lstStyle/>
                    <a:p>
                      <a:pPr algn="ctr" fontAlgn="b"/>
                      <a:r>
                        <a:rPr lang="en-US" sz="1100" b="0" i="0" u="none" strike="noStrike">
                          <a:solidFill>
                            <a:srgbClr val="000000"/>
                          </a:solidFill>
                          <a:effectLst/>
                          <a:latin typeface="Aptos Narrow" panose="020B0004020202020204" pitchFamily="34" charset="0"/>
                        </a:rPr>
                        <a:t>1%</a:t>
                      </a: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897360769"/>
                  </a:ext>
                </a:extLst>
              </a:tr>
              <a:tr h="180975">
                <a:tc>
                  <a:txBody>
                    <a:bodyPr/>
                    <a:lstStyle/>
                    <a:p>
                      <a:pPr algn="l" fontAlgn="b"/>
                      <a:r>
                        <a:rPr lang="en-US" sz="1100" b="0" i="0" u="none" strike="noStrike">
                          <a:solidFill>
                            <a:srgbClr val="000000"/>
                          </a:solidFill>
                          <a:effectLst/>
                          <a:latin typeface="Aptos Narrow" panose="020B0004020202020204" pitchFamily="34" charset="0"/>
                        </a:rPr>
                        <a:t>Non-Capital Equipment</a:t>
                      </a: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en-US" sz="1100" b="0" i="0" u="none" strike="noStrike">
                          <a:solidFill>
                            <a:srgbClr val="000000"/>
                          </a:solidFill>
                          <a:effectLst/>
                          <a:latin typeface="Aptos Narrow" panose="020B0004020202020204" pitchFamily="34" charset="0"/>
                        </a:rPr>
                        <a:t> $      4,924</a:t>
                      </a:r>
                    </a:p>
                  </a:txBody>
                  <a:tcPr marL="6350" marR="6350" marT="6350" marB="0" anchor="b">
                    <a:lnL>
                      <a:noFill/>
                    </a:lnL>
                    <a:lnR>
                      <a:noFill/>
                    </a:lnR>
                    <a:lnT>
                      <a:noFill/>
                    </a:lnT>
                    <a:lnB>
                      <a:noFill/>
                    </a:lnB>
                    <a:noFill/>
                  </a:tcPr>
                </a:tc>
                <a:tc>
                  <a:txBody>
                    <a:bodyPr/>
                    <a:lstStyle/>
                    <a:p>
                      <a:pPr algn="ctr" fontAlgn="b"/>
                      <a:r>
                        <a:rPr lang="en-US" sz="1100" b="0" i="0" u="none" strike="noStrike">
                          <a:solidFill>
                            <a:srgbClr val="000000"/>
                          </a:solidFill>
                          <a:effectLst/>
                          <a:latin typeface="Aptos Narrow" panose="020B0004020202020204" pitchFamily="34" charset="0"/>
                        </a:rPr>
                        <a:t>10%</a:t>
                      </a: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852862022"/>
                  </a:ext>
                </a:extLst>
              </a:tr>
              <a:tr h="180975">
                <a:tc>
                  <a:txBody>
                    <a:bodyPr/>
                    <a:lstStyle/>
                    <a:p>
                      <a:pPr algn="l" fontAlgn="b"/>
                      <a:r>
                        <a:rPr lang="en-US" sz="1100" b="0" i="0" u="none" strike="noStrike">
                          <a:solidFill>
                            <a:srgbClr val="000000"/>
                          </a:solidFill>
                          <a:effectLst/>
                          <a:latin typeface="Aptos Narrow" panose="020B0004020202020204" pitchFamily="34" charset="0"/>
                        </a:rPr>
                        <a:t>Restricted Accounts</a:t>
                      </a: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en-US" sz="1100" b="0" i="0" u="none" strike="noStrike">
                          <a:solidFill>
                            <a:srgbClr val="000000"/>
                          </a:solidFill>
                          <a:effectLst/>
                          <a:latin typeface="Aptos Narrow" panose="020B0004020202020204" pitchFamily="34" charset="0"/>
                        </a:rPr>
                        <a:t> $      6,907 </a:t>
                      </a:r>
                    </a:p>
                  </a:txBody>
                  <a:tcPr marL="6350" marR="6350" marT="6350" marB="0" anchor="b">
                    <a:lnL>
                      <a:noFill/>
                    </a:lnL>
                    <a:lnR>
                      <a:noFill/>
                    </a:lnR>
                    <a:lnT>
                      <a:noFill/>
                    </a:lnT>
                    <a:lnB>
                      <a:noFill/>
                    </a:lnB>
                    <a:noFill/>
                  </a:tcPr>
                </a:tc>
                <a:tc>
                  <a:txBody>
                    <a:bodyPr/>
                    <a:lstStyle/>
                    <a:p>
                      <a:pPr algn="ctr" fontAlgn="b"/>
                      <a:r>
                        <a:rPr lang="en-US" sz="1100" b="0" i="0" u="none" strike="noStrike">
                          <a:solidFill>
                            <a:srgbClr val="000000"/>
                          </a:solidFill>
                          <a:effectLst/>
                          <a:latin typeface="Aptos Narrow" panose="020B0004020202020204" pitchFamily="34" charset="0"/>
                        </a:rPr>
                        <a:t>14%</a:t>
                      </a: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532077436"/>
                  </a:ext>
                </a:extLst>
              </a:tr>
              <a:tr h="180975">
                <a:tc>
                  <a:txBody>
                    <a:bodyPr/>
                    <a:lstStyle/>
                    <a:p>
                      <a:pPr algn="l" fontAlgn="b"/>
                      <a:r>
                        <a:rPr lang="en-US" sz="1100" b="1" i="0" u="none" strike="noStrike">
                          <a:solidFill>
                            <a:srgbClr val="000000"/>
                          </a:solidFill>
                          <a:effectLst/>
                          <a:latin typeface="Aptos Narrow" panose="020B0004020202020204" pitchFamily="34" charset="0"/>
                        </a:rPr>
                        <a:t>Total</a:t>
                      </a:r>
                    </a:p>
                  </a:txBody>
                  <a:tcPr marL="6350" marR="6350" marT="635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100" b="1" i="0" u="none" strike="noStrike">
                          <a:solidFill>
                            <a:srgbClr val="000000"/>
                          </a:solidFill>
                          <a:effectLst/>
                          <a:latin typeface="Aptos Narrow" panose="020B0004020202020204" pitchFamily="34" charset="0"/>
                        </a:rPr>
                        <a:t> $      12,666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100" b="1" i="0" u="none" strike="noStrike">
                          <a:solidFill>
                            <a:srgbClr val="000000"/>
                          </a:solidFill>
                          <a:effectLst/>
                          <a:latin typeface="Aptos Narrow" panose="020B0004020202020204" pitchFamily="34" charset="0"/>
                        </a:rPr>
                        <a:t>25%</a:t>
                      </a:r>
                    </a:p>
                  </a:txBody>
                  <a:tcPr marL="6350" marR="6350" marT="635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442305331"/>
                  </a:ext>
                </a:extLst>
              </a:tr>
            </a:tbl>
          </a:graphicData>
        </a:graphic>
      </p:graphicFrame>
      <p:graphicFrame>
        <p:nvGraphicFramePr>
          <p:cNvPr id="17" name="Table 16">
            <a:extLst>
              <a:ext uri="{FF2B5EF4-FFF2-40B4-BE49-F238E27FC236}">
                <a16:creationId xmlns:a16="http://schemas.microsoft.com/office/drawing/2014/main" id="{C6A60D12-FA86-1394-11A7-638E4E7015F0}"/>
              </a:ext>
            </a:extLst>
          </p:cNvPr>
          <p:cNvGraphicFramePr>
            <a:graphicFrameLocks noGrp="1"/>
          </p:cNvGraphicFramePr>
          <p:nvPr>
            <p:extLst>
              <p:ext uri="{D42A27DB-BD31-4B8C-83A1-F6EECF244321}">
                <p14:modId xmlns:p14="http://schemas.microsoft.com/office/powerpoint/2010/main" val="702188072"/>
              </p:ext>
            </p:extLst>
          </p:nvPr>
        </p:nvGraphicFramePr>
        <p:xfrm>
          <a:off x="6113242" y="3876934"/>
          <a:ext cx="2735971" cy="904875"/>
        </p:xfrm>
        <a:graphic>
          <a:graphicData uri="http://schemas.openxmlformats.org/drawingml/2006/table">
            <a:tbl>
              <a:tblPr/>
              <a:tblGrid>
                <a:gridCol w="1542961">
                  <a:extLst>
                    <a:ext uri="{9D8B030D-6E8A-4147-A177-3AD203B41FA5}">
                      <a16:colId xmlns:a16="http://schemas.microsoft.com/office/drawing/2014/main" val="4055402860"/>
                    </a:ext>
                  </a:extLst>
                </a:gridCol>
                <a:gridCol w="668086">
                  <a:extLst>
                    <a:ext uri="{9D8B030D-6E8A-4147-A177-3AD203B41FA5}">
                      <a16:colId xmlns:a16="http://schemas.microsoft.com/office/drawing/2014/main" val="2610080408"/>
                    </a:ext>
                  </a:extLst>
                </a:gridCol>
                <a:gridCol w="524924">
                  <a:extLst>
                    <a:ext uri="{9D8B030D-6E8A-4147-A177-3AD203B41FA5}">
                      <a16:colId xmlns:a16="http://schemas.microsoft.com/office/drawing/2014/main" val="1993142076"/>
                    </a:ext>
                  </a:extLst>
                </a:gridCol>
              </a:tblGrid>
              <a:tr h="180975">
                <a:tc>
                  <a:txBody>
                    <a:bodyPr/>
                    <a:lstStyle/>
                    <a:p>
                      <a:pPr algn="l" fontAlgn="b"/>
                      <a:r>
                        <a:rPr lang="en-US" sz="1100" b="0" i="0" u="none" strike="noStrike">
                          <a:solidFill>
                            <a:srgbClr val="000000"/>
                          </a:solidFill>
                          <a:effectLst/>
                          <a:latin typeface="Aptos Narrow" panose="020B0004020202020204" pitchFamily="34" charset="0"/>
                        </a:rPr>
                        <a:t>Supplies</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US" sz="1100" b="0" i="0" u="none" strike="noStrike">
                          <a:solidFill>
                            <a:srgbClr val="000000"/>
                          </a:solidFill>
                          <a:effectLst/>
                          <a:latin typeface="Aptos Narrow" panose="020B0004020202020204" pitchFamily="34" charset="0"/>
                        </a:rPr>
                        <a:t> $         -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1100" b="0" i="0" u="none" strike="noStrike">
                          <a:solidFill>
                            <a:srgbClr val="000000"/>
                          </a:solidFill>
                          <a:effectLst/>
                          <a:latin typeface="Aptos Narrow" panose="020B0004020202020204" pitchFamily="34" charset="0"/>
                        </a:rPr>
                        <a:t>0%</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935744310"/>
                  </a:ext>
                </a:extLst>
              </a:tr>
              <a:tr h="180975">
                <a:tc>
                  <a:txBody>
                    <a:bodyPr/>
                    <a:lstStyle/>
                    <a:p>
                      <a:pPr algn="l" fontAlgn="b"/>
                      <a:r>
                        <a:rPr lang="en-US" sz="1100" b="0" i="0" u="none" strike="noStrike">
                          <a:solidFill>
                            <a:srgbClr val="000000"/>
                          </a:solidFill>
                          <a:effectLst/>
                          <a:latin typeface="Aptos Narrow" panose="020B0004020202020204" pitchFamily="34" charset="0"/>
                        </a:rPr>
                        <a:t>Services</a:t>
                      </a: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en-US" sz="1100" b="0" i="0" u="none" strike="noStrike">
                          <a:solidFill>
                            <a:srgbClr val="000000"/>
                          </a:solidFill>
                          <a:effectLst/>
                          <a:latin typeface="Aptos Narrow" panose="020B0004020202020204" pitchFamily="34" charset="0"/>
                        </a:rPr>
                        <a:t> $         229</a:t>
                      </a:r>
                    </a:p>
                  </a:txBody>
                  <a:tcPr marL="6350" marR="6350" marT="6350" marB="0" anchor="b">
                    <a:lnL>
                      <a:noFill/>
                    </a:lnL>
                    <a:lnR>
                      <a:noFill/>
                    </a:lnR>
                    <a:lnT>
                      <a:noFill/>
                    </a:lnT>
                    <a:lnB>
                      <a:noFill/>
                    </a:lnB>
                    <a:noFill/>
                  </a:tcPr>
                </a:tc>
                <a:tc>
                  <a:txBody>
                    <a:bodyPr/>
                    <a:lstStyle/>
                    <a:p>
                      <a:pPr algn="ctr" fontAlgn="b"/>
                      <a:r>
                        <a:rPr lang="en-US" sz="1100" b="0" i="0" u="none" strike="noStrike">
                          <a:solidFill>
                            <a:srgbClr val="000000"/>
                          </a:solidFill>
                          <a:effectLst/>
                          <a:latin typeface="Aptos Narrow" panose="020B0004020202020204" pitchFamily="34" charset="0"/>
                        </a:rPr>
                        <a:t>73%</a:t>
                      </a: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020909290"/>
                  </a:ext>
                </a:extLst>
              </a:tr>
              <a:tr h="180975">
                <a:tc>
                  <a:txBody>
                    <a:bodyPr/>
                    <a:lstStyle/>
                    <a:p>
                      <a:pPr algn="l" fontAlgn="b"/>
                      <a:r>
                        <a:rPr lang="en-US" sz="1100" b="0" i="0" u="none" strike="noStrike">
                          <a:solidFill>
                            <a:srgbClr val="000000"/>
                          </a:solidFill>
                          <a:effectLst/>
                          <a:latin typeface="Aptos Narrow" panose="020B0004020202020204" pitchFamily="34" charset="0"/>
                        </a:rPr>
                        <a:t>Non-Capital Equipment</a:t>
                      </a: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en-US" sz="1100" b="0" i="0" u="none" strike="noStrike">
                          <a:solidFill>
                            <a:srgbClr val="000000"/>
                          </a:solidFill>
                          <a:effectLst/>
                          <a:latin typeface="Aptos Narrow" panose="020B0004020202020204" pitchFamily="34" charset="0"/>
                        </a:rPr>
                        <a:t> $         -</a:t>
                      </a:r>
                    </a:p>
                  </a:txBody>
                  <a:tcPr marL="6350" marR="6350" marT="6350" marB="0" anchor="b">
                    <a:lnL>
                      <a:noFill/>
                    </a:lnL>
                    <a:lnR>
                      <a:noFill/>
                    </a:lnR>
                    <a:lnT>
                      <a:noFill/>
                    </a:lnT>
                    <a:lnB>
                      <a:noFill/>
                    </a:lnB>
                    <a:noFill/>
                  </a:tcPr>
                </a:tc>
                <a:tc>
                  <a:txBody>
                    <a:bodyPr/>
                    <a:lstStyle/>
                    <a:p>
                      <a:pPr algn="ctr" fontAlgn="b"/>
                      <a:r>
                        <a:rPr lang="en-US" sz="1100" b="0" i="0" u="none" strike="noStrike">
                          <a:solidFill>
                            <a:srgbClr val="000000"/>
                          </a:solidFill>
                          <a:effectLst/>
                          <a:latin typeface="Aptos Narrow" panose="020B0004020202020204" pitchFamily="34" charset="0"/>
                        </a:rPr>
                        <a:t>0%</a:t>
                      </a: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67606806"/>
                  </a:ext>
                </a:extLst>
              </a:tr>
              <a:tr h="180975">
                <a:tc>
                  <a:txBody>
                    <a:bodyPr/>
                    <a:lstStyle/>
                    <a:p>
                      <a:pPr algn="l" fontAlgn="b"/>
                      <a:r>
                        <a:rPr lang="en-US" sz="1100" b="0" i="0" u="none" strike="noStrike">
                          <a:solidFill>
                            <a:srgbClr val="000000"/>
                          </a:solidFill>
                          <a:effectLst/>
                          <a:latin typeface="Aptos Narrow" panose="020B0004020202020204" pitchFamily="34" charset="0"/>
                        </a:rPr>
                        <a:t>Restricted Accounts</a:t>
                      </a:r>
                    </a:p>
                  </a:txBody>
                  <a:tcPr marL="6350" marR="6350" marT="6350"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r>
                        <a:rPr lang="en-US" sz="1100" b="0" i="0" u="none" strike="noStrike">
                          <a:solidFill>
                            <a:srgbClr val="000000"/>
                          </a:solidFill>
                          <a:effectLst/>
                          <a:latin typeface="Aptos Narrow" panose="020B0004020202020204" pitchFamily="34" charset="0"/>
                        </a:rPr>
                        <a:t> $         -</a:t>
                      </a:r>
                    </a:p>
                  </a:txBody>
                  <a:tcPr marL="6350" marR="6350" marT="6350" marB="0" anchor="b">
                    <a:lnL>
                      <a:noFill/>
                    </a:lnL>
                    <a:lnR>
                      <a:noFill/>
                    </a:lnR>
                    <a:lnT>
                      <a:noFill/>
                    </a:lnT>
                    <a:lnB>
                      <a:noFill/>
                    </a:lnB>
                    <a:noFill/>
                  </a:tcPr>
                </a:tc>
                <a:tc>
                  <a:txBody>
                    <a:bodyPr/>
                    <a:lstStyle/>
                    <a:p>
                      <a:pPr algn="ctr" fontAlgn="b"/>
                      <a:r>
                        <a:rPr lang="en-US" sz="1100" b="0" i="0" u="none" strike="noStrike">
                          <a:solidFill>
                            <a:srgbClr val="000000"/>
                          </a:solidFill>
                          <a:effectLst/>
                          <a:latin typeface="Aptos Narrow" panose="020B0004020202020204" pitchFamily="34" charset="0"/>
                        </a:rPr>
                        <a:t>0%</a:t>
                      </a: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0257179"/>
                  </a:ext>
                </a:extLst>
              </a:tr>
              <a:tr h="180975">
                <a:tc>
                  <a:txBody>
                    <a:bodyPr/>
                    <a:lstStyle/>
                    <a:p>
                      <a:pPr algn="l" fontAlgn="b"/>
                      <a:r>
                        <a:rPr lang="en-US" sz="1100" b="1" i="0" u="none" strike="noStrike">
                          <a:solidFill>
                            <a:srgbClr val="000000"/>
                          </a:solidFill>
                          <a:effectLst/>
                          <a:latin typeface="Aptos Narrow" panose="020B0004020202020204" pitchFamily="34" charset="0"/>
                        </a:rPr>
                        <a:t>Total</a:t>
                      </a:r>
                    </a:p>
                  </a:txBody>
                  <a:tcPr marL="6350" marR="6350" marT="635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100" b="1" i="0" u="none" strike="noStrike">
                          <a:solidFill>
                            <a:srgbClr val="000000"/>
                          </a:solidFill>
                          <a:effectLst/>
                          <a:latin typeface="Aptos Narrow" panose="020B0004020202020204" pitchFamily="34" charset="0"/>
                        </a:rPr>
                        <a:t> $         229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100" b="1" i="0" u="none" strike="noStrike">
                          <a:solidFill>
                            <a:srgbClr val="000000"/>
                          </a:solidFill>
                          <a:effectLst/>
                          <a:latin typeface="Aptos Narrow" panose="020B0004020202020204" pitchFamily="34" charset="0"/>
                        </a:rPr>
                        <a:t>73%</a:t>
                      </a:r>
                    </a:p>
                  </a:txBody>
                  <a:tcPr marL="6350" marR="6350" marT="635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65945586"/>
                  </a:ext>
                </a:extLst>
              </a:tr>
            </a:tbl>
          </a:graphicData>
        </a:graphic>
      </p:graphicFrame>
      <p:cxnSp>
        <p:nvCxnSpPr>
          <p:cNvPr id="19" name="Straight Connector 18">
            <a:extLst>
              <a:ext uri="{FF2B5EF4-FFF2-40B4-BE49-F238E27FC236}">
                <a16:creationId xmlns:a16="http://schemas.microsoft.com/office/drawing/2014/main" id="{A884F692-4E92-50E3-C9A0-67F4A6C7EA4A}"/>
              </a:ext>
            </a:extLst>
          </p:cNvPr>
          <p:cNvCxnSpPr/>
          <p:nvPr/>
        </p:nvCxnSpPr>
        <p:spPr>
          <a:xfrm>
            <a:off x="874794" y="3575992"/>
            <a:ext cx="797441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22" name="Rectangle: Rounded Corners 21">
            <a:extLst>
              <a:ext uri="{FF2B5EF4-FFF2-40B4-BE49-F238E27FC236}">
                <a16:creationId xmlns:a16="http://schemas.microsoft.com/office/drawing/2014/main" id="{2A772451-0022-54B1-C667-CDBACDD8FBB4}"/>
              </a:ext>
            </a:extLst>
          </p:cNvPr>
          <p:cNvSpPr/>
          <p:nvPr/>
        </p:nvSpPr>
        <p:spPr>
          <a:xfrm>
            <a:off x="2226114" y="1949162"/>
            <a:ext cx="2735971" cy="255213"/>
          </a:xfrm>
          <a:prstGeom prst="roundRect">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latin typeface="Arial" panose="020B0604020202020204" pitchFamily="34" charset="0"/>
                <a:cs typeface="Arial" panose="020B0604020202020204" pitchFamily="34" charset="0"/>
              </a:rPr>
              <a:t>Personnel Breakdown</a:t>
            </a:r>
          </a:p>
        </p:txBody>
      </p:sp>
      <p:graphicFrame>
        <p:nvGraphicFramePr>
          <p:cNvPr id="6" name="Chart 5">
            <a:extLst>
              <a:ext uri="{FF2B5EF4-FFF2-40B4-BE49-F238E27FC236}">
                <a16:creationId xmlns:a16="http://schemas.microsoft.com/office/drawing/2014/main" id="{F428CD25-00EB-4DFF-9287-F6B41381F334}"/>
              </a:ext>
            </a:extLst>
          </p:cNvPr>
          <p:cNvGraphicFramePr>
            <a:graphicFrameLocks/>
          </p:cNvGraphicFramePr>
          <p:nvPr>
            <p:extLst>
              <p:ext uri="{D42A27DB-BD31-4B8C-83A1-F6EECF244321}">
                <p14:modId xmlns:p14="http://schemas.microsoft.com/office/powerpoint/2010/main" val="495829934"/>
              </p:ext>
            </p:extLst>
          </p:nvPr>
        </p:nvGraphicFramePr>
        <p:xfrm>
          <a:off x="101500" y="2204375"/>
          <a:ext cx="5437188" cy="3345813"/>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a:extLst>
              <a:ext uri="{FF2B5EF4-FFF2-40B4-BE49-F238E27FC236}">
                <a16:creationId xmlns:a16="http://schemas.microsoft.com/office/drawing/2014/main" id="{B500FB0F-1C92-9EF3-8596-C8A8DB9D7AF7}"/>
              </a:ext>
            </a:extLst>
          </p:cNvPr>
          <p:cNvPicPr>
            <a:picLocks noChangeAspect="1"/>
          </p:cNvPicPr>
          <p:nvPr/>
        </p:nvPicPr>
        <p:blipFill>
          <a:blip r:embed="rId4"/>
          <a:stretch>
            <a:fillRect/>
          </a:stretch>
        </p:blipFill>
        <p:spPr>
          <a:xfrm>
            <a:off x="8281699" y="83360"/>
            <a:ext cx="677197" cy="901198"/>
          </a:xfrm>
          <a:prstGeom prst="rect">
            <a:avLst/>
          </a:prstGeom>
        </p:spPr>
      </p:pic>
    </p:spTree>
    <p:extLst>
      <p:ext uri="{BB962C8B-B14F-4D97-AF65-F5344CB8AC3E}">
        <p14:creationId xmlns:p14="http://schemas.microsoft.com/office/powerpoint/2010/main" val="1281618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7B33F-A466-4171-9F61-DB053E92046B}"/>
              </a:ext>
            </a:extLst>
          </p:cNvPr>
          <p:cNvSpPr>
            <a:spLocks noGrp="1"/>
          </p:cNvSpPr>
          <p:nvPr>
            <p:ph type="title"/>
          </p:nvPr>
        </p:nvSpPr>
        <p:spPr/>
        <p:txBody>
          <a:bodyPr/>
          <a:lstStyle/>
          <a:p>
            <a:r>
              <a:rPr lang="en-US">
                <a:latin typeface="Arial"/>
                <a:cs typeface="Arial"/>
              </a:rPr>
              <a:t>Expenditures by Program</a:t>
            </a:r>
            <a:br>
              <a:rPr lang="en-US">
                <a:latin typeface="Arial"/>
                <a:cs typeface="Arial"/>
              </a:rPr>
            </a:br>
            <a:r>
              <a:rPr lang="en-US">
                <a:latin typeface="Arial"/>
                <a:cs typeface="Arial"/>
              </a:rPr>
              <a:t>[in thousands]</a:t>
            </a:r>
          </a:p>
        </p:txBody>
      </p:sp>
      <p:sp>
        <p:nvSpPr>
          <p:cNvPr id="4" name="Slide Number Placeholder 3">
            <a:extLst>
              <a:ext uri="{FF2B5EF4-FFF2-40B4-BE49-F238E27FC236}">
                <a16:creationId xmlns:a16="http://schemas.microsoft.com/office/drawing/2014/main" id="{E96D7969-A5AE-43C7-8F65-35501A68F8D6}"/>
              </a:ext>
            </a:extLst>
          </p:cNvPr>
          <p:cNvSpPr>
            <a:spLocks noGrp="1"/>
          </p:cNvSpPr>
          <p:nvPr>
            <p:ph type="sldNum" sz="quarter" idx="12"/>
          </p:nvPr>
        </p:nvSpPr>
        <p:spPr/>
        <p:txBody>
          <a:body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9</a:t>
            </a:fld>
            <a:endParaRPr lang="en-US">
              <a:solidFill>
                <a:prstClr val="black"/>
              </a:solidFill>
              <a:ea typeface="ＭＳ Ｐゴシック" charset="0"/>
            </a:endParaRPr>
          </a:p>
        </p:txBody>
      </p:sp>
      <p:graphicFrame>
        <p:nvGraphicFramePr>
          <p:cNvPr id="6" name="Table 5">
            <a:extLst>
              <a:ext uri="{FF2B5EF4-FFF2-40B4-BE49-F238E27FC236}">
                <a16:creationId xmlns:a16="http://schemas.microsoft.com/office/drawing/2014/main" id="{750ACE5C-64A9-311C-0C06-6FB8D32BE382}"/>
              </a:ext>
            </a:extLst>
          </p:cNvPr>
          <p:cNvGraphicFramePr>
            <a:graphicFrameLocks noGrp="1"/>
          </p:cNvGraphicFramePr>
          <p:nvPr>
            <p:extLst>
              <p:ext uri="{D42A27DB-BD31-4B8C-83A1-F6EECF244321}">
                <p14:modId xmlns:p14="http://schemas.microsoft.com/office/powerpoint/2010/main" val="730273712"/>
              </p:ext>
            </p:extLst>
          </p:nvPr>
        </p:nvGraphicFramePr>
        <p:xfrm>
          <a:off x="332232" y="1394177"/>
          <a:ext cx="7948165" cy="4066836"/>
        </p:xfrm>
        <a:graphic>
          <a:graphicData uri="http://schemas.openxmlformats.org/drawingml/2006/table">
            <a:tbl>
              <a:tblPr/>
              <a:tblGrid>
                <a:gridCol w="1496255">
                  <a:extLst>
                    <a:ext uri="{9D8B030D-6E8A-4147-A177-3AD203B41FA5}">
                      <a16:colId xmlns:a16="http://schemas.microsoft.com/office/drawing/2014/main" val="265185306"/>
                    </a:ext>
                  </a:extLst>
                </a:gridCol>
                <a:gridCol w="1166521">
                  <a:extLst>
                    <a:ext uri="{9D8B030D-6E8A-4147-A177-3AD203B41FA5}">
                      <a16:colId xmlns:a16="http://schemas.microsoft.com/office/drawing/2014/main" val="764115812"/>
                    </a:ext>
                  </a:extLst>
                </a:gridCol>
                <a:gridCol w="1166521">
                  <a:extLst>
                    <a:ext uri="{9D8B030D-6E8A-4147-A177-3AD203B41FA5}">
                      <a16:colId xmlns:a16="http://schemas.microsoft.com/office/drawing/2014/main" val="3822822695"/>
                    </a:ext>
                  </a:extLst>
                </a:gridCol>
                <a:gridCol w="1166521">
                  <a:extLst>
                    <a:ext uri="{9D8B030D-6E8A-4147-A177-3AD203B41FA5}">
                      <a16:colId xmlns:a16="http://schemas.microsoft.com/office/drawing/2014/main" val="1439423247"/>
                    </a:ext>
                  </a:extLst>
                </a:gridCol>
                <a:gridCol w="1166521">
                  <a:extLst>
                    <a:ext uri="{9D8B030D-6E8A-4147-A177-3AD203B41FA5}">
                      <a16:colId xmlns:a16="http://schemas.microsoft.com/office/drawing/2014/main" val="65348897"/>
                    </a:ext>
                  </a:extLst>
                </a:gridCol>
                <a:gridCol w="1166521">
                  <a:extLst>
                    <a:ext uri="{9D8B030D-6E8A-4147-A177-3AD203B41FA5}">
                      <a16:colId xmlns:a16="http://schemas.microsoft.com/office/drawing/2014/main" val="2810401704"/>
                    </a:ext>
                  </a:extLst>
                </a:gridCol>
                <a:gridCol w="619305">
                  <a:extLst>
                    <a:ext uri="{9D8B030D-6E8A-4147-A177-3AD203B41FA5}">
                      <a16:colId xmlns:a16="http://schemas.microsoft.com/office/drawing/2014/main" val="1648015705"/>
                    </a:ext>
                  </a:extLst>
                </a:gridCol>
              </a:tblGrid>
              <a:tr h="350436">
                <a:tc rowSpan="2">
                  <a:txBody>
                    <a:bodyPr/>
                    <a:lstStyle/>
                    <a:p>
                      <a:pPr algn="ctr" rtl="0" fontAlgn="ctr">
                        <a:buNone/>
                      </a:pPr>
                      <a:r>
                        <a:rPr lang="en-US" sz="1000" b="1" i="0" u="none" strike="noStrike">
                          <a:solidFill>
                            <a:srgbClr val="FFFFFF"/>
                          </a:solidFill>
                          <a:effectLst/>
                          <a:latin typeface="Arial" panose="020B0604020202020204" pitchFamily="34" charset="0"/>
                        </a:rPr>
                        <a:t>Program</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FY25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FY26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FY26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FY27</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Variance FY27 Proposed/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C00000"/>
                    </a:solidFill>
                  </a:tcPr>
                </a:tc>
                <a:extLst>
                  <a:ext uri="{0D108BD9-81ED-4DB2-BD59-A6C34878D82A}">
                    <a16:rowId xmlns:a16="http://schemas.microsoft.com/office/drawing/2014/main" val="3050930539"/>
                  </a:ext>
                </a:extLst>
              </a:tr>
              <a:tr h="216446">
                <a:tc vMerge="1">
                  <a:txBody>
                    <a:bodyPr/>
                    <a:lstStyle/>
                    <a:p>
                      <a:endParaRPr lang="en-US"/>
                    </a:p>
                  </a:txBody>
                  <a:tcPr/>
                </a:tc>
                <a:tc>
                  <a:txBody>
                    <a:bodyPr/>
                    <a:lstStyle/>
                    <a:p>
                      <a:pPr algn="ctr" rtl="0" fontAlgn="ctr">
                        <a:buNone/>
                      </a:pPr>
                      <a:r>
                        <a:rPr lang="en-US" sz="1000" b="1" i="0" u="none" strike="noStrike">
                          <a:solidFill>
                            <a:srgbClr val="FFFFFF"/>
                          </a:solidFill>
                          <a:effectLst/>
                          <a:latin typeface="Arial" panose="020B0604020202020204" pitchFamily="34" charset="0"/>
                        </a:rPr>
                        <a:t>Actual</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C000"/>
                      </a:solidFill>
                      <a:prstDash val="solid"/>
                      <a:round/>
                      <a:headEnd type="none" w="med" len="med"/>
                      <a:tailEnd type="none" w="med" len="med"/>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Budget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C000"/>
                      </a:solidFill>
                      <a:prstDash val="solid"/>
                      <a:round/>
                      <a:headEnd type="none" w="med" len="med"/>
                      <a:tailEnd type="none" w="med" len="med"/>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Estimate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C000"/>
                      </a:solidFill>
                      <a:prstDash val="solid"/>
                      <a:round/>
                      <a:headEnd type="none" w="med" len="med"/>
                      <a:tailEnd type="none" w="med" len="med"/>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Proposed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C000"/>
                      </a:solidFill>
                      <a:prstDash val="solid"/>
                      <a:round/>
                      <a:headEnd type="none" w="med" len="med"/>
                      <a:tailEnd type="none" w="med" len="med"/>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FY26 Budget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C000"/>
                      </a:solidFill>
                      <a:prstDash val="solid"/>
                      <a:round/>
                      <a:headEnd type="none" w="med" len="med"/>
                      <a:tailEnd type="none" w="med" len="med"/>
                    </a:lnB>
                    <a:solidFill>
                      <a:srgbClr val="C00000"/>
                    </a:solidFill>
                  </a:tcPr>
                </a:tc>
                <a:tc>
                  <a:txBody>
                    <a:bodyPr/>
                    <a:lstStyle/>
                    <a:p>
                      <a:pPr algn="ctr" rtl="0" fontAlgn="ctr">
                        <a:buNone/>
                      </a:pPr>
                      <a:r>
                        <a:rPr lang="en-US" sz="1000" b="1" i="0" u="none" strike="noStrike">
                          <a:solidFill>
                            <a:srgbClr val="FFFFFF"/>
                          </a:solidFill>
                          <a:effectLst/>
                          <a:latin typeface="Arial" panose="020B0604020202020204" pitchFamily="34" charset="0"/>
                        </a:rPr>
                        <a:t>Change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C000"/>
                      </a:solidFill>
                      <a:prstDash val="solid"/>
                      <a:round/>
                      <a:headEnd type="none" w="med" len="med"/>
                      <a:tailEnd type="none" w="med" len="med"/>
                    </a:lnB>
                    <a:solidFill>
                      <a:srgbClr val="C00000"/>
                    </a:solidFill>
                  </a:tcPr>
                </a:tc>
                <a:extLst>
                  <a:ext uri="{0D108BD9-81ED-4DB2-BD59-A6C34878D82A}">
                    <a16:rowId xmlns:a16="http://schemas.microsoft.com/office/drawing/2014/main" val="544346595"/>
                  </a:ext>
                </a:extLst>
              </a:tr>
              <a:tr h="226753">
                <a:tc>
                  <a:txBody>
                    <a:bodyPr/>
                    <a:lstStyle/>
                    <a:p>
                      <a:pPr algn="l" rtl="0" fontAlgn="ctr">
                        <a:buNone/>
                      </a:pPr>
                      <a:r>
                        <a:rPr lang="en-US" sz="1000" b="0" i="0" u="none" strike="noStrike">
                          <a:solidFill>
                            <a:srgbClr val="000000"/>
                          </a:solidFill>
                          <a:effectLst/>
                          <a:latin typeface="Calibri" panose="020F0502020204030204" pitchFamily="34" charset="0"/>
                        </a:rPr>
                        <a:t>Administrative Services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a:rPr>
                        <a:t> $                9,121</a:t>
                      </a:r>
                      <a:endParaRPr lang="en-US" sz="1000" b="0" i="0" u="none" strike="noStrike">
                        <a:solidFill>
                          <a:srgbClr val="000000"/>
                        </a:solidFill>
                        <a:effectLst/>
                        <a:latin typeface="Arial" panose="020B0604020202020204" pitchFamily="34"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8,533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8,227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10,974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2,747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29%</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095186"/>
                  </a:ext>
                </a:extLst>
              </a:tr>
              <a:tr h="226753">
                <a:tc>
                  <a:txBody>
                    <a:bodyPr/>
                    <a:lstStyle/>
                    <a:p>
                      <a:pPr algn="l" rtl="0" fontAlgn="ctr">
                        <a:buNone/>
                      </a:pPr>
                      <a:r>
                        <a:rPr lang="en-US" sz="1000" b="0" i="0" u="none" strike="noStrike">
                          <a:solidFill>
                            <a:srgbClr val="000000"/>
                          </a:solidFill>
                          <a:effectLst/>
                          <a:latin typeface="Calibri" panose="020F0502020204030204" pitchFamily="34" charset="0"/>
                        </a:rPr>
                        <a:t>Library Collections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a:rPr>
                        <a:t> $                9,573</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9,167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9,167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9,128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(39)</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613181775"/>
                  </a:ext>
                </a:extLst>
              </a:tr>
              <a:tr h="216446">
                <a:tc>
                  <a:txBody>
                    <a:bodyPr/>
                    <a:lstStyle/>
                    <a:p>
                      <a:pPr algn="l" rtl="0" fontAlgn="ctr">
                        <a:buNone/>
                      </a:pPr>
                      <a:r>
                        <a:rPr lang="en-US" sz="1000" b="0" i="0" u="none" strike="noStrike">
                          <a:solidFill>
                            <a:srgbClr val="000000"/>
                          </a:solidFill>
                          <a:effectLst/>
                          <a:latin typeface="Calibri" panose="020F0502020204030204" pitchFamily="34" charset="0"/>
                        </a:rPr>
                        <a:t>Library Operations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a:rPr>
                        <a:t> $              24,701</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23,514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23,545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(23,545)</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-100%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990691696"/>
                  </a:ext>
                </a:extLst>
              </a:tr>
              <a:tr h="216446">
                <a:tc>
                  <a:txBody>
                    <a:bodyPr/>
                    <a:lstStyle/>
                    <a:p>
                      <a:pPr algn="l" rtl="0" fontAlgn="ctr">
                        <a:buNone/>
                      </a:pPr>
                      <a:r>
                        <a:rPr lang="en-US" sz="1000" b="0" i="0" u="none" strike="noStrike">
                          <a:solidFill>
                            <a:srgbClr val="000000"/>
                          </a:solidFill>
                          <a:effectLst/>
                          <a:latin typeface="Calibri" panose="020F0502020204030204" pitchFamily="34" charset="0"/>
                        </a:rPr>
                        <a:t>Neighborhood Libraries and Central</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21,788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21,788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100%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941975710"/>
                  </a:ext>
                </a:extLst>
              </a:tr>
              <a:tr h="216446">
                <a:tc>
                  <a:txBody>
                    <a:bodyPr/>
                    <a:lstStyle/>
                    <a:p>
                      <a:pPr algn="l" rtl="0" fontAlgn="ctr">
                        <a:buNone/>
                      </a:pPr>
                      <a:r>
                        <a:rPr lang="en-US" sz="1000" b="0" i="0" u="none" strike="noStrike">
                          <a:solidFill>
                            <a:srgbClr val="000000"/>
                          </a:solidFill>
                          <a:effectLst/>
                          <a:latin typeface="Calibri" panose="020F0502020204030204" pitchFamily="34" charset="0"/>
                        </a:rPr>
                        <a:t>History Research Centers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2,833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2,833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100%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277887416"/>
                  </a:ext>
                </a:extLst>
              </a:tr>
              <a:tr h="360743">
                <a:tc>
                  <a:txBody>
                    <a:bodyPr/>
                    <a:lstStyle/>
                    <a:p>
                      <a:pPr algn="l" rtl="0" fontAlgn="ctr">
                        <a:buNone/>
                      </a:pPr>
                      <a:r>
                        <a:rPr lang="en-US" sz="1000" b="0" i="0" u="none" strike="noStrike">
                          <a:solidFill>
                            <a:srgbClr val="000000"/>
                          </a:solidFill>
                          <a:effectLst/>
                          <a:latin typeface="Calibri" panose="020F0502020204030204" pitchFamily="34" charset="0"/>
                        </a:rPr>
                        <a:t>Library Spaces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2,181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1,403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1,717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1,111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(606)</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-21%</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114766203"/>
                  </a:ext>
                </a:extLst>
              </a:tr>
              <a:tr h="360743">
                <a:tc>
                  <a:txBody>
                    <a:bodyPr/>
                    <a:lstStyle/>
                    <a:p>
                      <a:pPr algn="l" rtl="0" fontAlgn="ctr">
                        <a:buNone/>
                      </a:pPr>
                      <a:r>
                        <a:rPr lang="en-US" sz="1000" b="0" i="0" u="none" strike="noStrike">
                          <a:solidFill>
                            <a:srgbClr val="000000"/>
                          </a:solidFill>
                          <a:effectLst/>
                          <a:latin typeface="Calibri" panose="020F0502020204030204" pitchFamily="34" charset="0"/>
                        </a:rPr>
                        <a:t>Literacy and Educational Programs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1,274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2,294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2,289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1,998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(291)</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-13%</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571103734"/>
                  </a:ext>
                </a:extLst>
              </a:tr>
              <a:tr h="216446">
                <a:tc>
                  <a:txBody>
                    <a:bodyPr/>
                    <a:lstStyle/>
                    <a:p>
                      <a:pPr algn="l" rtl="0" fontAlgn="ctr">
                        <a:buNone/>
                      </a:pPr>
                      <a:r>
                        <a:rPr lang="en-US" sz="1000" b="0" i="0" u="none" strike="noStrike">
                          <a:solidFill>
                            <a:srgbClr val="000000"/>
                          </a:solidFill>
                          <a:effectLst/>
                          <a:latin typeface="Calibri" panose="020F0502020204030204" pitchFamily="34" charset="0"/>
                        </a:rPr>
                        <a:t>Digital Strategies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5,458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4,871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4,837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(4,837)</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-100%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319900508"/>
                  </a:ext>
                </a:extLst>
              </a:tr>
              <a:tr h="216446">
                <a:tc>
                  <a:txBody>
                    <a:bodyPr/>
                    <a:lstStyle/>
                    <a:p>
                      <a:pPr algn="l" rtl="0" fontAlgn="ctr">
                        <a:buNone/>
                      </a:pPr>
                      <a:r>
                        <a:rPr lang="en-US" sz="1000" b="0" i="0" u="none" strike="noStrike">
                          <a:solidFill>
                            <a:srgbClr val="000000"/>
                          </a:solidFill>
                          <a:effectLst/>
                          <a:latin typeface="Calibri" panose="020F0502020204030204" pitchFamily="34" charset="0"/>
                        </a:rPr>
                        <a:t>TECHLink</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2,264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2,264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100%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63843474"/>
                  </a:ext>
                </a:extLst>
              </a:tr>
              <a:tr h="216446">
                <a:tc>
                  <a:txBody>
                    <a:bodyPr/>
                    <a:lstStyle/>
                    <a:p>
                      <a:pPr algn="l" rtl="0" fontAlgn="ctr">
                        <a:buNone/>
                      </a:pPr>
                      <a:r>
                        <a:rPr lang="en-US" sz="1000" b="0" i="0" u="none" strike="noStrike">
                          <a:solidFill>
                            <a:srgbClr val="000000"/>
                          </a:solidFill>
                          <a:effectLst/>
                          <a:latin typeface="Calibri" panose="020F0502020204030204" pitchFamily="34" charset="0"/>
                        </a:rPr>
                        <a:t>Historic Preservation</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236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289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289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(289)</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-100%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060347048"/>
                  </a:ext>
                </a:extLst>
              </a:tr>
              <a:tr h="360743">
                <a:tc>
                  <a:txBody>
                    <a:bodyPr/>
                    <a:lstStyle/>
                    <a:p>
                      <a:pPr algn="l" rtl="0" fontAlgn="ctr">
                        <a:buNone/>
                      </a:pPr>
                      <a:r>
                        <a:rPr lang="en-US" sz="1000" b="0" i="0" u="none" strike="noStrike">
                          <a:solidFill>
                            <a:srgbClr val="000000"/>
                          </a:solidFill>
                          <a:effectLst/>
                          <a:latin typeface="Calibri" panose="020F0502020204030204" pitchFamily="34" charset="0"/>
                        </a:rPr>
                        <a:t>Special Events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748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748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100%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997913944"/>
                  </a:ext>
                </a:extLst>
              </a:tr>
              <a:tr h="360743">
                <a:tc>
                  <a:txBody>
                    <a:bodyPr/>
                    <a:lstStyle/>
                    <a:p>
                      <a:pPr algn="l" rtl="0" fontAlgn="ctr">
                        <a:buNone/>
                      </a:pPr>
                      <a:r>
                        <a:rPr lang="en-US" sz="1000" b="0" i="0" u="none" strike="noStrike">
                          <a:solidFill>
                            <a:srgbClr val="000000"/>
                          </a:solidFill>
                          <a:effectLst/>
                          <a:latin typeface="Calibri" panose="020F0502020204030204" pitchFamily="34" charset="0"/>
                        </a:rPr>
                        <a:t>Debt Service and Interfund Transfers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750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750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750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   </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 $                  (750)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buNone/>
                      </a:pPr>
                      <a:r>
                        <a:rPr lang="en-US" sz="1000" b="0" i="0" u="none" strike="noStrike">
                          <a:solidFill>
                            <a:srgbClr val="000000"/>
                          </a:solidFill>
                          <a:effectLst/>
                          <a:latin typeface="Arial" panose="020B0604020202020204" pitchFamily="34" charset="0"/>
                        </a:rPr>
                        <a:t>-100%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69715700"/>
                  </a:ext>
                </a:extLst>
              </a:tr>
              <a:tr h="216446">
                <a:tc>
                  <a:txBody>
                    <a:bodyPr/>
                    <a:lstStyle/>
                    <a:p>
                      <a:pPr algn="ctr" rtl="0" fontAlgn="ctr">
                        <a:buNone/>
                      </a:pPr>
                      <a:r>
                        <a:rPr lang="en-US" sz="1000" b="1" i="0" u="none" strike="noStrike">
                          <a:solidFill>
                            <a:srgbClr val="FFFFFF"/>
                          </a:solidFill>
                          <a:effectLst/>
                          <a:latin typeface="Arial" panose="020B0604020202020204" pitchFamily="34" charset="0"/>
                        </a:rPr>
                        <a:t>Total</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algn="ctr" fontAlgn="ctr">
                        <a:buNone/>
                      </a:pPr>
                      <a:r>
                        <a:rPr lang="en-US" sz="1000" b="1" i="0" u="none" strike="noStrike">
                          <a:solidFill>
                            <a:srgbClr val="FFFFFF"/>
                          </a:solidFill>
                          <a:effectLst/>
                          <a:latin typeface="Arial"/>
                        </a:rPr>
                        <a:t> $              53,292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algn="ctr" fontAlgn="ctr">
                        <a:buNone/>
                      </a:pPr>
                      <a:r>
                        <a:rPr lang="en-US" sz="1000" b="1" i="0" u="none" strike="noStrike">
                          <a:solidFill>
                            <a:srgbClr val="FFFFFF"/>
                          </a:solidFill>
                          <a:effectLst/>
                          <a:latin typeface="Arial" panose="020B0604020202020204" pitchFamily="34" charset="0"/>
                        </a:rPr>
                        <a:t> $              50,821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algn="ctr" fontAlgn="ctr">
                        <a:buNone/>
                      </a:pPr>
                      <a:r>
                        <a:rPr lang="en-US" sz="1000" b="1" i="0" u="none" strike="noStrike">
                          <a:solidFill>
                            <a:srgbClr val="FFFFFF"/>
                          </a:solidFill>
                          <a:effectLst/>
                          <a:latin typeface="Arial" panose="020B0604020202020204" pitchFamily="34" charset="0"/>
                        </a:rPr>
                        <a:t> $              50,821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algn="ctr" fontAlgn="ctr">
                        <a:buNone/>
                      </a:pPr>
                      <a:r>
                        <a:rPr lang="en-US" sz="1000" b="1" i="0" u="none" strike="noStrike">
                          <a:solidFill>
                            <a:srgbClr val="FFFFFF"/>
                          </a:solidFill>
                          <a:effectLst/>
                          <a:latin typeface="Arial"/>
                        </a:rPr>
                        <a:t> $              50,845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algn="ctr" fontAlgn="ctr">
                        <a:buNone/>
                      </a:pPr>
                      <a:r>
                        <a:rPr lang="en-US" sz="1000" b="1" i="0" u="none" strike="noStrike">
                          <a:solidFill>
                            <a:srgbClr val="FFFFFF"/>
                          </a:solidFill>
                          <a:effectLst/>
                          <a:latin typeface="Arial"/>
                        </a:rPr>
                        <a:t> $                     24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algn="ctr" fontAlgn="ctr">
                        <a:buNone/>
                      </a:pPr>
                      <a:r>
                        <a:rPr lang="en-US" sz="1000" b="1" i="0" u="none" strike="noStrike">
                          <a:solidFill>
                            <a:srgbClr val="FFFFFF"/>
                          </a:solidFill>
                          <a:effectLst/>
                          <a:latin typeface="Arial" panose="020B0604020202020204" pitchFamily="34" charset="0"/>
                        </a:rPr>
                        <a:t>0.0%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extLst>
                  <a:ext uri="{0D108BD9-81ED-4DB2-BD59-A6C34878D82A}">
                    <a16:rowId xmlns:a16="http://schemas.microsoft.com/office/drawing/2014/main" val="3346941302"/>
                  </a:ext>
                </a:extLst>
              </a:tr>
            </a:tbl>
          </a:graphicData>
        </a:graphic>
      </p:graphicFrame>
      <p:pic>
        <p:nvPicPr>
          <p:cNvPr id="3" name="Picture 2">
            <a:extLst>
              <a:ext uri="{FF2B5EF4-FFF2-40B4-BE49-F238E27FC236}">
                <a16:creationId xmlns:a16="http://schemas.microsoft.com/office/drawing/2014/main" id="{0F373993-55BA-0DCB-B322-79804BAB9ADA}"/>
              </a:ext>
            </a:extLst>
          </p:cNvPr>
          <p:cNvPicPr>
            <a:picLocks noChangeAspect="1"/>
          </p:cNvPicPr>
          <p:nvPr/>
        </p:nvPicPr>
        <p:blipFill>
          <a:blip r:embed="rId3"/>
          <a:stretch>
            <a:fillRect/>
          </a:stretch>
        </p:blipFill>
        <p:spPr>
          <a:xfrm>
            <a:off x="8281699" y="83360"/>
            <a:ext cx="677197" cy="901198"/>
          </a:xfrm>
          <a:prstGeom prst="rect">
            <a:avLst/>
          </a:prstGeom>
        </p:spPr>
      </p:pic>
    </p:spTree>
    <p:extLst>
      <p:ext uri="{BB962C8B-B14F-4D97-AF65-F5344CB8AC3E}">
        <p14:creationId xmlns:p14="http://schemas.microsoft.com/office/powerpoint/2010/main" val="3624275139"/>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F5F10777B4D64199381FCDD876D738" ma:contentTypeVersion="0" ma:contentTypeDescription="Create a new document." ma:contentTypeScope="" ma:versionID="35e9e127c8b61ab2437168800ee2e627">
  <xsd:schema xmlns:xsd="http://www.w3.org/2001/XMLSchema" xmlns:xs="http://www.w3.org/2001/XMLSchema" xmlns:p="http://schemas.microsoft.com/office/2006/metadata/properties" targetNamespace="http://schemas.microsoft.com/office/2006/metadata/properties" ma:root="true" ma:fieldsID="782714f5b40642defb5790f70c71324c">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38C4C4A-84C7-4C4A-93E8-387E4F2C5B09}"/>
</file>

<file path=customXml/itemProps2.xml><?xml version="1.0" encoding="utf-8"?>
<ds:datastoreItem xmlns:ds="http://schemas.openxmlformats.org/officeDocument/2006/customXml" ds:itemID="{6377F325-CFEC-45D1-9D18-CE651DF40841}">
  <ds:schemaRefs>
    <ds:schemaRef ds:uri="d213fb89-593d-42aa-9305-5706b41cc57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38ACB92-C8B5-4364-A235-E9FAB6E401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TotalTime>
  <Words>3790</Words>
  <Application>Microsoft Office PowerPoint</Application>
  <PresentationFormat>On-screen Show (4:3)</PresentationFormat>
  <Paragraphs>975</Paragraphs>
  <Slides>25</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ＭＳ Ｐゴシック</vt:lpstr>
      <vt:lpstr>Aptos Narrow</vt:lpstr>
      <vt:lpstr>Arial</vt:lpstr>
      <vt:lpstr>Calibri</vt:lpstr>
      <vt:lpstr>Calibri Light</vt:lpstr>
      <vt:lpstr>Courier New</vt:lpstr>
      <vt:lpstr>Helvetica</vt:lpstr>
      <vt:lpstr>Open Sans</vt:lpstr>
      <vt:lpstr>Custom Design</vt:lpstr>
      <vt:lpstr>Houston Public Library  FY2027 Proposed Budget  Workshop Presentation May 19, 2026    </vt:lpstr>
      <vt:lpstr>Department Organization Chart</vt:lpstr>
      <vt:lpstr>Table of Contents</vt:lpstr>
      <vt:lpstr>HPL Core Services</vt:lpstr>
      <vt:lpstr>Strategic Alignment</vt:lpstr>
      <vt:lpstr>Plans to Eliminate the Gap (PEG)</vt:lpstr>
      <vt:lpstr>Expenditures by Fund  [in Thousands]  </vt:lpstr>
      <vt:lpstr>Personnel vs. Non-Personnel  [in thousands]</vt:lpstr>
      <vt:lpstr>Expenditures by Program [in thousands]</vt:lpstr>
      <vt:lpstr>Administrative Services</vt:lpstr>
      <vt:lpstr>Library Collections</vt:lpstr>
      <vt:lpstr>Central and Neighborhood Libraries</vt:lpstr>
      <vt:lpstr>History Research Centers</vt:lpstr>
      <vt:lpstr>Library Spaces</vt:lpstr>
      <vt:lpstr>Literacy and Educational Programs</vt:lpstr>
      <vt:lpstr>Special Events</vt:lpstr>
      <vt:lpstr>TECHLink</vt:lpstr>
      <vt:lpstr>Revenue Highlights</vt:lpstr>
      <vt:lpstr>Revenue by Fund [in thousands]</vt:lpstr>
      <vt:lpstr>Revenue by Program [in thousands]</vt:lpstr>
      <vt:lpstr>PowerPoint Presentation</vt:lpstr>
      <vt:lpstr>PowerPoint Presentation</vt:lpstr>
      <vt:lpstr>Workplace Analysis Headcount &amp; Percentages</vt:lpstr>
      <vt:lpstr>Department FY2026 Accomplishments </vt:lpstr>
      <vt:lpstr>How Houston residents describe the library? From HPL’s 2026 Customer Survey</vt:lpstr>
    </vt:vector>
  </TitlesOfParts>
  <Company>PricewaterhouseCoopers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Budget Presentation Template</dc:title>
  <dc:creator>Kurt.Amend@houstontx.gov;Paul.Fagin@houstontx.gov</dc:creator>
  <cp:lastModifiedBy>Allen, Rummeka - HPL</cp:lastModifiedBy>
  <cp:revision>4</cp:revision>
  <cp:lastPrinted>2026-05-07T20:34:06Z</cp:lastPrinted>
  <dcterms:created xsi:type="dcterms:W3CDTF">2015-10-09T16:02:59Z</dcterms:created>
  <dcterms:modified xsi:type="dcterms:W3CDTF">2026-05-15T22:11:28Z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2023-03-09T14:52:40Z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3ad7f0ce-dc00-450a-b325-72a6dabbf766</vt:lpwstr>
  </property>
  <property fmtid="{D5CDD505-2E9C-101B-9397-08002B2CF9AE}" pid="8" name="MSIP_Label_ea60d57e-af5b-4752-ac57-3e4f28ca11dc_ContentBits">
    <vt:lpwstr>0</vt:lpwstr>
  </property>
  <property fmtid="{D5CDD505-2E9C-101B-9397-08002B2CF9AE}" pid="9" name="MediaServiceImageTags">
    <vt:lpwstr/>
  </property>
  <property fmtid="{D5CDD505-2E9C-101B-9397-08002B2CF9AE}" pid="10" name="ContentTypeId">
    <vt:lpwstr>0x0101007CF5F10777B4D64199381FCDD876D738</vt:lpwstr>
  </property>
</Properties>
</file>