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8"/>
  </p:notesMasterIdLst>
  <p:handoutMasterIdLst>
    <p:handoutMasterId r:id="rId9"/>
  </p:handoutMasterIdLst>
  <p:sldIdLst>
    <p:sldId id="537" r:id="rId3"/>
    <p:sldId id="538" r:id="rId4"/>
    <p:sldId id="539" r:id="rId5"/>
    <p:sldId id="540" r:id="rId6"/>
    <p:sldId id="541" r:id="rId7"/>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guide id="3" pos="7152" userDrawn="1">
          <p15:clr>
            <a:srgbClr val="A4A3A4"/>
          </p15:clr>
        </p15:guide>
        <p15:guide id="4" pos="528" userDrawn="1">
          <p15:clr>
            <a:srgbClr val="A4A3A4"/>
          </p15:clr>
        </p15:guide>
        <p15:guide id="5" orient="horz" pos="74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fat, Rami - ARA" initials="AR-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BFBFBF"/>
    <a:srgbClr val="19C1B0"/>
    <a:srgbClr val="FFC000"/>
    <a:srgbClr val="F43816"/>
    <a:srgbClr val="89C600"/>
    <a:srgbClr val="00BAF7"/>
    <a:srgbClr val="ECE2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18" autoAdjust="0"/>
    <p:restoredTop sz="75219" autoAdjust="0"/>
  </p:normalViewPr>
  <p:slideViewPr>
    <p:cSldViewPr snapToGrid="0" showGuides="1">
      <p:cViewPr varScale="1">
        <p:scale>
          <a:sx n="52" d="100"/>
          <a:sy n="52" d="100"/>
        </p:scale>
        <p:origin x="114" y="678"/>
      </p:cViewPr>
      <p:guideLst>
        <p:guide orient="horz" pos="2184"/>
        <p:guide pos="3840"/>
        <p:guide pos="7152"/>
        <p:guide pos="528"/>
        <p:guide orient="horz" pos="744"/>
      </p:guideLst>
    </p:cSldViewPr>
  </p:slideViewPr>
  <p:notesTextViewPr>
    <p:cViewPr>
      <p:scale>
        <a:sx n="1" d="1"/>
        <a:sy n="1" d="1"/>
      </p:scale>
      <p:origin x="0" y="-600"/>
    </p:cViewPr>
  </p:notesTextViewPr>
  <p:sorterViewPr>
    <p:cViewPr varScale="1">
      <p:scale>
        <a:sx n="100" d="100"/>
        <a:sy n="100" d="100"/>
      </p:scale>
      <p:origin x="0" y="596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FB50DA0-D777-4A6C-82D6-6D8A3DDEA7BD}"/>
              </a:ext>
            </a:extLst>
          </p:cNvPr>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6122E3B-A6A2-4290-AE63-84AAC6B7A4BC}"/>
              </a:ext>
            </a:extLst>
          </p:cNvPr>
          <p:cNvSpPr>
            <a:spLocks noGrp="1"/>
          </p:cNvSpPr>
          <p:nvPr>
            <p:ph type="dt" sz="quarter" idx="1"/>
          </p:nvPr>
        </p:nvSpPr>
        <p:spPr>
          <a:xfrm>
            <a:off x="3897313" y="0"/>
            <a:ext cx="2982912" cy="466725"/>
          </a:xfrm>
          <a:prstGeom prst="rect">
            <a:avLst/>
          </a:prstGeom>
        </p:spPr>
        <p:txBody>
          <a:bodyPr vert="horz" lIns="91440" tIns="45720" rIns="91440" bIns="45720" rtlCol="0"/>
          <a:lstStyle>
            <a:lvl1pPr algn="r">
              <a:defRPr sz="1200"/>
            </a:lvl1pPr>
          </a:lstStyle>
          <a:p>
            <a:fld id="{40E8C6D7-70AD-4829-A5B0-A9ABA964568B}" type="datetimeFigureOut">
              <a:rPr lang="en-US" smtClean="0"/>
              <a:t>3/17/2019</a:t>
            </a:fld>
            <a:endParaRPr lang="en-US"/>
          </a:p>
        </p:txBody>
      </p:sp>
      <p:sp>
        <p:nvSpPr>
          <p:cNvPr id="4" name="Footer Placeholder 3">
            <a:extLst>
              <a:ext uri="{FF2B5EF4-FFF2-40B4-BE49-F238E27FC236}">
                <a16:creationId xmlns:a16="http://schemas.microsoft.com/office/drawing/2014/main" id="{7CFE1464-2131-4943-821C-51FAC9C4EA5A}"/>
              </a:ext>
            </a:extLst>
          </p:cNvPr>
          <p:cNvSpPr>
            <a:spLocks noGrp="1"/>
          </p:cNvSpPr>
          <p:nvPr>
            <p:ph type="ftr" sz="quarter" idx="2"/>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AE203BD-D00F-40E1-B2D9-B6666594BB8F}"/>
              </a:ext>
            </a:extLst>
          </p:cNvPr>
          <p:cNvSpPr>
            <a:spLocks noGrp="1"/>
          </p:cNvSpPr>
          <p:nvPr>
            <p:ph type="sldNum" sz="quarter" idx="3"/>
          </p:nvPr>
        </p:nvSpPr>
        <p:spPr>
          <a:xfrm>
            <a:off x="3897313" y="8829675"/>
            <a:ext cx="2982912" cy="466725"/>
          </a:xfrm>
          <a:prstGeom prst="rect">
            <a:avLst/>
          </a:prstGeom>
        </p:spPr>
        <p:txBody>
          <a:bodyPr vert="horz" lIns="91440" tIns="45720" rIns="91440" bIns="45720" rtlCol="0" anchor="b"/>
          <a:lstStyle>
            <a:lvl1pPr algn="r">
              <a:defRPr sz="1200"/>
            </a:lvl1pPr>
          </a:lstStyle>
          <a:p>
            <a:fld id="{83166347-FBBA-4858-8AB9-0436764AC01C}" type="slidenum">
              <a:rPr lang="en-US" smtClean="0"/>
              <a:t>‹#›</a:t>
            </a:fld>
            <a:endParaRPr lang="en-US"/>
          </a:p>
        </p:txBody>
      </p:sp>
    </p:spTree>
    <p:extLst>
      <p:ext uri="{BB962C8B-B14F-4D97-AF65-F5344CB8AC3E}">
        <p14:creationId xmlns:p14="http://schemas.microsoft.com/office/powerpoint/2010/main" val="22393655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5"/>
          </a:xfrm>
          <a:prstGeom prst="rect">
            <a:avLst/>
          </a:prstGeom>
        </p:spPr>
        <p:txBody>
          <a:bodyPr vert="horz" lIns="92437" tIns="46219" rIns="92437" bIns="46219" rtlCol="0"/>
          <a:lstStyle>
            <a:lvl1pPr algn="l">
              <a:defRPr sz="1200"/>
            </a:lvl1pPr>
          </a:lstStyle>
          <a:p>
            <a:endParaRPr lang="en-US" dirty="0"/>
          </a:p>
        </p:txBody>
      </p:sp>
      <p:sp>
        <p:nvSpPr>
          <p:cNvPr id="3" name="Date Placeholder 2"/>
          <p:cNvSpPr>
            <a:spLocks noGrp="1"/>
          </p:cNvSpPr>
          <p:nvPr>
            <p:ph type="dt" idx="1"/>
          </p:nvPr>
        </p:nvSpPr>
        <p:spPr>
          <a:xfrm>
            <a:off x="3898102" y="0"/>
            <a:ext cx="2982119" cy="466435"/>
          </a:xfrm>
          <a:prstGeom prst="rect">
            <a:avLst/>
          </a:prstGeom>
        </p:spPr>
        <p:txBody>
          <a:bodyPr vert="horz" lIns="92437" tIns="46219" rIns="92437" bIns="46219" rtlCol="0"/>
          <a:lstStyle>
            <a:lvl1pPr algn="r">
              <a:defRPr sz="1200"/>
            </a:lvl1pPr>
          </a:lstStyle>
          <a:p>
            <a:fld id="{C8A0ABF7-1A07-4126-A3F8-52A13A38939C}" type="datetimeFigureOut">
              <a:rPr lang="en-US" smtClean="0"/>
              <a:t>3/17/2019</a:t>
            </a:fld>
            <a:endParaRPr lang="en-US" dirty="0"/>
          </a:p>
        </p:txBody>
      </p:sp>
      <p:sp>
        <p:nvSpPr>
          <p:cNvPr id="4" name="Slide Image Placeholder 3"/>
          <p:cNvSpPr>
            <a:spLocks noGrp="1" noRot="1" noChangeAspect="1"/>
          </p:cNvSpPr>
          <p:nvPr>
            <p:ph type="sldImg" idx="2"/>
          </p:nvPr>
        </p:nvSpPr>
        <p:spPr>
          <a:xfrm>
            <a:off x="654050" y="1162050"/>
            <a:ext cx="5573713" cy="3136900"/>
          </a:xfrm>
          <a:prstGeom prst="rect">
            <a:avLst/>
          </a:prstGeom>
          <a:noFill/>
          <a:ln w="12700">
            <a:solidFill>
              <a:prstClr val="black"/>
            </a:solidFill>
          </a:ln>
        </p:spPr>
        <p:txBody>
          <a:bodyPr vert="horz" lIns="92437" tIns="46219" rIns="92437" bIns="46219" rtlCol="0" anchor="ctr"/>
          <a:lstStyle/>
          <a:p>
            <a:endParaRPr lang="en-US" dirty="0"/>
          </a:p>
        </p:txBody>
      </p:sp>
      <p:sp>
        <p:nvSpPr>
          <p:cNvPr id="5" name="Notes Placeholder 4"/>
          <p:cNvSpPr>
            <a:spLocks noGrp="1"/>
          </p:cNvSpPr>
          <p:nvPr>
            <p:ph type="body" sz="quarter" idx="3"/>
          </p:nvPr>
        </p:nvSpPr>
        <p:spPr>
          <a:xfrm>
            <a:off x="688182" y="4473892"/>
            <a:ext cx="5505450" cy="3660457"/>
          </a:xfrm>
          <a:prstGeom prst="rect">
            <a:avLst/>
          </a:prstGeom>
        </p:spPr>
        <p:txBody>
          <a:bodyPr vert="horz" lIns="92437" tIns="46219" rIns="92437" bIns="4621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2982119" cy="466434"/>
          </a:xfrm>
          <a:prstGeom prst="rect">
            <a:avLst/>
          </a:prstGeom>
        </p:spPr>
        <p:txBody>
          <a:bodyPr vert="horz" lIns="92437" tIns="46219" rIns="92437" bIns="4621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8"/>
            <a:ext cx="2982119" cy="466434"/>
          </a:xfrm>
          <a:prstGeom prst="rect">
            <a:avLst/>
          </a:prstGeom>
        </p:spPr>
        <p:txBody>
          <a:bodyPr vert="horz" lIns="92437" tIns="46219" rIns="92437" bIns="46219" rtlCol="0" anchor="b"/>
          <a:lstStyle>
            <a:lvl1pPr algn="r">
              <a:defRPr sz="1200"/>
            </a:lvl1pPr>
          </a:lstStyle>
          <a:p>
            <a:fld id="{74624D52-2A68-4EB2-8F45-6B57BF521009}" type="slidenum">
              <a:rPr lang="en-US" smtClean="0"/>
              <a:t>‹#›</a:t>
            </a:fld>
            <a:endParaRPr lang="en-US" dirty="0"/>
          </a:p>
        </p:txBody>
      </p:sp>
    </p:spTree>
    <p:extLst>
      <p:ext uri="{BB962C8B-B14F-4D97-AF65-F5344CB8AC3E}">
        <p14:creationId xmlns:p14="http://schemas.microsoft.com/office/powerpoint/2010/main" val="181614467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2 - AGENDA</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D8385-186B-4606-8963-60460DE1226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86611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3 – STATISTICS</a:t>
            </a:r>
          </a:p>
          <a:p>
            <a:endParaRPr lang="en-US" dirty="0"/>
          </a:p>
          <a:p>
            <a:pPr marL="171450" indent="-171450">
              <a:buFont typeface="Arial" panose="020B0604020202020204" pitchFamily="34" charset="0"/>
              <a:buChar char="•"/>
            </a:pPr>
            <a:r>
              <a:rPr lang="en-US" dirty="0"/>
              <a:t>City of Houston has the largest Veteran population in Texas – Peer-reviewed estimates conservatively gauge the population to be between 250,000 – 290,000. NOTE: The population estimate(s) do not account for the larger military-affiliated population(s) [Spouse &amp; Dependents].</a:t>
            </a:r>
          </a:p>
          <a:p>
            <a:pPr marL="171450" indent="-171450">
              <a:buFont typeface="Arial" panose="020B0604020202020204" pitchFamily="34" charset="0"/>
              <a:buChar char="•"/>
            </a:pPr>
            <a:r>
              <a:rPr lang="en-US" dirty="0"/>
              <a:t>While the City of Houston is currently ranked 2nd behind Los Angeles, CA in total Veteran population, we must consider that LA has what is termed as ‘anchor military installations’ within the city’s footprint in addition to military installations in close proximity to the city. When we consider Houston, we must consider that the City of Houston, with exception to Ellington Field, has no such anchor installations within hundreds of miles (e.g. Ft Hood, Killeen, Joint Base San Antonio).</a:t>
            </a:r>
          </a:p>
          <a:p>
            <a:pPr marL="171450" indent="-171450">
              <a:buFont typeface="Arial" panose="020B0604020202020204" pitchFamily="34" charset="0"/>
              <a:buChar char="•"/>
            </a:pPr>
            <a:r>
              <a:rPr lang="en-US" dirty="0"/>
              <a:t>Gulf War-era veterans now account for the largest share of all U.S. veterans, surpassing Vietnam-era veterans in 2016, according to Veterans Affairs’ 2016 population model estimates. As of last year, there were 6.8 million American veterans who served during the Vietnam era and 7.1 million who served in the Gulf War era. Of the total population, Female Veterans comprise over 700,000 considered Post-9/11.</a:t>
            </a:r>
          </a:p>
          <a:p>
            <a:pPr marL="171450" indent="-171450">
              <a:buFont typeface="Arial" panose="020B0604020202020204" pitchFamily="34" charset="0"/>
              <a:buChar char="•"/>
            </a:pPr>
            <a:r>
              <a:rPr lang="en-US" dirty="0"/>
              <a:t>Today’s military is comprised of the most diverse population(s). Presented are conservative estimates regarding diverse population growth.</a:t>
            </a:r>
          </a:p>
          <a:p>
            <a:pPr marL="171450" indent="-171450">
              <a:buFont typeface="Arial" panose="020B0604020202020204" pitchFamily="34" charset="0"/>
              <a:buChar char="•"/>
            </a:pPr>
            <a:r>
              <a:rPr lang="en-US" dirty="0"/>
              <a:t>Of the overall </a:t>
            </a:r>
            <a:r>
              <a:rPr lang="en-US" b="1" dirty="0"/>
              <a:t>Post 9/11 Veteran population</a:t>
            </a:r>
            <a:r>
              <a:rPr lang="en-US" dirty="0"/>
              <a:t>, Females currently comprise 1 out of 11 Veterans.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D8385-186B-4606-8963-60460DE1226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15072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4 – MAYOR’S OFFICE – STRATEGIC PLAN</a:t>
            </a:r>
          </a:p>
          <a:p>
            <a:endParaRPr lang="en-US" dirty="0"/>
          </a:p>
          <a:p>
            <a:pPr marL="171450" indent="-171450">
              <a:buFont typeface="Arial" panose="020B0604020202020204" pitchFamily="34" charset="0"/>
              <a:buChar char="•"/>
            </a:pPr>
            <a:r>
              <a:rPr lang="en-US" dirty="0"/>
              <a:t>Under the Mayor’s Office direction, the Office of Veterans Affairs has developed/implemented a strategic plan to engage and support initiatives/programs with intent to focus on ‘End-Goal’ achievement. As a result, the City of Houston is playing a much more intentional role in collaborating with Faith-Based, Non-Profits and further building upon public/private relationships to arrive at mutually-beneficial outcomes.</a:t>
            </a:r>
          </a:p>
          <a:p>
            <a:pPr marL="171450" indent="-171450">
              <a:buFont typeface="Arial" panose="020B0604020202020204" pitchFamily="34" charset="0"/>
              <a:buChar char="•"/>
            </a:pPr>
            <a:r>
              <a:rPr lang="en-US" dirty="0"/>
              <a:t>The US Army Partnership for Youth Success (</a:t>
            </a:r>
            <a:r>
              <a:rPr lang="en-US" dirty="0" err="1"/>
              <a:t>PaYS</a:t>
            </a:r>
            <a:r>
              <a:rPr lang="en-US" dirty="0"/>
              <a:t>) Program partners with a cross section of private industry, academia, businesses and state and local public institutes. Our </a:t>
            </a:r>
            <a:r>
              <a:rPr lang="en-US" dirty="0" err="1"/>
              <a:t>PaYS</a:t>
            </a:r>
            <a:r>
              <a:rPr lang="en-US" dirty="0"/>
              <a:t> partners sign an agreement to provide job interviews and potential employment to separating/transitioning Soldiers [Active Duty, Guard/Reserves]. </a:t>
            </a:r>
          </a:p>
          <a:p>
            <a:pPr marL="171450" indent="-171450">
              <a:buFont typeface="Arial" panose="020B0604020202020204" pitchFamily="34" charset="0"/>
              <a:buChar char="•"/>
            </a:pPr>
            <a:r>
              <a:rPr lang="en-US" dirty="0"/>
              <a:t> The </a:t>
            </a:r>
            <a:r>
              <a:rPr lang="en-US" dirty="0" err="1"/>
              <a:t>PaYS</a:t>
            </a:r>
            <a:r>
              <a:rPr lang="en-US" dirty="0"/>
              <a:t> Program provides America's youth with an opportunity to serve their country, while they prepare for their future. Soldiers learn technical skills required by industry and selected government agencies; along with work ethics, teamwork, communication, and leadership during their enlistment in the United States Army. </a:t>
            </a:r>
          </a:p>
          <a:p>
            <a:pPr marL="171450" indent="-171450">
              <a:buFont typeface="Arial" panose="020B0604020202020204" pitchFamily="34" charset="0"/>
              <a:buChar char="•"/>
            </a:pPr>
            <a:r>
              <a:rPr lang="en-US" b="1" dirty="0"/>
              <a:t>The Substance Abuse and Mental Health Services Administration (SAMHSA) and the Department of Veterans Affairs (VA) </a:t>
            </a:r>
            <a:r>
              <a:rPr lang="en-US" dirty="0"/>
              <a:t>are proud to announce the cities that will participate in the first group for the Mayor’s Challenge to Prevent Suicide Among Service Members, Veterans, and their Families. </a:t>
            </a:r>
            <a:r>
              <a:rPr lang="en-US" b="1" dirty="0"/>
              <a:t>Albuquerque, N.M.; Billings, Mont.; Richmond, Va.; Helena, MT; Houston, TX; Las Vegas NV; Los Angeles, CA and Phoenix, AZ will form interagency teams to increase suicide prevention support for veterans in their communities [Austin, TX joined later]. </a:t>
            </a:r>
          </a:p>
          <a:p>
            <a:pPr marL="171450" indent="-171450">
              <a:buFont typeface="Arial" panose="020B0604020202020204" pitchFamily="34" charset="0"/>
              <a:buChar char="•"/>
            </a:pPr>
            <a:r>
              <a:rPr lang="en-US" b="1" dirty="0"/>
              <a:t>SAMHSA and VA identified these cities based on veteran population data, suicide prevalence rates and capacity of the cities to lead the way in this first year of the Mayor’s Challenge.</a:t>
            </a:r>
          </a:p>
          <a:p>
            <a:pPr marL="171450" indent="-171450">
              <a:buFont typeface="Arial" panose="020B0604020202020204" pitchFamily="34" charset="0"/>
              <a:buChar char="•"/>
            </a:pPr>
            <a:r>
              <a:rPr lang="en-US" b="1" dirty="0" err="1"/>
              <a:t>DeBakey</a:t>
            </a:r>
            <a:r>
              <a:rPr lang="en-US" b="1" dirty="0"/>
              <a:t> VA Medical Center </a:t>
            </a:r>
            <a:r>
              <a:rPr lang="en-US" b="0" dirty="0"/>
              <a:t>serves as the primary health care provider for more than 151,000 Veterans in Southeast Texas. Veterans from around the country are referred to </a:t>
            </a:r>
            <a:r>
              <a:rPr lang="en-US" b="0" dirty="0" err="1"/>
              <a:t>DeBakey</a:t>
            </a:r>
            <a:r>
              <a:rPr lang="en-US" b="0" dirty="0"/>
              <a:t> for specialized diagnostic care, radiation therapy, surgery, and other medical treatments… Please see attachment for additional highlight information.</a:t>
            </a:r>
          </a:p>
          <a:p>
            <a:pPr marL="171450" indent="-171450">
              <a:buFont typeface="Arial" panose="020B0604020202020204" pitchFamily="34" charset="0"/>
              <a:buChar char="•"/>
            </a:pPr>
            <a:r>
              <a:rPr lang="en-US" b="0" dirty="0"/>
              <a:t>City of Houston oversaw/facilitated collaborative between the Harris Center for Mental Health and Intellectual  and Developmental Disability Services &amp; </a:t>
            </a:r>
            <a:r>
              <a:rPr lang="en-US" b="0" dirty="0" err="1"/>
              <a:t>DeBakey</a:t>
            </a:r>
            <a:r>
              <a:rPr lang="en-US" b="0" dirty="0"/>
              <a:t> VA – Suicide Prevention Initiative – Memorandum of Understanding – Collaboration to include City of Houston First Responders – ‘No Wrong Door’ Policy.</a:t>
            </a:r>
          </a:p>
          <a:p>
            <a:pPr marL="0" indent="0">
              <a:buFont typeface="Arial" panose="020B0604020202020204" pitchFamily="34" charset="0"/>
              <a:buNone/>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D8385-186B-4606-8963-60460DE1226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50264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5 – MAYOR’S OFFICE – STRATEGIC FORECAST</a:t>
            </a:r>
          </a:p>
          <a:p>
            <a:endParaRPr lang="en-US" dirty="0"/>
          </a:p>
          <a:p>
            <a:pPr marL="171450" indent="-171450">
              <a:buFont typeface="Arial" panose="020B0604020202020204" pitchFamily="34" charset="0"/>
              <a:buChar char="•"/>
            </a:pPr>
            <a:r>
              <a:rPr lang="en-US" dirty="0"/>
              <a:t>Under the Mayor’s Office direction, the Office of Veterans Affairs has initiated levels of collaboration between the City and the 15 military installations located in Texas to assist in the transition/reintegration of service-members into the City of Houston. Sponsor Program – Acting as facilitator of access to resources within the City of Houston.</a:t>
            </a:r>
          </a:p>
          <a:p>
            <a:pPr marL="171450" indent="-171450">
              <a:buFont typeface="Arial" panose="020B0604020202020204" pitchFamily="34" charset="0"/>
              <a:buChar char="•"/>
            </a:pPr>
            <a:r>
              <a:rPr lang="en-US" dirty="0"/>
              <a:t>City of Houston VA, in collaboration with City of Houston HR Department – Seeking stronger/intentional alignment in identifying: Active Duty, Veteran and Military-Affiliated employee population(s). Setting example in developing/leveraging ‘Best Practices’ to providing services and resources and/or facilitating access to services outside the current scope of City of Houston.</a:t>
            </a:r>
          </a:p>
          <a:p>
            <a:pPr marL="171450" indent="-171450">
              <a:buFont typeface="Arial" panose="020B0604020202020204" pitchFamily="34" charset="0"/>
              <a:buChar char="•"/>
            </a:pPr>
            <a:r>
              <a:rPr lang="en-US" dirty="0"/>
              <a:t>Re-Boot of City of Houston VA Website to include the Spheres: Educational Attainment / Vocational Proficiency / Financial Literacy, built upon foundation of Holistic Health, Well-Being and Resiliency.</a:t>
            </a:r>
          </a:p>
          <a:p>
            <a:pPr marL="171450" indent="-171450">
              <a:buFont typeface="Arial" panose="020B0604020202020204" pitchFamily="34" charset="0"/>
              <a:buChar char="•"/>
            </a:pPr>
            <a:r>
              <a:rPr lang="en-US" dirty="0"/>
              <a:t>City of Houston – Engagement of Council Members – Heat-Mapping = Population(s) &amp; Proximity of Resources.</a:t>
            </a:r>
          </a:p>
          <a:p>
            <a:pPr marL="171450" indent="-171450">
              <a:buFont typeface="Arial" panose="020B0604020202020204" pitchFamily="34" charset="0"/>
              <a:buChar char="•"/>
            </a:pPr>
            <a:r>
              <a:rPr lang="en-US" dirty="0"/>
              <a:t>Office of Veterans Affairs – Recurring Briefings/Presentations to inform and/or highlight progress on current initiatives/programs as well as future initiatives</a:t>
            </a:r>
            <a:r>
              <a:rPr lang="en-US"/>
              <a:t>/programs.</a:t>
            </a: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D8385-186B-4606-8963-60460DE1226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54708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C003AC0-6367-45EA-9196-1FACD95AA775}" type="datetime1">
              <a:rPr lang="en-US" smtClean="0"/>
              <a:t>3/17/2019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8CE861-39BD-4315-9632-1C1900D1F911}" type="slidenum">
              <a:rPr lang="en-US" smtClean="0"/>
              <a:t>‹#›</a:t>
            </a:fld>
            <a:endParaRPr lang="en-US" dirty="0"/>
          </a:p>
        </p:txBody>
      </p:sp>
    </p:spTree>
    <p:extLst>
      <p:ext uri="{BB962C8B-B14F-4D97-AF65-F5344CB8AC3E}">
        <p14:creationId xmlns:p14="http://schemas.microsoft.com/office/powerpoint/2010/main" val="2915617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F33101-6E68-447A-8156-77DD63EAB912}" type="datetime1">
              <a:rPr lang="en-US" smtClean="0"/>
              <a:t>3/17/2019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8CE861-39BD-4315-9632-1C1900D1F911}" type="slidenum">
              <a:rPr lang="en-US" smtClean="0"/>
              <a:t>‹#›</a:t>
            </a:fld>
            <a:endParaRPr lang="en-US" dirty="0"/>
          </a:p>
        </p:txBody>
      </p:sp>
    </p:spTree>
    <p:extLst>
      <p:ext uri="{BB962C8B-B14F-4D97-AF65-F5344CB8AC3E}">
        <p14:creationId xmlns:p14="http://schemas.microsoft.com/office/powerpoint/2010/main" val="1645717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ED497A-E31A-4537-9AF8-269E368A69B2}" type="datetime1">
              <a:rPr lang="en-US" smtClean="0"/>
              <a:t>3/17/2019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8CE861-39BD-4315-9632-1C1900D1F911}" type="slidenum">
              <a:rPr lang="en-US" smtClean="0"/>
              <a:t>‹#›</a:t>
            </a:fld>
            <a:endParaRPr lang="en-US" dirty="0"/>
          </a:p>
        </p:txBody>
      </p:sp>
    </p:spTree>
    <p:extLst>
      <p:ext uri="{BB962C8B-B14F-4D97-AF65-F5344CB8AC3E}">
        <p14:creationId xmlns:p14="http://schemas.microsoft.com/office/powerpoint/2010/main" val="4261336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grpSp>
        <p:nvGrpSpPr>
          <p:cNvPr id="103" name="Group 102"/>
          <p:cNvGrpSpPr/>
          <p:nvPr userDrawn="1"/>
        </p:nvGrpSpPr>
        <p:grpSpPr>
          <a:xfrm>
            <a:off x="-214534" y="5967516"/>
            <a:ext cx="12616084" cy="992156"/>
            <a:chOff x="-214534" y="5891316"/>
            <a:chExt cx="11955223" cy="992156"/>
          </a:xfrm>
        </p:grpSpPr>
        <p:grpSp>
          <p:nvGrpSpPr>
            <p:cNvPr id="104" name="Group 103"/>
            <p:cNvGrpSpPr/>
            <p:nvPr userDrawn="1"/>
          </p:nvGrpSpPr>
          <p:grpSpPr>
            <a:xfrm rot="19624637">
              <a:off x="-214534" y="5891316"/>
              <a:ext cx="6171059" cy="979006"/>
              <a:chOff x="6179040" y="-254682"/>
              <a:chExt cx="9705191" cy="1593330"/>
            </a:xfrm>
            <a:solidFill>
              <a:schemeClr val="tx2">
                <a:lumMod val="20000"/>
                <a:lumOff val="80000"/>
                <a:alpha val="10000"/>
              </a:schemeClr>
            </a:solidFill>
          </p:grpSpPr>
          <p:sp>
            <p:nvSpPr>
              <p:cNvPr id="110" name="Freeform 2882"/>
              <p:cNvSpPr>
                <a:spLocks/>
              </p:cNvSpPr>
              <p:nvPr userDrawn="1"/>
            </p:nvSpPr>
            <p:spPr bwMode="auto">
              <a:xfrm rot="1990267">
                <a:off x="6787590" y="-254682"/>
                <a:ext cx="9096641" cy="666508"/>
              </a:xfrm>
              <a:custGeom>
                <a:avLst/>
                <a:gdLst>
                  <a:gd name="T0" fmla="*/ 1630 w 1761"/>
                  <a:gd name="T1" fmla="*/ 57 h 80"/>
                  <a:gd name="T2" fmla="*/ 1541 w 1761"/>
                  <a:gd name="T3" fmla="*/ 0 h 80"/>
                  <a:gd name="T4" fmla="*/ 1454 w 1761"/>
                  <a:gd name="T5" fmla="*/ 57 h 80"/>
                  <a:gd name="T6" fmla="*/ 1365 w 1761"/>
                  <a:gd name="T7" fmla="*/ 0 h 80"/>
                  <a:gd name="T8" fmla="*/ 1277 w 1761"/>
                  <a:gd name="T9" fmla="*/ 57 h 80"/>
                  <a:gd name="T10" fmla="*/ 1189 w 1761"/>
                  <a:gd name="T11" fmla="*/ 0 h 80"/>
                  <a:gd name="T12" fmla="*/ 1101 w 1761"/>
                  <a:gd name="T13" fmla="*/ 57 h 80"/>
                  <a:gd name="T14" fmla="*/ 1013 w 1761"/>
                  <a:gd name="T15" fmla="*/ 0 h 80"/>
                  <a:gd name="T16" fmla="*/ 925 w 1761"/>
                  <a:gd name="T17" fmla="*/ 57 h 80"/>
                  <a:gd name="T18" fmla="*/ 837 w 1761"/>
                  <a:gd name="T19" fmla="*/ 0 h 80"/>
                  <a:gd name="T20" fmla="*/ 748 w 1761"/>
                  <a:gd name="T21" fmla="*/ 57 h 80"/>
                  <a:gd name="T22" fmla="*/ 660 w 1761"/>
                  <a:gd name="T23" fmla="*/ 0 h 80"/>
                  <a:gd name="T24" fmla="*/ 572 w 1761"/>
                  <a:gd name="T25" fmla="*/ 57 h 80"/>
                  <a:gd name="T26" fmla="*/ 484 w 1761"/>
                  <a:gd name="T27" fmla="*/ 0 h 80"/>
                  <a:gd name="T28" fmla="*/ 396 w 1761"/>
                  <a:gd name="T29" fmla="*/ 57 h 80"/>
                  <a:gd name="T30" fmla="*/ 308 w 1761"/>
                  <a:gd name="T31" fmla="*/ 0 h 80"/>
                  <a:gd name="T32" fmla="*/ 220 w 1761"/>
                  <a:gd name="T33" fmla="*/ 57 h 80"/>
                  <a:gd name="T34" fmla="*/ 132 w 1761"/>
                  <a:gd name="T35" fmla="*/ 0 h 80"/>
                  <a:gd name="T36" fmla="*/ 43 w 1761"/>
                  <a:gd name="T37" fmla="*/ 57 h 80"/>
                  <a:gd name="T38" fmla="*/ 0 w 1761"/>
                  <a:gd name="T39" fmla="*/ 29 h 80"/>
                  <a:gd name="T40" fmla="*/ 0 w 1761"/>
                  <a:gd name="T41" fmla="*/ 52 h 80"/>
                  <a:gd name="T42" fmla="*/ 44 w 1761"/>
                  <a:gd name="T43" fmla="*/ 80 h 80"/>
                  <a:gd name="T44" fmla="*/ 132 w 1761"/>
                  <a:gd name="T45" fmla="*/ 24 h 80"/>
                  <a:gd name="T46" fmla="*/ 220 w 1761"/>
                  <a:gd name="T47" fmla="*/ 80 h 80"/>
                  <a:gd name="T48" fmla="*/ 308 w 1761"/>
                  <a:gd name="T49" fmla="*/ 24 h 80"/>
                  <a:gd name="T50" fmla="*/ 396 w 1761"/>
                  <a:gd name="T51" fmla="*/ 80 h 80"/>
                  <a:gd name="T52" fmla="*/ 484 w 1761"/>
                  <a:gd name="T53" fmla="*/ 24 h 80"/>
                  <a:gd name="T54" fmla="*/ 572 w 1761"/>
                  <a:gd name="T55" fmla="*/ 80 h 80"/>
                  <a:gd name="T56" fmla="*/ 661 w 1761"/>
                  <a:gd name="T57" fmla="*/ 24 h 80"/>
                  <a:gd name="T58" fmla="*/ 749 w 1761"/>
                  <a:gd name="T59" fmla="*/ 80 h 80"/>
                  <a:gd name="T60" fmla="*/ 837 w 1761"/>
                  <a:gd name="T61" fmla="*/ 24 h 80"/>
                  <a:gd name="T62" fmla="*/ 925 w 1761"/>
                  <a:gd name="T63" fmla="*/ 80 h 80"/>
                  <a:gd name="T64" fmla="*/ 1013 w 1761"/>
                  <a:gd name="T65" fmla="*/ 24 h 80"/>
                  <a:gd name="T66" fmla="*/ 1101 w 1761"/>
                  <a:gd name="T67" fmla="*/ 80 h 80"/>
                  <a:gd name="T68" fmla="*/ 1189 w 1761"/>
                  <a:gd name="T69" fmla="*/ 24 h 80"/>
                  <a:gd name="T70" fmla="*/ 1277 w 1761"/>
                  <a:gd name="T71" fmla="*/ 80 h 80"/>
                  <a:gd name="T72" fmla="*/ 1365 w 1761"/>
                  <a:gd name="T73" fmla="*/ 24 h 80"/>
                  <a:gd name="T74" fmla="*/ 1454 w 1761"/>
                  <a:gd name="T75" fmla="*/ 80 h 80"/>
                  <a:gd name="T76" fmla="*/ 1542 w 1761"/>
                  <a:gd name="T77" fmla="*/ 24 h 80"/>
                  <a:gd name="T78" fmla="*/ 1630 w 1761"/>
                  <a:gd name="T79" fmla="*/ 80 h 80"/>
                  <a:gd name="T80" fmla="*/ 1718 w 1761"/>
                  <a:gd name="T81" fmla="*/ 24 h 80"/>
                  <a:gd name="T82" fmla="*/ 1761 w 1761"/>
                  <a:gd name="T83" fmla="*/ 51 h 80"/>
                  <a:gd name="T84" fmla="*/ 1761 w 1761"/>
                  <a:gd name="T85" fmla="*/ 28 h 80"/>
                  <a:gd name="T86" fmla="*/ 1718 w 1761"/>
                  <a:gd name="T87" fmla="*/ 0 h 80"/>
                  <a:gd name="T88" fmla="*/ 1630 w 1761"/>
                  <a:gd name="T89" fmla="*/ 57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61" h="80">
                    <a:moveTo>
                      <a:pt x="1630" y="57"/>
                    </a:moveTo>
                    <a:lnTo>
                      <a:pt x="1541" y="0"/>
                    </a:lnTo>
                    <a:lnTo>
                      <a:pt x="1454" y="57"/>
                    </a:lnTo>
                    <a:lnTo>
                      <a:pt x="1365" y="0"/>
                    </a:lnTo>
                    <a:lnTo>
                      <a:pt x="1277" y="57"/>
                    </a:lnTo>
                    <a:lnTo>
                      <a:pt x="1189" y="0"/>
                    </a:lnTo>
                    <a:lnTo>
                      <a:pt x="1101" y="57"/>
                    </a:lnTo>
                    <a:lnTo>
                      <a:pt x="1013" y="0"/>
                    </a:lnTo>
                    <a:lnTo>
                      <a:pt x="925" y="57"/>
                    </a:lnTo>
                    <a:lnTo>
                      <a:pt x="837" y="0"/>
                    </a:lnTo>
                    <a:lnTo>
                      <a:pt x="748" y="57"/>
                    </a:lnTo>
                    <a:lnTo>
                      <a:pt x="660" y="0"/>
                    </a:lnTo>
                    <a:lnTo>
                      <a:pt x="572" y="57"/>
                    </a:lnTo>
                    <a:lnTo>
                      <a:pt x="484" y="0"/>
                    </a:lnTo>
                    <a:lnTo>
                      <a:pt x="396" y="57"/>
                    </a:lnTo>
                    <a:lnTo>
                      <a:pt x="308" y="0"/>
                    </a:lnTo>
                    <a:lnTo>
                      <a:pt x="220" y="57"/>
                    </a:lnTo>
                    <a:lnTo>
                      <a:pt x="132" y="0"/>
                    </a:lnTo>
                    <a:lnTo>
                      <a:pt x="43" y="57"/>
                    </a:lnTo>
                    <a:lnTo>
                      <a:pt x="0" y="29"/>
                    </a:lnTo>
                    <a:lnTo>
                      <a:pt x="0" y="52"/>
                    </a:lnTo>
                    <a:lnTo>
                      <a:pt x="44" y="80"/>
                    </a:lnTo>
                    <a:lnTo>
                      <a:pt x="132" y="24"/>
                    </a:lnTo>
                    <a:lnTo>
                      <a:pt x="220" y="80"/>
                    </a:lnTo>
                    <a:lnTo>
                      <a:pt x="308" y="24"/>
                    </a:lnTo>
                    <a:lnTo>
                      <a:pt x="396" y="80"/>
                    </a:lnTo>
                    <a:lnTo>
                      <a:pt x="484" y="24"/>
                    </a:lnTo>
                    <a:lnTo>
                      <a:pt x="572" y="80"/>
                    </a:lnTo>
                    <a:lnTo>
                      <a:pt x="661" y="24"/>
                    </a:lnTo>
                    <a:lnTo>
                      <a:pt x="749" y="80"/>
                    </a:lnTo>
                    <a:lnTo>
                      <a:pt x="837" y="24"/>
                    </a:lnTo>
                    <a:lnTo>
                      <a:pt x="925" y="80"/>
                    </a:lnTo>
                    <a:lnTo>
                      <a:pt x="1013" y="24"/>
                    </a:lnTo>
                    <a:lnTo>
                      <a:pt x="1101" y="80"/>
                    </a:lnTo>
                    <a:lnTo>
                      <a:pt x="1189" y="24"/>
                    </a:lnTo>
                    <a:lnTo>
                      <a:pt x="1277" y="80"/>
                    </a:lnTo>
                    <a:lnTo>
                      <a:pt x="1365" y="24"/>
                    </a:lnTo>
                    <a:lnTo>
                      <a:pt x="1454" y="80"/>
                    </a:lnTo>
                    <a:lnTo>
                      <a:pt x="1542" y="24"/>
                    </a:lnTo>
                    <a:lnTo>
                      <a:pt x="1630" y="80"/>
                    </a:lnTo>
                    <a:lnTo>
                      <a:pt x="1718" y="24"/>
                    </a:lnTo>
                    <a:lnTo>
                      <a:pt x="1761" y="51"/>
                    </a:lnTo>
                    <a:lnTo>
                      <a:pt x="1761" y="28"/>
                    </a:lnTo>
                    <a:lnTo>
                      <a:pt x="1718" y="0"/>
                    </a:lnTo>
                    <a:lnTo>
                      <a:pt x="1630" y="57"/>
                    </a:lnTo>
                    <a:close/>
                  </a:path>
                </a:pathLst>
              </a:custGeom>
              <a:grpFill/>
              <a:ln>
                <a:noFill/>
              </a:ln>
            </p:spPr>
            <p:txBody>
              <a:bodyPr vert="horz" wrap="square" lIns="91440" tIns="45720" rIns="91440" bIns="45720" numCol="1" anchor="t" anchorCtr="0" compatLnSpc="1">
                <a:prstTxWarp prst="textNoShape">
                  <a:avLst/>
                </a:prstTxWarp>
              </a:bodyPr>
              <a:lstStyle/>
              <a:p>
                <a:endParaRPr lang="en-IN" dirty="0"/>
              </a:p>
            </p:txBody>
          </p:sp>
          <p:sp>
            <p:nvSpPr>
              <p:cNvPr id="111" name="Freeform 2883"/>
              <p:cNvSpPr>
                <a:spLocks/>
              </p:cNvSpPr>
              <p:nvPr userDrawn="1"/>
            </p:nvSpPr>
            <p:spPr bwMode="auto">
              <a:xfrm rot="1990267">
                <a:off x="6582463" y="59131"/>
                <a:ext cx="9096641" cy="666508"/>
              </a:xfrm>
              <a:custGeom>
                <a:avLst/>
                <a:gdLst>
                  <a:gd name="T0" fmla="*/ 1630 w 1761"/>
                  <a:gd name="T1" fmla="*/ 56 h 80"/>
                  <a:gd name="T2" fmla="*/ 1541 w 1761"/>
                  <a:gd name="T3" fmla="*/ 0 h 80"/>
                  <a:gd name="T4" fmla="*/ 1454 w 1761"/>
                  <a:gd name="T5" fmla="*/ 56 h 80"/>
                  <a:gd name="T6" fmla="*/ 1365 w 1761"/>
                  <a:gd name="T7" fmla="*/ 0 h 80"/>
                  <a:gd name="T8" fmla="*/ 1277 w 1761"/>
                  <a:gd name="T9" fmla="*/ 56 h 80"/>
                  <a:gd name="T10" fmla="*/ 1189 w 1761"/>
                  <a:gd name="T11" fmla="*/ 0 h 80"/>
                  <a:gd name="T12" fmla="*/ 1101 w 1761"/>
                  <a:gd name="T13" fmla="*/ 56 h 80"/>
                  <a:gd name="T14" fmla="*/ 1013 w 1761"/>
                  <a:gd name="T15" fmla="*/ 0 h 80"/>
                  <a:gd name="T16" fmla="*/ 925 w 1761"/>
                  <a:gd name="T17" fmla="*/ 56 h 80"/>
                  <a:gd name="T18" fmla="*/ 837 w 1761"/>
                  <a:gd name="T19" fmla="*/ 0 h 80"/>
                  <a:gd name="T20" fmla="*/ 748 w 1761"/>
                  <a:gd name="T21" fmla="*/ 56 h 80"/>
                  <a:gd name="T22" fmla="*/ 660 w 1761"/>
                  <a:gd name="T23" fmla="*/ 0 h 80"/>
                  <a:gd name="T24" fmla="*/ 572 w 1761"/>
                  <a:gd name="T25" fmla="*/ 56 h 80"/>
                  <a:gd name="T26" fmla="*/ 484 w 1761"/>
                  <a:gd name="T27" fmla="*/ 0 h 80"/>
                  <a:gd name="T28" fmla="*/ 396 w 1761"/>
                  <a:gd name="T29" fmla="*/ 56 h 80"/>
                  <a:gd name="T30" fmla="*/ 308 w 1761"/>
                  <a:gd name="T31" fmla="*/ 0 h 80"/>
                  <a:gd name="T32" fmla="*/ 220 w 1761"/>
                  <a:gd name="T33" fmla="*/ 56 h 80"/>
                  <a:gd name="T34" fmla="*/ 132 w 1761"/>
                  <a:gd name="T35" fmla="*/ 0 h 80"/>
                  <a:gd name="T36" fmla="*/ 43 w 1761"/>
                  <a:gd name="T37" fmla="*/ 56 h 80"/>
                  <a:gd name="T38" fmla="*/ 0 w 1761"/>
                  <a:gd name="T39" fmla="*/ 28 h 80"/>
                  <a:gd name="T40" fmla="*/ 0 w 1761"/>
                  <a:gd name="T41" fmla="*/ 52 h 80"/>
                  <a:gd name="T42" fmla="*/ 44 w 1761"/>
                  <a:gd name="T43" fmla="*/ 80 h 80"/>
                  <a:gd name="T44" fmla="*/ 132 w 1761"/>
                  <a:gd name="T45" fmla="*/ 23 h 80"/>
                  <a:gd name="T46" fmla="*/ 220 w 1761"/>
                  <a:gd name="T47" fmla="*/ 80 h 80"/>
                  <a:gd name="T48" fmla="*/ 308 w 1761"/>
                  <a:gd name="T49" fmla="*/ 23 h 80"/>
                  <a:gd name="T50" fmla="*/ 396 w 1761"/>
                  <a:gd name="T51" fmla="*/ 80 h 80"/>
                  <a:gd name="T52" fmla="*/ 484 w 1761"/>
                  <a:gd name="T53" fmla="*/ 23 h 80"/>
                  <a:gd name="T54" fmla="*/ 572 w 1761"/>
                  <a:gd name="T55" fmla="*/ 80 h 80"/>
                  <a:gd name="T56" fmla="*/ 661 w 1761"/>
                  <a:gd name="T57" fmla="*/ 23 h 80"/>
                  <a:gd name="T58" fmla="*/ 749 w 1761"/>
                  <a:gd name="T59" fmla="*/ 80 h 80"/>
                  <a:gd name="T60" fmla="*/ 837 w 1761"/>
                  <a:gd name="T61" fmla="*/ 23 h 80"/>
                  <a:gd name="T62" fmla="*/ 925 w 1761"/>
                  <a:gd name="T63" fmla="*/ 80 h 80"/>
                  <a:gd name="T64" fmla="*/ 1013 w 1761"/>
                  <a:gd name="T65" fmla="*/ 23 h 80"/>
                  <a:gd name="T66" fmla="*/ 1101 w 1761"/>
                  <a:gd name="T67" fmla="*/ 80 h 80"/>
                  <a:gd name="T68" fmla="*/ 1189 w 1761"/>
                  <a:gd name="T69" fmla="*/ 23 h 80"/>
                  <a:gd name="T70" fmla="*/ 1277 w 1761"/>
                  <a:gd name="T71" fmla="*/ 80 h 80"/>
                  <a:gd name="T72" fmla="*/ 1365 w 1761"/>
                  <a:gd name="T73" fmla="*/ 23 h 80"/>
                  <a:gd name="T74" fmla="*/ 1454 w 1761"/>
                  <a:gd name="T75" fmla="*/ 80 h 80"/>
                  <a:gd name="T76" fmla="*/ 1542 w 1761"/>
                  <a:gd name="T77" fmla="*/ 23 h 80"/>
                  <a:gd name="T78" fmla="*/ 1630 w 1761"/>
                  <a:gd name="T79" fmla="*/ 80 h 80"/>
                  <a:gd name="T80" fmla="*/ 1718 w 1761"/>
                  <a:gd name="T81" fmla="*/ 23 h 80"/>
                  <a:gd name="T82" fmla="*/ 1761 w 1761"/>
                  <a:gd name="T83" fmla="*/ 51 h 80"/>
                  <a:gd name="T84" fmla="*/ 1761 w 1761"/>
                  <a:gd name="T85" fmla="*/ 28 h 80"/>
                  <a:gd name="T86" fmla="*/ 1718 w 1761"/>
                  <a:gd name="T87" fmla="*/ 0 h 80"/>
                  <a:gd name="T88" fmla="*/ 1630 w 1761"/>
                  <a:gd name="T89" fmla="*/ 5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61" h="80">
                    <a:moveTo>
                      <a:pt x="1630" y="56"/>
                    </a:moveTo>
                    <a:lnTo>
                      <a:pt x="1541" y="0"/>
                    </a:lnTo>
                    <a:lnTo>
                      <a:pt x="1454" y="56"/>
                    </a:lnTo>
                    <a:lnTo>
                      <a:pt x="1365" y="0"/>
                    </a:lnTo>
                    <a:lnTo>
                      <a:pt x="1277" y="56"/>
                    </a:lnTo>
                    <a:lnTo>
                      <a:pt x="1189" y="0"/>
                    </a:lnTo>
                    <a:lnTo>
                      <a:pt x="1101" y="56"/>
                    </a:lnTo>
                    <a:lnTo>
                      <a:pt x="1013" y="0"/>
                    </a:lnTo>
                    <a:lnTo>
                      <a:pt x="925" y="56"/>
                    </a:lnTo>
                    <a:lnTo>
                      <a:pt x="837" y="0"/>
                    </a:lnTo>
                    <a:lnTo>
                      <a:pt x="748" y="56"/>
                    </a:lnTo>
                    <a:lnTo>
                      <a:pt x="660" y="0"/>
                    </a:lnTo>
                    <a:lnTo>
                      <a:pt x="572" y="56"/>
                    </a:lnTo>
                    <a:lnTo>
                      <a:pt x="484" y="0"/>
                    </a:lnTo>
                    <a:lnTo>
                      <a:pt x="396" y="56"/>
                    </a:lnTo>
                    <a:lnTo>
                      <a:pt x="308" y="0"/>
                    </a:lnTo>
                    <a:lnTo>
                      <a:pt x="220" y="56"/>
                    </a:lnTo>
                    <a:lnTo>
                      <a:pt x="132" y="0"/>
                    </a:lnTo>
                    <a:lnTo>
                      <a:pt x="43" y="56"/>
                    </a:lnTo>
                    <a:lnTo>
                      <a:pt x="0" y="28"/>
                    </a:lnTo>
                    <a:lnTo>
                      <a:pt x="0" y="52"/>
                    </a:lnTo>
                    <a:lnTo>
                      <a:pt x="44" y="80"/>
                    </a:lnTo>
                    <a:lnTo>
                      <a:pt x="132" y="23"/>
                    </a:lnTo>
                    <a:lnTo>
                      <a:pt x="220" y="80"/>
                    </a:lnTo>
                    <a:lnTo>
                      <a:pt x="308" y="23"/>
                    </a:lnTo>
                    <a:lnTo>
                      <a:pt x="396" y="80"/>
                    </a:lnTo>
                    <a:lnTo>
                      <a:pt x="484" y="23"/>
                    </a:lnTo>
                    <a:lnTo>
                      <a:pt x="572" y="80"/>
                    </a:lnTo>
                    <a:lnTo>
                      <a:pt x="661" y="23"/>
                    </a:lnTo>
                    <a:lnTo>
                      <a:pt x="749" y="80"/>
                    </a:lnTo>
                    <a:lnTo>
                      <a:pt x="837" y="23"/>
                    </a:lnTo>
                    <a:lnTo>
                      <a:pt x="925" y="80"/>
                    </a:lnTo>
                    <a:lnTo>
                      <a:pt x="1013" y="23"/>
                    </a:lnTo>
                    <a:lnTo>
                      <a:pt x="1101" y="80"/>
                    </a:lnTo>
                    <a:lnTo>
                      <a:pt x="1189" y="23"/>
                    </a:lnTo>
                    <a:lnTo>
                      <a:pt x="1277" y="80"/>
                    </a:lnTo>
                    <a:lnTo>
                      <a:pt x="1365" y="23"/>
                    </a:lnTo>
                    <a:lnTo>
                      <a:pt x="1454" y="80"/>
                    </a:lnTo>
                    <a:lnTo>
                      <a:pt x="1542" y="23"/>
                    </a:lnTo>
                    <a:lnTo>
                      <a:pt x="1630" y="80"/>
                    </a:lnTo>
                    <a:lnTo>
                      <a:pt x="1718" y="23"/>
                    </a:lnTo>
                    <a:lnTo>
                      <a:pt x="1761" y="51"/>
                    </a:lnTo>
                    <a:lnTo>
                      <a:pt x="1761" y="28"/>
                    </a:lnTo>
                    <a:lnTo>
                      <a:pt x="1718" y="0"/>
                    </a:lnTo>
                    <a:lnTo>
                      <a:pt x="1630" y="56"/>
                    </a:lnTo>
                    <a:close/>
                  </a:path>
                </a:pathLst>
              </a:custGeom>
              <a:grpFill/>
              <a:ln>
                <a:noFill/>
              </a:ln>
            </p:spPr>
            <p:txBody>
              <a:bodyPr vert="horz" wrap="square" lIns="91440" tIns="45720" rIns="91440" bIns="45720" numCol="1" anchor="t" anchorCtr="0" compatLnSpc="1">
                <a:prstTxWarp prst="textNoShape">
                  <a:avLst/>
                </a:prstTxWarp>
              </a:bodyPr>
              <a:lstStyle/>
              <a:p>
                <a:endParaRPr lang="en-IN" dirty="0"/>
              </a:p>
            </p:txBody>
          </p:sp>
          <p:sp>
            <p:nvSpPr>
              <p:cNvPr id="112" name="Freeform 2884"/>
              <p:cNvSpPr>
                <a:spLocks/>
              </p:cNvSpPr>
              <p:nvPr userDrawn="1"/>
            </p:nvSpPr>
            <p:spPr bwMode="auto">
              <a:xfrm rot="1990267">
                <a:off x="6381892" y="365973"/>
                <a:ext cx="9096641" cy="666508"/>
              </a:xfrm>
              <a:custGeom>
                <a:avLst/>
                <a:gdLst>
                  <a:gd name="T0" fmla="*/ 1630 w 1761"/>
                  <a:gd name="T1" fmla="*/ 57 h 80"/>
                  <a:gd name="T2" fmla="*/ 1541 w 1761"/>
                  <a:gd name="T3" fmla="*/ 0 h 80"/>
                  <a:gd name="T4" fmla="*/ 1454 w 1761"/>
                  <a:gd name="T5" fmla="*/ 57 h 80"/>
                  <a:gd name="T6" fmla="*/ 1365 w 1761"/>
                  <a:gd name="T7" fmla="*/ 0 h 80"/>
                  <a:gd name="T8" fmla="*/ 1277 w 1761"/>
                  <a:gd name="T9" fmla="*/ 57 h 80"/>
                  <a:gd name="T10" fmla="*/ 1189 w 1761"/>
                  <a:gd name="T11" fmla="*/ 0 h 80"/>
                  <a:gd name="T12" fmla="*/ 1101 w 1761"/>
                  <a:gd name="T13" fmla="*/ 57 h 80"/>
                  <a:gd name="T14" fmla="*/ 1013 w 1761"/>
                  <a:gd name="T15" fmla="*/ 0 h 80"/>
                  <a:gd name="T16" fmla="*/ 925 w 1761"/>
                  <a:gd name="T17" fmla="*/ 57 h 80"/>
                  <a:gd name="T18" fmla="*/ 837 w 1761"/>
                  <a:gd name="T19" fmla="*/ 0 h 80"/>
                  <a:gd name="T20" fmla="*/ 748 w 1761"/>
                  <a:gd name="T21" fmla="*/ 57 h 80"/>
                  <a:gd name="T22" fmla="*/ 660 w 1761"/>
                  <a:gd name="T23" fmla="*/ 0 h 80"/>
                  <a:gd name="T24" fmla="*/ 572 w 1761"/>
                  <a:gd name="T25" fmla="*/ 57 h 80"/>
                  <a:gd name="T26" fmla="*/ 484 w 1761"/>
                  <a:gd name="T27" fmla="*/ 0 h 80"/>
                  <a:gd name="T28" fmla="*/ 396 w 1761"/>
                  <a:gd name="T29" fmla="*/ 57 h 80"/>
                  <a:gd name="T30" fmla="*/ 308 w 1761"/>
                  <a:gd name="T31" fmla="*/ 0 h 80"/>
                  <a:gd name="T32" fmla="*/ 220 w 1761"/>
                  <a:gd name="T33" fmla="*/ 57 h 80"/>
                  <a:gd name="T34" fmla="*/ 132 w 1761"/>
                  <a:gd name="T35" fmla="*/ 0 h 80"/>
                  <a:gd name="T36" fmla="*/ 43 w 1761"/>
                  <a:gd name="T37" fmla="*/ 57 h 80"/>
                  <a:gd name="T38" fmla="*/ 0 w 1761"/>
                  <a:gd name="T39" fmla="*/ 29 h 80"/>
                  <a:gd name="T40" fmla="*/ 0 w 1761"/>
                  <a:gd name="T41" fmla="*/ 52 h 80"/>
                  <a:gd name="T42" fmla="*/ 44 w 1761"/>
                  <a:gd name="T43" fmla="*/ 80 h 80"/>
                  <a:gd name="T44" fmla="*/ 132 w 1761"/>
                  <a:gd name="T45" fmla="*/ 23 h 80"/>
                  <a:gd name="T46" fmla="*/ 220 w 1761"/>
                  <a:gd name="T47" fmla="*/ 80 h 80"/>
                  <a:gd name="T48" fmla="*/ 308 w 1761"/>
                  <a:gd name="T49" fmla="*/ 23 h 80"/>
                  <a:gd name="T50" fmla="*/ 396 w 1761"/>
                  <a:gd name="T51" fmla="*/ 80 h 80"/>
                  <a:gd name="T52" fmla="*/ 484 w 1761"/>
                  <a:gd name="T53" fmla="*/ 23 h 80"/>
                  <a:gd name="T54" fmla="*/ 572 w 1761"/>
                  <a:gd name="T55" fmla="*/ 80 h 80"/>
                  <a:gd name="T56" fmla="*/ 661 w 1761"/>
                  <a:gd name="T57" fmla="*/ 23 h 80"/>
                  <a:gd name="T58" fmla="*/ 749 w 1761"/>
                  <a:gd name="T59" fmla="*/ 80 h 80"/>
                  <a:gd name="T60" fmla="*/ 837 w 1761"/>
                  <a:gd name="T61" fmla="*/ 23 h 80"/>
                  <a:gd name="T62" fmla="*/ 925 w 1761"/>
                  <a:gd name="T63" fmla="*/ 80 h 80"/>
                  <a:gd name="T64" fmla="*/ 1013 w 1761"/>
                  <a:gd name="T65" fmla="*/ 23 h 80"/>
                  <a:gd name="T66" fmla="*/ 1101 w 1761"/>
                  <a:gd name="T67" fmla="*/ 80 h 80"/>
                  <a:gd name="T68" fmla="*/ 1189 w 1761"/>
                  <a:gd name="T69" fmla="*/ 23 h 80"/>
                  <a:gd name="T70" fmla="*/ 1277 w 1761"/>
                  <a:gd name="T71" fmla="*/ 80 h 80"/>
                  <a:gd name="T72" fmla="*/ 1365 w 1761"/>
                  <a:gd name="T73" fmla="*/ 23 h 80"/>
                  <a:gd name="T74" fmla="*/ 1454 w 1761"/>
                  <a:gd name="T75" fmla="*/ 80 h 80"/>
                  <a:gd name="T76" fmla="*/ 1542 w 1761"/>
                  <a:gd name="T77" fmla="*/ 23 h 80"/>
                  <a:gd name="T78" fmla="*/ 1630 w 1761"/>
                  <a:gd name="T79" fmla="*/ 80 h 80"/>
                  <a:gd name="T80" fmla="*/ 1718 w 1761"/>
                  <a:gd name="T81" fmla="*/ 23 h 80"/>
                  <a:gd name="T82" fmla="*/ 1761 w 1761"/>
                  <a:gd name="T83" fmla="*/ 51 h 80"/>
                  <a:gd name="T84" fmla="*/ 1761 w 1761"/>
                  <a:gd name="T85" fmla="*/ 28 h 80"/>
                  <a:gd name="T86" fmla="*/ 1718 w 1761"/>
                  <a:gd name="T87" fmla="*/ 0 h 80"/>
                  <a:gd name="T88" fmla="*/ 1630 w 1761"/>
                  <a:gd name="T89" fmla="*/ 57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61" h="80">
                    <a:moveTo>
                      <a:pt x="1630" y="57"/>
                    </a:moveTo>
                    <a:lnTo>
                      <a:pt x="1541" y="0"/>
                    </a:lnTo>
                    <a:lnTo>
                      <a:pt x="1454" y="57"/>
                    </a:lnTo>
                    <a:lnTo>
                      <a:pt x="1365" y="0"/>
                    </a:lnTo>
                    <a:lnTo>
                      <a:pt x="1277" y="57"/>
                    </a:lnTo>
                    <a:lnTo>
                      <a:pt x="1189" y="0"/>
                    </a:lnTo>
                    <a:lnTo>
                      <a:pt x="1101" y="57"/>
                    </a:lnTo>
                    <a:lnTo>
                      <a:pt x="1013" y="0"/>
                    </a:lnTo>
                    <a:lnTo>
                      <a:pt x="925" y="57"/>
                    </a:lnTo>
                    <a:lnTo>
                      <a:pt x="837" y="0"/>
                    </a:lnTo>
                    <a:lnTo>
                      <a:pt x="748" y="57"/>
                    </a:lnTo>
                    <a:lnTo>
                      <a:pt x="660" y="0"/>
                    </a:lnTo>
                    <a:lnTo>
                      <a:pt x="572" y="57"/>
                    </a:lnTo>
                    <a:lnTo>
                      <a:pt x="484" y="0"/>
                    </a:lnTo>
                    <a:lnTo>
                      <a:pt x="396" y="57"/>
                    </a:lnTo>
                    <a:lnTo>
                      <a:pt x="308" y="0"/>
                    </a:lnTo>
                    <a:lnTo>
                      <a:pt x="220" y="57"/>
                    </a:lnTo>
                    <a:lnTo>
                      <a:pt x="132" y="0"/>
                    </a:lnTo>
                    <a:lnTo>
                      <a:pt x="43" y="57"/>
                    </a:lnTo>
                    <a:lnTo>
                      <a:pt x="0" y="29"/>
                    </a:lnTo>
                    <a:lnTo>
                      <a:pt x="0" y="52"/>
                    </a:lnTo>
                    <a:lnTo>
                      <a:pt x="44" y="80"/>
                    </a:lnTo>
                    <a:lnTo>
                      <a:pt x="132" y="23"/>
                    </a:lnTo>
                    <a:lnTo>
                      <a:pt x="220" y="80"/>
                    </a:lnTo>
                    <a:lnTo>
                      <a:pt x="308" y="23"/>
                    </a:lnTo>
                    <a:lnTo>
                      <a:pt x="396" y="80"/>
                    </a:lnTo>
                    <a:lnTo>
                      <a:pt x="484" y="23"/>
                    </a:lnTo>
                    <a:lnTo>
                      <a:pt x="572" y="80"/>
                    </a:lnTo>
                    <a:lnTo>
                      <a:pt x="661" y="23"/>
                    </a:lnTo>
                    <a:lnTo>
                      <a:pt x="749" y="80"/>
                    </a:lnTo>
                    <a:lnTo>
                      <a:pt x="837" y="23"/>
                    </a:lnTo>
                    <a:lnTo>
                      <a:pt x="925" y="80"/>
                    </a:lnTo>
                    <a:lnTo>
                      <a:pt x="1013" y="23"/>
                    </a:lnTo>
                    <a:lnTo>
                      <a:pt x="1101" y="80"/>
                    </a:lnTo>
                    <a:lnTo>
                      <a:pt x="1189" y="23"/>
                    </a:lnTo>
                    <a:lnTo>
                      <a:pt x="1277" y="80"/>
                    </a:lnTo>
                    <a:lnTo>
                      <a:pt x="1365" y="23"/>
                    </a:lnTo>
                    <a:lnTo>
                      <a:pt x="1454" y="80"/>
                    </a:lnTo>
                    <a:lnTo>
                      <a:pt x="1542" y="23"/>
                    </a:lnTo>
                    <a:lnTo>
                      <a:pt x="1630" y="80"/>
                    </a:lnTo>
                    <a:lnTo>
                      <a:pt x="1718" y="23"/>
                    </a:lnTo>
                    <a:lnTo>
                      <a:pt x="1761" y="51"/>
                    </a:lnTo>
                    <a:lnTo>
                      <a:pt x="1761" y="28"/>
                    </a:lnTo>
                    <a:lnTo>
                      <a:pt x="1718" y="0"/>
                    </a:lnTo>
                    <a:lnTo>
                      <a:pt x="1630" y="57"/>
                    </a:lnTo>
                    <a:close/>
                  </a:path>
                </a:pathLst>
              </a:custGeom>
              <a:grpFill/>
              <a:ln>
                <a:noFill/>
              </a:ln>
            </p:spPr>
            <p:txBody>
              <a:bodyPr vert="horz" wrap="square" lIns="91440" tIns="45720" rIns="91440" bIns="45720" numCol="1" anchor="t" anchorCtr="0" compatLnSpc="1">
                <a:prstTxWarp prst="textNoShape">
                  <a:avLst/>
                </a:prstTxWarp>
              </a:bodyPr>
              <a:lstStyle/>
              <a:p>
                <a:endParaRPr lang="en-IN" dirty="0"/>
              </a:p>
            </p:txBody>
          </p:sp>
          <p:sp>
            <p:nvSpPr>
              <p:cNvPr id="113" name="Freeform 2885"/>
              <p:cNvSpPr>
                <a:spLocks/>
              </p:cNvSpPr>
              <p:nvPr userDrawn="1"/>
            </p:nvSpPr>
            <p:spPr bwMode="auto">
              <a:xfrm rot="1990267">
                <a:off x="6179040" y="680469"/>
                <a:ext cx="9096641" cy="658179"/>
              </a:xfrm>
              <a:custGeom>
                <a:avLst/>
                <a:gdLst>
                  <a:gd name="T0" fmla="*/ 1630 w 1761"/>
                  <a:gd name="T1" fmla="*/ 56 h 79"/>
                  <a:gd name="T2" fmla="*/ 1541 w 1761"/>
                  <a:gd name="T3" fmla="*/ 0 h 79"/>
                  <a:gd name="T4" fmla="*/ 1454 w 1761"/>
                  <a:gd name="T5" fmla="*/ 56 h 79"/>
                  <a:gd name="T6" fmla="*/ 1365 w 1761"/>
                  <a:gd name="T7" fmla="*/ 0 h 79"/>
                  <a:gd name="T8" fmla="*/ 1277 w 1761"/>
                  <a:gd name="T9" fmla="*/ 56 h 79"/>
                  <a:gd name="T10" fmla="*/ 1189 w 1761"/>
                  <a:gd name="T11" fmla="*/ 0 h 79"/>
                  <a:gd name="T12" fmla="*/ 1101 w 1761"/>
                  <a:gd name="T13" fmla="*/ 56 h 79"/>
                  <a:gd name="T14" fmla="*/ 1013 w 1761"/>
                  <a:gd name="T15" fmla="*/ 0 h 79"/>
                  <a:gd name="T16" fmla="*/ 925 w 1761"/>
                  <a:gd name="T17" fmla="*/ 56 h 79"/>
                  <a:gd name="T18" fmla="*/ 837 w 1761"/>
                  <a:gd name="T19" fmla="*/ 0 h 79"/>
                  <a:gd name="T20" fmla="*/ 748 w 1761"/>
                  <a:gd name="T21" fmla="*/ 56 h 79"/>
                  <a:gd name="T22" fmla="*/ 660 w 1761"/>
                  <a:gd name="T23" fmla="*/ 0 h 79"/>
                  <a:gd name="T24" fmla="*/ 572 w 1761"/>
                  <a:gd name="T25" fmla="*/ 56 h 79"/>
                  <a:gd name="T26" fmla="*/ 484 w 1761"/>
                  <a:gd name="T27" fmla="*/ 0 h 79"/>
                  <a:gd name="T28" fmla="*/ 396 w 1761"/>
                  <a:gd name="T29" fmla="*/ 56 h 79"/>
                  <a:gd name="T30" fmla="*/ 308 w 1761"/>
                  <a:gd name="T31" fmla="*/ 0 h 79"/>
                  <a:gd name="T32" fmla="*/ 220 w 1761"/>
                  <a:gd name="T33" fmla="*/ 56 h 79"/>
                  <a:gd name="T34" fmla="*/ 132 w 1761"/>
                  <a:gd name="T35" fmla="*/ 0 h 79"/>
                  <a:gd name="T36" fmla="*/ 43 w 1761"/>
                  <a:gd name="T37" fmla="*/ 56 h 79"/>
                  <a:gd name="T38" fmla="*/ 0 w 1761"/>
                  <a:gd name="T39" fmla="*/ 28 h 79"/>
                  <a:gd name="T40" fmla="*/ 0 w 1761"/>
                  <a:gd name="T41" fmla="*/ 51 h 79"/>
                  <a:gd name="T42" fmla="*/ 44 w 1761"/>
                  <a:gd name="T43" fmla="*/ 79 h 79"/>
                  <a:gd name="T44" fmla="*/ 132 w 1761"/>
                  <a:gd name="T45" fmla="*/ 23 h 79"/>
                  <a:gd name="T46" fmla="*/ 220 w 1761"/>
                  <a:gd name="T47" fmla="*/ 79 h 79"/>
                  <a:gd name="T48" fmla="*/ 308 w 1761"/>
                  <a:gd name="T49" fmla="*/ 23 h 79"/>
                  <a:gd name="T50" fmla="*/ 396 w 1761"/>
                  <a:gd name="T51" fmla="*/ 79 h 79"/>
                  <a:gd name="T52" fmla="*/ 484 w 1761"/>
                  <a:gd name="T53" fmla="*/ 23 h 79"/>
                  <a:gd name="T54" fmla="*/ 572 w 1761"/>
                  <a:gd name="T55" fmla="*/ 79 h 79"/>
                  <a:gd name="T56" fmla="*/ 661 w 1761"/>
                  <a:gd name="T57" fmla="*/ 23 h 79"/>
                  <a:gd name="T58" fmla="*/ 749 w 1761"/>
                  <a:gd name="T59" fmla="*/ 79 h 79"/>
                  <a:gd name="T60" fmla="*/ 837 w 1761"/>
                  <a:gd name="T61" fmla="*/ 23 h 79"/>
                  <a:gd name="T62" fmla="*/ 925 w 1761"/>
                  <a:gd name="T63" fmla="*/ 79 h 79"/>
                  <a:gd name="T64" fmla="*/ 1013 w 1761"/>
                  <a:gd name="T65" fmla="*/ 23 h 79"/>
                  <a:gd name="T66" fmla="*/ 1101 w 1761"/>
                  <a:gd name="T67" fmla="*/ 79 h 79"/>
                  <a:gd name="T68" fmla="*/ 1189 w 1761"/>
                  <a:gd name="T69" fmla="*/ 23 h 79"/>
                  <a:gd name="T70" fmla="*/ 1277 w 1761"/>
                  <a:gd name="T71" fmla="*/ 79 h 79"/>
                  <a:gd name="T72" fmla="*/ 1365 w 1761"/>
                  <a:gd name="T73" fmla="*/ 23 h 79"/>
                  <a:gd name="T74" fmla="*/ 1454 w 1761"/>
                  <a:gd name="T75" fmla="*/ 79 h 79"/>
                  <a:gd name="T76" fmla="*/ 1542 w 1761"/>
                  <a:gd name="T77" fmla="*/ 23 h 79"/>
                  <a:gd name="T78" fmla="*/ 1630 w 1761"/>
                  <a:gd name="T79" fmla="*/ 79 h 79"/>
                  <a:gd name="T80" fmla="*/ 1718 w 1761"/>
                  <a:gd name="T81" fmla="*/ 23 h 79"/>
                  <a:gd name="T82" fmla="*/ 1761 w 1761"/>
                  <a:gd name="T83" fmla="*/ 50 h 79"/>
                  <a:gd name="T84" fmla="*/ 1761 w 1761"/>
                  <a:gd name="T85" fmla="*/ 27 h 79"/>
                  <a:gd name="T86" fmla="*/ 1718 w 1761"/>
                  <a:gd name="T87" fmla="*/ 0 h 79"/>
                  <a:gd name="T88" fmla="*/ 1630 w 1761"/>
                  <a:gd name="T89" fmla="*/ 56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61" h="79">
                    <a:moveTo>
                      <a:pt x="1630" y="56"/>
                    </a:moveTo>
                    <a:lnTo>
                      <a:pt x="1541" y="0"/>
                    </a:lnTo>
                    <a:lnTo>
                      <a:pt x="1454" y="56"/>
                    </a:lnTo>
                    <a:lnTo>
                      <a:pt x="1365" y="0"/>
                    </a:lnTo>
                    <a:lnTo>
                      <a:pt x="1277" y="56"/>
                    </a:lnTo>
                    <a:lnTo>
                      <a:pt x="1189" y="0"/>
                    </a:lnTo>
                    <a:lnTo>
                      <a:pt x="1101" y="56"/>
                    </a:lnTo>
                    <a:lnTo>
                      <a:pt x="1013" y="0"/>
                    </a:lnTo>
                    <a:lnTo>
                      <a:pt x="925" y="56"/>
                    </a:lnTo>
                    <a:lnTo>
                      <a:pt x="837" y="0"/>
                    </a:lnTo>
                    <a:lnTo>
                      <a:pt x="748" y="56"/>
                    </a:lnTo>
                    <a:lnTo>
                      <a:pt x="660" y="0"/>
                    </a:lnTo>
                    <a:lnTo>
                      <a:pt x="572" y="56"/>
                    </a:lnTo>
                    <a:lnTo>
                      <a:pt x="484" y="0"/>
                    </a:lnTo>
                    <a:lnTo>
                      <a:pt x="396" y="56"/>
                    </a:lnTo>
                    <a:lnTo>
                      <a:pt x="308" y="0"/>
                    </a:lnTo>
                    <a:lnTo>
                      <a:pt x="220" y="56"/>
                    </a:lnTo>
                    <a:lnTo>
                      <a:pt x="132" y="0"/>
                    </a:lnTo>
                    <a:lnTo>
                      <a:pt x="43" y="56"/>
                    </a:lnTo>
                    <a:lnTo>
                      <a:pt x="0" y="28"/>
                    </a:lnTo>
                    <a:lnTo>
                      <a:pt x="0" y="51"/>
                    </a:lnTo>
                    <a:lnTo>
                      <a:pt x="44" y="79"/>
                    </a:lnTo>
                    <a:lnTo>
                      <a:pt x="132" y="23"/>
                    </a:lnTo>
                    <a:lnTo>
                      <a:pt x="220" y="79"/>
                    </a:lnTo>
                    <a:lnTo>
                      <a:pt x="308" y="23"/>
                    </a:lnTo>
                    <a:lnTo>
                      <a:pt x="396" y="79"/>
                    </a:lnTo>
                    <a:lnTo>
                      <a:pt x="484" y="23"/>
                    </a:lnTo>
                    <a:lnTo>
                      <a:pt x="572" y="79"/>
                    </a:lnTo>
                    <a:lnTo>
                      <a:pt x="661" y="23"/>
                    </a:lnTo>
                    <a:lnTo>
                      <a:pt x="749" y="79"/>
                    </a:lnTo>
                    <a:lnTo>
                      <a:pt x="837" y="23"/>
                    </a:lnTo>
                    <a:lnTo>
                      <a:pt x="925" y="79"/>
                    </a:lnTo>
                    <a:lnTo>
                      <a:pt x="1013" y="23"/>
                    </a:lnTo>
                    <a:lnTo>
                      <a:pt x="1101" y="79"/>
                    </a:lnTo>
                    <a:lnTo>
                      <a:pt x="1189" y="23"/>
                    </a:lnTo>
                    <a:lnTo>
                      <a:pt x="1277" y="79"/>
                    </a:lnTo>
                    <a:lnTo>
                      <a:pt x="1365" y="23"/>
                    </a:lnTo>
                    <a:lnTo>
                      <a:pt x="1454" y="79"/>
                    </a:lnTo>
                    <a:lnTo>
                      <a:pt x="1542" y="23"/>
                    </a:lnTo>
                    <a:lnTo>
                      <a:pt x="1630" y="79"/>
                    </a:lnTo>
                    <a:lnTo>
                      <a:pt x="1718" y="23"/>
                    </a:lnTo>
                    <a:lnTo>
                      <a:pt x="1761" y="50"/>
                    </a:lnTo>
                    <a:lnTo>
                      <a:pt x="1761" y="27"/>
                    </a:lnTo>
                    <a:lnTo>
                      <a:pt x="1718" y="0"/>
                    </a:lnTo>
                    <a:lnTo>
                      <a:pt x="1630" y="56"/>
                    </a:lnTo>
                    <a:close/>
                  </a:path>
                </a:pathLst>
              </a:custGeom>
              <a:grpFill/>
              <a:ln>
                <a:noFill/>
              </a:ln>
            </p:spPr>
            <p:txBody>
              <a:bodyPr vert="horz" wrap="square" lIns="91440" tIns="45720" rIns="91440" bIns="45720" numCol="1" anchor="t" anchorCtr="0" compatLnSpc="1">
                <a:prstTxWarp prst="textNoShape">
                  <a:avLst/>
                </a:prstTxWarp>
              </a:bodyPr>
              <a:lstStyle/>
              <a:p>
                <a:endParaRPr lang="en-IN" dirty="0"/>
              </a:p>
            </p:txBody>
          </p:sp>
        </p:grpSp>
        <p:grpSp>
          <p:nvGrpSpPr>
            <p:cNvPr id="105" name="Group 104"/>
            <p:cNvGrpSpPr/>
            <p:nvPr userDrawn="1"/>
          </p:nvGrpSpPr>
          <p:grpSpPr>
            <a:xfrm rot="19624637">
              <a:off x="5569630" y="5904466"/>
              <a:ext cx="6171059" cy="979006"/>
              <a:chOff x="6179040" y="-254682"/>
              <a:chExt cx="9705191" cy="1593330"/>
            </a:xfrm>
            <a:solidFill>
              <a:schemeClr val="tx2">
                <a:lumMod val="20000"/>
                <a:lumOff val="80000"/>
                <a:alpha val="10000"/>
              </a:schemeClr>
            </a:solidFill>
          </p:grpSpPr>
          <p:sp>
            <p:nvSpPr>
              <p:cNvPr id="106" name="Freeform 2882"/>
              <p:cNvSpPr>
                <a:spLocks/>
              </p:cNvSpPr>
              <p:nvPr userDrawn="1"/>
            </p:nvSpPr>
            <p:spPr bwMode="auto">
              <a:xfrm rot="1990267">
                <a:off x="6787590" y="-254682"/>
                <a:ext cx="9096641" cy="666508"/>
              </a:xfrm>
              <a:custGeom>
                <a:avLst/>
                <a:gdLst>
                  <a:gd name="T0" fmla="*/ 1630 w 1761"/>
                  <a:gd name="T1" fmla="*/ 57 h 80"/>
                  <a:gd name="T2" fmla="*/ 1541 w 1761"/>
                  <a:gd name="T3" fmla="*/ 0 h 80"/>
                  <a:gd name="T4" fmla="*/ 1454 w 1761"/>
                  <a:gd name="T5" fmla="*/ 57 h 80"/>
                  <a:gd name="T6" fmla="*/ 1365 w 1761"/>
                  <a:gd name="T7" fmla="*/ 0 h 80"/>
                  <a:gd name="T8" fmla="*/ 1277 w 1761"/>
                  <a:gd name="T9" fmla="*/ 57 h 80"/>
                  <a:gd name="T10" fmla="*/ 1189 w 1761"/>
                  <a:gd name="T11" fmla="*/ 0 h 80"/>
                  <a:gd name="T12" fmla="*/ 1101 w 1761"/>
                  <a:gd name="T13" fmla="*/ 57 h 80"/>
                  <a:gd name="T14" fmla="*/ 1013 w 1761"/>
                  <a:gd name="T15" fmla="*/ 0 h 80"/>
                  <a:gd name="T16" fmla="*/ 925 w 1761"/>
                  <a:gd name="T17" fmla="*/ 57 h 80"/>
                  <a:gd name="T18" fmla="*/ 837 w 1761"/>
                  <a:gd name="T19" fmla="*/ 0 h 80"/>
                  <a:gd name="T20" fmla="*/ 748 w 1761"/>
                  <a:gd name="T21" fmla="*/ 57 h 80"/>
                  <a:gd name="T22" fmla="*/ 660 w 1761"/>
                  <a:gd name="T23" fmla="*/ 0 h 80"/>
                  <a:gd name="T24" fmla="*/ 572 w 1761"/>
                  <a:gd name="T25" fmla="*/ 57 h 80"/>
                  <a:gd name="T26" fmla="*/ 484 w 1761"/>
                  <a:gd name="T27" fmla="*/ 0 h 80"/>
                  <a:gd name="T28" fmla="*/ 396 w 1761"/>
                  <a:gd name="T29" fmla="*/ 57 h 80"/>
                  <a:gd name="T30" fmla="*/ 308 w 1761"/>
                  <a:gd name="T31" fmla="*/ 0 h 80"/>
                  <a:gd name="T32" fmla="*/ 220 w 1761"/>
                  <a:gd name="T33" fmla="*/ 57 h 80"/>
                  <a:gd name="T34" fmla="*/ 132 w 1761"/>
                  <a:gd name="T35" fmla="*/ 0 h 80"/>
                  <a:gd name="T36" fmla="*/ 43 w 1761"/>
                  <a:gd name="T37" fmla="*/ 57 h 80"/>
                  <a:gd name="T38" fmla="*/ 0 w 1761"/>
                  <a:gd name="T39" fmla="*/ 29 h 80"/>
                  <a:gd name="T40" fmla="*/ 0 w 1761"/>
                  <a:gd name="T41" fmla="*/ 52 h 80"/>
                  <a:gd name="T42" fmla="*/ 44 w 1761"/>
                  <a:gd name="T43" fmla="*/ 80 h 80"/>
                  <a:gd name="T44" fmla="*/ 132 w 1761"/>
                  <a:gd name="T45" fmla="*/ 24 h 80"/>
                  <a:gd name="T46" fmla="*/ 220 w 1761"/>
                  <a:gd name="T47" fmla="*/ 80 h 80"/>
                  <a:gd name="T48" fmla="*/ 308 w 1761"/>
                  <a:gd name="T49" fmla="*/ 24 h 80"/>
                  <a:gd name="T50" fmla="*/ 396 w 1761"/>
                  <a:gd name="T51" fmla="*/ 80 h 80"/>
                  <a:gd name="T52" fmla="*/ 484 w 1761"/>
                  <a:gd name="T53" fmla="*/ 24 h 80"/>
                  <a:gd name="T54" fmla="*/ 572 w 1761"/>
                  <a:gd name="T55" fmla="*/ 80 h 80"/>
                  <a:gd name="T56" fmla="*/ 661 w 1761"/>
                  <a:gd name="T57" fmla="*/ 24 h 80"/>
                  <a:gd name="T58" fmla="*/ 749 w 1761"/>
                  <a:gd name="T59" fmla="*/ 80 h 80"/>
                  <a:gd name="T60" fmla="*/ 837 w 1761"/>
                  <a:gd name="T61" fmla="*/ 24 h 80"/>
                  <a:gd name="T62" fmla="*/ 925 w 1761"/>
                  <a:gd name="T63" fmla="*/ 80 h 80"/>
                  <a:gd name="T64" fmla="*/ 1013 w 1761"/>
                  <a:gd name="T65" fmla="*/ 24 h 80"/>
                  <a:gd name="T66" fmla="*/ 1101 w 1761"/>
                  <a:gd name="T67" fmla="*/ 80 h 80"/>
                  <a:gd name="T68" fmla="*/ 1189 w 1761"/>
                  <a:gd name="T69" fmla="*/ 24 h 80"/>
                  <a:gd name="T70" fmla="*/ 1277 w 1761"/>
                  <a:gd name="T71" fmla="*/ 80 h 80"/>
                  <a:gd name="T72" fmla="*/ 1365 w 1761"/>
                  <a:gd name="T73" fmla="*/ 24 h 80"/>
                  <a:gd name="T74" fmla="*/ 1454 w 1761"/>
                  <a:gd name="T75" fmla="*/ 80 h 80"/>
                  <a:gd name="T76" fmla="*/ 1542 w 1761"/>
                  <a:gd name="T77" fmla="*/ 24 h 80"/>
                  <a:gd name="T78" fmla="*/ 1630 w 1761"/>
                  <a:gd name="T79" fmla="*/ 80 h 80"/>
                  <a:gd name="T80" fmla="*/ 1718 w 1761"/>
                  <a:gd name="T81" fmla="*/ 24 h 80"/>
                  <a:gd name="T82" fmla="*/ 1761 w 1761"/>
                  <a:gd name="T83" fmla="*/ 51 h 80"/>
                  <a:gd name="T84" fmla="*/ 1761 w 1761"/>
                  <a:gd name="T85" fmla="*/ 28 h 80"/>
                  <a:gd name="T86" fmla="*/ 1718 w 1761"/>
                  <a:gd name="T87" fmla="*/ 0 h 80"/>
                  <a:gd name="T88" fmla="*/ 1630 w 1761"/>
                  <a:gd name="T89" fmla="*/ 57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61" h="80">
                    <a:moveTo>
                      <a:pt x="1630" y="57"/>
                    </a:moveTo>
                    <a:lnTo>
                      <a:pt x="1541" y="0"/>
                    </a:lnTo>
                    <a:lnTo>
                      <a:pt x="1454" y="57"/>
                    </a:lnTo>
                    <a:lnTo>
                      <a:pt x="1365" y="0"/>
                    </a:lnTo>
                    <a:lnTo>
                      <a:pt x="1277" y="57"/>
                    </a:lnTo>
                    <a:lnTo>
                      <a:pt x="1189" y="0"/>
                    </a:lnTo>
                    <a:lnTo>
                      <a:pt x="1101" y="57"/>
                    </a:lnTo>
                    <a:lnTo>
                      <a:pt x="1013" y="0"/>
                    </a:lnTo>
                    <a:lnTo>
                      <a:pt x="925" y="57"/>
                    </a:lnTo>
                    <a:lnTo>
                      <a:pt x="837" y="0"/>
                    </a:lnTo>
                    <a:lnTo>
                      <a:pt x="748" y="57"/>
                    </a:lnTo>
                    <a:lnTo>
                      <a:pt x="660" y="0"/>
                    </a:lnTo>
                    <a:lnTo>
                      <a:pt x="572" y="57"/>
                    </a:lnTo>
                    <a:lnTo>
                      <a:pt x="484" y="0"/>
                    </a:lnTo>
                    <a:lnTo>
                      <a:pt x="396" y="57"/>
                    </a:lnTo>
                    <a:lnTo>
                      <a:pt x="308" y="0"/>
                    </a:lnTo>
                    <a:lnTo>
                      <a:pt x="220" y="57"/>
                    </a:lnTo>
                    <a:lnTo>
                      <a:pt x="132" y="0"/>
                    </a:lnTo>
                    <a:lnTo>
                      <a:pt x="43" y="57"/>
                    </a:lnTo>
                    <a:lnTo>
                      <a:pt x="0" y="29"/>
                    </a:lnTo>
                    <a:lnTo>
                      <a:pt x="0" y="52"/>
                    </a:lnTo>
                    <a:lnTo>
                      <a:pt x="44" y="80"/>
                    </a:lnTo>
                    <a:lnTo>
                      <a:pt x="132" y="24"/>
                    </a:lnTo>
                    <a:lnTo>
                      <a:pt x="220" y="80"/>
                    </a:lnTo>
                    <a:lnTo>
                      <a:pt x="308" y="24"/>
                    </a:lnTo>
                    <a:lnTo>
                      <a:pt x="396" y="80"/>
                    </a:lnTo>
                    <a:lnTo>
                      <a:pt x="484" y="24"/>
                    </a:lnTo>
                    <a:lnTo>
                      <a:pt x="572" y="80"/>
                    </a:lnTo>
                    <a:lnTo>
                      <a:pt x="661" y="24"/>
                    </a:lnTo>
                    <a:lnTo>
                      <a:pt x="749" y="80"/>
                    </a:lnTo>
                    <a:lnTo>
                      <a:pt x="837" y="24"/>
                    </a:lnTo>
                    <a:lnTo>
                      <a:pt x="925" y="80"/>
                    </a:lnTo>
                    <a:lnTo>
                      <a:pt x="1013" y="24"/>
                    </a:lnTo>
                    <a:lnTo>
                      <a:pt x="1101" y="80"/>
                    </a:lnTo>
                    <a:lnTo>
                      <a:pt x="1189" y="24"/>
                    </a:lnTo>
                    <a:lnTo>
                      <a:pt x="1277" y="80"/>
                    </a:lnTo>
                    <a:lnTo>
                      <a:pt x="1365" y="24"/>
                    </a:lnTo>
                    <a:lnTo>
                      <a:pt x="1454" y="80"/>
                    </a:lnTo>
                    <a:lnTo>
                      <a:pt x="1542" y="24"/>
                    </a:lnTo>
                    <a:lnTo>
                      <a:pt x="1630" y="80"/>
                    </a:lnTo>
                    <a:lnTo>
                      <a:pt x="1718" y="24"/>
                    </a:lnTo>
                    <a:lnTo>
                      <a:pt x="1761" y="51"/>
                    </a:lnTo>
                    <a:lnTo>
                      <a:pt x="1761" y="28"/>
                    </a:lnTo>
                    <a:lnTo>
                      <a:pt x="1718" y="0"/>
                    </a:lnTo>
                    <a:lnTo>
                      <a:pt x="1630" y="57"/>
                    </a:lnTo>
                    <a:close/>
                  </a:path>
                </a:pathLst>
              </a:custGeom>
              <a:grpFill/>
              <a:ln>
                <a:noFill/>
              </a:ln>
            </p:spPr>
            <p:txBody>
              <a:bodyPr vert="horz" wrap="square" lIns="91440" tIns="45720" rIns="91440" bIns="45720" numCol="1" anchor="t" anchorCtr="0" compatLnSpc="1">
                <a:prstTxWarp prst="textNoShape">
                  <a:avLst/>
                </a:prstTxWarp>
              </a:bodyPr>
              <a:lstStyle/>
              <a:p>
                <a:endParaRPr lang="en-IN" dirty="0"/>
              </a:p>
            </p:txBody>
          </p:sp>
          <p:sp>
            <p:nvSpPr>
              <p:cNvPr id="107" name="Freeform 2883"/>
              <p:cNvSpPr>
                <a:spLocks/>
              </p:cNvSpPr>
              <p:nvPr userDrawn="1"/>
            </p:nvSpPr>
            <p:spPr bwMode="auto">
              <a:xfrm rot="1990267">
                <a:off x="6582463" y="59131"/>
                <a:ext cx="9096641" cy="666508"/>
              </a:xfrm>
              <a:custGeom>
                <a:avLst/>
                <a:gdLst>
                  <a:gd name="T0" fmla="*/ 1630 w 1761"/>
                  <a:gd name="T1" fmla="*/ 56 h 80"/>
                  <a:gd name="T2" fmla="*/ 1541 w 1761"/>
                  <a:gd name="T3" fmla="*/ 0 h 80"/>
                  <a:gd name="T4" fmla="*/ 1454 w 1761"/>
                  <a:gd name="T5" fmla="*/ 56 h 80"/>
                  <a:gd name="T6" fmla="*/ 1365 w 1761"/>
                  <a:gd name="T7" fmla="*/ 0 h 80"/>
                  <a:gd name="T8" fmla="*/ 1277 w 1761"/>
                  <a:gd name="T9" fmla="*/ 56 h 80"/>
                  <a:gd name="T10" fmla="*/ 1189 w 1761"/>
                  <a:gd name="T11" fmla="*/ 0 h 80"/>
                  <a:gd name="T12" fmla="*/ 1101 w 1761"/>
                  <a:gd name="T13" fmla="*/ 56 h 80"/>
                  <a:gd name="T14" fmla="*/ 1013 w 1761"/>
                  <a:gd name="T15" fmla="*/ 0 h 80"/>
                  <a:gd name="T16" fmla="*/ 925 w 1761"/>
                  <a:gd name="T17" fmla="*/ 56 h 80"/>
                  <a:gd name="T18" fmla="*/ 837 w 1761"/>
                  <a:gd name="T19" fmla="*/ 0 h 80"/>
                  <a:gd name="T20" fmla="*/ 748 w 1761"/>
                  <a:gd name="T21" fmla="*/ 56 h 80"/>
                  <a:gd name="T22" fmla="*/ 660 w 1761"/>
                  <a:gd name="T23" fmla="*/ 0 h 80"/>
                  <a:gd name="T24" fmla="*/ 572 w 1761"/>
                  <a:gd name="T25" fmla="*/ 56 h 80"/>
                  <a:gd name="T26" fmla="*/ 484 w 1761"/>
                  <a:gd name="T27" fmla="*/ 0 h 80"/>
                  <a:gd name="T28" fmla="*/ 396 w 1761"/>
                  <a:gd name="T29" fmla="*/ 56 h 80"/>
                  <a:gd name="T30" fmla="*/ 308 w 1761"/>
                  <a:gd name="T31" fmla="*/ 0 h 80"/>
                  <a:gd name="T32" fmla="*/ 220 w 1761"/>
                  <a:gd name="T33" fmla="*/ 56 h 80"/>
                  <a:gd name="T34" fmla="*/ 132 w 1761"/>
                  <a:gd name="T35" fmla="*/ 0 h 80"/>
                  <a:gd name="T36" fmla="*/ 43 w 1761"/>
                  <a:gd name="T37" fmla="*/ 56 h 80"/>
                  <a:gd name="T38" fmla="*/ 0 w 1761"/>
                  <a:gd name="T39" fmla="*/ 28 h 80"/>
                  <a:gd name="T40" fmla="*/ 0 w 1761"/>
                  <a:gd name="T41" fmla="*/ 52 h 80"/>
                  <a:gd name="T42" fmla="*/ 44 w 1761"/>
                  <a:gd name="T43" fmla="*/ 80 h 80"/>
                  <a:gd name="T44" fmla="*/ 132 w 1761"/>
                  <a:gd name="T45" fmla="*/ 23 h 80"/>
                  <a:gd name="T46" fmla="*/ 220 w 1761"/>
                  <a:gd name="T47" fmla="*/ 80 h 80"/>
                  <a:gd name="T48" fmla="*/ 308 w 1761"/>
                  <a:gd name="T49" fmla="*/ 23 h 80"/>
                  <a:gd name="T50" fmla="*/ 396 w 1761"/>
                  <a:gd name="T51" fmla="*/ 80 h 80"/>
                  <a:gd name="T52" fmla="*/ 484 w 1761"/>
                  <a:gd name="T53" fmla="*/ 23 h 80"/>
                  <a:gd name="T54" fmla="*/ 572 w 1761"/>
                  <a:gd name="T55" fmla="*/ 80 h 80"/>
                  <a:gd name="T56" fmla="*/ 661 w 1761"/>
                  <a:gd name="T57" fmla="*/ 23 h 80"/>
                  <a:gd name="T58" fmla="*/ 749 w 1761"/>
                  <a:gd name="T59" fmla="*/ 80 h 80"/>
                  <a:gd name="T60" fmla="*/ 837 w 1761"/>
                  <a:gd name="T61" fmla="*/ 23 h 80"/>
                  <a:gd name="T62" fmla="*/ 925 w 1761"/>
                  <a:gd name="T63" fmla="*/ 80 h 80"/>
                  <a:gd name="T64" fmla="*/ 1013 w 1761"/>
                  <a:gd name="T65" fmla="*/ 23 h 80"/>
                  <a:gd name="T66" fmla="*/ 1101 w 1761"/>
                  <a:gd name="T67" fmla="*/ 80 h 80"/>
                  <a:gd name="T68" fmla="*/ 1189 w 1761"/>
                  <a:gd name="T69" fmla="*/ 23 h 80"/>
                  <a:gd name="T70" fmla="*/ 1277 w 1761"/>
                  <a:gd name="T71" fmla="*/ 80 h 80"/>
                  <a:gd name="T72" fmla="*/ 1365 w 1761"/>
                  <a:gd name="T73" fmla="*/ 23 h 80"/>
                  <a:gd name="T74" fmla="*/ 1454 w 1761"/>
                  <a:gd name="T75" fmla="*/ 80 h 80"/>
                  <a:gd name="T76" fmla="*/ 1542 w 1761"/>
                  <a:gd name="T77" fmla="*/ 23 h 80"/>
                  <a:gd name="T78" fmla="*/ 1630 w 1761"/>
                  <a:gd name="T79" fmla="*/ 80 h 80"/>
                  <a:gd name="T80" fmla="*/ 1718 w 1761"/>
                  <a:gd name="T81" fmla="*/ 23 h 80"/>
                  <a:gd name="T82" fmla="*/ 1761 w 1761"/>
                  <a:gd name="T83" fmla="*/ 51 h 80"/>
                  <a:gd name="T84" fmla="*/ 1761 w 1761"/>
                  <a:gd name="T85" fmla="*/ 28 h 80"/>
                  <a:gd name="T86" fmla="*/ 1718 w 1761"/>
                  <a:gd name="T87" fmla="*/ 0 h 80"/>
                  <a:gd name="T88" fmla="*/ 1630 w 1761"/>
                  <a:gd name="T89" fmla="*/ 5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61" h="80">
                    <a:moveTo>
                      <a:pt x="1630" y="56"/>
                    </a:moveTo>
                    <a:lnTo>
                      <a:pt x="1541" y="0"/>
                    </a:lnTo>
                    <a:lnTo>
                      <a:pt x="1454" y="56"/>
                    </a:lnTo>
                    <a:lnTo>
                      <a:pt x="1365" y="0"/>
                    </a:lnTo>
                    <a:lnTo>
                      <a:pt x="1277" y="56"/>
                    </a:lnTo>
                    <a:lnTo>
                      <a:pt x="1189" y="0"/>
                    </a:lnTo>
                    <a:lnTo>
                      <a:pt x="1101" y="56"/>
                    </a:lnTo>
                    <a:lnTo>
                      <a:pt x="1013" y="0"/>
                    </a:lnTo>
                    <a:lnTo>
                      <a:pt x="925" y="56"/>
                    </a:lnTo>
                    <a:lnTo>
                      <a:pt x="837" y="0"/>
                    </a:lnTo>
                    <a:lnTo>
                      <a:pt x="748" y="56"/>
                    </a:lnTo>
                    <a:lnTo>
                      <a:pt x="660" y="0"/>
                    </a:lnTo>
                    <a:lnTo>
                      <a:pt x="572" y="56"/>
                    </a:lnTo>
                    <a:lnTo>
                      <a:pt x="484" y="0"/>
                    </a:lnTo>
                    <a:lnTo>
                      <a:pt x="396" y="56"/>
                    </a:lnTo>
                    <a:lnTo>
                      <a:pt x="308" y="0"/>
                    </a:lnTo>
                    <a:lnTo>
                      <a:pt x="220" y="56"/>
                    </a:lnTo>
                    <a:lnTo>
                      <a:pt x="132" y="0"/>
                    </a:lnTo>
                    <a:lnTo>
                      <a:pt x="43" y="56"/>
                    </a:lnTo>
                    <a:lnTo>
                      <a:pt x="0" y="28"/>
                    </a:lnTo>
                    <a:lnTo>
                      <a:pt x="0" y="52"/>
                    </a:lnTo>
                    <a:lnTo>
                      <a:pt x="44" y="80"/>
                    </a:lnTo>
                    <a:lnTo>
                      <a:pt x="132" y="23"/>
                    </a:lnTo>
                    <a:lnTo>
                      <a:pt x="220" y="80"/>
                    </a:lnTo>
                    <a:lnTo>
                      <a:pt x="308" y="23"/>
                    </a:lnTo>
                    <a:lnTo>
                      <a:pt x="396" y="80"/>
                    </a:lnTo>
                    <a:lnTo>
                      <a:pt x="484" y="23"/>
                    </a:lnTo>
                    <a:lnTo>
                      <a:pt x="572" y="80"/>
                    </a:lnTo>
                    <a:lnTo>
                      <a:pt x="661" y="23"/>
                    </a:lnTo>
                    <a:lnTo>
                      <a:pt x="749" y="80"/>
                    </a:lnTo>
                    <a:lnTo>
                      <a:pt x="837" y="23"/>
                    </a:lnTo>
                    <a:lnTo>
                      <a:pt x="925" y="80"/>
                    </a:lnTo>
                    <a:lnTo>
                      <a:pt x="1013" y="23"/>
                    </a:lnTo>
                    <a:lnTo>
                      <a:pt x="1101" y="80"/>
                    </a:lnTo>
                    <a:lnTo>
                      <a:pt x="1189" y="23"/>
                    </a:lnTo>
                    <a:lnTo>
                      <a:pt x="1277" y="80"/>
                    </a:lnTo>
                    <a:lnTo>
                      <a:pt x="1365" y="23"/>
                    </a:lnTo>
                    <a:lnTo>
                      <a:pt x="1454" y="80"/>
                    </a:lnTo>
                    <a:lnTo>
                      <a:pt x="1542" y="23"/>
                    </a:lnTo>
                    <a:lnTo>
                      <a:pt x="1630" y="80"/>
                    </a:lnTo>
                    <a:lnTo>
                      <a:pt x="1718" y="23"/>
                    </a:lnTo>
                    <a:lnTo>
                      <a:pt x="1761" y="51"/>
                    </a:lnTo>
                    <a:lnTo>
                      <a:pt x="1761" y="28"/>
                    </a:lnTo>
                    <a:lnTo>
                      <a:pt x="1718" y="0"/>
                    </a:lnTo>
                    <a:lnTo>
                      <a:pt x="1630" y="56"/>
                    </a:lnTo>
                    <a:close/>
                  </a:path>
                </a:pathLst>
              </a:custGeom>
              <a:grpFill/>
              <a:ln>
                <a:noFill/>
              </a:ln>
            </p:spPr>
            <p:txBody>
              <a:bodyPr vert="horz" wrap="square" lIns="91440" tIns="45720" rIns="91440" bIns="45720" numCol="1" anchor="t" anchorCtr="0" compatLnSpc="1">
                <a:prstTxWarp prst="textNoShape">
                  <a:avLst/>
                </a:prstTxWarp>
              </a:bodyPr>
              <a:lstStyle/>
              <a:p>
                <a:endParaRPr lang="en-IN" dirty="0"/>
              </a:p>
            </p:txBody>
          </p:sp>
          <p:sp>
            <p:nvSpPr>
              <p:cNvPr id="108" name="Freeform 2884"/>
              <p:cNvSpPr>
                <a:spLocks/>
              </p:cNvSpPr>
              <p:nvPr userDrawn="1"/>
            </p:nvSpPr>
            <p:spPr bwMode="auto">
              <a:xfrm rot="1990267">
                <a:off x="6381892" y="365973"/>
                <a:ext cx="9096641" cy="666508"/>
              </a:xfrm>
              <a:custGeom>
                <a:avLst/>
                <a:gdLst>
                  <a:gd name="T0" fmla="*/ 1630 w 1761"/>
                  <a:gd name="T1" fmla="*/ 57 h 80"/>
                  <a:gd name="T2" fmla="*/ 1541 w 1761"/>
                  <a:gd name="T3" fmla="*/ 0 h 80"/>
                  <a:gd name="T4" fmla="*/ 1454 w 1761"/>
                  <a:gd name="T5" fmla="*/ 57 h 80"/>
                  <a:gd name="T6" fmla="*/ 1365 w 1761"/>
                  <a:gd name="T7" fmla="*/ 0 h 80"/>
                  <a:gd name="T8" fmla="*/ 1277 w 1761"/>
                  <a:gd name="T9" fmla="*/ 57 h 80"/>
                  <a:gd name="T10" fmla="*/ 1189 w 1761"/>
                  <a:gd name="T11" fmla="*/ 0 h 80"/>
                  <a:gd name="T12" fmla="*/ 1101 w 1761"/>
                  <a:gd name="T13" fmla="*/ 57 h 80"/>
                  <a:gd name="T14" fmla="*/ 1013 w 1761"/>
                  <a:gd name="T15" fmla="*/ 0 h 80"/>
                  <a:gd name="T16" fmla="*/ 925 w 1761"/>
                  <a:gd name="T17" fmla="*/ 57 h 80"/>
                  <a:gd name="T18" fmla="*/ 837 w 1761"/>
                  <a:gd name="T19" fmla="*/ 0 h 80"/>
                  <a:gd name="T20" fmla="*/ 748 w 1761"/>
                  <a:gd name="T21" fmla="*/ 57 h 80"/>
                  <a:gd name="T22" fmla="*/ 660 w 1761"/>
                  <a:gd name="T23" fmla="*/ 0 h 80"/>
                  <a:gd name="T24" fmla="*/ 572 w 1761"/>
                  <a:gd name="T25" fmla="*/ 57 h 80"/>
                  <a:gd name="T26" fmla="*/ 484 w 1761"/>
                  <a:gd name="T27" fmla="*/ 0 h 80"/>
                  <a:gd name="T28" fmla="*/ 396 w 1761"/>
                  <a:gd name="T29" fmla="*/ 57 h 80"/>
                  <a:gd name="T30" fmla="*/ 308 w 1761"/>
                  <a:gd name="T31" fmla="*/ 0 h 80"/>
                  <a:gd name="T32" fmla="*/ 220 w 1761"/>
                  <a:gd name="T33" fmla="*/ 57 h 80"/>
                  <a:gd name="T34" fmla="*/ 132 w 1761"/>
                  <a:gd name="T35" fmla="*/ 0 h 80"/>
                  <a:gd name="T36" fmla="*/ 43 w 1761"/>
                  <a:gd name="T37" fmla="*/ 57 h 80"/>
                  <a:gd name="T38" fmla="*/ 0 w 1761"/>
                  <a:gd name="T39" fmla="*/ 29 h 80"/>
                  <a:gd name="T40" fmla="*/ 0 w 1761"/>
                  <a:gd name="T41" fmla="*/ 52 h 80"/>
                  <a:gd name="T42" fmla="*/ 44 w 1761"/>
                  <a:gd name="T43" fmla="*/ 80 h 80"/>
                  <a:gd name="T44" fmla="*/ 132 w 1761"/>
                  <a:gd name="T45" fmla="*/ 23 h 80"/>
                  <a:gd name="T46" fmla="*/ 220 w 1761"/>
                  <a:gd name="T47" fmla="*/ 80 h 80"/>
                  <a:gd name="T48" fmla="*/ 308 w 1761"/>
                  <a:gd name="T49" fmla="*/ 23 h 80"/>
                  <a:gd name="T50" fmla="*/ 396 w 1761"/>
                  <a:gd name="T51" fmla="*/ 80 h 80"/>
                  <a:gd name="T52" fmla="*/ 484 w 1761"/>
                  <a:gd name="T53" fmla="*/ 23 h 80"/>
                  <a:gd name="T54" fmla="*/ 572 w 1761"/>
                  <a:gd name="T55" fmla="*/ 80 h 80"/>
                  <a:gd name="T56" fmla="*/ 661 w 1761"/>
                  <a:gd name="T57" fmla="*/ 23 h 80"/>
                  <a:gd name="T58" fmla="*/ 749 w 1761"/>
                  <a:gd name="T59" fmla="*/ 80 h 80"/>
                  <a:gd name="T60" fmla="*/ 837 w 1761"/>
                  <a:gd name="T61" fmla="*/ 23 h 80"/>
                  <a:gd name="T62" fmla="*/ 925 w 1761"/>
                  <a:gd name="T63" fmla="*/ 80 h 80"/>
                  <a:gd name="T64" fmla="*/ 1013 w 1761"/>
                  <a:gd name="T65" fmla="*/ 23 h 80"/>
                  <a:gd name="T66" fmla="*/ 1101 w 1761"/>
                  <a:gd name="T67" fmla="*/ 80 h 80"/>
                  <a:gd name="T68" fmla="*/ 1189 w 1761"/>
                  <a:gd name="T69" fmla="*/ 23 h 80"/>
                  <a:gd name="T70" fmla="*/ 1277 w 1761"/>
                  <a:gd name="T71" fmla="*/ 80 h 80"/>
                  <a:gd name="T72" fmla="*/ 1365 w 1761"/>
                  <a:gd name="T73" fmla="*/ 23 h 80"/>
                  <a:gd name="T74" fmla="*/ 1454 w 1761"/>
                  <a:gd name="T75" fmla="*/ 80 h 80"/>
                  <a:gd name="T76" fmla="*/ 1542 w 1761"/>
                  <a:gd name="T77" fmla="*/ 23 h 80"/>
                  <a:gd name="T78" fmla="*/ 1630 w 1761"/>
                  <a:gd name="T79" fmla="*/ 80 h 80"/>
                  <a:gd name="T80" fmla="*/ 1718 w 1761"/>
                  <a:gd name="T81" fmla="*/ 23 h 80"/>
                  <a:gd name="T82" fmla="*/ 1761 w 1761"/>
                  <a:gd name="T83" fmla="*/ 51 h 80"/>
                  <a:gd name="T84" fmla="*/ 1761 w 1761"/>
                  <a:gd name="T85" fmla="*/ 28 h 80"/>
                  <a:gd name="T86" fmla="*/ 1718 w 1761"/>
                  <a:gd name="T87" fmla="*/ 0 h 80"/>
                  <a:gd name="T88" fmla="*/ 1630 w 1761"/>
                  <a:gd name="T89" fmla="*/ 57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61" h="80">
                    <a:moveTo>
                      <a:pt x="1630" y="57"/>
                    </a:moveTo>
                    <a:lnTo>
                      <a:pt x="1541" y="0"/>
                    </a:lnTo>
                    <a:lnTo>
                      <a:pt x="1454" y="57"/>
                    </a:lnTo>
                    <a:lnTo>
                      <a:pt x="1365" y="0"/>
                    </a:lnTo>
                    <a:lnTo>
                      <a:pt x="1277" y="57"/>
                    </a:lnTo>
                    <a:lnTo>
                      <a:pt x="1189" y="0"/>
                    </a:lnTo>
                    <a:lnTo>
                      <a:pt x="1101" y="57"/>
                    </a:lnTo>
                    <a:lnTo>
                      <a:pt x="1013" y="0"/>
                    </a:lnTo>
                    <a:lnTo>
                      <a:pt x="925" y="57"/>
                    </a:lnTo>
                    <a:lnTo>
                      <a:pt x="837" y="0"/>
                    </a:lnTo>
                    <a:lnTo>
                      <a:pt x="748" y="57"/>
                    </a:lnTo>
                    <a:lnTo>
                      <a:pt x="660" y="0"/>
                    </a:lnTo>
                    <a:lnTo>
                      <a:pt x="572" y="57"/>
                    </a:lnTo>
                    <a:lnTo>
                      <a:pt x="484" y="0"/>
                    </a:lnTo>
                    <a:lnTo>
                      <a:pt x="396" y="57"/>
                    </a:lnTo>
                    <a:lnTo>
                      <a:pt x="308" y="0"/>
                    </a:lnTo>
                    <a:lnTo>
                      <a:pt x="220" y="57"/>
                    </a:lnTo>
                    <a:lnTo>
                      <a:pt x="132" y="0"/>
                    </a:lnTo>
                    <a:lnTo>
                      <a:pt x="43" y="57"/>
                    </a:lnTo>
                    <a:lnTo>
                      <a:pt x="0" y="29"/>
                    </a:lnTo>
                    <a:lnTo>
                      <a:pt x="0" y="52"/>
                    </a:lnTo>
                    <a:lnTo>
                      <a:pt x="44" y="80"/>
                    </a:lnTo>
                    <a:lnTo>
                      <a:pt x="132" y="23"/>
                    </a:lnTo>
                    <a:lnTo>
                      <a:pt x="220" y="80"/>
                    </a:lnTo>
                    <a:lnTo>
                      <a:pt x="308" y="23"/>
                    </a:lnTo>
                    <a:lnTo>
                      <a:pt x="396" y="80"/>
                    </a:lnTo>
                    <a:lnTo>
                      <a:pt x="484" y="23"/>
                    </a:lnTo>
                    <a:lnTo>
                      <a:pt x="572" y="80"/>
                    </a:lnTo>
                    <a:lnTo>
                      <a:pt x="661" y="23"/>
                    </a:lnTo>
                    <a:lnTo>
                      <a:pt x="749" y="80"/>
                    </a:lnTo>
                    <a:lnTo>
                      <a:pt x="837" y="23"/>
                    </a:lnTo>
                    <a:lnTo>
                      <a:pt x="925" y="80"/>
                    </a:lnTo>
                    <a:lnTo>
                      <a:pt x="1013" y="23"/>
                    </a:lnTo>
                    <a:lnTo>
                      <a:pt x="1101" y="80"/>
                    </a:lnTo>
                    <a:lnTo>
                      <a:pt x="1189" y="23"/>
                    </a:lnTo>
                    <a:lnTo>
                      <a:pt x="1277" y="80"/>
                    </a:lnTo>
                    <a:lnTo>
                      <a:pt x="1365" y="23"/>
                    </a:lnTo>
                    <a:lnTo>
                      <a:pt x="1454" y="80"/>
                    </a:lnTo>
                    <a:lnTo>
                      <a:pt x="1542" y="23"/>
                    </a:lnTo>
                    <a:lnTo>
                      <a:pt x="1630" y="80"/>
                    </a:lnTo>
                    <a:lnTo>
                      <a:pt x="1718" y="23"/>
                    </a:lnTo>
                    <a:lnTo>
                      <a:pt x="1761" y="51"/>
                    </a:lnTo>
                    <a:lnTo>
                      <a:pt x="1761" y="28"/>
                    </a:lnTo>
                    <a:lnTo>
                      <a:pt x="1718" y="0"/>
                    </a:lnTo>
                    <a:lnTo>
                      <a:pt x="1630" y="57"/>
                    </a:lnTo>
                    <a:close/>
                  </a:path>
                </a:pathLst>
              </a:custGeom>
              <a:grpFill/>
              <a:ln>
                <a:noFill/>
              </a:ln>
            </p:spPr>
            <p:txBody>
              <a:bodyPr vert="horz" wrap="square" lIns="91440" tIns="45720" rIns="91440" bIns="45720" numCol="1" anchor="t" anchorCtr="0" compatLnSpc="1">
                <a:prstTxWarp prst="textNoShape">
                  <a:avLst/>
                </a:prstTxWarp>
              </a:bodyPr>
              <a:lstStyle/>
              <a:p>
                <a:endParaRPr lang="en-IN" dirty="0"/>
              </a:p>
            </p:txBody>
          </p:sp>
          <p:sp>
            <p:nvSpPr>
              <p:cNvPr id="109" name="Freeform 2885"/>
              <p:cNvSpPr>
                <a:spLocks/>
              </p:cNvSpPr>
              <p:nvPr userDrawn="1"/>
            </p:nvSpPr>
            <p:spPr bwMode="auto">
              <a:xfrm rot="1990267">
                <a:off x="6179040" y="680469"/>
                <a:ext cx="9096641" cy="658179"/>
              </a:xfrm>
              <a:custGeom>
                <a:avLst/>
                <a:gdLst>
                  <a:gd name="T0" fmla="*/ 1630 w 1761"/>
                  <a:gd name="T1" fmla="*/ 56 h 79"/>
                  <a:gd name="T2" fmla="*/ 1541 w 1761"/>
                  <a:gd name="T3" fmla="*/ 0 h 79"/>
                  <a:gd name="T4" fmla="*/ 1454 w 1761"/>
                  <a:gd name="T5" fmla="*/ 56 h 79"/>
                  <a:gd name="T6" fmla="*/ 1365 w 1761"/>
                  <a:gd name="T7" fmla="*/ 0 h 79"/>
                  <a:gd name="T8" fmla="*/ 1277 w 1761"/>
                  <a:gd name="T9" fmla="*/ 56 h 79"/>
                  <a:gd name="T10" fmla="*/ 1189 w 1761"/>
                  <a:gd name="T11" fmla="*/ 0 h 79"/>
                  <a:gd name="T12" fmla="*/ 1101 w 1761"/>
                  <a:gd name="T13" fmla="*/ 56 h 79"/>
                  <a:gd name="T14" fmla="*/ 1013 w 1761"/>
                  <a:gd name="T15" fmla="*/ 0 h 79"/>
                  <a:gd name="T16" fmla="*/ 925 w 1761"/>
                  <a:gd name="T17" fmla="*/ 56 h 79"/>
                  <a:gd name="T18" fmla="*/ 837 w 1761"/>
                  <a:gd name="T19" fmla="*/ 0 h 79"/>
                  <a:gd name="T20" fmla="*/ 748 w 1761"/>
                  <a:gd name="T21" fmla="*/ 56 h 79"/>
                  <a:gd name="T22" fmla="*/ 660 w 1761"/>
                  <a:gd name="T23" fmla="*/ 0 h 79"/>
                  <a:gd name="T24" fmla="*/ 572 w 1761"/>
                  <a:gd name="T25" fmla="*/ 56 h 79"/>
                  <a:gd name="T26" fmla="*/ 484 w 1761"/>
                  <a:gd name="T27" fmla="*/ 0 h 79"/>
                  <a:gd name="T28" fmla="*/ 396 w 1761"/>
                  <a:gd name="T29" fmla="*/ 56 h 79"/>
                  <a:gd name="T30" fmla="*/ 308 w 1761"/>
                  <a:gd name="T31" fmla="*/ 0 h 79"/>
                  <a:gd name="T32" fmla="*/ 220 w 1761"/>
                  <a:gd name="T33" fmla="*/ 56 h 79"/>
                  <a:gd name="T34" fmla="*/ 132 w 1761"/>
                  <a:gd name="T35" fmla="*/ 0 h 79"/>
                  <a:gd name="T36" fmla="*/ 43 w 1761"/>
                  <a:gd name="T37" fmla="*/ 56 h 79"/>
                  <a:gd name="T38" fmla="*/ 0 w 1761"/>
                  <a:gd name="T39" fmla="*/ 28 h 79"/>
                  <a:gd name="T40" fmla="*/ 0 w 1761"/>
                  <a:gd name="T41" fmla="*/ 51 h 79"/>
                  <a:gd name="T42" fmla="*/ 44 w 1761"/>
                  <a:gd name="T43" fmla="*/ 79 h 79"/>
                  <a:gd name="T44" fmla="*/ 132 w 1761"/>
                  <a:gd name="T45" fmla="*/ 23 h 79"/>
                  <a:gd name="T46" fmla="*/ 220 w 1761"/>
                  <a:gd name="T47" fmla="*/ 79 h 79"/>
                  <a:gd name="T48" fmla="*/ 308 w 1761"/>
                  <a:gd name="T49" fmla="*/ 23 h 79"/>
                  <a:gd name="T50" fmla="*/ 396 w 1761"/>
                  <a:gd name="T51" fmla="*/ 79 h 79"/>
                  <a:gd name="T52" fmla="*/ 484 w 1761"/>
                  <a:gd name="T53" fmla="*/ 23 h 79"/>
                  <a:gd name="T54" fmla="*/ 572 w 1761"/>
                  <a:gd name="T55" fmla="*/ 79 h 79"/>
                  <a:gd name="T56" fmla="*/ 661 w 1761"/>
                  <a:gd name="T57" fmla="*/ 23 h 79"/>
                  <a:gd name="T58" fmla="*/ 749 w 1761"/>
                  <a:gd name="T59" fmla="*/ 79 h 79"/>
                  <a:gd name="T60" fmla="*/ 837 w 1761"/>
                  <a:gd name="T61" fmla="*/ 23 h 79"/>
                  <a:gd name="T62" fmla="*/ 925 w 1761"/>
                  <a:gd name="T63" fmla="*/ 79 h 79"/>
                  <a:gd name="T64" fmla="*/ 1013 w 1761"/>
                  <a:gd name="T65" fmla="*/ 23 h 79"/>
                  <a:gd name="T66" fmla="*/ 1101 w 1761"/>
                  <a:gd name="T67" fmla="*/ 79 h 79"/>
                  <a:gd name="T68" fmla="*/ 1189 w 1761"/>
                  <a:gd name="T69" fmla="*/ 23 h 79"/>
                  <a:gd name="T70" fmla="*/ 1277 w 1761"/>
                  <a:gd name="T71" fmla="*/ 79 h 79"/>
                  <a:gd name="T72" fmla="*/ 1365 w 1761"/>
                  <a:gd name="T73" fmla="*/ 23 h 79"/>
                  <a:gd name="T74" fmla="*/ 1454 w 1761"/>
                  <a:gd name="T75" fmla="*/ 79 h 79"/>
                  <a:gd name="T76" fmla="*/ 1542 w 1761"/>
                  <a:gd name="T77" fmla="*/ 23 h 79"/>
                  <a:gd name="T78" fmla="*/ 1630 w 1761"/>
                  <a:gd name="T79" fmla="*/ 79 h 79"/>
                  <a:gd name="T80" fmla="*/ 1718 w 1761"/>
                  <a:gd name="T81" fmla="*/ 23 h 79"/>
                  <a:gd name="T82" fmla="*/ 1761 w 1761"/>
                  <a:gd name="T83" fmla="*/ 50 h 79"/>
                  <a:gd name="T84" fmla="*/ 1761 w 1761"/>
                  <a:gd name="T85" fmla="*/ 27 h 79"/>
                  <a:gd name="T86" fmla="*/ 1718 w 1761"/>
                  <a:gd name="T87" fmla="*/ 0 h 79"/>
                  <a:gd name="T88" fmla="*/ 1630 w 1761"/>
                  <a:gd name="T89" fmla="*/ 56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61" h="79">
                    <a:moveTo>
                      <a:pt x="1630" y="56"/>
                    </a:moveTo>
                    <a:lnTo>
                      <a:pt x="1541" y="0"/>
                    </a:lnTo>
                    <a:lnTo>
                      <a:pt x="1454" y="56"/>
                    </a:lnTo>
                    <a:lnTo>
                      <a:pt x="1365" y="0"/>
                    </a:lnTo>
                    <a:lnTo>
                      <a:pt x="1277" y="56"/>
                    </a:lnTo>
                    <a:lnTo>
                      <a:pt x="1189" y="0"/>
                    </a:lnTo>
                    <a:lnTo>
                      <a:pt x="1101" y="56"/>
                    </a:lnTo>
                    <a:lnTo>
                      <a:pt x="1013" y="0"/>
                    </a:lnTo>
                    <a:lnTo>
                      <a:pt x="925" y="56"/>
                    </a:lnTo>
                    <a:lnTo>
                      <a:pt x="837" y="0"/>
                    </a:lnTo>
                    <a:lnTo>
                      <a:pt x="748" y="56"/>
                    </a:lnTo>
                    <a:lnTo>
                      <a:pt x="660" y="0"/>
                    </a:lnTo>
                    <a:lnTo>
                      <a:pt x="572" y="56"/>
                    </a:lnTo>
                    <a:lnTo>
                      <a:pt x="484" y="0"/>
                    </a:lnTo>
                    <a:lnTo>
                      <a:pt x="396" y="56"/>
                    </a:lnTo>
                    <a:lnTo>
                      <a:pt x="308" y="0"/>
                    </a:lnTo>
                    <a:lnTo>
                      <a:pt x="220" y="56"/>
                    </a:lnTo>
                    <a:lnTo>
                      <a:pt x="132" y="0"/>
                    </a:lnTo>
                    <a:lnTo>
                      <a:pt x="43" y="56"/>
                    </a:lnTo>
                    <a:lnTo>
                      <a:pt x="0" y="28"/>
                    </a:lnTo>
                    <a:lnTo>
                      <a:pt x="0" y="51"/>
                    </a:lnTo>
                    <a:lnTo>
                      <a:pt x="44" y="79"/>
                    </a:lnTo>
                    <a:lnTo>
                      <a:pt x="132" y="23"/>
                    </a:lnTo>
                    <a:lnTo>
                      <a:pt x="220" y="79"/>
                    </a:lnTo>
                    <a:lnTo>
                      <a:pt x="308" y="23"/>
                    </a:lnTo>
                    <a:lnTo>
                      <a:pt x="396" y="79"/>
                    </a:lnTo>
                    <a:lnTo>
                      <a:pt x="484" y="23"/>
                    </a:lnTo>
                    <a:lnTo>
                      <a:pt x="572" y="79"/>
                    </a:lnTo>
                    <a:lnTo>
                      <a:pt x="661" y="23"/>
                    </a:lnTo>
                    <a:lnTo>
                      <a:pt x="749" y="79"/>
                    </a:lnTo>
                    <a:lnTo>
                      <a:pt x="837" y="23"/>
                    </a:lnTo>
                    <a:lnTo>
                      <a:pt x="925" y="79"/>
                    </a:lnTo>
                    <a:lnTo>
                      <a:pt x="1013" y="23"/>
                    </a:lnTo>
                    <a:lnTo>
                      <a:pt x="1101" y="79"/>
                    </a:lnTo>
                    <a:lnTo>
                      <a:pt x="1189" y="23"/>
                    </a:lnTo>
                    <a:lnTo>
                      <a:pt x="1277" y="79"/>
                    </a:lnTo>
                    <a:lnTo>
                      <a:pt x="1365" y="23"/>
                    </a:lnTo>
                    <a:lnTo>
                      <a:pt x="1454" y="79"/>
                    </a:lnTo>
                    <a:lnTo>
                      <a:pt x="1542" y="23"/>
                    </a:lnTo>
                    <a:lnTo>
                      <a:pt x="1630" y="79"/>
                    </a:lnTo>
                    <a:lnTo>
                      <a:pt x="1718" y="23"/>
                    </a:lnTo>
                    <a:lnTo>
                      <a:pt x="1761" y="50"/>
                    </a:lnTo>
                    <a:lnTo>
                      <a:pt x="1761" y="27"/>
                    </a:lnTo>
                    <a:lnTo>
                      <a:pt x="1718" y="0"/>
                    </a:lnTo>
                    <a:lnTo>
                      <a:pt x="1630" y="56"/>
                    </a:lnTo>
                    <a:close/>
                  </a:path>
                </a:pathLst>
              </a:custGeom>
              <a:grpFill/>
              <a:ln>
                <a:noFill/>
              </a:ln>
            </p:spPr>
            <p:txBody>
              <a:bodyPr vert="horz" wrap="square" lIns="91440" tIns="45720" rIns="91440" bIns="45720" numCol="1" anchor="t" anchorCtr="0" compatLnSpc="1">
                <a:prstTxWarp prst="textNoShape">
                  <a:avLst/>
                </a:prstTxWarp>
              </a:bodyPr>
              <a:lstStyle/>
              <a:p>
                <a:endParaRPr lang="en-IN" dirty="0"/>
              </a:p>
            </p:txBody>
          </p:sp>
        </p:grpSp>
      </p:grpSp>
      <p:sp>
        <p:nvSpPr>
          <p:cNvPr id="116" name="Pentagon 115"/>
          <p:cNvSpPr/>
          <p:nvPr userDrawn="1"/>
        </p:nvSpPr>
        <p:spPr>
          <a:xfrm rot="16200000">
            <a:off x="11263540" y="6476777"/>
            <a:ext cx="338137" cy="424307"/>
          </a:xfrm>
          <a:prstGeom prst="homePlate">
            <a:avLst>
              <a:gd name="adj" fmla="val 57690"/>
            </a:avLst>
          </a:prstGeom>
          <a:solidFill>
            <a:srgbClr val="FFE1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200" dirty="0">
              <a:solidFill>
                <a:schemeClr val="bg1">
                  <a:lumMod val="50000"/>
                </a:schemeClr>
              </a:solidFill>
            </a:endParaRPr>
          </a:p>
        </p:txBody>
      </p:sp>
      <p:sp>
        <p:nvSpPr>
          <p:cNvPr id="117" name="TextBox 116"/>
          <p:cNvSpPr txBox="1"/>
          <p:nvPr userDrawn="1"/>
        </p:nvSpPr>
        <p:spPr>
          <a:xfrm>
            <a:off x="11228704" y="6578582"/>
            <a:ext cx="405880" cy="276999"/>
          </a:xfrm>
          <a:prstGeom prst="rect">
            <a:avLst/>
          </a:prstGeom>
          <a:noFill/>
        </p:spPr>
        <p:txBody>
          <a:bodyPr wrap="none" rtlCol="0">
            <a:spAutoFit/>
          </a:bodyPr>
          <a:lstStyle/>
          <a:p>
            <a:pPr algn="ctr"/>
            <a:fld id="{260E2A6B-A809-4840-BF14-8648BC0BDF87}" type="slidenum">
              <a:rPr lang="id-ID" sz="1200" b="1" smtClean="0">
                <a:solidFill>
                  <a:schemeClr val="bg1"/>
                </a:solidFill>
                <a:latin typeface="Raleway" panose="020B0003030101060003" pitchFamily="34" charset="0"/>
              </a:rPr>
              <a:pPr algn="ctr"/>
              <a:t>‹#›</a:t>
            </a:fld>
            <a:endParaRPr lang="id-ID" sz="1200" dirty="0">
              <a:solidFill>
                <a:schemeClr val="bg1"/>
              </a:solidFill>
              <a:latin typeface="Raleway" panose="020B0003030101060003" pitchFamily="34" charset="0"/>
            </a:endParaRPr>
          </a:p>
        </p:txBody>
      </p:sp>
    </p:spTree>
    <p:extLst>
      <p:ext uri="{BB962C8B-B14F-4D97-AF65-F5344CB8AC3E}">
        <p14:creationId xmlns:p14="http://schemas.microsoft.com/office/powerpoint/2010/main" val="772019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16"/>
                                        </p:tgtEl>
                                        <p:attrNameLst>
                                          <p:attrName>style.visibility</p:attrName>
                                        </p:attrNameLst>
                                      </p:cBhvr>
                                      <p:to>
                                        <p:strVal val="visible"/>
                                      </p:to>
                                    </p:set>
                                    <p:animEffect transition="in" filter="wipe(right)">
                                      <p:cBhvr>
                                        <p:cTn id="7" dur="5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animBg="1"/>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01D92-B474-4F8A-BB3C-7181541535BF}"/>
              </a:ext>
            </a:extLst>
          </p:cNvPr>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106A5110-EE1F-4933-BEBF-7134FDF5B94C}"/>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EE2BB960-35D1-4482-B1E1-22C5BF39565C}"/>
              </a:ext>
            </a:extLst>
          </p:cNvPr>
          <p:cNvSpPr>
            <a:spLocks noGrp="1"/>
          </p:cNvSpPr>
          <p:nvPr>
            <p:ph type="dt" sz="half" idx="10"/>
          </p:nvPr>
        </p:nvSpPr>
        <p:spPr/>
        <p:txBody>
          <a:bodyPr/>
          <a:lstStyle/>
          <a:p>
            <a:fld id="{8DBA433A-15C6-46FA-AFD8-E38FE567D26D}" type="datetime1">
              <a:rPr lang="en-US" smtClean="0"/>
              <a:t>3/17/2019</a:t>
            </a:fld>
            <a:endParaRPr lang="en-US" dirty="0"/>
          </a:p>
        </p:txBody>
      </p:sp>
      <p:sp>
        <p:nvSpPr>
          <p:cNvPr id="5" name="Footer Placeholder 4">
            <a:extLst>
              <a:ext uri="{FF2B5EF4-FFF2-40B4-BE49-F238E27FC236}">
                <a16:creationId xmlns:a16="http://schemas.microsoft.com/office/drawing/2014/main" id="{49986E17-270A-439F-8665-3DC1BDE5DD9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2B369D-8E49-402F-A04C-EE411FB378C8}"/>
              </a:ext>
            </a:extLst>
          </p:cNvPr>
          <p:cNvSpPr>
            <a:spLocks noGrp="1"/>
          </p:cNvSpPr>
          <p:nvPr>
            <p:ph type="sldNum" sz="quarter" idx="12"/>
          </p:nvPr>
        </p:nvSpPr>
        <p:spPr/>
        <p:txBody>
          <a:bodyPr/>
          <a:lstStyle/>
          <a:p>
            <a:fld id="{6D22F896-40B5-4ADD-8801-0D06FADFA095}" type="slidenum">
              <a:rPr lang="en-US" smtClean="0"/>
              <a:t>‹#›</a:t>
            </a:fld>
            <a:endParaRPr lang="en-US" dirty="0"/>
          </a:p>
        </p:txBody>
      </p:sp>
      <p:pic>
        <p:nvPicPr>
          <p:cNvPr id="7" name="Picture 6">
            <a:extLst>
              <a:ext uri="{FF2B5EF4-FFF2-40B4-BE49-F238E27FC236}">
                <a16:creationId xmlns:a16="http://schemas.microsoft.com/office/drawing/2014/main" id="{9D629D0A-DBBE-49D4-A99A-C623ED415E8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6667" b="58624"/>
          <a:stretch/>
        </p:blipFill>
        <p:spPr>
          <a:xfrm>
            <a:off x="0" y="0"/>
            <a:ext cx="7112000" cy="5181600"/>
          </a:xfrm>
          <a:prstGeom prst="rect">
            <a:avLst/>
          </a:prstGeom>
        </p:spPr>
      </p:pic>
      <p:pic>
        <p:nvPicPr>
          <p:cNvPr id="8" name="Picture 7">
            <a:extLst>
              <a:ext uri="{FF2B5EF4-FFF2-40B4-BE49-F238E27FC236}">
                <a16:creationId xmlns:a16="http://schemas.microsoft.com/office/drawing/2014/main" id="{90343639-33A5-4F22-8A49-6EF5EF8C4B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6667" b="60602"/>
          <a:stretch/>
        </p:blipFill>
        <p:spPr>
          <a:xfrm rot="10800000">
            <a:off x="5089236" y="1966459"/>
            <a:ext cx="7112000" cy="4933950"/>
          </a:xfrm>
          <a:prstGeom prst="rect">
            <a:avLst/>
          </a:prstGeom>
        </p:spPr>
      </p:pic>
      <p:pic>
        <p:nvPicPr>
          <p:cNvPr id="9" name="Picture 8">
            <a:extLst>
              <a:ext uri="{FF2B5EF4-FFF2-40B4-BE49-F238E27FC236}">
                <a16:creationId xmlns:a16="http://schemas.microsoft.com/office/drawing/2014/main" id="{F4537503-C24D-4666-9CB0-690307F337A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7384" y="253145"/>
            <a:ext cx="1487525" cy="1108375"/>
          </a:xfrm>
          <a:prstGeom prst="rect">
            <a:avLst/>
          </a:prstGeom>
        </p:spPr>
      </p:pic>
    </p:spTree>
    <p:extLst>
      <p:ext uri="{BB962C8B-B14F-4D97-AF65-F5344CB8AC3E}">
        <p14:creationId xmlns:p14="http://schemas.microsoft.com/office/powerpoint/2010/main" val="3661000852"/>
      </p:ext>
    </p:extLst>
  </p:cSld>
  <p:clrMapOvr>
    <a:masterClrMapping/>
  </p:clrMapOvr>
  <p:extLst mod="1">
    <p:ext uri="{DCECCB84-F9BA-43D5-87BE-67443E8EF086}">
      <p15:sldGuideLst xmlns:p15="http://schemas.microsoft.com/office/powerpoint/2012/main">
        <p15:guide id="1" pos="2880">
          <p15:clr>
            <a:srgbClr val="FBAE40"/>
          </p15:clr>
        </p15:guide>
        <p15:guide id="2" pos="89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AE746-632A-4768-83E2-95C723456E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C40B2A-E711-4EF6-B138-4D133D5B23A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B590C7-E502-403B-8B55-BF88A9A10952}"/>
              </a:ext>
            </a:extLst>
          </p:cNvPr>
          <p:cNvSpPr>
            <a:spLocks noGrp="1"/>
          </p:cNvSpPr>
          <p:nvPr>
            <p:ph type="dt" sz="half" idx="10"/>
          </p:nvPr>
        </p:nvSpPr>
        <p:spPr/>
        <p:txBody>
          <a:bodyPr/>
          <a:lstStyle/>
          <a:p>
            <a:fld id="{DC83E96D-E75A-4049-BD23-8848FB5292C0}" type="datetime1">
              <a:rPr lang="en-US" smtClean="0"/>
              <a:t>3/17/2019</a:t>
            </a:fld>
            <a:endParaRPr lang="en-US" dirty="0"/>
          </a:p>
        </p:txBody>
      </p:sp>
      <p:sp>
        <p:nvSpPr>
          <p:cNvPr id="5" name="Footer Placeholder 4">
            <a:extLst>
              <a:ext uri="{FF2B5EF4-FFF2-40B4-BE49-F238E27FC236}">
                <a16:creationId xmlns:a16="http://schemas.microsoft.com/office/drawing/2014/main" id="{F63EEEF5-82D0-478D-9910-E9D7B6D4A5D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2D2A5C6-4B39-47FA-B8C8-AB9D9A96B948}"/>
              </a:ext>
            </a:extLst>
          </p:cNvPr>
          <p:cNvSpPr>
            <a:spLocks noGrp="1"/>
          </p:cNvSpPr>
          <p:nvPr>
            <p:ph type="sldNum" sz="quarter" idx="12"/>
          </p:nvPr>
        </p:nvSpPr>
        <p:spPr/>
        <p:txBody>
          <a:bodyPr/>
          <a:lstStyle/>
          <a:p>
            <a:fld id="{75D37058-1E35-43A8-B6CE-C0D6EE107216}" type="slidenum">
              <a:rPr lang="en-US" smtClean="0"/>
              <a:pPr/>
              <a:t>‹#›</a:t>
            </a:fld>
            <a:endParaRPr lang="en-US" dirty="0"/>
          </a:p>
        </p:txBody>
      </p:sp>
    </p:spTree>
    <p:extLst>
      <p:ext uri="{BB962C8B-B14F-4D97-AF65-F5344CB8AC3E}">
        <p14:creationId xmlns:p14="http://schemas.microsoft.com/office/powerpoint/2010/main" val="3475180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BC8D7-34B3-427E-B8E1-2EB243030BA9}"/>
              </a:ext>
            </a:extLst>
          </p:cNvPr>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97596585-48F7-4C30-AF54-6C1F744B3F8F}"/>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4BBEF3B-5950-4875-B807-2A1E9B098029}"/>
              </a:ext>
            </a:extLst>
          </p:cNvPr>
          <p:cNvSpPr>
            <a:spLocks noGrp="1"/>
          </p:cNvSpPr>
          <p:nvPr>
            <p:ph type="dt" sz="half" idx="10"/>
          </p:nvPr>
        </p:nvSpPr>
        <p:spPr/>
        <p:txBody>
          <a:bodyPr/>
          <a:lstStyle/>
          <a:p>
            <a:fld id="{D7680130-E0CF-4BD3-847B-876ADAE6B51F}" type="datetime1">
              <a:rPr lang="en-US" smtClean="0"/>
              <a:t>3/17/2019</a:t>
            </a:fld>
            <a:endParaRPr lang="en-US" dirty="0"/>
          </a:p>
        </p:txBody>
      </p:sp>
      <p:sp>
        <p:nvSpPr>
          <p:cNvPr id="5" name="Footer Placeholder 4">
            <a:extLst>
              <a:ext uri="{FF2B5EF4-FFF2-40B4-BE49-F238E27FC236}">
                <a16:creationId xmlns:a16="http://schemas.microsoft.com/office/drawing/2014/main" id="{0F9074E6-9398-4BCE-9AC8-B70CB73162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51EB34F-0034-4C81-B4E2-335CA3FDEE2B}"/>
              </a:ext>
            </a:extLst>
          </p:cNvPr>
          <p:cNvSpPr>
            <a:spLocks noGrp="1"/>
          </p:cNvSpPr>
          <p:nvPr>
            <p:ph type="sldNum" sz="quarter" idx="12"/>
          </p:nvPr>
        </p:nvSpPr>
        <p:spPr/>
        <p:txBody>
          <a:bodyPr/>
          <a:lstStyle/>
          <a:p>
            <a:fld id="{6D22F896-40B5-4ADD-8801-0D06FADFA095}" type="slidenum">
              <a:rPr lang="en-US" smtClean="0"/>
              <a:t>‹#›</a:t>
            </a:fld>
            <a:endParaRPr lang="en-US" dirty="0"/>
          </a:p>
        </p:txBody>
      </p:sp>
      <p:pic>
        <p:nvPicPr>
          <p:cNvPr id="7" name="Picture 6">
            <a:extLst>
              <a:ext uri="{FF2B5EF4-FFF2-40B4-BE49-F238E27FC236}">
                <a16:creationId xmlns:a16="http://schemas.microsoft.com/office/drawing/2014/main" id="{CCF73A4E-55D5-4E5A-AACE-EE0BCF39B87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4055"/>
          <a:stretch/>
        </p:blipFill>
        <p:spPr>
          <a:xfrm>
            <a:off x="3908" y="-23447"/>
            <a:ext cx="12219353" cy="6881447"/>
          </a:xfrm>
          <a:prstGeom prst="rect">
            <a:avLst/>
          </a:prstGeom>
        </p:spPr>
      </p:pic>
    </p:spTree>
    <p:extLst>
      <p:ext uri="{BB962C8B-B14F-4D97-AF65-F5344CB8AC3E}">
        <p14:creationId xmlns:p14="http://schemas.microsoft.com/office/powerpoint/2010/main" val="1856655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28DD6-B75B-4D2C-B5BA-DC5183A23D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12F896-0CF9-4CCA-AC14-A2E672BD31D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3D3308F-0F50-46CC-B4A8-A6686E0E76E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190672F-314D-4D07-9F8A-491BBDB1A338}"/>
              </a:ext>
            </a:extLst>
          </p:cNvPr>
          <p:cNvSpPr>
            <a:spLocks noGrp="1"/>
          </p:cNvSpPr>
          <p:nvPr>
            <p:ph type="dt" sz="half" idx="10"/>
          </p:nvPr>
        </p:nvSpPr>
        <p:spPr/>
        <p:txBody>
          <a:bodyPr/>
          <a:lstStyle/>
          <a:p>
            <a:fld id="{6483A1F5-7253-42D9-B081-3EC2599269E5}" type="datetime1">
              <a:rPr lang="en-US" smtClean="0"/>
              <a:t>3/17/2019</a:t>
            </a:fld>
            <a:endParaRPr lang="en-US" dirty="0"/>
          </a:p>
        </p:txBody>
      </p:sp>
      <p:sp>
        <p:nvSpPr>
          <p:cNvPr id="6" name="Footer Placeholder 5">
            <a:extLst>
              <a:ext uri="{FF2B5EF4-FFF2-40B4-BE49-F238E27FC236}">
                <a16:creationId xmlns:a16="http://schemas.microsoft.com/office/drawing/2014/main" id="{A5049AE9-0853-4EC0-8B2E-D8FC10887E3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828DED3-24A2-4277-B90A-655B46BB78E6}"/>
              </a:ext>
            </a:extLst>
          </p:cNvPr>
          <p:cNvSpPr>
            <a:spLocks noGrp="1"/>
          </p:cNvSpPr>
          <p:nvPr>
            <p:ph type="sldNum" sz="quarter" idx="12"/>
          </p:nvPr>
        </p:nvSpPr>
        <p:spPr/>
        <p:txBody>
          <a:bodyPr/>
          <a:lstStyle/>
          <a:p>
            <a:fld id="{75D37058-1E35-43A8-B6CE-C0D6EE107216}" type="slidenum">
              <a:rPr lang="en-US" smtClean="0"/>
              <a:t>‹#›</a:t>
            </a:fld>
            <a:endParaRPr lang="en-US" dirty="0"/>
          </a:p>
        </p:txBody>
      </p:sp>
    </p:spTree>
    <p:extLst>
      <p:ext uri="{BB962C8B-B14F-4D97-AF65-F5344CB8AC3E}">
        <p14:creationId xmlns:p14="http://schemas.microsoft.com/office/powerpoint/2010/main" val="27675439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25C4E-42BA-494E-BFE7-6860E89816B4}"/>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23837F-0FB1-4284-AD17-F3842864D28D}"/>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196FE0A9-079D-400E-A9F8-44E32962A79B}"/>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4C87E5A-106A-4C3C-AAC5-5E537E7FE380}"/>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452E01C2-B443-4B9B-92E5-22AA5F47DE02}"/>
              </a:ext>
            </a:extLst>
          </p:cNvPr>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B76271-EA86-40AE-B4E7-8166626BDAA4}"/>
              </a:ext>
            </a:extLst>
          </p:cNvPr>
          <p:cNvSpPr>
            <a:spLocks noGrp="1"/>
          </p:cNvSpPr>
          <p:nvPr>
            <p:ph type="dt" sz="half" idx="10"/>
          </p:nvPr>
        </p:nvSpPr>
        <p:spPr/>
        <p:txBody>
          <a:bodyPr/>
          <a:lstStyle/>
          <a:p>
            <a:fld id="{96D5304E-CEE2-40E5-82FC-8DCB088FC682}" type="datetime1">
              <a:rPr lang="en-US" smtClean="0"/>
              <a:t>3/17/2019</a:t>
            </a:fld>
            <a:endParaRPr lang="en-US" dirty="0"/>
          </a:p>
        </p:txBody>
      </p:sp>
      <p:sp>
        <p:nvSpPr>
          <p:cNvPr id="8" name="Footer Placeholder 7">
            <a:extLst>
              <a:ext uri="{FF2B5EF4-FFF2-40B4-BE49-F238E27FC236}">
                <a16:creationId xmlns:a16="http://schemas.microsoft.com/office/drawing/2014/main" id="{2BBB4D14-5963-48C6-ADA7-10583108375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970299B-7924-4815-8D2E-389983D8511E}"/>
              </a:ext>
            </a:extLst>
          </p:cNvPr>
          <p:cNvSpPr>
            <a:spLocks noGrp="1"/>
          </p:cNvSpPr>
          <p:nvPr>
            <p:ph type="sldNum" sz="quarter" idx="12"/>
          </p:nvPr>
        </p:nvSpPr>
        <p:spPr/>
        <p:txBody>
          <a:bodyPr/>
          <a:lstStyle/>
          <a:p>
            <a:fld id="{75D37058-1E35-43A8-B6CE-C0D6EE107216}" type="slidenum">
              <a:rPr lang="en-US" smtClean="0"/>
              <a:t>‹#›</a:t>
            </a:fld>
            <a:endParaRPr lang="en-US" dirty="0"/>
          </a:p>
        </p:txBody>
      </p:sp>
    </p:spTree>
    <p:extLst>
      <p:ext uri="{BB962C8B-B14F-4D97-AF65-F5344CB8AC3E}">
        <p14:creationId xmlns:p14="http://schemas.microsoft.com/office/powerpoint/2010/main" val="38347121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81A4B-F671-467E-AAE5-F173C5191B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EA6ABD3-C174-4354-A170-FEB727BCFE10}"/>
              </a:ext>
            </a:extLst>
          </p:cNvPr>
          <p:cNvSpPr>
            <a:spLocks noGrp="1"/>
          </p:cNvSpPr>
          <p:nvPr>
            <p:ph type="dt" sz="half" idx="10"/>
          </p:nvPr>
        </p:nvSpPr>
        <p:spPr/>
        <p:txBody>
          <a:bodyPr/>
          <a:lstStyle/>
          <a:p>
            <a:fld id="{35E779CB-B747-466A-B632-CC28E3771A32}" type="datetime1">
              <a:rPr lang="en-US" smtClean="0"/>
              <a:t>3/17/2019</a:t>
            </a:fld>
            <a:endParaRPr lang="en-US" dirty="0"/>
          </a:p>
        </p:txBody>
      </p:sp>
      <p:sp>
        <p:nvSpPr>
          <p:cNvPr id="4" name="Footer Placeholder 3">
            <a:extLst>
              <a:ext uri="{FF2B5EF4-FFF2-40B4-BE49-F238E27FC236}">
                <a16:creationId xmlns:a16="http://schemas.microsoft.com/office/drawing/2014/main" id="{A166C116-B699-4343-944C-0227E758C59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F5E7956-FEF9-4712-83C4-C3B5360AAB96}"/>
              </a:ext>
            </a:extLst>
          </p:cNvPr>
          <p:cNvSpPr>
            <a:spLocks noGrp="1"/>
          </p:cNvSpPr>
          <p:nvPr>
            <p:ph type="sldNum" sz="quarter" idx="12"/>
          </p:nvPr>
        </p:nvSpPr>
        <p:spPr/>
        <p:txBody>
          <a:bodyPr/>
          <a:lstStyle/>
          <a:p>
            <a:fld id="{75D37058-1E35-43A8-B6CE-C0D6EE107216}" type="slidenum">
              <a:rPr lang="en-US" smtClean="0"/>
              <a:t>‹#›</a:t>
            </a:fld>
            <a:endParaRPr lang="en-US" dirty="0"/>
          </a:p>
        </p:txBody>
      </p:sp>
    </p:spTree>
    <p:extLst>
      <p:ext uri="{BB962C8B-B14F-4D97-AF65-F5344CB8AC3E}">
        <p14:creationId xmlns:p14="http://schemas.microsoft.com/office/powerpoint/2010/main" val="29157245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87A4A2-5327-4F6F-A94F-7BC5E9C17635}"/>
              </a:ext>
            </a:extLst>
          </p:cNvPr>
          <p:cNvSpPr>
            <a:spLocks noGrp="1"/>
          </p:cNvSpPr>
          <p:nvPr>
            <p:ph type="dt" sz="half" idx="10"/>
          </p:nvPr>
        </p:nvSpPr>
        <p:spPr/>
        <p:txBody>
          <a:bodyPr/>
          <a:lstStyle/>
          <a:p>
            <a:fld id="{D8B87A5E-C58D-4C45-8DA9-0EC9C42FE7E0}" type="datetime1">
              <a:rPr lang="en-US" smtClean="0"/>
              <a:t>3/17/2019</a:t>
            </a:fld>
            <a:endParaRPr lang="en-US" dirty="0"/>
          </a:p>
        </p:txBody>
      </p:sp>
      <p:sp>
        <p:nvSpPr>
          <p:cNvPr id="3" name="Footer Placeholder 2">
            <a:extLst>
              <a:ext uri="{FF2B5EF4-FFF2-40B4-BE49-F238E27FC236}">
                <a16:creationId xmlns:a16="http://schemas.microsoft.com/office/drawing/2014/main" id="{2E747918-AF1A-4918-9EED-63760924060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FD5C171-3F2C-42C5-BD56-DDB1AB250BF5}"/>
              </a:ext>
            </a:extLst>
          </p:cNvPr>
          <p:cNvSpPr>
            <a:spLocks noGrp="1"/>
          </p:cNvSpPr>
          <p:nvPr>
            <p:ph type="sldNum" sz="quarter" idx="12"/>
          </p:nvPr>
        </p:nvSpPr>
        <p:spPr/>
        <p:txBody>
          <a:bodyPr/>
          <a:lstStyle/>
          <a:p>
            <a:fld id="{75D37058-1E35-43A8-B6CE-C0D6EE107216}" type="slidenum">
              <a:rPr lang="en-US" smtClean="0"/>
              <a:t>‹#›</a:t>
            </a:fld>
            <a:endParaRPr lang="en-US" dirty="0"/>
          </a:p>
        </p:txBody>
      </p:sp>
    </p:spTree>
    <p:extLst>
      <p:ext uri="{BB962C8B-B14F-4D97-AF65-F5344CB8AC3E}">
        <p14:creationId xmlns:p14="http://schemas.microsoft.com/office/powerpoint/2010/main" val="1158980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ACF48-5FD6-4D46-9D92-83DFF3C61E14}" type="datetime1">
              <a:rPr lang="en-US" smtClean="0"/>
              <a:t>3/17/2019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8CE861-39BD-4315-9632-1C1900D1F911}" type="slidenum">
              <a:rPr lang="en-US" smtClean="0"/>
              <a:t>‹#›</a:t>
            </a:fld>
            <a:endParaRPr lang="en-US" dirty="0"/>
          </a:p>
        </p:txBody>
      </p:sp>
    </p:spTree>
    <p:extLst>
      <p:ext uri="{BB962C8B-B14F-4D97-AF65-F5344CB8AC3E}">
        <p14:creationId xmlns:p14="http://schemas.microsoft.com/office/powerpoint/2010/main" val="30416270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2C37F-7032-4CB7-8741-1CC1561EAE35}"/>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2826503E-9A0E-477F-AA35-85EE8AF31AA5}"/>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6688B4-9F22-471E-8B6D-C020D50B749A}"/>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532E274A-0D60-4C37-90E1-5D5E9B0B83DE}"/>
              </a:ext>
            </a:extLst>
          </p:cNvPr>
          <p:cNvSpPr>
            <a:spLocks noGrp="1"/>
          </p:cNvSpPr>
          <p:nvPr>
            <p:ph type="dt" sz="half" idx="10"/>
          </p:nvPr>
        </p:nvSpPr>
        <p:spPr/>
        <p:txBody>
          <a:bodyPr/>
          <a:lstStyle/>
          <a:p>
            <a:fld id="{ACFD9F98-83B6-4CC7-A495-CB7E074A3C22}" type="datetime1">
              <a:rPr lang="en-US" smtClean="0"/>
              <a:t>3/17/2019</a:t>
            </a:fld>
            <a:endParaRPr lang="en-US" dirty="0"/>
          </a:p>
        </p:txBody>
      </p:sp>
      <p:sp>
        <p:nvSpPr>
          <p:cNvPr id="6" name="Footer Placeholder 5">
            <a:extLst>
              <a:ext uri="{FF2B5EF4-FFF2-40B4-BE49-F238E27FC236}">
                <a16:creationId xmlns:a16="http://schemas.microsoft.com/office/drawing/2014/main" id="{1DC62ABC-C419-4B93-90E7-B4A8E886E70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E99346E-4867-44BC-961A-68C66C93D2BE}"/>
              </a:ext>
            </a:extLst>
          </p:cNvPr>
          <p:cNvSpPr>
            <a:spLocks noGrp="1"/>
          </p:cNvSpPr>
          <p:nvPr>
            <p:ph type="sldNum" sz="quarter" idx="12"/>
          </p:nvPr>
        </p:nvSpPr>
        <p:spPr/>
        <p:txBody>
          <a:bodyPr/>
          <a:lstStyle/>
          <a:p>
            <a:fld id="{75D37058-1E35-43A8-B6CE-C0D6EE107216}" type="slidenum">
              <a:rPr lang="en-US" smtClean="0"/>
              <a:pPr/>
              <a:t>‹#›</a:t>
            </a:fld>
            <a:endParaRPr lang="en-US" dirty="0"/>
          </a:p>
        </p:txBody>
      </p:sp>
    </p:spTree>
    <p:extLst>
      <p:ext uri="{BB962C8B-B14F-4D97-AF65-F5344CB8AC3E}">
        <p14:creationId xmlns:p14="http://schemas.microsoft.com/office/powerpoint/2010/main" val="16659366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AE217-FC57-4EEC-BE79-D92BB0FCA1D9}"/>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7122FC4A-4363-4AE7-99A3-CD1E53F65763}"/>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a:extLst>
              <a:ext uri="{FF2B5EF4-FFF2-40B4-BE49-F238E27FC236}">
                <a16:creationId xmlns:a16="http://schemas.microsoft.com/office/drawing/2014/main" id="{E31B2049-C76C-41D8-8BD4-08E97E5425E7}"/>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92276C97-9C17-46F1-A156-3423FDCFCE8B}"/>
              </a:ext>
            </a:extLst>
          </p:cNvPr>
          <p:cNvSpPr>
            <a:spLocks noGrp="1"/>
          </p:cNvSpPr>
          <p:nvPr>
            <p:ph type="dt" sz="half" idx="10"/>
          </p:nvPr>
        </p:nvSpPr>
        <p:spPr/>
        <p:txBody>
          <a:bodyPr/>
          <a:lstStyle/>
          <a:p>
            <a:fld id="{9F7667F0-83EC-4370-AC39-060B0BD436A2}" type="datetime1">
              <a:rPr lang="en-US" smtClean="0"/>
              <a:t>3/17/2019</a:t>
            </a:fld>
            <a:endParaRPr lang="en-US" dirty="0"/>
          </a:p>
        </p:txBody>
      </p:sp>
      <p:sp>
        <p:nvSpPr>
          <p:cNvPr id="6" name="Footer Placeholder 5">
            <a:extLst>
              <a:ext uri="{FF2B5EF4-FFF2-40B4-BE49-F238E27FC236}">
                <a16:creationId xmlns:a16="http://schemas.microsoft.com/office/drawing/2014/main" id="{0A4944EF-CD14-443B-84E0-BC2A31D5A9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8064B0A-1B5C-4470-8D4A-854917245F17}"/>
              </a:ext>
            </a:extLst>
          </p:cNvPr>
          <p:cNvSpPr>
            <a:spLocks noGrp="1"/>
          </p:cNvSpPr>
          <p:nvPr>
            <p:ph type="sldNum" sz="quarter" idx="12"/>
          </p:nvPr>
        </p:nvSpPr>
        <p:spPr/>
        <p:txBody>
          <a:bodyPr/>
          <a:lstStyle/>
          <a:p>
            <a:fld id="{75D37058-1E35-43A8-B6CE-C0D6EE107216}" type="slidenum">
              <a:rPr lang="en-US" smtClean="0"/>
              <a:pPr/>
              <a:t>‹#›</a:t>
            </a:fld>
            <a:endParaRPr lang="en-US" dirty="0"/>
          </a:p>
        </p:txBody>
      </p:sp>
    </p:spTree>
    <p:extLst>
      <p:ext uri="{BB962C8B-B14F-4D97-AF65-F5344CB8AC3E}">
        <p14:creationId xmlns:p14="http://schemas.microsoft.com/office/powerpoint/2010/main" val="37350895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6A87D-2A6C-40F7-BA1C-E5411C88F88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CF04BE-57D1-4327-BE1A-4EA39230CC2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6A00AB-21F2-4607-B218-A639A446342F}"/>
              </a:ext>
            </a:extLst>
          </p:cNvPr>
          <p:cNvSpPr>
            <a:spLocks noGrp="1"/>
          </p:cNvSpPr>
          <p:nvPr>
            <p:ph type="dt" sz="half" idx="10"/>
          </p:nvPr>
        </p:nvSpPr>
        <p:spPr/>
        <p:txBody>
          <a:bodyPr/>
          <a:lstStyle/>
          <a:p>
            <a:fld id="{942B597C-E2F4-4003-9103-500EF95F72ED}" type="datetime1">
              <a:rPr lang="en-US" smtClean="0"/>
              <a:t>3/17/2019</a:t>
            </a:fld>
            <a:endParaRPr lang="en-US" dirty="0"/>
          </a:p>
        </p:txBody>
      </p:sp>
      <p:sp>
        <p:nvSpPr>
          <p:cNvPr id="5" name="Footer Placeholder 4">
            <a:extLst>
              <a:ext uri="{FF2B5EF4-FFF2-40B4-BE49-F238E27FC236}">
                <a16:creationId xmlns:a16="http://schemas.microsoft.com/office/drawing/2014/main" id="{48A79B56-548F-403A-A33F-63A575F4B52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BDA040D-EAFA-4487-8F0A-28EC58B52544}"/>
              </a:ext>
            </a:extLst>
          </p:cNvPr>
          <p:cNvSpPr>
            <a:spLocks noGrp="1"/>
          </p:cNvSpPr>
          <p:nvPr>
            <p:ph type="sldNum" sz="quarter" idx="12"/>
          </p:nvPr>
        </p:nvSpPr>
        <p:spPr/>
        <p:txBody>
          <a:bodyPr/>
          <a:lstStyle/>
          <a:p>
            <a:fld id="{75D37058-1E35-43A8-B6CE-C0D6EE107216}" type="slidenum">
              <a:rPr lang="en-US" smtClean="0"/>
              <a:pPr/>
              <a:t>‹#›</a:t>
            </a:fld>
            <a:endParaRPr lang="en-US" dirty="0"/>
          </a:p>
        </p:txBody>
      </p:sp>
    </p:spTree>
    <p:extLst>
      <p:ext uri="{BB962C8B-B14F-4D97-AF65-F5344CB8AC3E}">
        <p14:creationId xmlns:p14="http://schemas.microsoft.com/office/powerpoint/2010/main" val="24933443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764CDF-58FD-496E-BE6E-FBA35AFDAC9F}"/>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746DBF-EAEB-4966-A57E-322DEF7E44C7}"/>
              </a:ext>
            </a:extLst>
          </p:cNvPr>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B4477A-63D6-42C2-82CD-CEDD499DD9EC}"/>
              </a:ext>
            </a:extLst>
          </p:cNvPr>
          <p:cNvSpPr>
            <a:spLocks noGrp="1"/>
          </p:cNvSpPr>
          <p:nvPr>
            <p:ph type="dt" sz="half" idx="10"/>
          </p:nvPr>
        </p:nvSpPr>
        <p:spPr/>
        <p:txBody>
          <a:bodyPr/>
          <a:lstStyle/>
          <a:p>
            <a:fld id="{92BAC1EE-A0D6-457A-8AE6-84F7E4957629}" type="datetime1">
              <a:rPr lang="en-US" smtClean="0"/>
              <a:t>3/17/2019</a:t>
            </a:fld>
            <a:endParaRPr lang="en-US" dirty="0"/>
          </a:p>
        </p:txBody>
      </p:sp>
      <p:sp>
        <p:nvSpPr>
          <p:cNvPr id="5" name="Footer Placeholder 4">
            <a:extLst>
              <a:ext uri="{FF2B5EF4-FFF2-40B4-BE49-F238E27FC236}">
                <a16:creationId xmlns:a16="http://schemas.microsoft.com/office/drawing/2014/main" id="{E1DED7E7-B882-454C-9A1D-D332E5B283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AA061B-0BD7-4067-90DA-2F9DC64102E6}"/>
              </a:ext>
            </a:extLst>
          </p:cNvPr>
          <p:cNvSpPr>
            <a:spLocks noGrp="1"/>
          </p:cNvSpPr>
          <p:nvPr>
            <p:ph type="sldNum" sz="quarter" idx="12"/>
          </p:nvPr>
        </p:nvSpPr>
        <p:spPr/>
        <p:txBody>
          <a:bodyPr/>
          <a:lstStyle/>
          <a:p>
            <a:fld id="{75D37058-1E35-43A8-B6CE-C0D6EE107216}" type="slidenum">
              <a:rPr lang="en-US" smtClean="0"/>
              <a:pPr/>
              <a:t>‹#›</a:t>
            </a:fld>
            <a:endParaRPr lang="en-US" dirty="0"/>
          </a:p>
        </p:txBody>
      </p:sp>
    </p:spTree>
    <p:extLst>
      <p:ext uri="{BB962C8B-B14F-4D97-AF65-F5344CB8AC3E}">
        <p14:creationId xmlns:p14="http://schemas.microsoft.com/office/powerpoint/2010/main" val="37812952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71602"/>
            <a:ext cx="11277600" cy="48767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609600" y="6402686"/>
            <a:ext cx="3860800" cy="226714"/>
          </a:xfrm>
        </p:spPr>
        <p:txBody>
          <a:bodyPr lIns="91440"/>
          <a:lstStyle>
            <a:lvl1pPr algn="l">
              <a:defRPr sz="1000"/>
            </a:lvl1pPr>
          </a:lstStyle>
          <a:p>
            <a:endParaRPr lang="en-US" dirty="0"/>
          </a:p>
        </p:txBody>
      </p:sp>
      <p:sp>
        <p:nvSpPr>
          <p:cNvPr id="6" name="Slide Number Placeholder 5"/>
          <p:cNvSpPr>
            <a:spLocks noGrp="1"/>
          </p:cNvSpPr>
          <p:nvPr>
            <p:ph type="sldNum" sz="quarter" idx="12"/>
          </p:nvPr>
        </p:nvSpPr>
        <p:spPr>
          <a:xfrm>
            <a:off x="9347200" y="6400800"/>
            <a:ext cx="2540000" cy="226714"/>
          </a:xfrm>
        </p:spPr>
        <p:txBody>
          <a:bodyPr/>
          <a:lstStyle>
            <a:lvl1pPr>
              <a:defRPr sz="1000"/>
            </a:lvl1pPr>
          </a:lstStyle>
          <a:p>
            <a:fld id="{75D37058-1E35-43A8-B6CE-C0D6EE107216}" type="slidenum">
              <a:rPr lang="en-US" smtClean="0"/>
              <a:pPr/>
              <a:t>‹#›</a:t>
            </a:fld>
            <a:endParaRPr lang="en-US" dirty="0"/>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12544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438400" y="1371600"/>
            <a:ext cx="7266517" cy="3886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D37058-1E35-43A8-B6CE-C0D6EE107216}" type="slidenum">
              <a:rPr lang="en-US" smtClean="0"/>
              <a:t>‹#›</a:t>
            </a:fld>
            <a:endParaRPr lang="en-US" dirty="0"/>
          </a:p>
        </p:txBody>
      </p:sp>
    </p:spTree>
    <p:extLst>
      <p:ext uri="{BB962C8B-B14F-4D97-AF65-F5344CB8AC3E}">
        <p14:creationId xmlns:p14="http://schemas.microsoft.com/office/powerpoint/2010/main" val="240378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0B3162-F15F-41EB-9E66-967E81AB0FDE}" type="datetime1">
              <a:rPr lang="en-US" smtClean="0"/>
              <a:t>3/17/2019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8CE861-39BD-4315-9632-1C1900D1F911}" type="slidenum">
              <a:rPr lang="en-US" smtClean="0"/>
              <a:t>‹#›</a:t>
            </a:fld>
            <a:endParaRPr lang="en-US" dirty="0"/>
          </a:p>
        </p:txBody>
      </p:sp>
    </p:spTree>
    <p:extLst>
      <p:ext uri="{BB962C8B-B14F-4D97-AF65-F5344CB8AC3E}">
        <p14:creationId xmlns:p14="http://schemas.microsoft.com/office/powerpoint/2010/main" val="2397878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7DEBB2-1FE2-4A40-AA1F-B50464AF1E52}" type="datetime1">
              <a:rPr lang="en-US" smtClean="0"/>
              <a:t>3/17/2019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8CE861-39BD-4315-9632-1C1900D1F911}" type="slidenum">
              <a:rPr lang="en-US" smtClean="0"/>
              <a:t>‹#›</a:t>
            </a:fld>
            <a:endParaRPr lang="en-US" dirty="0"/>
          </a:p>
        </p:txBody>
      </p:sp>
    </p:spTree>
    <p:extLst>
      <p:ext uri="{BB962C8B-B14F-4D97-AF65-F5344CB8AC3E}">
        <p14:creationId xmlns:p14="http://schemas.microsoft.com/office/powerpoint/2010/main" val="3968509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F6AC1C-C23E-4606-8DB8-F0550580799E}" type="datetime1">
              <a:rPr lang="en-US" smtClean="0"/>
              <a:t>3/17/2019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C8CE861-39BD-4315-9632-1C1900D1F911}" type="slidenum">
              <a:rPr lang="en-US" smtClean="0"/>
              <a:t>‹#›</a:t>
            </a:fld>
            <a:endParaRPr lang="en-US" dirty="0"/>
          </a:p>
        </p:txBody>
      </p:sp>
    </p:spTree>
    <p:extLst>
      <p:ext uri="{BB962C8B-B14F-4D97-AF65-F5344CB8AC3E}">
        <p14:creationId xmlns:p14="http://schemas.microsoft.com/office/powerpoint/2010/main" val="2953231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6A03348B-98A4-49B5-AD5E-AD50D110C336}" type="datetime1">
              <a:rPr lang="en-US" smtClean="0"/>
              <a:t>3/17/2019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C8CE861-39BD-4315-9632-1C1900D1F911}" type="slidenum">
              <a:rPr lang="en-US" smtClean="0"/>
              <a:t>‹#›</a:t>
            </a:fld>
            <a:endParaRPr lang="en-US" dirty="0"/>
          </a:p>
        </p:txBody>
      </p:sp>
    </p:spTree>
    <p:extLst>
      <p:ext uri="{BB962C8B-B14F-4D97-AF65-F5344CB8AC3E}">
        <p14:creationId xmlns:p14="http://schemas.microsoft.com/office/powerpoint/2010/main" val="176056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1C3F7-102B-4EF2-95DC-D4172134D311}" type="datetime1">
              <a:rPr lang="en-US" smtClean="0"/>
              <a:t>3/17/2019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C8CE861-39BD-4315-9632-1C1900D1F911}" type="slidenum">
              <a:rPr lang="en-US" smtClean="0"/>
              <a:t>‹#›</a:t>
            </a:fld>
            <a:endParaRPr lang="en-US" dirty="0"/>
          </a:p>
        </p:txBody>
      </p:sp>
    </p:spTree>
    <p:extLst>
      <p:ext uri="{BB962C8B-B14F-4D97-AF65-F5344CB8AC3E}">
        <p14:creationId xmlns:p14="http://schemas.microsoft.com/office/powerpoint/2010/main" val="4155446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DE7739-DF40-40E8-AE73-3AAF68F319B8}" type="datetime1">
              <a:rPr lang="en-US" smtClean="0"/>
              <a:t>3/17/2019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8CE861-39BD-4315-9632-1C1900D1F911}" type="slidenum">
              <a:rPr lang="en-US" smtClean="0"/>
              <a:t>‹#›</a:t>
            </a:fld>
            <a:endParaRPr lang="en-US" dirty="0"/>
          </a:p>
        </p:txBody>
      </p:sp>
    </p:spTree>
    <p:extLst>
      <p:ext uri="{BB962C8B-B14F-4D97-AF65-F5344CB8AC3E}">
        <p14:creationId xmlns:p14="http://schemas.microsoft.com/office/powerpoint/2010/main" val="4255538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F38E278-E9B6-4429-B407-F94A5737A4A6}" type="datetime1">
              <a:rPr lang="en-US" smtClean="0"/>
              <a:t>3/17/2019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8CE861-39BD-4315-9632-1C1900D1F911}" type="slidenum">
              <a:rPr lang="en-US" smtClean="0"/>
              <a:t>‹#›</a:t>
            </a:fld>
            <a:endParaRPr lang="en-US" dirty="0"/>
          </a:p>
        </p:txBody>
      </p:sp>
    </p:spTree>
    <p:extLst>
      <p:ext uri="{BB962C8B-B14F-4D97-AF65-F5344CB8AC3E}">
        <p14:creationId xmlns:p14="http://schemas.microsoft.com/office/powerpoint/2010/main" val="1615702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4E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11643"/>
            <a:ext cx="10515600" cy="82867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308180"/>
            <a:ext cx="10515600" cy="48814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2">
                    <a:lumMod val="25000"/>
                    <a:lumOff val="75000"/>
                  </a:schemeClr>
                </a:solidFill>
              </a:defRPr>
            </a:lvl1pPr>
          </a:lstStyle>
          <a:p>
            <a:fld id="{06218373-68DD-46B3-BA24-5E6B522B20C4}" type="datetime1">
              <a:rPr lang="en-US" smtClean="0"/>
              <a:t>3/17/2019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2">
                    <a:lumMod val="25000"/>
                    <a:lumOff val="75000"/>
                  </a:schemeClr>
                </a:solidFill>
              </a:defRPr>
            </a:lvl1pPr>
          </a:lstStyle>
          <a:p>
            <a:endParaRPr lang="en-US" dirty="0"/>
          </a:p>
        </p:txBody>
      </p:sp>
      <p:grpSp>
        <p:nvGrpSpPr>
          <p:cNvPr id="9" name="Group 8"/>
          <p:cNvGrpSpPr/>
          <p:nvPr/>
        </p:nvGrpSpPr>
        <p:grpSpPr>
          <a:xfrm>
            <a:off x="11361348" y="631173"/>
            <a:ext cx="413948" cy="375589"/>
            <a:chOff x="510927" y="649647"/>
            <a:chExt cx="327273" cy="296946"/>
          </a:xfrm>
        </p:grpSpPr>
        <p:sp>
          <p:nvSpPr>
            <p:cNvPr id="7" name="Flowchart: Off-page Connector 6"/>
            <p:cNvSpPr/>
            <p:nvPr userDrawn="1"/>
          </p:nvSpPr>
          <p:spPr>
            <a:xfrm>
              <a:off x="510927" y="702940"/>
              <a:ext cx="327273" cy="243653"/>
            </a:xfrm>
            <a:prstGeom prst="flowChartOffpageConnector">
              <a:avLst/>
            </a:prstGeom>
            <a:solidFill>
              <a:schemeClr val="accent4"/>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p>
          </p:txBody>
        </p:sp>
        <p:sp>
          <p:nvSpPr>
            <p:cNvPr id="8" name="Rectangle 7"/>
            <p:cNvSpPr/>
            <p:nvPr userDrawn="1"/>
          </p:nvSpPr>
          <p:spPr>
            <a:xfrm>
              <a:off x="510927" y="649647"/>
              <a:ext cx="327273" cy="83105"/>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 name="Slide Number Placeholder 5"/>
          <p:cNvSpPr>
            <a:spLocks noGrp="1"/>
          </p:cNvSpPr>
          <p:nvPr>
            <p:ph type="sldNum" sz="quarter" idx="4"/>
          </p:nvPr>
        </p:nvSpPr>
        <p:spPr>
          <a:xfrm>
            <a:off x="11161922" y="666714"/>
            <a:ext cx="812800" cy="365125"/>
          </a:xfrm>
          <a:prstGeom prst="rect">
            <a:avLst/>
          </a:prstGeom>
        </p:spPr>
        <p:txBody>
          <a:bodyPr vert="horz" lIns="91440" tIns="45720" rIns="91440" bIns="45720" rtlCol="0" anchor="ctr"/>
          <a:lstStyle>
            <a:lvl1pPr algn="ctr">
              <a:defRPr sz="1600">
                <a:solidFill>
                  <a:schemeClr val="tx1"/>
                </a:solidFill>
                <a:latin typeface="+mj-lt"/>
              </a:defRPr>
            </a:lvl1pPr>
          </a:lstStyle>
          <a:p>
            <a:fld id="{BC8CE861-39BD-4315-9632-1C1900D1F911}" type="slidenum">
              <a:rPr lang="en-US" smtClean="0"/>
              <a:t>‹#›</a:t>
            </a:fld>
            <a:endParaRPr lang="en-US" dirty="0"/>
          </a:p>
        </p:txBody>
      </p:sp>
    </p:spTree>
    <p:extLst>
      <p:ext uri="{BB962C8B-B14F-4D97-AF65-F5344CB8AC3E}">
        <p14:creationId xmlns:p14="http://schemas.microsoft.com/office/powerpoint/2010/main" val="3059181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down)">
                                      <p:cBhvr>
                                        <p:cTn id="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hf hdr="0" ftr="0" dt="0"/>
  <p:txStyles>
    <p:titleStyle>
      <a:lvl1pPr algn="l" defTabSz="914400" rtl="0" eaLnBrk="1" latinLnBrk="0" hangingPunct="1">
        <a:lnSpc>
          <a:spcPct val="90000"/>
        </a:lnSpc>
        <a:spcBef>
          <a:spcPct val="0"/>
        </a:spcBef>
        <a:buNone/>
        <a:defRPr sz="4000" kern="1200">
          <a:solidFill>
            <a:schemeClr val="tx2">
              <a:lumMod val="75000"/>
              <a:lumOff val="2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88DEEA-A8A2-47AA-9AC2-029D6F1C2B6F}"/>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B9F790-9371-45C3-8DE4-32F1C0BD4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562AF-E187-4204-9376-D795446827F1}"/>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CF6A7F9-7BDB-4EDA-8F17-DEA68FC6F362}" type="datetime1">
              <a:rPr lang="en-US" smtClean="0"/>
              <a:t>3/17/2019</a:t>
            </a:fld>
            <a:endParaRPr lang="en-US" dirty="0"/>
          </a:p>
        </p:txBody>
      </p:sp>
      <p:sp>
        <p:nvSpPr>
          <p:cNvPr id="5" name="Footer Placeholder 4">
            <a:extLst>
              <a:ext uri="{FF2B5EF4-FFF2-40B4-BE49-F238E27FC236}">
                <a16:creationId xmlns:a16="http://schemas.microsoft.com/office/drawing/2014/main" id="{A17892F9-FF02-45C8-9542-0C1060A5C896}"/>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8101DF7-2B8E-40AE-80CA-C37DADF1EAE9}"/>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5D37058-1E35-43A8-B6CE-C0D6EE107216}" type="slidenum">
              <a:rPr lang="en-US" smtClean="0"/>
              <a:pPr/>
              <a:t>‹#›</a:t>
            </a:fld>
            <a:endParaRPr lang="en-US" dirty="0"/>
          </a:p>
        </p:txBody>
      </p:sp>
      <p:sp>
        <p:nvSpPr>
          <p:cNvPr id="7" name="Rectangle 6">
            <a:extLst>
              <a:ext uri="{FF2B5EF4-FFF2-40B4-BE49-F238E27FC236}">
                <a16:creationId xmlns:a16="http://schemas.microsoft.com/office/drawing/2014/main" id="{8768D59C-09F8-45A2-92D2-7B0F5C83D991}"/>
              </a:ext>
            </a:extLst>
          </p:cNvPr>
          <p:cNvSpPr/>
          <p:nvPr userDrawn="1"/>
        </p:nvSpPr>
        <p:spPr>
          <a:xfrm>
            <a:off x="1" y="1"/>
            <a:ext cx="12208935" cy="1199329"/>
          </a:xfrm>
          <a:prstGeom prst="rect">
            <a:avLst/>
          </a:prstGeom>
          <a:solidFill>
            <a:srgbClr val="164A4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pic>
        <p:nvPicPr>
          <p:cNvPr id="8" name="Picture 7">
            <a:extLst>
              <a:ext uri="{FF2B5EF4-FFF2-40B4-BE49-F238E27FC236}">
                <a16:creationId xmlns:a16="http://schemas.microsoft.com/office/drawing/2014/main" id="{CA823970-B413-476C-BD40-08B31936E554}"/>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5835316" y="6340728"/>
            <a:ext cx="521368" cy="388478"/>
          </a:xfrm>
          <a:prstGeom prst="rect">
            <a:avLst/>
          </a:prstGeom>
        </p:spPr>
      </p:pic>
    </p:spTree>
    <p:extLst>
      <p:ext uri="{BB962C8B-B14F-4D97-AF65-F5344CB8AC3E}">
        <p14:creationId xmlns:p14="http://schemas.microsoft.com/office/powerpoint/2010/main" val="12866504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80">
          <p15:clr>
            <a:srgbClr val="F26B43"/>
          </p15:clr>
        </p15:guide>
        <p15:guide id="2" orient="horz" pos="2160">
          <p15:clr>
            <a:srgbClr val="F26B43"/>
          </p15:clr>
        </p15:guide>
        <p15:guide id="3" orient="horz" pos="4032">
          <p15:clr>
            <a:srgbClr val="F26B43"/>
          </p15:clr>
        </p15:guide>
        <p15:guide id="4" orient="horz" pos="4176">
          <p15:clr>
            <a:srgbClr val="F26B43"/>
          </p15:clr>
        </p15:guide>
        <p15:guide id="5" pos="35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9972"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 name="Title 1">
            <a:extLst>
              <a:ext uri="{FF2B5EF4-FFF2-40B4-BE49-F238E27FC236}">
                <a16:creationId xmlns:a16="http://schemas.microsoft.com/office/drawing/2014/main" id="{F45E18D4-ACB3-4B23-BEE3-E53720C379FE}"/>
              </a:ext>
            </a:extLst>
          </p:cNvPr>
          <p:cNvSpPr>
            <a:spLocks noGrp="1"/>
          </p:cNvSpPr>
          <p:nvPr>
            <p:ph type="title"/>
          </p:nvPr>
        </p:nvSpPr>
        <p:spPr>
          <a:xfrm>
            <a:off x="340471" y="860753"/>
            <a:ext cx="5429194" cy="1297115"/>
          </a:xfrm>
        </p:spPr>
        <p:txBody>
          <a:bodyPr vert="horz" lIns="91440" tIns="45720" rIns="91440" bIns="45720" rtlCol="0" anchor="t">
            <a:noAutofit/>
          </a:bodyPr>
          <a:lstStyle/>
          <a:p>
            <a:pPr algn="ctr"/>
            <a:r>
              <a:rPr lang="en-US" sz="3600" kern="1200" dirty="0">
                <a:solidFill>
                  <a:schemeClr val="accent1">
                    <a:lumMod val="50000"/>
                  </a:schemeClr>
                </a:solidFill>
                <a:latin typeface="+mj-lt"/>
                <a:ea typeface="+mj-ea"/>
                <a:cs typeface="+mj-cs"/>
              </a:rPr>
              <a:t>City of Houston</a:t>
            </a:r>
            <a:br>
              <a:rPr lang="en-US" sz="3600" kern="1200" dirty="0">
                <a:solidFill>
                  <a:schemeClr val="accent1">
                    <a:lumMod val="50000"/>
                  </a:schemeClr>
                </a:solidFill>
                <a:latin typeface="+mj-lt"/>
                <a:ea typeface="+mj-ea"/>
                <a:cs typeface="+mj-cs"/>
              </a:rPr>
            </a:br>
            <a:r>
              <a:rPr lang="en-US" sz="3600" kern="1200" dirty="0">
                <a:solidFill>
                  <a:schemeClr val="accent1">
                    <a:lumMod val="50000"/>
                  </a:schemeClr>
                </a:solidFill>
                <a:latin typeface="+mj-lt"/>
                <a:ea typeface="+mj-ea"/>
                <a:cs typeface="+mj-cs"/>
              </a:rPr>
              <a:t>Office of Veterans Affairs</a:t>
            </a:r>
          </a:p>
        </p:txBody>
      </p:sp>
      <p:sp>
        <p:nvSpPr>
          <p:cNvPr id="13"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27121"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B7EBD407-7509-415B-B347-24A4173F66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09770" y="1815320"/>
            <a:ext cx="4141760" cy="4141760"/>
          </a:xfrm>
          <a:prstGeom prst="rect">
            <a:avLst/>
          </a:prstGeom>
        </p:spPr>
      </p:pic>
      <p:sp>
        <p:nvSpPr>
          <p:cNvPr id="3" name="Slide Number Placeholder 2">
            <a:extLst>
              <a:ext uri="{FF2B5EF4-FFF2-40B4-BE49-F238E27FC236}">
                <a16:creationId xmlns:a16="http://schemas.microsoft.com/office/drawing/2014/main" id="{21E7C20E-5FA1-4821-B3D9-0F6AB99E480C}"/>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lgn="r">
              <a:spcAft>
                <a:spcPts val="600"/>
              </a:spcAft>
            </a:pPr>
            <a:fld id="{BC8CE861-39BD-4315-9632-1C1900D1F911}" type="slidenum">
              <a:rPr lang="en-US" sz="1100">
                <a:solidFill>
                  <a:srgbClr val="898989"/>
                </a:solidFill>
                <a:latin typeface="+mn-lt"/>
              </a:rPr>
              <a:pPr algn="r">
                <a:spcAft>
                  <a:spcPts val="600"/>
                </a:spcAft>
              </a:pPr>
              <a:t>1</a:t>
            </a:fld>
            <a:endParaRPr lang="en-US" sz="1100">
              <a:solidFill>
                <a:srgbClr val="898989"/>
              </a:solidFill>
              <a:latin typeface="+mn-lt"/>
            </a:endParaRPr>
          </a:p>
        </p:txBody>
      </p:sp>
      <p:sp>
        <p:nvSpPr>
          <p:cNvPr id="8" name="Title 1">
            <a:extLst>
              <a:ext uri="{FF2B5EF4-FFF2-40B4-BE49-F238E27FC236}">
                <a16:creationId xmlns:a16="http://schemas.microsoft.com/office/drawing/2014/main" id="{C46AEE6C-14D4-4995-B264-5C3B57AB216A}"/>
              </a:ext>
            </a:extLst>
          </p:cNvPr>
          <p:cNvSpPr txBox="1">
            <a:spLocks/>
          </p:cNvSpPr>
          <p:nvPr/>
        </p:nvSpPr>
        <p:spPr>
          <a:xfrm>
            <a:off x="340471" y="5957080"/>
            <a:ext cx="5429194" cy="28424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000" kern="1200">
                <a:solidFill>
                  <a:schemeClr val="tx2">
                    <a:lumMod val="75000"/>
                    <a:lumOff val="25000"/>
                  </a:schemeClr>
                </a:solidFill>
                <a:latin typeface="+mj-lt"/>
                <a:ea typeface="+mj-ea"/>
                <a:cs typeface="+mj-cs"/>
              </a:defRPr>
            </a:lvl1pPr>
          </a:lstStyle>
          <a:p>
            <a:pPr algn="ctr"/>
            <a:r>
              <a:rPr lang="en-US" sz="1400" dirty="0">
                <a:solidFill>
                  <a:schemeClr val="accent1">
                    <a:lumMod val="50000"/>
                  </a:schemeClr>
                </a:solidFill>
              </a:rPr>
              <a:t>Dr. Steven L. Hall, Director, Office of Veterans Affairs</a:t>
            </a:r>
          </a:p>
        </p:txBody>
      </p:sp>
    </p:spTree>
    <p:extLst>
      <p:ext uri="{BB962C8B-B14F-4D97-AF65-F5344CB8AC3E}">
        <p14:creationId xmlns:p14="http://schemas.microsoft.com/office/powerpoint/2010/main" val="3558218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t="7546"/>
          <a:stretch/>
        </p:blipFill>
        <p:spPr>
          <a:xfrm>
            <a:off x="1524000" y="1219200"/>
            <a:ext cx="9144000" cy="5638800"/>
          </a:xfrm>
          <a:prstGeom prst="rect">
            <a:avLst/>
          </a:prstGeom>
        </p:spPr>
      </p:pic>
      <p:sp>
        <p:nvSpPr>
          <p:cNvPr id="19" name="Rectangle 18"/>
          <p:cNvSpPr/>
          <p:nvPr/>
        </p:nvSpPr>
        <p:spPr>
          <a:xfrm>
            <a:off x="1524000" y="1219200"/>
            <a:ext cx="9144000" cy="5638800"/>
          </a:xfrm>
          <a:prstGeom prst="rect">
            <a:avLst/>
          </a:prstGeom>
          <a:gradFill flip="none" rotWithShape="1">
            <a:gsLst>
              <a:gs pos="100000">
                <a:schemeClr val="accent1">
                  <a:lumMod val="5000"/>
                  <a:lumOff val="95000"/>
                  <a:alpha val="30000"/>
                </a:schemeClr>
              </a:gs>
              <a:gs pos="55000">
                <a:schemeClr val="bg1">
                  <a:lumMod val="0"/>
                  <a:lumOff val="10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graphicFrame>
        <p:nvGraphicFramePr>
          <p:cNvPr id="10" name="Content Placeholder 11"/>
          <p:cNvGraphicFramePr>
            <a:graphicFrameLocks/>
          </p:cNvGraphicFramePr>
          <p:nvPr>
            <p:extLst>
              <p:ext uri="{D42A27DB-BD31-4B8C-83A1-F6EECF244321}">
                <p14:modId xmlns:p14="http://schemas.microsoft.com/office/powerpoint/2010/main" val="811773037"/>
              </p:ext>
            </p:extLst>
          </p:nvPr>
        </p:nvGraphicFramePr>
        <p:xfrm>
          <a:off x="1523999" y="1644651"/>
          <a:ext cx="9143999" cy="2078937"/>
        </p:xfrm>
        <a:graphic>
          <a:graphicData uri="http://schemas.openxmlformats.org/drawingml/2006/table">
            <a:tbl>
              <a:tblPr firstCol="1"/>
              <a:tblGrid>
                <a:gridCol w="1107945">
                  <a:extLst>
                    <a:ext uri="{9D8B030D-6E8A-4147-A177-3AD203B41FA5}">
                      <a16:colId xmlns:a16="http://schemas.microsoft.com/office/drawing/2014/main" val="20000"/>
                    </a:ext>
                  </a:extLst>
                </a:gridCol>
                <a:gridCol w="8036054">
                  <a:extLst>
                    <a:ext uri="{9D8B030D-6E8A-4147-A177-3AD203B41FA5}">
                      <a16:colId xmlns:a16="http://schemas.microsoft.com/office/drawing/2014/main" val="20001"/>
                    </a:ext>
                  </a:extLst>
                </a:gridCol>
              </a:tblGrid>
              <a:tr h="69297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chemeClr val="bg1"/>
                          </a:solidFill>
                          <a:effectLst/>
                          <a:latin typeface="Calibri" pitchFamily="34" charset="0"/>
                          <a:cs typeface="Arial" charset="0"/>
                        </a:rPr>
                        <a:t>1</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kern="1200" cap="none" spc="0" normalizeH="0" baseline="0" noProof="0" dirty="0">
                          <a:ln>
                            <a:noFill/>
                          </a:ln>
                          <a:solidFill>
                            <a:srgbClr val="00BAF7">
                              <a:lumMod val="50000"/>
                            </a:srgbClr>
                          </a:solidFill>
                          <a:effectLst/>
                          <a:uLnTx/>
                          <a:uFillTx/>
                          <a:latin typeface="Source Sans Pro"/>
                          <a:ea typeface="+mj-ea"/>
                          <a:cs typeface="+mj-cs"/>
                        </a:rPr>
                        <a:t>STATISTICS: ACTIVE DUTY / VETERAN / MILITARY-AFFILIATED POPULATION(S)</a:t>
                      </a:r>
                      <a:endParaRPr kumimoji="0" lang="en-US" sz="1800" b="1" i="0" u="none" strike="noStrike" cap="none" normalizeH="0" baseline="0" dirty="0">
                        <a:ln>
                          <a:noFill/>
                        </a:ln>
                        <a:solidFill>
                          <a:schemeClr val="tx1"/>
                        </a:solidFill>
                        <a:effectLst/>
                        <a:latin typeface="Calibri" pitchFamily="34" charset="0"/>
                        <a:cs typeface="Arial"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9297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chemeClr val="bg1"/>
                          </a:solidFill>
                          <a:effectLst/>
                          <a:latin typeface="Calibri" pitchFamily="34" charset="0"/>
                          <a:cs typeface="Arial" charset="0"/>
                        </a:rPr>
                        <a:t>2</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kern="1200" cap="none" spc="0" normalizeH="0" baseline="0" noProof="0" dirty="0">
                          <a:ln>
                            <a:noFill/>
                          </a:ln>
                          <a:solidFill>
                            <a:srgbClr val="00BAF7">
                              <a:lumMod val="50000"/>
                            </a:srgbClr>
                          </a:solidFill>
                          <a:effectLst/>
                          <a:uLnTx/>
                          <a:uFillTx/>
                          <a:latin typeface="Source Sans Pro"/>
                          <a:ea typeface="+mn-ea"/>
                          <a:cs typeface="+mn-cs"/>
                        </a:rPr>
                        <a:t>MAYOR’S OFFICE – STRATEGIC PLAN – CURRENT INITIATIVES</a:t>
                      </a:r>
                      <a:endParaRPr kumimoji="0" lang="en-US" sz="1800" b="1" i="0" u="none" strike="noStrike" cap="none" normalizeH="0" baseline="0" dirty="0">
                        <a:ln>
                          <a:noFill/>
                        </a:ln>
                        <a:solidFill>
                          <a:schemeClr val="tx1"/>
                        </a:solidFill>
                        <a:effectLst/>
                        <a:latin typeface="Calibri" pitchFamily="34" charset="0"/>
                        <a:cs typeface="Arial"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9297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chemeClr val="bg1"/>
                          </a:solidFill>
                          <a:effectLst/>
                          <a:latin typeface="Calibri" pitchFamily="34" charset="0"/>
                          <a:cs typeface="Arial" charset="0"/>
                        </a:rPr>
                        <a:t>3</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kern="1200" cap="none" spc="0" normalizeH="0" baseline="0" noProof="0" dirty="0">
                          <a:ln>
                            <a:noFill/>
                          </a:ln>
                          <a:solidFill>
                            <a:srgbClr val="00BAF7">
                              <a:lumMod val="50000"/>
                            </a:srgbClr>
                          </a:solidFill>
                          <a:effectLst/>
                          <a:uLnTx/>
                          <a:uFillTx/>
                          <a:latin typeface="Source Sans Pro"/>
                          <a:ea typeface="+mn-ea"/>
                          <a:cs typeface="+mn-cs"/>
                        </a:rPr>
                        <a:t>STRATEGIC FORECAST</a:t>
                      </a:r>
                      <a:endParaRPr kumimoji="0" lang="en-US" sz="1800" b="1" i="0" u="none" strike="noStrike" cap="none" normalizeH="0" baseline="0" dirty="0">
                        <a:ln>
                          <a:noFill/>
                        </a:ln>
                        <a:solidFill>
                          <a:schemeClr val="tx1"/>
                        </a:solidFill>
                        <a:effectLst/>
                        <a:latin typeface="Calibri" pitchFamily="34" charset="0"/>
                        <a:cs typeface="Arial"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 name="Title 2"/>
          <p:cNvSpPr>
            <a:spLocks noGrp="1"/>
          </p:cNvSpPr>
          <p:nvPr>
            <p:ph type="title"/>
          </p:nvPr>
        </p:nvSpPr>
        <p:spPr>
          <a:xfrm>
            <a:off x="1981200" y="170288"/>
            <a:ext cx="8458200" cy="858753"/>
          </a:xfrm>
        </p:spPr>
        <p:txBody>
          <a:bodyPr>
            <a:normAutofit/>
          </a:bodyPr>
          <a:lstStyle/>
          <a:p>
            <a:r>
              <a:rPr lang="en-US" sz="3600" dirty="0">
                <a:solidFill>
                  <a:schemeClr val="bg1"/>
                </a:solidFill>
                <a:latin typeface="Source Sans Pro"/>
              </a:rPr>
              <a:t>AGENDA</a:t>
            </a:r>
            <a:endParaRPr lang="en-US" b="1" dirty="0">
              <a:solidFill>
                <a:schemeClr val="bg1"/>
              </a:solidFill>
            </a:endParaRPr>
          </a:p>
        </p:txBody>
      </p:sp>
      <p:sp>
        <p:nvSpPr>
          <p:cNvPr id="6" name="Slide Number Placeholder 5"/>
          <p:cNvSpPr>
            <a:spLocks noGrp="1"/>
          </p:cNvSpPr>
          <p:nvPr>
            <p:ph type="sldNum" sz="quarter" idx="12"/>
          </p:nvPr>
        </p:nvSpPr>
        <p:spPr/>
        <p:txBody>
          <a:bodyPr/>
          <a:lstStyle/>
          <a:p>
            <a:fld id="{75D37058-1E35-43A8-B6CE-C0D6EE107216}" type="slidenum">
              <a:rPr lang="en-US">
                <a:solidFill>
                  <a:prstClr val="black">
                    <a:tint val="75000"/>
                  </a:prstClr>
                </a:solidFill>
                <a:latin typeface="Calibri" panose="020F0502020204030204"/>
              </a:rPr>
              <a:pPr/>
              <a:t>2</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74468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170288"/>
            <a:ext cx="8458200" cy="858753"/>
          </a:xfrm>
        </p:spPr>
        <p:txBody>
          <a:bodyPr>
            <a:normAutofit/>
          </a:bodyPr>
          <a:lstStyle/>
          <a:p>
            <a:r>
              <a:rPr lang="en-US" sz="3600" dirty="0">
                <a:solidFill>
                  <a:schemeClr val="bg1"/>
                </a:solidFill>
                <a:latin typeface="Source Sans Pro"/>
              </a:rPr>
              <a:t>STATISTICS</a:t>
            </a:r>
            <a:endParaRPr lang="en-US" dirty="0">
              <a:solidFill>
                <a:schemeClr val="bg1"/>
              </a:solidFill>
            </a:endParaRPr>
          </a:p>
        </p:txBody>
      </p:sp>
      <p:sp>
        <p:nvSpPr>
          <p:cNvPr id="6" name="Slide Number Placeholder 5"/>
          <p:cNvSpPr>
            <a:spLocks noGrp="1"/>
          </p:cNvSpPr>
          <p:nvPr>
            <p:ph type="sldNum" sz="quarter" idx="12"/>
          </p:nvPr>
        </p:nvSpPr>
        <p:spPr/>
        <p:txBody>
          <a:bodyPr/>
          <a:lstStyle/>
          <a:p>
            <a:fld id="{75D37058-1E35-43A8-B6CE-C0D6EE107216}" type="slidenum">
              <a:rPr lang="en-US">
                <a:solidFill>
                  <a:prstClr val="black">
                    <a:tint val="75000"/>
                  </a:prstClr>
                </a:solidFill>
                <a:latin typeface="Calibri" panose="020F0502020204030204"/>
              </a:rPr>
              <a:pPr/>
              <a:t>3</a:t>
            </a:fld>
            <a:endParaRPr lang="en-US" dirty="0">
              <a:solidFill>
                <a:prstClr val="black">
                  <a:tint val="75000"/>
                </a:prstClr>
              </a:solidFill>
              <a:latin typeface="Calibri" panose="020F0502020204030204"/>
            </a:endParaRPr>
          </a:p>
        </p:txBody>
      </p:sp>
      <p:pic>
        <p:nvPicPr>
          <p:cNvPr id="7" name="Picture 6">
            <a:extLst>
              <a:ext uri="{FF2B5EF4-FFF2-40B4-BE49-F238E27FC236}">
                <a16:creationId xmlns:a16="http://schemas.microsoft.com/office/drawing/2014/main" id="{2DF4B335-BA86-461C-B5DF-5EA277BC7C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2498"/>
            <a:ext cx="11035430" cy="5655501"/>
          </a:xfrm>
          <a:prstGeom prst="rect">
            <a:avLst/>
          </a:prstGeom>
        </p:spPr>
      </p:pic>
      <p:sp>
        <p:nvSpPr>
          <p:cNvPr id="8" name="TextBox 7">
            <a:extLst>
              <a:ext uri="{FF2B5EF4-FFF2-40B4-BE49-F238E27FC236}">
                <a16:creationId xmlns:a16="http://schemas.microsoft.com/office/drawing/2014/main" id="{FC6F1951-BEA4-44AA-AFF9-67A76E88EBC1}"/>
              </a:ext>
            </a:extLst>
          </p:cNvPr>
          <p:cNvSpPr txBox="1"/>
          <p:nvPr/>
        </p:nvSpPr>
        <p:spPr>
          <a:xfrm>
            <a:off x="5824604" y="1358009"/>
            <a:ext cx="6367396" cy="5180905"/>
          </a:xfrm>
          <a:prstGeom prst="rect">
            <a:avLst/>
          </a:prstGeom>
          <a:noFill/>
        </p:spPr>
        <p:txBody>
          <a:bodyPr wrap="square" rtlCol="0">
            <a:spAutoFit/>
          </a:bodyPr>
          <a:lstStyle/>
          <a:p>
            <a:pPr algn="ctr"/>
            <a:r>
              <a:rPr lang="en-US" sz="1600" b="1" dirty="0">
                <a:solidFill>
                  <a:srgbClr val="00BAF7">
                    <a:lumMod val="50000"/>
                  </a:srgbClr>
                </a:solidFill>
                <a:latin typeface="Source Sans Pro"/>
              </a:rPr>
              <a:t>VETERAN POPULATION – CURRENT/FUTURE PROJECTIONS</a:t>
            </a:r>
          </a:p>
          <a:p>
            <a:pPr algn="ctr"/>
            <a:r>
              <a:rPr lang="en-US" sz="1600" b="1" dirty="0">
                <a:solidFill>
                  <a:srgbClr val="00BAF7">
                    <a:lumMod val="50000"/>
                  </a:srgbClr>
                </a:solidFill>
                <a:latin typeface="Source Sans Pro"/>
              </a:rPr>
              <a:t>2017-2037</a:t>
            </a:r>
          </a:p>
          <a:p>
            <a:pPr algn="ct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Texas – 2</a:t>
            </a:r>
            <a:r>
              <a:rPr lang="en-US" sz="1600" b="1" baseline="30000" dirty="0">
                <a:solidFill>
                  <a:srgbClr val="00BAF7">
                    <a:lumMod val="50000"/>
                  </a:srgbClr>
                </a:solidFill>
                <a:latin typeface="Source Sans Pro"/>
              </a:rPr>
              <a:t>nd</a:t>
            </a:r>
            <a:r>
              <a:rPr lang="en-US" sz="1600" b="1" dirty="0">
                <a:solidFill>
                  <a:srgbClr val="00BAF7">
                    <a:lumMod val="50000"/>
                  </a:srgbClr>
                </a:solidFill>
                <a:latin typeface="Source Sans Pro"/>
              </a:rPr>
              <a:t> Largest Veteran Population in U.S.</a:t>
            </a:r>
          </a:p>
          <a:p>
            <a:pPr marL="285750" indent="-285750">
              <a:buFont typeface="Arial" panose="020B0604020202020204" pitchFamily="34" charset="0"/>
              <a:buChar char="•"/>
            </a:pP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City of Houston – Largest Veteran Population in Texas</a:t>
            </a:r>
          </a:p>
          <a:p>
            <a:pPr marL="285750" indent="-285750">
              <a:buFont typeface="Arial" panose="020B0604020202020204" pitchFamily="34" charset="0"/>
              <a:buChar char="•"/>
            </a:pP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City of Houston – 2</a:t>
            </a:r>
            <a:r>
              <a:rPr lang="en-US" sz="1600" b="1" baseline="30000" dirty="0">
                <a:solidFill>
                  <a:srgbClr val="00BAF7">
                    <a:lumMod val="50000"/>
                  </a:srgbClr>
                </a:solidFill>
                <a:latin typeface="Source Sans Pro"/>
              </a:rPr>
              <a:t>nd</a:t>
            </a:r>
            <a:r>
              <a:rPr lang="en-US" sz="1600" b="1" dirty="0">
                <a:solidFill>
                  <a:srgbClr val="00BAF7">
                    <a:lumMod val="50000"/>
                  </a:srgbClr>
                </a:solidFill>
                <a:latin typeface="Source Sans Pro"/>
              </a:rPr>
              <a:t> Largest Veteran Population in U.S.</a:t>
            </a:r>
          </a:p>
          <a:p>
            <a:pPr marL="285750" indent="-285750">
              <a:buFont typeface="Arial" panose="020B0604020202020204" pitchFamily="34" charset="0"/>
              <a:buChar char="•"/>
            </a:pP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Harris County – Largest County Veteran Population in U.S.</a:t>
            </a:r>
          </a:p>
          <a:p>
            <a:pPr marL="285750" indent="-285750">
              <a:buFont typeface="Arial" panose="020B0604020202020204" pitchFamily="34" charset="0"/>
              <a:buChar char="•"/>
            </a:pP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Gulf War–Era Veterans – Largest Population</a:t>
            </a:r>
          </a:p>
          <a:p>
            <a:pPr marL="285750" indent="-285750">
              <a:buFont typeface="Arial" panose="020B0604020202020204" pitchFamily="34" charset="0"/>
              <a:buChar char="•"/>
            </a:pP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Minority Veteran Pop. – Predicted Increase – 23.2% to 32.8%</a:t>
            </a:r>
          </a:p>
          <a:p>
            <a:pPr marL="285750" indent="-285750">
              <a:buFont typeface="Arial" panose="020B0604020202020204" pitchFamily="34" charset="0"/>
              <a:buChar char="•"/>
            </a:pP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Hispanic Veteran Pop. – Predicted Increase – 7.4% to 11.2%</a:t>
            </a:r>
          </a:p>
          <a:p>
            <a:pPr marL="285750" indent="-285750">
              <a:buFont typeface="Arial" panose="020B0604020202020204" pitchFamily="34" charset="0"/>
              <a:buChar char="•"/>
            </a:pP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Female Post 9/11 Veterans – Ratio 1:11 Total Veteran Population</a:t>
            </a:r>
          </a:p>
          <a:p>
            <a:endParaRPr lang="en-US" sz="1600" b="1" baseline="30000" dirty="0">
              <a:solidFill>
                <a:srgbClr val="00BAF7">
                  <a:lumMod val="50000"/>
                </a:srgbClr>
              </a:solidFill>
              <a:latin typeface="Source Sans Pro"/>
            </a:endParaRPr>
          </a:p>
          <a:p>
            <a:endParaRPr lang="en-US" sz="1600" b="1" baseline="30000" dirty="0">
              <a:solidFill>
                <a:srgbClr val="00BAF7">
                  <a:lumMod val="50000"/>
                </a:srgbClr>
              </a:solidFill>
              <a:latin typeface="Avenir LT Std 65 Medium" panose="020B0603020203020204" pitchFamily="34" charset="0"/>
            </a:endParaRPr>
          </a:p>
          <a:p>
            <a:pPr algn="ctr"/>
            <a:endParaRPr lang="en-US" sz="1600" b="1" baseline="30000" dirty="0">
              <a:solidFill>
                <a:srgbClr val="00BAF7">
                  <a:lumMod val="50000"/>
                </a:srgbClr>
              </a:solidFill>
              <a:latin typeface="Avenir LT Std 65 Medium" panose="020B0603020203020204" pitchFamily="34" charset="0"/>
            </a:endParaRPr>
          </a:p>
          <a:p>
            <a:pPr algn="ctr"/>
            <a:endParaRPr lang="en-US" sz="1600" baseline="30000" dirty="0">
              <a:solidFill>
                <a:srgbClr val="FFFFFF"/>
              </a:solidFill>
              <a:latin typeface="Avenir LT Std 45 Book" panose="020B0502020203020204" pitchFamily="34" charset="0"/>
            </a:endParaRPr>
          </a:p>
        </p:txBody>
      </p:sp>
    </p:spTree>
    <p:extLst>
      <p:ext uri="{BB962C8B-B14F-4D97-AF65-F5344CB8AC3E}">
        <p14:creationId xmlns:p14="http://schemas.microsoft.com/office/powerpoint/2010/main" val="3104244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170288"/>
            <a:ext cx="8458200" cy="858753"/>
          </a:xfrm>
        </p:spPr>
        <p:txBody>
          <a:bodyPr>
            <a:normAutofit/>
          </a:bodyPr>
          <a:lstStyle/>
          <a:p>
            <a:r>
              <a:rPr lang="en-US" sz="3600" dirty="0">
                <a:solidFill>
                  <a:schemeClr val="bg1"/>
                </a:solidFill>
                <a:latin typeface="Source Sans Pro"/>
              </a:rPr>
              <a:t>STRATEGIC PLAN</a:t>
            </a:r>
            <a:endParaRPr lang="en-US" dirty="0">
              <a:solidFill>
                <a:schemeClr val="bg1"/>
              </a:solidFill>
            </a:endParaRPr>
          </a:p>
        </p:txBody>
      </p:sp>
      <p:sp>
        <p:nvSpPr>
          <p:cNvPr id="6" name="Slide Number Placeholder 5"/>
          <p:cNvSpPr>
            <a:spLocks noGrp="1"/>
          </p:cNvSpPr>
          <p:nvPr>
            <p:ph type="sldNum" sz="quarter" idx="12"/>
          </p:nvPr>
        </p:nvSpPr>
        <p:spPr/>
        <p:txBody>
          <a:bodyPr/>
          <a:lstStyle/>
          <a:p>
            <a:fld id="{75D37058-1E35-43A8-B6CE-C0D6EE107216}" type="slidenum">
              <a:rPr lang="en-US">
                <a:solidFill>
                  <a:prstClr val="black">
                    <a:tint val="75000"/>
                  </a:prstClr>
                </a:solidFill>
                <a:latin typeface="Calibri" panose="020F0502020204030204"/>
              </a:rPr>
              <a:pPr/>
              <a:t>4</a:t>
            </a:fld>
            <a:endParaRPr lang="en-US" dirty="0">
              <a:solidFill>
                <a:prstClr val="black">
                  <a:tint val="75000"/>
                </a:prstClr>
              </a:solidFill>
              <a:latin typeface="Calibri" panose="020F0502020204030204"/>
            </a:endParaRPr>
          </a:p>
        </p:txBody>
      </p:sp>
      <p:pic>
        <p:nvPicPr>
          <p:cNvPr id="7" name="Picture 6">
            <a:extLst>
              <a:ext uri="{FF2B5EF4-FFF2-40B4-BE49-F238E27FC236}">
                <a16:creationId xmlns:a16="http://schemas.microsoft.com/office/drawing/2014/main" id="{2DF4B335-BA86-461C-B5DF-5EA277BC7C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2498"/>
            <a:ext cx="11035430" cy="5655501"/>
          </a:xfrm>
          <a:prstGeom prst="rect">
            <a:avLst/>
          </a:prstGeom>
        </p:spPr>
      </p:pic>
      <p:sp>
        <p:nvSpPr>
          <p:cNvPr id="8" name="TextBox 7">
            <a:extLst>
              <a:ext uri="{FF2B5EF4-FFF2-40B4-BE49-F238E27FC236}">
                <a16:creationId xmlns:a16="http://schemas.microsoft.com/office/drawing/2014/main" id="{FC6F1951-BEA4-44AA-AFF9-67A76E88EBC1}"/>
              </a:ext>
            </a:extLst>
          </p:cNvPr>
          <p:cNvSpPr txBox="1"/>
          <p:nvPr/>
        </p:nvSpPr>
        <p:spPr>
          <a:xfrm>
            <a:off x="5824604" y="1358009"/>
            <a:ext cx="6367396" cy="4688463"/>
          </a:xfrm>
          <a:prstGeom prst="rect">
            <a:avLst/>
          </a:prstGeom>
          <a:noFill/>
        </p:spPr>
        <p:txBody>
          <a:bodyPr wrap="square" rtlCol="0">
            <a:spAutoFit/>
          </a:bodyPr>
          <a:lstStyle/>
          <a:p>
            <a:pPr algn="ctr"/>
            <a:r>
              <a:rPr lang="en-US" sz="1600" b="1" dirty="0">
                <a:solidFill>
                  <a:srgbClr val="00BAF7">
                    <a:lumMod val="50000"/>
                  </a:srgbClr>
                </a:solidFill>
                <a:latin typeface="Source Sans Pro"/>
              </a:rPr>
              <a:t>MAYOR’S OFFICE – STRATEGIC PLAN – CURRENT INITIATIVES</a:t>
            </a:r>
          </a:p>
          <a:p>
            <a:pPr algn="ctr"/>
            <a:endParaRPr lang="en-US" sz="1600" b="1" dirty="0">
              <a:solidFill>
                <a:srgbClr val="00BAF7">
                  <a:lumMod val="50000"/>
                </a:srgbClr>
              </a:solidFill>
              <a:latin typeface="Source Sans Pro"/>
            </a:endParaRPr>
          </a:p>
          <a:p>
            <a:pPr algn="ct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Develop/Implement Strategic Plan – End-Goal Achievement</a:t>
            </a:r>
          </a:p>
          <a:p>
            <a:pPr marL="285750" indent="-285750">
              <a:buFont typeface="Arial" panose="020B0604020202020204" pitchFamily="34" charset="0"/>
              <a:buChar char="•"/>
            </a:pP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US Army Partnership for Youth Success (</a:t>
            </a:r>
            <a:r>
              <a:rPr lang="en-US" sz="1600" b="1" dirty="0" err="1">
                <a:solidFill>
                  <a:srgbClr val="00BAF7">
                    <a:lumMod val="50000"/>
                  </a:srgbClr>
                </a:solidFill>
                <a:latin typeface="Source Sans Pro"/>
              </a:rPr>
              <a:t>PaYS</a:t>
            </a:r>
            <a:r>
              <a:rPr lang="en-US" sz="1600" b="1" dirty="0">
                <a:solidFill>
                  <a:srgbClr val="00BAF7">
                    <a:lumMod val="50000"/>
                  </a:srgbClr>
                </a:solidFill>
                <a:latin typeface="Source Sans Pro"/>
              </a:rPr>
              <a:t>)</a:t>
            </a:r>
          </a:p>
          <a:p>
            <a:pPr marL="285750" indent="-285750">
              <a:buFont typeface="Arial" panose="020B0604020202020204" pitchFamily="34" charset="0"/>
              <a:buChar char="•"/>
            </a:pP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Governor’s/Mayor’s Challenge - Substance Abuse and Mental Health Services Administration (SAMHSA) &amp; Department of Veterans Affairs (VA)</a:t>
            </a:r>
          </a:p>
          <a:p>
            <a:pPr marL="285750" indent="-285750">
              <a:buFont typeface="Arial" panose="020B0604020202020204" pitchFamily="34" charset="0"/>
              <a:buChar char="•"/>
            </a:pP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City of Houston – Michael E. </a:t>
            </a:r>
            <a:r>
              <a:rPr lang="en-US" sz="1600" b="1" dirty="0" err="1">
                <a:solidFill>
                  <a:srgbClr val="00BAF7">
                    <a:lumMod val="50000"/>
                  </a:srgbClr>
                </a:solidFill>
                <a:latin typeface="Source Sans Pro"/>
              </a:rPr>
              <a:t>DeBakey</a:t>
            </a:r>
            <a:r>
              <a:rPr lang="en-US" sz="1600" b="1" dirty="0">
                <a:solidFill>
                  <a:srgbClr val="00BAF7">
                    <a:lumMod val="50000"/>
                  </a:srgbClr>
                </a:solidFill>
                <a:latin typeface="Source Sans Pro"/>
              </a:rPr>
              <a:t> VA Medical Center </a:t>
            </a:r>
          </a:p>
          <a:p>
            <a:pPr marL="285750" indent="-285750">
              <a:buFont typeface="Arial" panose="020B0604020202020204" pitchFamily="34" charset="0"/>
              <a:buChar char="•"/>
            </a:pP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Harris Center Mental Health &amp; IDD / </a:t>
            </a:r>
            <a:r>
              <a:rPr lang="en-US" sz="1600" b="1" dirty="0" err="1">
                <a:solidFill>
                  <a:srgbClr val="00BAF7">
                    <a:lumMod val="50000"/>
                  </a:srgbClr>
                </a:solidFill>
                <a:latin typeface="Source Sans Pro"/>
              </a:rPr>
              <a:t>DeBakey</a:t>
            </a:r>
            <a:r>
              <a:rPr lang="en-US" sz="1600" b="1" dirty="0">
                <a:solidFill>
                  <a:srgbClr val="00BAF7">
                    <a:lumMod val="50000"/>
                  </a:srgbClr>
                </a:solidFill>
                <a:latin typeface="Source Sans Pro"/>
              </a:rPr>
              <a:t> VA MOU – City of Houston First Responders – ‘No Wrong Door’</a:t>
            </a:r>
          </a:p>
          <a:p>
            <a:endParaRPr lang="en-US" sz="1600" b="1" dirty="0">
              <a:solidFill>
                <a:srgbClr val="00BAF7">
                  <a:lumMod val="50000"/>
                </a:srgbClr>
              </a:solidFill>
              <a:latin typeface="Source Sans Pro"/>
            </a:endParaRPr>
          </a:p>
          <a:p>
            <a:endParaRPr lang="en-US" sz="1600" b="1" baseline="30000" dirty="0">
              <a:solidFill>
                <a:srgbClr val="00BAF7">
                  <a:lumMod val="50000"/>
                </a:srgbClr>
              </a:solidFill>
              <a:latin typeface="Source Sans Pro"/>
            </a:endParaRPr>
          </a:p>
          <a:p>
            <a:endParaRPr lang="en-US" sz="1600" b="1" baseline="30000" dirty="0">
              <a:solidFill>
                <a:srgbClr val="00BAF7">
                  <a:lumMod val="50000"/>
                </a:srgbClr>
              </a:solidFill>
              <a:latin typeface="Avenir LT Std 65 Medium" panose="020B0603020203020204" pitchFamily="34" charset="0"/>
            </a:endParaRPr>
          </a:p>
          <a:p>
            <a:pPr algn="ctr"/>
            <a:endParaRPr lang="en-US" sz="1600" b="1" baseline="30000" dirty="0">
              <a:solidFill>
                <a:srgbClr val="00BAF7">
                  <a:lumMod val="50000"/>
                </a:srgbClr>
              </a:solidFill>
              <a:latin typeface="Avenir LT Std 65 Medium" panose="020B0603020203020204" pitchFamily="34" charset="0"/>
            </a:endParaRPr>
          </a:p>
          <a:p>
            <a:pPr algn="ctr"/>
            <a:endParaRPr lang="en-US" sz="1600" baseline="30000" dirty="0">
              <a:solidFill>
                <a:srgbClr val="FFFFFF"/>
              </a:solidFill>
              <a:latin typeface="Avenir LT Std 45 Book" panose="020B0502020203020204" pitchFamily="34" charset="0"/>
            </a:endParaRPr>
          </a:p>
        </p:txBody>
      </p:sp>
    </p:spTree>
    <p:extLst>
      <p:ext uri="{BB962C8B-B14F-4D97-AF65-F5344CB8AC3E}">
        <p14:creationId xmlns:p14="http://schemas.microsoft.com/office/powerpoint/2010/main" val="1598792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170288"/>
            <a:ext cx="8458200" cy="858753"/>
          </a:xfrm>
        </p:spPr>
        <p:txBody>
          <a:bodyPr>
            <a:normAutofit/>
          </a:bodyPr>
          <a:lstStyle/>
          <a:p>
            <a:r>
              <a:rPr lang="en-US" sz="3600" dirty="0">
                <a:solidFill>
                  <a:schemeClr val="bg1"/>
                </a:solidFill>
                <a:latin typeface="Source Sans Pro"/>
              </a:rPr>
              <a:t>STRATEGIC FORECAST</a:t>
            </a:r>
            <a:endParaRPr lang="en-US" dirty="0">
              <a:solidFill>
                <a:schemeClr val="bg1"/>
              </a:solidFill>
            </a:endParaRPr>
          </a:p>
        </p:txBody>
      </p:sp>
      <p:sp>
        <p:nvSpPr>
          <p:cNvPr id="6" name="Slide Number Placeholder 5"/>
          <p:cNvSpPr>
            <a:spLocks noGrp="1"/>
          </p:cNvSpPr>
          <p:nvPr>
            <p:ph type="sldNum" sz="quarter" idx="12"/>
          </p:nvPr>
        </p:nvSpPr>
        <p:spPr/>
        <p:txBody>
          <a:bodyPr/>
          <a:lstStyle/>
          <a:p>
            <a:fld id="{75D37058-1E35-43A8-B6CE-C0D6EE107216}" type="slidenum">
              <a:rPr lang="en-US">
                <a:solidFill>
                  <a:prstClr val="black">
                    <a:tint val="75000"/>
                  </a:prstClr>
                </a:solidFill>
                <a:latin typeface="Calibri" panose="020F0502020204030204"/>
              </a:rPr>
              <a:pPr/>
              <a:t>5</a:t>
            </a:fld>
            <a:endParaRPr lang="en-US" dirty="0">
              <a:solidFill>
                <a:prstClr val="black">
                  <a:tint val="75000"/>
                </a:prstClr>
              </a:solidFill>
              <a:latin typeface="Calibri" panose="020F0502020204030204"/>
            </a:endParaRPr>
          </a:p>
        </p:txBody>
      </p:sp>
      <p:pic>
        <p:nvPicPr>
          <p:cNvPr id="7" name="Picture 6">
            <a:extLst>
              <a:ext uri="{FF2B5EF4-FFF2-40B4-BE49-F238E27FC236}">
                <a16:creationId xmlns:a16="http://schemas.microsoft.com/office/drawing/2014/main" id="{2DF4B335-BA86-461C-B5DF-5EA277BC7C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2498"/>
            <a:ext cx="11035430" cy="5655501"/>
          </a:xfrm>
          <a:prstGeom prst="rect">
            <a:avLst/>
          </a:prstGeom>
        </p:spPr>
      </p:pic>
      <p:sp>
        <p:nvSpPr>
          <p:cNvPr id="8" name="TextBox 7">
            <a:extLst>
              <a:ext uri="{FF2B5EF4-FFF2-40B4-BE49-F238E27FC236}">
                <a16:creationId xmlns:a16="http://schemas.microsoft.com/office/drawing/2014/main" id="{FC6F1951-BEA4-44AA-AFF9-67A76E88EBC1}"/>
              </a:ext>
            </a:extLst>
          </p:cNvPr>
          <p:cNvSpPr txBox="1"/>
          <p:nvPr/>
        </p:nvSpPr>
        <p:spPr>
          <a:xfrm>
            <a:off x="5824604" y="1358009"/>
            <a:ext cx="6367396" cy="4196020"/>
          </a:xfrm>
          <a:prstGeom prst="rect">
            <a:avLst/>
          </a:prstGeom>
          <a:noFill/>
        </p:spPr>
        <p:txBody>
          <a:bodyPr wrap="square" rtlCol="0">
            <a:spAutoFit/>
          </a:bodyPr>
          <a:lstStyle/>
          <a:p>
            <a:pPr algn="ctr"/>
            <a:r>
              <a:rPr lang="en-US" sz="1600" b="1" dirty="0">
                <a:solidFill>
                  <a:srgbClr val="00BAF7">
                    <a:lumMod val="50000"/>
                  </a:srgbClr>
                </a:solidFill>
                <a:latin typeface="Source Sans Pro"/>
              </a:rPr>
              <a:t>MAYOR’S OFFICE – STRATEGIC FORECAST</a:t>
            </a:r>
          </a:p>
          <a:p>
            <a:pPr algn="ctr"/>
            <a:endParaRPr lang="en-US" sz="1600" b="1" dirty="0">
              <a:solidFill>
                <a:srgbClr val="00BAF7">
                  <a:lumMod val="50000"/>
                </a:srgbClr>
              </a:solidFill>
              <a:latin typeface="Source Sans Pro"/>
            </a:endParaRPr>
          </a:p>
          <a:p>
            <a:pPr algn="ct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City of Houston – Collaboration 15 Texas Military Installations – Sponsor Program Initiative</a:t>
            </a:r>
          </a:p>
          <a:p>
            <a:pPr marL="285750" indent="-285750">
              <a:buFont typeface="Arial" panose="020B0604020202020204" pitchFamily="34" charset="0"/>
              <a:buChar char="•"/>
            </a:pP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City of Houston – Collaboration Between Office of VA &amp; HR</a:t>
            </a:r>
          </a:p>
          <a:p>
            <a:pPr marL="285750" indent="-285750">
              <a:buFont typeface="Arial" panose="020B0604020202020204" pitchFamily="34" charset="0"/>
              <a:buChar char="•"/>
            </a:pP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Re-Boot City of Houston VA Website – Concept = 3 Spheres</a:t>
            </a:r>
          </a:p>
          <a:p>
            <a:pPr marL="285750" indent="-285750">
              <a:buFont typeface="Arial" panose="020B0604020202020204" pitchFamily="34" charset="0"/>
              <a:buChar char="•"/>
            </a:pP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City of Houston – Council Member Engagement – Heat-Mapping</a:t>
            </a:r>
          </a:p>
          <a:p>
            <a:pPr marL="285750" indent="-285750">
              <a:buFont typeface="Arial" panose="020B0604020202020204" pitchFamily="34" charset="0"/>
              <a:buChar char="•"/>
            </a:pPr>
            <a:endParaRPr lang="en-US" sz="1600" b="1" dirty="0">
              <a:solidFill>
                <a:srgbClr val="00BAF7">
                  <a:lumMod val="50000"/>
                </a:srgbClr>
              </a:solidFill>
              <a:latin typeface="Source Sans Pro"/>
            </a:endParaRPr>
          </a:p>
          <a:p>
            <a:pPr marL="285750" indent="-285750">
              <a:buFont typeface="Arial" panose="020B0604020202020204" pitchFamily="34" charset="0"/>
              <a:buChar char="•"/>
            </a:pPr>
            <a:r>
              <a:rPr lang="en-US" sz="1600" b="1" dirty="0">
                <a:solidFill>
                  <a:srgbClr val="00BAF7">
                    <a:lumMod val="50000"/>
                  </a:srgbClr>
                </a:solidFill>
                <a:latin typeface="Source Sans Pro"/>
              </a:rPr>
              <a:t>Recurring Briefing/Presentations</a:t>
            </a:r>
          </a:p>
          <a:p>
            <a:endParaRPr lang="en-US" sz="1600" b="1" dirty="0">
              <a:solidFill>
                <a:srgbClr val="00BAF7">
                  <a:lumMod val="50000"/>
                </a:srgbClr>
              </a:solidFill>
              <a:latin typeface="Source Sans Pro"/>
            </a:endParaRPr>
          </a:p>
          <a:p>
            <a:endParaRPr lang="en-US" sz="1600" b="1" baseline="30000" dirty="0">
              <a:solidFill>
                <a:srgbClr val="00BAF7">
                  <a:lumMod val="50000"/>
                </a:srgbClr>
              </a:solidFill>
              <a:latin typeface="Source Sans Pro"/>
            </a:endParaRPr>
          </a:p>
          <a:p>
            <a:endParaRPr lang="en-US" sz="1600" b="1" baseline="30000" dirty="0">
              <a:solidFill>
                <a:srgbClr val="00BAF7">
                  <a:lumMod val="50000"/>
                </a:srgbClr>
              </a:solidFill>
              <a:latin typeface="Avenir LT Std 65 Medium" panose="020B0603020203020204" pitchFamily="34" charset="0"/>
            </a:endParaRPr>
          </a:p>
          <a:p>
            <a:pPr algn="ctr"/>
            <a:endParaRPr lang="en-US" sz="1600" b="1" baseline="30000" dirty="0">
              <a:solidFill>
                <a:srgbClr val="00BAF7">
                  <a:lumMod val="50000"/>
                </a:srgbClr>
              </a:solidFill>
              <a:latin typeface="Avenir LT Std 65 Medium" panose="020B0603020203020204" pitchFamily="34" charset="0"/>
            </a:endParaRPr>
          </a:p>
          <a:p>
            <a:pPr algn="ctr"/>
            <a:endParaRPr lang="en-US" sz="1600" baseline="30000" dirty="0">
              <a:solidFill>
                <a:srgbClr val="FFFFFF"/>
              </a:solidFill>
              <a:latin typeface="Avenir LT Std 45 Book" panose="020B0502020203020204" pitchFamily="34" charset="0"/>
            </a:endParaRPr>
          </a:p>
        </p:txBody>
      </p:sp>
    </p:spTree>
    <p:extLst>
      <p:ext uri="{BB962C8B-B14F-4D97-AF65-F5344CB8AC3E}">
        <p14:creationId xmlns:p14="http://schemas.microsoft.com/office/powerpoint/2010/main" val="3716882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01_Infographic Powerpoint [Colored]">
  <a:themeElements>
    <a:clrScheme name="Custom 57">
      <a:dk1>
        <a:srgbClr val="FFFFFF"/>
      </a:dk1>
      <a:lt1>
        <a:srgbClr val="000000"/>
      </a:lt1>
      <a:dk2>
        <a:srgbClr val="21221F"/>
      </a:dk2>
      <a:lt2>
        <a:srgbClr val="F8F4E9"/>
      </a:lt2>
      <a:accent1>
        <a:srgbClr val="00BAF7"/>
      </a:accent1>
      <a:accent2>
        <a:srgbClr val="19C1B0"/>
      </a:accent2>
      <a:accent3>
        <a:srgbClr val="89C600"/>
      </a:accent3>
      <a:accent4>
        <a:srgbClr val="FFC000"/>
      </a:accent4>
      <a:accent5>
        <a:srgbClr val="F43816"/>
      </a:accent5>
      <a:accent6>
        <a:srgbClr val="7B3A90"/>
      </a:accent6>
      <a:hlink>
        <a:srgbClr val="0563C1"/>
      </a:hlink>
      <a:folHlink>
        <a:srgbClr val="954F72"/>
      </a:folHlink>
    </a:clrScheme>
    <a:fontScheme name="Custom 21">
      <a:majorFont>
        <a:latin typeface="Source Sans Pro"/>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57150">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0">
          <a:schemeClr val="accent1"/>
        </a:fillRef>
        <a:effectRef idx="0">
          <a:schemeClr val="accent1"/>
        </a:effectRef>
        <a:fontRef idx="minor">
          <a:schemeClr val="tx1"/>
        </a:fontRef>
      </a:style>
    </a:spDef>
    <a:lnDef>
      <a:spPr>
        <a:ln w="28575">
          <a:solidFill>
            <a:schemeClr val="tx2">
              <a:lumMod val="50000"/>
              <a:lumOff val="5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400">
            <a:solidFill>
              <a:schemeClr val="tx2">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01_Infographic Powerpoint [Colored]</Template>
  <TotalTime>10331</TotalTime>
  <Words>1186</Words>
  <Application>Microsoft Office PowerPoint</Application>
  <PresentationFormat>Widescreen</PresentationFormat>
  <Paragraphs>107</Paragraphs>
  <Slides>5</Slides>
  <Notes>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vt:i4>
      </vt:variant>
    </vt:vector>
  </HeadingPairs>
  <TitlesOfParts>
    <vt:vector size="14" baseType="lpstr">
      <vt:lpstr>Arial</vt:lpstr>
      <vt:lpstr>Avenir LT Std 45 Book</vt:lpstr>
      <vt:lpstr>Avenir LT Std 65 Medium</vt:lpstr>
      <vt:lpstr>Calibri</vt:lpstr>
      <vt:lpstr>Calibri Light</vt:lpstr>
      <vt:lpstr>Raleway</vt:lpstr>
      <vt:lpstr>Source Sans Pro</vt:lpstr>
      <vt:lpstr>01_Infographic Powerpoint [Colored]</vt:lpstr>
      <vt:lpstr>Office Theme</vt:lpstr>
      <vt:lpstr>City of Houston Office of Veterans Affairs</vt:lpstr>
      <vt:lpstr>AGENDA</vt:lpstr>
      <vt:lpstr>STATISTICS</vt:lpstr>
      <vt:lpstr>STRATEGIC PLAN</vt:lpstr>
      <vt:lpstr>STRATEGIC FORECAST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Pham Tien Dung</dc:creator>
  <cp:lastModifiedBy>Steve Hall</cp:lastModifiedBy>
  <cp:revision>603</cp:revision>
  <cp:lastPrinted>2016-01-06T18:15:11Z</cp:lastPrinted>
  <dcterms:created xsi:type="dcterms:W3CDTF">2015-05-04T14:49:13Z</dcterms:created>
  <dcterms:modified xsi:type="dcterms:W3CDTF">2019-03-17T14:13:09Z</dcterms:modified>
</cp:coreProperties>
</file>