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9"/>
  </p:notesMasterIdLst>
  <p:handoutMasterIdLst>
    <p:handoutMasterId r:id="rId10"/>
  </p:handoutMasterIdLst>
  <p:sldIdLst>
    <p:sldId id="342" r:id="rId2"/>
    <p:sldId id="344" r:id="rId3"/>
    <p:sldId id="348" r:id="rId4"/>
    <p:sldId id="349" r:id="rId5"/>
    <p:sldId id="345" r:id="rId6"/>
    <p:sldId id="350" r:id="rId7"/>
    <p:sldId id="35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7">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es Osei-Bonsu" initials="JO" lastIdx="9" clrIdx="0">
    <p:extLst/>
  </p:cmAuthor>
  <p:cmAuthor id="2" name="Krista L Stegemiller" initials="KLS" lastIdx="27" clrIdx="1">
    <p:extLst/>
  </p:cmAuthor>
  <p:cmAuthor id="3" name="Sean M Lindstrom" initials="SML" lastIdx="7"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23" autoAdjust="0"/>
    <p:restoredTop sz="56446" autoAdjust="0"/>
  </p:normalViewPr>
  <p:slideViewPr>
    <p:cSldViewPr snapToGrid="0">
      <p:cViewPr varScale="1">
        <p:scale>
          <a:sx n="45" d="100"/>
          <a:sy n="45" d="100"/>
        </p:scale>
        <p:origin x="498" y="42"/>
      </p:cViewPr>
      <p:guideLst>
        <p:guide orient="horz" pos="2167"/>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7" d="100"/>
          <a:sy n="67" d="100"/>
        </p:scale>
        <p:origin x="322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F47CE4CF-BEB3-4AE3-B9B6-0E0BF56FF2BD}" type="datetimeFigureOut">
              <a:rPr lang="en-US" smtClean="0"/>
              <a:t>5/22/2019</a:t>
            </a:fld>
            <a:endParaRPr lang="en-US" dirty="0"/>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E58B12E4-CD10-4CF7-AB7A-200996D539CF}" type="slidenum">
              <a:rPr lang="en-US" smtClean="0"/>
              <a:t>‹#›</a:t>
            </a:fld>
            <a:endParaRPr lang="en-US" dirty="0"/>
          </a:p>
        </p:txBody>
      </p:sp>
    </p:spTree>
    <p:extLst>
      <p:ext uri="{BB962C8B-B14F-4D97-AF65-F5344CB8AC3E}">
        <p14:creationId xmlns:p14="http://schemas.microsoft.com/office/powerpoint/2010/main" val="99458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38475" cy="466725"/>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3970341" y="2"/>
            <a:ext cx="3038475" cy="466725"/>
          </a:xfrm>
          <a:prstGeom prst="rect">
            <a:avLst/>
          </a:prstGeom>
        </p:spPr>
        <p:txBody>
          <a:bodyPr vert="horz" lIns="91427" tIns="45713" rIns="91427" bIns="45713" rtlCol="0"/>
          <a:lstStyle>
            <a:lvl1pPr algn="r">
              <a:defRPr sz="1200"/>
            </a:lvl1pPr>
          </a:lstStyle>
          <a:p>
            <a:fld id="{01896FB4-3287-4654-BF43-1D2C88298C15}" type="datetimeFigureOut">
              <a:rPr lang="en-US" smtClean="0"/>
              <a:t>5/22/2019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1676" y="4473575"/>
            <a:ext cx="5607050" cy="3660775"/>
          </a:xfrm>
          <a:prstGeom prst="rect">
            <a:avLst/>
          </a:prstGeom>
        </p:spPr>
        <p:txBody>
          <a:bodyPr vert="horz" lIns="91427" tIns="45713" rIns="91427"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3" y="8829676"/>
            <a:ext cx="3038475" cy="466725"/>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41" y="8829676"/>
            <a:ext cx="3038475" cy="466725"/>
          </a:xfrm>
          <a:prstGeom prst="rect">
            <a:avLst/>
          </a:prstGeom>
        </p:spPr>
        <p:txBody>
          <a:bodyPr vert="horz" lIns="91427" tIns="45713" rIns="91427" bIns="45713" rtlCol="0" anchor="b"/>
          <a:lstStyle>
            <a:lvl1pPr algn="r">
              <a:defRPr sz="1200"/>
            </a:lvl1pPr>
          </a:lstStyle>
          <a:p>
            <a:fld id="{2CAF6483-8743-41C2-846C-DF8FE3810E0C}" type="slidenum">
              <a:rPr lang="en-US" smtClean="0"/>
              <a:t>‹#›</a:t>
            </a:fld>
            <a:endParaRPr lang="en-US" dirty="0"/>
          </a:p>
        </p:txBody>
      </p:sp>
    </p:spTree>
    <p:extLst>
      <p:ext uri="{BB962C8B-B14F-4D97-AF65-F5344CB8AC3E}">
        <p14:creationId xmlns:p14="http://schemas.microsoft.com/office/powerpoint/2010/main" val="1576745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t>1</a:t>
            </a:fld>
            <a:endParaRPr lang="en-US" dirty="0"/>
          </a:p>
        </p:txBody>
      </p:sp>
    </p:spTree>
    <p:extLst>
      <p:ext uri="{BB962C8B-B14F-4D97-AF65-F5344CB8AC3E}">
        <p14:creationId xmlns:p14="http://schemas.microsoft.com/office/powerpoint/2010/main" val="35514525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2: Overview</a:t>
            </a:r>
          </a:p>
          <a:p>
            <a:endParaRPr lang="en-US" dirty="0"/>
          </a:p>
          <a:p>
            <a:endParaRPr lang="en-US" dirty="0"/>
          </a:p>
        </p:txBody>
      </p:sp>
      <p:sp>
        <p:nvSpPr>
          <p:cNvPr id="4" name="Slide Number Placeholder 3"/>
          <p:cNvSpPr>
            <a:spLocks noGrp="1"/>
          </p:cNvSpPr>
          <p:nvPr>
            <p:ph type="sldNum" sz="quarter" idx="5"/>
          </p:nvPr>
        </p:nvSpPr>
        <p:spPr/>
        <p:txBody>
          <a:bodyPr/>
          <a:lstStyle/>
          <a:p>
            <a:fld id="{2CAF6483-8743-41C2-846C-DF8FE3810E0C}" type="slidenum">
              <a:rPr lang="en-US" smtClean="0"/>
              <a:t>2</a:t>
            </a:fld>
            <a:endParaRPr lang="en-US" dirty="0"/>
          </a:p>
        </p:txBody>
      </p:sp>
    </p:spTree>
    <p:extLst>
      <p:ext uri="{BB962C8B-B14F-4D97-AF65-F5344CB8AC3E}">
        <p14:creationId xmlns:p14="http://schemas.microsoft.com/office/powerpoint/2010/main" val="35984467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3: Overarching Goal – Governor’s / Mayor’s Challenge</a:t>
            </a:r>
          </a:p>
          <a:p>
            <a:endParaRPr lang="en-US" dirty="0"/>
          </a:p>
          <a:p>
            <a:pPr marL="171450" indent="-171450">
              <a:buFontTx/>
              <a:buChar char="-"/>
            </a:pPr>
            <a:r>
              <a:rPr lang="en-US" dirty="0"/>
              <a:t>The overarching goal of this nationwide initiative, sponsored by VHA and SAMHSA is to end suicide among SMVF using a comprehensive public health approach.</a:t>
            </a:r>
          </a:p>
          <a:p>
            <a:pPr marL="171450" indent="-171450">
              <a:buFontTx/>
              <a:buChar char="-"/>
            </a:pPr>
            <a:r>
              <a:rPr lang="en-US" dirty="0"/>
              <a:t>Through data analysis and their current suicide prevention initiatives, 10 states were formally invited to participate in the Governor’s Challenge, of which seven accepted, to include, Arizona, Colorado, Kansas, Montana, New Hampshire, Texas and Virginia.</a:t>
            </a:r>
          </a:p>
          <a:p>
            <a:pPr marL="171450" indent="-171450">
              <a:buFontTx/>
              <a:buChar char="-"/>
            </a:pPr>
            <a:r>
              <a:rPr lang="en-US" dirty="0"/>
              <a:t>Under this initiative, State leaders meet on a recurring basis to develop a plan to implement the National Strategy for Preventing Veteran Suicide, which provides a framework for identifying priorities, organizing efforts and contributing to a national focus on SMVF suicide prevention.</a:t>
            </a:r>
          </a:p>
          <a:p>
            <a:pPr marL="171450" indent="-171450">
              <a:buFontTx/>
              <a:buChar char="-"/>
            </a:pPr>
            <a:r>
              <a:rPr lang="en-US" dirty="0"/>
              <a:t>The goal of the associated Policy Academy technical assistance process is to strengthen statewide behavioral health care systems and suicide prevention services for SMVF through ongoing collaboration at the federal, state, and local levels.</a:t>
            </a:r>
          </a:p>
          <a:p>
            <a:pPr marL="171450" indent="-171450">
              <a:buFontTx/>
              <a:buChar char="-"/>
            </a:pPr>
            <a:r>
              <a:rPr lang="en-US" dirty="0"/>
              <a:t>Governor’s Selection: In observance of the slightly over 1-year anniversary of the 2018 SAMHSA initiated Mayor’s Challenge &amp; Governor Abbott’s Invitation, Mayor Turner accepted the Governor’s Challenge, making Houston the 1st City in Texas to be included in the nationwide initiative. Austin accepted the challenge later that same year and was identified as the 2nd City in Texas to be included.</a:t>
            </a:r>
          </a:p>
          <a:p>
            <a:endParaRPr lang="en-US" dirty="0"/>
          </a:p>
          <a:p>
            <a:endParaRPr lang="en-US" dirty="0"/>
          </a:p>
        </p:txBody>
      </p:sp>
      <p:sp>
        <p:nvSpPr>
          <p:cNvPr id="4" name="Slide Number Placeholder 3"/>
          <p:cNvSpPr>
            <a:spLocks noGrp="1"/>
          </p:cNvSpPr>
          <p:nvPr>
            <p:ph type="sldNum" sz="quarter" idx="5"/>
          </p:nvPr>
        </p:nvSpPr>
        <p:spPr/>
        <p:txBody>
          <a:bodyPr/>
          <a:lstStyle/>
          <a:p>
            <a:fld id="{2CAF6483-8743-41C2-846C-DF8FE3810E0C}" type="slidenum">
              <a:rPr lang="en-US" smtClean="0"/>
              <a:t>3</a:t>
            </a:fld>
            <a:endParaRPr lang="en-US" dirty="0"/>
          </a:p>
        </p:txBody>
      </p:sp>
    </p:spTree>
    <p:extLst>
      <p:ext uri="{BB962C8B-B14F-4D97-AF65-F5344CB8AC3E}">
        <p14:creationId xmlns:p14="http://schemas.microsoft.com/office/powerpoint/2010/main" val="3068192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4: Suicide – Impact By the Numbers</a:t>
            </a:r>
          </a:p>
          <a:p>
            <a:endParaRPr lang="en-US" dirty="0"/>
          </a:p>
          <a:p>
            <a:pPr marL="171450" indent="-171450">
              <a:buFontTx/>
              <a:buChar char="-"/>
            </a:pPr>
            <a:r>
              <a:rPr lang="en-US" dirty="0"/>
              <a:t>In effort to put into proper context, the following Charts are presented. While the number of deaths identified in this data is not directly reflective of the SMVF population(s), this provides a snap shot of the overall impact on the community.</a:t>
            </a:r>
          </a:p>
          <a:p>
            <a:pPr marL="171450" indent="-171450">
              <a:buFontTx/>
              <a:buChar char="-"/>
            </a:pPr>
            <a:r>
              <a:rPr lang="en-US" dirty="0"/>
              <a:t>CHART 1: The WONDER system is a Centers of Disease Control database that has the capacity to track deaths by intent, in this case “Self Harm” (Suicide).  In 2017, the WONDER system indicates that Harris County experienced nearly 500 Deaths by Suicide.</a:t>
            </a:r>
          </a:p>
          <a:p>
            <a:pPr marL="171450" indent="-171450">
              <a:buFontTx/>
              <a:buChar char="-"/>
            </a:pPr>
            <a:r>
              <a:rPr lang="en-US" dirty="0"/>
              <a:t>The impact of suicide is far reaching beyond the 489 persons lost in Harris County. </a:t>
            </a:r>
          </a:p>
          <a:p>
            <a:pPr marL="171450" indent="-171450">
              <a:buFontTx/>
              <a:buChar char="-"/>
            </a:pPr>
            <a:r>
              <a:rPr lang="en-US" dirty="0"/>
              <a:t>A survey, conducted by Dr. Julie </a:t>
            </a:r>
            <a:r>
              <a:rPr lang="en-US" dirty="0" err="1"/>
              <a:t>Cerel</a:t>
            </a:r>
            <a:r>
              <a:rPr lang="en-US" dirty="0"/>
              <a:t> polled over 1,700 adult respondents and determined that nearly half (46.7%) knew someone who had died by suicide, constituting a suicide exposure during their lifetime (</a:t>
            </a:r>
            <a:r>
              <a:rPr lang="en-US" dirty="0" err="1"/>
              <a:t>Cerel</a:t>
            </a:r>
            <a:r>
              <a:rPr lang="en-US" dirty="0"/>
              <a:t> et al., 2018). Based on the results of that research, it is estimated that for every U.S. suicide death, approximately 135 people are exposed to that suicide. </a:t>
            </a:r>
          </a:p>
          <a:p>
            <a:pPr marL="171450" indent="-171450">
              <a:buFontTx/>
              <a:buChar char="-"/>
            </a:pPr>
            <a:endParaRPr lang="en-US" dirty="0"/>
          </a:p>
          <a:p>
            <a:pPr marL="171450" indent="-171450">
              <a:buFontTx/>
              <a:buChar char="-"/>
            </a:pPr>
            <a:r>
              <a:rPr lang="en-US" dirty="0"/>
              <a:t>Additionally, in a separate study, Dr. </a:t>
            </a:r>
            <a:r>
              <a:rPr lang="en-US" dirty="0" err="1"/>
              <a:t>Cerel</a:t>
            </a:r>
            <a:r>
              <a:rPr lang="en-US" dirty="0"/>
              <a:t> and colleagues, in concert with the Nationally Administered 2016 General Social Survey, revealed that slightly over half (51%) of the respondents had experienced a Suicide Exposure during their lifetime (</a:t>
            </a:r>
            <a:r>
              <a:rPr lang="en-US" dirty="0" err="1"/>
              <a:t>Feigelman</a:t>
            </a:r>
            <a:r>
              <a:rPr lang="en-US" dirty="0"/>
              <a:t> et al., 2018). (Source link for more information: https://msrc.fsu.edu/blog/how-many-people-are-affected-suicide-not-six)</a:t>
            </a:r>
          </a:p>
          <a:p>
            <a:pPr marL="171450" indent="-171450">
              <a:buFontTx/>
              <a:buChar char="-"/>
            </a:pPr>
            <a:r>
              <a:rPr lang="en-US" dirty="0"/>
              <a:t>Based on Dr. </a:t>
            </a:r>
            <a:r>
              <a:rPr lang="en-US" dirty="0" err="1"/>
              <a:t>Cerel’s</a:t>
            </a:r>
            <a:r>
              <a:rPr lang="en-US" dirty="0"/>
              <a:t> and others who have researched suicide exposures, her estimates would indicate over 66,000 Houstonians have experienced Suicide Exposure in 2017, based on the CDC data in Chart 1</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a:solidFill>
                  <a:schemeClr val="tx1"/>
                </a:solidFill>
                <a:effectLst/>
                <a:latin typeface="+mn-lt"/>
                <a:ea typeface="+mn-ea"/>
                <a:cs typeface="+mn-cs"/>
              </a:rPr>
              <a:t>Each death by suicide comes at substantial costs to Harris County and the City of Houston.  According to the National Center for Injury Prevention report, which is based on the NCHS Vital Statistics System reported in the CDC’s WISQARS system, the cost of each death by suicide incurs approximately $4,000 in medical costs (which equates to nearly $2million annually for Harris County).  From an economic point of view, the CDC further estimates each death by suicide creates a work-loss cost of $1.16 million per death, which equates to over $560 million in lost workforce productivity each year. </a:t>
            </a:r>
          </a:p>
          <a:p>
            <a:pPr marL="171450" indent="-171450">
              <a:buFontTx/>
              <a:buChar char="-"/>
            </a:pPr>
            <a:endParaRPr lang="en-US" dirty="0"/>
          </a:p>
          <a:p>
            <a:endParaRPr lang="en-US" dirty="0"/>
          </a:p>
        </p:txBody>
      </p:sp>
      <p:sp>
        <p:nvSpPr>
          <p:cNvPr id="4" name="Slide Number Placeholder 3"/>
          <p:cNvSpPr>
            <a:spLocks noGrp="1"/>
          </p:cNvSpPr>
          <p:nvPr>
            <p:ph type="sldNum" sz="quarter" idx="5"/>
          </p:nvPr>
        </p:nvSpPr>
        <p:spPr/>
        <p:txBody>
          <a:bodyPr/>
          <a:lstStyle/>
          <a:p>
            <a:fld id="{2CAF6483-8743-41C2-846C-DF8FE3810E0C}" type="slidenum">
              <a:rPr lang="en-US" smtClean="0"/>
              <a:t>4</a:t>
            </a:fld>
            <a:endParaRPr lang="en-US" dirty="0"/>
          </a:p>
        </p:txBody>
      </p:sp>
    </p:spTree>
    <p:extLst>
      <p:ext uri="{BB962C8B-B14F-4D97-AF65-F5344CB8AC3E}">
        <p14:creationId xmlns:p14="http://schemas.microsoft.com/office/powerpoint/2010/main" val="38771324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5: Mayor’s Challenge – Team Houston Accomplishments</a:t>
            </a:r>
          </a:p>
          <a:p>
            <a:endParaRPr lang="en-US" dirty="0"/>
          </a:p>
          <a:p>
            <a:pPr marL="171450" indent="-171450">
              <a:buFontTx/>
              <a:buChar char="-"/>
            </a:pPr>
            <a:r>
              <a:rPr lang="en-US" dirty="0"/>
              <a:t>In the summer of 2018, the Houston Mayor’s Challenge started meeting monthly. Team Houston has formed 4 Sub-Committees: Education &amp; Training / Communications &amp; Outreach / Crisis Coordination / and more recently Data Analytics &amp; Outcomes.</a:t>
            </a:r>
          </a:p>
          <a:p>
            <a:pPr marL="171450" indent="-171450">
              <a:buFontTx/>
              <a:buChar char="-"/>
            </a:pPr>
            <a:r>
              <a:rPr lang="en-US" dirty="0"/>
              <a:t>In alignment with the National &amp; State of Texas Strategies to address, mitigate and ultimately eliminate suicide, The Houston Team has developed/implemented a Strategic Action Plan that crosswalks the aforementioned strategies to ensure that all stakeholder efforts (Comprised of Department VA, … are coordinated and properly aligned.</a:t>
            </a:r>
          </a:p>
          <a:p>
            <a:pPr marL="171450" indent="-171450">
              <a:buFontTx/>
              <a:buChar char="-"/>
            </a:pPr>
            <a:r>
              <a:rPr lang="en-US" dirty="0"/>
              <a:t>Accomplishments:</a:t>
            </a:r>
          </a:p>
          <a:p>
            <a:pPr marL="171450" indent="-171450">
              <a:buFontTx/>
              <a:buChar char="-"/>
            </a:pPr>
            <a:r>
              <a:rPr lang="en-US" dirty="0"/>
              <a:t>The Mayor’s Challenge has allowed multiple agencies to come together to coordinate our efforts to assist Veterans and helped identify how we can work together with the available resources we each have to create a spectrum of care.</a:t>
            </a:r>
          </a:p>
          <a:p>
            <a:pPr marL="171450" indent="-171450">
              <a:buFontTx/>
              <a:buChar char="-"/>
            </a:pPr>
            <a:r>
              <a:rPr lang="en-US" dirty="0"/>
              <a:t>Coordination of care established between the VA and The Harris Center (the local county mental health authority) through a Memorandum of Understanding (MOU) which provides a mechanism for warm handoffs to ensure Veterans receive needed services. Through this process, A referral is sent to The Harris Center or to the VA and the Veteran will be contacted by the respective agency.  An assessment will be scheduled and services will be offered. BACKDROP: Previous efforts/actions were limited to offering a phone number/point of contact for the Veteran to call, but now the Veteran will be contacted by the agency to ensure proper follow up and facilitation/connection to appropriate services.</a:t>
            </a:r>
          </a:p>
          <a:p>
            <a:pPr marL="171450" indent="-171450">
              <a:buFontTx/>
              <a:buChar char="-"/>
            </a:pPr>
            <a:r>
              <a:rPr lang="en-US" dirty="0"/>
              <a:t>The Houston Police Department and Fire Department will begin providing patient information to The Harris Center when a suicide related behavior is the reason for the call. Practice Change in the Fire Department which will require first responders to ask if the person served in the military.  Also, they will now start tracking suicide attempts and suspected suicides in their data.</a:t>
            </a:r>
          </a:p>
          <a:p>
            <a:pPr marL="171450" indent="-171450">
              <a:buFontTx/>
              <a:buChar char="-"/>
            </a:pPr>
            <a:r>
              <a:rPr lang="en-US" dirty="0"/>
              <a:t>The Harris Center will triage, assess the patient and assist with connecting to follow up services in the community or the VA to ensure people, including Veterans and their families, are connected to services following suicidal behaviors.</a:t>
            </a:r>
          </a:p>
          <a:p>
            <a:pPr marL="171450" indent="-171450">
              <a:buFontTx/>
              <a:buChar char="-"/>
            </a:pPr>
            <a:r>
              <a:rPr lang="en-US" dirty="0"/>
              <a:t>City agencies and potentially hospitals will start asking if someone served in the military rather than asking if they are a Veteran as many people who served in the military might not self-report as being a Veteran.</a:t>
            </a:r>
          </a:p>
          <a:p>
            <a:pPr marL="171450" indent="-171450">
              <a:buFontTx/>
              <a:buChar char="-"/>
            </a:pPr>
            <a:r>
              <a:rPr lang="en-US" dirty="0"/>
              <a:t>VA Transfer Center is now assisting with identification of people who presented to community hospitals with suicidal or suicidal behavior in the community which will assist in ensure appropriate follow up care and assessment for ongoing risk.</a:t>
            </a:r>
          </a:p>
          <a:p>
            <a:pPr marL="171450" indent="-171450">
              <a:buFontTx/>
              <a:buChar char="-"/>
            </a:pPr>
            <a:r>
              <a:rPr lang="en-US" dirty="0"/>
              <a:t>Suicide Prevention Care Package with available resources from multiple agencies, (Mental Health America Crisis Guide, Combined Arms information, Gun Locks, VA Suicide Prevention materials and others)</a:t>
            </a:r>
          </a:p>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t>5</a:t>
            </a:fld>
            <a:endParaRPr lang="en-US" dirty="0"/>
          </a:p>
        </p:txBody>
      </p:sp>
    </p:spTree>
    <p:extLst>
      <p:ext uri="{BB962C8B-B14F-4D97-AF65-F5344CB8AC3E}">
        <p14:creationId xmlns:p14="http://schemas.microsoft.com/office/powerpoint/2010/main" val="2610039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6: Mayor’s Challenge – Team Houston Future Goals</a:t>
            </a:r>
          </a:p>
          <a:p>
            <a:endParaRPr lang="en-US" dirty="0"/>
          </a:p>
          <a:p>
            <a:pPr marL="171450" indent="-171450">
              <a:buFontTx/>
              <a:buChar char="-"/>
            </a:pPr>
            <a:r>
              <a:rPr lang="en-US" dirty="0"/>
              <a:t>The City of Houston is developing a “Psychiatric Emergency Response Call Center” which will ensure persons’ with mental health needs are connected to services in a timely manner.  The first responders will ask if the person has served in the military to connect them to needed services in a timely manner as well.</a:t>
            </a:r>
          </a:p>
          <a:p>
            <a:pPr marL="171450" indent="-171450">
              <a:buFontTx/>
              <a:buChar char="-"/>
            </a:pPr>
            <a:r>
              <a:rPr lang="en-US" dirty="0"/>
              <a:t>Finalize MOU with the Houston Police Department and the VA for telehealth pilot to assist the police in the community when they are on site with a Veteran in crisis.</a:t>
            </a:r>
          </a:p>
          <a:p>
            <a:pPr marL="171450" indent="-171450">
              <a:buFontTx/>
              <a:buChar char="-"/>
            </a:pPr>
            <a:r>
              <a:rPr lang="en-US" dirty="0"/>
              <a:t>Update the City of Houston Veteran’s website as a resource for people in the community.</a:t>
            </a:r>
          </a:p>
          <a:p>
            <a:pPr marL="171450" indent="-171450">
              <a:buFontTx/>
              <a:buChar char="-"/>
            </a:pPr>
            <a:r>
              <a:rPr lang="en-US" dirty="0"/>
              <a:t>When a Veteran presents to the VA and is found ineligible, we will now follow up with those Veterans to ensure they are connected in the community (MOU with The Harris Center).</a:t>
            </a:r>
          </a:p>
          <a:p>
            <a:pPr marL="171450" indent="-171450">
              <a:buFontTx/>
              <a:buChar char="-"/>
            </a:pPr>
            <a:r>
              <a:rPr lang="en-US" dirty="0"/>
              <a:t>Providing gun locks to the parents through PTA meetings and by presenting to the Center for School Behavioral Health.</a:t>
            </a:r>
          </a:p>
          <a:p>
            <a:pPr marL="171450" indent="-171450">
              <a:buFontTx/>
              <a:buChar char="-"/>
            </a:pPr>
            <a:r>
              <a:rPr lang="en-US" dirty="0"/>
              <a:t>Desired Overall Outcome would be “no wrong door” through coordination of care and connection to resources.</a:t>
            </a:r>
          </a:p>
          <a:p>
            <a:pPr marL="171450" indent="-171450">
              <a:buFontTx/>
              <a:buChar char="-"/>
            </a:pPr>
            <a:endParaRPr lang="en-US" dirty="0"/>
          </a:p>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t>6</a:t>
            </a:fld>
            <a:endParaRPr lang="en-US" dirty="0"/>
          </a:p>
        </p:txBody>
      </p:sp>
    </p:spTree>
    <p:extLst>
      <p:ext uri="{BB962C8B-B14F-4D97-AF65-F5344CB8AC3E}">
        <p14:creationId xmlns:p14="http://schemas.microsoft.com/office/powerpoint/2010/main" val="13422736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SLIDE 7: Questions/Comments</a:t>
            </a:r>
          </a:p>
          <a:p>
            <a:endParaRPr lang="en-US" dirty="0"/>
          </a:p>
          <a:p>
            <a:endParaRPr lang="en-US" dirty="0"/>
          </a:p>
        </p:txBody>
      </p:sp>
      <p:sp>
        <p:nvSpPr>
          <p:cNvPr id="4" name="Slide Number Placeholder 3"/>
          <p:cNvSpPr>
            <a:spLocks noGrp="1"/>
          </p:cNvSpPr>
          <p:nvPr>
            <p:ph type="sldNum" sz="quarter" idx="10"/>
          </p:nvPr>
        </p:nvSpPr>
        <p:spPr/>
        <p:txBody>
          <a:bodyPr/>
          <a:lstStyle/>
          <a:p>
            <a:fld id="{2CAF6483-8743-41C2-846C-DF8FE3810E0C}" type="slidenum">
              <a:rPr lang="en-US" smtClean="0"/>
              <a:t>7</a:t>
            </a:fld>
            <a:endParaRPr lang="en-US" dirty="0"/>
          </a:p>
        </p:txBody>
      </p:sp>
    </p:spTree>
    <p:extLst>
      <p:ext uri="{BB962C8B-B14F-4D97-AF65-F5344CB8AC3E}">
        <p14:creationId xmlns:p14="http://schemas.microsoft.com/office/powerpoint/2010/main" val="16903988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5257800"/>
            <a:ext cx="9144000" cy="16002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base">
              <a:spcBef>
                <a:spcPct val="0"/>
              </a:spcBef>
              <a:spcAft>
                <a:spcPct val="0"/>
              </a:spcAft>
            </a:pPr>
            <a:endParaRPr lang="en-US" dirty="0">
              <a:solidFill>
                <a:prstClr val="white"/>
              </a:solidFill>
            </a:endParaRPr>
          </a:p>
        </p:txBody>
      </p:sp>
      <p:sp>
        <p:nvSpPr>
          <p:cNvPr id="2" name="Title 1"/>
          <p:cNvSpPr>
            <a:spLocks noGrp="1"/>
          </p:cNvSpPr>
          <p:nvPr>
            <p:ph type="ctrTitle"/>
          </p:nvPr>
        </p:nvSpPr>
        <p:spPr>
          <a:xfrm>
            <a:off x="457200" y="2732881"/>
            <a:ext cx="8166100" cy="2387600"/>
          </a:xfrm>
        </p:spPr>
        <p:txBody>
          <a:bodyPr anchor="t" anchorCtr="0">
            <a:normAutofit/>
          </a:bodyPr>
          <a:lstStyle>
            <a:lvl1pPr algn="l">
              <a:defRPr sz="4200">
                <a:solidFill>
                  <a:srgbClr val="63666A"/>
                </a:solidFill>
              </a:defRPr>
            </a:lvl1pPr>
          </a:lstStyle>
          <a:p>
            <a:r>
              <a:rPr lang="en-US" dirty="0"/>
              <a:t>Click to edit Master title style</a:t>
            </a:r>
          </a:p>
        </p:txBody>
      </p:sp>
      <p:sp>
        <p:nvSpPr>
          <p:cNvPr id="3" name="Subtitle 2"/>
          <p:cNvSpPr>
            <a:spLocks noGrp="1"/>
          </p:cNvSpPr>
          <p:nvPr>
            <p:ph type="subTitle" idx="1"/>
          </p:nvPr>
        </p:nvSpPr>
        <p:spPr>
          <a:xfrm>
            <a:off x="457200" y="5532438"/>
            <a:ext cx="8166100" cy="1185862"/>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cxnSp>
        <p:nvCxnSpPr>
          <p:cNvPr id="6" name="Straight Connector 5"/>
          <p:cNvCxnSpPr/>
          <p:nvPr userDrawn="1"/>
        </p:nvCxnSpPr>
        <p:spPr>
          <a:xfrm>
            <a:off x="0" y="5257800"/>
            <a:ext cx="9144000" cy="0"/>
          </a:xfrm>
          <a:prstGeom prst="line">
            <a:avLst/>
          </a:prstGeom>
          <a:ln/>
        </p:spPr>
        <p:style>
          <a:lnRef idx="3">
            <a:schemeClr val="accent4"/>
          </a:lnRef>
          <a:fillRef idx="0">
            <a:schemeClr val="accent4"/>
          </a:fillRef>
          <a:effectRef idx="2">
            <a:schemeClr val="accent4"/>
          </a:effectRef>
          <a:fontRef idx="minor">
            <a:schemeClr val="tx1"/>
          </a:fontRef>
        </p:style>
      </p:cxnSp>
      <p:pic>
        <p:nvPicPr>
          <p:cNvPr id="8" name="Picture 7"/>
          <p:cNvPicPr>
            <a:picLocks noChangeAspect="1"/>
          </p:cNvPicPr>
          <p:nvPr userDrawn="1"/>
        </p:nvPicPr>
        <p:blipFill>
          <a:blip r:embed="rId2"/>
          <a:stretch>
            <a:fillRect/>
          </a:stretch>
        </p:blipFill>
        <p:spPr>
          <a:xfrm>
            <a:off x="6380901" y="294883"/>
            <a:ext cx="2163361" cy="2163361"/>
          </a:xfrm>
          <a:prstGeom prst="rect">
            <a:avLst/>
          </a:prstGeom>
        </p:spPr>
      </p:pic>
    </p:spTree>
    <p:extLst>
      <p:ext uri="{BB962C8B-B14F-4D97-AF65-F5344CB8AC3E}">
        <p14:creationId xmlns:p14="http://schemas.microsoft.com/office/powerpoint/2010/main" val="127614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3800" cy="839862"/>
          </a:xfrm>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a:cxnSpLocks noChangeShapeType="1"/>
          </p:cNvCxnSpPr>
          <p:nvPr userDrawn="1"/>
        </p:nvCxnSpPr>
        <p:spPr bwMode="auto">
          <a:xfrm>
            <a:off x="457200" y="1143000"/>
            <a:ext cx="8229600" cy="7937"/>
          </a:xfrm>
          <a:prstGeom prst="line">
            <a:avLst/>
          </a:prstGeom>
          <a:noFill/>
          <a:ln w="38100">
            <a:solidFill>
              <a:schemeClr val="accent5">
                <a:lumMod val="50000"/>
              </a:schemeClr>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7" name="Picture 6"/>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420504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3139"/>
            <a:ext cx="6272784" cy="839862"/>
          </a:xfrm>
        </p:spPr>
        <p:txBody>
          <a:bodyPr/>
          <a:lstStyle/>
          <a:p>
            <a:r>
              <a:rPr lang="en-US" dirty="0"/>
              <a:t>Click to edit Master title style</a:t>
            </a:r>
          </a:p>
        </p:txBody>
      </p:sp>
      <p:sp>
        <p:nvSpPr>
          <p:cNvPr id="3" name="Content Placeholder 2"/>
          <p:cNvSpPr>
            <a:spLocks noGrp="1"/>
          </p:cNvSpPr>
          <p:nvPr>
            <p:ph sz="half" idx="1"/>
          </p:nvPr>
        </p:nvSpPr>
        <p:spPr>
          <a:xfrm>
            <a:off x="457200" y="1490472"/>
            <a:ext cx="386715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19650" y="1490472"/>
            <a:ext cx="3867150" cy="4351338"/>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p:cNvCxnSpPr>
            <a:cxnSpLocks noChangeShapeType="1"/>
          </p:cNvCxnSpPr>
          <p:nvPr userDrawn="1"/>
        </p:nvCxnSpPr>
        <p:spPr bwMode="auto">
          <a:xfrm>
            <a:off x="457200" y="1143000"/>
            <a:ext cx="8229600" cy="7937"/>
          </a:xfrm>
          <a:prstGeom prst="line">
            <a:avLst/>
          </a:prstGeom>
          <a:noFill/>
          <a:ln w="381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7"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8" name="Picture 7"/>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501737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60364"/>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3575050" y="1242459"/>
            <a:ext cx="5111750" cy="4988479"/>
          </a:xfrm>
        </p:spPr>
        <p:txBody>
          <a:bodyPr/>
          <a:lstStyle>
            <a:lvl1pPr>
              <a:defRPr sz="2400">
                <a:latin typeface="Arial" panose="020B0604020202020204" pitchFamily="34" charset="0"/>
                <a:cs typeface="Arial" panose="020B0604020202020204" pitchFamily="34" charset="0"/>
              </a:defRPr>
            </a:lvl1pPr>
            <a:lvl2pPr>
              <a:defRPr sz="22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481898"/>
            <a:ext cx="3008313" cy="3749040"/>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2738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r>
              <a:rPr lang="en-US" dirty="0">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859616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149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251983"/>
            <a:ext cx="5486400" cy="35898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4816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1" name="Straight Connector 10"/>
          <p:cNvCxnSpPr>
            <a:cxnSpLocks noChangeShapeType="1"/>
          </p:cNvCxnSpPr>
          <p:nvPr userDrawn="1"/>
        </p:nvCxnSpPr>
        <p:spPr bwMode="auto">
          <a:xfrm>
            <a:off x="463550" y="1128713"/>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8"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r>
              <a:rPr lang="en-US" dirty="0">
                <a:solidFill>
                  <a:prstClr val="black"/>
                </a:solidFill>
              </a:rPr>
              <a:t>Click to edit Master title style</a:t>
            </a:r>
          </a:p>
        </p:txBody>
      </p: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23088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a:cxnSpLocks noChangeShapeType="1"/>
          </p:cNvCxnSpPr>
          <p:nvPr userDrawn="1"/>
        </p:nvCxnSpPr>
        <p:spPr bwMode="auto">
          <a:xfrm>
            <a:off x="463550"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10" name="Picture 9"/>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498587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61509"/>
            <a:ext cx="2057400" cy="4988479"/>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1261509"/>
            <a:ext cx="6019800" cy="498847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7" name="Straight Connector 6"/>
          <p:cNvCxnSpPr>
            <a:cxnSpLocks noChangeShapeType="1"/>
          </p:cNvCxnSpPr>
          <p:nvPr userDrawn="1"/>
        </p:nvCxnSpPr>
        <p:spPr bwMode="auto">
          <a:xfrm>
            <a:off x="454025" y="1138238"/>
            <a:ext cx="8229600" cy="7937"/>
          </a:xfrm>
          <a:prstGeom prst="line">
            <a:avLst/>
          </a:prstGeom>
          <a:noFill/>
          <a:ln w="25400">
            <a:solidFill>
              <a:srgbClr val="002060"/>
            </a:solidFill>
            <a:round/>
            <a:headEnd/>
            <a:tailEnd/>
          </a:ln>
          <a:effectLst>
            <a:outerShdw blurRad="63500" dist="20000" dir="5400000" rotWithShape="0">
              <a:srgbClr val="000000">
                <a:alpha val="37999"/>
              </a:srgbClr>
            </a:outerShdw>
          </a:effectLst>
          <a:extLst>
            <a:ext uri="{909E8E84-426E-40DD-AFC4-6F175D3DCCD1}">
              <a14:hiddenFill xmlns:a14="http://schemas.microsoft.com/office/drawing/2010/main">
                <a:noFill/>
              </a14:hiddenFill>
            </a:ext>
          </a:extLst>
        </p:spPr>
      </p:cxnSp>
      <p:sp>
        <p:nvSpPr>
          <p:cNvPr id="9" name="Title 1"/>
          <p:cNvSpPr txBox="1">
            <a:spLocks/>
          </p:cNvSpPr>
          <p:nvPr userDrawn="1"/>
        </p:nvSpPr>
        <p:spPr>
          <a:xfrm>
            <a:off x="457200" y="303139"/>
            <a:ext cx="6731000" cy="839862"/>
          </a:xfrm>
          <a:prstGeom prst="rect">
            <a:avLst/>
          </a:prstGeom>
        </p:spPr>
        <p:txBody>
          <a:bodyPr vert="horz" lIns="0" tIns="0" rIns="0" bIns="0" rtlCol="0" anchor="ctr" anchorCtr="0">
            <a:normAutofit/>
          </a:bodyPr>
          <a:lst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a:lstStyle>
          <a:p>
            <a:r>
              <a:rPr lang="en-US" dirty="0">
                <a:solidFill>
                  <a:prstClr val="black"/>
                </a:solidFill>
              </a:rPr>
              <a:t>Click to edit Master title style</a:t>
            </a:r>
          </a:p>
        </p:txBody>
      </p:sp>
      <p:sp>
        <p:nvSpPr>
          <p:cNvPr id="10" name="Slide Number Placeholder 5"/>
          <p:cNvSpPr>
            <a:spLocks noGrp="1"/>
          </p:cNvSpPr>
          <p:nvPr>
            <p:ph type="sldNum" sz="quarter" idx="12"/>
          </p:nvPr>
        </p:nvSpPr>
        <p:spPr>
          <a:xfrm>
            <a:off x="6553200" y="6356350"/>
            <a:ext cx="2133600" cy="365125"/>
          </a:xfrm>
          <a:prstGeom prst="rect">
            <a:avLst/>
          </a:prstGeom>
        </p:spPr>
        <p:txBody>
          <a:bodyPr/>
          <a:lstStyle>
            <a:lvl1pPr algn="r">
              <a:defRPr sz="1200">
                <a:latin typeface="+mn-lt"/>
              </a:defRPr>
            </a:lvl1p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a:t>
            </a:fld>
            <a:endParaRPr lang="en-US" dirty="0">
              <a:solidFill>
                <a:prstClr val="black"/>
              </a:solidFill>
              <a:ea typeface="ＭＳ Ｐゴシック" charset="0"/>
            </a:endParaRPr>
          </a:p>
        </p:txBody>
      </p:sp>
      <p:pic>
        <p:nvPicPr>
          <p:cNvPr id="11" name="Picture 10"/>
          <p:cNvPicPr>
            <a:picLocks noChangeAspect="1"/>
          </p:cNvPicPr>
          <p:nvPr userDrawn="1"/>
        </p:nvPicPr>
        <p:blipFill>
          <a:blip r:embed="rId2"/>
          <a:stretch>
            <a:fillRect/>
          </a:stretch>
        </p:blipFill>
        <p:spPr>
          <a:xfrm>
            <a:off x="7201945" y="75306"/>
            <a:ext cx="1013909" cy="1013909"/>
          </a:xfrm>
          <a:prstGeom prst="rect">
            <a:avLst/>
          </a:prstGeom>
        </p:spPr>
      </p:pic>
    </p:spTree>
    <p:extLst>
      <p:ext uri="{BB962C8B-B14F-4D97-AF65-F5344CB8AC3E}">
        <p14:creationId xmlns:p14="http://schemas.microsoft.com/office/powerpoint/2010/main" val="3192314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Safal basic">
    <p:spTree>
      <p:nvGrpSpPr>
        <p:cNvPr id="1" name=""/>
        <p:cNvGrpSpPr/>
        <p:nvPr/>
      </p:nvGrpSpPr>
      <p:grpSpPr>
        <a:xfrm>
          <a:off x="0" y="0"/>
          <a:ext cx="0" cy="0"/>
          <a:chOff x="0" y="0"/>
          <a:chExt cx="0" cy="0"/>
        </a:xfrm>
      </p:grpSpPr>
      <p:pic>
        <p:nvPicPr>
          <p:cNvPr id="15" name="Picture 14"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490" y="6736090"/>
            <a:ext cx="9143391" cy="121910"/>
          </a:xfrm>
          <a:prstGeom prst="rect">
            <a:avLst/>
          </a:prstGeom>
        </p:spPr>
      </p:pic>
      <p:sp>
        <p:nvSpPr>
          <p:cNvPr id="16" name="Text Placeholder 15"/>
          <p:cNvSpPr>
            <a:spLocks noGrp="1"/>
          </p:cNvSpPr>
          <p:nvPr>
            <p:ph type="body" sz="quarter" idx="11"/>
          </p:nvPr>
        </p:nvSpPr>
        <p:spPr>
          <a:xfrm>
            <a:off x="365760" y="990600"/>
            <a:ext cx="8412480" cy="4419600"/>
          </a:xfrm>
          <a:prstGeom prst="rect">
            <a:avLst/>
          </a:prstGeom>
        </p:spPr>
        <p:txBody>
          <a:bodyPr/>
          <a:lstStyle>
            <a:lvl1pPr marL="225425" indent="-225425">
              <a:defRPr sz="1800">
                <a:latin typeface="Arial" pitchFamily="34" charset="0"/>
                <a:cs typeface="Arial" pitchFamily="34" charset="0"/>
              </a:defRPr>
            </a:lvl1pPr>
            <a:lvl2pPr marL="688975" indent="-231775">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p:txBody>
      </p:sp>
      <p:pic>
        <p:nvPicPr>
          <p:cNvPr id="10" name="Picture 9" descr="bar.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10" y="-3043"/>
            <a:ext cx="9143391" cy="79243"/>
          </a:xfrm>
          <a:prstGeom prst="rect">
            <a:avLst/>
          </a:prstGeom>
        </p:spPr>
      </p:pic>
      <p:sp>
        <p:nvSpPr>
          <p:cNvPr id="11" name="Title 14"/>
          <p:cNvSpPr txBox="1">
            <a:spLocks/>
          </p:cNvSpPr>
          <p:nvPr userDrawn="1"/>
        </p:nvSpPr>
        <p:spPr>
          <a:xfrm>
            <a:off x="457200" y="274638"/>
            <a:ext cx="8229600" cy="563562"/>
          </a:xfrm>
          <a:prstGeom prst="rect">
            <a:avLst/>
          </a:prstGeom>
        </p:spPr>
        <p:txBody>
          <a:bodyPr/>
          <a:lstStyle>
            <a:lvl1pPr>
              <a:defRPr sz="2000" b="1"/>
            </a:lvl1pPr>
          </a:lstStyle>
          <a:p>
            <a:pPr algn="ctr">
              <a:defRPr/>
            </a:pPr>
            <a:endParaRPr lang="en-US" dirty="0">
              <a:solidFill>
                <a:prstClr val="black"/>
              </a:solidFill>
              <a:latin typeface="Calibri"/>
              <a:ea typeface="+mj-ea"/>
              <a:cs typeface="+mj-cs"/>
            </a:endParaRPr>
          </a:p>
        </p:txBody>
      </p:sp>
      <p:sp>
        <p:nvSpPr>
          <p:cNvPr id="17" name="Text Placeholder 2"/>
          <p:cNvSpPr>
            <a:spLocks noGrp="1"/>
          </p:cNvSpPr>
          <p:nvPr>
            <p:ph type="body" sz="quarter" idx="13" hasCustomPrompt="1"/>
          </p:nvPr>
        </p:nvSpPr>
        <p:spPr>
          <a:xfrm>
            <a:off x="436245" y="6019800"/>
            <a:ext cx="8412480" cy="369332"/>
          </a:xfrm>
          <a:prstGeom prst="rect">
            <a:avLst/>
          </a:prstGeom>
        </p:spPr>
        <p:txBody>
          <a:bodyPr anchor="b">
            <a:spAutoFit/>
          </a:bodyPr>
          <a:lstStyle>
            <a:lvl1pPr marL="0" indent="0" algn="ctr">
              <a:buNone/>
              <a:defRPr sz="1800" b="1" i="1"/>
            </a:lvl1pPr>
            <a:lvl2pPr>
              <a:defRPr sz="1800" b="1" i="1"/>
            </a:lvl2pPr>
            <a:lvl3pPr>
              <a:defRPr sz="1800" b="1" i="1"/>
            </a:lvl3pPr>
            <a:lvl4pPr>
              <a:defRPr sz="1800" b="1" i="1"/>
            </a:lvl4pPr>
            <a:lvl5pPr>
              <a:defRPr sz="1800" b="1" i="1"/>
            </a:lvl5pPr>
          </a:lstStyle>
          <a:p>
            <a:pPr lvl="0"/>
            <a:r>
              <a:rPr lang="en-US" dirty="0"/>
              <a:t>Click to edit takeaway</a:t>
            </a:r>
          </a:p>
        </p:txBody>
      </p:sp>
      <p:sp>
        <p:nvSpPr>
          <p:cNvPr id="12" name="Rectangle 11"/>
          <p:cNvSpPr>
            <a:spLocks noChangeArrowheads="1"/>
          </p:cNvSpPr>
          <p:nvPr userDrawn="1"/>
        </p:nvSpPr>
        <p:spPr bwMode="auto">
          <a:xfrm>
            <a:off x="-490" y="6674616"/>
            <a:ext cx="9001055" cy="366767"/>
          </a:xfrm>
          <a:prstGeom prst="rect">
            <a:avLst/>
          </a:prstGeom>
          <a:noFill/>
          <a:ln>
            <a:noFill/>
          </a:ln>
          <a:extLst/>
        </p:spPr>
        <p:txBody>
          <a:bodyPr wrap="square" lIns="90488" tIns="44450" rIns="90488" bIns="44450" anchor="ctr">
            <a:spAutoFit/>
          </a:bodyPr>
          <a:lstStyle/>
          <a:p>
            <a:r>
              <a:rPr lang="en-US" sz="900" i="1" dirty="0"/>
              <a:t>The content of this presentation is proprietary and confidential information of</a:t>
            </a:r>
            <a:r>
              <a:rPr lang="en-US" sz="900" i="1" baseline="0" dirty="0"/>
              <a:t> </a:t>
            </a:r>
            <a:r>
              <a:rPr lang="en-US" sz="900" i="1" dirty="0"/>
              <a:t>©2017 Safal Partners</a:t>
            </a:r>
            <a:endParaRPr lang="en-US" sz="1800" i="1" dirty="0"/>
          </a:p>
          <a:p>
            <a:pPr algn="r" defTabSz="457200" eaLnBrk="0" fontAlgn="auto" hangingPunct="0">
              <a:spcBef>
                <a:spcPts val="0"/>
              </a:spcBef>
              <a:spcAft>
                <a:spcPts val="0"/>
              </a:spcAft>
              <a:defRPr/>
            </a:pPr>
            <a:endParaRPr lang="en-US" sz="900" dirty="0">
              <a:solidFill>
                <a:prstClr val="black"/>
              </a:solidFill>
              <a:latin typeface="Calibri"/>
            </a:endParaRPr>
          </a:p>
        </p:txBody>
      </p:sp>
      <p:sp>
        <p:nvSpPr>
          <p:cNvPr id="13" name="Rectangle 12"/>
          <p:cNvSpPr>
            <a:spLocks noChangeArrowheads="1"/>
          </p:cNvSpPr>
          <p:nvPr userDrawn="1"/>
        </p:nvSpPr>
        <p:spPr bwMode="auto">
          <a:xfrm>
            <a:off x="8393906" y="6666384"/>
            <a:ext cx="433387" cy="230832"/>
          </a:xfrm>
          <a:prstGeom prst="rect">
            <a:avLst/>
          </a:prstGeom>
          <a:noFill/>
          <a:ln>
            <a:noFill/>
          </a:ln>
          <a:extLst/>
        </p:spPr>
        <p:txBody>
          <a:bodyPr lIns="90488" rIns="90488" anchor="ctr">
            <a:spAutoFit/>
          </a:bodyPr>
          <a:lstStyle/>
          <a:p>
            <a:pPr algn="ctr" defTabSz="457200" eaLnBrk="0" fontAlgn="auto" hangingPunct="0">
              <a:spcBef>
                <a:spcPts val="0"/>
              </a:spcBef>
              <a:spcAft>
                <a:spcPts val="0"/>
              </a:spcAft>
              <a:defRPr/>
            </a:pPr>
            <a:fld id="{2BF07DEB-607E-47B5-8250-1D8372858C64}" type="slidenum">
              <a:rPr lang="en-US" sz="900" smtClean="0">
                <a:solidFill>
                  <a:prstClr val="black"/>
                </a:solidFill>
                <a:latin typeface="Calibri"/>
              </a:rPr>
              <a:pPr algn="ctr" defTabSz="457200" eaLnBrk="0" fontAlgn="auto" hangingPunct="0">
                <a:spcBef>
                  <a:spcPts val="0"/>
                </a:spcBef>
                <a:spcAft>
                  <a:spcPts val="0"/>
                </a:spcAft>
                <a:defRPr/>
              </a:pPr>
              <a:t>‹#›</a:t>
            </a:fld>
            <a:endParaRPr lang="en-US" sz="900" dirty="0">
              <a:solidFill>
                <a:prstClr val="black"/>
              </a:solidFill>
              <a:latin typeface="Calibri"/>
            </a:endParaRPr>
          </a:p>
        </p:txBody>
      </p:sp>
      <p:sp>
        <p:nvSpPr>
          <p:cNvPr id="14" name="Title 14"/>
          <p:cNvSpPr>
            <a:spLocks noGrp="1"/>
          </p:cNvSpPr>
          <p:nvPr>
            <p:ph type="title"/>
          </p:nvPr>
        </p:nvSpPr>
        <p:spPr>
          <a:xfrm>
            <a:off x="381000" y="274638"/>
            <a:ext cx="8229600" cy="563562"/>
          </a:xfrm>
          <a:prstGeom prst="rect">
            <a:avLst/>
          </a:prstGeom>
        </p:spPr>
        <p:txBody>
          <a:bodyPr/>
          <a:lstStyle>
            <a:lvl1pPr>
              <a:defRPr sz="2000" b="1"/>
            </a:lvl1pPr>
          </a:lstStyle>
          <a:p>
            <a:r>
              <a:rPr lang="en-US"/>
              <a:t>Click to edit Master title style</a:t>
            </a:r>
            <a:endParaRPr lang="en-US" dirty="0"/>
          </a:p>
        </p:txBody>
      </p:sp>
    </p:spTree>
    <p:extLst>
      <p:ext uri="{BB962C8B-B14F-4D97-AF65-F5344CB8AC3E}">
        <p14:creationId xmlns:p14="http://schemas.microsoft.com/office/powerpoint/2010/main" val="74370110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03139"/>
            <a:ext cx="6731000" cy="839862"/>
          </a:xfrm>
          <a:prstGeom prst="rect">
            <a:avLst/>
          </a:prstGeom>
        </p:spPr>
        <p:txBody>
          <a:bodyPr vert="horz" lIns="0" tIns="0" rIns="0" bIns="0" rtlCol="0" anchor="ctr" anchorCtr="0">
            <a:normAutofit/>
          </a:bodyPr>
          <a:lstStyle/>
          <a:p>
            <a:r>
              <a:rPr lang="en-US" dirty="0"/>
              <a:t>Click to edit Master title style</a:t>
            </a:r>
          </a:p>
        </p:txBody>
      </p:sp>
      <p:sp>
        <p:nvSpPr>
          <p:cNvPr id="3" name="Text Placeholder 2"/>
          <p:cNvSpPr>
            <a:spLocks noGrp="1"/>
          </p:cNvSpPr>
          <p:nvPr>
            <p:ph type="body" idx="1"/>
          </p:nvPr>
        </p:nvSpPr>
        <p:spPr>
          <a:xfrm>
            <a:off x="457200" y="1490472"/>
            <a:ext cx="8229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205243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93" r:id="rId8"/>
  </p:sldLayoutIdLst>
  <p:hf hdr="0" ftr="0" dt="0"/>
  <p:txStyles>
    <p:titleStyle>
      <a:lvl1pPr algn="l" defTabSz="914400" rtl="0" eaLnBrk="1" latinLnBrk="0" hangingPunct="1">
        <a:lnSpc>
          <a:spcPct val="90000"/>
        </a:lnSpc>
        <a:spcBef>
          <a:spcPct val="0"/>
        </a:spcBef>
        <a:buNone/>
        <a:defRPr sz="2800" kern="1200">
          <a:solidFill>
            <a:schemeClr val="tx1"/>
          </a:solidFill>
          <a:latin typeface="Arial" panose="020B0604020202020204" pitchFamily="34" charset="0"/>
          <a:ea typeface="+mj-ea"/>
          <a:cs typeface="Arial" panose="020B0604020202020204" pitchFamily="34" charset="0"/>
        </a:defRPr>
      </a:lvl1pPr>
    </p:titleStyle>
    <p:body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6914" y="2417805"/>
            <a:ext cx="8810171" cy="2792823"/>
          </a:xfrm>
        </p:spPr>
        <p:txBody>
          <a:bodyPr>
            <a:normAutofit fontScale="90000"/>
          </a:bodyPr>
          <a:lstStyle/>
          <a:p>
            <a:pPr algn="ctr"/>
            <a:r>
              <a:rPr lang="en-US" dirty="0">
                <a:solidFill>
                  <a:schemeClr val="accent1">
                    <a:lumMod val="50000"/>
                  </a:schemeClr>
                </a:solidFill>
                <a:latin typeface="Calibri Light" panose="020F0302020204030204" pitchFamily="34" charset="0"/>
                <a:cs typeface="Calibri Light" panose="020F0302020204030204" pitchFamily="34" charset="0"/>
              </a:rPr>
              <a:t>City of Houston Mayor’s Office – Office of Veterans Affairs</a:t>
            </a:r>
            <a:br>
              <a:rPr lang="en-US" dirty="0">
                <a:solidFill>
                  <a:schemeClr val="accent1">
                    <a:lumMod val="50000"/>
                  </a:schemeClr>
                </a:solidFill>
                <a:latin typeface="Calibri Light" panose="020F0302020204030204" pitchFamily="34" charset="0"/>
                <a:cs typeface="Calibri Light" panose="020F0302020204030204" pitchFamily="34" charset="0"/>
              </a:rPr>
            </a:br>
            <a:br>
              <a:rPr lang="en-US" dirty="0">
                <a:solidFill>
                  <a:schemeClr val="accent1">
                    <a:lumMod val="50000"/>
                  </a:schemeClr>
                </a:solidFill>
                <a:latin typeface="Calibri Light" panose="020F0302020204030204" pitchFamily="34" charset="0"/>
                <a:cs typeface="Calibri Light" panose="020F0302020204030204" pitchFamily="34" charset="0"/>
              </a:rPr>
            </a:br>
            <a:r>
              <a:rPr lang="en-US" sz="3100" dirty="0">
                <a:solidFill>
                  <a:schemeClr val="accent1">
                    <a:lumMod val="50000"/>
                  </a:schemeClr>
                </a:solidFill>
                <a:latin typeface="Calibri Light" panose="020F0302020204030204" pitchFamily="34" charset="0"/>
                <a:cs typeface="Calibri Light" panose="020F0302020204030204" pitchFamily="34" charset="0"/>
              </a:rPr>
              <a:t>VA/HHS/SAMHSA Governor’s/Mayor’s Challenge</a:t>
            </a:r>
            <a:br>
              <a:rPr lang="en-US" sz="2800" dirty="0">
                <a:solidFill>
                  <a:schemeClr val="accent1">
                    <a:lumMod val="50000"/>
                  </a:schemeClr>
                </a:solidFill>
                <a:latin typeface="Calibri Light" panose="020F0302020204030204" pitchFamily="34" charset="0"/>
                <a:cs typeface="Calibri Light" panose="020F0302020204030204" pitchFamily="34" charset="0"/>
              </a:rPr>
            </a:br>
            <a:r>
              <a:rPr lang="en-US" sz="2700" dirty="0">
                <a:solidFill>
                  <a:schemeClr val="accent1">
                    <a:lumMod val="50000"/>
                  </a:schemeClr>
                </a:solidFill>
                <a:latin typeface="Calibri Light" panose="020F0302020204030204" pitchFamily="34" charset="0"/>
                <a:cs typeface="Calibri Light" panose="020F0302020204030204" pitchFamily="34" charset="0"/>
              </a:rPr>
              <a:t>To Prevent Suicide Among Service Members, Veterans and their Families</a:t>
            </a:r>
            <a:br>
              <a:rPr lang="en-US" sz="2800" dirty="0">
                <a:latin typeface="Helvetica" pitchFamily="34" charset="0"/>
              </a:rPr>
            </a:br>
            <a:br>
              <a:rPr lang="en-US" sz="2800" dirty="0">
                <a:latin typeface="Helvetica" pitchFamily="34" charset="0"/>
              </a:rPr>
            </a:br>
            <a:endParaRPr lang="en-US" sz="2800" dirty="0">
              <a:latin typeface="Helvetica" pitchFamily="34" charset="0"/>
            </a:endParaRPr>
          </a:p>
        </p:txBody>
      </p:sp>
      <p:sp>
        <p:nvSpPr>
          <p:cNvPr id="3" name="Subtitle 2"/>
          <p:cNvSpPr>
            <a:spLocks noGrp="1"/>
          </p:cNvSpPr>
          <p:nvPr>
            <p:ph type="subTitle" idx="1"/>
          </p:nvPr>
        </p:nvSpPr>
        <p:spPr>
          <a:xfrm>
            <a:off x="2743200" y="5532438"/>
            <a:ext cx="3672114" cy="1185862"/>
          </a:xfrm>
        </p:spPr>
        <p:txBody>
          <a:bodyPr/>
          <a:lstStyle/>
          <a:p>
            <a:pPr algn="ctr"/>
            <a:r>
              <a:rPr lang="en-US" dirty="0">
                <a:latin typeface="Calibri Light" panose="020F0302020204030204" pitchFamily="34" charset="0"/>
                <a:cs typeface="Calibri Light" panose="020F0302020204030204" pitchFamily="34" charset="0"/>
              </a:rPr>
              <a:t>May 22, 2019</a:t>
            </a:r>
          </a:p>
        </p:txBody>
      </p:sp>
      <p:pic>
        <p:nvPicPr>
          <p:cNvPr id="4" name="Picture 3">
            <a:extLst>
              <a:ext uri="{FF2B5EF4-FFF2-40B4-BE49-F238E27FC236}">
                <a16:creationId xmlns:a16="http://schemas.microsoft.com/office/drawing/2014/main" id="{1CBF9DB6-9319-4A38-9B64-C83CE28BD9AA}"/>
              </a:ext>
            </a:extLst>
          </p:cNvPr>
          <p:cNvPicPr>
            <a:picLocks noChangeAspect="1"/>
          </p:cNvPicPr>
          <p:nvPr/>
        </p:nvPicPr>
        <p:blipFill>
          <a:blip r:embed="rId3"/>
          <a:stretch>
            <a:fillRect/>
          </a:stretch>
        </p:blipFill>
        <p:spPr>
          <a:xfrm>
            <a:off x="436652" y="591124"/>
            <a:ext cx="2181418" cy="1709250"/>
          </a:xfrm>
          <a:prstGeom prst="rect">
            <a:avLst/>
          </a:prstGeom>
        </p:spPr>
      </p:pic>
    </p:spTree>
    <p:extLst>
      <p:ext uri="{BB962C8B-B14F-4D97-AF65-F5344CB8AC3E}">
        <p14:creationId xmlns:p14="http://schemas.microsoft.com/office/powerpoint/2010/main" val="158015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p:txBody>
          <a:bodyPr>
            <a:normAutofit/>
          </a:bodyPr>
          <a:lstStyle/>
          <a:p>
            <a:pPr algn="ctr"/>
            <a:r>
              <a:rPr lang="en-US" sz="3600" dirty="0">
                <a:solidFill>
                  <a:schemeClr val="accent1">
                    <a:lumMod val="50000"/>
                  </a:schemeClr>
                </a:solidFill>
                <a:latin typeface="+mj-lt"/>
              </a:rPr>
              <a:t>Overview</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2</a:t>
            </a:fld>
            <a:endParaRPr lang="en-US" dirty="0">
              <a:solidFill>
                <a:prstClr val="black"/>
              </a:solidFill>
              <a:ea typeface="ＭＳ Ｐゴシック" charset="0"/>
            </a:endParaRPr>
          </a:p>
        </p:txBody>
      </p:sp>
      <p:sp>
        <p:nvSpPr>
          <p:cNvPr id="7" name="Espace réservé du contenu 2">
            <a:extLst>
              <a:ext uri="{FF2B5EF4-FFF2-40B4-BE49-F238E27FC236}">
                <a16:creationId xmlns:a16="http://schemas.microsoft.com/office/drawing/2014/main" id="{DC7FB7A8-344D-44EF-9F5D-864B44063A57}"/>
              </a:ext>
            </a:extLst>
          </p:cNvPr>
          <p:cNvSpPr txBox="1">
            <a:spLocks/>
          </p:cNvSpPr>
          <p:nvPr/>
        </p:nvSpPr>
        <p:spPr>
          <a:xfrm>
            <a:off x="457200" y="1600200"/>
            <a:ext cx="8229600" cy="396551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Governor’s / Mayor’s Challenge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ea typeface="Calibri" panose="020F0502020204030204" pitchFamily="34" charset="0"/>
                <a:cs typeface="Calibri Light" panose="020F0302020204030204" pitchFamily="34" charset="0"/>
              </a:rPr>
              <a:t>Suicide – Impact By the Numbers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ea typeface="Calibri" panose="020F0502020204030204" pitchFamily="34" charset="0"/>
                <a:cs typeface="Calibri Light" panose="020F0302020204030204" pitchFamily="34" charset="0"/>
              </a:rPr>
              <a:t>Mayor’s Challenge – Team Houston Accomplishments</a:t>
            </a: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ea typeface="Calibri" panose="020F05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ea typeface="Calibri" panose="020F0502020204030204" pitchFamily="34" charset="0"/>
                <a:cs typeface="Calibri Light" panose="020F0302020204030204" pitchFamily="34" charset="0"/>
              </a:rPr>
              <a:t>Mayor’s Challenge – Team Houston Future Goals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rgbClr val="4F81BD">
                  <a:lumMod val="50000"/>
                </a:srgbClr>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32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307172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p:txBody>
          <a:bodyPr>
            <a:normAutofit/>
          </a:bodyPr>
          <a:lstStyle/>
          <a:p>
            <a:pPr algn="ctr"/>
            <a:r>
              <a:rPr lang="en-US" sz="3600" dirty="0">
                <a:solidFill>
                  <a:schemeClr val="accent1">
                    <a:lumMod val="50000"/>
                  </a:schemeClr>
                </a:solidFill>
                <a:latin typeface="+mj-lt"/>
              </a:rPr>
              <a:t>Governor’s / Mayor’s Challenge</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3</a:t>
            </a:fld>
            <a:endParaRPr lang="en-US" dirty="0">
              <a:solidFill>
                <a:prstClr val="black"/>
              </a:solidFill>
              <a:ea typeface="ＭＳ Ｐゴシック" charset="0"/>
            </a:endParaRPr>
          </a:p>
        </p:txBody>
      </p:sp>
      <p:sp>
        <p:nvSpPr>
          <p:cNvPr id="7" name="Espace réservé du contenu 2">
            <a:extLst>
              <a:ext uri="{FF2B5EF4-FFF2-40B4-BE49-F238E27FC236}">
                <a16:creationId xmlns:a16="http://schemas.microsoft.com/office/drawing/2014/main" id="{DC7FB7A8-344D-44EF-9F5D-864B44063A57}"/>
              </a:ext>
            </a:extLst>
          </p:cNvPr>
          <p:cNvSpPr txBox="1">
            <a:spLocks/>
          </p:cNvSpPr>
          <p:nvPr/>
        </p:nvSpPr>
        <p:spPr>
          <a:xfrm>
            <a:off x="457200" y="1581150"/>
            <a:ext cx="8229600" cy="3984564"/>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VA, HHS &amp; SAMHSA – Nationwide Initiative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solidFill>
                <a:srgbClr val="4F81BD">
                  <a:lumMod val="50000"/>
                </a:srgbClr>
              </a:solidFill>
              <a:latin typeface="Calibri Light" panose="020F03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State Selection Criteria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solidFill>
                <a:srgbClr val="4F81BD">
                  <a:lumMod val="50000"/>
                </a:srgbClr>
              </a:solidFill>
              <a:latin typeface="Calibri Light" panose="020F03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National Strategy Implementation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solidFill>
                <a:srgbClr val="4F81BD">
                  <a:lumMod val="50000"/>
                </a:srgbClr>
              </a:solidFill>
              <a:latin typeface="Calibri Light" panose="020F03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cs typeface="Calibri Light" panose="020F0302020204030204" pitchFamily="34" charset="0"/>
              </a:rPr>
              <a:t>Policy Academy Tec</a:t>
            </a:r>
            <a:r>
              <a:rPr lang="en-US" sz="2400" dirty="0" err="1">
                <a:solidFill>
                  <a:srgbClr val="4F81BD">
                    <a:lumMod val="50000"/>
                  </a:srgbClr>
                </a:solidFill>
                <a:latin typeface="Calibri Light" panose="020F0302020204030204" pitchFamily="34" charset="0"/>
                <a:cs typeface="Calibri Light" panose="020F0302020204030204" pitchFamily="34" charset="0"/>
              </a:rPr>
              <a:t>hnical</a:t>
            </a:r>
            <a:r>
              <a:rPr lang="en-US" sz="2400" dirty="0">
                <a:solidFill>
                  <a:srgbClr val="4F81BD">
                    <a:lumMod val="50000"/>
                  </a:srgbClr>
                </a:solidFill>
                <a:latin typeface="Calibri Light" panose="020F0302020204030204" pitchFamily="34" charset="0"/>
                <a:cs typeface="Calibri Light" panose="020F0302020204030204" pitchFamily="34" charset="0"/>
              </a:rPr>
              <a:t> Assistance Process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cs typeface="Calibri Light" panose="020F0302020204030204"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0" i="0" u="none" strike="noStrike" kern="1200" cap="none" spc="0" normalizeH="0" baseline="0" noProof="0" dirty="0">
                <a:ln>
                  <a:noFill/>
                </a:ln>
                <a:solidFill>
                  <a:srgbClr val="4F81BD">
                    <a:lumMod val="50000"/>
                  </a:srgbClr>
                </a:solidFill>
                <a:effectLst/>
                <a:uLnTx/>
                <a:uFillTx/>
                <a:latin typeface="Calibri Light" panose="020F0302020204030204" pitchFamily="34" charset="0"/>
                <a:cs typeface="Calibri Light" panose="020F0302020204030204" pitchFamily="34" charset="0"/>
              </a:rPr>
              <a:t>Governor’s </a:t>
            </a:r>
            <a:r>
              <a:rPr lang="en-US" sz="2400" dirty="0">
                <a:solidFill>
                  <a:srgbClr val="4F81BD">
                    <a:lumMod val="50000"/>
                  </a:srgbClr>
                </a:solidFill>
                <a:latin typeface="Calibri Light" panose="020F0302020204030204" pitchFamily="34" charset="0"/>
                <a:cs typeface="Calibri Light" panose="020F0302020204030204" pitchFamily="34" charset="0"/>
              </a:rPr>
              <a:t>City Selection(s) –  Austin &amp; Houston</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a:ea typeface="+mn-ea"/>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solidFill>
                <a:srgbClr val="4F81BD">
                  <a:lumMod val="50000"/>
                </a:srgbClr>
              </a:solidFill>
              <a:latin typeface="Calibri"/>
              <a:cs typeface="Times New Roman" panose="02020603050405020304" pitchFamily="18" charset="0"/>
            </a:endParaRPr>
          </a:p>
        </p:txBody>
      </p:sp>
    </p:spTree>
    <p:extLst>
      <p:ext uri="{BB962C8B-B14F-4D97-AF65-F5344CB8AC3E}">
        <p14:creationId xmlns:p14="http://schemas.microsoft.com/office/powerpoint/2010/main" val="636876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p:txBody>
          <a:bodyPr>
            <a:normAutofit/>
          </a:bodyPr>
          <a:lstStyle/>
          <a:p>
            <a:pPr algn="ctr"/>
            <a:r>
              <a:rPr lang="en-US" sz="3600" dirty="0">
                <a:solidFill>
                  <a:schemeClr val="accent1">
                    <a:lumMod val="50000"/>
                  </a:schemeClr>
                </a:solidFill>
                <a:latin typeface="+mj-lt"/>
              </a:rPr>
              <a:t>Suicide – Impact By the Numbers</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4</a:t>
            </a:fld>
            <a:endParaRPr lang="en-US" dirty="0">
              <a:solidFill>
                <a:prstClr val="black"/>
              </a:solidFill>
              <a:ea typeface="ＭＳ Ｐゴシック" charset="0"/>
            </a:endParaRPr>
          </a:p>
        </p:txBody>
      </p:sp>
      <p:sp>
        <p:nvSpPr>
          <p:cNvPr id="7" name="Espace réservé du contenu 2">
            <a:extLst>
              <a:ext uri="{FF2B5EF4-FFF2-40B4-BE49-F238E27FC236}">
                <a16:creationId xmlns:a16="http://schemas.microsoft.com/office/drawing/2014/main" id="{DC7FB7A8-344D-44EF-9F5D-864B44063A57}"/>
              </a:ext>
            </a:extLst>
          </p:cNvPr>
          <p:cNvSpPr txBox="1">
            <a:spLocks/>
          </p:cNvSpPr>
          <p:nvPr/>
        </p:nvSpPr>
        <p:spPr>
          <a:xfrm>
            <a:off x="457200" y="1581150"/>
            <a:ext cx="8229600" cy="5567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None/>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Center for Disease Control (CDC) Database – WONDER System</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a:ea typeface="+mn-ea"/>
              <a:cs typeface="Times New Roman" panose="02020603050405020304"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lang="en-US" sz="2400" dirty="0">
              <a:solidFill>
                <a:srgbClr val="4F81BD">
                  <a:lumMod val="50000"/>
                </a:srgbClr>
              </a:solidFill>
              <a:latin typeface="Calibri"/>
              <a:cs typeface="Times New Roman" panose="02020603050405020304" pitchFamily="18" charset="0"/>
            </a:endParaRPr>
          </a:p>
        </p:txBody>
      </p:sp>
      <p:graphicFrame>
        <p:nvGraphicFramePr>
          <p:cNvPr id="3" name="Table 2">
            <a:extLst>
              <a:ext uri="{FF2B5EF4-FFF2-40B4-BE49-F238E27FC236}">
                <a16:creationId xmlns:a16="http://schemas.microsoft.com/office/drawing/2014/main" id="{75C2682C-A052-44B4-86CD-4A7657B204F1}"/>
              </a:ext>
            </a:extLst>
          </p:cNvPr>
          <p:cNvGraphicFramePr>
            <a:graphicFrameLocks noGrp="1"/>
          </p:cNvGraphicFramePr>
          <p:nvPr>
            <p:extLst>
              <p:ext uri="{D42A27DB-BD31-4B8C-83A1-F6EECF244321}">
                <p14:modId xmlns:p14="http://schemas.microsoft.com/office/powerpoint/2010/main" val="2063387632"/>
              </p:ext>
            </p:extLst>
          </p:nvPr>
        </p:nvGraphicFramePr>
        <p:xfrm>
          <a:off x="457200" y="2084185"/>
          <a:ext cx="8229600" cy="1010920"/>
        </p:xfrm>
        <a:graphic>
          <a:graphicData uri="http://schemas.openxmlformats.org/drawingml/2006/table">
            <a:tbl>
              <a:tblPr firstRow="1" bandRow="1">
                <a:tableStyleId>{7DF18680-E054-41AD-8BC1-D1AEF772440D}</a:tableStyleId>
              </a:tblPr>
              <a:tblGrid>
                <a:gridCol w="1526146">
                  <a:extLst>
                    <a:ext uri="{9D8B030D-6E8A-4147-A177-3AD203B41FA5}">
                      <a16:colId xmlns:a16="http://schemas.microsoft.com/office/drawing/2014/main" val="2662544162"/>
                    </a:ext>
                  </a:extLst>
                </a:gridCol>
                <a:gridCol w="1429555">
                  <a:extLst>
                    <a:ext uri="{9D8B030D-6E8A-4147-A177-3AD203B41FA5}">
                      <a16:colId xmlns:a16="http://schemas.microsoft.com/office/drawing/2014/main" val="955719597"/>
                    </a:ext>
                  </a:extLst>
                </a:gridCol>
                <a:gridCol w="1262130">
                  <a:extLst>
                    <a:ext uri="{9D8B030D-6E8A-4147-A177-3AD203B41FA5}">
                      <a16:colId xmlns:a16="http://schemas.microsoft.com/office/drawing/2014/main" val="3679784095"/>
                    </a:ext>
                  </a:extLst>
                </a:gridCol>
                <a:gridCol w="1268569">
                  <a:extLst>
                    <a:ext uri="{9D8B030D-6E8A-4147-A177-3AD203B41FA5}">
                      <a16:colId xmlns:a16="http://schemas.microsoft.com/office/drawing/2014/main" val="2173665545"/>
                    </a:ext>
                  </a:extLst>
                </a:gridCol>
                <a:gridCol w="1371600">
                  <a:extLst>
                    <a:ext uri="{9D8B030D-6E8A-4147-A177-3AD203B41FA5}">
                      <a16:colId xmlns:a16="http://schemas.microsoft.com/office/drawing/2014/main" val="3930351290"/>
                    </a:ext>
                  </a:extLst>
                </a:gridCol>
                <a:gridCol w="1371600">
                  <a:extLst>
                    <a:ext uri="{9D8B030D-6E8A-4147-A177-3AD203B41FA5}">
                      <a16:colId xmlns:a16="http://schemas.microsoft.com/office/drawing/2014/main" val="2006953362"/>
                    </a:ext>
                  </a:extLst>
                </a:gridCol>
              </a:tblGrid>
              <a:tr h="370840">
                <a:tc>
                  <a:txBody>
                    <a:bodyPr/>
                    <a:lstStyle/>
                    <a:p>
                      <a:pPr algn="ctr"/>
                      <a:r>
                        <a:rPr lang="en-US" dirty="0">
                          <a:latin typeface="+mj-lt"/>
                        </a:rPr>
                        <a:t>County</a:t>
                      </a:r>
                    </a:p>
                  </a:txBody>
                  <a:tcPr/>
                </a:tc>
                <a:tc>
                  <a:txBody>
                    <a:bodyPr/>
                    <a:lstStyle/>
                    <a:p>
                      <a:pPr algn="ctr"/>
                      <a:r>
                        <a:rPr lang="en-US" dirty="0">
                          <a:latin typeface="+mj-lt"/>
                        </a:rPr>
                        <a:t>Self-Harm Intent</a:t>
                      </a:r>
                    </a:p>
                  </a:txBody>
                  <a:tcPr/>
                </a:tc>
                <a:tc>
                  <a:txBody>
                    <a:bodyPr/>
                    <a:lstStyle/>
                    <a:p>
                      <a:pPr algn="ctr"/>
                      <a:r>
                        <a:rPr lang="en-US" dirty="0">
                          <a:latin typeface="+mj-lt"/>
                        </a:rPr>
                        <a:t># of Deaths</a:t>
                      </a:r>
                    </a:p>
                  </a:txBody>
                  <a:tcPr/>
                </a:tc>
                <a:tc>
                  <a:txBody>
                    <a:bodyPr/>
                    <a:lstStyle/>
                    <a:p>
                      <a:pPr algn="ctr"/>
                      <a:r>
                        <a:rPr lang="en-US" dirty="0">
                          <a:latin typeface="+mj-lt"/>
                        </a:rPr>
                        <a:t>Pop.</a:t>
                      </a:r>
                    </a:p>
                  </a:txBody>
                  <a:tcPr/>
                </a:tc>
                <a:tc>
                  <a:txBody>
                    <a:bodyPr/>
                    <a:lstStyle/>
                    <a:p>
                      <a:pPr algn="ctr"/>
                      <a:r>
                        <a:rPr lang="en-US" dirty="0">
                          <a:latin typeface="+mj-lt"/>
                        </a:rPr>
                        <a:t>Crude Death Rate</a:t>
                      </a:r>
                    </a:p>
                  </a:txBody>
                  <a:tcPr/>
                </a:tc>
                <a:tc>
                  <a:txBody>
                    <a:bodyPr/>
                    <a:lstStyle/>
                    <a:p>
                      <a:pPr algn="ctr"/>
                      <a:r>
                        <a:rPr lang="en-US" dirty="0">
                          <a:latin typeface="+mj-lt"/>
                        </a:rPr>
                        <a:t>% of Total Deaths</a:t>
                      </a:r>
                    </a:p>
                  </a:txBody>
                  <a:tcPr/>
                </a:tc>
                <a:extLst>
                  <a:ext uri="{0D108BD9-81ED-4DB2-BD59-A6C34878D82A}">
                    <a16:rowId xmlns:a16="http://schemas.microsoft.com/office/drawing/2014/main" val="1967019163"/>
                  </a:ext>
                </a:extLst>
              </a:tr>
              <a:tr h="370840">
                <a:tc>
                  <a:txBody>
                    <a:bodyPr/>
                    <a:lstStyle/>
                    <a:p>
                      <a:pPr algn="ctr"/>
                      <a:r>
                        <a:rPr lang="en-US" dirty="0">
                          <a:latin typeface="+mj-lt"/>
                        </a:rPr>
                        <a:t>Harris County</a:t>
                      </a:r>
                    </a:p>
                  </a:txBody>
                  <a:tcPr/>
                </a:tc>
                <a:tc>
                  <a:txBody>
                    <a:bodyPr/>
                    <a:lstStyle/>
                    <a:p>
                      <a:pPr algn="ctr"/>
                      <a:r>
                        <a:rPr lang="en-US" dirty="0">
                          <a:latin typeface="+mj-lt"/>
                        </a:rPr>
                        <a:t>Suicide</a:t>
                      </a:r>
                    </a:p>
                  </a:txBody>
                  <a:tcPr/>
                </a:tc>
                <a:tc>
                  <a:txBody>
                    <a:bodyPr/>
                    <a:lstStyle/>
                    <a:p>
                      <a:pPr algn="ctr"/>
                      <a:r>
                        <a:rPr lang="en-US" dirty="0">
                          <a:latin typeface="+mj-lt"/>
                        </a:rPr>
                        <a:t>489</a:t>
                      </a:r>
                    </a:p>
                  </a:txBody>
                  <a:tcPr/>
                </a:tc>
                <a:tc>
                  <a:txBody>
                    <a:bodyPr/>
                    <a:lstStyle/>
                    <a:p>
                      <a:pPr algn="ctr"/>
                      <a:r>
                        <a:rPr lang="en-US" dirty="0">
                          <a:latin typeface="+mj-lt"/>
                        </a:rPr>
                        <a:t>2,427,600</a:t>
                      </a:r>
                    </a:p>
                  </a:txBody>
                  <a:tcPr/>
                </a:tc>
                <a:tc>
                  <a:txBody>
                    <a:bodyPr/>
                    <a:lstStyle/>
                    <a:p>
                      <a:pPr algn="ctr"/>
                      <a:r>
                        <a:rPr lang="en-US" dirty="0">
                          <a:latin typeface="+mj-lt"/>
                        </a:rPr>
                        <a:t>20.1</a:t>
                      </a:r>
                    </a:p>
                  </a:txBody>
                  <a:tcPr/>
                </a:tc>
                <a:tc>
                  <a:txBody>
                    <a:bodyPr/>
                    <a:lstStyle/>
                    <a:p>
                      <a:pPr algn="ctr"/>
                      <a:r>
                        <a:rPr lang="en-US" dirty="0">
                          <a:latin typeface="+mj-lt"/>
                        </a:rPr>
                        <a:t>13.0 %</a:t>
                      </a:r>
                    </a:p>
                  </a:txBody>
                  <a:tcPr/>
                </a:tc>
                <a:extLst>
                  <a:ext uri="{0D108BD9-81ED-4DB2-BD59-A6C34878D82A}">
                    <a16:rowId xmlns:a16="http://schemas.microsoft.com/office/drawing/2014/main" val="2482055028"/>
                  </a:ext>
                </a:extLst>
              </a:tr>
            </a:tbl>
          </a:graphicData>
        </a:graphic>
      </p:graphicFrame>
      <p:graphicFrame>
        <p:nvGraphicFramePr>
          <p:cNvPr id="8" name="Table 7">
            <a:extLst>
              <a:ext uri="{FF2B5EF4-FFF2-40B4-BE49-F238E27FC236}">
                <a16:creationId xmlns:a16="http://schemas.microsoft.com/office/drawing/2014/main" id="{C8D28459-793F-4355-A894-BE8834A82068}"/>
              </a:ext>
            </a:extLst>
          </p:cNvPr>
          <p:cNvGraphicFramePr>
            <a:graphicFrameLocks noGrp="1"/>
          </p:cNvGraphicFramePr>
          <p:nvPr>
            <p:extLst>
              <p:ext uri="{D42A27DB-BD31-4B8C-83A1-F6EECF244321}">
                <p14:modId xmlns:p14="http://schemas.microsoft.com/office/powerpoint/2010/main" val="2927775992"/>
              </p:ext>
            </p:extLst>
          </p:nvPr>
        </p:nvGraphicFramePr>
        <p:xfrm>
          <a:off x="457200" y="3991610"/>
          <a:ext cx="8229600" cy="1285240"/>
        </p:xfrm>
        <a:graphic>
          <a:graphicData uri="http://schemas.openxmlformats.org/drawingml/2006/table">
            <a:tbl>
              <a:tblPr firstRow="1" bandRow="1">
                <a:tableStyleId>{7DF18680-E054-41AD-8BC1-D1AEF772440D}</a:tableStyleId>
              </a:tblPr>
              <a:tblGrid>
                <a:gridCol w="1526146">
                  <a:extLst>
                    <a:ext uri="{9D8B030D-6E8A-4147-A177-3AD203B41FA5}">
                      <a16:colId xmlns:a16="http://schemas.microsoft.com/office/drawing/2014/main" val="2662544162"/>
                    </a:ext>
                  </a:extLst>
                </a:gridCol>
                <a:gridCol w="1429555">
                  <a:extLst>
                    <a:ext uri="{9D8B030D-6E8A-4147-A177-3AD203B41FA5}">
                      <a16:colId xmlns:a16="http://schemas.microsoft.com/office/drawing/2014/main" val="955719597"/>
                    </a:ext>
                  </a:extLst>
                </a:gridCol>
                <a:gridCol w="1262130">
                  <a:extLst>
                    <a:ext uri="{9D8B030D-6E8A-4147-A177-3AD203B41FA5}">
                      <a16:colId xmlns:a16="http://schemas.microsoft.com/office/drawing/2014/main" val="3679784095"/>
                    </a:ext>
                  </a:extLst>
                </a:gridCol>
                <a:gridCol w="1268569">
                  <a:extLst>
                    <a:ext uri="{9D8B030D-6E8A-4147-A177-3AD203B41FA5}">
                      <a16:colId xmlns:a16="http://schemas.microsoft.com/office/drawing/2014/main" val="2173665545"/>
                    </a:ext>
                  </a:extLst>
                </a:gridCol>
                <a:gridCol w="1371600">
                  <a:extLst>
                    <a:ext uri="{9D8B030D-6E8A-4147-A177-3AD203B41FA5}">
                      <a16:colId xmlns:a16="http://schemas.microsoft.com/office/drawing/2014/main" val="3930351290"/>
                    </a:ext>
                  </a:extLst>
                </a:gridCol>
                <a:gridCol w="1371600">
                  <a:extLst>
                    <a:ext uri="{9D8B030D-6E8A-4147-A177-3AD203B41FA5}">
                      <a16:colId xmlns:a16="http://schemas.microsoft.com/office/drawing/2014/main" val="2006953362"/>
                    </a:ext>
                  </a:extLst>
                </a:gridCol>
              </a:tblGrid>
              <a:tr h="370840">
                <a:tc>
                  <a:txBody>
                    <a:bodyPr/>
                    <a:lstStyle/>
                    <a:p>
                      <a:pPr algn="ctr"/>
                      <a:r>
                        <a:rPr lang="en-US" dirty="0">
                          <a:latin typeface="+mj-lt"/>
                        </a:rPr>
                        <a:t>County</a:t>
                      </a:r>
                    </a:p>
                  </a:txBody>
                  <a:tcPr/>
                </a:tc>
                <a:tc>
                  <a:txBody>
                    <a:bodyPr/>
                    <a:lstStyle/>
                    <a:p>
                      <a:pPr algn="ctr"/>
                      <a:r>
                        <a:rPr lang="en-US" dirty="0">
                          <a:latin typeface="+mj-lt"/>
                        </a:rPr>
                        <a:t>Harm Intent</a:t>
                      </a:r>
                    </a:p>
                  </a:txBody>
                  <a:tcPr/>
                </a:tc>
                <a:tc>
                  <a:txBody>
                    <a:bodyPr/>
                    <a:lstStyle/>
                    <a:p>
                      <a:pPr algn="ctr"/>
                      <a:r>
                        <a:rPr lang="en-US" dirty="0">
                          <a:latin typeface="+mj-lt"/>
                        </a:rPr>
                        <a:t># of Deaths</a:t>
                      </a:r>
                    </a:p>
                  </a:txBody>
                  <a:tcPr/>
                </a:tc>
                <a:tc>
                  <a:txBody>
                    <a:bodyPr/>
                    <a:lstStyle/>
                    <a:p>
                      <a:pPr algn="ctr"/>
                      <a:r>
                        <a:rPr lang="en-US" dirty="0">
                          <a:latin typeface="+mj-lt"/>
                        </a:rPr>
                        <a:t>Est. Cost</a:t>
                      </a:r>
                    </a:p>
                  </a:txBody>
                  <a:tcPr/>
                </a:tc>
                <a:tc>
                  <a:txBody>
                    <a:bodyPr/>
                    <a:lstStyle/>
                    <a:p>
                      <a:pPr algn="ctr"/>
                      <a:r>
                        <a:rPr lang="en-US" dirty="0">
                          <a:latin typeface="+mj-lt"/>
                        </a:rPr>
                        <a:t>Tot. Est. Direct Cost</a:t>
                      </a:r>
                    </a:p>
                  </a:txBody>
                  <a:tcPr/>
                </a:tc>
                <a:tc>
                  <a:txBody>
                    <a:bodyPr/>
                    <a:lstStyle/>
                    <a:p>
                      <a:pPr algn="ctr"/>
                      <a:r>
                        <a:rPr lang="en-US" dirty="0">
                          <a:latin typeface="+mj-lt"/>
                        </a:rPr>
                        <a:t>Tot. Est. Work Loss Cost</a:t>
                      </a:r>
                    </a:p>
                  </a:txBody>
                  <a:tcPr/>
                </a:tc>
                <a:extLst>
                  <a:ext uri="{0D108BD9-81ED-4DB2-BD59-A6C34878D82A}">
                    <a16:rowId xmlns:a16="http://schemas.microsoft.com/office/drawing/2014/main" val="1967019163"/>
                  </a:ext>
                </a:extLst>
              </a:tr>
              <a:tr h="370840">
                <a:tc>
                  <a:txBody>
                    <a:bodyPr/>
                    <a:lstStyle/>
                    <a:p>
                      <a:pPr algn="ctr"/>
                      <a:r>
                        <a:rPr lang="en-US" dirty="0">
                          <a:latin typeface="+mj-lt"/>
                        </a:rPr>
                        <a:t>Harris County</a:t>
                      </a:r>
                    </a:p>
                  </a:txBody>
                  <a:tcPr/>
                </a:tc>
                <a:tc>
                  <a:txBody>
                    <a:bodyPr/>
                    <a:lstStyle/>
                    <a:p>
                      <a:pPr algn="ctr"/>
                      <a:r>
                        <a:rPr lang="en-US" dirty="0">
                          <a:latin typeface="+mj-lt"/>
                        </a:rPr>
                        <a:t>Suicide</a:t>
                      </a:r>
                    </a:p>
                  </a:txBody>
                  <a:tcPr/>
                </a:tc>
                <a:tc>
                  <a:txBody>
                    <a:bodyPr/>
                    <a:lstStyle/>
                    <a:p>
                      <a:pPr algn="ctr"/>
                      <a:r>
                        <a:rPr lang="en-US" dirty="0">
                          <a:latin typeface="+mj-lt"/>
                        </a:rPr>
                        <a:t>489</a:t>
                      </a:r>
                    </a:p>
                  </a:txBody>
                  <a:tcPr/>
                </a:tc>
                <a:tc>
                  <a:txBody>
                    <a:bodyPr/>
                    <a:lstStyle/>
                    <a:p>
                      <a:pPr algn="ctr"/>
                      <a:r>
                        <a:rPr lang="en-US" dirty="0">
                          <a:latin typeface="+mj-lt"/>
                        </a:rPr>
                        <a:t>$4000</a:t>
                      </a:r>
                    </a:p>
                  </a:txBody>
                  <a:tcPr/>
                </a:tc>
                <a:tc>
                  <a:txBody>
                    <a:bodyPr/>
                    <a:lstStyle/>
                    <a:p>
                      <a:pPr algn="ctr"/>
                      <a:r>
                        <a:rPr lang="en-US" dirty="0">
                          <a:latin typeface="+mj-lt"/>
                        </a:rPr>
                        <a:t>$1,956,000</a:t>
                      </a:r>
                    </a:p>
                  </a:txBody>
                  <a:tcPr/>
                </a:tc>
                <a:tc>
                  <a:txBody>
                    <a:bodyPr/>
                    <a:lstStyle/>
                    <a:p>
                      <a:pPr algn="ctr"/>
                      <a:r>
                        <a:rPr lang="en-US" dirty="0">
                          <a:latin typeface="+mj-lt"/>
                        </a:rPr>
                        <a:t>$560 M</a:t>
                      </a:r>
                    </a:p>
                  </a:txBody>
                  <a:tcPr/>
                </a:tc>
                <a:extLst>
                  <a:ext uri="{0D108BD9-81ED-4DB2-BD59-A6C34878D82A}">
                    <a16:rowId xmlns:a16="http://schemas.microsoft.com/office/drawing/2014/main" val="2482055028"/>
                  </a:ext>
                </a:extLst>
              </a:tr>
            </a:tbl>
          </a:graphicData>
        </a:graphic>
      </p:graphicFrame>
      <p:sp>
        <p:nvSpPr>
          <p:cNvPr id="9" name="Espace réservé du contenu 2">
            <a:extLst>
              <a:ext uri="{FF2B5EF4-FFF2-40B4-BE49-F238E27FC236}">
                <a16:creationId xmlns:a16="http://schemas.microsoft.com/office/drawing/2014/main" id="{F58944E1-132B-49E9-A57D-FF92C562EA22}"/>
              </a:ext>
            </a:extLst>
          </p:cNvPr>
          <p:cNvSpPr txBox="1">
            <a:spLocks/>
          </p:cNvSpPr>
          <p:nvPr/>
        </p:nvSpPr>
        <p:spPr>
          <a:xfrm>
            <a:off x="457200" y="3378286"/>
            <a:ext cx="8229600" cy="55674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None/>
              <a:tabLst/>
              <a:defRPr/>
            </a:pPr>
            <a:r>
              <a:rPr lang="en-US" sz="2400" dirty="0">
                <a:solidFill>
                  <a:srgbClr val="4F81BD">
                    <a:lumMod val="50000"/>
                  </a:srgbClr>
                </a:solidFill>
                <a:latin typeface="Calibri Light" panose="020F0302020204030204" pitchFamily="34" charset="0"/>
                <a:cs typeface="Calibri Light" panose="020F0302020204030204" pitchFamily="34" charset="0"/>
              </a:rPr>
              <a:t>CDC Impact &amp; Work-Loss Cost Assessment - WISQARS System</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2400" b="0" i="0" u="none" strike="noStrike" kern="1200" cap="none" spc="0" normalizeH="0" baseline="0" noProof="0" dirty="0">
              <a:ln>
                <a:noFill/>
              </a:ln>
              <a:solidFill>
                <a:srgbClr val="4F81BD">
                  <a:lumMod val="50000"/>
                </a:srgbClr>
              </a:solidFill>
              <a:effectLst/>
              <a:uLnTx/>
              <a:uFillTx/>
              <a:latin typeface="Calibri"/>
              <a:ea typeface="+mn-ea"/>
              <a:cs typeface="Times New Roman" panose="02020603050405020304" pitchFamily="18" charset="0"/>
            </a:endParaRPr>
          </a:p>
        </p:txBody>
      </p:sp>
    </p:spTree>
    <p:extLst>
      <p:ext uri="{BB962C8B-B14F-4D97-AF65-F5344CB8AC3E}">
        <p14:creationId xmlns:p14="http://schemas.microsoft.com/office/powerpoint/2010/main" val="2160701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a:xfrm>
            <a:off x="457200" y="303139"/>
            <a:ext cx="6497392" cy="839862"/>
          </a:xfrm>
        </p:spPr>
        <p:txBody>
          <a:bodyPr>
            <a:noAutofit/>
          </a:bodyPr>
          <a:lstStyle/>
          <a:p>
            <a:pPr algn="ctr"/>
            <a:r>
              <a:rPr lang="en-US" sz="3600" dirty="0">
                <a:solidFill>
                  <a:schemeClr val="accent1">
                    <a:lumMod val="50000"/>
                  </a:schemeClr>
                </a:solidFill>
                <a:latin typeface="+mj-lt"/>
              </a:rPr>
              <a:t>Mayor’s Challenge</a:t>
            </a:r>
            <a:br>
              <a:rPr lang="en-US" sz="3600" dirty="0">
                <a:solidFill>
                  <a:schemeClr val="accent1">
                    <a:lumMod val="50000"/>
                  </a:schemeClr>
                </a:solidFill>
                <a:latin typeface="+mj-lt"/>
              </a:rPr>
            </a:br>
            <a:r>
              <a:rPr lang="en-US" sz="3600" dirty="0">
                <a:solidFill>
                  <a:schemeClr val="accent1">
                    <a:lumMod val="50000"/>
                  </a:schemeClr>
                </a:solidFill>
                <a:latin typeface="+mj-lt"/>
              </a:rPr>
              <a:t>Team Houston Accomplishments</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5</a:t>
            </a:fld>
            <a:endParaRPr lang="en-US" dirty="0">
              <a:solidFill>
                <a:prstClr val="black"/>
              </a:solidFill>
              <a:ea typeface="ＭＳ Ｐゴシック" charset="0"/>
            </a:endParaRPr>
          </a:p>
        </p:txBody>
      </p:sp>
      <p:sp>
        <p:nvSpPr>
          <p:cNvPr id="8" name="Espace réservé du contenu 2">
            <a:extLst>
              <a:ext uri="{FF2B5EF4-FFF2-40B4-BE49-F238E27FC236}">
                <a16:creationId xmlns:a16="http://schemas.microsoft.com/office/drawing/2014/main" id="{D9A83A4F-F0CE-4AFC-9E9C-5F77884E9EF4}"/>
              </a:ext>
            </a:extLst>
          </p:cNvPr>
          <p:cNvSpPr txBox="1">
            <a:spLocks/>
          </p:cNvSpPr>
          <p:nvPr/>
        </p:nvSpPr>
        <p:spPr>
          <a:xfrm>
            <a:off x="457200" y="1573987"/>
            <a:ext cx="8229600" cy="3991727"/>
          </a:xfrm>
          <a:prstGeom prst="rect">
            <a:avLst/>
          </a:prstGeom>
        </p:spPr>
        <p:txBody>
          <a:bodyPr vert="horz" lIns="0" tIns="0" rIns="0" bIns="0" rtlCol="0">
            <a:normAutofit/>
          </a:bodyPr>
          <a:lst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1">
                    <a:lumMod val="50000"/>
                  </a:schemeClr>
                </a:solidFill>
                <a:latin typeface="+mj-lt"/>
                <a:ea typeface="Calibri" panose="020F0502020204030204" pitchFamily="34" charset="0"/>
                <a:cs typeface="Times New Roman" panose="02020603050405020304" pitchFamily="18" charset="0"/>
              </a:rPr>
              <a:t>Formal Formation – Summer 2018 – Team Houston Composition</a:t>
            </a:r>
          </a:p>
          <a:p>
            <a:r>
              <a:rPr lang="en-US" dirty="0">
                <a:solidFill>
                  <a:schemeClr val="accent1">
                    <a:lumMod val="50000"/>
                  </a:schemeClr>
                </a:solidFill>
                <a:latin typeface="+mj-lt"/>
                <a:ea typeface="Calibri" panose="020F0502020204030204" pitchFamily="34" charset="0"/>
                <a:cs typeface="Times New Roman" panose="02020603050405020304" pitchFamily="18" charset="0"/>
              </a:rPr>
              <a:t>National Strategy – State of Texas Strategy Alignment</a:t>
            </a:r>
          </a:p>
          <a:p>
            <a:r>
              <a:rPr lang="en-US" dirty="0">
                <a:solidFill>
                  <a:schemeClr val="accent1">
                    <a:lumMod val="50000"/>
                  </a:schemeClr>
                </a:solidFill>
                <a:latin typeface="+mj-lt"/>
                <a:ea typeface="Calibri" panose="020F0502020204030204" pitchFamily="34" charset="0"/>
                <a:cs typeface="Times New Roman" panose="02020603050405020304" pitchFamily="18" charset="0"/>
              </a:rPr>
              <a:t>Spectrum of Care – Highlighted Accomplishments</a:t>
            </a:r>
          </a:p>
          <a:p>
            <a:pPr lvl="1"/>
            <a:r>
              <a:rPr lang="en-US" dirty="0">
                <a:solidFill>
                  <a:schemeClr val="accent1">
                    <a:lumMod val="50000"/>
                  </a:schemeClr>
                </a:solidFill>
                <a:latin typeface="+mj-lt"/>
                <a:ea typeface="Calibri" panose="020F0502020204030204" pitchFamily="34" charset="0"/>
                <a:cs typeface="Times New Roman" panose="02020603050405020304" pitchFamily="18" charset="0"/>
              </a:rPr>
              <a:t>Coordination of Care: MOU Between VA and The Harris Center</a:t>
            </a:r>
          </a:p>
          <a:p>
            <a:pPr lvl="1"/>
            <a:r>
              <a:rPr lang="en-US" dirty="0">
                <a:solidFill>
                  <a:schemeClr val="accent1">
                    <a:lumMod val="50000"/>
                  </a:schemeClr>
                </a:solidFill>
                <a:latin typeface="+mj-lt"/>
                <a:ea typeface="Calibri" panose="020F0502020204030204" pitchFamily="34" charset="0"/>
                <a:cs typeface="Times New Roman" panose="02020603050405020304" pitchFamily="18" charset="0"/>
              </a:rPr>
              <a:t>Houston Fire &amp; Police &amp; The Harris Center Collaboration</a:t>
            </a:r>
          </a:p>
          <a:p>
            <a:pPr lvl="1"/>
            <a:r>
              <a:rPr lang="en-US" sz="2000" dirty="0">
                <a:solidFill>
                  <a:schemeClr val="accent1">
                    <a:lumMod val="50000"/>
                  </a:schemeClr>
                </a:solidFill>
                <a:latin typeface="+mj-lt"/>
                <a:ea typeface="Calibri" panose="020F0502020204030204" pitchFamily="34" charset="0"/>
                <a:cs typeface="Times New Roman" panose="02020603050405020304" pitchFamily="18" charset="0"/>
              </a:rPr>
              <a:t>The Harris Center Triage &amp; Coordination of Care</a:t>
            </a:r>
          </a:p>
          <a:p>
            <a:endParaRPr lang="en-US" dirty="0">
              <a:solidFill>
                <a:schemeClr val="accent1">
                  <a:lumMod val="50000"/>
                </a:schemeClr>
              </a:solidFill>
            </a:endParaRPr>
          </a:p>
          <a:p>
            <a:pPr marL="0" indent="0">
              <a:buFont typeface="Arial" panose="020B0604020202020204" pitchFamily="34" charset="0"/>
              <a:buNone/>
            </a:pPr>
            <a:endParaRPr lang="en-US" dirty="0">
              <a:solidFill>
                <a:schemeClr val="accent1">
                  <a:lumMod val="50000"/>
                </a:schemeClr>
              </a:solidFill>
            </a:endParaRPr>
          </a:p>
          <a:p>
            <a:endParaRPr lang="en-US" dirty="0"/>
          </a:p>
        </p:txBody>
      </p:sp>
    </p:spTree>
    <p:extLst>
      <p:ext uri="{BB962C8B-B14F-4D97-AF65-F5344CB8AC3E}">
        <p14:creationId xmlns:p14="http://schemas.microsoft.com/office/powerpoint/2010/main" val="3432395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a:xfrm>
            <a:off x="457200" y="303139"/>
            <a:ext cx="6497392" cy="839862"/>
          </a:xfrm>
        </p:spPr>
        <p:txBody>
          <a:bodyPr>
            <a:noAutofit/>
          </a:bodyPr>
          <a:lstStyle/>
          <a:p>
            <a:pPr algn="ctr"/>
            <a:r>
              <a:rPr lang="en-US" sz="3600" dirty="0">
                <a:solidFill>
                  <a:schemeClr val="accent1">
                    <a:lumMod val="50000"/>
                  </a:schemeClr>
                </a:solidFill>
                <a:latin typeface="+mj-lt"/>
              </a:rPr>
              <a:t>Mayor’s Challenge</a:t>
            </a:r>
            <a:br>
              <a:rPr lang="en-US" sz="3600" dirty="0">
                <a:solidFill>
                  <a:schemeClr val="accent1">
                    <a:lumMod val="50000"/>
                  </a:schemeClr>
                </a:solidFill>
                <a:latin typeface="+mj-lt"/>
              </a:rPr>
            </a:br>
            <a:r>
              <a:rPr lang="en-US" sz="3600" dirty="0">
                <a:solidFill>
                  <a:schemeClr val="accent1">
                    <a:lumMod val="50000"/>
                  </a:schemeClr>
                </a:solidFill>
                <a:latin typeface="+mj-lt"/>
              </a:rPr>
              <a:t>Team Houston Future Goals</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6</a:t>
            </a:fld>
            <a:endParaRPr lang="en-US" dirty="0">
              <a:solidFill>
                <a:prstClr val="black"/>
              </a:solidFill>
              <a:ea typeface="ＭＳ Ｐゴシック" charset="0"/>
            </a:endParaRPr>
          </a:p>
        </p:txBody>
      </p:sp>
      <p:sp>
        <p:nvSpPr>
          <p:cNvPr id="8" name="Espace réservé du contenu 2">
            <a:extLst>
              <a:ext uri="{FF2B5EF4-FFF2-40B4-BE49-F238E27FC236}">
                <a16:creationId xmlns:a16="http://schemas.microsoft.com/office/drawing/2014/main" id="{D9A83A4F-F0CE-4AFC-9E9C-5F77884E9EF4}"/>
              </a:ext>
            </a:extLst>
          </p:cNvPr>
          <p:cNvSpPr txBox="1">
            <a:spLocks/>
          </p:cNvSpPr>
          <p:nvPr/>
        </p:nvSpPr>
        <p:spPr>
          <a:xfrm>
            <a:off x="457200" y="1573987"/>
            <a:ext cx="8229600" cy="3991727"/>
          </a:xfrm>
          <a:prstGeom prst="rect">
            <a:avLst/>
          </a:prstGeom>
        </p:spPr>
        <p:txBody>
          <a:bodyPr vert="horz" lIns="0" tIns="0" rIns="0" bIns="0" rtlCol="0">
            <a:normAutofit/>
          </a:bodyPr>
          <a:lst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accent1">
                    <a:lumMod val="50000"/>
                  </a:schemeClr>
                </a:solidFill>
                <a:latin typeface="+mj-lt"/>
                <a:ea typeface="Calibri" panose="020F0502020204030204" pitchFamily="34" charset="0"/>
                <a:cs typeface="Times New Roman" panose="02020603050405020304" pitchFamily="18" charset="0"/>
              </a:rPr>
              <a:t>Psychiatric Emergency Response Call Center</a:t>
            </a:r>
          </a:p>
          <a:p>
            <a:r>
              <a:rPr lang="en-US" dirty="0">
                <a:solidFill>
                  <a:schemeClr val="accent1">
                    <a:lumMod val="50000"/>
                  </a:schemeClr>
                </a:solidFill>
                <a:latin typeface="+mj-lt"/>
                <a:ea typeface="Calibri" panose="020F0502020204030204" pitchFamily="34" charset="0"/>
                <a:cs typeface="Times New Roman" panose="02020603050405020304" pitchFamily="18" charset="0"/>
              </a:rPr>
              <a:t>MOU City of Houston Police Department &amp; VA Telehealth</a:t>
            </a:r>
          </a:p>
          <a:p>
            <a:r>
              <a:rPr lang="en-US" dirty="0">
                <a:solidFill>
                  <a:schemeClr val="accent1">
                    <a:lumMod val="50000"/>
                  </a:schemeClr>
                </a:solidFill>
                <a:latin typeface="+mj-lt"/>
                <a:ea typeface="Calibri" panose="020F0502020204030204" pitchFamily="34" charset="0"/>
                <a:cs typeface="Times New Roman" panose="02020603050405020304" pitchFamily="18" charset="0"/>
              </a:rPr>
              <a:t>City of Houston – Office of Veterans Affairs Website</a:t>
            </a:r>
          </a:p>
          <a:p>
            <a:r>
              <a:rPr lang="en-US" dirty="0">
                <a:solidFill>
                  <a:schemeClr val="accent1">
                    <a:lumMod val="50000"/>
                  </a:schemeClr>
                </a:solidFill>
                <a:latin typeface="+mj-lt"/>
                <a:ea typeface="Calibri" panose="020F0502020204030204" pitchFamily="34" charset="0"/>
                <a:cs typeface="Times New Roman" panose="02020603050405020304" pitchFamily="18" charset="0"/>
              </a:rPr>
              <a:t>School District Collaboration – PTA &amp; Center for School Behavioral Health</a:t>
            </a:r>
            <a:endParaRPr lang="en-US" sz="2200" dirty="0">
              <a:solidFill>
                <a:schemeClr val="accent1">
                  <a:lumMod val="50000"/>
                </a:schemeClr>
              </a:solidFill>
              <a:latin typeface="+mj-lt"/>
              <a:ea typeface="Calibri" panose="020F0502020204030204" pitchFamily="34" charset="0"/>
              <a:cs typeface="Times New Roman" panose="02020603050405020304" pitchFamily="18" charset="0"/>
            </a:endParaRPr>
          </a:p>
          <a:p>
            <a:r>
              <a:rPr lang="en-US" sz="2200" dirty="0">
                <a:solidFill>
                  <a:schemeClr val="accent1">
                    <a:lumMod val="50000"/>
                  </a:schemeClr>
                </a:solidFill>
                <a:latin typeface="+mj-lt"/>
                <a:ea typeface="Calibri" panose="020F0502020204030204" pitchFamily="34" charset="0"/>
                <a:cs typeface="Times New Roman" panose="02020603050405020304" pitchFamily="18" charset="0"/>
              </a:rPr>
              <a:t>Develop City-Wide ‘No Wrong Door Policy’</a:t>
            </a:r>
            <a:endParaRPr lang="en-US" sz="2000" dirty="0">
              <a:solidFill>
                <a:schemeClr val="accent1">
                  <a:lumMod val="50000"/>
                </a:schemeClr>
              </a:solidFill>
              <a:latin typeface="+mj-lt"/>
              <a:ea typeface="Calibri" panose="020F0502020204030204" pitchFamily="34" charset="0"/>
              <a:cs typeface="Times New Roman" panose="02020603050405020304" pitchFamily="18" charset="0"/>
            </a:endParaRPr>
          </a:p>
          <a:p>
            <a:endParaRPr lang="en-US" dirty="0">
              <a:solidFill>
                <a:schemeClr val="accent1">
                  <a:lumMod val="50000"/>
                </a:schemeClr>
              </a:solidFill>
            </a:endParaRPr>
          </a:p>
          <a:p>
            <a:pPr marL="0" indent="0">
              <a:buFont typeface="Arial" panose="020B0604020202020204" pitchFamily="34" charset="0"/>
              <a:buNone/>
            </a:pPr>
            <a:endParaRPr lang="en-US" dirty="0">
              <a:solidFill>
                <a:schemeClr val="accent1">
                  <a:lumMod val="50000"/>
                </a:schemeClr>
              </a:solidFill>
            </a:endParaRPr>
          </a:p>
          <a:p>
            <a:endParaRPr lang="en-US" dirty="0"/>
          </a:p>
        </p:txBody>
      </p:sp>
    </p:spTree>
    <p:extLst>
      <p:ext uri="{BB962C8B-B14F-4D97-AF65-F5344CB8AC3E}">
        <p14:creationId xmlns:p14="http://schemas.microsoft.com/office/powerpoint/2010/main" val="520877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7628B-6B61-4405-BCCB-FC3FD3B9F458}"/>
              </a:ext>
            </a:extLst>
          </p:cNvPr>
          <p:cNvSpPr>
            <a:spLocks noGrp="1"/>
          </p:cNvSpPr>
          <p:nvPr>
            <p:ph type="title"/>
          </p:nvPr>
        </p:nvSpPr>
        <p:spPr>
          <a:xfrm>
            <a:off x="457200" y="303139"/>
            <a:ext cx="6497392" cy="839862"/>
          </a:xfrm>
        </p:spPr>
        <p:txBody>
          <a:bodyPr>
            <a:noAutofit/>
          </a:bodyPr>
          <a:lstStyle/>
          <a:p>
            <a:pPr algn="ctr"/>
            <a:r>
              <a:rPr lang="en-US" sz="3600" dirty="0">
                <a:solidFill>
                  <a:schemeClr val="accent1">
                    <a:lumMod val="50000"/>
                  </a:schemeClr>
                </a:solidFill>
                <a:latin typeface="+mj-lt"/>
              </a:rPr>
              <a:t>Questions/Comments</a:t>
            </a:r>
          </a:p>
        </p:txBody>
      </p:sp>
      <p:pic>
        <p:nvPicPr>
          <p:cNvPr id="6" name="Content Placeholder 5">
            <a:extLst>
              <a:ext uri="{FF2B5EF4-FFF2-40B4-BE49-F238E27FC236}">
                <a16:creationId xmlns:a16="http://schemas.microsoft.com/office/drawing/2014/main" id="{41151538-A31E-4620-ACC6-D4BC0C0A337A}"/>
              </a:ext>
            </a:extLst>
          </p:cNvPr>
          <p:cNvPicPr>
            <a:picLocks noGrp="1" noChangeAspect="1"/>
          </p:cNvPicPr>
          <p:nvPr>
            <p:ph idx="1"/>
          </p:nvPr>
        </p:nvPicPr>
        <p:blipFill>
          <a:blip r:embed="rId3"/>
          <a:stretch>
            <a:fillRect/>
          </a:stretch>
        </p:blipFill>
        <p:spPr>
          <a:xfrm>
            <a:off x="457200" y="5565714"/>
            <a:ext cx="1008061" cy="790636"/>
          </a:xfrm>
          <a:prstGeom prst="rect">
            <a:avLst/>
          </a:prstGeom>
        </p:spPr>
      </p:pic>
      <p:sp>
        <p:nvSpPr>
          <p:cNvPr id="4" name="Slide Number Placeholder 3">
            <a:extLst>
              <a:ext uri="{FF2B5EF4-FFF2-40B4-BE49-F238E27FC236}">
                <a16:creationId xmlns:a16="http://schemas.microsoft.com/office/drawing/2014/main" id="{80325600-0E4D-40B4-BA42-21F11D9A21B6}"/>
              </a:ext>
            </a:extLst>
          </p:cNvPr>
          <p:cNvSpPr>
            <a:spLocks noGrp="1"/>
          </p:cNvSpPr>
          <p:nvPr>
            <p:ph type="sldNum" sz="quarter" idx="12"/>
          </p:nvPr>
        </p:nvSpPr>
        <p:spPr/>
        <p:txBody>
          <a:bodyPr/>
          <a:lstStyle/>
          <a:p>
            <a:pPr defTabSz="457200" fontAlgn="base">
              <a:spcBef>
                <a:spcPct val="0"/>
              </a:spcBef>
              <a:spcAft>
                <a:spcPct val="0"/>
              </a:spcAft>
            </a:pPr>
            <a:fld id="{A710AD54-EC96-413B-BCC1-1B4F19878F2E}" type="slidenum">
              <a:rPr lang="en-US" smtClean="0">
                <a:solidFill>
                  <a:prstClr val="black"/>
                </a:solidFill>
                <a:ea typeface="ＭＳ Ｐゴシック" charset="0"/>
              </a:rPr>
              <a:pPr defTabSz="457200" fontAlgn="base">
                <a:spcBef>
                  <a:spcPct val="0"/>
                </a:spcBef>
                <a:spcAft>
                  <a:spcPct val="0"/>
                </a:spcAft>
              </a:pPr>
              <a:t>7</a:t>
            </a:fld>
            <a:endParaRPr lang="en-US" dirty="0">
              <a:solidFill>
                <a:prstClr val="black"/>
              </a:solidFill>
              <a:ea typeface="ＭＳ Ｐゴシック" charset="0"/>
            </a:endParaRPr>
          </a:p>
        </p:txBody>
      </p:sp>
      <p:sp>
        <p:nvSpPr>
          <p:cNvPr id="8" name="Espace réservé du contenu 2">
            <a:extLst>
              <a:ext uri="{FF2B5EF4-FFF2-40B4-BE49-F238E27FC236}">
                <a16:creationId xmlns:a16="http://schemas.microsoft.com/office/drawing/2014/main" id="{D9A83A4F-F0CE-4AFC-9E9C-5F77884E9EF4}"/>
              </a:ext>
            </a:extLst>
          </p:cNvPr>
          <p:cNvSpPr txBox="1">
            <a:spLocks/>
          </p:cNvSpPr>
          <p:nvPr/>
        </p:nvSpPr>
        <p:spPr>
          <a:xfrm>
            <a:off x="457200" y="1573987"/>
            <a:ext cx="8229600" cy="3991727"/>
          </a:xfrm>
          <a:prstGeom prst="rect">
            <a:avLst/>
          </a:prstGeom>
        </p:spPr>
        <p:txBody>
          <a:bodyPr vert="horz" lIns="0" tIns="0" rIns="0" bIns="0" rtlCol="0">
            <a:normAutofit/>
          </a:bodyPr>
          <a:lstStyle>
            <a:lvl1pPr marL="347472" indent="-347472" algn="l" defTabSz="914400" rtl="0" eaLnBrk="1" latinLnBrk="0" hangingPunct="1">
              <a:lnSpc>
                <a:spcPct val="90000"/>
              </a:lnSpc>
              <a:spcBef>
                <a:spcPts val="1000"/>
              </a:spcBef>
              <a:spcAft>
                <a:spcPts val="1200"/>
              </a:spcAft>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804672" indent="-347472" algn="l" defTabSz="914400" rtl="0" eaLnBrk="1" latinLnBrk="0" hangingPunct="1">
              <a:lnSpc>
                <a:spcPct val="90000"/>
              </a:lnSpc>
              <a:spcBef>
                <a:spcPts val="500"/>
              </a:spcBef>
              <a:spcAft>
                <a:spcPts val="1200"/>
              </a:spcAft>
              <a:buFont typeface="Arial" panose="020B0604020202020204" pitchFamily="34" charset="0"/>
              <a:buChar char="–"/>
              <a:defRPr sz="2200" kern="1200">
                <a:solidFill>
                  <a:schemeClr val="tx1"/>
                </a:solidFill>
                <a:latin typeface="Arial" panose="020B0604020202020204" pitchFamily="34" charset="0"/>
                <a:ea typeface="+mn-ea"/>
                <a:cs typeface="Arial" panose="020B0604020202020204" pitchFamily="34" charset="0"/>
              </a:defRPr>
            </a:lvl2pPr>
            <a:lvl3pPr marL="1261872" indent="-347472" algn="l" defTabSz="914400" rtl="0" eaLnBrk="1" latinLnBrk="0" hangingPunct="1">
              <a:lnSpc>
                <a:spcPct val="90000"/>
              </a:lnSpc>
              <a:spcBef>
                <a:spcPts val="500"/>
              </a:spcBef>
              <a:spcAft>
                <a:spcPts val="1200"/>
              </a:spcAft>
              <a:buFont typeface="Courier New" panose="02070309020205020404" pitchFamily="49" charset="0"/>
              <a:buChar char="o"/>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spcAft>
                <a:spcPts val="12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176272" indent="-347472" algn="l" defTabSz="914400" rtl="0" eaLnBrk="1" latinLnBrk="0" hangingPunct="1">
              <a:lnSpc>
                <a:spcPct val="90000"/>
              </a:lnSpc>
              <a:spcBef>
                <a:spcPts val="500"/>
              </a:spcBef>
              <a:spcAft>
                <a:spcPts val="12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2000" dirty="0">
              <a:solidFill>
                <a:schemeClr val="accent1">
                  <a:lumMod val="50000"/>
                </a:schemeClr>
              </a:solidFill>
              <a:latin typeface="+mj-lt"/>
              <a:ea typeface="Calibri" panose="020F0502020204030204" pitchFamily="34" charset="0"/>
              <a:cs typeface="Times New Roman" panose="02020603050405020304" pitchFamily="18" charset="0"/>
            </a:endParaRPr>
          </a:p>
          <a:p>
            <a:endParaRPr lang="en-US" dirty="0">
              <a:solidFill>
                <a:schemeClr val="accent1">
                  <a:lumMod val="50000"/>
                </a:schemeClr>
              </a:solidFill>
            </a:endParaRPr>
          </a:p>
          <a:p>
            <a:pPr marL="0" indent="0">
              <a:buFont typeface="Arial" panose="020B0604020202020204" pitchFamily="34" charset="0"/>
              <a:buNone/>
            </a:pPr>
            <a:endParaRPr lang="en-US" dirty="0">
              <a:solidFill>
                <a:schemeClr val="accent1">
                  <a:lumMod val="50000"/>
                </a:schemeClr>
              </a:solidFill>
            </a:endParaRPr>
          </a:p>
          <a:p>
            <a:endParaRPr lang="en-US" dirty="0"/>
          </a:p>
        </p:txBody>
      </p:sp>
    </p:spTree>
    <p:extLst>
      <p:ext uri="{BB962C8B-B14F-4D97-AF65-F5344CB8AC3E}">
        <p14:creationId xmlns:p14="http://schemas.microsoft.com/office/powerpoint/2010/main" val="124771808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40759</TotalTime>
  <Words>1495</Words>
  <Application>Microsoft Office PowerPoint</Application>
  <PresentationFormat>On-screen Show (4:3)</PresentationFormat>
  <Paragraphs>119</Paragraphs>
  <Slides>7</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ＭＳ Ｐゴシック</vt:lpstr>
      <vt:lpstr>Arial</vt:lpstr>
      <vt:lpstr>Calibri</vt:lpstr>
      <vt:lpstr>Calibri Light</vt:lpstr>
      <vt:lpstr>Courier New</vt:lpstr>
      <vt:lpstr>Helvetica</vt:lpstr>
      <vt:lpstr>Times New Roman</vt:lpstr>
      <vt:lpstr>Custom Design</vt:lpstr>
      <vt:lpstr>City of Houston Mayor’s Office – Office of Veterans Affairs  VA/HHS/SAMHSA Governor’s/Mayor’s Challenge To Prevent Suicide Among Service Members, Veterans and their Families  </vt:lpstr>
      <vt:lpstr>Overview</vt:lpstr>
      <vt:lpstr>Governor’s / Mayor’s Challenge</vt:lpstr>
      <vt:lpstr>Suicide – Impact By the Numbers</vt:lpstr>
      <vt:lpstr>Mayor’s Challenge Team Houston Accomplishments</vt:lpstr>
      <vt:lpstr>Mayor’s Challenge Team Houston Future Goals</vt:lpstr>
      <vt:lpstr>Questions/Comments</vt:lpstr>
    </vt:vector>
  </TitlesOfParts>
  <Company>PricewaterhouseCoopers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City of Houston SAMHSA PPoint</dc:title>
  <dc:creator>Dr. Steven Hall</dc:creator>
  <cp:lastModifiedBy>Hall, Steven - MYR</cp:lastModifiedBy>
  <cp:revision>414</cp:revision>
  <cp:lastPrinted>2019-04-18T14:56:11Z</cp:lastPrinted>
  <dcterms:created xsi:type="dcterms:W3CDTF">2015-10-09T16:02:59Z</dcterms:created>
  <dcterms:modified xsi:type="dcterms:W3CDTF">2019-05-22T16:30:34Z</dcterms:modified>
</cp:coreProperties>
</file>