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3" r:id="rId3"/>
    <p:sldMasterId id="2147483675" r:id="rId4"/>
    <p:sldMasterId id="2147483687" r:id="rId5"/>
  </p:sldMasterIdLst>
  <p:notesMasterIdLst>
    <p:notesMasterId r:id="rId91"/>
  </p:notesMasterIdLst>
  <p:sldIdLst>
    <p:sldId id="613" r:id="rId6"/>
    <p:sldId id="612" r:id="rId7"/>
    <p:sldId id="1283" r:id="rId8"/>
    <p:sldId id="1288" r:id="rId9"/>
    <p:sldId id="1289" r:id="rId10"/>
    <p:sldId id="1284" r:id="rId11"/>
    <p:sldId id="1290" r:id="rId12"/>
    <p:sldId id="1291" r:id="rId13"/>
    <p:sldId id="1292" r:id="rId14"/>
    <p:sldId id="1285" r:id="rId15"/>
    <p:sldId id="1293" r:id="rId16"/>
    <p:sldId id="1287" r:id="rId17"/>
    <p:sldId id="618" r:id="rId18"/>
    <p:sldId id="1297" r:id="rId19"/>
    <p:sldId id="1237" r:id="rId20"/>
    <p:sldId id="1242" r:id="rId21"/>
    <p:sldId id="1238" r:id="rId22"/>
    <p:sldId id="1227" r:id="rId23"/>
    <p:sldId id="1234" r:id="rId24"/>
    <p:sldId id="1241" r:id="rId25"/>
    <p:sldId id="1239" r:id="rId26"/>
    <p:sldId id="1245" r:id="rId27"/>
    <p:sldId id="1255" r:id="rId28"/>
    <p:sldId id="1247" r:id="rId29"/>
    <p:sldId id="1248" r:id="rId30"/>
    <p:sldId id="1250" r:id="rId31"/>
    <p:sldId id="1267" r:id="rId32"/>
    <p:sldId id="1268" r:id="rId33"/>
    <p:sldId id="1269" r:id="rId34"/>
    <p:sldId id="1259" r:id="rId35"/>
    <p:sldId id="1260" r:id="rId36"/>
    <p:sldId id="1270" r:id="rId37"/>
    <p:sldId id="1244" r:id="rId38"/>
    <p:sldId id="1246" r:id="rId39"/>
    <p:sldId id="1243" r:id="rId40"/>
    <p:sldId id="1274" r:id="rId41"/>
    <p:sldId id="1272" r:id="rId42"/>
    <p:sldId id="1273" r:id="rId43"/>
    <p:sldId id="1262" r:id="rId44"/>
    <p:sldId id="1263" r:id="rId45"/>
    <p:sldId id="1261" r:id="rId46"/>
    <p:sldId id="1275" r:id="rId47"/>
    <p:sldId id="1280" r:id="rId48"/>
    <p:sldId id="1281" r:id="rId49"/>
    <p:sldId id="1282" r:id="rId50"/>
    <p:sldId id="1294" r:id="rId51"/>
    <p:sldId id="1278" r:id="rId52"/>
    <p:sldId id="1277" r:id="rId53"/>
    <p:sldId id="1264" r:id="rId54"/>
    <p:sldId id="1265" r:id="rId55"/>
    <p:sldId id="1296" r:id="rId56"/>
    <p:sldId id="1116" r:id="rId57"/>
    <p:sldId id="1117" r:id="rId58"/>
    <p:sldId id="1118" r:id="rId59"/>
    <p:sldId id="1119" r:id="rId60"/>
    <p:sldId id="1120" r:id="rId61"/>
    <p:sldId id="256" r:id="rId62"/>
    <p:sldId id="257" r:id="rId63"/>
    <p:sldId id="258" r:id="rId64"/>
    <p:sldId id="260" r:id="rId65"/>
    <p:sldId id="259" r:id="rId66"/>
    <p:sldId id="261" r:id="rId67"/>
    <p:sldId id="262" r:id="rId68"/>
    <p:sldId id="263" r:id="rId69"/>
    <p:sldId id="265" r:id="rId70"/>
    <p:sldId id="264" r:id="rId71"/>
    <p:sldId id="266" r:id="rId72"/>
    <p:sldId id="267" r:id="rId73"/>
    <p:sldId id="268" r:id="rId74"/>
    <p:sldId id="269" r:id="rId75"/>
    <p:sldId id="270" r:id="rId76"/>
    <p:sldId id="271" r:id="rId77"/>
    <p:sldId id="272" r:id="rId78"/>
    <p:sldId id="273" r:id="rId79"/>
    <p:sldId id="274" r:id="rId80"/>
    <p:sldId id="275" r:id="rId81"/>
    <p:sldId id="276" r:id="rId82"/>
    <p:sldId id="277" r:id="rId83"/>
    <p:sldId id="278" r:id="rId84"/>
    <p:sldId id="279" r:id="rId85"/>
    <p:sldId id="280" r:id="rId86"/>
    <p:sldId id="281" r:id="rId87"/>
    <p:sldId id="282" r:id="rId88"/>
    <p:sldId id="283" r:id="rId89"/>
    <p:sldId id="284"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64F28-4767-427B-97B1-CEC2C5E33BAB}" v="12" dt="2020-08-17T16:26:28.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E86603"/>
                </a:solidFill>
                <a:latin typeface="+mn-lt"/>
                <a:ea typeface="+mn-ea"/>
                <a:cs typeface="+mn-cs"/>
              </a:defRPr>
            </a:pPr>
            <a:r>
              <a:rPr lang="en-US" sz="1800">
                <a:solidFill>
                  <a:srgbClr val="E86603"/>
                </a:solidFill>
                <a:latin typeface="Arial Black" panose="020B0A04020102020204" pitchFamily="34" charset="0"/>
              </a:rPr>
              <a:t>Homebuyers Served </a:t>
            </a:r>
            <a:br>
              <a:rPr lang="en-US" sz="1800">
                <a:solidFill>
                  <a:srgbClr val="E86603"/>
                </a:solidFill>
                <a:latin typeface="Arial Black" panose="020B0A04020102020204" pitchFamily="34" charset="0"/>
              </a:rPr>
            </a:br>
            <a:r>
              <a:rPr lang="en-US" sz="1800">
                <a:solidFill>
                  <a:srgbClr val="E86603"/>
                </a:solidFill>
                <a:latin typeface="Arial Black" panose="020B0A04020102020204" pitchFamily="34" charset="0"/>
              </a:rPr>
              <a:t>(Fiscal Year</a:t>
            </a:r>
            <a:r>
              <a:rPr lang="en-US" sz="1800" baseline="0">
                <a:solidFill>
                  <a:srgbClr val="E86603"/>
                </a:solidFill>
                <a:latin typeface="Arial Black" panose="020B0A04020102020204" pitchFamily="34" charset="0"/>
              </a:rPr>
              <a:t> to Date)</a:t>
            </a:r>
            <a:endParaRPr lang="en-US" sz="1800">
              <a:solidFill>
                <a:srgbClr val="E86603"/>
              </a:solidFill>
              <a:latin typeface="Arial Black" panose="020B0A04020102020204" pitchFamily="34" charset="0"/>
            </a:endParaRPr>
          </a:p>
        </c:rich>
      </c:tx>
      <c:layout>
        <c:manualLayout>
          <c:xMode val="edge"/>
          <c:yMode val="edge"/>
          <c:x val="0.24251850981313902"/>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E86603"/>
              </a:solidFill>
              <a:latin typeface="+mn-lt"/>
              <a:ea typeface="+mn-ea"/>
              <a:cs typeface="+mn-cs"/>
            </a:defRPr>
          </a:pPr>
          <a:endParaRPr lang="en-US"/>
        </a:p>
      </c:txPr>
    </c:title>
    <c:autoTitleDeleted val="0"/>
    <c:plotArea>
      <c:layout>
        <c:manualLayout>
          <c:layoutTarget val="inner"/>
          <c:xMode val="edge"/>
          <c:yMode val="edge"/>
          <c:x val="2.9371253966388528E-2"/>
          <c:y val="0.17199488124135637"/>
          <c:w val="0.95865011104381181"/>
          <c:h val="0.66731999701597033"/>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34</c:v>
                </c:pt>
                <c:pt idx="1">
                  <c:v>40</c:v>
                </c:pt>
                <c:pt idx="2">
                  <c:v>52</c:v>
                </c:pt>
                <c:pt idx="3">
                  <c:v>73</c:v>
                </c:pt>
                <c:pt idx="4">
                  <c:v>83</c:v>
                </c:pt>
                <c:pt idx="5">
                  <c:v>99</c:v>
                </c:pt>
                <c:pt idx="6">
                  <c:v>99</c:v>
                </c:pt>
                <c:pt idx="7">
                  <c:v>112</c:v>
                </c:pt>
                <c:pt idx="8">
                  <c:v>141</c:v>
                </c:pt>
                <c:pt idx="9">
                  <c:v>155</c:v>
                </c:pt>
                <c:pt idx="10">
                  <c:v>163</c:v>
                </c:pt>
                <c:pt idx="11">
                  <c:v>183</c:v>
                </c:pt>
              </c:numCache>
            </c:numRef>
          </c:val>
          <c:smooth val="0"/>
          <c:extLst>
            <c:ext xmlns:c16="http://schemas.microsoft.com/office/drawing/2014/chart" uri="{C3380CC4-5D6E-409C-BE32-E72D297353CC}">
              <c16:uniqueId val="{00000000-E095-44E0-AF5D-822611B4D256}"/>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SEPT</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9</c:v>
                </c:pt>
              </c:numCache>
            </c:numRef>
          </c:val>
          <c:smooth val="0"/>
          <c:extLst>
            <c:ext xmlns:c16="http://schemas.microsoft.com/office/drawing/2014/chart" uri="{C3380CC4-5D6E-409C-BE32-E72D297353CC}">
              <c16:uniqueId val="{00000000-1063-4669-9945-E4DC6E07D796}"/>
            </c:ext>
          </c:extLst>
        </c:ser>
        <c:dLbls>
          <c:dLblPos val="ctr"/>
          <c:showLegendKey val="0"/>
          <c:showVal val="1"/>
          <c:showCatName val="0"/>
          <c:showSerName val="0"/>
          <c:showPercent val="0"/>
          <c:showBubbleSize val="0"/>
        </c:dLbls>
        <c:marker val="1"/>
        <c:smooth val="0"/>
        <c:axId val="930685903"/>
        <c:axId val="928988831"/>
      </c:lineChart>
      <c:catAx>
        <c:axId val="9306859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928988831"/>
        <c:crosses val="autoZero"/>
        <c:auto val="1"/>
        <c:lblAlgn val="ctr"/>
        <c:lblOffset val="100"/>
        <c:noMultiLvlLbl val="0"/>
      </c:catAx>
      <c:valAx>
        <c:axId val="928988831"/>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30685903"/>
        <c:crosses val="autoZero"/>
        <c:crossBetween val="between"/>
      </c:valAx>
      <c:spPr>
        <a:noFill/>
        <a:ln>
          <a:noFill/>
        </a:ln>
        <a:effectLst/>
      </c:spPr>
    </c:plotArea>
    <c:legend>
      <c:legendPos val="r"/>
      <c:layout>
        <c:manualLayout>
          <c:xMode val="edge"/>
          <c:yMode val="edge"/>
          <c:x val="0.23375053864535589"/>
          <c:y val="0.18107178312990285"/>
          <c:w val="0.33150039073319354"/>
          <c:h val="0.1393627948881275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E86603"/>
                </a:solidFill>
                <a:latin typeface="Arial Black" panose="020B0A04020102020204" pitchFamily="34" charset="0"/>
                <a:ea typeface="+mn-ea"/>
                <a:cs typeface="+mn-cs"/>
              </a:defRPr>
            </a:pPr>
            <a:r>
              <a:rPr lang="en-US">
                <a:solidFill>
                  <a:srgbClr val="E86603"/>
                </a:solidFill>
                <a:latin typeface="Arial Black" panose="020B0A04020102020204" pitchFamily="34" charset="0"/>
              </a:rPr>
              <a:t>Home Repair Program </a:t>
            </a:r>
            <a:br>
              <a:rPr lang="en-US">
                <a:solidFill>
                  <a:srgbClr val="E86603"/>
                </a:solidFill>
                <a:latin typeface="Arial Black" panose="020B0A04020102020204" pitchFamily="34" charset="0"/>
              </a:rPr>
            </a:br>
            <a:r>
              <a:rPr lang="en-US">
                <a:solidFill>
                  <a:srgbClr val="E86603"/>
                </a:solidFill>
                <a:latin typeface="Arial Black" panose="020B0A04020102020204" pitchFamily="34" charset="0"/>
              </a:rPr>
              <a:t>(Fiscal</a:t>
            </a:r>
            <a:r>
              <a:rPr lang="en-US" baseline="0">
                <a:solidFill>
                  <a:srgbClr val="E86603"/>
                </a:solidFill>
                <a:latin typeface="Arial Black" panose="020B0A04020102020204" pitchFamily="34" charset="0"/>
              </a:rPr>
              <a:t> Year to Date)</a:t>
            </a:r>
            <a:endParaRPr lang="en-US">
              <a:solidFill>
                <a:srgbClr val="E86603"/>
              </a:solidFill>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2200" b="1" i="0" u="none" strike="noStrike" kern="1200" baseline="0">
              <a:solidFill>
                <a:srgbClr val="E86603"/>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2.1880442514779112E-2"/>
          <c:y val="0.14640180736169273"/>
          <c:w val="0.96564690601453329"/>
          <c:h val="0.75061614603161886"/>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Sheet1!$B$2:$B$13</c:f>
              <c:numCache>
                <c:formatCode>General</c:formatCode>
                <c:ptCount val="12"/>
                <c:pt idx="0">
                  <c:v>0</c:v>
                </c:pt>
                <c:pt idx="1">
                  <c:v>0</c:v>
                </c:pt>
                <c:pt idx="2">
                  <c:v>3</c:v>
                </c:pt>
                <c:pt idx="3">
                  <c:v>17</c:v>
                </c:pt>
                <c:pt idx="4">
                  <c:v>19</c:v>
                </c:pt>
                <c:pt idx="5">
                  <c:v>24</c:v>
                </c:pt>
                <c:pt idx="6">
                  <c:v>28</c:v>
                </c:pt>
                <c:pt idx="7">
                  <c:v>33</c:v>
                </c:pt>
                <c:pt idx="8">
                  <c:v>38</c:v>
                </c:pt>
                <c:pt idx="9">
                  <c:v>40</c:v>
                </c:pt>
                <c:pt idx="10">
                  <c:v>44</c:v>
                </c:pt>
                <c:pt idx="11">
                  <c:v>46</c:v>
                </c:pt>
              </c:numCache>
            </c:numRef>
          </c:val>
          <c:smooth val="0"/>
          <c:extLst>
            <c:ext xmlns:c16="http://schemas.microsoft.com/office/drawing/2014/chart" uri="{C3380CC4-5D6E-409C-BE32-E72D297353CC}">
              <c16:uniqueId val="{00000000-9B65-4553-89FD-0699B1C6D6E3}"/>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Sheet1!$C$2:$C$13</c:f>
              <c:numCache>
                <c:formatCode>General</c:formatCode>
                <c:ptCount val="12"/>
                <c:pt idx="0">
                  <c:v>8</c:v>
                </c:pt>
              </c:numCache>
            </c:numRef>
          </c:val>
          <c:smooth val="0"/>
          <c:extLst>
            <c:ext xmlns:c16="http://schemas.microsoft.com/office/drawing/2014/chart" uri="{C3380CC4-5D6E-409C-BE32-E72D297353CC}">
              <c16:uniqueId val="{00000000-0E3F-4A7D-8AF1-72C96DA5D6C9}"/>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0.30643277651041284"/>
          <c:y val="0.24517702927445048"/>
          <c:w val="0.22316223906591115"/>
          <c:h val="0.1216537760234035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accent6"/>
                </a:solidFill>
                <a:latin typeface="Arial Black" panose="020B0A04020102020204" pitchFamily="34" charset="0"/>
                <a:ea typeface="+mn-ea"/>
                <a:cs typeface="+mn-cs"/>
              </a:defRPr>
            </a:pPr>
            <a:r>
              <a:rPr lang="en-US">
                <a:solidFill>
                  <a:srgbClr val="E86603"/>
                </a:solidFill>
                <a:latin typeface="Arial Black" panose="020B0A04020102020204" pitchFamily="34" charset="0"/>
              </a:rPr>
              <a:t>New Home Development</a:t>
            </a:r>
            <a:br>
              <a:rPr lang="en-US">
                <a:solidFill>
                  <a:srgbClr val="E86603"/>
                </a:solidFill>
                <a:latin typeface="Arial Black" panose="020B0A04020102020204" pitchFamily="34" charset="0"/>
              </a:rPr>
            </a:br>
            <a:r>
              <a:rPr lang="en-US">
                <a:solidFill>
                  <a:srgbClr val="E86603"/>
                </a:solidFill>
                <a:latin typeface="Arial Black" panose="020B0A04020102020204" pitchFamily="34" charset="0"/>
              </a:rPr>
              <a:t>(Fiscal</a:t>
            </a:r>
            <a:r>
              <a:rPr lang="en-US" baseline="0">
                <a:solidFill>
                  <a:srgbClr val="E86603"/>
                </a:solidFill>
                <a:latin typeface="Arial Black" panose="020B0A04020102020204" pitchFamily="34" charset="0"/>
              </a:rPr>
              <a:t> Year to Date)</a:t>
            </a:r>
            <a:endParaRPr lang="en-US">
              <a:solidFill>
                <a:srgbClr val="E86603"/>
              </a:solidFill>
              <a:latin typeface="Arial Black" panose="020B0A04020102020204" pitchFamily="34" charset="0"/>
            </a:endParaRPr>
          </a:p>
        </c:rich>
      </c:tx>
      <c:layout>
        <c:manualLayout>
          <c:xMode val="edge"/>
          <c:yMode val="edge"/>
          <c:x val="0.26743788175067479"/>
          <c:y val="1.960784313725490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accent6"/>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4.9459021018605359E-2"/>
          <c:y val="0.2585819052030261"/>
          <c:w val="0.95007694832571055"/>
          <c:h val="0.66829730842468216"/>
        </c:manualLayout>
      </c:layout>
      <c:lineChart>
        <c:grouping val="standard"/>
        <c:varyColors val="0"/>
        <c:ser>
          <c:idx val="0"/>
          <c:order val="0"/>
          <c:tx>
            <c:strRef>
              <c:f>Sheet1!$B$1</c:f>
              <c:strCache>
                <c:ptCount val="1"/>
                <c:pt idx="0">
                  <c:v>FY20</c:v>
                </c:pt>
              </c:strCache>
            </c:strRef>
          </c:tx>
          <c:spPr>
            <a:ln w="31750" cap="rnd">
              <a:solidFill>
                <a:srgbClr val="A5D867"/>
              </a:solidFill>
              <a:round/>
            </a:ln>
            <a:effectLst/>
          </c:spPr>
          <c:marker>
            <c:symbol val="circle"/>
            <c:size val="17"/>
            <c:spPr>
              <a:solidFill>
                <a:srgbClr val="A5D867"/>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Sheet1!$B$2:$B$14</c:f>
              <c:numCache>
                <c:formatCode>General</c:formatCode>
                <c:ptCount val="13"/>
                <c:pt idx="0">
                  <c:v>0</c:v>
                </c:pt>
                <c:pt idx="1">
                  <c:v>0</c:v>
                </c:pt>
                <c:pt idx="2">
                  <c:v>11</c:v>
                </c:pt>
                <c:pt idx="3">
                  <c:v>12</c:v>
                </c:pt>
                <c:pt idx="4">
                  <c:v>15</c:v>
                </c:pt>
                <c:pt idx="5">
                  <c:v>15</c:v>
                </c:pt>
                <c:pt idx="6">
                  <c:v>18</c:v>
                </c:pt>
                <c:pt idx="7">
                  <c:v>18</c:v>
                </c:pt>
                <c:pt idx="8">
                  <c:v>18</c:v>
                </c:pt>
                <c:pt idx="9">
                  <c:v>18</c:v>
                </c:pt>
                <c:pt idx="10">
                  <c:v>18</c:v>
                </c:pt>
                <c:pt idx="11">
                  <c:v>18</c:v>
                </c:pt>
              </c:numCache>
            </c:numRef>
          </c:val>
          <c:smooth val="0"/>
          <c:extLst>
            <c:ext xmlns:c16="http://schemas.microsoft.com/office/drawing/2014/chart" uri="{C3380CC4-5D6E-409C-BE32-E72D297353CC}">
              <c16:uniqueId val="{00000000-9B65-4553-89FD-0699B1C6D6E3}"/>
            </c:ext>
          </c:extLst>
        </c:ser>
        <c:ser>
          <c:idx val="1"/>
          <c:order val="1"/>
          <c:tx>
            <c:strRef>
              <c:f>Sheet1!$C$1</c:f>
              <c:strCache>
                <c:ptCount val="1"/>
                <c:pt idx="0">
                  <c:v>FY21</c:v>
                </c:pt>
              </c:strCache>
            </c:strRef>
          </c:tx>
          <c:spPr>
            <a:ln w="31750" cap="rnd">
              <a:solidFill>
                <a:srgbClr val="E86603"/>
              </a:solidFill>
              <a:round/>
            </a:ln>
            <a:effectLst/>
          </c:spPr>
          <c:marker>
            <c:symbol val="circle"/>
            <c:size val="17"/>
            <c:spPr>
              <a:solidFill>
                <a:srgbClr val="E8660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Sheet1!$A$2:$A$14</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Sheet1!$C$2:$C$14</c:f>
              <c:numCache>
                <c:formatCode>General</c:formatCode>
                <c:ptCount val="13"/>
                <c:pt idx="0">
                  <c:v>0</c:v>
                </c:pt>
              </c:numCache>
            </c:numRef>
          </c:val>
          <c:smooth val="0"/>
          <c:extLst>
            <c:ext xmlns:c16="http://schemas.microsoft.com/office/drawing/2014/chart" uri="{C3380CC4-5D6E-409C-BE32-E72D297353CC}">
              <c16:uniqueId val="{00000001-9B65-4553-89FD-0699B1C6D6E3}"/>
            </c:ext>
          </c:extLst>
        </c:ser>
        <c:dLbls>
          <c:dLblPos val="ctr"/>
          <c:showLegendKey val="0"/>
          <c:showVal val="1"/>
          <c:showCatName val="0"/>
          <c:showSerName val="0"/>
          <c:showPercent val="0"/>
          <c:showBubbleSize val="0"/>
        </c:dLbls>
        <c:marker val="1"/>
        <c:smooth val="0"/>
        <c:axId val="1070225007"/>
        <c:axId val="508706863"/>
      </c:lineChart>
      <c:catAx>
        <c:axId val="107022500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j-lt"/>
                <a:ea typeface="+mn-ea"/>
                <a:cs typeface="+mn-cs"/>
              </a:defRPr>
            </a:pPr>
            <a:endParaRPr lang="en-US"/>
          </a:p>
        </c:txPr>
        <c:crossAx val="508706863"/>
        <c:crosses val="autoZero"/>
        <c:auto val="1"/>
        <c:lblAlgn val="ctr"/>
        <c:lblOffset val="100"/>
        <c:noMultiLvlLbl val="0"/>
      </c:catAx>
      <c:valAx>
        <c:axId val="50870686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0225007"/>
        <c:crosses val="autoZero"/>
        <c:crossBetween val="between"/>
      </c:valAx>
      <c:spPr>
        <a:noFill/>
        <a:ln>
          <a:noFill/>
        </a:ln>
        <a:effectLst/>
      </c:spPr>
    </c:plotArea>
    <c:legend>
      <c:legendPos val="r"/>
      <c:layout>
        <c:manualLayout>
          <c:xMode val="edge"/>
          <c:yMode val="edge"/>
          <c:x val="9.7675062790955183E-2"/>
          <c:y val="0.25781071483711593"/>
          <c:w val="0.22473442888460682"/>
          <c:h val="0.1249832741495548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84115874404587"/>
          <c:y val="5.7609970768580769E-4"/>
          <c:w val="0.86201646447559832"/>
          <c:h val="0.90197072469534301"/>
        </c:manualLayout>
      </c:layout>
      <c:barChart>
        <c:barDir val="bar"/>
        <c:grouping val="clustered"/>
        <c:varyColors val="0"/>
        <c:ser>
          <c:idx val="0"/>
          <c:order val="0"/>
          <c:tx>
            <c:strRef>
              <c:f>Sheet1!$B$1</c:f>
              <c:strCache>
                <c:ptCount val="1"/>
                <c:pt idx="0">
                  <c:v>FY20</c:v>
                </c:pt>
              </c:strCache>
            </c:strRef>
          </c:tx>
          <c:spPr>
            <a:solidFill>
              <a:srgbClr val="A5D86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Multifamily</c:v>
                </c:pt>
                <c:pt idx="1">
                  <c:v>Public Facilities</c:v>
                </c:pt>
                <c:pt idx="2">
                  <c:v>Public Services</c:v>
                </c:pt>
                <c:pt idx="3">
                  <c:v>Single Family HRP</c:v>
                </c:pt>
                <c:pt idx="4">
                  <c:v>Single Family NHD</c:v>
                </c:pt>
                <c:pt idx="5">
                  <c:v>Other City Depts.</c:v>
                </c:pt>
              </c:strCache>
            </c:strRef>
          </c:cat>
          <c:val>
            <c:numRef>
              <c:f>Sheet1!$B$2:$B$7</c:f>
              <c:numCache>
                <c:formatCode>"$"#,##0</c:formatCode>
                <c:ptCount val="6"/>
                <c:pt idx="0">
                  <c:v>40494205.140000001</c:v>
                </c:pt>
                <c:pt idx="1">
                  <c:v>5261955</c:v>
                </c:pt>
                <c:pt idx="2">
                  <c:v>18595877.09</c:v>
                </c:pt>
                <c:pt idx="3">
                  <c:v>14352882.74</c:v>
                </c:pt>
                <c:pt idx="4">
                  <c:v>15219400.58</c:v>
                </c:pt>
                <c:pt idx="5">
                  <c:v>3676357.21</c:v>
                </c:pt>
              </c:numCache>
            </c:numRef>
          </c:val>
          <c:extLst>
            <c:ext xmlns:c16="http://schemas.microsoft.com/office/drawing/2014/chart" uri="{C3380CC4-5D6E-409C-BE32-E72D297353CC}">
              <c16:uniqueId val="{00000000-9F95-4B99-B016-87685FE40A93}"/>
            </c:ext>
          </c:extLst>
        </c:ser>
        <c:ser>
          <c:idx val="1"/>
          <c:order val="1"/>
          <c:tx>
            <c:strRef>
              <c:f>Sheet1!$C$1</c:f>
              <c:strCache>
                <c:ptCount val="1"/>
                <c:pt idx="0">
                  <c:v>FY21</c:v>
                </c:pt>
              </c:strCache>
            </c:strRef>
          </c:tx>
          <c:spPr>
            <a:solidFill>
              <a:srgbClr val="E866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Multifamily</c:v>
                </c:pt>
                <c:pt idx="1">
                  <c:v>Public Facilities</c:v>
                </c:pt>
                <c:pt idx="2">
                  <c:v>Public Services</c:v>
                </c:pt>
                <c:pt idx="3">
                  <c:v>Single Family HRP</c:v>
                </c:pt>
                <c:pt idx="4">
                  <c:v>Single Family NHD</c:v>
                </c:pt>
                <c:pt idx="5">
                  <c:v>Other City Depts.</c:v>
                </c:pt>
              </c:strCache>
            </c:strRef>
          </c:cat>
          <c:val>
            <c:numRef>
              <c:f>Sheet1!$C$2:$C$7</c:f>
              <c:numCache>
                <c:formatCode>"$"#,##0</c:formatCode>
                <c:ptCount val="6"/>
                <c:pt idx="0">
                  <c:v>9698259</c:v>
                </c:pt>
                <c:pt idx="1">
                  <c:v>24516</c:v>
                </c:pt>
                <c:pt idx="2">
                  <c:v>1886650</c:v>
                </c:pt>
                <c:pt idx="3">
                  <c:v>556327</c:v>
                </c:pt>
                <c:pt idx="4">
                  <c:v>3750</c:v>
                </c:pt>
                <c:pt idx="5">
                  <c:v>264340.90999999997</c:v>
                </c:pt>
              </c:numCache>
            </c:numRef>
          </c:val>
          <c:extLst>
            <c:ext xmlns:c16="http://schemas.microsoft.com/office/drawing/2014/chart" uri="{C3380CC4-5D6E-409C-BE32-E72D297353CC}">
              <c16:uniqueId val="{00000001-9F95-4B99-B016-87685FE40A93}"/>
            </c:ext>
          </c:extLst>
        </c:ser>
        <c:dLbls>
          <c:showLegendKey val="0"/>
          <c:showVal val="0"/>
          <c:showCatName val="0"/>
          <c:showSerName val="0"/>
          <c:showPercent val="0"/>
          <c:showBubbleSize val="0"/>
        </c:dLbls>
        <c:gapWidth val="219"/>
        <c:axId val="1486573808"/>
        <c:axId val="1481021376"/>
      </c:barChart>
      <c:catAx>
        <c:axId val="1486573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n-US"/>
          </a:p>
        </c:txPr>
        <c:crossAx val="1481021376"/>
        <c:crosses val="autoZero"/>
        <c:auto val="1"/>
        <c:lblAlgn val="ctr"/>
        <c:lblOffset val="100"/>
        <c:noMultiLvlLbl val="0"/>
      </c:catAx>
      <c:valAx>
        <c:axId val="1481021376"/>
        <c:scaling>
          <c:orientation val="minMax"/>
        </c:scaling>
        <c:delete val="0"/>
        <c:axPos val="b"/>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alpha val="85000"/>
                  </a:schemeClr>
                </a:solidFill>
                <a:latin typeface="+mj-lt"/>
                <a:ea typeface="+mn-ea"/>
                <a:cs typeface="+mn-cs"/>
              </a:defRPr>
            </a:pPr>
            <a:endParaRPr lang="en-US"/>
          </a:p>
        </c:txPr>
        <c:crossAx val="1486573808"/>
        <c:crosses val="autoZero"/>
        <c:crossBetween val="between"/>
        <c:majorUnit val="10000000"/>
      </c:valAx>
      <c:spPr>
        <a:noFill/>
        <a:ln>
          <a:noFill/>
        </a:ln>
        <a:effectLst/>
      </c:spPr>
    </c:plotArea>
    <c:legend>
      <c:legendPos val="b"/>
      <c:layout>
        <c:manualLayout>
          <c:xMode val="edge"/>
          <c:yMode val="edge"/>
          <c:x val="0.78697591620491891"/>
          <c:y val="0.10482132524617062"/>
          <c:w val="0.13438150092349568"/>
          <c:h val="0.28644497506712285"/>
        </c:manualLayout>
      </c:layout>
      <c:overlay val="0"/>
      <c:spPr>
        <a:noFill/>
        <a:ln>
          <a:solidFill>
            <a:schemeClr val="accent1">
              <a:alpha val="95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4FA8E-8B28-4041-84A4-555D498F0425}" type="datetimeFigureOut">
              <a:rPr lang="en-US" smtClean="0"/>
              <a:t>8/17/2020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64DCE-DDE9-424F-9D4A-29D56A83AB5C}" type="slidenum">
              <a:rPr lang="en-US" smtClean="0"/>
              <a:t>‹#›</a:t>
            </a:fld>
            <a:endParaRPr lang="en-US"/>
          </a:p>
        </p:txBody>
      </p:sp>
    </p:spTree>
    <p:extLst>
      <p:ext uri="{BB962C8B-B14F-4D97-AF65-F5344CB8AC3E}">
        <p14:creationId xmlns:p14="http://schemas.microsoft.com/office/powerpoint/2010/main" val="3349734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6C664-6F0F-47A9-A954-113EE617D5DF}"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097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27e34790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27e34790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27a4e654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27a4e654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450c5899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450c5899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c421f9c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c421f9c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c421f9c2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c421f9c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c421f9c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c421f9c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90c0ebef7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90c0ebef7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0c0ebef7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0c0ebef7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0c0ebef7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0c0ebef7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0f9ab8c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0f9ab8c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27a4e65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27a4e65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450c5899b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8450c5899b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27a4e654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27a4e654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eviction as defined here?</a:t>
            </a:r>
            <a:endParaRPr/>
          </a:p>
          <a:p>
            <a:pPr marL="0" lvl="0" indent="0" algn="l" rtl="0">
              <a:spcBef>
                <a:spcPts val="0"/>
              </a:spcBef>
              <a:spcAft>
                <a:spcPts val="0"/>
              </a:spcAft>
              <a:buNone/>
            </a:pPr>
            <a:r>
              <a:rPr lang="en"/>
              <a:t>Overview of what cases filed, evictions, and dismissals mean.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27e3479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27e34790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eviction as defined here?</a:t>
            </a:r>
            <a:endParaRPr/>
          </a:p>
          <a:p>
            <a:pPr marL="0" lvl="0" indent="0" algn="l" rtl="0">
              <a:spcBef>
                <a:spcPts val="0"/>
              </a:spcBef>
              <a:spcAft>
                <a:spcPts val="0"/>
              </a:spcAft>
              <a:buNone/>
            </a:pPr>
            <a:r>
              <a:rPr lang="en"/>
              <a:t>Overview of what cases filed, evictions, and dismissals mean.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27e34790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27e34790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eviction as defined here?</a:t>
            </a:r>
            <a:endParaRPr/>
          </a:p>
          <a:p>
            <a:pPr marL="0" lvl="0" indent="0" algn="l" rtl="0">
              <a:spcBef>
                <a:spcPts val="0"/>
              </a:spcBef>
              <a:spcAft>
                <a:spcPts val="0"/>
              </a:spcAft>
              <a:buNone/>
            </a:pPr>
            <a:r>
              <a:rPr lang="en"/>
              <a:t>Overview of what cases filed, evictions, and dismissals mean.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27e34790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27e34790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eviction as defined here?</a:t>
            </a:r>
            <a:endParaRPr/>
          </a:p>
          <a:p>
            <a:pPr marL="0" lvl="0" indent="0" algn="l" rtl="0">
              <a:spcBef>
                <a:spcPts val="0"/>
              </a:spcBef>
              <a:spcAft>
                <a:spcPts val="0"/>
              </a:spcAft>
              <a:buNone/>
            </a:pPr>
            <a:r>
              <a:rPr lang="en"/>
              <a:t>Overview of what cases filed, evictions, and dismissals mean.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27a4e654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27a4e654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27e34790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27e34790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an eviction as defined here?</a:t>
            </a:r>
            <a:endParaRPr/>
          </a:p>
          <a:p>
            <a:pPr marL="0" lvl="0" indent="0" algn="l" rtl="0">
              <a:spcBef>
                <a:spcPts val="0"/>
              </a:spcBef>
              <a:spcAft>
                <a:spcPts val="0"/>
              </a:spcAft>
              <a:buNone/>
            </a:pPr>
            <a:r>
              <a:rPr lang="en"/>
              <a:t>Overview of what cases filed, evictions, and dismissals mean.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27a4e654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27a4e654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Roboto"/>
              <a:buNone/>
              <a:defRPr sz="6933">
                <a:latin typeface="Roboto"/>
                <a:ea typeface="Roboto"/>
                <a:cs typeface="Roboto"/>
                <a:sym typeface="Robo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Roboto"/>
              <a:buNone/>
              <a:defRPr sz="3733">
                <a:latin typeface="Roboto"/>
                <a:ea typeface="Roboto"/>
                <a:cs typeface="Roboto"/>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4" name="Google Shape;14;p2"/>
          <p:cNvPicPr preferRelativeResize="0"/>
          <p:nvPr/>
        </p:nvPicPr>
        <p:blipFill>
          <a:blip r:embed="rId2">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1634234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657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Google Shape;22;p4"/>
          <p:cNvPicPr preferRelativeResize="0"/>
          <p:nvPr/>
        </p:nvPicPr>
        <p:blipFill>
          <a:blip r:embed="rId2">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253508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8" name="Google Shape;28;p5"/>
          <p:cNvPicPr preferRelativeResize="0"/>
          <p:nvPr/>
        </p:nvPicPr>
        <p:blipFill>
          <a:blip r:embed="rId2">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81379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2" name="Google Shape;32;p6"/>
          <p:cNvPicPr preferRelativeResize="0"/>
          <p:nvPr/>
        </p:nvPicPr>
        <p:blipFill>
          <a:blip r:embed="rId2">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362810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5" name="Google Shape;35;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7" name="Google Shape;37;p7"/>
          <p:cNvPicPr preferRelativeResize="0"/>
          <p:nvPr/>
        </p:nvPicPr>
        <p:blipFill>
          <a:blip r:embed="rId2">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1070325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0" name="Google Shape;4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4757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4" name="Google Shape;4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 name="Google Shape;4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6" name="Google Shape;4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0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9579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2" name="Google Shape;5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3" name="Google Shape;5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1221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7741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AAC329A-FA99-2449-A10A-C8E7CB2557A2}"/>
              </a:ext>
            </a:extLst>
          </p:cNvPr>
          <p:cNvSpPr>
            <a:spLocks noGrp="1"/>
          </p:cNvSpPr>
          <p:nvPr>
            <p:ph type="title"/>
          </p:nvPr>
        </p:nvSpPr>
        <p:spPr>
          <a:xfrm>
            <a:off x="304800" y="501485"/>
            <a:ext cx="4267200" cy="6038476"/>
          </a:xfrm>
          <a:prstGeom prst="rect">
            <a:avLst/>
          </a:prstGeom>
        </p:spPr>
        <p:txBody>
          <a:bodyPr vert="horz" lIns="91440" tIns="45720" rIns="91440" bIns="45720" rtlCol="0" anchor="ctr">
            <a:normAutofit/>
          </a:bodyPr>
          <a:lstStyle>
            <a:lvl1pPr algn="l">
              <a:defRPr sz="60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4028819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Slide-HC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Rectangle 3">
            <a:extLst>
              <a:ext uri="{FF2B5EF4-FFF2-40B4-BE49-F238E27FC236}">
                <a16:creationId xmlns:a16="http://schemas.microsoft.com/office/drawing/2014/main" id="{6F167C7B-8626-AA4F-9A40-50EEF8FA0970}"/>
              </a:ext>
            </a:extLst>
          </p:cNvPr>
          <p:cNvSpPr/>
          <p:nvPr userDrawn="1"/>
        </p:nvSpPr>
        <p:spPr>
          <a:xfrm>
            <a:off x="508000" y="381000"/>
            <a:ext cx="4064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6029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044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y Title and Content HC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9E200-A9A1-714F-A880-E5E2BFAB3D90}"/>
              </a:ext>
            </a:extLst>
          </p:cNvPr>
          <p:cNvSpPr/>
          <p:nvPr userDrawn="1"/>
        </p:nvSpPr>
        <p:spPr>
          <a:xfrm>
            <a:off x="0" y="1511824"/>
            <a:ext cx="12192000" cy="4165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0" cy="4470399"/>
          </a:xfrm>
        </p:spPr>
        <p:txBody>
          <a:bodyPr/>
          <a:lstStyle>
            <a:lvl1pPr>
              <a:buClr>
                <a:srgbClr val="A0C65C"/>
              </a:buCl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3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and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marL="342900" indent="-342900">
              <a:buClr>
                <a:srgbClr val="A0C65C"/>
              </a:buClr>
              <a:buFont typeface="Arial" panose="020B0604020202020204" pitchFamily="34" charset="0"/>
              <a:buChar char="•"/>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591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22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Image-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20A1AF81-99E9-1E49-8CBA-B5260326D888}"/>
              </a:ext>
            </a:extLst>
          </p:cNvPr>
          <p:cNvSpPr>
            <a:spLocks noGrp="1"/>
          </p:cNvSpPr>
          <p:nvPr>
            <p:ph idx="1"/>
          </p:nvPr>
        </p:nvSpPr>
        <p:spPr>
          <a:xfrm>
            <a:off x="609600" y="1600202"/>
            <a:ext cx="10972800" cy="4470399"/>
          </a:xfrm>
        </p:spPr>
        <p:txBody>
          <a:bodyPr/>
          <a:lstStyle>
            <a:lvl1pPr marL="0" indent="0">
              <a:buClr>
                <a:srgbClr val="A0C65C"/>
              </a:buClr>
              <a:buNone/>
              <a:defRPr>
                <a:solidFill>
                  <a:schemeClr val="tx1">
                    <a:lumMod val="65000"/>
                    <a:lumOff val="35000"/>
                  </a:schemeClr>
                </a:solidFill>
              </a:defRPr>
            </a:lvl1pPr>
            <a:lvl2pPr marL="742950" indent="-285750">
              <a:buClr>
                <a:srgbClr val="A0C65C"/>
              </a:buClr>
              <a:buFont typeface="Arial" panose="020B0604020202020204" pitchFamily="34" charset="0"/>
              <a:buChar char="•"/>
              <a:defRPr>
                <a:solidFill>
                  <a:schemeClr val="tx1">
                    <a:lumMod val="65000"/>
                    <a:lumOff val="35000"/>
                  </a:schemeClr>
                </a:solidFill>
              </a:defRPr>
            </a:lvl2pPr>
            <a:lvl3pPr marL="1143000" indent="-228600">
              <a:buClr>
                <a:srgbClr val="A0C65C"/>
              </a:buClr>
              <a:buFont typeface="Arial" panose="020B0604020202020204" pitchFamily="34" charset="0"/>
              <a:buChar char="•"/>
              <a:defRPr>
                <a:solidFill>
                  <a:schemeClr val="tx1">
                    <a:lumMod val="65000"/>
                    <a:lumOff val="35000"/>
                  </a:schemeClr>
                </a:solidFill>
              </a:defRPr>
            </a:lvl3pPr>
            <a:lvl4pPr marL="1600200" indent="-228600">
              <a:buClr>
                <a:srgbClr val="A0C65C"/>
              </a:buClr>
              <a:buFont typeface="Arial" panose="020B0604020202020204" pitchFamily="34" charset="0"/>
              <a:buChar char="•"/>
              <a:defRPr>
                <a:solidFill>
                  <a:schemeClr val="tx1">
                    <a:lumMod val="65000"/>
                    <a:lumOff val="35000"/>
                  </a:schemeClr>
                </a:solidFill>
              </a:defRPr>
            </a:lvl4pPr>
            <a:lvl5pPr marL="2057400" indent="-228600">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55898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8/17/2020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HC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0C1C2-6697-2543-874F-E4C74C7F12B1}"/>
              </a:ext>
            </a:extLst>
          </p:cNvPr>
          <p:cNvSpPr/>
          <p:nvPr userDrawn="1"/>
        </p:nvSpPr>
        <p:spPr>
          <a:xfrm>
            <a:off x="508000" y="482600"/>
            <a:ext cx="304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3353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Lef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214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ver Right Title HC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167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and Laptop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B719983-597C-FC42-910F-883FC5B853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1600" y="1701800"/>
            <a:ext cx="8229600" cy="4267201"/>
          </a:xfrm>
          <a:prstGeom prst="rect">
            <a:avLst/>
          </a:prstGeom>
        </p:spPr>
      </p:pic>
    </p:spTree>
    <p:extLst>
      <p:ext uri="{BB962C8B-B14F-4D97-AF65-F5344CB8AC3E}">
        <p14:creationId xmlns:p14="http://schemas.microsoft.com/office/powerpoint/2010/main" val="1874088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293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Divider HC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C017FC-36FC-7843-B361-3F534C06873D}"/>
              </a:ext>
            </a:extLst>
          </p:cNvPr>
          <p:cNvSpPr>
            <a:spLocks noGrp="1"/>
          </p:cNvSpPr>
          <p:nvPr>
            <p:ph type="ctrTitle" hasCustomPrompt="1"/>
          </p:nvPr>
        </p:nvSpPr>
        <p:spPr>
          <a:xfrm>
            <a:off x="914400" y="1193800"/>
            <a:ext cx="10363200" cy="4470400"/>
          </a:xfrm>
          <a:prstGeom prst="rect">
            <a:avLst/>
          </a:prstGeom>
        </p:spPr>
        <p:txBody>
          <a:bodyPr/>
          <a:lstStyle>
            <a:lvl1pPr algn="ctr">
              <a:defRPr sz="7500" b="1" i="0">
                <a:solidFill>
                  <a:schemeClr val="bg1"/>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defRPr>
            </a:lvl1pPr>
          </a:lstStyle>
          <a:p>
            <a:r>
              <a:rPr lang="en-US"/>
              <a:t>CLICK TO EDIT TITLE</a:t>
            </a:r>
          </a:p>
        </p:txBody>
      </p:sp>
    </p:spTree>
    <p:extLst>
      <p:ext uri="{BB962C8B-B14F-4D97-AF65-F5344CB8AC3E}">
        <p14:creationId xmlns:p14="http://schemas.microsoft.com/office/powerpoint/2010/main" val="3373835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5481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49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reserve="1">
  <p:cSld name="Title and 2-Column Text- HC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470400"/>
          </a:xfrm>
        </p:spPr>
        <p:txBody>
          <a:bodyPr/>
          <a:lstStyle>
            <a:lvl1pPr marL="342900" indent="-342900">
              <a:buClr>
                <a:srgbClr val="A0C65C"/>
              </a:buClr>
              <a:buFont typeface="Arial" panose="020B0604020202020204" pitchFamily="34" charset="0"/>
              <a:buChar char="•"/>
              <a:defRPr sz="2800">
                <a:solidFill>
                  <a:schemeClr val="tx1">
                    <a:lumMod val="65000"/>
                    <a:lumOff val="35000"/>
                  </a:schemeClr>
                </a:solidFill>
              </a:defRPr>
            </a:lvl1pPr>
            <a:lvl2pPr marL="742950" indent="-285750">
              <a:buClr>
                <a:srgbClr val="A0C65C"/>
              </a:buClr>
              <a:buFont typeface="Arial" panose="020B0604020202020204" pitchFamily="34" charset="0"/>
              <a:buChar char="•"/>
              <a:defRPr sz="2400">
                <a:solidFill>
                  <a:schemeClr val="tx1">
                    <a:lumMod val="65000"/>
                    <a:lumOff val="35000"/>
                  </a:schemeClr>
                </a:solidFill>
              </a:defRPr>
            </a:lvl2pPr>
            <a:lvl3pPr marL="1143000" indent="-228600">
              <a:buClr>
                <a:srgbClr val="A0C65C"/>
              </a:buClr>
              <a:buFont typeface="Arial" panose="020B0604020202020204" pitchFamily="34" charset="0"/>
              <a:buChar char="•"/>
              <a:defRPr sz="2000">
                <a:solidFill>
                  <a:schemeClr val="tx1">
                    <a:lumMod val="65000"/>
                    <a:lumOff val="35000"/>
                  </a:schemeClr>
                </a:solidFill>
              </a:defRPr>
            </a:lvl3pPr>
            <a:lvl4pPr marL="1600200" indent="-228600">
              <a:buClr>
                <a:srgbClr val="A0C65C"/>
              </a:buClr>
              <a:buFont typeface="Arial" panose="020B0604020202020204" pitchFamily="34" charset="0"/>
              <a:buChar char="•"/>
              <a:defRPr sz="1800">
                <a:solidFill>
                  <a:schemeClr val="tx1">
                    <a:lumMod val="65000"/>
                    <a:lumOff val="35000"/>
                  </a:schemeClr>
                </a:solidFill>
              </a:defRPr>
            </a:lvl4pPr>
            <a:lvl5pPr marL="2057400" indent="-228600">
              <a:buClr>
                <a:srgbClr val="A0C65C"/>
              </a:buClr>
              <a:buFont typeface="Arial" panose="020B0604020202020204" pitchFamily="34" charset="0"/>
              <a:buChar cha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39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8/17/2020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8/17/2020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8/17/2020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8/17/2020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8/17/2020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8/17/2020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8.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37.xml"/><Relationship Id="rId7"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6.emf"/><Relationship Id="rId5" Type="http://schemas.openxmlformats.org/officeDocument/2006/relationships/theme" Target="../theme/theme5.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8/17/2020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a:buNone/>
              <a:defRPr sz="28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Google Shape;9;p1"/>
          <p:cNvPicPr preferRelativeResize="0"/>
          <p:nvPr/>
        </p:nvPicPr>
        <p:blipFill>
          <a:blip r:embed="rId13">
            <a:alphaModFix/>
          </a:blip>
          <a:stretch>
            <a:fillRect/>
          </a:stretch>
        </p:blipFill>
        <p:spPr>
          <a:xfrm>
            <a:off x="415601" y="6217633"/>
            <a:ext cx="2709164" cy="524800"/>
          </a:xfrm>
          <a:prstGeom prst="rect">
            <a:avLst/>
          </a:prstGeom>
          <a:noFill/>
          <a:ln>
            <a:noFill/>
          </a:ln>
        </p:spPr>
      </p:pic>
    </p:spTree>
    <p:extLst>
      <p:ext uri="{BB962C8B-B14F-4D97-AF65-F5344CB8AC3E}">
        <p14:creationId xmlns:p14="http://schemas.microsoft.com/office/powerpoint/2010/main" val="312499937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90650" y="0"/>
            <a:ext cx="614151" cy="6858000"/>
          </a:xfrm>
          <a:prstGeom prst="rect">
            <a:avLst/>
          </a:prstGeom>
        </p:spPr>
      </p:pic>
      <p:pic>
        <p:nvPicPr>
          <p:cNvPr id="17" name="Picture 16">
            <a:extLst>
              <a:ext uri="{FF2B5EF4-FFF2-40B4-BE49-F238E27FC236}">
                <a16:creationId xmlns:a16="http://schemas.microsoft.com/office/drawing/2014/main" id="{266C4BCE-49F3-0441-AD63-659AB88B66EB}"/>
              </a:ext>
            </a:extLst>
          </p:cNvPr>
          <p:cNvPicPr>
            <a:picLocks noChangeAspect="1"/>
          </p:cNvPicPr>
          <p:nvPr userDrawn="1"/>
        </p:nvPicPr>
        <p:blipFill rotWithShape="1">
          <a:blip r:embed="rId4" cstate="screen">
            <a:grayscl/>
            <a:alphaModFix/>
            <a:extLst>
              <a:ext uri="{BEBA8EAE-BF5A-486C-A8C5-ECC9F3942E4B}">
                <a14:imgProps xmlns:a14="http://schemas.microsoft.com/office/drawing/2010/main">
                  <a14:imgLayer r:embed="rId5">
                    <a14:imgEffect>
                      <a14:colorTemperature colorTemp="5300"/>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a:off x="4876800" y="0"/>
            <a:ext cx="7315200" cy="5434568"/>
          </a:xfrm>
          <a:prstGeom prst="rect">
            <a:avLst/>
          </a:prstGeom>
        </p:spPr>
      </p:pic>
      <p:sp>
        <p:nvSpPr>
          <p:cNvPr id="18" name="Rectangle 17">
            <a:extLst>
              <a:ext uri="{FF2B5EF4-FFF2-40B4-BE49-F238E27FC236}">
                <a16:creationId xmlns:a16="http://schemas.microsoft.com/office/drawing/2014/main" id="{9F03A5B2-43D1-ED44-9C4E-F518753255BC}"/>
              </a:ext>
            </a:extLst>
          </p:cNvPr>
          <p:cNvSpPr/>
          <p:nvPr userDrawn="1"/>
        </p:nvSpPr>
        <p:spPr>
          <a:xfrm>
            <a:off x="4876800" y="3327401"/>
            <a:ext cx="7315200" cy="1727764"/>
          </a:xfrm>
          <a:prstGeom prst="rect">
            <a:avLst/>
          </a:prstGeom>
          <a:solidFill>
            <a:srgbClr val="009FDA">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B2E2CB14-6A31-5748-989E-2E6B2C4CBDBE}"/>
              </a:ext>
            </a:extLst>
          </p:cNvPr>
          <p:cNvSpPr/>
          <p:nvPr userDrawn="1"/>
        </p:nvSpPr>
        <p:spPr>
          <a:xfrm>
            <a:off x="3571" y="0"/>
            <a:ext cx="4876800" cy="6858000"/>
          </a:xfrm>
          <a:prstGeom prst="rect">
            <a:avLst/>
          </a:prstGeom>
          <a:gradFill flip="none" rotWithShape="1">
            <a:gsLst>
              <a:gs pos="0">
                <a:schemeClr val="accent1">
                  <a:lumMod val="40000"/>
                  <a:lumOff val="60000"/>
                </a:schemeClr>
              </a:gs>
              <a:gs pos="84000">
                <a:srgbClr val="0070C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0" name="Group 9">
            <a:extLst>
              <a:ext uri="{FF2B5EF4-FFF2-40B4-BE49-F238E27FC236}">
                <a16:creationId xmlns:a16="http://schemas.microsoft.com/office/drawing/2014/main" id="{9220BE2C-5FA0-1046-A297-022C1787F5F1}"/>
              </a:ext>
            </a:extLst>
          </p:cNvPr>
          <p:cNvGrpSpPr/>
          <p:nvPr userDrawn="1"/>
        </p:nvGrpSpPr>
        <p:grpSpPr>
          <a:xfrm>
            <a:off x="5294930" y="5844066"/>
            <a:ext cx="3305005" cy="739296"/>
            <a:chOff x="6477000" y="4237136"/>
            <a:chExt cx="2319583" cy="700385"/>
          </a:xfrm>
        </p:grpSpPr>
        <p:pic>
          <p:nvPicPr>
            <p:cNvPr id="11" name="Picture 10">
              <a:extLst>
                <a:ext uri="{FF2B5EF4-FFF2-40B4-BE49-F238E27FC236}">
                  <a16:creationId xmlns:a16="http://schemas.microsoft.com/office/drawing/2014/main" id="{5336D25C-35EE-D743-A546-AF002C4896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4239" y="4314455"/>
              <a:ext cx="1382344" cy="590516"/>
            </a:xfrm>
            <a:prstGeom prst="rect">
              <a:avLst/>
            </a:prstGeom>
          </p:spPr>
        </p:pic>
        <p:pic>
          <p:nvPicPr>
            <p:cNvPr id="13" name="Picture 12">
              <a:extLst>
                <a:ext uri="{FF2B5EF4-FFF2-40B4-BE49-F238E27FC236}">
                  <a16:creationId xmlns:a16="http://schemas.microsoft.com/office/drawing/2014/main" id="{6E343E10-B99D-5242-AE31-FF6A914B5B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77000" y="4237136"/>
              <a:ext cx="705671" cy="700385"/>
            </a:xfrm>
            <a:prstGeom prst="rect">
              <a:avLst/>
            </a:prstGeom>
          </p:spPr>
        </p:pic>
      </p:grpSp>
      <p:pic>
        <p:nvPicPr>
          <p:cNvPr id="14" name="Picture 13">
            <a:extLst>
              <a:ext uri="{FF2B5EF4-FFF2-40B4-BE49-F238E27FC236}">
                <a16:creationId xmlns:a16="http://schemas.microsoft.com/office/drawing/2014/main" id="{29BDE8CA-16BC-F847-9F7E-00A0677D2E3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27494"/>
          <a:stretch/>
        </p:blipFill>
        <p:spPr>
          <a:xfrm>
            <a:off x="9876071" y="5984752"/>
            <a:ext cx="1930400" cy="477841"/>
          </a:xfrm>
          <a:prstGeom prst="rect">
            <a:avLst/>
          </a:prstGeom>
        </p:spPr>
      </p:pic>
    </p:spTree>
    <p:extLst>
      <p:ext uri="{BB962C8B-B14F-4D97-AF65-F5344CB8AC3E}">
        <p14:creationId xmlns:p14="http://schemas.microsoft.com/office/powerpoint/2010/main" val="127473034"/>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B78B0B-9679-6141-A6A3-055DEC011BF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7494"/>
          <a:stretch/>
        </p:blipFill>
        <p:spPr>
          <a:xfrm>
            <a:off x="9042402" y="6221011"/>
            <a:ext cx="1371599" cy="342335"/>
          </a:xfrm>
          <a:prstGeom prst="rect">
            <a:avLst/>
          </a:prstGeom>
        </p:spPr>
      </p:pic>
      <p:pic>
        <p:nvPicPr>
          <p:cNvPr id="11" name="Picture 10">
            <a:extLst>
              <a:ext uri="{FF2B5EF4-FFF2-40B4-BE49-F238E27FC236}">
                <a16:creationId xmlns:a16="http://schemas.microsoft.com/office/drawing/2014/main" id="{34E78958-F70A-454A-BA32-BD60B85B240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599" y="6117032"/>
            <a:ext cx="1633903" cy="550291"/>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394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817212-6708-DC4C-AA55-CFDD63F04526}"/>
              </a:ext>
            </a:extLst>
          </p:cNvPr>
          <p:cNvSpPr/>
          <p:nvPr userDrawn="1"/>
        </p:nvSpPr>
        <p:spPr>
          <a:xfrm>
            <a:off x="2243505" y="6228031"/>
            <a:ext cx="49783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10769600" y="6248244"/>
            <a:ext cx="0" cy="287867"/>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F3AB85-8612-B147-8ADE-4404DF237C13}"/>
              </a:ext>
            </a:extLst>
          </p:cNvPr>
          <p:cNvCxnSpPr>
            <a:cxnSpLocks/>
          </p:cNvCxnSpPr>
          <p:nvPr userDrawn="1"/>
        </p:nvCxnSpPr>
        <p:spPr>
          <a:xfrm>
            <a:off x="609600" y="482600"/>
            <a:ext cx="0" cy="812800"/>
          </a:xfrm>
          <a:prstGeom prst="line">
            <a:avLst/>
          </a:prstGeom>
          <a:ln w="28575">
            <a:solidFill>
              <a:srgbClr val="A0C65C"/>
            </a:solidFill>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10890441" y="6256021"/>
            <a:ext cx="711183" cy="287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93BD9AA-3411-A045-9E25-A47E277E37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362399" y="0"/>
            <a:ext cx="711168" cy="6858000"/>
          </a:xfrm>
          <a:prstGeom prst="rect">
            <a:avLst/>
          </a:prstGeom>
        </p:spPr>
      </p:pic>
    </p:spTree>
    <p:extLst>
      <p:ext uri="{BB962C8B-B14F-4D97-AF65-F5344CB8AC3E}">
        <p14:creationId xmlns:p14="http://schemas.microsoft.com/office/powerpoint/2010/main" val="25635160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17212-6708-DC4C-AA55-CFDD63F04526}"/>
              </a:ext>
            </a:extLst>
          </p:cNvPr>
          <p:cNvSpPr/>
          <p:nvPr userDrawn="1"/>
        </p:nvSpPr>
        <p:spPr>
          <a:xfrm>
            <a:off x="1992965" y="6228031"/>
            <a:ext cx="4978399" cy="246221"/>
          </a:xfrm>
          <a:prstGeom prst="rect">
            <a:avLst/>
          </a:prstGeom>
        </p:spPr>
        <p:txBody>
          <a:bodyPr wrap="square">
            <a:spAutoFit/>
          </a:bodyPr>
          <a:lstStyle/>
          <a:p>
            <a:r>
              <a:rPr lang="en-US" sz="700">
                <a:solidFill>
                  <a:schemeClr val="bg1">
                    <a:lumMod val="75000"/>
                  </a:schemeClr>
                </a:solidFill>
                <a:latin typeface="Arial" panose="020B0604020202020204" pitchFamily="34" charset="0"/>
                <a:cs typeface="Arial" panose="020B0604020202020204" pitchFamily="34" charset="0"/>
              </a:rPr>
              <a:t>CITY OF HOUSTON </a:t>
            </a:r>
            <a:r>
              <a:rPr lang="en-US" sz="1000">
                <a:solidFill>
                  <a:schemeClr val="bg1">
                    <a:lumMod val="75000"/>
                  </a:schemeClr>
                </a:solidFill>
                <a:latin typeface="Arial" panose="020B0604020202020204" pitchFamily="34" charset="0"/>
                <a:cs typeface="Arial" panose="020B0604020202020204" pitchFamily="34" charset="0"/>
              </a:rPr>
              <a:t>⋆</a:t>
            </a:r>
            <a:r>
              <a:rPr lang="en-US" sz="700">
                <a:solidFill>
                  <a:schemeClr val="bg1">
                    <a:lumMod val="75000"/>
                  </a:schemeClr>
                </a:solidFill>
                <a:latin typeface="Arial" panose="020B0604020202020204" pitchFamily="34" charset="0"/>
                <a:cs typeface="Arial" panose="020B0604020202020204" pitchFamily="34" charset="0"/>
              </a:rPr>
              <a:t> HOUSING AND COMMUNITY DEVELOPMENT DEPARTMENT</a:t>
            </a:r>
          </a:p>
        </p:txBody>
      </p:sp>
      <p:cxnSp>
        <p:nvCxnSpPr>
          <p:cNvPr id="13" name="Straight Connector 12">
            <a:extLst>
              <a:ext uri="{FF2B5EF4-FFF2-40B4-BE49-F238E27FC236}">
                <a16:creationId xmlns:a16="http://schemas.microsoft.com/office/drawing/2014/main" id="{E05FA226-783A-5E4C-AF31-21668D125AF5}"/>
              </a:ext>
            </a:extLst>
          </p:cNvPr>
          <p:cNvCxnSpPr>
            <a:cxnSpLocks/>
          </p:cNvCxnSpPr>
          <p:nvPr userDrawn="1"/>
        </p:nvCxnSpPr>
        <p:spPr>
          <a:xfrm>
            <a:off x="10769600" y="6248244"/>
            <a:ext cx="0" cy="287867"/>
          </a:xfrm>
          <a:prstGeom prst="line">
            <a:avLst/>
          </a:prstGeom>
          <a:ln w="28575">
            <a:solidFill>
              <a:srgbClr val="6ABAE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A887ABA-510B-CF4A-99A5-3975E9A9F6CF}"/>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7494"/>
          <a:stretch/>
        </p:blipFill>
        <p:spPr>
          <a:xfrm>
            <a:off x="9347205" y="6221011"/>
            <a:ext cx="1066795" cy="342335"/>
          </a:xfrm>
          <a:prstGeom prst="rect">
            <a:avLst/>
          </a:prstGeom>
        </p:spPr>
      </p:pic>
      <p:pic>
        <p:nvPicPr>
          <p:cNvPr id="20" name="Picture 19">
            <a:extLst>
              <a:ext uri="{FF2B5EF4-FFF2-40B4-BE49-F238E27FC236}">
                <a16:creationId xmlns:a16="http://schemas.microsoft.com/office/drawing/2014/main" id="{AD134783-FD5C-F843-AC7D-D609CFC1813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09600" y="6117032"/>
            <a:ext cx="1288181" cy="550291"/>
          </a:xfrm>
          <a:prstGeom prst="rect">
            <a:avLst/>
          </a:prstGeom>
        </p:spPr>
      </p:pic>
      <p:sp>
        <p:nvSpPr>
          <p:cNvPr id="14" name="Slide Number Placeholder 3">
            <a:extLst>
              <a:ext uri="{FF2B5EF4-FFF2-40B4-BE49-F238E27FC236}">
                <a16:creationId xmlns:a16="http://schemas.microsoft.com/office/drawing/2014/main" id="{57462B6C-95F5-EB42-90A1-7680F315E799}"/>
              </a:ext>
            </a:extLst>
          </p:cNvPr>
          <p:cNvSpPr txBox="1">
            <a:spLocks/>
          </p:cNvSpPr>
          <p:nvPr userDrawn="1"/>
        </p:nvSpPr>
        <p:spPr>
          <a:xfrm>
            <a:off x="10890441" y="6256021"/>
            <a:ext cx="711183" cy="2878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75000"/>
                  </a:schemeClr>
                </a:solidFill>
                <a:latin typeface="Arial" panose="020B0604020202020204" pitchFamily="34" charset="0"/>
                <a:cs typeface="Arial" panose="020B0604020202020204" pitchFamily="34" charset="0"/>
              </a:rPr>
              <a:t>Page </a:t>
            </a:r>
            <a:fld id="{B4DC8489-238C-DE49-B14D-0582873A6918}" type="slidenum">
              <a:rPr lang="en-US" sz="700" smtClean="0">
                <a:solidFill>
                  <a:schemeClr val="bg1">
                    <a:lumMod val="75000"/>
                  </a:schemeClr>
                </a:solidFill>
                <a:latin typeface="Arial" panose="020B0604020202020204" pitchFamily="34" charset="0"/>
                <a:cs typeface="Arial" panose="020B0604020202020204" pitchFamily="34" charset="0"/>
              </a:rPr>
              <a:pPr/>
              <a:t>‹#›</a:t>
            </a:fld>
            <a:endParaRPr lang="en-US" sz="700">
              <a:solidFill>
                <a:schemeClr val="bg1">
                  <a:lumMod val="75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F4C0DE-AD5D-384D-889A-1E03E29C8526}"/>
              </a:ext>
            </a:extLst>
          </p:cNvPr>
          <p:cNvSpPr/>
          <p:nvPr userDrawn="1"/>
        </p:nvSpPr>
        <p:spPr>
          <a:xfrm>
            <a:off x="-101599" y="0"/>
            <a:ext cx="12293600" cy="6883400"/>
          </a:xfrm>
          <a:prstGeom prst="rect">
            <a:avLst/>
          </a:prstGeom>
          <a:gradFill flip="none" rotWithShape="1">
            <a:gsLst>
              <a:gs pos="21000">
                <a:schemeClr val="accent1">
                  <a:lumMod val="40000"/>
                  <a:lumOff val="60000"/>
                </a:schemeClr>
              </a:gs>
              <a:gs pos="84000">
                <a:srgbClr val="0070C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0AAC371E-7AAF-D743-A47D-C29D75F8F252}"/>
              </a:ext>
            </a:extLst>
          </p:cNvPr>
          <p:cNvSpPr/>
          <p:nvPr userDrawn="1"/>
        </p:nvSpPr>
        <p:spPr>
          <a:xfrm>
            <a:off x="457210" y="1986058"/>
            <a:ext cx="11277581" cy="1246495"/>
          </a:xfrm>
          <a:prstGeom prst="rect">
            <a:avLst/>
          </a:prstGeom>
          <a:effectLst>
            <a:outerShdw blurRad="50800" dist="38100" dir="2700000" algn="tl" rotWithShape="0">
              <a:prstClr val="black">
                <a:alpha val="40000"/>
              </a:prstClr>
            </a:outerShdw>
          </a:effectLst>
        </p:spPr>
        <p:txBody>
          <a:bodyPr wrap="square">
            <a:spAutoFit/>
          </a:bodyPr>
          <a:lstStyle/>
          <a:p>
            <a:pPr algn="ctr"/>
            <a:endParaRPr lang="en-US" sz="7500">
              <a:solidFill>
                <a:schemeClr val="bg1"/>
              </a:solidFill>
              <a:latin typeface="Arial Black" panose="020B0604020202020204" pitchFamily="34" charset="0"/>
              <a:cs typeface="Arial Black" panose="020B0604020202020204" pitchFamily="34" charset="0"/>
            </a:endParaRPr>
          </a:p>
        </p:txBody>
      </p:sp>
      <p:pic>
        <p:nvPicPr>
          <p:cNvPr id="9" name="Picture 8">
            <a:extLst>
              <a:ext uri="{FF2B5EF4-FFF2-40B4-BE49-F238E27FC236}">
                <a16:creationId xmlns:a16="http://schemas.microsoft.com/office/drawing/2014/main" id="{03FA1440-41ED-A245-BD10-4AE7BB33CD4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362400" y="0"/>
            <a:ext cx="642401" cy="6858000"/>
          </a:xfrm>
          <a:prstGeom prst="rect">
            <a:avLst/>
          </a:prstGeom>
        </p:spPr>
      </p:pic>
    </p:spTree>
    <p:extLst>
      <p:ext uri="{BB962C8B-B14F-4D97-AF65-F5344CB8AC3E}">
        <p14:creationId xmlns:p14="http://schemas.microsoft.com/office/powerpoint/2010/main" val="34442614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hdr="0" ftr="0" dt="0"/>
  <p:txStyles>
    <p:title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haaonline.org/financialhelp" TargetMode="External"/><Relationship Id="rId2" Type="http://schemas.openxmlformats.org/officeDocument/2006/relationships/hyperlink" Target="https://haaonline.org/renter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hyperlink" Target="mailto:jeff@januaryadvisors.com"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011DC-D15B-1046-A7A2-397F2FB8BE2F}"/>
              </a:ext>
            </a:extLst>
          </p:cNvPr>
          <p:cNvSpPr>
            <a:spLocks noGrp="1"/>
          </p:cNvSpPr>
          <p:nvPr>
            <p:ph type="title"/>
          </p:nvPr>
        </p:nvSpPr>
        <p:spPr>
          <a:xfrm>
            <a:off x="1676400" y="501485"/>
            <a:ext cx="3276600" cy="6038476"/>
          </a:xfrm>
          <a:prstGeom prst="rect">
            <a:avLst/>
          </a:prstGeom>
        </p:spPr>
        <p:txBody>
          <a:bodyPr>
            <a:normAutofit/>
          </a:bodyPr>
          <a:lstStyle/>
          <a:p>
            <a:pPr lvl="0" algn="r">
              <a:defRPr/>
            </a:pPr>
            <a:r>
              <a:rPr lang="en-US" sz="4400">
                <a:latin typeface="Arial" panose="020B0604020202020204" pitchFamily="34" charset="0"/>
                <a:cs typeface="Arial" panose="020B0604020202020204" pitchFamily="34" charset="0"/>
              </a:rPr>
              <a:t>Housing &amp; Community Affairs Committee</a:t>
            </a:r>
          </a:p>
        </p:txBody>
      </p:sp>
      <p:sp>
        <p:nvSpPr>
          <p:cNvPr id="5" name="TextBox 4">
            <a:extLst>
              <a:ext uri="{FF2B5EF4-FFF2-40B4-BE49-F238E27FC236}">
                <a16:creationId xmlns:a16="http://schemas.microsoft.com/office/drawing/2014/main" id="{EA7B1C35-0EAC-8E45-BE47-989A5D02E08C}"/>
              </a:ext>
            </a:extLst>
          </p:cNvPr>
          <p:cNvSpPr txBox="1"/>
          <p:nvPr/>
        </p:nvSpPr>
        <p:spPr>
          <a:xfrm>
            <a:off x="5276088" y="3581401"/>
            <a:ext cx="5315712" cy="1200329"/>
          </a:xfrm>
          <a:prstGeom prst="rect">
            <a:avLst/>
          </a:prstGeom>
          <a:noFill/>
        </p:spPr>
        <p:txBody>
          <a:bodyPr wrap="square" rtlCol="0" anchor="t">
            <a:spAutoFit/>
          </a:bodyPr>
          <a:lstStyle/>
          <a:p>
            <a:pPr algn="ctr" defTabSz="914400">
              <a:defRPr/>
            </a:pPr>
            <a:r>
              <a:rPr lang="en-US" sz="4000" b="1">
                <a:solidFill>
                  <a:srgbClr val="FFFFFF"/>
                </a:solidFill>
                <a:effectLst>
                  <a:outerShdw blurRad="38100" dist="38100" dir="2700000" algn="tl">
                    <a:srgbClr val="000000">
                      <a:alpha val="43137"/>
                    </a:srgbClr>
                  </a:outerShdw>
                </a:effectLst>
                <a:latin typeface="Arial"/>
                <a:cs typeface="Arial"/>
              </a:rPr>
              <a:t>Agenda Items</a:t>
            </a:r>
          </a:p>
          <a:p>
            <a:pPr algn="ctr" defTabSz="914400">
              <a:defRPr/>
            </a:pPr>
            <a:r>
              <a:rPr lang="en-US" sz="3200" b="1">
                <a:solidFill>
                  <a:srgbClr val="FFFFFF"/>
                </a:solidFill>
                <a:effectLst>
                  <a:outerShdw blurRad="38100" dist="38100" dir="2700000" algn="tl">
                    <a:srgbClr val="000000">
                      <a:alpha val="43137"/>
                    </a:srgbClr>
                  </a:outerShdw>
                </a:effectLst>
                <a:latin typeface="Arial"/>
                <a:cs typeface="Arial"/>
              </a:rPr>
              <a:t>August 18, 2020</a:t>
            </a:r>
          </a:p>
        </p:txBody>
      </p:sp>
    </p:spTree>
    <p:custDataLst>
      <p:tags r:id="rId1"/>
    </p:custDataLst>
    <p:extLst>
      <p:ext uri="{BB962C8B-B14F-4D97-AF65-F5344CB8AC3E}">
        <p14:creationId xmlns:p14="http://schemas.microsoft.com/office/powerpoint/2010/main" val="364881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876114"/>
          </a:xfrm>
        </p:spPr>
        <p:txBody>
          <a:bodyPr>
            <a:noAutofit/>
          </a:bodyPr>
          <a:lstStyle/>
          <a:p>
            <a:r>
              <a:rPr lang="en-US" sz="3200" err="1">
                <a:latin typeface="Arial"/>
                <a:cs typeface="Arial"/>
              </a:rPr>
              <a:t>III.b</a:t>
            </a:r>
            <a:r>
              <a:rPr lang="en-US" sz="3200">
                <a:latin typeface="Arial"/>
                <a:cs typeface="Arial"/>
              </a:rPr>
              <a:t>. Public Facilities</a:t>
            </a:r>
            <a:br>
              <a:rPr lang="en-US" sz="3200">
                <a:latin typeface="Arial"/>
                <a:cs typeface="Arial"/>
              </a:rPr>
            </a:br>
            <a:r>
              <a:rPr lang="en-US" sz="2800">
                <a:latin typeface="Arial"/>
                <a:cs typeface="Arial"/>
              </a:rPr>
              <a:t>5312 </a:t>
            </a:r>
            <a:r>
              <a:rPr lang="en-US" sz="2800" err="1">
                <a:latin typeface="Arial"/>
                <a:cs typeface="Arial"/>
              </a:rPr>
              <a:t>Clarewood</a:t>
            </a:r>
            <a:r>
              <a:rPr lang="en-US" sz="2800">
                <a:latin typeface="Arial"/>
                <a:cs typeface="Arial"/>
              </a:rPr>
              <a:t> Option Agreement</a:t>
            </a:r>
            <a:r>
              <a:rPr lang="en-US" sz="3200">
                <a:latin typeface="Arial"/>
                <a:cs typeface="Arial"/>
              </a:rPr>
              <a:t> </a:t>
            </a:r>
            <a:endParaRPr lang="en-US" sz="3200"/>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133600" y="1422939"/>
            <a:ext cx="7924800" cy="4637602"/>
          </a:xfrm>
        </p:spPr>
        <p:txBody>
          <a:bodyPr vert="horz" lIns="91440" tIns="45720" rIns="91440" bIns="45720" rtlCol="0" anchor="t">
            <a:noAutofit/>
          </a:bodyPr>
          <a:lstStyle/>
          <a:p>
            <a:pPr marL="0" indent="0" algn="just">
              <a:spcBef>
                <a:spcPts val="0"/>
              </a:spcBef>
              <a:buNone/>
            </a:pPr>
            <a:r>
              <a:rPr lang="en-US" sz="2000">
                <a:solidFill>
                  <a:schemeClr val="tx2"/>
                </a:solidFill>
                <a:cs typeface="Arial"/>
              </a:rPr>
              <a:t>An Ordinance authorizing an Option Agreement for Purchase and Sale of Real Property between the City of Houston (City) and Monticello Square, LLC (Seller) in the amount of $13,199,500.00. </a:t>
            </a:r>
            <a:endParaRPr lang="en-US">
              <a:solidFill>
                <a:schemeClr val="tx2"/>
              </a:solidFill>
              <a:cs typeface="Arial"/>
            </a:endParaRPr>
          </a:p>
          <a:p>
            <a:pPr marL="0" indent="0" algn="just">
              <a:spcBef>
                <a:spcPts val="0"/>
              </a:spcBef>
              <a:buNone/>
            </a:pPr>
            <a:endParaRPr lang="en-US" sz="2000">
              <a:solidFill>
                <a:schemeClr val="tx2"/>
              </a:solidFill>
              <a:cs typeface="Arial"/>
            </a:endParaRPr>
          </a:p>
          <a:p>
            <a:pPr marL="0" indent="0" algn="just">
              <a:spcBef>
                <a:spcPts val="0"/>
              </a:spcBef>
              <a:buNone/>
            </a:pPr>
            <a:r>
              <a:rPr lang="en-US" sz="2000">
                <a:solidFill>
                  <a:schemeClr val="tx2"/>
                </a:solidFill>
                <a:cs typeface="Arial"/>
              </a:rPr>
              <a:t>In collaboration with Houston Public Works (HPW), HCDD will convert this site into greenspace or detention to help reduce the risk of future flooding in the area. </a:t>
            </a:r>
          </a:p>
          <a:p>
            <a:pPr marL="0" indent="0" algn="just">
              <a:spcBef>
                <a:spcPts val="0"/>
              </a:spcBef>
              <a:buNone/>
            </a:pPr>
            <a:endParaRPr lang="en-US" sz="2000">
              <a:solidFill>
                <a:schemeClr val="tx2"/>
              </a:solidFill>
              <a:cs typeface="Arial"/>
            </a:endParaRPr>
          </a:p>
          <a:p>
            <a:pPr marL="0" indent="0" algn="just">
              <a:spcBef>
                <a:spcPts val="0"/>
              </a:spcBef>
              <a:buNone/>
            </a:pPr>
            <a:r>
              <a:rPr lang="en-US" sz="2000">
                <a:solidFill>
                  <a:schemeClr val="tx2"/>
                </a:solidFill>
                <a:cs typeface="Arial"/>
              </a:rPr>
              <a:t>The MVB Program was approved by Ordinance No. 2019-109, adopted on February 19, 2019 and the HB Program was approved by Ordinance No. 2020-0181, adopted on March 10, 2020.</a:t>
            </a:r>
            <a:endParaRPr lang="en-US">
              <a:solidFill>
                <a:schemeClr val="tx2"/>
              </a:solidFill>
            </a:endParaRPr>
          </a:p>
          <a:p>
            <a:pPr marL="0" indent="0" algn="just">
              <a:spcBef>
                <a:spcPts val="0"/>
              </a:spcBef>
              <a:buNone/>
            </a:pPr>
            <a:endParaRPr lang="en-US" sz="2000">
              <a:solidFill>
                <a:schemeClr val="tx2"/>
              </a:solidFill>
              <a:cs typeface="Arial"/>
            </a:endParaRPr>
          </a:p>
          <a:p>
            <a:pPr marL="0" indent="0" algn="just">
              <a:spcBef>
                <a:spcPts val="0"/>
              </a:spcBef>
              <a:buNone/>
            </a:pPr>
            <a:endParaRPr lang="en-US">
              <a:solidFill>
                <a:schemeClr val="tx2"/>
              </a:solidFill>
              <a:cs typeface="Arial"/>
            </a:endParaRPr>
          </a:p>
        </p:txBody>
      </p:sp>
    </p:spTree>
    <p:extLst>
      <p:ext uri="{BB962C8B-B14F-4D97-AF65-F5344CB8AC3E}">
        <p14:creationId xmlns:p14="http://schemas.microsoft.com/office/powerpoint/2010/main" val="14183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876114"/>
          </a:xfrm>
        </p:spPr>
        <p:txBody>
          <a:bodyPr>
            <a:noAutofit/>
          </a:bodyPr>
          <a:lstStyle/>
          <a:p>
            <a:r>
              <a:rPr lang="en-US" sz="3200" err="1">
                <a:latin typeface="Arial"/>
                <a:cs typeface="Arial"/>
              </a:rPr>
              <a:t>III.b</a:t>
            </a:r>
            <a:r>
              <a:rPr lang="en-US" sz="3200">
                <a:latin typeface="Arial"/>
                <a:cs typeface="Arial"/>
              </a:rPr>
              <a:t>. Public Facilities</a:t>
            </a:r>
            <a:br>
              <a:rPr lang="en-US" sz="3200">
                <a:latin typeface="Arial"/>
                <a:cs typeface="Arial"/>
              </a:rPr>
            </a:br>
            <a:r>
              <a:rPr lang="en-US" sz="2800">
                <a:latin typeface="Arial"/>
                <a:cs typeface="Arial"/>
              </a:rPr>
              <a:t>5312 </a:t>
            </a:r>
            <a:r>
              <a:rPr lang="en-US" sz="2800" err="1">
                <a:latin typeface="Arial"/>
                <a:cs typeface="Arial"/>
              </a:rPr>
              <a:t>Clarewood</a:t>
            </a:r>
            <a:r>
              <a:rPr lang="en-US" sz="2800">
                <a:latin typeface="Arial"/>
                <a:cs typeface="Arial"/>
              </a:rPr>
              <a:t> Option Agreement</a:t>
            </a:r>
            <a:r>
              <a:rPr lang="en-US" sz="3200">
                <a:latin typeface="Arial"/>
                <a:cs typeface="Arial"/>
              </a:rPr>
              <a:t> </a:t>
            </a:r>
            <a:endParaRPr lang="en-US" sz="3200"/>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133600" y="1422939"/>
            <a:ext cx="7782666" cy="4637602"/>
          </a:xfrm>
        </p:spPr>
        <p:txBody>
          <a:bodyPr vert="horz" lIns="91440" tIns="45720" rIns="91440" bIns="45720" rtlCol="0" anchor="t">
            <a:noAutofit/>
          </a:bodyPr>
          <a:lstStyle/>
          <a:p>
            <a:pPr marL="0" indent="0" algn="just">
              <a:spcBef>
                <a:spcPts val="0"/>
              </a:spcBef>
              <a:buNone/>
            </a:pPr>
            <a:r>
              <a:rPr lang="en-US" sz="2000">
                <a:solidFill>
                  <a:schemeClr val="tx2"/>
                </a:solidFill>
                <a:cs typeface="Arial"/>
              </a:rPr>
              <a:t>The property (known as Monticello Square) is located at 5312 </a:t>
            </a:r>
            <a:r>
              <a:rPr lang="en-US" sz="2000" err="1">
                <a:solidFill>
                  <a:schemeClr val="tx2"/>
                </a:solidFill>
                <a:cs typeface="Arial"/>
              </a:rPr>
              <a:t>Clarewood</a:t>
            </a:r>
            <a:r>
              <a:rPr lang="en-US" sz="2000">
                <a:solidFill>
                  <a:schemeClr val="tx2"/>
                </a:solidFill>
                <a:cs typeface="Arial"/>
              </a:rPr>
              <a:t> Drive, Houston TX 77081.  The Property comprises approximately 4.4107 acres of land and 122,352 square feet of improvements.  </a:t>
            </a:r>
          </a:p>
          <a:p>
            <a:pPr marL="0" indent="0" algn="just">
              <a:spcBef>
                <a:spcPts val="0"/>
              </a:spcBef>
              <a:buNone/>
            </a:pPr>
            <a:endParaRPr lang="en-US" sz="2000">
              <a:cs typeface="Arial"/>
            </a:endParaRPr>
          </a:p>
          <a:p>
            <a:pPr marL="0" indent="0" algn="just">
              <a:spcBef>
                <a:spcPts val="0"/>
              </a:spcBef>
              <a:buNone/>
            </a:pPr>
            <a:r>
              <a:rPr lang="en-US" sz="2000">
                <a:solidFill>
                  <a:schemeClr val="tx2"/>
                </a:solidFill>
                <a:cs typeface="Arial"/>
              </a:rPr>
              <a:t>The Purchase Price is $12,830,000.00 based on appraisal, plus additional due diligence, closing costs and operational costs during post-closing of approximately $369,500.00. </a:t>
            </a:r>
          </a:p>
          <a:p>
            <a:pPr marL="0" indent="0" algn="just">
              <a:spcBef>
                <a:spcPts val="0"/>
              </a:spcBef>
              <a:buNone/>
            </a:pPr>
            <a:endParaRPr lang="en-US" sz="2000">
              <a:solidFill>
                <a:schemeClr val="tx2"/>
              </a:solidFill>
              <a:cs typeface="Arial"/>
            </a:endParaRPr>
          </a:p>
          <a:p>
            <a:pPr marL="0" indent="0" algn="just">
              <a:spcBef>
                <a:spcPts val="0"/>
              </a:spcBef>
              <a:buNone/>
            </a:pPr>
            <a:r>
              <a:rPr lang="en-US" sz="2000">
                <a:solidFill>
                  <a:schemeClr val="tx2"/>
                </a:solidFill>
                <a:cs typeface="Arial"/>
              </a:rPr>
              <a:t>This activity is eligible under the Community Development Block Grant - Disaster Recovery 2016 (CDBG-DR16) - Multifamily Voluntary Buyout (MVB) and Community Development Block Grant – Harvey Disaster Recovery (CDBG-DR17) - Harvey Buyout (HB) Programs. </a:t>
            </a:r>
            <a:endParaRPr lang="en-US">
              <a:solidFill>
                <a:schemeClr val="tx2"/>
              </a:solidFill>
              <a:cs typeface="Arial"/>
            </a:endParaRPr>
          </a:p>
          <a:p>
            <a:pPr marL="0" indent="0" algn="just">
              <a:spcBef>
                <a:spcPts val="0"/>
              </a:spcBef>
              <a:buNone/>
            </a:pPr>
            <a:endParaRPr lang="en-US" sz="2000">
              <a:cs typeface="Arial"/>
            </a:endParaRPr>
          </a:p>
          <a:p>
            <a:pPr marL="0" indent="0" algn="just">
              <a:spcBef>
                <a:spcPts val="0"/>
              </a:spcBef>
              <a:buNone/>
            </a:pPr>
            <a:endParaRPr lang="en-US" sz="2000">
              <a:solidFill>
                <a:schemeClr val="tx2"/>
              </a:solidFill>
              <a:cs typeface="Arial"/>
            </a:endParaRPr>
          </a:p>
          <a:p>
            <a:pPr marL="0" indent="0">
              <a:lnSpc>
                <a:spcPct val="150000"/>
              </a:lnSpc>
              <a:spcBef>
                <a:spcPts val="0"/>
              </a:spcBef>
              <a:buNone/>
            </a:pPr>
            <a:endParaRPr lang="en-US" sz="2000">
              <a:solidFill>
                <a:schemeClr val="tx2"/>
              </a:solidFill>
              <a:cs typeface="Arial"/>
            </a:endParaRPr>
          </a:p>
        </p:txBody>
      </p:sp>
    </p:spTree>
    <p:extLst>
      <p:ext uri="{BB962C8B-B14F-4D97-AF65-F5344CB8AC3E}">
        <p14:creationId xmlns:p14="http://schemas.microsoft.com/office/powerpoint/2010/main" val="27054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959026"/>
          </a:xfrm>
        </p:spPr>
        <p:txBody>
          <a:bodyPr>
            <a:noAutofit/>
          </a:bodyPr>
          <a:lstStyle/>
          <a:p>
            <a:r>
              <a:rPr lang="en-US" sz="3200" err="1">
                <a:latin typeface="Arial"/>
                <a:cs typeface="Arial"/>
              </a:rPr>
              <a:t>III.b</a:t>
            </a:r>
            <a:r>
              <a:rPr lang="en-US" sz="3200">
                <a:latin typeface="Arial"/>
                <a:cs typeface="Arial"/>
              </a:rPr>
              <a:t>. Public Facilities</a:t>
            </a:r>
            <a:br>
              <a:rPr lang="en-US" sz="3200"/>
            </a:br>
            <a:r>
              <a:rPr lang="en-US" sz="2800">
                <a:latin typeface="Arial"/>
                <a:cs typeface="Arial"/>
              </a:rPr>
              <a:t>5312 </a:t>
            </a:r>
            <a:r>
              <a:rPr lang="en-US" sz="2800" err="1">
                <a:latin typeface="Arial"/>
                <a:cs typeface="Arial"/>
              </a:rPr>
              <a:t>Clarewood</a:t>
            </a:r>
            <a:r>
              <a:rPr lang="en-US" sz="2800">
                <a:latin typeface="Arial"/>
                <a:cs typeface="Arial"/>
              </a:rPr>
              <a:t> Option Agreement </a:t>
            </a:r>
          </a:p>
        </p:txBody>
      </p:sp>
      <p:pic>
        <p:nvPicPr>
          <p:cNvPr id="4" name="Picture 6">
            <a:extLst>
              <a:ext uri="{FF2B5EF4-FFF2-40B4-BE49-F238E27FC236}">
                <a16:creationId xmlns:a16="http://schemas.microsoft.com/office/drawing/2014/main" id="{FCF7E756-9149-4335-8715-6CCAE8358512}"/>
              </a:ext>
            </a:extLst>
          </p:cNvPr>
          <p:cNvPicPr>
            <a:picLocks noChangeAspect="1"/>
          </p:cNvPicPr>
          <p:nvPr/>
        </p:nvPicPr>
        <p:blipFill rotWithShape="1">
          <a:blip r:embed="rId2"/>
          <a:srcRect l="34506" t="30214" r="29753" b="44657"/>
          <a:stretch/>
        </p:blipFill>
        <p:spPr>
          <a:xfrm>
            <a:off x="3350433" y="1518083"/>
            <a:ext cx="4916905" cy="4456084"/>
          </a:xfrm>
          <a:prstGeom prst="rect">
            <a:avLst/>
          </a:prstGeom>
        </p:spPr>
      </p:pic>
    </p:spTree>
    <p:extLst>
      <p:ext uri="{BB962C8B-B14F-4D97-AF65-F5344CB8AC3E}">
        <p14:creationId xmlns:p14="http://schemas.microsoft.com/office/powerpoint/2010/main" val="287167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83DA-CD76-8349-B09D-BF82D74A4E2F}"/>
              </a:ext>
            </a:extLst>
          </p:cNvPr>
          <p:cNvSpPr>
            <a:spLocks noGrp="1"/>
          </p:cNvSpPr>
          <p:nvPr>
            <p:ph type="ctrTitle"/>
          </p:nvPr>
        </p:nvSpPr>
        <p:spPr>
          <a:xfrm>
            <a:off x="2209800" y="924271"/>
            <a:ext cx="7772400" cy="3687605"/>
          </a:xfrm>
          <a:prstGeom prst="rect">
            <a:avLst/>
          </a:prstGeom>
        </p:spPr>
        <p:txBody>
          <a:bodyPr/>
          <a:lstStyle/>
          <a:p>
            <a:br>
              <a:rPr lang="en-US"/>
            </a:br>
            <a:r>
              <a:rPr lang="en-US"/>
              <a:t>DIRECTOR’S COMMENTS</a:t>
            </a:r>
          </a:p>
        </p:txBody>
      </p:sp>
    </p:spTree>
    <p:extLst>
      <p:ext uri="{BB962C8B-B14F-4D97-AF65-F5344CB8AC3E}">
        <p14:creationId xmlns:p14="http://schemas.microsoft.com/office/powerpoint/2010/main" val="912031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917A-94C9-4201-A1ED-B11087F8F3CD}"/>
              </a:ext>
            </a:extLst>
          </p:cNvPr>
          <p:cNvSpPr>
            <a:spLocks noGrp="1"/>
          </p:cNvSpPr>
          <p:nvPr>
            <p:ph type="title"/>
          </p:nvPr>
        </p:nvSpPr>
        <p:spPr>
          <a:xfrm>
            <a:off x="2158323" y="501557"/>
            <a:ext cx="8229600" cy="857250"/>
          </a:xfrm>
        </p:spPr>
        <p:txBody>
          <a:bodyPr>
            <a:noAutofit/>
          </a:bodyPr>
          <a:lstStyle/>
          <a:p>
            <a:r>
              <a:rPr lang="en-US" sz="3200"/>
              <a:t>Virtual Community Office Hours</a:t>
            </a:r>
          </a:p>
        </p:txBody>
      </p:sp>
      <p:sp>
        <p:nvSpPr>
          <p:cNvPr id="10" name="Rectangle 9">
            <a:extLst>
              <a:ext uri="{FF2B5EF4-FFF2-40B4-BE49-F238E27FC236}">
                <a16:creationId xmlns:a16="http://schemas.microsoft.com/office/drawing/2014/main" id="{D28E4DD1-5951-A94D-8FFB-B008E74E9119}"/>
              </a:ext>
            </a:extLst>
          </p:cNvPr>
          <p:cNvSpPr/>
          <p:nvPr/>
        </p:nvSpPr>
        <p:spPr>
          <a:xfrm>
            <a:off x="2158323" y="3095800"/>
            <a:ext cx="3010746" cy="1814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a:endParaRPr>
          </a:p>
        </p:txBody>
      </p:sp>
      <p:pic>
        <p:nvPicPr>
          <p:cNvPr id="1026" name="Picture 2" descr="Virtual Office Hours">
            <a:extLst>
              <a:ext uri="{FF2B5EF4-FFF2-40B4-BE49-F238E27FC236}">
                <a16:creationId xmlns:a16="http://schemas.microsoft.com/office/drawing/2014/main" id="{68B96C1C-E43E-445A-B8B0-65D9A35F8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921" y="1524000"/>
            <a:ext cx="8596382" cy="4378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444B17B-A825-43ED-BE35-723D04B881F6}"/>
              </a:ext>
            </a:extLst>
          </p:cNvPr>
          <p:cNvSpPr/>
          <p:nvPr/>
        </p:nvSpPr>
        <p:spPr>
          <a:xfrm>
            <a:off x="7660640" y="4988560"/>
            <a:ext cx="2529840" cy="782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Times New Roman"/>
            </a:endParaRPr>
          </a:p>
        </p:txBody>
      </p:sp>
    </p:spTree>
    <p:extLst>
      <p:ext uri="{BB962C8B-B14F-4D97-AF65-F5344CB8AC3E}">
        <p14:creationId xmlns:p14="http://schemas.microsoft.com/office/powerpoint/2010/main" val="120544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633685"/>
          </a:xfrm>
        </p:spPr>
        <p:txBody>
          <a:bodyPr>
            <a:normAutofit fontScale="90000"/>
          </a:bodyPr>
          <a:lstStyle/>
          <a:p>
            <a:pPr algn="ctr"/>
            <a:r>
              <a:rPr lang="en-US">
                <a:latin typeface="Arial"/>
                <a:cs typeface="Arial"/>
              </a:rPr>
              <a:t>Towne Park Village</a:t>
            </a:r>
            <a:endParaRPr lang="en-US"/>
          </a:p>
        </p:txBody>
      </p:sp>
      <p:pic>
        <p:nvPicPr>
          <p:cNvPr id="4" name="Picture 4">
            <a:extLst>
              <a:ext uri="{FF2B5EF4-FFF2-40B4-BE49-F238E27FC236}">
                <a16:creationId xmlns:a16="http://schemas.microsoft.com/office/drawing/2014/main" id="{659A8C4C-2D41-4D24-B8A2-871149173600}"/>
              </a:ext>
            </a:extLst>
          </p:cNvPr>
          <p:cNvPicPr>
            <a:picLocks noChangeAspect="1"/>
          </p:cNvPicPr>
          <p:nvPr/>
        </p:nvPicPr>
        <p:blipFill>
          <a:blip r:embed="rId2"/>
          <a:stretch>
            <a:fillRect/>
          </a:stretch>
        </p:blipFill>
        <p:spPr>
          <a:xfrm>
            <a:off x="3150207" y="947432"/>
            <a:ext cx="5901584" cy="3938337"/>
          </a:xfrm>
          <a:prstGeom prst="rect">
            <a:avLst/>
          </a:prstGeom>
        </p:spPr>
      </p:pic>
      <p:sp>
        <p:nvSpPr>
          <p:cNvPr id="3" name="TextBox 2">
            <a:extLst>
              <a:ext uri="{FF2B5EF4-FFF2-40B4-BE49-F238E27FC236}">
                <a16:creationId xmlns:a16="http://schemas.microsoft.com/office/drawing/2014/main" id="{BD5BD376-BCA0-43F6-B7C0-F30C0C49D113}"/>
              </a:ext>
            </a:extLst>
          </p:cNvPr>
          <p:cNvSpPr txBox="1"/>
          <p:nvPr/>
        </p:nvSpPr>
        <p:spPr>
          <a:xfrm>
            <a:off x="2082498" y="4966232"/>
            <a:ext cx="79996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Segoe UI"/>
                <a:ea typeface="Segoe UI"/>
                <a:cs typeface="Segoe UI"/>
              </a:rPr>
              <a:t>This newly mastered-planned affordable housing community at 7778 Little York Road is located in northeast Houston.  Planned community amenities include a playground, dog park, bus stop &amp; a proposed day care.  </a:t>
            </a:r>
            <a:endParaRPr lang="en-US">
              <a:solidFill>
                <a:srgbClr val="005A8B"/>
              </a:solidFill>
              <a:latin typeface="Times New Roman"/>
              <a:cs typeface="Times New Roman"/>
            </a:endParaRPr>
          </a:p>
        </p:txBody>
      </p:sp>
    </p:spTree>
    <p:extLst>
      <p:ext uri="{BB962C8B-B14F-4D97-AF65-F5344CB8AC3E}">
        <p14:creationId xmlns:p14="http://schemas.microsoft.com/office/powerpoint/2010/main" val="3115981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633685"/>
          </a:xfrm>
        </p:spPr>
        <p:txBody>
          <a:bodyPr>
            <a:normAutofit fontScale="90000"/>
          </a:bodyPr>
          <a:lstStyle/>
          <a:p>
            <a:pPr algn="ctr"/>
            <a:r>
              <a:rPr lang="en-US">
                <a:latin typeface="Arial"/>
                <a:cs typeface="Arial"/>
              </a:rPr>
              <a:t>Towne Park Village</a:t>
            </a:r>
            <a:endParaRPr lang="en-US"/>
          </a:p>
        </p:txBody>
      </p:sp>
      <p:pic>
        <p:nvPicPr>
          <p:cNvPr id="3" name="Picture 3">
            <a:extLst>
              <a:ext uri="{FF2B5EF4-FFF2-40B4-BE49-F238E27FC236}">
                <a16:creationId xmlns:a16="http://schemas.microsoft.com/office/drawing/2014/main" id="{D99A5D54-E950-4DF4-867D-2E8FFB6E8A4C}"/>
              </a:ext>
            </a:extLst>
          </p:cNvPr>
          <p:cNvPicPr>
            <a:picLocks noChangeAspect="1"/>
          </p:cNvPicPr>
          <p:nvPr/>
        </p:nvPicPr>
        <p:blipFill rotWithShape="1">
          <a:blip r:embed="rId2"/>
          <a:srcRect t="13587" b="272"/>
          <a:stretch/>
        </p:blipFill>
        <p:spPr>
          <a:xfrm>
            <a:off x="2390244" y="900833"/>
            <a:ext cx="7362293" cy="4234361"/>
          </a:xfrm>
          <a:prstGeom prst="rect">
            <a:avLst/>
          </a:prstGeom>
        </p:spPr>
      </p:pic>
      <p:sp>
        <p:nvSpPr>
          <p:cNvPr id="4" name="TextBox 3">
            <a:extLst>
              <a:ext uri="{FF2B5EF4-FFF2-40B4-BE49-F238E27FC236}">
                <a16:creationId xmlns:a16="http://schemas.microsoft.com/office/drawing/2014/main" id="{23CB21F7-9C16-4CB2-B964-44919CA7B225}"/>
              </a:ext>
            </a:extLst>
          </p:cNvPr>
          <p:cNvSpPr txBox="1"/>
          <p:nvPr/>
        </p:nvSpPr>
        <p:spPr>
          <a:xfrm>
            <a:off x="1573466" y="5144186"/>
            <a:ext cx="9041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Segoe UI"/>
              </a:rPr>
              <a:t>Director Tom McCasland and Zack Burghli tour the community with representatives from First American Homes, </a:t>
            </a:r>
            <a:r>
              <a:rPr lang="en-US" err="1">
                <a:solidFill>
                  <a:srgbClr val="005A8B"/>
                </a:solidFill>
                <a:latin typeface="Arial"/>
                <a:cs typeface="Segoe UI"/>
              </a:rPr>
              <a:t>KHovnanian</a:t>
            </a:r>
            <a:r>
              <a:rPr lang="en-US">
                <a:solidFill>
                  <a:srgbClr val="005A8B"/>
                </a:solidFill>
                <a:latin typeface="Arial"/>
                <a:cs typeface="Segoe UI"/>
              </a:rPr>
              <a:t> Homes, Houston Community Land Trust, Leland Woods TIRZ 22 and Houston Housing Finance Corp.  </a:t>
            </a:r>
            <a:endParaRPr lang="en-US">
              <a:solidFill>
                <a:srgbClr val="005A8B"/>
              </a:solidFill>
              <a:latin typeface="Arial"/>
              <a:cs typeface="Times New Roman"/>
            </a:endParaRPr>
          </a:p>
          <a:p>
            <a:pPr defTabSz="914400"/>
            <a:endParaRPr lang="en-US">
              <a:solidFill>
                <a:srgbClr val="2F2F2F"/>
              </a:solidFill>
              <a:latin typeface="Times New Roman"/>
              <a:cs typeface="Times New Roman"/>
            </a:endParaRPr>
          </a:p>
        </p:txBody>
      </p:sp>
    </p:spTree>
    <p:extLst>
      <p:ext uri="{BB962C8B-B14F-4D97-AF65-F5344CB8AC3E}">
        <p14:creationId xmlns:p14="http://schemas.microsoft.com/office/powerpoint/2010/main" val="172901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50773"/>
          </a:xfrm>
        </p:spPr>
        <p:txBody>
          <a:bodyPr>
            <a:normAutofit fontScale="90000"/>
          </a:bodyPr>
          <a:lstStyle/>
          <a:p>
            <a:pPr algn="ctr"/>
            <a:r>
              <a:rPr lang="en-US">
                <a:latin typeface="Arial"/>
                <a:cs typeface="Arial"/>
              </a:rPr>
              <a:t>Towne Park Village</a:t>
            </a:r>
            <a:endParaRPr lang="en-US"/>
          </a:p>
        </p:txBody>
      </p:sp>
      <p:pic>
        <p:nvPicPr>
          <p:cNvPr id="3" name="Picture 3">
            <a:extLst>
              <a:ext uri="{FF2B5EF4-FFF2-40B4-BE49-F238E27FC236}">
                <a16:creationId xmlns:a16="http://schemas.microsoft.com/office/drawing/2014/main" id="{E47F28D0-71EF-41DC-B0B0-332D6E84FE35}"/>
              </a:ext>
            </a:extLst>
          </p:cNvPr>
          <p:cNvPicPr>
            <a:picLocks noChangeAspect="1"/>
          </p:cNvPicPr>
          <p:nvPr/>
        </p:nvPicPr>
        <p:blipFill>
          <a:blip r:embed="rId2"/>
          <a:stretch>
            <a:fillRect/>
          </a:stretch>
        </p:blipFill>
        <p:spPr>
          <a:xfrm>
            <a:off x="2248889" y="939275"/>
            <a:ext cx="7611313" cy="5086053"/>
          </a:xfrm>
          <a:prstGeom prst="rect">
            <a:avLst/>
          </a:prstGeom>
        </p:spPr>
      </p:pic>
    </p:spTree>
    <p:extLst>
      <p:ext uri="{BB962C8B-B14F-4D97-AF65-F5344CB8AC3E}">
        <p14:creationId xmlns:p14="http://schemas.microsoft.com/office/powerpoint/2010/main" val="1603431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704965"/>
          </a:xfrm>
        </p:spPr>
        <p:txBody>
          <a:bodyPr/>
          <a:lstStyle/>
          <a:p>
            <a:pPr algn="ctr"/>
            <a:r>
              <a:rPr lang="en-US">
                <a:latin typeface="Arial"/>
                <a:cs typeface="Arial"/>
              </a:rPr>
              <a:t>Towne Park Village</a:t>
            </a:r>
            <a:endParaRPr lang="en-US"/>
          </a:p>
        </p:txBody>
      </p:sp>
      <p:pic>
        <p:nvPicPr>
          <p:cNvPr id="4" name="Picture 4">
            <a:extLst>
              <a:ext uri="{FF2B5EF4-FFF2-40B4-BE49-F238E27FC236}">
                <a16:creationId xmlns:a16="http://schemas.microsoft.com/office/drawing/2014/main" id="{BBF7AEB7-6AE8-4800-A610-A8BB29FF4C4D}"/>
              </a:ext>
            </a:extLst>
          </p:cNvPr>
          <p:cNvPicPr>
            <a:picLocks noChangeAspect="1"/>
          </p:cNvPicPr>
          <p:nvPr/>
        </p:nvPicPr>
        <p:blipFill>
          <a:blip r:embed="rId2"/>
          <a:stretch>
            <a:fillRect/>
          </a:stretch>
        </p:blipFill>
        <p:spPr>
          <a:xfrm>
            <a:off x="2437974" y="1099824"/>
            <a:ext cx="7220235" cy="4808928"/>
          </a:xfrm>
          <a:prstGeom prst="rect">
            <a:avLst/>
          </a:prstGeom>
        </p:spPr>
      </p:pic>
    </p:spTree>
    <p:extLst>
      <p:ext uri="{BB962C8B-B14F-4D97-AF65-F5344CB8AC3E}">
        <p14:creationId xmlns:p14="http://schemas.microsoft.com/office/powerpoint/2010/main" val="18420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39"/>
            <a:ext cx="8229600" cy="732342"/>
          </a:xfrm>
        </p:spPr>
        <p:txBody>
          <a:bodyPr/>
          <a:lstStyle/>
          <a:p>
            <a:pPr algn="ctr"/>
            <a:r>
              <a:rPr lang="en-US">
                <a:latin typeface="Arial"/>
                <a:cs typeface="Arial"/>
              </a:rPr>
              <a:t>Towne Park Village</a:t>
            </a:r>
            <a:endParaRPr lang="en-US"/>
          </a:p>
        </p:txBody>
      </p:sp>
      <p:pic>
        <p:nvPicPr>
          <p:cNvPr id="3" name="Picture 3">
            <a:extLst>
              <a:ext uri="{FF2B5EF4-FFF2-40B4-BE49-F238E27FC236}">
                <a16:creationId xmlns:a16="http://schemas.microsoft.com/office/drawing/2014/main" id="{AC436A57-EF6F-4E00-9CCA-EA49514C18A4}"/>
              </a:ext>
            </a:extLst>
          </p:cNvPr>
          <p:cNvPicPr>
            <a:picLocks noChangeAspect="1"/>
          </p:cNvPicPr>
          <p:nvPr/>
        </p:nvPicPr>
        <p:blipFill>
          <a:blip r:embed="rId2"/>
          <a:stretch>
            <a:fillRect/>
          </a:stretch>
        </p:blipFill>
        <p:spPr>
          <a:xfrm>
            <a:off x="2387971" y="1004288"/>
            <a:ext cx="7429750" cy="4959219"/>
          </a:xfrm>
          <a:prstGeom prst="rect">
            <a:avLst/>
          </a:prstGeom>
        </p:spPr>
      </p:pic>
    </p:spTree>
    <p:extLst>
      <p:ext uri="{BB962C8B-B14F-4D97-AF65-F5344CB8AC3E}">
        <p14:creationId xmlns:p14="http://schemas.microsoft.com/office/powerpoint/2010/main" val="250726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876114"/>
          </a:xfrm>
        </p:spPr>
        <p:txBody>
          <a:bodyPr>
            <a:noAutofit/>
          </a:bodyPr>
          <a:lstStyle/>
          <a:p>
            <a:pPr algn="ctr"/>
            <a:r>
              <a:rPr lang="en-US"/>
              <a:t>HCDD Agenda</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275734" y="1505851"/>
            <a:ext cx="7770822" cy="4388867"/>
          </a:xfrm>
        </p:spPr>
        <p:txBody>
          <a:bodyPr vert="horz" lIns="91440" tIns="45720" rIns="91440" bIns="45720" rtlCol="0" anchor="t">
            <a:noAutofit/>
          </a:bodyPr>
          <a:lstStyle/>
          <a:p>
            <a:pPr marL="0" indent="0">
              <a:lnSpc>
                <a:spcPct val="150000"/>
              </a:lnSpc>
              <a:buNone/>
            </a:pPr>
            <a:r>
              <a:rPr lang="en-US">
                <a:solidFill>
                  <a:schemeClr val="tx2"/>
                </a:solidFill>
                <a:cs typeface="Arial"/>
              </a:rPr>
              <a:t>I.     Welcome/Call to Order  </a:t>
            </a:r>
          </a:p>
          <a:p>
            <a:pPr marL="0" indent="0">
              <a:lnSpc>
                <a:spcPct val="150000"/>
              </a:lnSpc>
              <a:buNone/>
            </a:pPr>
            <a:r>
              <a:rPr lang="en-US">
                <a:solidFill>
                  <a:schemeClr val="tx2"/>
                </a:solidFill>
                <a:cs typeface="Arial"/>
              </a:rPr>
              <a:t>II.    Planning &amp; Grants Management</a:t>
            </a:r>
          </a:p>
          <a:p>
            <a:pPr marL="0" indent="0">
              <a:lnSpc>
                <a:spcPct val="150000"/>
              </a:lnSpc>
              <a:buNone/>
            </a:pPr>
            <a:r>
              <a:rPr lang="en-US">
                <a:solidFill>
                  <a:schemeClr val="tx2"/>
                </a:solidFill>
                <a:cs typeface="Arial"/>
              </a:rPr>
              <a:t>III.   Public Facilities</a:t>
            </a:r>
          </a:p>
          <a:p>
            <a:pPr marL="0" indent="0">
              <a:lnSpc>
                <a:spcPct val="150000"/>
              </a:lnSpc>
              <a:buNone/>
            </a:pPr>
            <a:r>
              <a:rPr lang="en-US">
                <a:solidFill>
                  <a:schemeClr val="tx2"/>
                </a:solidFill>
                <a:cs typeface="Arial"/>
              </a:rPr>
              <a:t>IV.   Director's Comments</a:t>
            </a:r>
          </a:p>
          <a:p>
            <a:pPr marL="0" indent="0">
              <a:lnSpc>
                <a:spcPct val="150000"/>
              </a:lnSpc>
              <a:buNone/>
            </a:pPr>
            <a:r>
              <a:rPr lang="en-US">
                <a:solidFill>
                  <a:schemeClr val="tx2"/>
                </a:solidFill>
                <a:cs typeface="Arial"/>
              </a:rPr>
              <a:t>V.    Public Comments</a:t>
            </a:r>
          </a:p>
        </p:txBody>
      </p:sp>
    </p:spTree>
    <p:extLst>
      <p:ext uri="{BB962C8B-B14F-4D97-AF65-F5344CB8AC3E}">
        <p14:creationId xmlns:p14="http://schemas.microsoft.com/office/powerpoint/2010/main" val="9224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39"/>
            <a:ext cx="8229600" cy="538928"/>
          </a:xfrm>
        </p:spPr>
        <p:txBody>
          <a:bodyPr>
            <a:normAutofit fontScale="90000"/>
          </a:bodyPr>
          <a:lstStyle/>
          <a:p>
            <a:pPr algn="ctr"/>
            <a:r>
              <a:rPr lang="en-US">
                <a:latin typeface="Arial"/>
                <a:cs typeface="Arial"/>
              </a:rPr>
              <a:t>Towne Park Village</a:t>
            </a:r>
            <a:endParaRPr lang="en-US"/>
          </a:p>
        </p:txBody>
      </p:sp>
      <p:pic>
        <p:nvPicPr>
          <p:cNvPr id="3" name="Picture 3">
            <a:extLst>
              <a:ext uri="{FF2B5EF4-FFF2-40B4-BE49-F238E27FC236}">
                <a16:creationId xmlns:a16="http://schemas.microsoft.com/office/drawing/2014/main" id="{3D47CF7D-A670-4E5A-B33D-05E9C6DB52E8}"/>
              </a:ext>
            </a:extLst>
          </p:cNvPr>
          <p:cNvPicPr>
            <a:picLocks noChangeAspect="1"/>
          </p:cNvPicPr>
          <p:nvPr/>
        </p:nvPicPr>
        <p:blipFill>
          <a:blip r:embed="rId2"/>
          <a:stretch>
            <a:fillRect/>
          </a:stretch>
        </p:blipFill>
        <p:spPr>
          <a:xfrm>
            <a:off x="2177820" y="891896"/>
            <a:ext cx="7717914" cy="5157120"/>
          </a:xfrm>
          <a:prstGeom prst="rect">
            <a:avLst/>
          </a:prstGeom>
        </p:spPr>
      </p:pic>
    </p:spTree>
    <p:extLst>
      <p:ext uri="{BB962C8B-B14F-4D97-AF65-F5344CB8AC3E}">
        <p14:creationId xmlns:p14="http://schemas.microsoft.com/office/powerpoint/2010/main" val="189764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Towne Park Village</a:t>
            </a:r>
            <a:endParaRPr lang="en-US"/>
          </a:p>
        </p:txBody>
      </p:sp>
      <p:pic>
        <p:nvPicPr>
          <p:cNvPr id="3" name="Picture 3">
            <a:extLst>
              <a:ext uri="{FF2B5EF4-FFF2-40B4-BE49-F238E27FC236}">
                <a16:creationId xmlns:a16="http://schemas.microsoft.com/office/drawing/2014/main" id="{433FABFE-7DB0-4B55-8CC1-58AE99079AB0}"/>
              </a:ext>
            </a:extLst>
          </p:cNvPr>
          <p:cNvPicPr>
            <a:picLocks noChangeAspect="1"/>
          </p:cNvPicPr>
          <p:nvPr/>
        </p:nvPicPr>
        <p:blipFill>
          <a:blip r:embed="rId2"/>
          <a:stretch>
            <a:fillRect/>
          </a:stretch>
        </p:blipFill>
        <p:spPr>
          <a:xfrm>
            <a:off x="2296266" y="915587"/>
            <a:ext cx="7635002" cy="5109741"/>
          </a:xfrm>
          <a:prstGeom prst="rect">
            <a:avLst/>
          </a:prstGeom>
        </p:spPr>
      </p:pic>
    </p:spTree>
    <p:extLst>
      <p:ext uri="{BB962C8B-B14F-4D97-AF65-F5344CB8AC3E}">
        <p14:creationId xmlns:p14="http://schemas.microsoft.com/office/powerpoint/2010/main" val="3277186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Fair Housing &amp; Hurricane Resilience</a:t>
            </a:r>
            <a:endParaRPr lang="en-US"/>
          </a:p>
        </p:txBody>
      </p:sp>
      <p:pic>
        <p:nvPicPr>
          <p:cNvPr id="7" name="Picture 7">
            <a:extLst>
              <a:ext uri="{FF2B5EF4-FFF2-40B4-BE49-F238E27FC236}">
                <a16:creationId xmlns:a16="http://schemas.microsoft.com/office/drawing/2014/main" id="{B90772EA-B9CE-4C92-B20E-5865E5F449F1}"/>
              </a:ext>
            </a:extLst>
          </p:cNvPr>
          <p:cNvPicPr>
            <a:picLocks noChangeAspect="1"/>
          </p:cNvPicPr>
          <p:nvPr/>
        </p:nvPicPr>
        <p:blipFill rotWithShape="1">
          <a:blip r:embed="rId2"/>
          <a:srcRect l="9129" t="20561" r="9751" b="-623"/>
          <a:stretch/>
        </p:blipFill>
        <p:spPr>
          <a:xfrm>
            <a:off x="2958141" y="976628"/>
            <a:ext cx="6155406" cy="4052583"/>
          </a:xfrm>
          <a:prstGeom prst="rect">
            <a:avLst/>
          </a:prstGeom>
        </p:spPr>
      </p:pic>
      <p:sp>
        <p:nvSpPr>
          <p:cNvPr id="8" name="TextBox 7">
            <a:extLst>
              <a:ext uri="{FF2B5EF4-FFF2-40B4-BE49-F238E27FC236}">
                <a16:creationId xmlns:a16="http://schemas.microsoft.com/office/drawing/2014/main" id="{7A3DE299-231F-4607-A239-1A5787AF452B}"/>
              </a:ext>
            </a:extLst>
          </p:cNvPr>
          <p:cNvSpPr txBox="1"/>
          <p:nvPr/>
        </p:nvSpPr>
        <p:spPr>
          <a:xfrm>
            <a:off x="2035404" y="5103119"/>
            <a:ext cx="80527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HCDD's Planning &amp; Grants Management Team hosted: Fair Housing &amp; Hurricane Season Resilience Outreach, Grant Introduction Workshop at HCDD's Office via online event access with over 204 registered.  </a:t>
            </a:r>
            <a:endParaRPr lang="en-US">
              <a:solidFill>
                <a:srgbClr val="005A8B"/>
              </a:solidFill>
              <a:latin typeface="Arial"/>
              <a:cs typeface="Times New Roman"/>
            </a:endParaRPr>
          </a:p>
        </p:txBody>
      </p:sp>
    </p:spTree>
    <p:extLst>
      <p:ext uri="{BB962C8B-B14F-4D97-AF65-F5344CB8AC3E}">
        <p14:creationId xmlns:p14="http://schemas.microsoft.com/office/powerpoint/2010/main" val="467757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t>Fair Housing &amp; Hurricane Resilience</a:t>
            </a:r>
            <a:endParaRPr lang="en-US" b="0"/>
          </a:p>
        </p:txBody>
      </p:sp>
      <p:pic>
        <p:nvPicPr>
          <p:cNvPr id="3" name="Picture 3">
            <a:extLst>
              <a:ext uri="{FF2B5EF4-FFF2-40B4-BE49-F238E27FC236}">
                <a16:creationId xmlns:a16="http://schemas.microsoft.com/office/drawing/2014/main" id="{2C290BCB-D07D-45F6-85D9-9205FF988CE6}"/>
              </a:ext>
            </a:extLst>
          </p:cNvPr>
          <p:cNvPicPr>
            <a:picLocks noChangeAspect="1"/>
          </p:cNvPicPr>
          <p:nvPr/>
        </p:nvPicPr>
        <p:blipFill rotWithShape="1">
          <a:blip r:embed="rId2"/>
          <a:srcRect t="16717" r="202" b="-1050"/>
          <a:stretch/>
        </p:blipFill>
        <p:spPr>
          <a:xfrm>
            <a:off x="2479039" y="990314"/>
            <a:ext cx="7192875" cy="4047924"/>
          </a:xfrm>
          <a:prstGeom prst="rect">
            <a:avLst/>
          </a:prstGeom>
        </p:spPr>
      </p:pic>
      <p:sp>
        <p:nvSpPr>
          <p:cNvPr id="4" name="TextBox 3">
            <a:extLst>
              <a:ext uri="{FF2B5EF4-FFF2-40B4-BE49-F238E27FC236}">
                <a16:creationId xmlns:a16="http://schemas.microsoft.com/office/drawing/2014/main" id="{45348269-F056-4DA9-899D-5891DF8D5C15}"/>
              </a:ext>
            </a:extLst>
          </p:cNvPr>
          <p:cNvSpPr txBox="1"/>
          <p:nvPr/>
        </p:nvSpPr>
        <p:spPr>
          <a:xfrm>
            <a:off x="2032780" y="5089431"/>
            <a:ext cx="80698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Segoe UI"/>
              </a:rPr>
              <a:t>Both Non-Profit Organizations &amp; Housing Advocates engaged through social media access learning about grant resources offered by HCDD, while raising awareness of flood preparation and fair housing.  </a:t>
            </a:r>
            <a:endParaRPr lang="en-US">
              <a:solidFill>
                <a:srgbClr val="005A8B"/>
              </a:solidFill>
              <a:latin typeface="Arial"/>
              <a:cs typeface="Arial"/>
            </a:endParaRPr>
          </a:p>
        </p:txBody>
      </p:sp>
    </p:spTree>
    <p:extLst>
      <p:ext uri="{BB962C8B-B14F-4D97-AF65-F5344CB8AC3E}">
        <p14:creationId xmlns:p14="http://schemas.microsoft.com/office/powerpoint/2010/main" val="3347146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 Demolition</a:t>
            </a:r>
            <a:endParaRPr lang="en-US"/>
          </a:p>
        </p:txBody>
      </p:sp>
      <p:pic>
        <p:nvPicPr>
          <p:cNvPr id="4" name="Picture 5">
            <a:extLst>
              <a:ext uri="{FF2B5EF4-FFF2-40B4-BE49-F238E27FC236}">
                <a16:creationId xmlns:a16="http://schemas.microsoft.com/office/drawing/2014/main" id="{15D279A3-8C6A-4FE6-AAB6-68A633486637}"/>
              </a:ext>
            </a:extLst>
          </p:cNvPr>
          <p:cNvPicPr>
            <a:picLocks noChangeAspect="1"/>
          </p:cNvPicPr>
          <p:nvPr/>
        </p:nvPicPr>
        <p:blipFill>
          <a:blip r:embed="rId2"/>
          <a:stretch>
            <a:fillRect/>
          </a:stretch>
        </p:blipFill>
        <p:spPr>
          <a:xfrm>
            <a:off x="2670678" y="935559"/>
            <a:ext cx="6809578" cy="4535156"/>
          </a:xfrm>
          <a:prstGeom prst="rect">
            <a:avLst/>
          </a:prstGeom>
        </p:spPr>
      </p:pic>
      <p:sp>
        <p:nvSpPr>
          <p:cNvPr id="6" name="TextBox 5">
            <a:extLst>
              <a:ext uri="{FF2B5EF4-FFF2-40B4-BE49-F238E27FC236}">
                <a16:creationId xmlns:a16="http://schemas.microsoft.com/office/drawing/2014/main" id="{A33CE66A-9AC0-439D-A5FD-56E69F333420}"/>
              </a:ext>
            </a:extLst>
          </p:cNvPr>
          <p:cNvSpPr txBox="1"/>
          <p:nvPr/>
        </p:nvSpPr>
        <p:spPr>
          <a:xfrm>
            <a:off x="2671107" y="5486399"/>
            <a:ext cx="6808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Arial"/>
              </a:rPr>
              <a:t>8010 De Priest in Acres Homes. </a:t>
            </a:r>
            <a:endParaRPr lang="en-US">
              <a:solidFill>
                <a:srgbClr val="005A8B"/>
              </a:solidFill>
              <a:latin typeface="Times New Roman"/>
              <a:ea typeface="+mn-lt"/>
              <a:cs typeface="Times New Roman"/>
            </a:endParaRPr>
          </a:p>
        </p:txBody>
      </p:sp>
    </p:spTree>
    <p:extLst>
      <p:ext uri="{BB962C8B-B14F-4D97-AF65-F5344CB8AC3E}">
        <p14:creationId xmlns:p14="http://schemas.microsoft.com/office/powerpoint/2010/main" val="2859898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 Demolition</a:t>
            </a:r>
            <a:endParaRPr lang="en-US"/>
          </a:p>
        </p:txBody>
      </p:sp>
      <p:sp>
        <p:nvSpPr>
          <p:cNvPr id="5" name="TextBox 4">
            <a:extLst>
              <a:ext uri="{FF2B5EF4-FFF2-40B4-BE49-F238E27FC236}">
                <a16:creationId xmlns:a16="http://schemas.microsoft.com/office/drawing/2014/main" id="{997262FE-1A2F-4C9C-ADEF-EC1BD4313780}"/>
              </a:ext>
            </a:extLst>
          </p:cNvPr>
          <p:cNvSpPr txBox="1"/>
          <p:nvPr/>
        </p:nvSpPr>
        <p:spPr>
          <a:xfrm>
            <a:off x="2130443" y="5374550"/>
            <a:ext cx="78718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HCDD Inspector Marion Scott signs the paperwork to begin the demolition and reconstruction process.</a:t>
            </a:r>
          </a:p>
        </p:txBody>
      </p:sp>
      <p:pic>
        <p:nvPicPr>
          <p:cNvPr id="4" name="Picture 5">
            <a:extLst>
              <a:ext uri="{FF2B5EF4-FFF2-40B4-BE49-F238E27FC236}">
                <a16:creationId xmlns:a16="http://schemas.microsoft.com/office/drawing/2014/main" id="{AACC663C-EB80-4FAE-A57E-EF2AC87E2B03}"/>
              </a:ext>
            </a:extLst>
          </p:cNvPr>
          <p:cNvPicPr>
            <a:picLocks noChangeAspect="1"/>
          </p:cNvPicPr>
          <p:nvPr/>
        </p:nvPicPr>
        <p:blipFill>
          <a:blip r:embed="rId2"/>
          <a:stretch>
            <a:fillRect/>
          </a:stretch>
        </p:blipFill>
        <p:spPr>
          <a:xfrm>
            <a:off x="2848633" y="949248"/>
            <a:ext cx="6453673" cy="4302448"/>
          </a:xfrm>
          <a:prstGeom prst="rect">
            <a:avLst/>
          </a:prstGeom>
        </p:spPr>
      </p:pic>
    </p:spTree>
    <p:extLst>
      <p:ext uri="{BB962C8B-B14F-4D97-AF65-F5344CB8AC3E}">
        <p14:creationId xmlns:p14="http://schemas.microsoft.com/office/powerpoint/2010/main" val="453969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 Demolition</a:t>
            </a:r>
            <a:endParaRPr lang="en-US"/>
          </a:p>
        </p:txBody>
      </p:sp>
      <p:pic>
        <p:nvPicPr>
          <p:cNvPr id="3" name="Picture 3">
            <a:extLst>
              <a:ext uri="{FF2B5EF4-FFF2-40B4-BE49-F238E27FC236}">
                <a16:creationId xmlns:a16="http://schemas.microsoft.com/office/drawing/2014/main" id="{8BBE9993-292E-4A97-B40E-0A3644C3CF41}"/>
              </a:ext>
            </a:extLst>
          </p:cNvPr>
          <p:cNvPicPr>
            <a:picLocks noChangeAspect="1"/>
          </p:cNvPicPr>
          <p:nvPr/>
        </p:nvPicPr>
        <p:blipFill>
          <a:blip r:embed="rId2"/>
          <a:stretch>
            <a:fillRect/>
          </a:stretch>
        </p:blipFill>
        <p:spPr>
          <a:xfrm>
            <a:off x="2473011" y="976626"/>
            <a:ext cx="7182787" cy="4828361"/>
          </a:xfrm>
          <a:prstGeom prst="rect">
            <a:avLst/>
          </a:prstGeom>
        </p:spPr>
      </p:pic>
    </p:spTree>
    <p:extLst>
      <p:ext uri="{BB962C8B-B14F-4D97-AF65-F5344CB8AC3E}">
        <p14:creationId xmlns:p14="http://schemas.microsoft.com/office/powerpoint/2010/main" val="1783503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err="1">
                <a:latin typeface="Arial"/>
                <a:cs typeface="Arial"/>
              </a:rPr>
              <a:t>HoAP</a:t>
            </a:r>
            <a:endParaRPr lang="en-US"/>
          </a:p>
        </p:txBody>
      </p:sp>
      <p:pic>
        <p:nvPicPr>
          <p:cNvPr id="3" name="Picture 3">
            <a:extLst>
              <a:ext uri="{FF2B5EF4-FFF2-40B4-BE49-F238E27FC236}">
                <a16:creationId xmlns:a16="http://schemas.microsoft.com/office/drawing/2014/main" id="{2C3636F5-5107-4B57-B254-CBBA12BD4898}"/>
              </a:ext>
            </a:extLst>
          </p:cNvPr>
          <p:cNvPicPr>
            <a:picLocks noChangeAspect="1"/>
          </p:cNvPicPr>
          <p:nvPr/>
        </p:nvPicPr>
        <p:blipFill>
          <a:blip r:embed="rId2"/>
          <a:stretch>
            <a:fillRect/>
          </a:stretch>
        </p:blipFill>
        <p:spPr>
          <a:xfrm>
            <a:off x="2742671" y="963007"/>
            <a:ext cx="6703254" cy="4463245"/>
          </a:xfrm>
          <a:prstGeom prst="rect">
            <a:avLst/>
          </a:prstGeom>
        </p:spPr>
      </p:pic>
      <p:sp>
        <p:nvSpPr>
          <p:cNvPr id="4" name="TextBox 3">
            <a:extLst>
              <a:ext uri="{FF2B5EF4-FFF2-40B4-BE49-F238E27FC236}">
                <a16:creationId xmlns:a16="http://schemas.microsoft.com/office/drawing/2014/main" id="{78C683C4-643F-45F9-A5B4-159F8A451169}"/>
              </a:ext>
            </a:extLst>
          </p:cNvPr>
          <p:cNvSpPr txBox="1"/>
          <p:nvPr/>
        </p:nvSpPr>
        <p:spPr>
          <a:xfrm>
            <a:off x="2770048" y="5474061"/>
            <a:ext cx="6497924" cy="6581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rPr>
              <a:t>Homeowner Glenda Harris' new home is located in East Houston.  </a:t>
            </a:r>
            <a:endParaRPr lang="en-US">
              <a:solidFill>
                <a:srgbClr val="005A8B"/>
              </a:solidFill>
              <a:latin typeface="Times New Roman"/>
              <a:cs typeface="Times New Roman"/>
            </a:endParaRPr>
          </a:p>
        </p:txBody>
      </p:sp>
    </p:spTree>
    <p:extLst>
      <p:ext uri="{BB962C8B-B14F-4D97-AF65-F5344CB8AC3E}">
        <p14:creationId xmlns:p14="http://schemas.microsoft.com/office/powerpoint/2010/main" val="4154446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err="1">
                <a:latin typeface="Arial"/>
                <a:cs typeface="Arial"/>
              </a:rPr>
              <a:t>HoAP</a:t>
            </a:r>
            <a:r>
              <a:rPr lang="en-US">
                <a:latin typeface="Arial"/>
                <a:cs typeface="Arial"/>
              </a:rPr>
              <a:t>: Glenda Harris</a:t>
            </a:r>
            <a:endParaRPr lang="en-US"/>
          </a:p>
        </p:txBody>
      </p:sp>
      <p:pic>
        <p:nvPicPr>
          <p:cNvPr id="3" name="Picture 3">
            <a:extLst>
              <a:ext uri="{FF2B5EF4-FFF2-40B4-BE49-F238E27FC236}">
                <a16:creationId xmlns:a16="http://schemas.microsoft.com/office/drawing/2014/main" id="{D39057F4-0225-4011-9298-3E9C68D2B901}"/>
              </a:ext>
            </a:extLst>
          </p:cNvPr>
          <p:cNvPicPr>
            <a:picLocks noChangeAspect="1"/>
          </p:cNvPicPr>
          <p:nvPr/>
        </p:nvPicPr>
        <p:blipFill>
          <a:blip r:embed="rId2"/>
          <a:stretch>
            <a:fillRect/>
          </a:stretch>
        </p:blipFill>
        <p:spPr>
          <a:xfrm>
            <a:off x="2627914" y="963784"/>
            <a:ext cx="6900641" cy="4598784"/>
          </a:xfrm>
          <a:prstGeom prst="rect">
            <a:avLst/>
          </a:prstGeom>
        </p:spPr>
      </p:pic>
      <p:sp>
        <p:nvSpPr>
          <p:cNvPr id="5" name="TextBox 4">
            <a:extLst>
              <a:ext uri="{FF2B5EF4-FFF2-40B4-BE49-F238E27FC236}">
                <a16:creationId xmlns:a16="http://schemas.microsoft.com/office/drawing/2014/main" id="{51F78B02-682D-43B0-B446-0D2A34E08B88}"/>
              </a:ext>
            </a:extLst>
          </p:cNvPr>
          <p:cNvSpPr txBox="1"/>
          <p:nvPr/>
        </p:nvSpPr>
        <p:spPr>
          <a:xfrm>
            <a:off x="2402866" y="5652223"/>
            <a:ext cx="73744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This new home replaces Ms. Harris' original home, which was flooded during Hurricane Harvey.   </a:t>
            </a:r>
            <a:endParaRPr lang="en-US">
              <a:solidFill>
                <a:srgbClr val="005A8B"/>
              </a:solidFill>
              <a:latin typeface="Arial"/>
              <a:cs typeface="Times New Roman"/>
            </a:endParaRPr>
          </a:p>
        </p:txBody>
      </p:sp>
    </p:spTree>
    <p:extLst>
      <p:ext uri="{BB962C8B-B14F-4D97-AF65-F5344CB8AC3E}">
        <p14:creationId xmlns:p14="http://schemas.microsoft.com/office/powerpoint/2010/main" val="2390686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HOAP</a:t>
            </a:r>
            <a:endParaRPr lang="en-US"/>
          </a:p>
        </p:txBody>
      </p:sp>
      <p:pic>
        <p:nvPicPr>
          <p:cNvPr id="3" name="Picture 3">
            <a:extLst>
              <a:ext uri="{FF2B5EF4-FFF2-40B4-BE49-F238E27FC236}">
                <a16:creationId xmlns:a16="http://schemas.microsoft.com/office/drawing/2014/main" id="{2902A2B8-94BA-41EF-AAB7-AD1A006A72F6}"/>
              </a:ext>
            </a:extLst>
          </p:cNvPr>
          <p:cNvPicPr>
            <a:picLocks noChangeAspect="1"/>
          </p:cNvPicPr>
          <p:nvPr/>
        </p:nvPicPr>
        <p:blipFill>
          <a:blip r:embed="rId2"/>
          <a:stretch>
            <a:fillRect/>
          </a:stretch>
        </p:blipFill>
        <p:spPr>
          <a:xfrm>
            <a:off x="2604224" y="880872"/>
            <a:ext cx="6865106" cy="4575094"/>
          </a:xfrm>
          <a:prstGeom prst="rect">
            <a:avLst/>
          </a:prstGeom>
        </p:spPr>
      </p:pic>
      <p:sp>
        <p:nvSpPr>
          <p:cNvPr id="4" name="TextBox 3">
            <a:extLst>
              <a:ext uri="{FF2B5EF4-FFF2-40B4-BE49-F238E27FC236}">
                <a16:creationId xmlns:a16="http://schemas.microsoft.com/office/drawing/2014/main" id="{A5844995-D6A2-4DDF-9896-DA0BFF9C1B9C}"/>
              </a:ext>
            </a:extLst>
          </p:cNvPr>
          <p:cNvSpPr txBox="1"/>
          <p:nvPr/>
        </p:nvSpPr>
        <p:spPr>
          <a:xfrm>
            <a:off x="2651603" y="5462712"/>
            <a:ext cx="66755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Arial"/>
              </a:rPr>
              <a:t>Ms. Harris said, "Welcome to my home!"  "This is my mansion!  I love it...  Beautiful, beautiful, beautiful!"</a:t>
            </a:r>
            <a:endParaRPr lang="en-US">
              <a:solidFill>
                <a:srgbClr val="005A8B"/>
              </a:solidFill>
              <a:latin typeface="Times New Roman"/>
              <a:ea typeface="+mn-lt"/>
              <a:cs typeface="Times New Roman"/>
            </a:endParaRPr>
          </a:p>
        </p:txBody>
      </p:sp>
    </p:spTree>
    <p:extLst>
      <p:ext uri="{BB962C8B-B14F-4D97-AF65-F5344CB8AC3E}">
        <p14:creationId xmlns:p14="http://schemas.microsoft.com/office/powerpoint/2010/main" val="68034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876114"/>
          </a:xfrm>
        </p:spPr>
        <p:txBody>
          <a:bodyPr>
            <a:noAutofit/>
          </a:bodyPr>
          <a:lstStyle/>
          <a:p>
            <a:r>
              <a:rPr lang="en-US" sz="3200">
                <a:latin typeface="Arial"/>
                <a:cs typeface="Arial"/>
              </a:rPr>
              <a:t>II. Planning &amp; Grants Management</a:t>
            </a:r>
            <a:br>
              <a:rPr lang="en-US" sz="3200">
                <a:latin typeface="Arial"/>
                <a:cs typeface="Arial"/>
              </a:rPr>
            </a:br>
            <a:r>
              <a:rPr lang="en-US" sz="2800">
                <a:latin typeface="Arial"/>
                <a:cs typeface="Arial"/>
              </a:rPr>
              <a:t>Substantial Amendment ESG-CV</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015155" y="1494006"/>
            <a:ext cx="8149846" cy="4862649"/>
          </a:xfrm>
        </p:spPr>
        <p:txBody>
          <a:bodyPr vert="horz" lIns="91440" tIns="45720" rIns="91440" bIns="45720" rtlCol="0" anchor="t">
            <a:noAutofit/>
          </a:bodyPr>
          <a:lstStyle/>
          <a:p>
            <a:pPr marL="0" indent="0" algn="just">
              <a:spcBef>
                <a:spcPts val="0"/>
              </a:spcBef>
              <a:buNone/>
            </a:pPr>
            <a:r>
              <a:rPr lang="en-US" sz="2000">
                <a:solidFill>
                  <a:schemeClr val="tx2"/>
                </a:solidFill>
                <a:cs typeface="Arial"/>
              </a:rPr>
              <a:t>An Ordinance authorizing a Substantial Amendment to the 2019 Annual Action Plan budget and authorizing the execution and submittal of forms and documents to HUD, as follows:</a:t>
            </a:r>
            <a:endParaRPr lang="en-US">
              <a:solidFill>
                <a:schemeClr val="tx2"/>
              </a:solidFill>
              <a:cs typeface="Arial"/>
            </a:endParaRPr>
          </a:p>
          <a:p>
            <a:pPr algn="just">
              <a:buFont typeface="Arial"/>
              <a:buChar char="•"/>
            </a:pPr>
            <a:endParaRPr lang="en-US" sz="2000">
              <a:solidFill>
                <a:schemeClr val="tx2"/>
              </a:solidFill>
              <a:cs typeface="Arial"/>
            </a:endParaRPr>
          </a:p>
          <a:p>
            <a:pPr algn="just">
              <a:buFont typeface="Arial"/>
              <a:buChar char="•"/>
            </a:pPr>
            <a:r>
              <a:rPr lang="en-US" sz="2000">
                <a:solidFill>
                  <a:schemeClr val="tx2"/>
                </a:solidFill>
                <a:cs typeface="Arial"/>
              </a:rPr>
              <a:t>A Substantial Amendment to the current ESG-CV budget in the Amended 2019 Annual Action Plan, transferring $5,579,660.00 from various activities to the Rapid Re-housing Activity.</a:t>
            </a:r>
            <a:endParaRPr lang="en-US">
              <a:solidFill>
                <a:schemeClr val="tx2"/>
              </a:solidFill>
              <a:cs typeface="Arial"/>
            </a:endParaRPr>
          </a:p>
          <a:p>
            <a:pPr indent="0" algn="just">
              <a:buNone/>
            </a:pPr>
            <a:endParaRPr lang="en-US" sz="2000">
              <a:solidFill>
                <a:schemeClr val="tx2"/>
              </a:solidFill>
              <a:cs typeface="Arial"/>
            </a:endParaRPr>
          </a:p>
          <a:p>
            <a:pPr algn="just">
              <a:buFont typeface="Arial"/>
              <a:buChar char="•"/>
            </a:pPr>
            <a:r>
              <a:rPr lang="en-US" sz="2000">
                <a:solidFill>
                  <a:schemeClr val="tx2"/>
                </a:solidFill>
                <a:cs typeface="Arial"/>
              </a:rPr>
              <a:t>The submission of the second Amended 2019 Annual Action Plan to HUD, including a revised application for the Emergency Solutions Grants - Coronavirus (ESG-CV) entitlement grants to be received from HUD. </a:t>
            </a:r>
          </a:p>
        </p:txBody>
      </p:sp>
    </p:spTree>
    <p:extLst>
      <p:ext uri="{BB962C8B-B14F-4D97-AF65-F5344CB8AC3E}">
        <p14:creationId xmlns:p14="http://schemas.microsoft.com/office/powerpoint/2010/main" val="162832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CCFDC99-7D0A-432B-8078-24ECBD0E853A}"/>
              </a:ext>
            </a:extLst>
          </p:cNvPr>
          <p:cNvPicPr>
            <a:picLocks noChangeAspect="1"/>
          </p:cNvPicPr>
          <p:nvPr/>
        </p:nvPicPr>
        <p:blipFill>
          <a:blip r:embed="rId2"/>
          <a:stretch>
            <a:fillRect/>
          </a:stretch>
        </p:blipFill>
        <p:spPr>
          <a:xfrm>
            <a:off x="2632170" y="880831"/>
            <a:ext cx="6865815" cy="4585106"/>
          </a:xfrm>
          <a:prstGeom prst="rect">
            <a:avLst/>
          </a:prstGeom>
        </p:spPr>
      </p:pic>
      <p:sp>
        <p:nvSpPr>
          <p:cNvPr id="7" name="Title 1">
            <a:extLst>
              <a:ext uri="{FF2B5EF4-FFF2-40B4-BE49-F238E27FC236}">
                <a16:creationId xmlns:a16="http://schemas.microsoft.com/office/drawing/2014/main" id="{A65E6FB7-25C4-454D-BB0D-41A432E23442}"/>
              </a:ext>
            </a:extLst>
          </p:cNvPr>
          <p:cNvSpPr>
            <a:spLocks noGrp="1"/>
          </p:cNvSpPr>
          <p:nvPr>
            <p:ph type="title"/>
          </p:nvPr>
        </p:nvSpPr>
        <p:spPr>
          <a:xfrm>
            <a:off x="1519265" y="274639"/>
            <a:ext cx="9106095" cy="598151"/>
          </a:xfrm>
        </p:spPr>
        <p:txBody>
          <a:bodyPr>
            <a:normAutofit fontScale="90000"/>
          </a:bodyPr>
          <a:lstStyle/>
          <a:p>
            <a:pPr algn="ctr"/>
            <a:r>
              <a:rPr lang="en-US">
                <a:latin typeface="Arial"/>
                <a:cs typeface="Arial"/>
              </a:rPr>
              <a:t>Disaster Recovery</a:t>
            </a:r>
            <a:endParaRPr lang="en-US" b="0">
              <a:latin typeface="Arial"/>
              <a:cs typeface="Arial"/>
            </a:endParaRPr>
          </a:p>
        </p:txBody>
      </p:sp>
      <p:sp>
        <p:nvSpPr>
          <p:cNvPr id="4" name="TextBox 1">
            <a:extLst>
              <a:ext uri="{FF2B5EF4-FFF2-40B4-BE49-F238E27FC236}">
                <a16:creationId xmlns:a16="http://schemas.microsoft.com/office/drawing/2014/main" id="{58D88737-DF81-4A2E-9DD3-465FF4EEB3FC}"/>
              </a:ext>
            </a:extLst>
          </p:cNvPr>
          <p:cNvSpPr txBox="1"/>
          <p:nvPr/>
        </p:nvSpPr>
        <p:spPr>
          <a:xfrm>
            <a:off x="2260732" y="5499449"/>
            <a:ext cx="760259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005A8B"/>
                </a:solidFill>
                <a:latin typeface="Arial"/>
                <a:ea typeface="Segoe UI"/>
                <a:cs typeface="Segoe UI"/>
              </a:rPr>
              <a:t>Ms. Jaramillo's new home is located in Denver Harbor.</a:t>
            </a:r>
            <a:endParaRPr lang="en-US">
              <a:solidFill>
                <a:srgbClr val="005A8B"/>
              </a:solidFill>
              <a:latin typeface="Arial"/>
              <a:ea typeface="Segoe UI"/>
              <a:cs typeface="Times New Roman"/>
            </a:endParaRPr>
          </a:p>
        </p:txBody>
      </p:sp>
    </p:spTree>
    <p:extLst>
      <p:ext uri="{BB962C8B-B14F-4D97-AF65-F5344CB8AC3E}">
        <p14:creationId xmlns:p14="http://schemas.microsoft.com/office/powerpoint/2010/main" val="3567608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EB4B7E1-0266-4C29-A8DA-12D681AF245E}"/>
              </a:ext>
            </a:extLst>
          </p:cNvPr>
          <p:cNvPicPr>
            <a:picLocks noChangeAspect="1"/>
          </p:cNvPicPr>
          <p:nvPr/>
        </p:nvPicPr>
        <p:blipFill>
          <a:blip r:embed="rId2"/>
          <a:stretch>
            <a:fillRect/>
          </a:stretch>
        </p:blipFill>
        <p:spPr>
          <a:xfrm>
            <a:off x="2118599" y="1886839"/>
            <a:ext cx="3951345" cy="2634230"/>
          </a:xfrm>
          <a:prstGeom prst="rect">
            <a:avLst/>
          </a:prstGeom>
        </p:spPr>
      </p:pic>
      <p:pic>
        <p:nvPicPr>
          <p:cNvPr id="5" name="Picture 5">
            <a:extLst>
              <a:ext uri="{FF2B5EF4-FFF2-40B4-BE49-F238E27FC236}">
                <a16:creationId xmlns:a16="http://schemas.microsoft.com/office/drawing/2014/main" id="{FB35BD4B-8F58-46DF-B1F3-DAE523B6153E}"/>
              </a:ext>
            </a:extLst>
          </p:cNvPr>
          <p:cNvPicPr>
            <a:picLocks noChangeAspect="1"/>
          </p:cNvPicPr>
          <p:nvPr/>
        </p:nvPicPr>
        <p:blipFill>
          <a:blip r:embed="rId3"/>
          <a:stretch>
            <a:fillRect/>
          </a:stretch>
        </p:blipFill>
        <p:spPr>
          <a:xfrm>
            <a:off x="6133905" y="1898682"/>
            <a:ext cx="3903965" cy="2610540"/>
          </a:xfrm>
          <a:prstGeom prst="rect">
            <a:avLst/>
          </a:prstGeom>
        </p:spPr>
      </p:pic>
      <p:sp>
        <p:nvSpPr>
          <p:cNvPr id="7" name="TextBox 6">
            <a:extLst>
              <a:ext uri="{FF2B5EF4-FFF2-40B4-BE49-F238E27FC236}">
                <a16:creationId xmlns:a16="http://schemas.microsoft.com/office/drawing/2014/main" id="{D1C2296B-66BF-4114-995F-683D7B45D0B8}"/>
              </a:ext>
            </a:extLst>
          </p:cNvPr>
          <p:cNvSpPr txBox="1"/>
          <p:nvPr/>
        </p:nvSpPr>
        <p:spPr>
          <a:xfrm>
            <a:off x="2118598" y="4645433"/>
            <a:ext cx="78718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Segoe UI"/>
                <a:cs typeface="Segoe UI"/>
              </a:rPr>
              <a:t>Ms. Jaramillo admires her home's new kitchen and landscaping.</a:t>
            </a:r>
          </a:p>
        </p:txBody>
      </p:sp>
      <p:sp>
        <p:nvSpPr>
          <p:cNvPr id="11" name="Title 1">
            <a:extLst>
              <a:ext uri="{FF2B5EF4-FFF2-40B4-BE49-F238E27FC236}">
                <a16:creationId xmlns:a16="http://schemas.microsoft.com/office/drawing/2014/main" id="{CEDF4DB5-F591-4FE7-92B6-35D824B60DB1}"/>
              </a:ext>
            </a:extLst>
          </p:cNvPr>
          <p:cNvSpPr txBox="1">
            <a:spLocks/>
          </p:cNvSpPr>
          <p:nvPr/>
        </p:nvSpPr>
        <p:spPr>
          <a:xfrm>
            <a:off x="1519265" y="274638"/>
            <a:ext cx="9106095" cy="846886"/>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b="1" i="0" kern="1200">
                <a:solidFill>
                  <a:srgbClr val="0067AC"/>
                </a:solidFill>
                <a:latin typeface="Arial" panose="020B0604020202020204" pitchFamily="34" charset="0"/>
                <a:ea typeface="+mj-ea"/>
                <a:cs typeface="Arial" panose="020B0604020202020204" pitchFamily="34" charset="0"/>
              </a:defRPr>
            </a:lvl1pPr>
          </a:lstStyle>
          <a:p>
            <a:pPr algn="ctr"/>
            <a:r>
              <a:rPr lang="en-US">
                <a:latin typeface="Arial"/>
                <a:cs typeface="Arial"/>
              </a:rPr>
              <a:t>Disaster Recovery </a:t>
            </a:r>
            <a:endParaRPr lang="en-US" b="0">
              <a:latin typeface="Arial"/>
              <a:cs typeface="Arial"/>
            </a:endParaRPr>
          </a:p>
        </p:txBody>
      </p:sp>
    </p:spTree>
    <p:extLst>
      <p:ext uri="{BB962C8B-B14F-4D97-AF65-F5344CB8AC3E}">
        <p14:creationId xmlns:p14="http://schemas.microsoft.com/office/powerpoint/2010/main" val="1245158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31F0D93-6CAD-46EC-8672-FAF43E10486F}"/>
              </a:ext>
            </a:extLst>
          </p:cNvPr>
          <p:cNvPicPr>
            <a:picLocks noChangeAspect="1"/>
          </p:cNvPicPr>
          <p:nvPr/>
        </p:nvPicPr>
        <p:blipFill>
          <a:blip r:embed="rId2"/>
          <a:stretch>
            <a:fillRect/>
          </a:stretch>
        </p:blipFill>
        <p:spPr>
          <a:xfrm>
            <a:off x="2568690" y="986653"/>
            <a:ext cx="6912484" cy="4600426"/>
          </a:xfrm>
          <a:prstGeom prst="rect">
            <a:avLst/>
          </a:prstGeom>
        </p:spPr>
      </p:pic>
      <p:sp>
        <p:nvSpPr>
          <p:cNvPr id="6" name="TextBox 5">
            <a:extLst>
              <a:ext uri="{FF2B5EF4-FFF2-40B4-BE49-F238E27FC236}">
                <a16:creationId xmlns:a16="http://schemas.microsoft.com/office/drawing/2014/main" id="{770FCDC5-D216-4A03-A07F-9A9B2B4FD9B1}"/>
              </a:ext>
            </a:extLst>
          </p:cNvPr>
          <p:cNvSpPr txBox="1"/>
          <p:nvPr/>
        </p:nvSpPr>
        <p:spPr>
          <a:xfrm>
            <a:off x="2485779" y="5593000"/>
            <a:ext cx="70664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Segoe UI"/>
                <a:cs typeface="Segoe UI"/>
              </a:rPr>
              <a:t>Ms. Jaramillo said, "Everything is just  beautiful.  Never Give Up!" </a:t>
            </a:r>
            <a:endParaRPr lang="en-US">
              <a:solidFill>
                <a:srgbClr val="005A8B"/>
              </a:solidFill>
              <a:latin typeface="Arial"/>
              <a:ea typeface="Segoe UI"/>
              <a:cs typeface="Times New Roman"/>
            </a:endParaRPr>
          </a:p>
        </p:txBody>
      </p:sp>
      <p:sp>
        <p:nvSpPr>
          <p:cNvPr id="10" name="Title 1">
            <a:extLst>
              <a:ext uri="{FF2B5EF4-FFF2-40B4-BE49-F238E27FC236}">
                <a16:creationId xmlns:a16="http://schemas.microsoft.com/office/drawing/2014/main" id="{2B3B088A-5744-4F9C-9553-B315D5A86596}"/>
              </a:ext>
            </a:extLst>
          </p:cNvPr>
          <p:cNvSpPr>
            <a:spLocks noGrp="1"/>
          </p:cNvSpPr>
          <p:nvPr>
            <p:ph type="title"/>
          </p:nvPr>
        </p:nvSpPr>
        <p:spPr>
          <a:xfrm>
            <a:off x="1519265" y="274639"/>
            <a:ext cx="9106095" cy="598151"/>
          </a:xfrm>
        </p:spPr>
        <p:txBody>
          <a:bodyPr>
            <a:normAutofit fontScale="90000"/>
          </a:bodyPr>
          <a:lstStyle/>
          <a:p>
            <a:pPr algn="ctr"/>
            <a:r>
              <a:rPr lang="en-US">
                <a:latin typeface="Arial"/>
                <a:cs typeface="Arial"/>
              </a:rPr>
              <a:t>Disaster Recovery</a:t>
            </a:r>
            <a:endParaRPr lang="en-US" b="0">
              <a:latin typeface="Arial"/>
              <a:cs typeface="Arial"/>
            </a:endParaRPr>
          </a:p>
        </p:txBody>
      </p:sp>
    </p:spTree>
    <p:extLst>
      <p:ext uri="{BB962C8B-B14F-4D97-AF65-F5344CB8AC3E}">
        <p14:creationId xmlns:p14="http://schemas.microsoft.com/office/powerpoint/2010/main" val="3977691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a:t>
            </a:r>
            <a:endParaRPr lang="en-US" b="0">
              <a:latin typeface="Arial"/>
              <a:cs typeface="Arial"/>
            </a:endParaRPr>
          </a:p>
        </p:txBody>
      </p:sp>
      <p:pic>
        <p:nvPicPr>
          <p:cNvPr id="3" name="Picture 4">
            <a:extLst>
              <a:ext uri="{FF2B5EF4-FFF2-40B4-BE49-F238E27FC236}">
                <a16:creationId xmlns:a16="http://schemas.microsoft.com/office/drawing/2014/main" id="{8837AE3D-9032-4BA2-9C7E-C20197B88304}"/>
              </a:ext>
            </a:extLst>
          </p:cNvPr>
          <p:cNvPicPr>
            <a:picLocks noChangeAspect="1"/>
          </p:cNvPicPr>
          <p:nvPr/>
        </p:nvPicPr>
        <p:blipFill>
          <a:blip r:embed="rId2"/>
          <a:stretch>
            <a:fillRect/>
          </a:stretch>
        </p:blipFill>
        <p:spPr>
          <a:xfrm>
            <a:off x="2903741" y="962962"/>
            <a:ext cx="6333450" cy="4221686"/>
          </a:xfrm>
          <a:prstGeom prst="rect">
            <a:avLst/>
          </a:prstGeom>
        </p:spPr>
      </p:pic>
      <p:sp>
        <p:nvSpPr>
          <p:cNvPr id="5" name="TextBox 4">
            <a:extLst>
              <a:ext uri="{FF2B5EF4-FFF2-40B4-BE49-F238E27FC236}">
                <a16:creationId xmlns:a16="http://schemas.microsoft.com/office/drawing/2014/main" id="{09A5C48F-C405-4864-93E0-4A1C3F97714C}"/>
              </a:ext>
            </a:extLst>
          </p:cNvPr>
          <p:cNvSpPr txBox="1"/>
          <p:nvPr/>
        </p:nvSpPr>
        <p:spPr>
          <a:xfrm>
            <a:off x="2260733" y="5279012"/>
            <a:ext cx="7528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Mr. &amp; Mrs. Vasquez embraced each other as they entered their new home.  Mr. Vasquez said, "Oh... Beautiful; On my God; It looks good.  Beautiful, Beautiful, Beautiful!</a:t>
            </a:r>
            <a:endParaRPr lang="en-US">
              <a:solidFill>
                <a:srgbClr val="005A8B"/>
              </a:solidFill>
              <a:latin typeface="Arial"/>
              <a:cs typeface="Arial"/>
            </a:endParaRPr>
          </a:p>
        </p:txBody>
      </p:sp>
    </p:spTree>
    <p:extLst>
      <p:ext uri="{BB962C8B-B14F-4D97-AF65-F5344CB8AC3E}">
        <p14:creationId xmlns:p14="http://schemas.microsoft.com/office/powerpoint/2010/main" val="379828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a:t>
            </a:r>
            <a:endParaRPr lang="en-US"/>
          </a:p>
        </p:txBody>
      </p:sp>
      <p:pic>
        <p:nvPicPr>
          <p:cNvPr id="3" name="Picture 4">
            <a:extLst>
              <a:ext uri="{FF2B5EF4-FFF2-40B4-BE49-F238E27FC236}">
                <a16:creationId xmlns:a16="http://schemas.microsoft.com/office/drawing/2014/main" id="{C45A59C1-D49D-4739-A3A2-5BDF54BA844E}"/>
              </a:ext>
            </a:extLst>
          </p:cNvPr>
          <p:cNvPicPr>
            <a:picLocks noChangeAspect="1"/>
          </p:cNvPicPr>
          <p:nvPr/>
        </p:nvPicPr>
        <p:blipFill>
          <a:blip r:embed="rId2"/>
          <a:stretch>
            <a:fillRect/>
          </a:stretch>
        </p:blipFill>
        <p:spPr>
          <a:xfrm>
            <a:off x="2739765" y="939275"/>
            <a:ext cx="6511896" cy="4344598"/>
          </a:xfrm>
          <a:prstGeom prst="rect">
            <a:avLst/>
          </a:prstGeom>
        </p:spPr>
      </p:pic>
      <p:sp>
        <p:nvSpPr>
          <p:cNvPr id="5" name="TextBox 4">
            <a:extLst>
              <a:ext uri="{FF2B5EF4-FFF2-40B4-BE49-F238E27FC236}">
                <a16:creationId xmlns:a16="http://schemas.microsoft.com/office/drawing/2014/main" id="{997262FE-1A2F-4C9C-ADEF-EC1BD4313780}"/>
              </a:ext>
            </a:extLst>
          </p:cNvPr>
          <p:cNvSpPr txBox="1"/>
          <p:nvPr/>
        </p:nvSpPr>
        <p:spPr>
          <a:xfrm>
            <a:off x="2130443" y="5360862"/>
            <a:ext cx="78718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Arial"/>
              </a:rPr>
              <a:t>The Vasquez family are survivors of Hurricane Harvey.  Over three feet of water flooded their home in Denver Harbor.  </a:t>
            </a:r>
          </a:p>
        </p:txBody>
      </p:sp>
    </p:spTree>
    <p:extLst>
      <p:ext uri="{BB962C8B-B14F-4D97-AF65-F5344CB8AC3E}">
        <p14:creationId xmlns:p14="http://schemas.microsoft.com/office/powerpoint/2010/main" val="1329590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Disaster Recovery</a:t>
            </a:r>
            <a:endParaRPr lang="en-US" b="0">
              <a:latin typeface="Arial"/>
              <a:cs typeface="Arial"/>
            </a:endParaRPr>
          </a:p>
        </p:txBody>
      </p:sp>
      <p:pic>
        <p:nvPicPr>
          <p:cNvPr id="4" name="Picture 4">
            <a:extLst>
              <a:ext uri="{FF2B5EF4-FFF2-40B4-BE49-F238E27FC236}">
                <a16:creationId xmlns:a16="http://schemas.microsoft.com/office/drawing/2014/main" id="{0EB3C823-A8F6-456C-A9A0-F3E0F6BC9E6C}"/>
              </a:ext>
            </a:extLst>
          </p:cNvPr>
          <p:cNvPicPr>
            <a:picLocks noChangeAspect="1"/>
          </p:cNvPicPr>
          <p:nvPr/>
        </p:nvPicPr>
        <p:blipFill>
          <a:blip r:embed="rId2"/>
          <a:stretch>
            <a:fillRect/>
          </a:stretch>
        </p:blipFill>
        <p:spPr>
          <a:xfrm>
            <a:off x="2675292" y="939276"/>
            <a:ext cx="6663750" cy="4446447"/>
          </a:xfrm>
          <a:prstGeom prst="rect">
            <a:avLst/>
          </a:prstGeom>
        </p:spPr>
      </p:pic>
      <p:sp>
        <p:nvSpPr>
          <p:cNvPr id="3" name="TextBox 2">
            <a:extLst>
              <a:ext uri="{FF2B5EF4-FFF2-40B4-BE49-F238E27FC236}">
                <a16:creationId xmlns:a16="http://schemas.microsoft.com/office/drawing/2014/main" id="{42DD8CB4-7ADD-40B0-B703-638F9130404C}"/>
              </a:ext>
            </a:extLst>
          </p:cNvPr>
          <p:cNvSpPr txBox="1"/>
          <p:nvPr/>
        </p:nvSpPr>
        <p:spPr>
          <a:xfrm>
            <a:off x="2604225" y="5430389"/>
            <a:ext cx="6734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rPr>
              <a:t>The newly reconstructed Vasquez family home in Denver Harbor.  </a:t>
            </a:r>
            <a:r>
              <a:rPr lang="en-US">
                <a:solidFill>
                  <a:srgbClr val="2F2F2F"/>
                </a:solidFill>
                <a:latin typeface="Arial"/>
                <a:cs typeface="Arial"/>
              </a:rPr>
              <a:t>​</a:t>
            </a:r>
            <a:endParaRPr lang="en-US">
              <a:solidFill>
                <a:srgbClr val="2F2F2F"/>
              </a:solidFill>
              <a:latin typeface="Times New Roman"/>
              <a:cs typeface="Times New Roman"/>
            </a:endParaRPr>
          </a:p>
        </p:txBody>
      </p:sp>
    </p:spTree>
    <p:extLst>
      <p:ext uri="{BB962C8B-B14F-4D97-AF65-F5344CB8AC3E}">
        <p14:creationId xmlns:p14="http://schemas.microsoft.com/office/powerpoint/2010/main" val="1817219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B3B088A-5744-4F9C-9553-B315D5A86596}"/>
              </a:ext>
            </a:extLst>
          </p:cNvPr>
          <p:cNvSpPr>
            <a:spLocks noGrp="1"/>
          </p:cNvSpPr>
          <p:nvPr>
            <p:ph type="title"/>
          </p:nvPr>
        </p:nvSpPr>
        <p:spPr>
          <a:xfrm>
            <a:off x="1519265" y="274639"/>
            <a:ext cx="9106095" cy="598151"/>
          </a:xfrm>
        </p:spPr>
        <p:txBody>
          <a:bodyPr>
            <a:normAutofit fontScale="90000"/>
          </a:bodyPr>
          <a:lstStyle/>
          <a:p>
            <a:pPr algn="ctr"/>
            <a:r>
              <a:rPr lang="en-US">
                <a:latin typeface="Arial"/>
                <a:cs typeface="Arial"/>
              </a:rPr>
              <a:t>Homebuyer Assistance Program</a:t>
            </a:r>
            <a:endParaRPr lang="en-US" b="0">
              <a:latin typeface="Arial"/>
              <a:cs typeface="Arial"/>
            </a:endParaRPr>
          </a:p>
        </p:txBody>
      </p:sp>
      <p:pic>
        <p:nvPicPr>
          <p:cNvPr id="2" name="Picture 3">
            <a:extLst>
              <a:ext uri="{FF2B5EF4-FFF2-40B4-BE49-F238E27FC236}">
                <a16:creationId xmlns:a16="http://schemas.microsoft.com/office/drawing/2014/main" id="{15F091AB-847E-4FDF-9184-A657090BCA15}"/>
              </a:ext>
            </a:extLst>
          </p:cNvPr>
          <p:cNvPicPr>
            <a:picLocks noChangeAspect="1"/>
          </p:cNvPicPr>
          <p:nvPr/>
        </p:nvPicPr>
        <p:blipFill>
          <a:blip r:embed="rId2"/>
          <a:stretch>
            <a:fillRect/>
          </a:stretch>
        </p:blipFill>
        <p:spPr>
          <a:xfrm>
            <a:off x="2722670" y="939274"/>
            <a:ext cx="6616371" cy="4410913"/>
          </a:xfrm>
          <a:prstGeom prst="rect">
            <a:avLst/>
          </a:prstGeom>
        </p:spPr>
      </p:pic>
      <p:sp>
        <p:nvSpPr>
          <p:cNvPr id="3" name="TextBox 2">
            <a:extLst>
              <a:ext uri="{FF2B5EF4-FFF2-40B4-BE49-F238E27FC236}">
                <a16:creationId xmlns:a16="http://schemas.microsoft.com/office/drawing/2014/main" id="{746874F1-443F-4112-A035-BDBC8AA2BDAD}"/>
              </a:ext>
            </a:extLst>
          </p:cNvPr>
          <p:cNvSpPr txBox="1"/>
          <p:nvPr/>
        </p:nvSpPr>
        <p:spPr>
          <a:xfrm>
            <a:off x="2011998" y="5356111"/>
            <a:ext cx="80732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Thanks to the Homebuyer Assistance Program, this U.S. Army Veteran is now a proud homeowner in Houston's Fidelity Community.  </a:t>
            </a:r>
            <a:endParaRPr lang="en-US">
              <a:solidFill>
                <a:srgbClr val="005A8B"/>
              </a:solidFill>
              <a:latin typeface="Arial"/>
              <a:cs typeface="Times New Roman"/>
            </a:endParaRPr>
          </a:p>
        </p:txBody>
      </p:sp>
    </p:spTree>
    <p:extLst>
      <p:ext uri="{BB962C8B-B14F-4D97-AF65-F5344CB8AC3E}">
        <p14:creationId xmlns:p14="http://schemas.microsoft.com/office/powerpoint/2010/main" val="3147198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B3B088A-5744-4F9C-9553-B315D5A86596}"/>
              </a:ext>
            </a:extLst>
          </p:cNvPr>
          <p:cNvSpPr>
            <a:spLocks noGrp="1"/>
          </p:cNvSpPr>
          <p:nvPr>
            <p:ph type="title"/>
          </p:nvPr>
        </p:nvSpPr>
        <p:spPr>
          <a:xfrm>
            <a:off x="1519265" y="274639"/>
            <a:ext cx="9106095" cy="598151"/>
          </a:xfrm>
        </p:spPr>
        <p:txBody>
          <a:bodyPr>
            <a:normAutofit fontScale="90000"/>
          </a:bodyPr>
          <a:lstStyle/>
          <a:p>
            <a:pPr algn="ctr"/>
            <a:r>
              <a:rPr lang="en-US"/>
              <a:t>Homebuyer Assistance Program</a:t>
            </a:r>
            <a:endParaRPr lang="en-US" b="0"/>
          </a:p>
        </p:txBody>
      </p:sp>
      <p:pic>
        <p:nvPicPr>
          <p:cNvPr id="2" name="Picture 3">
            <a:extLst>
              <a:ext uri="{FF2B5EF4-FFF2-40B4-BE49-F238E27FC236}">
                <a16:creationId xmlns:a16="http://schemas.microsoft.com/office/drawing/2014/main" id="{C9C586D7-AB08-47FE-9F8A-A475228FCB72}"/>
              </a:ext>
            </a:extLst>
          </p:cNvPr>
          <p:cNvPicPr>
            <a:picLocks noChangeAspect="1"/>
          </p:cNvPicPr>
          <p:nvPr/>
        </p:nvPicPr>
        <p:blipFill>
          <a:blip r:embed="rId2"/>
          <a:stretch>
            <a:fillRect/>
          </a:stretch>
        </p:blipFill>
        <p:spPr>
          <a:xfrm>
            <a:off x="2639760" y="880050"/>
            <a:ext cx="6794039" cy="4529360"/>
          </a:xfrm>
          <a:prstGeom prst="rect">
            <a:avLst/>
          </a:prstGeom>
        </p:spPr>
      </p:pic>
      <p:sp>
        <p:nvSpPr>
          <p:cNvPr id="3" name="TextBox 2">
            <a:extLst>
              <a:ext uri="{FF2B5EF4-FFF2-40B4-BE49-F238E27FC236}">
                <a16:creationId xmlns:a16="http://schemas.microsoft.com/office/drawing/2014/main" id="{4EEB55B1-82CB-45A3-A434-985DF795AE35}"/>
              </a:ext>
            </a:extLst>
          </p:cNvPr>
          <p:cNvSpPr txBox="1"/>
          <p:nvPr/>
        </p:nvSpPr>
        <p:spPr>
          <a:xfrm>
            <a:off x="2604225" y="5439022"/>
            <a:ext cx="68532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Arial"/>
              </a:rPr>
              <a:t>Our new homeowner selected the cabinets and floors for his newly reconstructed home, as pictured here.</a:t>
            </a:r>
            <a:endParaRPr lang="en-US">
              <a:solidFill>
                <a:srgbClr val="005A8B"/>
              </a:solidFill>
              <a:latin typeface="Times New Roman"/>
            </a:endParaRPr>
          </a:p>
        </p:txBody>
      </p:sp>
    </p:spTree>
    <p:extLst>
      <p:ext uri="{BB962C8B-B14F-4D97-AF65-F5344CB8AC3E}">
        <p14:creationId xmlns:p14="http://schemas.microsoft.com/office/powerpoint/2010/main" val="321364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B3B088A-5744-4F9C-9553-B315D5A86596}"/>
              </a:ext>
            </a:extLst>
          </p:cNvPr>
          <p:cNvSpPr>
            <a:spLocks noGrp="1"/>
          </p:cNvSpPr>
          <p:nvPr>
            <p:ph type="title"/>
          </p:nvPr>
        </p:nvSpPr>
        <p:spPr>
          <a:xfrm>
            <a:off x="1519265" y="274639"/>
            <a:ext cx="9106095" cy="598151"/>
          </a:xfrm>
        </p:spPr>
        <p:txBody>
          <a:bodyPr>
            <a:normAutofit fontScale="90000"/>
          </a:bodyPr>
          <a:lstStyle/>
          <a:p>
            <a:pPr algn="ctr"/>
            <a:r>
              <a:rPr lang="en-US"/>
              <a:t>Homebuyer Assistance Program</a:t>
            </a:r>
          </a:p>
        </p:txBody>
      </p:sp>
      <p:pic>
        <p:nvPicPr>
          <p:cNvPr id="2" name="Picture 3">
            <a:extLst>
              <a:ext uri="{FF2B5EF4-FFF2-40B4-BE49-F238E27FC236}">
                <a16:creationId xmlns:a16="http://schemas.microsoft.com/office/drawing/2014/main" id="{63C98167-8D48-4FE5-A070-A372DD558B55}"/>
              </a:ext>
            </a:extLst>
          </p:cNvPr>
          <p:cNvPicPr>
            <a:picLocks noChangeAspect="1"/>
          </p:cNvPicPr>
          <p:nvPr/>
        </p:nvPicPr>
        <p:blipFill>
          <a:blip r:embed="rId2"/>
          <a:stretch>
            <a:fillRect/>
          </a:stretch>
        </p:blipFill>
        <p:spPr>
          <a:xfrm>
            <a:off x="2604224" y="880053"/>
            <a:ext cx="6971708" cy="4659651"/>
          </a:xfrm>
          <a:prstGeom prst="rect">
            <a:avLst/>
          </a:prstGeom>
        </p:spPr>
      </p:pic>
      <p:sp>
        <p:nvSpPr>
          <p:cNvPr id="3" name="TextBox 2">
            <a:extLst>
              <a:ext uri="{FF2B5EF4-FFF2-40B4-BE49-F238E27FC236}">
                <a16:creationId xmlns:a16="http://schemas.microsoft.com/office/drawing/2014/main" id="{C7237249-F07F-4663-AAE3-25E6639CD3E6}"/>
              </a:ext>
            </a:extLst>
          </p:cNvPr>
          <p:cNvSpPr txBox="1"/>
          <p:nvPr/>
        </p:nvSpPr>
        <p:spPr>
          <a:xfrm>
            <a:off x="2604225" y="5545623"/>
            <a:ext cx="69717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As his daughter looks on, our homeowner expressed his gratitude to HCDD Staff for his new home.  "Thank you!  Thank you!"</a:t>
            </a:r>
            <a:endParaRPr lang="en-US">
              <a:solidFill>
                <a:srgbClr val="005A8B"/>
              </a:solidFill>
              <a:latin typeface="Times New Roman"/>
              <a:cs typeface="Times New Roman"/>
            </a:endParaRPr>
          </a:p>
        </p:txBody>
      </p:sp>
    </p:spTree>
    <p:extLst>
      <p:ext uri="{BB962C8B-B14F-4D97-AF65-F5344CB8AC3E}">
        <p14:creationId xmlns:p14="http://schemas.microsoft.com/office/powerpoint/2010/main" val="2269213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Campanile on Commerce</a:t>
            </a:r>
            <a:endParaRPr lang="en-US"/>
          </a:p>
        </p:txBody>
      </p:sp>
      <p:pic>
        <p:nvPicPr>
          <p:cNvPr id="4" name="Picture 4">
            <a:extLst>
              <a:ext uri="{FF2B5EF4-FFF2-40B4-BE49-F238E27FC236}">
                <a16:creationId xmlns:a16="http://schemas.microsoft.com/office/drawing/2014/main" id="{08110339-2A5E-465A-86BF-26465B83A525}"/>
              </a:ext>
            </a:extLst>
          </p:cNvPr>
          <p:cNvPicPr>
            <a:picLocks noChangeAspect="1"/>
          </p:cNvPicPr>
          <p:nvPr/>
        </p:nvPicPr>
        <p:blipFill>
          <a:blip r:embed="rId2"/>
          <a:stretch>
            <a:fillRect/>
          </a:stretch>
        </p:blipFill>
        <p:spPr>
          <a:xfrm>
            <a:off x="2722670" y="940095"/>
            <a:ext cx="6604527" cy="4409272"/>
          </a:xfrm>
          <a:prstGeom prst="rect">
            <a:avLst/>
          </a:prstGeom>
        </p:spPr>
      </p:pic>
      <p:sp>
        <p:nvSpPr>
          <p:cNvPr id="5" name="TextBox 4">
            <a:extLst>
              <a:ext uri="{FF2B5EF4-FFF2-40B4-BE49-F238E27FC236}">
                <a16:creationId xmlns:a16="http://schemas.microsoft.com/office/drawing/2014/main" id="{9404A0C1-F8B7-4C22-8A3F-BB7AB13CEB2B}"/>
              </a:ext>
            </a:extLst>
          </p:cNvPr>
          <p:cNvSpPr txBox="1"/>
          <p:nvPr/>
        </p:nvSpPr>
        <p:spPr>
          <a:xfrm>
            <a:off x="2580537" y="5332419"/>
            <a:ext cx="67466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Campanile on Commerce Senior Living Apartments located at 2929 Commerce Street is now under construction in Houston's historic Second Ward.</a:t>
            </a:r>
            <a:endParaRPr lang="en-US">
              <a:solidFill>
                <a:srgbClr val="005A8B"/>
              </a:solidFill>
              <a:latin typeface="Arial"/>
              <a:cs typeface="Times New Roman"/>
            </a:endParaRPr>
          </a:p>
        </p:txBody>
      </p:sp>
    </p:spTree>
    <p:extLst>
      <p:ext uri="{BB962C8B-B14F-4D97-AF65-F5344CB8AC3E}">
        <p14:creationId xmlns:p14="http://schemas.microsoft.com/office/powerpoint/2010/main" val="151103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7927676" cy="876114"/>
          </a:xfrm>
        </p:spPr>
        <p:txBody>
          <a:bodyPr>
            <a:noAutofit/>
          </a:bodyPr>
          <a:lstStyle/>
          <a:p>
            <a:r>
              <a:rPr lang="en-US" sz="3200">
                <a:latin typeface="Arial"/>
                <a:cs typeface="Arial"/>
              </a:rPr>
              <a:t>II. Planning &amp; Grants Management</a:t>
            </a:r>
            <a:br>
              <a:rPr lang="en-US" sz="3200">
                <a:latin typeface="Arial"/>
                <a:cs typeface="Arial"/>
              </a:rPr>
            </a:br>
            <a:r>
              <a:rPr lang="en-US" sz="2800">
                <a:latin typeface="Arial"/>
                <a:cs typeface="Arial"/>
              </a:rPr>
              <a:t>Substantial Amendment ESG-CV</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062533" y="1446627"/>
            <a:ext cx="8066934" cy="4625758"/>
          </a:xfrm>
        </p:spPr>
        <p:txBody>
          <a:bodyPr vert="horz" lIns="91440" tIns="45720" rIns="91440" bIns="45720" rtlCol="0" anchor="t">
            <a:noAutofit/>
          </a:bodyPr>
          <a:lstStyle/>
          <a:p>
            <a:pPr algn="just">
              <a:buFont typeface="Arial,Sans-Serif"/>
              <a:buChar char="•"/>
            </a:pPr>
            <a:r>
              <a:rPr lang="en-US" sz="2000">
                <a:solidFill>
                  <a:schemeClr val="tx2"/>
                </a:solidFill>
                <a:cs typeface="Arial"/>
              </a:rPr>
              <a:t>The execution of the agreement between the City of Houston and HUD for the grants by the Mayor, or the Mayor’s designee; and</a:t>
            </a:r>
            <a:endParaRPr lang="en-US">
              <a:solidFill>
                <a:schemeClr val="tx2"/>
              </a:solidFill>
            </a:endParaRPr>
          </a:p>
          <a:p>
            <a:pPr indent="0">
              <a:buNone/>
            </a:pPr>
            <a:endParaRPr lang="en-US" sz="2000">
              <a:solidFill>
                <a:schemeClr val="tx2"/>
              </a:solidFill>
              <a:cs typeface="Arial"/>
            </a:endParaRPr>
          </a:p>
          <a:p>
            <a:pPr algn="just">
              <a:buFont typeface="Arial,Sans-Serif"/>
              <a:buChar char="•"/>
            </a:pPr>
            <a:r>
              <a:rPr lang="en-US" sz="2000">
                <a:solidFill>
                  <a:schemeClr val="tx2"/>
                </a:solidFill>
                <a:cs typeface="Arial"/>
              </a:rPr>
              <a:t>The execution of related forms and documents for the grants by the Mayor, or the Mayor’s designee. The application estimates an additional of $21,649,868.00</a:t>
            </a:r>
            <a:r>
              <a:rPr lang="en-US" sz="2000" b="1">
                <a:solidFill>
                  <a:schemeClr val="tx2"/>
                </a:solidFill>
                <a:cs typeface="Arial"/>
              </a:rPr>
              <a:t> </a:t>
            </a:r>
            <a:r>
              <a:rPr lang="en-US" sz="2000">
                <a:solidFill>
                  <a:schemeClr val="tx2"/>
                </a:solidFill>
                <a:cs typeface="Arial"/>
              </a:rPr>
              <a:t>in ESG-CV funds.</a:t>
            </a:r>
          </a:p>
          <a:p>
            <a:pPr algn="just">
              <a:buFont typeface="Arial,Sans-Serif"/>
              <a:buChar char="•"/>
            </a:pPr>
            <a:endParaRPr lang="en-US" sz="2000">
              <a:solidFill>
                <a:schemeClr val="tx2"/>
              </a:solidFill>
              <a:cs typeface="Arial"/>
            </a:endParaRPr>
          </a:p>
          <a:p>
            <a:pPr marL="0" indent="0" algn="just">
              <a:spcBef>
                <a:spcPts val="0"/>
              </a:spcBef>
              <a:buNone/>
            </a:pPr>
            <a:r>
              <a:rPr lang="en-US" sz="2000">
                <a:solidFill>
                  <a:schemeClr val="tx2"/>
                </a:solidFill>
                <a:cs typeface="Arial"/>
              </a:rPr>
              <a:t>On March 27, 2020 the Coronavirus Aid, Relief, and Economic Security Act (CARES Act), Public Law-116-136, authorized a special allocation of Community Development Block Grant – Coronavirus (CDBG-CV), Housing Opportunities for Persons with HIV/AIDS (HOPWA-CV), and ESG-CV to states and local jurisdictions to prevent, prepare for, and respond to the coronavirus (COVID-19).  </a:t>
            </a:r>
          </a:p>
          <a:p>
            <a:pPr marL="0" indent="0" algn="just">
              <a:spcBef>
                <a:spcPts val="0"/>
              </a:spcBef>
              <a:buNone/>
            </a:pPr>
            <a:endParaRPr lang="en-US" sz="2000">
              <a:cs typeface="Arial"/>
            </a:endParaRPr>
          </a:p>
          <a:p>
            <a:pPr marL="0" indent="0" algn="just">
              <a:buNone/>
            </a:pPr>
            <a:endParaRPr lang="en-US" sz="2000">
              <a:solidFill>
                <a:schemeClr val="tx2"/>
              </a:solidFill>
              <a:cs typeface="Arial"/>
            </a:endParaRPr>
          </a:p>
          <a:p>
            <a:pPr marL="0" indent="0">
              <a:lnSpc>
                <a:spcPct val="150000"/>
              </a:lnSpc>
              <a:buNone/>
            </a:pPr>
            <a:endParaRPr lang="en-US" sz="2800">
              <a:solidFill>
                <a:srgbClr val="787878"/>
              </a:solidFill>
              <a:cs typeface="Arial"/>
            </a:endParaRPr>
          </a:p>
          <a:p>
            <a:pPr marL="0" indent="0">
              <a:lnSpc>
                <a:spcPct val="150000"/>
              </a:lnSpc>
              <a:buNone/>
            </a:pPr>
            <a:endParaRPr lang="en-US" sz="2800">
              <a:solidFill>
                <a:schemeClr val="tx2"/>
              </a:solidFill>
              <a:cs typeface="Arial"/>
            </a:endParaRPr>
          </a:p>
        </p:txBody>
      </p:sp>
    </p:spTree>
    <p:extLst>
      <p:ext uri="{BB962C8B-B14F-4D97-AF65-F5344CB8AC3E}">
        <p14:creationId xmlns:p14="http://schemas.microsoft.com/office/powerpoint/2010/main" val="24071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39106"/>
            <a:ext cx="8229600" cy="598151"/>
          </a:xfrm>
        </p:spPr>
        <p:txBody>
          <a:bodyPr>
            <a:normAutofit fontScale="90000"/>
          </a:bodyPr>
          <a:lstStyle/>
          <a:p>
            <a:pPr algn="ctr"/>
            <a:r>
              <a:rPr lang="en-US">
                <a:latin typeface="Arial"/>
                <a:cs typeface="Arial"/>
              </a:rPr>
              <a:t>Campanile on Commerce</a:t>
            </a:r>
            <a:endParaRPr lang="en-US"/>
          </a:p>
        </p:txBody>
      </p:sp>
      <p:pic>
        <p:nvPicPr>
          <p:cNvPr id="4" name="Picture 4">
            <a:extLst>
              <a:ext uri="{FF2B5EF4-FFF2-40B4-BE49-F238E27FC236}">
                <a16:creationId xmlns:a16="http://schemas.microsoft.com/office/drawing/2014/main" id="{510083B3-2E54-42B2-80E2-14FB0DE50BC1}"/>
              </a:ext>
            </a:extLst>
          </p:cNvPr>
          <p:cNvPicPr>
            <a:picLocks noChangeAspect="1"/>
          </p:cNvPicPr>
          <p:nvPr/>
        </p:nvPicPr>
        <p:blipFill>
          <a:blip r:embed="rId2"/>
          <a:stretch>
            <a:fillRect/>
          </a:stretch>
        </p:blipFill>
        <p:spPr>
          <a:xfrm>
            <a:off x="2616071" y="880874"/>
            <a:ext cx="6817727" cy="4551405"/>
          </a:xfrm>
          <a:prstGeom prst="rect">
            <a:avLst/>
          </a:prstGeom>
        </p:spPr>
      </p:pic>
      <p:sp>
        <p:nvSpPr>
          <p:cNvPr id="7" name="TextBox 6">
            <a:extLst>
              <a:ext uri="{FF2B5EF4-FFF2-40B4-BE49-F238E27FC236}">
                <a16:creationId xmlns:a16="http://schemas.microsoft.com/office/drawing/2014/main" id="{D2A30460-BED9-4C08-87A1-2A9B66D434F8}"/>
              </a:ext>
            </a:extLst>
          </p:cNvPr>
          <p:cNvSpPr txBox="1"/>
          <p:nvPr/>
        </p:nvSpPr>
        <p:spPr>
          <a:xfrm>
            <a:off x="2770049" y="5486399"/>
            <a:ext cx="65571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Campanile on Commerce will provide affordable housing designed for residents age 55 &amp; older.  </a:t>
            </a:r>
            <a:endParaRPr lang="en-US">
              <a:solidFill>
                <a:srgbClr val="2F2F2F"/>
              </a:solidFill>
              <a:latin typeface="Arial"/>
              <a:cs typeface="Times New Roman"/>
            </a:endParaRPr>
          </a:p>
        </p:txBody>
      </p:sp>
    </p:spTree>
    <p:extLst>
      <p:ext uri="{BB962C8B-B14F-4D97-AF65-F5344CB8AC3E}">
        <p14:creationId xmlns:p14="http://schemas.microsoft.com/office/powerpoint/2010/main" val="1169490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Campanile on Commerce</a:t>
            </a:r>
            <a:endParaRPr lang="en-US"/>
          </a:p>
        </p:txBody>
      </p:sp>
      <p:pic>
        <p:nvPicPr>
          <p:cNvPr id="3" name="Picture 4">
            <a:extLst>
              <a:ext uri="{FF2B5EF4-FFF2-40B4-BE49-F238E27FC236}">
                <a16:creationId xmlns:a16="http://schemas.microsoft.com/office/drawing/2014/main" id="{118766C8-6F89-4575-BB37-F59CC7879EA6}"/>
              </a:ext>
            </a:extLst>
          </p:cNvPr>
          <p:cNvPicPr>
            <a:picLocks noChangeAspect="1"/>
          </p:cNvPicPr>
          <p:nvPr/>
        </p:nvPicPr>
        <p:blipFill>
          <a:blip r:embed="rId2"/>
          <a:stretch>
            <a:fillRect/>
          </a:stretch>
        </p:blipFill>
        <p:spPr>
          <a:xfrm>
            <a:off x="2770047" y="904562"/>
            <a:ext cx="6663750" cy="4432961"/>
          </a:xfrm>
          <a:prstGeom prst="rect">
            <a:avLst/>
          </a:prstGeom>
        </p:spPr>
      </p:pic>
      <p:sp>
        <p:nvSpPr>
          <p:cNvPr id="6" name="TextBox 5">
            <a:extLst>
              <a:ext uri="{FF2B5EF4-FFF2-40B4-BE49-F238E27FC236}">
                <a16:creationId xmlns:a16="http://schemas.microsoft.com/office/drawing/2014/main" id="{3732074A-6154-41DD-9B43-182D171F4FD9}"/>
              </a:ext>
            </a:extLst>
          </p:cNvPr>
          <p:cNvSpPr txBox="1"/>
          <p:nvPr/>
        </p:nvSpPr>
        <p:spPr>
          <a:xfrm>
            <a:off x="2343644" y="5344265"/>
            <a:ext cx="73981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The community will offer a total of 120-units (one-bedroom &amp; two-bedroom). On-site services include shuttle transportation, nutrition classes &amp; credit counseling.  </a:t>
            </a:r>
            <a:endParaRPr lang="en-US">
              <a:solidFill>
                <a:srgbClr val="005A8B"/>
              </a:solidFill>
              <a:latin typeface="Arial"/>
              <a:cs typeface="Arial"/>
            </a:endParaRPr>
          </a:p>
        </p:txBody>
      </p:sp>
    </p:spTree>
    <p:extLst>
      <p:ext uri="{BB962C8B-B14F-4D97-AF65-F5344CB8AC3E}">
        <p14:creationId xmlns:p14="http://schemas.microsoft.com/office/powerpoint/2010/main" val="1726806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recenter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201511" y="5344265"/>
            <a:ext cx="77771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Located on 3809 Main Street, </a:t>
            </a:r>
            <a:r>
              <a:rPr lang="en-US" err="1">
                <a:solidFill>
                  <a:srgbClr val="005A8B"/>
                </a:solidFill>
                <a:latin typeface="Arial"/>
                <a:ea typeface="+mn-lt"/>
                <a:cs typeface="Times New Roman"/>
              </a:rPr>
              <a:t>recenter</a:t>
            </a:r>
            <a:r>
              <a:rPr lang="en-US">
                <a:solidFill>
                  <a:srgbClr val="005A8B"/>
                </a:solidFill>
                <a:latin typeface="Arial"/>
                <a:ea typeface="+mn-lt"/>
                <a:cs typeface="Times New Roman"/>
              </a:rPr>
              <a:t> is a five-story, 50,573 </a:t>
            </a:r>
            <a:r>
              <a:rPr lang="en-US" err="1">
                <a:solidFill>
                  <a:srgbClr val="005A8B"/>
                </a:solidFill>
                <a:latin typeface="Arial"/>
                <a:ea typeface="+mn-lt"/>
                <a:cs typeface="Times New Roman"/>
              </a:rPr>
              <a:t>sqt</a:t>
            </a:r>
            <a:r>
              <a:rPr lang="en-US">
                <a:solidFill>
                  <a:srgbClr val="005A8B"/>
                </a:solidFill>
                <a:latin typeface="Arial"/>
                <a:ea typeface="+mn-lt"/>
                <a:cs typeface="Times New Roman"/>
              </a:rPr>
              <a:t>. ft. building with supportive housing for low- &amp; moderate-income men and women recovering from substance abuse.  </a:t>
            </a:r>
            <a:endParaRPr lang="en-US">
              <a:solidFill>
                <a:srgbClr val="005A8B"/>
              </a:solidFill>
              <a:latin typeface="Arial"/>
              <a:cs typeface="Times New Roman"/>
            </a:endParaRPr>
          </a:p>
        </p:txBody>
      </p:sp>
      <p:pic>
        <p:nvPicPr>
          <p:cNvPr id="4" name="Picture 4">
            <a:extLst>
              <a:ext uri="{FF2B5EF4-FFF2-40B4-BE49-F238E27FC236}">
                <a16:creationId xmlns:a16="http://schemas.microsoft.com/office/drawing/2014/main" id="{1A020F0F-8C80-4119-97B0-4A9EFEC34583}"/>
              </a:ext>
            </a:extLst>
          </p:cNvPr>
          <p:cNvPicPr>
            <a:picLocks noChangeAspect="1"/>
          </p:cNvPicPr>
          <p:nvPr/>
        </p:nvPicPr>
        <p:blipFill>
          <a:blip r:embed="rId2"/>
          <a:stretch>
            <a:fillRect/>
          </a:stretch>
        </p:blipFill>
        <p:spPr>
          <a:xfrm>
            <a:off x="2722669" y="880050"/>
            <a:ext cx="6651904" cy="4422758"/>
          </a:xfrm>
          <a:prstGeom prst="rect">
            <a:avLst/>
          </a:prstGeom>
        </p:spPr>
      </p:pic>
    </p:spTree>
    <p:extLst>
      <p:ext uri="{BB962C8B-B14F-4D97-AF65-F5344CB8AC3E}">
        <p14:creationId xmlns:p14="http://schemas.microsoft.com/office/powerpoint/2010/main" val="2068150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recenter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343644" y="5569312"/>
            <a:ext cx="7398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The </a:t>
            </a:r>
            <a:r>
              <a:rPr lang="en-US" err="1">
                <a:solidFill>
                  <a:srgbClr val="005A8B"/>
                </a:solidFill>
                <a:latin typeface="Arial"/>
                <a:ea typeface="+mn-lt"/>
                <a:cs typeface="Times New Roman"/>
              </a:rPr>
              <a:t>recenter's</a:t>
            </a:r>
            <a:r>
              <a:rPr lang="en-US">
                <a:solidFill>
                  <a:srgbClr val="005A8B"/>
                </a:solidFill>
                <a:latin typeface="Arial"/>
                <a:ea typeface="+mn-lt"/>
                <a:cs typeface="Times New Roman"/>
              </a:rPr>
              <a:t> first two </a:t>
            </a:r>
            <a:r>
              <a:rPr lang="en-US">
                <a:solidFill>
                  <a:srgbClr val="005A8B"/>
                </a:solidFill>
                <a:latin typeface="Arial"/>
                <a:ea typeface="+mn-lt"/>
                <a:cs typeface="Arial"/>
              </a:rPr>
              <a:t>floors consist of office, community room and program space for social services.  </a:t>
            </a:r>
            <a:endParaRPr lang="en-US">
              <a:solidFill>
                <a:srgbClr val="005A8B"/>
              </a:solidFill>
              <a:latin typeface="Arial"/>
              <a:cs typeface="Arial"/>
            </a:endParaRPr>
          </a:p>
        </p:txBody>
      </p:sp>
      <p:pic>
        <p:nvPicPr>
          <p:cNvPr id="3" name="Picture 3">
            <a:extLst>
              <a:ext uri="{FF2B5EF4-FFF2-40B4-BE49-F238E27FC236}">
                <a16:creationId xmlns:a16="http://schemas.microsoft.com/office/drawing/2014/main" id="{723E3783-F351-497D-8304-4E74ECA197CC}"/>
              </a:ext>
            </a:extLst>
          </p:cNvPr>
          <p:cNvPicPr>
            <a:picLocks noChangeAspect="1"/>
          </p:cNvPicPr>
          <p:nvPr/>
        </p:nvPicPr>
        <p:blipFill>
          <a:blip r:embed="rId2"/>
          <a:stretch>
            <a:fillRect/>
          </a:stretch>
        </p:blipFill>
        <p:spPr>
          <a:xfrm>
            <a:off x="2746360" y="939274"/>
            <a:ext cx="6758505" cy="4576738"/>
          </a:xfrm>
          <a:prstGeom prst="rect">
            <a:avLst/>
          </a:prstGeom>
        </p:spPr>
      </p:pic>
    </p:spTree>
    <p:extLst>
      <p:ext uri="{BB962C8B-B14F-4D97-AF65-F5344CB8AC3E}">
        <p14:creationId xmlns:p14="http://schemas.microsoft.com/office/powerpoint/2010/main" val="493979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recenter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035687" y="4254566"/>
            <a:ext cx="38210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The </a:t>
            </a:r>
            <a:r>
              <a:rPr lang="en-US" err="1">
                <a:solidFill>
                  <a:srgbClr val="005A8B"/>
                </a:solidFill>
                <a:latin typeface="Arial"/>
                <a:ea typeface="+mn-lt"/>
                <a:cs typeface="Times New Roman"/>
              </a:rPr>
              <a:t>recenter's</a:t>
            </a:r>
            <a:r>
              <a:rPr lang="en-US">
                <a:solidFill>
                  <a:srgbClr val="005A8B"/>
                </a:solidFill>
                <a:latin typeface="Arial"/>
                <a:ea typeface="+mn-lt"/>
                <a:cs typeface="Times New Roman"/>
              </a:rPr>
              <a:t> </a:t>
            </a:r>
            <a:r>
              <a:rPr lang="en-US">
                <a:solidFill>
                  <a:srgbClr val="005A8B"/>
                </a:solidFill>
                <a:latin typeface="Arial"/>
                <a:ea typeface="+mn-lt"/>
                <a:cs typeface="Arial"/>
              </a:rPr>
              <a:t>amenities include computers, a terrace with garden, lounge area &amp; dining hall. </a:t>
            </a:r>
            <a:endParaRPr lang="en-US">
              <a:solidFill>
                <a:srgbClr val="005A8B"/>
              </a:solidFill>
              <a:latin typeface="Times New Roman"/>
              <a:ea typeface="+mn-lt"/>
              <a:cs typeface="Times New Roman"/>
            </a:endParaRPr>
          </a:p>
        </p:txBody>
      </p:sp>
      <p:pic>
        <p:nvPicPr>
          <p:cNvPr id="3" name="Picture 3">
            <a:extLst>
              <a:ext uri="{FF2B5EF4-FFF2-40B4-BE49-F238E27FC236}">
                <a16:creationId xmlns:a16="http://schemas.microsoft.com/office/drawing/2014/main" id="{CBDF5D60-4BC1-471D-89C4-0BFB07E85578}"/>
              </a:ext>
            </a:extLst>
          </p:cNvPr>
          <p:cNvPicPr>
            <a:picLocks noChangeAspect="1"/>
          </p:cNvPicPr>
          <p:nvPr/>
        </p:nvPicPr>
        <p:blipFill rotWithShape="1">
          <a:blip r:embed="rId2"/>
          <a:srcRect l="91" r="11415" b="-342"/>
          <a:stretch/>
        </p:blipFill>
        <p:spPr>
          <a:xfrm>
            <a:off x="1981201" y="974808"/>
            <a:ext cx="4241907" cy="3202785"/>
          </a:xfrm>
          <a:prstGeom prst="rect">
            <a:avLst/>
          </a:prstGeom>
        </p:spPr>
      </p:pic>
      <p:pic>
        <p:nvPicPr>
          <p:cNvPr id="4" name="Picture 4">
            <a:extLst>
              <a:ext uri="{FF2B5EF4-FFF2-40B4-BE49-F238E27FC236}">
                <a16:creationId xmlns:a16="http://schemas.microsoft.com/office/drawing/2014/main" id="{9CCE5E1F-A0E4-41D6-A592-362C1314411A}"/>
              </a:ext>
            </a:extLst>
          </p:cNvPr>
          <p:cNvPicPr>
            <a:picLocks noChangeAspect="1"/>
          </p:cNvPicPr>
          <p:nvPr/>
        </p:nvPicPr>
        <p:blipFill>
          <a:blip r:embed="rId3"/>
          <a:stretch>
            <a:fillRect/>
          </a:stretch>
        </p:blipFill>
        <p:spPr>
          <a:xfrm>
            <a:off x="5908857" y="2538291"/>
            <a:ext cx="4330370" cy="2894809"/>
          </a:xfrm>
          <a:prstGeom prst="rect">
            <a:avLst/>
          </a:prstGeom>
        </p:spPr>
      </p:pic>
    </p:spTree>
    <p:extLst>
      <p:ext uri="{BB962C8B-B14F-4D97-AF65-F5344CB8AC3E}">
        <p14:creationId xmlns:p14="http://schemas.microsoft.com/office/powerpoint/2010/main" val="1579452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recenter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6287882" y="1992256"/>
            <a:ext cx="3465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Arial"/>
              </a:rPr>
              <a:t>The </a:t>
            </a:r>
            <a:r>
              <a:rPr lang="en-US" err="1">
                <a:solidFill>
                  <a:srgbClr val="005A8B"/>
                </a:solidFill>
                <a:latin typeface="Arial"/>
                <a:cs typeface="Arial"/>
              </a:rPr>
              <a:t>recenter's</a:t>
            </a:r>
            <a:r>
              <a:rPr lang="en-US">
                <a:solidFill>
                  <a:srgbClr val="005A8B"/>
                </a:solidFill>
                <a:latin typeface="Arial"/>
                <a:cs typeface="Arial"/>
              </a:rPr>
              <a:t> upper three floors contain 62 single-occupancy residential units. </a:t>
            </a:r>
            <a:endParaRPr lang="en-US">
              <a:solidFill>
                <a:srgbClr val="005A8B"/>
              </a:solidFill>
              <a:latin typeface="Arial"/>
              <a:ea typeface="+mn-lt"/>
              <a:cs typeface="Arial"/>
            </a:endParaRPr>
          </a:p>
        </p:txBody>
      </p:sp>
      <p:pic>
        <p:nvPicPr>
          <p:cNvPr id="4" name="Picture 4">
            <a:extLst>
              <a:ext uri="{FF2B5EF4-FFF2-40B4-BE49-F238E27FC236}">
                <a16:creationId xmlns:a16="http://schemas.microsoft.com/office/drawing/2014/main" id="{10E36D60-B52F-437A-BEE7-E7535D8BF7E8}"/>
              </a:ext>
            </a:extLst>
          </p:cNvPr>
          <p:cNvPicPr>
            <a:picLocks noChangeAspect="1"/>
          </p:cNvPicPr>
          <p:nvPr/>
        </p:nvPicPr>
        <p:blipFill>
          <a:blip r:embed="rId2"/>
          <a:stretch>
            <a:fillRect/>
          </a:stretch>
        </p:blipFill>
        <p:spPr>
          <a:xfrm>
            <a:off x="6169438" y="3023918"/>
            <a:ext cx="3927655" cy="2563161"/>
          </a:xfrm>
          <a:prstGeom prst="rect">
            <a:avLst/>
          </a:prstGeom>
        </p:spPr>
      </p:pic>
      <p:pic>
        <p:nvPicPr>
          <p:cNvPr id="5" name="Picture 6">
            <a:extLst>
              <a:ext uri="{FF2B5EF4-FFF2-40B4-BE49-F238E27FC236}">
                <a16:creationId xmlns:a16="http://schemas.microsoft.com/office/drawing/2014/main" id="{11CF6EAB-6650-4513-AD49-63A2B9C02D8B}"/>
              </a:ext>
            </a:extLst>
          </p:cNvPr>
          <p:cNvPicPr>
            <a:picLocks noChangeAspect="1"/>
          </p:cNvPicPr>
          <p:nvPr/>
        </p:nvPicPr>
        <p:blipFill>
          <a:blip r:embed="rId3"/>
          <a:stretch>
            <a:fillRect/>
          </a:stretch>
        </p:blipFill>
        <p:spPr>
          <a:xfrm>
            <a:off x="2059374" y="1034031"/>
            <a:ext cx="4105324" cy="2717141"/>
          </a:xfrm>
          <a:prstGeom prst="rect">
            <a:avLst/>
          </a:prstGeom>
        </p:spPr>
      </p:pic>
    </p:spTree>
    <p:extLst>
      <p:ext uri="{BB962C8B-B14F-4D97-AF65-F5344CB8AC3E}">
        <p14:creationId xmlns:p14="http://schemas.microsoft.com/office/powerpoint/2010/main" val="2082261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Avenue 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284421" y="5664070"/>
            <a:ext cx="7398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Avenue Center is a mixed-use community resource HUB located at 3527 Irvington Blvd in the Near Northside.</a:t>
            </a:r>
            <a:endParaRPr lang="en-US">
              <a:solidFill>
                <a:srgbClr val="005A8B"/>
              </a:solidFill>
              <a:latin typeface="Arial"/>
            </a:endParaRPr>
          </a:p>
        </p:txBody>
      </p:sp>
      <p:pic>
        <p:nvPicPr>
          <p:cNvPr id="4" name="Picture 4">
            <a:extLst>
              <a:ext uri="{FF2B5EF4-FFF2-40B4-BE49-F238E27FC236}">
                <a16:creationId xmlns:a16="http://schemas.microsoft.com/office/drawing/2014/main" id="{8CDFF0D0-AC19-4C89-AE76-A41A2730FCE2}"/>
              </a:ext>
            </a:extLst>
          </p:cNvPr>
          <p:cNvPicPr>
            <a:picLocks noChangeAspect="1"/>
          </p:cNvPicPr>
          <p:nvPr/>
        </p:nvPicPr>
        <p:blipFill>
          <a:blip r:embed="rId2"/>
          <a:stretch>
            <a:fillRect/>
          </a:stretch>
        </p:blipFill>
        <p:spPr>
          <a:xfrm>
            <a:off x="2497624" y="927430"/>
            <a:ext cx="7054618" cy="4718871"/>
          </a:xfrm>
          <a:prstGeom prst="rect">
            <a:avLst/>
          </a:prstGeom>
        </p:spPr>
      </p:pic>
    </p:spTree>
    <p:extLst>
      <p:ext uri="{BB962C8B-B14F-4D97-AF65-F5344CB8AC3E}">
        <p14:creationId xmlns:p14="http://schemas.microsoft.com/office/powerpoint/2010/main" val="2048185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Avenue 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343644" y="5569313"/>
            <a:ext cx="7398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This state-of-the-art, three story, 30,500 SF complex will serve as Avenue Community Development Corporation's headquarters. </a:t>
            </a:r>
            <a:endParaRPr lang="en-US">
              <a:solidFill>
                <a:srgbClr val="005A8B"/>
              </a:solidFill>
              <a:latin typeface="Arial"/>
              <a:ea typeface="+mn-lt"/>
              <a:cs typeface="Times New Roman"/>
            </a:endParaRPr>
          </a:p>
        </p:txBody>
      </p:sp>
      <p:pic>
        <p:nvPicPr>
          <p:cNvPr id="3" name="Picture 3">
            <a:extLst>
              <a:ext uri="{FF2B5EF4-FFF2-40B4-BE49-F238E27FC236}">
                <a16:creationId xmlns:a16="http://schemas.microsoft.com/office/drawing/2014/main" id="{7CD74F41-E51D-4E00-A5A5-DF3A69A00A23}"/>
              </a:ext>
            </a:extLst>
          </p:cNvPr>
          <p:cNvPicPr>
            <a:picLocks noChangeAspect="1"/>
          </p:cNvPicPr>
          <p:nvPr/>
        </p:nvPicPr>
        <p:blipFill>
          <a:blip r:embed="rId2"/>
          <a:stretch>
            <a:fillRect/>
          </a:stretch>
        </p:blipFill>
        <p:spPr>
          <a:xfrm>
            <a:off x="2580536" y="903741"/>
            <a:ext cx="6936173" cy="4647805"/>
          </a:xfrm>
          <a:prstGeom prst="rect">
            <a:avLst/>
          </a:prstGeom>
        </p:spPr>
      </p:pic>
    </p:spTree>
    <p:extLst>
      <p:ext uri="{BB962C8B-B14F-4D97-AF65-F5344CB8AC3E}">
        <p14:creationId xmlns:p14="http://schemas.microsoft.com/office/powerpoint/2010/main" val="1154317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1981200" y="274640"/>
            <a:ext cx="8229600" cy="598151"/>
          </a:xfrm>
        </p:spPr>
        <p:txBody>
          <a:bodyPr>
            <a:normAutofit fontScale="90000"/>
          </a:bodyPr>
          <a:lstStyle/>
          <a:p>
            <a:pPr algn="ctr"/>
            <a:r>
              <a:rPr lang="en-US">
                <a:latin typeface="Arial"/>
                <a:cs typeface="Arial"/>
              </a:rPr>
              <a:t>Avenue Center</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319955" y="5367953"/>
            <a:ext cx="73981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cs typeface="Times New Roman"/>
              </a:rPr>
              <a:t>The facility will feature a Homeownership Center, health clinic, realty offices, early childhood education center, solar power electric car charging station and generator.</a:t>
            </a:r>
            <a:endParaRPr lang="en-US">
              <a:solidFill>
                <a:srgbClr val="005A8B"/>
              </a:solidFill>
              <a:latin typeface="Arial"/>
            </a:endParaRPr>
          </a:p>
        </p:txBody>
      </p:sp>
      <p:pic>
        <p:nvPicPr>
          <p:cNvPr id="3" name="Picture 3">
            <a:extLst>
              <a:ext uri="{FF2B5EF4-FFF2-40B4-BE49-F238E27FC236}">
                <a16:creationId xmlns:a16="http://schemas.microsoft.com/office/drawing/2014/main" id="{A6A471C6-BA5B-40C3-AADB-F27D23A47C41}"/>
              </a:ext>
            </a:extLst>
          </p:cNvPr>
          <p:cNvPicPr>
            <a:picLocks noChangeAspect="1"/>
          </p:cNvPicPr>
          <p:nvPr/>
        </p:nvPicPr>
        <p:blipFill>
          <a:blip r:embed="rId2"/>
          <a:stretch>
            <a:fillRect/>
          </a:stretch>
        </p:blipFill>
        <p:spPr>
          <a:xfrm>
            <a:off x="2746358" y="880051"/>
            <a:ext cx="6675595" cy="4458292"/>
          </a:xfrm>
          <a:prstGeom prst="rect">
            <a:avLst/>
          </a:prstGeom>
        </p:spPr>
      </p:pic>
    </p:spTree>
    <p:extLst>
      <p:ext uri="{BB962C8B-B14F-4D97-AF65-F5344CB8AC3E}">
        <p14:creationId xmlns:p14="http://schemas.microsoft.com/office/powerpoint/2010/main" val="95543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2004889" y="274640"/>
            <a:ext cx="8537558" cy="598151"/>
          </a:xfrm>
        </p:spPr>
        <p:txBody>
          <a:bodyPr>
            <a:normAutofit fontScale="90000"/>
          </a:bodyPr>
          <a:lstStyle/>
          <a:p>
            <a:pPr algn="ctr"/>
            <a:r>
              <a:rPr lang="en-US">
                <a:latin typeface="Arial"/>
                <a:cs typeface="Arial"/>
              </a:rPr>
              <a:t>900 Winston Senior Living Community</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2343644" y="5439023"/>
            <a:ext cx="73981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Construction is now underway on this Senior Living Community located at 900 Winston near Houston's Heights neighborhood.  </a:t>
            </a:r>
            <a:endParaRPr lang="en-US">
              <a:solidFill>
                <a:srgbClr val="2F2F2F"/>
              </a:solidFill>
              <a:latin typeface="Arial"/>
              <a:cs typeface="Times New Roman"/>
            </a:endParaRPr>
          </a:p>
        </p:txBody>
      </p:sp>
      <p:pic>
        <p:nvPicPr>
          <p:cNvPr id="4" name="Picture 4">
            <a:extLst>
              <a:ext uri="{FF2B5EF4-FFF2-40B4-BE49-F238E27FC236}">
                <a16:creationId xmlns:a16="http://schemas.microsoft.com/office/drawing/2014/main" id="{4456080E-7F96-4267-8B57-A5A0B410446C}"/>
              </a:ext>
            </a:extLst>
          </p:cNvPr>
          <p:cNvPicPr>
            <a:picLocks noChangeAspect="1"/>
          </p:cNvPicPr>
          <p:nvPr/>
        </p:nvPicPr>
        <p:blipFill>
          <a:blip r:embed="rId2"/>
          <a:stretch>
            <a:fillRect/>
          </a:stretch>
        </p:blipFill>
        <p:spPr>
          <a:xfrm>
            <a:off x="2781893" y="962962"/>
            <a:ext cx="6568991" cy="4387222"/>
          </a:xfrm>
          <a:prstGeom prst="rect">
            <a:avLst/>
          </a:prstGeom>
        </p:spPr>
      </p:pic>
    </p:spTree>
    <p:extLst>
      <p:ext uri="{BB962C8B-B14F-4D97-AF65-F5344CB8AC3E}">
        <p14:creationId xmlns:p14="http://schemas.microsoft.com/office/powerpoint/2010/main" val="406655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023170" y="381000"/>
            <a:ext cx="8034277" cy="876114"/>
          </a:xfrm>
        </p:spPr>
        <p:txBody>
          <a:bodyPr>
            <a:noAutofit/>
          </a:bodyPr>
          <a:lstStyle/>
          <a:p>
            <a:r>
              <a:rPr lang="en-US" sz="3200">
                <a:latin typeface="Arial"/>
                <a:cs typeface="Arial"/>
              </a:rPr>
              <a:t>II. Planning &amp; Grants Management</a:t>
            </a:r>
            <a:br>
              <a:rPr lang="en-US" sz="3200">
                <a:latin typeface="Arial"/>
                <a:cs typeface="Arial"/>
              </a:rPr>
            </a:br>
            <a:r>
              <a:rPr lang="en-US" sz="2800">
                <a:latin typeface="Arial"/>
                <a:cs typeface="Arial"/>
              </a:rPr>
              <a:t>Substantial Amendment ESG-CV</a:t>
            </a:r>
            <a:endParaRPr lang="en-US" sz="2800"/>
          </a:p>
        </p:txBody>
      </p:sp>
      <p:graphicFrame>
        <p:nvGraphicFramePr>
          <p:cNvPr id="4" name="Table 3">
            <a:extLst>
              <a:ext uri="{FF2B5EF4-FFF2-40B4-BE49-F238E27FC236}">
                <a16:creationId xmlns:a16="http://schemas.microsoft.com/office/drawing/2014/main" id="{AE297CDD-328A-4633-9E14-6886D983999C}"/>
              </a:ext>
            </a:extLst>
          </p:cNvPr>
          <p:cNvGraphicFramePr>
            <a:graphicFrameLocks noGrp="1"/>
          </p:cNvGraphicFramePr>
          <p:nvPr/>
        </p:nvGraphicFramePr>
        <p:xfrm>
          <a:off x="1891181" y="1942508"/>
          <a:ext cx="8447908" cy="4081475"/>
        </p:xfrm>
        <a:graphic>
          <a:graphicData uri="http://schemas.openxmlformats.org/drawingml/2006/table">
            <a:tbl>
              <a:tblPr firstRow="1" bandRow="1">
                <a:tableStyleId>{5C22544A-7EE6-4342-B048-85BDC9FD1C3A}</a:tableStyleId>
              </a:tblPr>
              <a:tblGrid>
                <a:gridCol w="1385813">
                  <a:extLst>
                    <a:ext uri="{9D8B030D-6E8A-4147-A177-3AD203B41FA5}">
                      <a16:colId xmlns:a16="http://schemas.microsoft.com/office/drawing/2014/main" val="1581896040"/>
                    </a:ext>
                  </a:extLst>
                </a:gridCol>
                <a:gridCol w="1421347">
                  <a:extLst>
                    <a:ext uri="{9D8B030D-6E8A-4147-A177-3AD203B41FA5}">
                      <a16:colId xmlns:a16="http://schemas.microsoft.com/office/drawing/2014/main" val="134518231"/>
                    </a:ext>
                  </a:extLst>
                </a:gridCol>
                <a:gridCol w="1587169">
                  <a:extLst>
                    <a:ext uri="{9D8B030D-6E8A-4147-A177-3AD203B41FA5}">
                      <a16:colId xmlns:a16="http://schemas.microsoft.com/office/drawing/2014/main" val="3411785100"/>
                    </a:ext>
                  </a:extLst>
                </a:gridCol>
                <a:gridCol w="1587170">
                  <a:extLst>
                    <a:ext uri="{9D8B030D-6E8A-4147-A177-3AD203B41FA5}">
                      <a16:colId xmlns:a16="http://schemas.microsoft.com/office/drawing/2014/main" val="1502531519"/>
                    </a:ext>
                  </a:extLst>
                </a:gridCol>
                <a:gridCol w="1483312">
                  <a:extLst>
                    <a:ext uri="{9D8B030D-6E8A-4147-A177-3AD203B41FA5}">
                      <a16:colId xmlns:a16="http://schemas.microsoft.com/office/drawing/2014/main" val="4069715063"/>
                    </a:ext>
                  </a:extLst>
                </a:gridCol>
                <a:gridCol w="983097">
                  <a:extLst>
                    <a:ext uri="{9D8B030D-6E8A-4147-A177-3AD203B41FA5}">
                      <a16:colId xmlns:a16="http://schemas.microsoft.com/office/drawing/2014/main" val="2412248210"/>
                    </a:ext>
                  </a:extLst>
                </a:gridCol>
              </a:tblGrid>
              <a:tr h="707085">
                <a:tc>
                  <a:txBody>
                    <a:bodyPr/>
                    <a:lstStyle/>
                    <a:p>
                      <a:pPr algn="ctr" rtl="0" fontAlgn="base"/>
                      <a:r>
                        <a:rPr lang="en-US" sz="1400">
                          <a:effectLst/>
                          <a:latin typeface="Arial"/>
                        </a:rPr>
                        <a:t>Activity </a:t>
                      </a:r>
                    </a:p>
                  </a:txBody>
                  <a:tcPr anchor="ctr"/>
                </a:tc>
                <a:tc>
                  <a:txBody>
                    <a:bodyPr/>
                    <a:lstStyle/>
                    <a:p>
                      <a:pPr algn="ctr" rtl="0" fontAlgn="base"/>
                      <a:r>
                        <a:rPr lang="en-US" sz="1400">
                          <a:effectLst/>
                          <a:latin typeface="Arial"/>
                        </a:rPr>
                        <a:t>Current </a:t>
                      </a:r>
                      <a:endParaRPr lang="en-US"/>
                    </a:p>
                    <a:p>
                      <a:pPr lvl="0" algn="ctr">
                        <a:buNone/>
                      </a:pPr>
                      <a:r>
                        <a:rPr lang="en-US" sz="1400">
                          <a:effectLst/>
                          <a:latin typeface="Arial"/>
                        </a:rPr>
                        <a:t>Amount </a:t>
                      </a:r>
                    </a:p>
                  </a:txBody>
                  <a:tcPr anchor="ctr"/>
                </a:tc>
                <a:tc>
                  <a:txBody>
                    <a:bodyPr/>
                    <a:lstStyle/>
                    <a:p>
                      <a:pPr algn="ctr" rtl="0" fontAlgn="base"/>
                      <a:r>
                        <a:rPr lang="en-US" sz="1400">
                          <a:effectLst/>
                          <a:latin typeface="Arial"/>
                        </a:rPr>
                        <a:t>Change in Current </a:t>
                      </a:r>
                      <a:endParaRPr lang="en-US"/>
                    </a:p>
                    <a:p>
                      <a:pPr lvl="0" algn="ctr">
                        <a:buNone/>
                      </a:pPr>
                      <a:r>
                        <a:rPr lang="en-US" sz="1400">
                          <a:effectLst/>
                          <a:latin typeface="Arial"/>
                        </a:rPr>
                        <a:t>Amount </a:t>
                      </a:r>
                    </a:p>
                  </a:txBody>
                  <a:tcPr anchor="ctr"/>
                </a:tc>
                <a:tc>
                  <a:txBody>
                    <a:bodyPr/>
                    <a:lstStyle/>
                    <a:p>
                      <a:pPr algn="ctr" rtl="0" fontAlgn="base"/>
                      <a:r>
                        <a:rPr lang="en-US" sz="1400">
                          <a:effectLst/>
                          <a:latin typeface="Arial"/>
                        </a:rPr>
                        <a:t>Additional Grant Amount </a:t>
                      </a:r>
                    </a:p>
                  </a:txBody>
                  <a:tcPr anchor="ctr"/>
                </a:tc>
                <a:tc>
                  <a:txBody>
                    <a:bodyPr/>
                    <a:lstStyle/>
                    <a:p>
                      <a:pPr algn="ctr" rtl="0" fontAlgn="base"/>
                      <a:r>
                        <a:rPr lang="en-US" sz="1400">
                          <a:effectLst/>
                          <a:latin typeface="Arial"/>
                        </a:rPr>
                        <a:t>New Total Amount </a:t>
                      </a:r>
                    </a:p>
                  </a:txBody>
                  <a:tcPr anchor="ctr"/>
                </a:tc>
                <a:tc>
                  <a:txBody>
                    <a:bodyPr/>
                    <a:lstStyle/>
                    <a:p>
                      <a:pPr algn="ctr" rtl="0" fontAlgn="base"/>
                      <a:r>
                        <a:rPr lang="en-US" sz="1400">
                          <a:effectLst/>
                          <a:latin typeface="Arial"/>
                        </a:rPr>
                        <a:t>Percent </a:t>
                      </a:r>
                    </a:p>
                  </a:txBody>
                  <a:tcPr anchor="ctr"/>
                </a:tc>
                <a:extLst>
                  <a:ext uri="{0D108BD9-81ED-4DB2-BD59-A6C34878D82A}">
                    <a16:rowId xmlns:a16="http://schemas.microsoft.com/office/drawing/2014/main" val="4111039489"/>
                  </a:ext>
                </a:extLst>
              </a:tr>
              <a:tr h="501803">
                <a:tc>
                  <a:txBody>
                    <a:bodyPr/>
                    <a:lstStyle/>
                    <a:p>
                      <a:pPr rtl="0" fontAlgn="base"/>
                      <a:r>
                        <a:rPr lang="en-US" sz="1400">
                          <a:effectLst/>
                          <a:latin typeface="Arial"/>
                        </a:rPr>
                        <a:t>Street Outreach </a:t>
                      </a:r>
                    </a:p>
                  </a:txBody>
                  <a:tcPr anchor="ctr"/>
                </a:tc>
                <a:tc>
                  <a:txBody>
                    <a:bodyPr/>
                    <a:lstStyle/>
                    <a:p>
                      <a:pPr algn="r" rtl="0" fontAlgn="base"/>
                      <a:r>
                        <a:rPr lang="en-US" sz="1400">
                          <a:effectLst/>
                          <a:latin typeface="Arial"/>
                        </a:rPr>
                        <a:t> $127,297.00  </a:t>
                      </a:r>
                    </a:p>
                  </a:txBody>
                  <a:tcPr anchor="ctr"/>
                </a:tc>
                <a:tc>
                  <a:txBody>
                    <a:bodyPr/>
                    <a:lstStyle/>
                    <a:p>
                      <a:pPr algn="r" rtl="0" fontAlgn="base"/>
                      <a:r>
                        <a:rPr lang="en-US" sz="1400">
                          <a:effectLst/>
                          <a:latin typeface="Arial"/>
                        </a:rPr>
                        <a:t> $(127,297.00) </a:t>
                      </a:r>
                    </a:p>
                  </a:txBody>
                  <a:tcPr anchor="ctr"/>
                </a:tc>
                <a:tc>
                  <a:txBody>
                    <a:bodyPr/>
                    <a:lstStyle/>
                    <a:p>
                      <a:pPr algn="r" rtl="0" fontAlgn="base"/>
                      <a:r>
                        <a:rPr lang="en-US" sz="1400">
                          <a:effectLst/>
                          <a:latin typeface="Arial"/>
                        </a:rPr>
                        <a:t>$0.00 </a:t>
                      </a:r>
                    </a:p>
                  </a:txBody>
                  <a:tcPr anchor="ctr"/>
                </a:tc>
                <a:tc>
                  <a:txBody>
                    <a:bodyPr/>
                    <a:lstStyle/>
                    <a:p>
                      <a:pPr algn="r" rtl="0" fontAlgn="base"/>
                      <a:r>
                        <a:rPr lang="en-US" sz="1400">
                          <a:effectLst/>
                          <a:latin typeface="Arial"/>
                        </a:rPr>
                        <a:t>$0.00 </a:t>
                      </a:r>
                    </a:p>
                  </a:txBody>
                  <a:tcPr anchor="ctr"/>
                </a:tc>
                <a:tc>
                  <a:txBody>
                    <a:bodyPr/>
                    <a:lstStyle/>
                    <a:p>
                      <a:pPr algn="r" rtl="0" fontAlgn="base"/>
                      <a:r>
                        <a:rPr lang="en-US" sz="1400">
                          <a:effectLst/>
                          <a:latin typeface="Arial"/>
                        </a:rPr>
                        <a:t>0.0% </a:t>
                      </a:r>
                    </a:p>
                  </a:txBody>
                  <a:tcPr anchor="ctr"/>
                </a:tc>
                <a:extLst>
                  <a:ext uri="{0D108BD9-81ED-4DB2-BD59-A6C34878D82A}">
                    <a16:rowId xmlns:a16="http://schemas.microsoft.com/office/drawing/2014/main" val="1304198099"/>
                  </a:ext>
                </a:extLst>
              </a:tr>
              <a:tr h="387756">
                <a:tc>
                  <a:txBody>
                    <a:bodyPr/>
                    <a:lstStyle/>
                    <a:p>
                      <a:pPr rtl="0" fontAlgn="base"/>
                      <a:r>
                        <a:rPr lang="en-US" sz="1400">
                          <a:effectLst/>
                          <a:latin typeface="Arial"/>
                        </a:rPr>
                        <a:t>HMIS </a:t>
                      </a:r>
                    </a:p>
                  </a:txBody>
                  <a:tcPr anchor="ctr"/>
                </a:tc>
                <a:tc>
                  <a:txBody>
                    <a:bodyPr/>
                    <a:lstStyle/>
                    <a:p>
                      <a:pPr algn="r" rtl="0" fontAlgn="base"/>
                      <a:r>
                        <a:rPr lang="en-US" sz="1400">
                          <a:effectLst/>
                          <a:latin typeface="Arial"/>
                        </a:rPr>
                        <a:t> $100,000.00  </a:t>
                      </a:r>
                    </a:p>
                  </a:txBody>
                  <a:tcPr anchor="ctr"/>
                </a:tc>
                <a:tc>
                  <a:txBody>
                    <a:bodyPr/>
                    <a:lstStyle/>
                    <a:p>
                      <a:pPr algn="r" rtl="0" fontAlgn="base"/>
                      <a:r>
                        <a:rPr lang="en-US" sz="1400">
                          <a:effectLst/>
                          <a:latin typeface="Arial"/>
                        </a:rPr>
                        <a:t>$(100,000.00) </a:t>
                      </a:r>
                    </a:p>
                  </a:txBody>
                  <a:tcPr anchor="ctr"/>
                </a:tc>
                <a:tc>
                  <a:txBody>
                    <a:bodyPr/>
                    <a:lstStyle/>
                    <a:p>
                      <a:pPr algn="r" rtl="0" fontAlgn="base"/>
                      <a:r>
                        <a:rPr lang="en-US" sz="1400">
                          <a:effectLst/>
                          <a:latin typeface="Arial"/>
                        </a:rPr>
                        <a:t>$0.00 </a:t>
                      </a:r>
                    </a:p>
                  </a:txBody>
                  <a:tcPr anchor="ctr"/>
                </a:tc>
                <a:tc>
                  <a:txBody>
                    <a:bodyPr/>
                    <a:lstStyle/>
                    <a:p>
                      <a:pPr algn="r" rtl="0" fontAlgn="base"/>
                      <a:r>
                        <a:rPr lang="en-US" sz="1400">
                          <a:effectLst/>
                          <a:latin typeface="Arial"/>
                        </a:rPr>
                        <a:t>$0.00 </a:t>
                      </a:r>
                    </a:p>
                  </a:txBody>
                  <a:tcPr anchor="ctr"/>
                </a:tc>
                <a:tc>
                  <a:txBody>
                    <a:bodyPr/>
                    <a:lstStyle/>
                    <a:p>
                      <a:pPr algn="r" rtl="0" fontAlgn="base"/>
                      <a:r>
                        <a:rPr lang="en-US" sz="1400">
                          <a:effectLst/>
                          <a:latin typeface="Arial"/>
                        </a:rPr>
                        <a:t>0.0% </a:t>
                      </a:r>
                    </a:p>
                  </a:txBody>
                  <a:tcPr anchor="ctr"/>
                </a:tc>
                <a:extLst>
                  <a:ext uri="{0D108BD9-81ED-4DB2-BD59-A6C34878D82A}">
                    <a16:rowId xmlns:a16="http://schemas.microsoft.com/office/drawing/2014/main" val="1304215480"/>
                  </a:ext>
                </a:extLst>
              </a:tr>
              <a:tr h="501803">
                <a:tc>
                  <a:txBody>
                    <a:bodyPr/>
                    <a:lstStyle/>
                    <a:p>
                      <a:pPr rtl="0" fontAlgn="base"/>
                      <a:r>
                        <a:rPr lang="en-US" sz="1400">
                          <a:effectLst/>
                          <a:latin typeface="Arial"/>
                        </a:rPr>
                        <a:t>Emergency Shelter </a:t>
                      </a:r>
                    </a:p>
                  </a:txBody>
                  <a:tcPr anchor="ctr"/>
                </a:tc>
                <a:tc>
                  <a:txBody>
                    <a:bodyPr/>
                    <a:lstStyle/>
                    <a:p>
                      <a:pPr algn="r" rtl="0" fontAlgn="base"/>
                      <a:r>
                        <a:rPr lang="en-US" sz="1400">
                          <a:effectLst/>
                          <a:latin typeface="Arial"/>
                        </a:rPr>
                        <a:t> $4,000,000.00  </a:t>
                      </a:r>
                    </a:p>
                  </a:txBody>
                  <a:tcPr anchor="ctr"/>
                </a:tc>
                <a:tc>
                  <a:txBody>
                    <a:bodyPr/>
                    <a:lstStyle/>
                    <a:p>
                      <a:pPr algn="r" rtl="0" fontAlgn="base"/>
                      <a:r>
                        <a:rPr lang="en-US" sz="1400">
                          <a:effectLst/>
                          <a:latin typeface="Arial"/>
                        </a:rPr>
                        <a:t>$(3,352,363.00) </a:t>
                      </a:r>
                    </a:p>
                  </a:txBody>
                  <a:tcPr anchor="ctr"/>
                </a:tc>
                <a:tc>
                  <a:txBody>
                    <a:bodyPr/>
                    <a:lstStyle/>
                    <a:p>
                      <a:pPr algn="r" rtl="0" fontAlgn="base"/>
                      <a:r>
                        <a:rPr lang="en-US" sz="1400">
                          <a:effectLst/>
                          <a:latin typeface="Arial"/>
                        </a:rPr>
                        <a:t> $11,777,882.00 </a:t>
                      </a:r>
                    </a:p>
                  </a:txBody>
                  <a:tcPr anchor="ctr"/>
                </a:tc>
                <a:tc>
                  <a:txBody>
                    <a:bodyPr/>
                    <a:lstStyle/>
                    <a:p>
                      <a:pPr algn="r" rtl="0" fontAlgn="base"/>
                      <a:r>
                        <a:rPr lang="en-US" sz="1400">
                          <a:effectLst/>
                          <a:latin typeface="Arial"/>
                        </a:rPr>
                        <a:t>$12,425,519.00 </a:t>
                      </a:r>
                    </a:p>
                  </a:txBody>
                  <a:tcPr anchor="ctr"/>
                </a:tc>
                <a:tc>
                  <a:txBody>
                    <a:bodyPr/>
                    <a:lstStyle/>
                    <a:p>
                      <a:pPr algn="r" rtl="0" fontAlgn="base"/>
                      <a:r>
                        <a:rPr lang="en-US" sz="1400">
                          <a:effectLst/>
                          <a:latin typeface="Arial"/>
                        </a:rPr>
                        <a:t>43.0% </a:t>
                      </a:r>
                    </a:p>
                  </a:txBody>
                  <a:tcPr anchor="ctr"/>
                </a:tc>
                <a:extLst>
                  <a:ext uri="{0D108BD9-81ED-4DB2-BD59-A6C34878D82A}">
                    <a16:rowId xmlns:a16="http://schemas.microsoft.com/office/drawing/2014/main" val="2559883028"/>
                  </a:ext>
                </a:extLst>
              </a:tr>
              <a:tr h="501803">
                <a:tc>
                  <a:txBody>
                    <a:bodyPr/>
                    <a:lstStyle/>
                    <a:p>
                      <a:pPr rtl="0" fontAlgn="base"/>
                      <a:r>
                        <a:rPr lang="en-US" sz="1400">
                          <a:effectLst/>
                          <a:latin typeface="Arial"/>
                        </a:rPr>
                        <a:t>Homeless Prevention </a:t>
                      </a:r>
                    </a:p>
                  </a:txBody>
                  <a:tcPr anchor="ctr"/>
                </a:tc>
                <a:tc>
                  <a:txBody>
                    <a:bodyPr/>
                    <a:lstStyle/>
                    <a:p>
                      <a:pPr algn="r" rtl="0" fontAlgn="base"/>
                      <a:r>
                        <a:rPr lang="en-US" sz="1400">
                          <a:effectLst/>
                          <a:latin typeface="Arial"/>
                        </a:rPr>
                        <a:t> $2,000,000.00  </a:t>
                      </a:r>
                    </a:p>
                  </a:txBody>
                  <a:tcPr anchor="ctr"/>
                </a:tc>
                <a:tc>
                  <a:txBody>
                    <a:bodyPr/>
                    <a:lstStyle/>
                    <a:p>
                      <a:pPr algn="r" rtl="0" fontAlgn="base"/>
                      <a:r>
                        <a:rPr lang="en-US" sz="1400">
                          <a:effectLst/>
                          <a:latin typeface="Arial"/>
                        </a:rPr>
                        <a:t>$(2,000,000.00) </a:t>
                      </a:r>
                    </a:p>
                  </a:txBody>
                  <a:tcPr anchor="ctr"/>
                </a:tc>
                <a:tc>
                  <a:txBody>
                    <a:bodyPr/>
                    <a:lstStyle/>
                    <a:p>
                      <a:pPr algn="r" rtl="0" fontAlgn="base"/>
                      <a:r>
                        <a:rPr lang="en-US" sz="1400">
                          <a:effectLst/>
                          <a:latin typeface="Arial"/>
                        </a:rPr>
                        <a:t> $1,707,000.00 </a:t>
                      </a:r>
                    </a:p>
                  </a:txBody>
                  <a:tcPr anchor="ctr"/>
                </a:tc>
                <a:tc>
                  <a:txBody>
                    <a:bodyPr/>
                    <a:lstStyle/>
                    <a:p>
                      <a:pPr algn="r" rtl="0" fontAlgn="base"/>
                      <a:r>
                        <a:rPr lang="en-US" sz="1400">
                          <a:effectLst/>
                          <a:latin typeface="Arial"/>
                        </a:rPr>
                        <a:t>$1,707,000.00 </a:t>
                      </a:r>
                    </a:p>
                  </a:txBody>
                  <a:tcPr anchor="ctr"/>
                </a:tc>
                <a:tc>
                  <a:txBody>
                    <a:bodyPr/>
                    <a:lstStyle/>
                    <a:p>
                      <a:pPr algn="r" rtl="0" fontAlgn="base"/>
                      <a:r>
                        <a:rPr lang="en-US" sz="1400">
                          <a:effectLst/>
                          <a:latin typeface="Arial"/>
                        </a:rPr>
                        <a:t>5.9% </a:t>
                      </a:r>
                    </a:p>
                  </a:txBody>
                  <a:tcPr anchor="ctr"/>
                </a:tc>
                <a:extLst>
                  <a:ext uri="{0D108BD9-81ED-4DB2-BD59-A6C34878D82A}">
                    <a16:rowId xmlns:a16="http://schemas.microsoft.com/office/drawing/2014/main" val="170911370"/>
                  </a:ext>
                </a:extLst>
              </a:tr>
              <a:tr h="501803">
                <a:tc>
                  <a:txBody>
                    <a:bodyPr/>
                    <a:lstStyle/>
                    <a:p>
                      <a:pPr rtl="0" fontAlgn="base"/>
                      <a:r>
                        <a:rPr lang="en-US" sz="1400">
                          <a:effectLst/>
                          <a:latin typeface="Arial"/>
                        </a:rPr>
                        <a:t>Rapid Re-Housing </a:t>
                      </a:r>
                    </a:p>
                  </a:txBody>
                  <a:tcPr anchor="ctr"/>
                </a:tc>
                <a:tc>
                  <a:txBody>
                    <a:bodyPr/>
                    <a:lstStyle/>
                    <a:p>
                      <a:pPr algn="r" rtl="0" fontAlgn="base"/>
                      <a:r>
                        <a:rPr lang="en-US" sz="1400">
                          <a:effectLst/>
                          <a:latin typeface="Arial"/>
                        </a:rPr>
                        <a:t> $300,000.00  </a:t>
                      </a:r>
                    </a:p>
                  </a:txBody>
                  <a:tcPr anchor="ctr"/>
                </a:tc>
                <a:tc>
                  <a:txBody>
                    <a:bodyPr/>
                    <a:lstStyle/>
                    <a:p>
                      <a:pPr algn="r" rtl="0" fontAlgn="base"/>
                      <a:r>
                        <a:rPr lang="en-US" sz="1400">
                          <a:effectLst/>
                          <a:latin typeface="Arial"/>
                        </a:rPr>
                        <a:t>$5,579,660.00  </a:t>
                      </a:r>
                    </a:p>
                  </a:txBody>
                  <a:tcPr anchor="ctr"/>
                </a:tc>
                <a:tc>
                  <a:txBody>
                    <a:bodyPr/>
                    <a:lstStyle/>
                    <a:p>
                      <a:pPr algn="r" rtl="0" fontAlgn="base"/>
                      <a:r>
                        <a:rPr lang="en-US" sz="1400">
                          <a:effectLst/>
                          <a:latin typeface="Arial"/>
                        </a:rPr>
                        <a:t> $6,000,000.00  </a:t>
                      </a:r>
                    </a:p>
                  </a:txBody>
                  <a:tcPr anchor="ctr"/>
                </a:tc>
                <a:tc>
                  <a:txBody>
                    <a:bodyPr/>
                    <a:lstStyle/>
                    <a:p>
                      <a:pPr algn="r" rtl="0" fontAlgn="base"/>
                      <a:r>
                        <a:rPr lang="en-US" sz="1400">
                          <a:effectLst/>
                          <a:latin typeface="Arial"/>
                        </a:rPr>
                        <a:t>$11,879,660.00 </a:t>
                      </a:r>
                    </a:p>
                  </a:txBody>
                  <a:tcPr anchor="ctr"/>
                </a:tc>
                <a:tc>
                  <a:txBody>
                    <a:bodyPr/>
                    <a:lstStyle/>
                    <a:p>
                      <a:pPr algn="r" rtl="0" fontAlgn="base"/>
                      <a:r>
                        <a:rPr lang="en-US" sz="1400">
                          <a:effectLst/>
                          <a:latin typeface="Arial"/>
                        </a:rPr>
                        <a:t>       41.1% </a:t>
                      </a:r>
                    </a:p>
                  </a:txBody>
                  <a:tcPr anchor="ctr"/>
                </a:tc>
                <a:extLst>
                  <a:ext uri="{0D108BD9-81ED-4DB2-BD59-A6C34878D82A}">
                    <a16:rowId xmlns:a16="http://schemas.microsoft.com/office/drawing/2014/main" val="2662082599"/>
                  </a:ext>
                </a:extLst>
              </a:tr>
              <a:tr h="387756">
                <a:tc>
                  <a:txBody>
                    <a:bodyPr/>
                    <a:lstStyle/>
                    <a:p>
                      <a:pPr rtl="0" fontAlgn="base"/>
                      <a:r>
                        <a:rPr lang="en-US" sz="1400">
                          <a:effectLst/>
                          <a:latin typeface="Arial"/>
                        </a:rPr>
                        <a:t>Administration </a:t>
                      </a:r>
                    </a:p>
                  </a:txBody>
                  <a:tcPr anchor="ctr"/>
                </a:tc>
                <a:tc>
                  <a:txBody>
                    <a:bodyPr/>
                    <a:lstStyle/>
                    <a:p>
                      <a:pPr algn="r" rtl="0" fontAlgn="base"/>
                      <a:r>
                        <a:rPr lang="en-US" sz="1400">
                          <a:effectLst/>
                          <a:latin typeface="Arial"/>
                        </a:rPr>
                        <a:t> $725,255.00  </a:t>
                      </a:r>
                    </a:p>
                  </a:txBody>
                  <a:tcPr anchor="ctr"/>
                </a:tc>
                <a:tc>
                  <a:txBody>
                    <a:bodyPr/>
                    <a:lstStyle/>
                    <a:p>
                      <a:pPr algn="r" rtl="0" fontAlgn="base"/>
                      <a:r>
                        <a:rPr lang="en-US" sz="1400">
                          <a:effectLst/>
                          <a:latin typeface="Arial"/>
                        </a:rPr>
                        <a:t>$0.00 </a:t>
                      </a:r>
                    </a:p>
                  </a:txBody>
                  <a:tcPr anchor="ctr"/>
                </a:tc>
                <a:tc>
                  <a:txBody>
                    <a:bodyPr/>
                    <a:lstStyle/>
                    <a:p>
                      <a:pPr algn="r" rtl="0" fontAlgn="base"/>
                      <a:r>
                        <a:rPr lang="en-US" sz="1400">
                          <a:effectLst/>
                          <a:latin typeface="Arial"/>
                        </a:rPr>
                        <a:t> $2,164,986.00  </a:t>
                      </a:r>
                    </a:p>
                  </a:txBody>
                  <a:tcPr anchor="ctr"/>
                </a:tc>
                <a:tc>
                  <a:txBody>
                    <a:bodyPr/>
                    <a:lstStyle/>
                    <a:p>
                      <a:pPr algn="r" rtl="0" fontAlgn="base"/>
                      <a:r>
                        <a:rPr lang="en-US" sz="1400">
                          <a:effectLst/>
                          <a:latin typeface="Arial"/>
                        </a:rPr>
                        <a:t>$2,890,241.00 </a:t>
                      </a:r>
                    </a:p>
                  </a:txBody>
                  <a:tcPr anchor="ctr"/>
                </a:tc>
                <a:tc>
                  <a:txBody>
                    <a:bodyPr/>
                    <a:lstStyle/>
                    <a:p>
                      <a:pPr algn="r" rtl="0" fontAlgn="base"/>
                      <a:r>
                        <a:rPr lang="en-US" sz="1400">
                          <a:effectLst/>
                          <a:latin typeface="Arial"/>
                        </a:rPr>
                        <a:t>10.0% </a:t>
                      </a:r>
                    </a:p>
                  </a:txBody>
                  <a:tcPr anchor="ctr"/>
                </a:tc>
                <a:extLst>
                  <a:ext uri="{0D108BD9-81ED-4DB2-BD59-A6C34878D82A}">
                    <a16:rowId xmlns:a16="http://schemas.microsoft.com/office/drawing/2014/main" val="777035195"/>
                  </a:ext>
                </a:extLst>
              </a:tr>
              <a:tr h="501803">
                <a:tc>
                  <a:txBody>
                    <a:bodyPr/>
                    <a:lstStyle/>
                    <a:p>
                      <a:pPr rtl="0" fontAlgn="base"/>
                      <a:r>
                        <a:rPr lang="en-US" sz="1400">
                          <a:effectLst/>
                          <a:latin typeface="Arial"/>
                        </a:rPr>
                        <a:t>Total </a:t>
                      </a:r>
                    </a:p>
                  </a:txBody>
                  <a:tcPr anchor="ctr"/>
                </a:tc>
                <a:tc>
                  <a:txBody>
                    <a:bodyPr/>
                    <a:lstStyle/>
                    <a:p>
                      <a:pPr algn="r" rtl="0" fontAlgn="base"/>
                      <a:r>
                        <a:rPr lang="en-US" sz="1400">
                          <a:effectLst/>
                          <a:latin typeface="Arial"/>
                        </a:rPr>
                        <a:t>$7,252,552.00 </a:t>
                      </a:r>
                    </a:p>
                  </a:txBody>
                  <a:tcPr anchor="ctr"/>
                </a:tc>
                <a:tc>
                  <a:txBody>
                    <a:bodyPr/>
                    <a:lstStyle/>
                    <a:p>
                      <a:pPr algn="r" rtl="0" fontAlgn="base"/>
                      <a:r>
                        <a:rPr lang="en-US" sz="1400">
                          <a:effectLst/>
                          <a:latin typeface="Arial"/>
                        </a:rPr>
                        <a:t>- </a:t>
                      </a:r>
                    </a:p>
                  </a:txBody>
                  <a:tcPr anchor="ctr"/>
                </a:tc>
                <a:tc>
                  <a:txBody>
                    <a:bodyPr/>
                    <a:lstStyle/>
                    <a:p>
                      <a:pPr algn="r" rtl="0" fontAlgn="base"/>
                      <a:r>
                        <a:rPr lang="en-US" sz="1400">
                          <a:effectLst/>
                          <a:latin typeface="Arial"/>
                        </a:rPr>
                        <a:t>$21,649,868.00  </a:t>
                      </a:r>
                    </a:p>
                  </a:txBody>
                  <a:tcPr anchor="ctr"/>
                </a:tc>
                <a:tc>
                  <a:txBody>
                    <a:bodyPr/>
                    <a:lstStyle/>
                    <a:p>
                      <a:pPr algn="r" rtl="0" fontAlgn="base"/>
                      <a:r>
                        <a:rPr lang="en-US" sz="1400">
                          <a:effectLst/>
                          <a:latin typeface="Arial"/>
                        </a:rPr>
                        <a:t>$28,902,420.00 </a:t>
                      </a:r>
                    </a:p>
                  </a:txBody>
                  <a:tcPr anchor="ctr"/>
                </a:tc>
                <a:tc>
                  <a:txBody>
                    <a:bodyPr/>
                    <a:lstStyle/>
                    <a:p>
                      <a:pPr algn="r" rtl="0" fontAlgn="base"/>
                      <a:r>
                        <a:rPr lang="en-US" sz="1400">
                          <a:effectLst/>
                          <a:latin typeface="Arial"/>
                        </a:rPr>
                        <a:t>100.0% </a:t>
                      </a:r>
                    </a:p>
                  </a:txBody>
                  <a:tcPr anchor="ctr"/>
                </a:tc>
                <a:extLst>
                  <a:ext uri="{0D108BD9-81ED-4DB2-BD59-A6C34878D82A}">
                    <a16:rowId xmlns:a16="http://schemas.microsoft.com/office/drawing/2014/main" val="465087929"/>
                  </a:ext>
                </a:extLst>
              </a:tr>
            </a:tbl>
          </a:graphicData>
        </a:graphic>
      </p:graphicFrame>
      <p:sp>
        <p:nvSpPr>
          <p:cNvPr id="5" name="TextBox 4">
            <a:extLst>
              <a:ext uri="{FF2B5EF4-FFF2-40B4-BE49-F238E27FC236}">
                <a16:creationId xmlns:a16="http://schemas.microsoft.com/office/drawing/2014/main" id="{1289A8BE-8387-4628-BC3A-382870EF8A31}"/>
              </a:ext>
            </a:extLst>
          </p:cNvPr>
          <p:cNvSpPr txBox="1"/>
          <p:nvPr/>
        </p:nvSpPr>
        <p:spPr>
          <a:xfrm>
            <a:off x="1905398" y="1328962"/>
            <a:ext cx="83575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r>
              <a:rPr lang="en-US">
                <a:solidFill>
                  <a:srgbClr val="005A8B"/>
                </a:solidFill>
                <a:latin typeface="Arial"/>
                <a:ea typeface="+mn-lt"/>
                <a:cs typeface="Times New Roman"/>
              </a:rPr>
              <a:t>HCDD proposes to fund $21,649,868.00 in the following ESG-CV activities by September 30, 2022:</a:t>
            </a:r>
            <a:endParaRPr lang="en-US">
              <a:solidFill>
                <a:srgbClr val="005A8B"/>
              </a:solidFill>
              <a:latin typeface="Arial"/>
              <a:cs typeface="Arial"/>
            </a:endParaRPr>
          </a:p>
        </p:txBody>
      </p:sp>
    </p:spTree>
    <p:extLst>
      <p:ext uri="{BB962C8B-B14F-4D97-AF65-F5344CB8AC3E}">
        <p14:creationId xmlns:p14="http://schemas.microsoft.com/office/powerpoint/2010/main" val="93262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3AB8-A496-4187-A2A7-9555804A0DBA}"/>
              </a:ext>
            </a:extLst>
          </p:cNvPr>
          <p:cNvSpPr>
            <a:spLocks noGrp="1"/>
          </p:cNvSpPr>
          <p:nvPr>
            <p:ph type="title"/>
          </p:nvPr>
        </p:nvSpPr>
        <p:spPr>
          <a:xfrm>
            <a:off x="2004889" y="274640"/>
            <a:ext cx="8537558" cy="598151"/>
          </a:xfrm>
        </p:spPr>
        <p:txBody>
          <a:bodyPr>
            <a:normAutofit fontScale="90000"/>
          </a:bodyPr>
          <a:lstStyle/>
          <a:p>
            <a:pPr algn="ctr"/>
            <a:r>
              <a:rPr lang="en-US">
                <a:latin typeface="Arial"/>
                <a:cs typeface="Arial"/>
              </a:rPr>
              <a:t>900 Winston Senior Living Community</a:t>
            </a:r>
            <a:endParaRPr lang="en-US"/>
          </a:p>
        </p:txBody>
      </p:sp>
      <p:sp>
        <p:nvSpPr>
          <p:cNvPr id="6" name="TextBox 5">
            <a:extLst>
              <a:ext uri="{FF2B5EF4-FFF2-40B4-BE49-F238E27FC236}">
                <a16:creationId xmlns:a16="http://schemas.microsoft.com/office/drawing/2014/main" id="{3732074A-6154-41DD-9B43-182D171F4FD9}"/>
              </a:ext>
            </a:extLst>
          </p:cNvPr>
          <p:cNvSpPr txBox="1"/>
          <p:nvPr/>
        </p:nvSpPr>
        <p:spPr>
          <a:xfrm>
            <a:off x="6098369" y="3768939"/>
            <a:ext cx="402241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400"/>
            <a:r>
              <a:rPr lang="en-US">
                <a:solidFill>
                  <a:srgbClr val="005A8B"/>
                </a:solidFill>
                <a:latin typeface="Arial"/>
                <a:ea typeface="+mn-lt"/>
                <a:cs typeface="Times New Roman"/>
              </a:rPr>
              <a:t>900 Winston will be a 114 unit, mixed-income affordable housing community for seniors that will feature a fitness center, business center &amp; meeting spaces. </a:t>
            </a:r>
            <a:endParaRPr lang="en-US">
              <a:solidFill>
                <a:srgbClr val="005A8B"/>
              </a:solidFill>
              <a:latin typeface="Times New Roman"/>
            </a:endParaRPr>
          </a:p>
        </p:txBody>
      </p:sp>
      <p:pic>
        <p:nvPicPr>
          <p:cNvPr id="5" name="Picture 6">
            <a:extLst>
              <a:ext uri="{FF2B5EF4-FFF2-40B4-BE49-F238E27FC236}">
                <a16:creationId xmlns:a16="http://schemas.microsoft.com/office/drawing/2014/main" id="{650477F9-99E8-4026-A5C9-84E915E0D61B}"/>
              </a:ext>
            </a:extLst>
          </p:cNvPr>
          <p:cNvPicPr>
            <a:picLocks noChangeAspect="1"/>
          </p:cNvPicPr>
          <p:nvPr/>
        </p:nvPicPr>
        <p:blipFill>
          <a:blip r:embed="rId2"/>
          <a:stretch>
            <a:fillRect/>
          </a:stretch>
        </p:blipFill>
        <p:spPr>
          <a:xfrm>
            <a:off x="6086526" y="1093255"/>
            <a:ext cx="3975033" cy="2634229"/>
          </a:xfrm>
          <a:prstGeom prst="rect">
            <a:avLst/>
          </a:prstGeom>
        </p:spPr>
      </p:pic>
      <p:pic>
        <p:nvPicPr>
          <p:cNvPr id="7" name="Picture 7">
            <a:extLst>
              <a:ext uri="{FF2B5EF4-FFF2-40B4-BE49-F238E27FC236}">
                <a16:creationId xmlns:a16="http://schemas.microsoft.com/office/drawing/2014/main" id="{CEDE5817-6C28-4711-B162-A9AE425B2B7C}"/>
              </a:ext>
            </a:extLst>
          </p:cNvPr>
          <p:cNvPicPr>
            <a:picLocks noChangeAspect="1"/>
          </p:cNvPicPr>
          <p:nvPr/>
        </p:nvPicPr>
        <p:blipFill>
          <a:blip r:embed="rId3"/>
          <a:stretch>
            <a:fillRect/>
          </a:stretch>
        </p:blipFill>
        <p:spPr>
          <a:xfrm>
            <a:off x="2189666" y="2585668"/>
            <a:ext cx="3880277" cy="2634229"/>
          </a:xfrm>
          <a:prstGeom prst="rect">
            <a:avLst/>
          </a:prstGeom>
        </p:spPr>
      </p:pic>
    </p:spTree>
    <p:extLst>
      <p:ext uri="{BB962C8B-B14F-4D97-AF65-F5344CB8AC3E}">
        <p14:creationId xmlns:p14="http://schemas.microsoft.com/office/powerpoint/2010/main" val="284097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p:txBody>
          <a:bodyPr>
            <a:normAutofit/>
          </a:bodyPr>
          <a:lstStyle/>
          <a:p>
            <a:r>
              <a:rPr lang="en-US"/>
              <a:t>Homebuyer Assistance Program</a:t>
            </a:r>
          </a:p>
        </p:txBody>
      </p:sp>
      <p:graphicFrame>
        <p:nvGraphicFramePr>
          <p:cNvPr id="7" name="Chart 6">
            <a:extLst>
              <a:ext uri="{FF2B5EF4-FFF2-40B4-BE49-F238E27FC236}">
                <a16:creationId xmlns:a16="http://schemas.microsoft.com/office/drawing/2014/main" id="{8C820845-F831-4B15-AD27-C0C746796BD3}"/>
              </a:ext>
            </a:extLst>
          </p:cNvPr>
          <p:cNvGraphicFramePr/>
          <p:nvPr/>
        </p:nvGraphicFramePr>
        <p:xfrm>
          <a:off x="1981200" y="1417640"/>
          <a:ext cx="8229600" cy="403764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797D8315-0FE4-4829-B22D-E2B9FB00D9AC}"/>
              </a:ext>
            </a:extLst>
          </p:cNvPr>
          <p:cNvSpPr/>
          <p:nvPr/>
        </p:nvSpPr>
        <p:spPr>
          <a:xfrm>
            <a:off x="3992880" y="5455283"/>
            <a:ext cx="4003040" cy="646331"/>
          </a:xfrm>
          <a:prstGeom prst="rect">
            <a:avLst/>
          </a:prstGeom>
        </p:spPr>
        <p:txBody>
          <a:bodyPr wrap="square">
            <a:spAutoFit/>
          </a:bodyPr>
          <a:lstStyle/>
          <a:p>
            <a:pPr algn="ctr" defTabSz="914400">
              <a:defRPr/>
            </a:pPr>
            <a:r>
              <a:rPr lang="en-US">
                <a:solidFill>
                  <a:srgbClr val="7F7F7F"/>
                </a:solidFill>
                <a:latin typeface="Arial" panose="020B0604020202020204" pitchFamily="34" charset="0"/>
                <a:cs typeface="Arial" panose="020B0604020202020204" pitchFamily="34" charset="0"/>
              </a:rPr>
              <a:t>Provides up to $30,000 to help Houstonians purchase a home</a:t>
            </a:r>
          </a:p>
        </p:txBody>
      </p:sp>
    </p:spTree>
    <p:extLst>
      <p:ext uri="{BB962C8B-B14F-4D97-AF65-F5344CB8AC3E}">
        <p14:creationId xmlns:p14="http://schemas.microsoft.com/office/powerpoint/2010/main" val="410077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1981200" y="274639"/>
            <a:ext cx="8459953" cy="1143000"/>
          </a:xfrm>
        </p:spPr>
        <p:txBody>
          <a:bodyPr>
            <a:normAutofit fontScale="90000"/>
          </a:bodyPr>
          <a:lstStyle/>
          <a:p>
            <a:r>
              <a:rPr lang="en-US"/>
              <a:t>Single Family Home Repair Program</a:t>
            </a:r>
          </a:p>
        </p:txBody>
      </p:sp>
      <p:sp>
        <p:nvSpPr>
          <p:cNvPr id="35" name="TextBox 34">
            <a:extLst>
              <a:ext uri="{FF2B5EF4-FFF2-40B4-BE49-F238E27FC236}">
                <a16:creationId xmlns:a16="http://schemas.microsoft.com/office/drawing/2014/main" id="{E77910C3-7085-4B3D-9A1E-69B6BC9BEB11}"/>
              </a:ext>
            </a:extLst>
          </p:cNvPr>
          <p:cNvSpPr txBox="1"/>
          <p:nvPr/>
        </p:nvSpPr>
        <p:spPr>
          <a:xfrm>
            <a:off x="4787268" y="1527340"/>
            <a:ext cx="2514598" cy="769441"/>
          </a:xfrm>
          <a:prstGeom prst="rect">
            <a:avLst/>
          </a:prstGeom>
          <a:noFill/>
        </p:spPr>
        <p:txBody>
          <a:bodyPr wrap="square" rtlCol="0">
            <a:spAutoFit/>
          </a:bodyPr>
          <a:lstStyle/>
          <a:p>
            <a:pPr algn="ctr" defTabSz="914400">
              <a:defRPr/>
            </a:pPr>
            <a:r>
              <a:rPr lang="en-US" sz="2200" b="1">
                <a:solidFill>
                  <a:srgbClr val="FFFFFF"/>
                </a:solidFill>
                <a:latin typeface="Arial Black" panose="020B0604020202020204" pitchFamily="34" charset="0"/>
                <a:cs typeface="Arial Black" panose="020B0604020202020204" pitchFamily="34" charset="0"/>
              </a:rPr>
              <a:t>New Home Development</a:t>
            </a:r>
            <a:endParaRPr lang="en-US" sz="1600">
              <a:solidFill>
                <a:srgbClr val="FFFFF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2DD14E4-9FCC-4A19-A094-3F0F68925F12}"/>
              </a:ext>
            </a:extLst>
          </p:cNvPr>
          <p:cNvSpPr/>
          <p:nvPr/>
        </p:nvSpPr>
        <p:spPr>
          <a:xfrm>
            <a:off x="3581401" y="5525870"/>
            <a:ext cx="4573753" cy="646331"/>
          </a:xfrm>
          <a:prstGeom prst="rect">
            <a:avLst/>
          </a:prstGeom>
        </p:spPr>
        <p:txBody>
          <a:bodyPr wrap="square">
            <a:spAutoFit/>
          </a:bodyPr>
          <a:lstStyle/>
          <a:p>
            <a:pPr algn="ctr" defTabSz="914400">
              <a:defRPr/>
            </a:pPr>
            <a:r>
              <a:rPr lang="en-US">
                <a:solidFill>
                  <a:srgbClr val="7F7F7F"/>
                </a:solidFill>
                <a:latin typeface="Arial" panose="020B0604020202020204" pitchFamily="34" charset="0"/>
                <a:cs typeface="Arial" panose="020B0604020202020204" pitchFamily="34" charset="0"/>
              </a:rPr>
              <a:t>Repairs and reconstructs existing homes for homeowners</a:t>
            </a:r>
          </a:p>
        </p:txBody>
      </p:sp>
      <p:graphicFrame>
        <p:nvGraphicFramePr>
          <p:cNvPr id="7" name="Chart 6">
            <a:extLst>
              <a:ext uri="{FF2B5EF4-FFF2-40B4-BE49-F238E27FC236}">
                <a16:creationId xmlns:a16="http://schemas.microsoft.com/office/drawing/2014/main" id="{C2D6839B-7785-423D-BE5E-D93C06E690DA}"/>
              </a:ext>
            </a:extLst>
          </p:cNvPr>
          <p:cNvGraphicFramePr/>
          <p:nvPr/>
        </p:nvGraphicFramePr>
        <p:xfrm>
          <a:off x="1981200" y="1417640"/>
          <a:ext cx="8153400" cy="3992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148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1981200" y="274639"/>
            <a:ext cx="8459953" cy="1143000"/>
          </a:xfrm>
        </p:spPr>
        <p:txBody>
          <a:bodyPr>
            <a:normAutofit/>
          </a:bodyPr>
          <a:lstStyle/>
          <a:p>
            <a:r>
              <a:rPr lang="en-US"/>
              <a:t>New Home Development Program</a:t>
            </a:r>
          </a:p>
        </p:txBody>
      </p:sp>
      <p:sp>
        <p:nvSpPr>
          <p:cNvPr id="35" name="TextBox 34">
            <a:extLst>
              <a:ext uri="{FF2B5EF4-FFF2-40B4-BE49-F238E27FC236}">
                <a16:creationId xmlns:a16="http://schemas.microsoft.com/office/drawing/2014/main" id="{E77910C3-7085-4B3D-9A1E-69B6BC9BEB11}"/>
              </a:ext>
            </a:extLst>
          </p:cNvPr>
          <p:cNvSpPr txBox="1"/>
          <p:nvPr/>
        </p:nvSpPr>
        <p:spPr>
          <a:xfrm>
            <a:off x="4787268" y="1527340"/>
            <a:ext cx="2514598" cy="769441"/>
          </a:xfrm>
          <a:prstGeom prst="rect">
            <a:avLst/>
          </a:prstGeom>
          <a:noFill/>
        </p:spPr>
        <p:txBody>
          <a:bodyPr wrap="square" rtlCol="0">
            <a:spAutoFit/>
          </a:bodyPr>
          <a:lstStyle/>
          <a:p>
            <a:pPr algn="ctr" defTabSz="914400">
              <a:defRPr/>
            </a:pPr>
            <a:r>
              <a:rPr lang="en-US" sz="2200" b="1">
                <a:solidFill>
                  <a:srgbClr val="FFFFFF"/>
                </a:solidFill>
                <a:latin typeface="Arial Black" panose="020B0604020202020204" pitchFamily="34" charset="0"/>
                <a:cs typeface="Arial Black" panose="020B0604020202020204" pitchFamily="34" charset="0"/>
              </a:rPr>
              <a:t>New Home Development</a:t>
            </a:r>
            <a:endParaRPr lang="en-US" sz="1600">
              <a:solidFill>
                <a:srgbClr val="FFFFF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2DD14E4-9FCC-4A19-A094-3F0F68925F12}"/>
              </a:ext>
            </a:extLst>
          </p:cNvPr>
          <p:cNvSpPr/>
          <p:nvPr/>
        </p:nvSpPr>
        <p:spPr>
          <a:xfrm>
            <a:off x="3886201" y="5410201"/>
            <a:ext cx="4192753" cy="646331"/>
          </a:xfrm>
          <a:prstGeom prst="rect">
            <a:avLst/>
          </a:prstGeom>
        </p:spPr>
        <p:txBody>
          <a:bodyPr wrap="square">
            <a:spAutoFit/>
          </a:bodyPr>
          <a:lstStyle/>
          <a:p>
            <a:pPr algn="ctr" defTabSz="914400">
              <a:defRPr/>
            </a:pPr>
            <a:r>
              <a:rPr lang="en-US">
                <a:solidFill>
                  <a:srgbClr val="7F7F7F"/>
                </a:solidFill>
                <a:latin typeface="Arial" panose="020B0604020202020204" pitchFamily="34" charset="0"/>
                <a:cs typeface="Arial" panose="020B0604020202020204" pitchFamily="34" charset="0"/>
              </a:rPr>
              <a:t>NHD builds new homes for sale at affordable prices</a:t>
            </a:r>
          </a:p>
        </p:txBody>
      </p:sp>
      <p:graphicFrame>
        <p:nvGraphicFramePr>
          <p:cNvPr id="7" name="Chart 6">
            <a:extLst>
              <a:ext uri="{FF2B5EF4-FFF2-40B4-BE49-F238E27FC236}">
                <a16:creationId xmlns:a16="http://schemas.microsoft.com/office/drawing/2014/main" id="{C2D6839B-7785-423D-BE5E-D93C06E690DA}"/>
              </a:ext>
            </a:extLst>
          </p:cNvPr>
          <p:cNvGraphicFramePr/>
          <p:nvPr/>
        </p:nvGraphicFramePr>
        <p:xfrm>
          <a:off x="2001419" y="1337930"/>
          <a:ext cx="8209383" cy="388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162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p:nvPr>
        </p:nvSpPr>
        <p:spPr/>
        <p:txBody>
          <a:bodyPr>
            <a:normAutofit/>
          </a:bodyPr>
          <a:lstStyle/>
          <a:p>
            <a:r>
              <a:rPr lang="en-US">
                <a:latin typeface="+mj-lt"/>
              </a:rPr>
              <a:t>Other Programs (Fiscal Year to Date)</a:t>
            </a:r>
          </a:p>
        </p:txBody>
      </p:sp>
      <p:sp>
        <p:nvSpPr>
          <p:cNvPr id="4" name="Text Placeholder 2">
            <a:extLst>
              <a:ext uri="{FF2B5EF4-FFF2-40B4-BE49-F238E27FC236}">
                <a16:creationId xmlns:a16="http://schemas.microsoft.com/office/drawing/2014/main" id="{5E5F4528-0DE6-45E4-BF79-31823773699E}"/>
              </a:ext>
            </a:extLst>
          </p:cNvPr>
          <p:cNvSpPr txBox="1">
            <a:spLocks/>
          </p:cNvSpPr>
          <p:nvPr/>
        </p:nvSpPr>
        <p:spPr>
          <a:xfrm>
            <a:off x="1981200" y="1524001"/>
            <a:ext cx="4343400" cy="403859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tabLst>
                <a:tab pos="2001838" algn="r"/>
              </a:tabLst>
              <a:defRPr/>
            </a:pPr>
            <a:r>
              <a:rPr lang="en-US" sz="5000">
                <a:solidFill>
                  <a:srgbClr val="0067AC"/>
                </a:solidFill>
              </a:rPr>
              <a:t>	</a:t>
            </a:r>
            <a:r>
              <a:rPr lang="en-US" sz="5000">
                <a:solidFill>
                  <a:srgbClr val="E86603"/>
                </a:solidFill>
              </a:rPr>
              <a:t>3,596</a:t>
            </a:r>
            <a:r>
              <a:rPr lang="en-US" sz="5000">
                <a:solidFill>
                  <a:srgbClr val="0067AC"/>
                </a:solidFill>
              </a:rPr>
              <a:t> </a:t>
            </a:r>
            <a:r>
              <a:rPr lang="en-US" sz="5000" b="1">
                <a:solidFill>
                  <a:srgbClr val="A0C65C"/>
                </a:solidFill>
              </a:rPr>
              <a:t> </a:t>
            </a:r>
          </a:p>
          <a:p>
            <a:pPr marL="0" indent="0" algn="r">
              <a:buNone/>
              <a:tabLst>
                <a:tab pos="2001838" algn="r"/>
              </a:tabLst>
              <a:defRPr/>
            </a:pPr>
            <a:r>
              <a:rPr lang="en-US" sz="2400">
                <a:solidFill>
                  <a:srgbClr val="7F7F7F"/>
                </a:solidFill>
              </a:rPr>
              <a:t>Service Visits – </a:t>
            </a:r>
          </a:p>
          <a:p>
            <a:pPr marL="0" indent="0" algn="r">
              <a:buNone/>
              <a:tabLst>
                <a:tab pos="2001838" algn="r"/>
              </a:tabLst>
              <a:defRPr/>
            </a:pPr>
            <a:r>
              <a:rPr lang="en-US" sz="2400">
                <a:solidFill>
                  <a:srgbClr val="7F7F7F"/>
                </a:solidFill>
              </a:rPr>
              <a:t>Public Services (Jun ‘20)</a:t>
            </a:r>
          </a:p>
          <a:p>
            <a:pPr marL="0" indent="0" algn="r">
              <a:buNone/>
              <a:tabLst>
                <a:tab pos="2001838" algn="r"/>
              </a:tabLst>
              <a:defRPr/>
            </a:pPr>
            <a:r>
              <a:rPr lang="en-US" sz="2400">
                <a:solidFill>
                  <a:srgbClr val="7F7F7F"/>
                </a:solidFill>
              </a:rPr>
              <a:t> </a:t>
            </a:r>
          </a:p>
          <a:p>
            <a:pPr marL="0" indent="0" algn="r">
              <a:buNone/>
              <a:tabLst>
                <a:tab pos="2001838" algn="r"/>
              </a:tabLst>
              <a:defRPr/>
            </a:pPr>
            <a:r>
              <a:rPr lang="en-US" sz="5000">
                <a:solidFill>
                  <a:srgbClr val="E86603"/>
                </a:solidFill>
              </a:rPr>
              <a:t>11</a:t>
            </a:r>
            <a:r>
              <a:rPr lang="en-US" sz="5000">
                <a:solidFill>
                  <a:srgbClr val="0067AC"/>
                </a:solidFill>
              </a:rPr>
              <a:t> </a:t>
            </a:r>
          </a:p>
          <a:p>
            <a:pPr marL="0" indent="0" algn="r">
              <a:buNone/>
              <a:tabLst>
                <a:tab pos="2001838" algn="r"/>
              </a:tabLst>
              <a:defRPr/>
            </a:pPr>
            <a:r>
              <a:rPr lang="en-US" sz="2400">
                <a:solidFill>
                  <a:srgbClr val="7F7F7F"/>
                </a:solidFill>
              </a:rPr>
              <a:t>Projects </a:t>
            </a:r>
            <a:r>
              <a:rPr lang="en-US" sz="2400" u="sng">
                <a:solidFill>
                  <a:srgbClr val="7F7F7F"/>
                </a:solidFill>
              </a:rPr>
              <a:t>under construction </a:t>
            </a:r>
            <a:r>
              <a:rPr lang="en-US" sz="2400">
                <a:solidFill>
                  <a:srgbClr val="7F7F7F"/>
                </a:solidFill>
              </a:rPr>
              <a:t>– </a:t>
            </a:r>
          </a:p>
          <a:p>
            <a:pPr marL="0" indent="0" algn="r">
              <a:buNone/>
              <a:tabLst>
                <a:tab pos="2001838" algn="r"/>
              </a:tabLst>
              <a:defRPr/>
            </a:pPr>
            <a:r>
              <a:rPr lang="en-US" sz="2400">
                <a:solidFill>
                  <a:srgbClr val="7F7F7F"/>
                </a:solidFill>
              </a:rPr>
              <a:t>Public Facilities (FY21)</a:t>
            </a:r>
          </a:p>
          <a:p>
            <a:pPr marL="0" indent="0">
              <a:buNone/>
              <a:defRPr/>
            </a:pPr>
            <a:endParaRPr lang="en-US" sz="2400">
              <a:solidFill>
                <a:srgbClr val="0067AC"/>
              </a:solidFill>
            </a:endParaRPr>
          </a:p>
          <a:p>
            <a:pPr marL="0" indent="0">
              <a:buNone/>
              <a:defRPr/>
            </a:pPr>
            <a:endParaRPr lang="en-US" sz="5000">
              <a:solidFill>
                <a:srgbClr val="0067AC"/>
              </a:solidFill>
            </a:endParaRPr>
          </a:p>
        </p:txBody>
      </p:sp>
      <p:sp>
        <p:nvSpPr>
          <p:cNvPr id="2" name="Rectangle 1">
            <a:extLst>
              <a:ext uri="{FF2B5EF4-FFF2-40B4-BE49-F238E27FC236}">
                <a16:creationId xmlns:a16="http://schemas.microsoft.com/office/drawing/2014/main" id="{7DAE7F5D-E1E8-4123-9157-24DDB65A4778}"/>
              </a:ext>
            </a:extLst>
          </p:cNvPr>
          <p:cNvSpPr/>
          <p:nvPr/>
        </p:nvSpPr>
        <p:spPr>
          <a:xfrm>
            <a:off x="6911163" y="2937473"/>
            <a:ext cx="3048000" cy="1200329"/>
          </a:xfrm>
          <a:prstGeom prst="rect">
            <a:avLst/>
          </a:prstGeom>
        </p:spPr>
        <p:txBody>
          <a:bodyPr wrap="square" anchor="t">
            <a:spAutoFit/>
          </a:bodyPr>
          <a:lstStyle/>
          <a:p>
            <a:pPr algn="ctr" defTabSz="914400">
              <a:defRPr/>
            </a:pPr>
            <a:r>
              <a:rPr lang="en-US">
                <a:solidFill>
                  <a:srgbClr val="2F2F2F"/>
                </a:solidFill>
                <a:latin typeface="Arial"/>
              </a:rPr>
              <a:t>Note: Public Services numbers have a one-month lag in reporting due to the nature of these programs.</a:t>
            </a:r>
          </a:p>
        </p:txBody>
      </p:sp>
    </p:spTree>
    <p:extLst>
      <p:ext uri="{BB962C8B-B14F-4D97-AF65-F5344CB8AC3E}">
        <p14:creationId xmlns:p14="http://schemas.microsoft.com/office/powerpoint/2010/main" val="120059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59B4F-A7C9-CC42-ACB2-067DC3ADB5B7}"/>
              </a:ext>
            </a:extLst>
          </p:cNvPr>
          <p:cNvSpPr>
            <a:spLocks noGrp="1"/>
          </p:cNvSpPr>
          <p:nvPr>
            <p:ph type="title"/>
          </p:nvPr>
        </p:nvSpPr>
        <p:spPr>
          <a:xfrm>
            <a:off x="1981200" y="274639"/>
            <a:ext cx="8382000" cy="1143000"/>
          </a:xfrm>
        </p:spPr>
        <p:txBody>
          <a:bodyPr>
            <a:normAutofit fontScale="90000"/>
          </a:bodyPr>
          <a:lstStyle/>
          <a:p>
            <a:pPr algn="ctr"/>
            <a:r>
              <a:rPr lang="en-US"/>
              <a:t>Spending by Program Area </a:t>
            </a:r>
            <a:br>
              <a:rPr lang="en-US"/>
            </a:br>
            <a:r>
              <a:rPr lang="en-US">
                <a:solidFill>
                  <a:srgbClr val="005A8B"/>
                </a:solidFill>
              </a:rPr>
              <a:t>FY21 (to date) </a:t>
            </a:r>
            <a:r>
              <a:rPr lang="en-US"/>
              <a:t>vs. </a:t>
            </a:r>
            <a:r>
              <a:rPr lang="en-US">
                <a:solidFill>
                  <a:srgbClr val="005A8B"/>
                </a:solidFill>
              </a:rPr>
              <a:t>FY20</a:t>
            </a:r>
          </a:p>
        </p:txBody>
      </p:sp>
      <p:sp>
        <p:nvSpPr>
          <p:cNvPr id="35" name="TextBox 34">
            <a:extLst>
              <a:ext uri="{FF2B5EF4-FFF2-40B4-BE49-F238E27FC236}">
                <a16:creationId xmlns:a16="http://schemas.microsoft.com/office/drawing/2014/main" id="{E77910C3-7085-4B3D-9A1E-69B6BC9BEB11}"/>
              </a:ext>
            </a:extLst>
          </p:cNvPr>
          <p:cNvSpPr txBox="1"/>
          <p:nvPr/>
        </p:nvSpPr>
        <p:spPr>
          <a:xfrm>
            <a:off x="4787268" y="1527340"/>
            <a:ext cx="2514598" cy="769441"/>
          </a:xfrm>
          <a:prstGeom prst="rect">
            <a:avLst/>
          </a:prstGeom>
          <a:noFill/>
        </p:spPr>
        <p:txBody>
          <a:bodyPr wrap="square" rtlCol="0">
            <a:spAutoFit/>
          </a:bodyPr>
          <a:lstStyle/>
          <a:p>
            <a:pPr algn="ctr" defTabSz="914400">
              <a:defRPr/>
            </a:pPr>
            <a:r>
              <a:rPr lang="en-US" sz="2200" b="1">
                <a:solidFill>
                  <a:srgbClr val="FFFFFF"/>
                </a:solidFill>
                <a:latin typeface="Arial Black" panose="020B0604020202020204" pitchFamily="34" charset="0"/>
                <a:cs typeface="Arial Black" panose="020B0604020202020204" pitchFamily="34" charset="0"/>
              </a:rPr>
              <a:t>New Home Development</a:t>
            </a:r>
            <a:endParaRPr lang="en-US" sz="1600">
              <a:solidFill>
                <a:srgbClr val="FFFFFF"/>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C2D6839B-7785-423D-BE5E-D93C06E690DA}"/>
              </a:ext>
            </a:extLst>
          </p:cNvPr>
          <p:cNvGraphicFramePr/>
          <p:nvPr/>
        </p:nvGraphicFramePr>
        <p:xfrm>
          <a:off x="1981200" y="1417640"/>
          <a:ext cx="8229600" cy="467836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C1EB3A4-A189-4CC8-84E9-0770BC8CE48B}"/>
              </a:ext>
            </a:extLst>
          </p:cNvPr>
          <p:cNvSpPr txBox="1"/>
          <p:nvPr/>
        </p:nvSpPr>
        <p:spPr>
          <a:xfrm>
            <a:off x="8204200" y="3429001"/>
            <a:ext cx="2301240" cy="830997"/>
          </a:xfrm>
          <a:prstGeom prst="rect">
            <a:avLst/>
          </a:prstGeom>
          <a:noFill/>
        </p:spPr>
        <p:txBody>
          <a:bodyPr wrap="square" rtlCol="0">
            <a:spAutoFit/>
          </a:bodyPr>
          <a:lstStyle/>
          <a:p>
            <a:pPr defTabSz="914400"/>
            <a:r>
              <a:rPr lang="en-US" sz="1600" i="1">
                <a:solidFill>
                  <a:srgbClr val="2F2F2F"/>
                </a:solidFill>
                <a:latin typeface="Arial"/>
              </a:rPr>
              <a:t>Note</a:t>
            </a:r>
            <a:r>
              <a:rPr lang="en-US" sz="1600">
                <a:solidFill>
                  <a:srgbClr val="2F2F2F"/>
                </a:solidFill>
                <a:latin typeface="Arial"/>
              </a:rPr>
              <a:t>: FY21 numbers </a:t>
            </a:r>
          </a:p>
          <a:p>
            <a:pPr defTabSz="914400"/>
            <a:r>
              <a:rPr lang="en-US" sz="1600">
                <a:solidFill>
                  <a:srgbClr val="2F2F2F"/>
                </a:solidFill>
                <a:latin typeface="Arial"/>
              </a:rPr>
              <a:t>          do not include </a:t>
            </a:r>
          </a:p>
          <a:p>
            <a:pPr defTabSz="914400"/>
            <a:r>
              <a:rPr lang="en-US" sz="1600">
                <a:solidFill>
                  <a:srgbClr val="2F2F2F"/>
                </a:solidFill>
                <a:latin typeface="Arial"/>
              </a:rPr>
              <a:t>          project delivery</a:t>
            </a:r>
          </a:p>
        </p:txBody>
      </p:sp>
    </p:spTree>
    <p:extLst>
      <p:ext uri="{BB962C8B-B14F-4D97-AF65-F5344CB8AC3E}">
        <p14:creationId xmlns:p14="http://schemas.microsoft.com/office/powerpoint/2010/main" val="119736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83DA-CD76-8349-B09D-BF82D74A4E2F}"/>
              </a:ext>
            </a:extLst>
          </p:cNvPr>
          <p:cNvSpPr>
            <a:spLocks noGrp="1"/>
          </p:cNvSpPr>
          <p:nvPr>
            <p:ph type="ctrTitle"/>
          </p:nvPr>
        </p:nvSpPr>
        <p:spPr>
          <a:xfrm>
            <a:off x="2209800" y="1439174"/>
            <a:ext cx="7772400" cy="3048000"/>
          </a:xfrm>
          <a:prstGeom prst="rect">
            <a:avLst/>
          </a:prstGeom>
        </p:spPr>
        <p:txBody>
          <a:bodyPr anchor="t"/>
          <a:lstStyle/>
          <a:p>
            <a:br>
              <a:rPr lang="en-US"/>
            </a:br>
            <a:r>
              <a:rPr lang="en-US">
                <a:latin typeface="Arial Black"/>
              </a:rPr>
              <a:t>THANK YOU!</a:t>
            </a:r>
            <a:endParaRPr lang="en-US"/>
          </a:p>
        </p:txBody>
      </p:sp>
    </p:spTree>
    <p:extLst>
      <p:ext uri="{BB962C8B-B14F-4D97-AF65-F5344CB8AC3E}">
        <p14:creationId xmlns:p14="http://schemas.microsoft.com/office/powerpoint/2010/main" val="1542796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652E9C-631C-4EA3-A245-0633DA762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A11F79-B78D-4A0E-8847-525316B22B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F0EADB9-466B-49C0-B11C-ECC85F346BA3}"/>
              </a:ext>
            </a:extLst>
          </p:cNvPr>
          <p:cNvSpPr>
            <a:spLocks noGrp="1"/>
          </p:cNvSpPr>
          <p:nvPr>
            <p:ph type="ctrTitle"/>
          </p:nvPr>
        </p:nvSpPr>
        <p:spPr>
          <a:xfrm>
            <a:off x="3836504" y="758952"/>
            <a:ext cx="7319175" cy="3566160"/>
          </a:xfrm>
        </p:spPr>
        <p:txBody>
          <a:bodyPr>
            <a:normAutofit/>
          </a:bodyPr>
          <a:lstStyle/>
          <a:p>
            <a:r>
              <a:rPr lang="en-US" sz="6200"/>
              <a:t>Housing &amp; Community Affairs Committee Presentation</a:t>
            </a:r>
          </a:p>
        </p:txBody>
      </p:sp>
      <p:sp>
        <p:nvSpPr>
          <p:cNvPr id="3" name="Subtitle 2">
            <a:extLst>
              <a:ext uri="{FF2B5EF4-FFF2-40B4-BE49-F238E27FC236}">
                <a16:creationId xmlns:a16="http://schemas.microsoft.com/office/drawing/2014/main" id="{DA40D0C6-F9FE-4A3D-BA55-B00FE9676CE5}"/>
              </a:ext>
            </a:extLst>
          </p:cNvPr>
          <p:cNvSpPr>
            <a:spLocks noGrp="1"/>
          </p:cNvSpPr>
          <p:nvPr>
            <p:ph type="subTitle" idx="1"/>
          </p:nvPr>
        </p:nvSpPr>
        <p:spPr>
          <a:xfrm>
            <a:off x="3836504" y="4455620"/>
            <a:ext cx="7321946" cy="1143000"/>
          </a:xfrm>
        </p:spPr>
        <p:txBody>
          <a:bodyPr>
            <a:normAutofit/>
          </a:bodyPr>
          <a:lstStyle/>
          <a:p>
            <a:r>
              <a:rPr lang="en-US" dirty="0"/>
              <a:t>Houston apartment association</a:t>
            </a:r>
          </a:p>
          <a:p>
            <a:r>
              <a:rPr lang="en-US" dirty="0"/>
              <a:t>August 18, 2020</a:t>
            </a:r>
          </a:p>
        </p:txBody>
      </p:sp>
      <p:pic>
        <p:nvPicPr>
          <p:cNvPr id="7" name="Graphic 6" descr="House">
            <a:extLst>
              <a:ext uri="{FF2B5EF4-FFF2-40B4-BE49-F238E27FC236}">
                <a16:creationId xmlns:a16="http://schemas.microsoft.com/office/drawing/2014/main" id="{A5C0B8B6-12D3-436C-9039-2EA33D2649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
        <p:nvSpPr>
          <p:cNvPr id="14" name="Rectangle 13">
            <a:extLst>
              <a:ext uri="{FF2B5EF4-FFF2-40B4-BE49-F238E27FC236}">
                <a16:creationId xmlns:a16="http://schemas.microsoft.com/office/drawing/2014/main" id="{04D0B784-4306-4620-A278-1F5FFDE5A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2344334-CC5A-4E5A-929E-D7BC8EA8F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7221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709EDD3-5CE3-4780-B0F2-86C6DAD0254D}"/>
              </a:ext>
            </a:extLst>
          </p:cNvPr>
          <p:cNvSpPr>
            <a:spLocks noGrp="1"/>
          </p:cNvSpPr>
          <p:nvPr>
            <p:ph type="title"/>
          </p:nvPr>
        </p:nvSpPr>
        <p:spPr>
          <a:xfrm>
            <a:off x="492370" y="605896"/>
            <a:ext cx="3084844" cy="5646208"/>
          </a:xfrm>
        </p:spPr>
        <p:txBody>
          <a:bodyPr anchor="ctr">
            <a:normAutofit/>
          </a:bodyPr>
          <a:lstStyle/>
          <a:p>
            <a:r>
              <a:rPr lang="en-US" dirty="0">
                <a:solidFill>
                  <a:srgbClr val="FFFFFF"/>
                </a:solidFill>
              </a:rPr>
              <a:t>About HAA</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2">
            <a:extLst>
              <a:ext uri="{FF2B5EF4-FFF2-40B4-BE49-F238E27FC236}">
                <a16:creationId xmlns:a16="http://schemas.microsoft.com/office/drawing/2014/main" id="{84784F21-9266-4238-889D-AB384DAE81DF}"/>
              </a:ext>
            </a:extLst>
          </p:cNvPr>
          <p:cNvSpPr>
            <a:spLocks noGrp="1"/>
          </p:cNvSpPr>
          <p:nvPr>
            <p:ph idx="1"/>
          </p:nvPr>
        </p:nvSpPr>
        <p:spPr>
          <a:xfrm>
            <a:off x="4742016" y="605896"/>
            <a:ext cx="6413663" cy="5646208"/>
          </a:xfrm>
        </p:spPr>
        <p:txBody>
          <a:bodyPr anchor="ctr">
            <a:normAutofit/>
          </a:bodyPr>
          <a:lstStyle/>
          <a:p>
            <a:pPr>
              <a:buFont typeface="Wingdings" panose="05000000000000000000" pitchFamily="2" charset="2"/>
              <a:buChar char="§"/>
            </a:pPr>
            <a:r>
              <a:rPr lang="en-US" sz="2800" dirty="0"/>
              <a:t>Non-profit trade association representing the owners, managers and employees of the apartment industry in Houston and surrounding areas.</a:t>
            </a:r>
          </a:p>
          <a:p>
            <a:pPr>
              <a:buFont typeface="Wingdings" panose="05000000000000000000" pitchFamily="2" charset="2"/>
              <a:buChar char="§"/>
            </a:pPr>
            <a:r>
              <a:rPr lang="en-US" sz="2800" dirty="0"/>
              <a:t>Our members operate about 650,000 units representing over 90% in the Houston area.</a:t>
            </a:r>
          </a:p>
          <a:p>
            <a:pPr>
              <a:buFont typeface="Wingdings" panose="05000000000000000000" pitchFamily="2" charset="2"/>
              <a:buChar char="§"/>
            </a:pPr>
            <a:r>
              <a:rPr lang="en-US" sz="2800" dirty="0"/>
              <a:t>Our mission</a:t>
            </a:r>
          </a:p>
          <a:p>
            <a:pPr lvl="1">
              <a:buFont typeface="Wingdings" panose="05000000000000000000" pitchFamily="2" charset="2"/>
              <a:buChar char="§"/>
            </a:pPr>
            <a:r>
              <a:rPr lang="en-US" sz="2800" dirty="0"/>
              <a:t>Education</a:t>
            </a:r>
          </a:p>
          <a:p>
            <a:pPr lvl="1">
              <a:buFont typeface="Wingdings" panose="05000000000000000000" pitchFamily="2" charset="2"/>
              <a:buChar char="§"/>
            </a:pPr>
            <a:r>
              <a:rPr lang="en-US" sz="2800" dirty="0"/>
              <a:t>Communication</a:t>
            </a:r>
          </a:p>
          <a:p>
            <a:pPr lvl="1">
              <a:buFont typeface="Wingdings" panose="05000000000000000000" pitchFamily="2" charset="2"/>
              <a:buChar char="§"/>
            </a:pPr>
            <a:r>
              <a:rPr lang="en-US" sz="2800" dirty="0"/>
              <a:t>Advocacy</a:t>
            </a:r>
          </a:p>
        </p:txBody>
      </p:sp>
    </p:spTree>
    <p:extLst>
      <p:ext uri="{BB962C8B-B14F-4D97-AF65-F5344CB8AC3E}">
        <p14:creationId xmlns:p14="http://schemas.microsoft.com/office/powerpoint/2010/main" val="3696798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7E2181-7AFA-4F69-A121-62DADC361E46}"/>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HAA During the Pandemic</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750BB27-8105-4B1A-A0E1-E70262486872}"/>
              </a:ext>
            </a:extLst>
          </p:cNvPr>
          <p:cNvSpPr>
            <a:spLocks noGrp="1"/>
          </p:cNvSpPr>
          <p:nvPr>
            <p:ph idx="1"/>
          </p:nvPr>
        </p:nvSpPr>
        <p:spPr>
          <a:xfrm>
            <a:off x="4742016" y="605896"/>
            <a:ext cx="6413663" cy="5646208"/>
          </a:xfrm>
        </p:spPr>
        <p:txBody>
          <a:bodyPr anchor="ctr">
            <a:normAutofit fontScale="92500"/>
          </a:bodyPr>
          <a:lstStyle/>
          <a:p>
            <a:pPr>
              <a:buFont typeface="Wingdings" panose="05000000000000000000" pitchFamily="2" charset="2"/>
              <a:buChar char="§"/>
            </a:pPr>
            <a:r>
              <a:rPr lang="en-US" sz="2800" dirty="0"/>
              <a:t>Advocacy:</a:t>
            </a:r>
          </a:p>
          <a:p>
            <a:pPr lvl="1">
              <a:buFont typeface="Wingdings" panose="05000000000000000000" pitchFamily="2" charset="2"/>
              <a:buChar char="§"/>
            </a:pPr>
            <a:r>
              <a:rPr lang="en-US" sz="2800" dirty="0"/>
              <a:t>Critical to help policymakers understand that apartment community workers are “essential personnel” to maintain homes for Houston renters.</a:t>
            </a:r>
          </a:p>
          <a:p>
            <a:pPr lvl="1">
              <a:buFont typeface="Wingdings" panose="05000000000000000000" pitchFamily="2" charset="2"/>
              <a:buChar char="§"/>
            </a:pPr>
            <a:r>
              <a:rPr lang="en-US" sz="2800" dirty="0"/>
              <a:t>Worked with city leaders and </a:t>
            </a:r>
            <a:r>
              <a:rPr lang="en-US" sz="2800" dirty="0" err="1"/>
              <a:t>BakerRipley</a:t>
            </a:r>
            <a:r>
              <a:rPr lang="en-US" sz="2800" dirty="0"/>
              <a:t> on May Phase 1 rental assistance program</a:t>
            </a:r>
          </a:p>
          <a:p>
            <a:pPr>
              <a:buFont typeface="Wingdings" panose="05000000000000000000" pitchFamily="2" charset="2"/>
              <a:buChar char="§"/>
            </a:pPr>
            <a:r>
              <a:rPr lang="en-US" sz="2800" dirty="0"/>
              <a:t>Philanthropy - $100,000 donation to ACAM</a:t>
            </a:r>
          </a:p>
          <a:p>
            <a:pPr>
              <a:buFont typeface="Wingdings" panose="05000000000000000000" pitchFamily="2" charset="2"/>
              <a:buChar char="§"/>
            </a:pPr>
            <a:r>
              <a:rPr lang="en-US" sz="2800" dirty="0"/>
              <a:t>Educating our members</a:t>
            </a:r>
          </a:p>
          <a:p>
            <a:pPr lvl="1">
              <a:buFont typeface="Wingdings" panose="05000000000000000000" pitchFamily="2" charset="2"/>
              <a:buChar char="§"/>
            </a:pPr>
            <a:r>
              <a:rPr lang="en-US" sz="2800" dirty="0"/>
              <a:t>County Judge’s Orders</a:t>
            </a:r>
          </a:p>
          <a:p>
            <a:pPr lvl="1">
              <a:buFont typeface="Wingdings" panose="05000000000000000000" pitchFamily="2" charset="2"/>
              <a:buChar char="§"/>
            </a:pPr>
            <a:r>
              <a:rPr lang="en-US" sz="2800" dirty="0"/>
              <a:t>Governor’s Orders</a:t>
            </a:r>
          </a:p>
          <a:p>
            <a:pPr lvl="1">
              <a:buFont typeface="Wingdings" panose="05000000000000000000" pitchFamily="2" charset="2"/>
              <a:buChar char="§"/>
            </a:pPr>
            <a:r>
              <a:rPr lang="en-US" sz="2800" dirty="0"/>
              <a:t>Texas Supreme Court Orders</a:t>
            </a:r>
          </a:p>
          <a:p>
            <a:pPr lvl="1">
              <a:buFont typeface="Wingdings" panose="05000000000000000000" pitchFamily="2" charset="2"/>
              <a:buChar char="§"/>
            </a:pPr>
            <a:r>
              <a:rPr lang="en-US" sz="2800" dirty="0"/>
              <a:t>CARES Act</a:t>
            </a:r>
          </a:p>
        </p:txBody>
      </p:sp>
    </p:spTree>
    <p:extLst>
      <p:ext uri="{BB962C8B-B14F-4D97-AF65-F5344CB8AC3E}">
        <p14:creationId xmlns:p14="http://schemas.microsoft.com/office/powerpoint/2010/main" val="1732248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1" y="381000"/>
            <a:ext cx="8034277" cy="876114"/>
          </a:xfrm>
        </p:spPr>
        <p:txBody>
          <a:bodyPr>
            <a:noAutofit/>
          </a:bodyPr>
          <a:lstStyle/>
          <a:p>
            <a:r>
              <a:rPr lang="en-US" sz="3200" err="1">
                <a:latin typeface="Arial"/>
                <a:cs typeface="Arial"/>
              </a:rPr>
              <a:t>III.a</a:t>
            </a:r>
            <a:r>
              <a:rPr lang="en-US" sz="3200">
                <a:latin typeface="Arial"/>
                <a:cs typeface="Arial"/>
              </a:rPr>
              <a:t>. Public Facilities </a:t>
            </a:r>
            <a:br>
              <a:rPr lang="en-US" sz="3200">
                <a:latin typeface="Arial"/>
                <a:cs typeface="Arial"/>
              </a:rPr>
            </a:br>
            <a:r>
              <a:rPr lang="en-US" sz="2800">
                <a:latin typeface="Arial"/>
                <a:cs typeface="Arial"/>
              </a:rPr>
              <a:t>Voluntary Buyout Program (First Amendment)</a:t>
            </a:r>
            <a:endParaRPr lang="en-US" sz="2800"/>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027000" y="1588763"/>
            <a:ext cx="8126157" cy="4305955"/>
          </a:xfrm>
        </p:spPr>
        <p:txBody>
          <a:bodyPr vert="horz" lIns="91440" tIns="45720" rIns="91440" bIns="45720" rtlCol="0" anchor="t">
            <a:noAutofit/>
          </a:bodyPr>
          <a:lstStyle/>
          <a:p>
            <a:pPr marL="0" indent="0" algn="just">
              <a:spcBef>
                <a:spcPts val="0"/>
              </a:spcBef>
              <a:buNone/>
            </a:pPr>
            <a:r>
              <a:rPr lang="en-US" sz="2000">
                <a:solidFill>
                  <a:schemeClr val="tx2"/>
                </a:solidFill>
                <a:cs typeface="Arial"/>
              </a:rPr>
              <a:t>An Ordinance authorizing a First Amendment to the Amended and Restated Interlocal Agreement between the City of Houston (City) and Harris County Flood Control District (the District) to replace the title of all exhibits stated as “Voluntary Housing Buyout” with “the Voluntary Buyout Program” to expand the pool of properties eligible under the Voluntary Buyout Program.</a:t>
            </a:r>
          </a:p>
          <a:p>
            <a:pPr marL="0" indent="0" algn="just">
              <a:spcBef>
                <a:spcPts val="0"/>
              </a:spcBef>
              <a:buNone/>
            </a:pPr>
            <a:endParaRPr lang="en-US" sz="2000">
              <a:solidFill>
                <a:schemeClr val="tx2"/>
              </a:solidFill>
              <a:cs typeface="Arial"/>
            </a:endParaRPr>
          </a:p>
          <a:p>
            <a:pPr marL="0" indent="0" algn="just">
              <a:spcBef>
                <a:spcPts val="0"/>
              </a:spcBef>
              <a:buNone/>
            </a:pPr>
            <a:r>
              <a:rPr lang="en-US" sz="2000">
                <a:solidFill>
                  <a:schemeClr val="tx2"/>
                </a:solidFill>
                <a:cs typeface="Arial"/>
              </a:rPr>
              <a:t>In addition, a budget modification will be made within three neighborhoods to allow for additional property buyouts:</a:t>
            </a:r>
          </a:p>
          <a:p>
            <a:pPr marL="0" indent="0" algn="just">
              <a:spcBef>
                <a:spcPts val="0"/>
              </a:spcBef>
              <a:buNone/>
            </a:pPr>
            <a:endParaRPr lang="en-US" sz="2000">
              <a:solidFill>
                <a:schemeClr val="tx2"/>
              </a:solidFill>
              <a:cs typeface="Arial"/>
            </a:endParaRPr>
          </a:p>
          <a:p>
            <a:pPr algn="just">
              <a:spcBef>
                <a:spcPts val="0"/>
              </a:spcBef>
              <a:buFont typeface="Arial"/>
              <a:buChar char="•"/>
            </a:pPr>
            <a:r>
              <a:rPr lang="en-US" sz="2000">
                <a:solidFill>
                  <a:schemeClr val="tx2"/>
                </a:solidFill>
                <a:cs typeface="Arial"/>
              </a:rPr>
              <a:t>Braeburn Glen</a:t>
            </a:r>
          </a:p>
          <a:p>
            <a:pPr algn="just">
              <a:spcBef>
                <a:spcPts val="0"/>
              </a:spcBef>
              <a:buFont typeface="Arial"/>
              <a:buChar char="•"/>
            </a:pPr>
            <a:r>
              <a:rPr lang="en-US" sz="2000">
                <a:solidFill>
                  <a:schemeClr val="tx2"/>
                </a:solidFill>
                <a:cs typeface="Arial"/>
              </a:rPr>
              <a:t>Glenburnie &amp; Cashiola</a:t>
            </a:r>
          </a:p>
          <a:p>
            <a:pPr algn="just">
              <a:spcBef>
                <a:spcPts val="0"/>
              </a:spcBef>
              <a:buFont typeface="Arial"/>
              <a:buChar char="•"/>
            </a:pPr>
            <a:r>
              <a:rPr lang="en-US" sz="2000" err="1">
                <a:solidFill>
                  <a:schemeClr val="tx2"/>
                </a:solidFill>
                <a:cs typeface="Arial"/>
              </a:rPr>
              <a:t>Langwood</a:t>
            </a:r>
            <a:endParaRPr lang="en-US">
              <a:solidFill>
                <a:schemeClr val="tx2"/>
              </a:solidFill>
              <a:cs typeface="Arial"/>
            </a:endParaRPr>
          </a:p>
        </p:txBody>
      </p:sp>
    </p:spTree>
    <p:extLst>
      <p:ext uri="{BB962C8B-B14F-4D97-AF65-F5344CB8AC3E}">
        <p14:creationId xmlns:p14="http://schemas.microsoft.com/office/powerpoint/2010/main" val="168825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54AE65-9172-452B-9E95-6DA5AC4F89B0}"/>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Key Issue - Evictions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7025CAB-92F1-445C-A951-E345EDA0F9D4}"/>
              </a:ext>
            </a:extLst>
          </p:cNvPr>
          <p:cNvSpPr>
            <a:spLocks noGrp="1"/>
          </p:cNvSpPr>
          <p:nvPr>
            <p:ph idx="1"/>
          </p:nvPr>
        </p:nvSpPr>
        <p:spPr>
          <a:xfrm>
            <a:off x="4742016" y="605896"/>
            <a:ext cx="6413663" cy="5646208"/>
          </a:xfrm>
        </p:spPr>
        <p:txBody>
          <a:bodyPr anchor="ctr">
            <a:normAutofit/>
          </a:bodyPr>
          <a:lstStyle/>
          <a:p>
            <a:pPr marL="0" indent="0">
              <a:buNone/>
            </a:pPr>
            <a:r>
              <a:rPr lang="en-US" sz="2800" dirty="0"/>
              <a:t>Eviction Policy Timeline</a:t>
            </a:r>
          </a:p>
          <a:p>
            <a:pPr>
              <a:buFont typeface="Wingdings" panose="05000000000000000000" pitchFamily="2" charset="2"/>
              <a:buChar char="§"/>
            </a:pPr>
            <a:r>
              <a:rPr lang="en-US" sz="2800" dirty="0"/>
              <a:t>CARES Act suspended evictions on “covered properties” through July 24, then only after 30-day notice to vacate</a:t>
            </a:r>
          </a:p>
          <a:p>
            <a:pPr>
              <a:buFont typeface="Wingdings" panose="05000000000000000000" pitchFamily="2" charset="2"/>
              <a:buChar char="§"/>
            </a:pPr>
            <a:r>
              <a:rPr lang="en-US" sz="2800" dirty="0"/>
              <a:t>Texas Supreme Court Moratoria – Series of orders suspended all residential non-payment evictions through May 18.</a:t>
            </a:r>
          </a:p>
          <a:p>
            <a:pPr>
              <a:buFont typeface="Wingdings" panose="05000000000000000000" pitchFamily="2" charset="2"/>
              <a:buChar char="§"/>
            </a:pPr>
            <a:r>
              <a:rPr lang="en-US" sz="2800" dirty="0"/>
              <a:t>Courts given flexibility over deadlines through September</a:t>
            </a:r>
          </a:p>
          <a:p>
            <a:pPr>
              <a:buFont typeface="Wingdings" panose="05000000000000000000" pitchFamily="2" charset="2"/>
              <a:buChar char="§"/>
            </a:pPr>
            <a:r>
              <a:rPr lang="en-US" sz="2800" dirty="0"/>
              <a:t>Courts have limited ability to hold jury trials through October 1</a:t>
            </a:r>
          </a:p>
        </p:txBody>
      </p:sp>
    </p:spTree>
    <p:extLst>
      <p:ext uri="{BB962C8B-B14F-4D97-AF65-F5344CB8AC3E}">
        <p14:creationId xmlns:p14="http://schemas.microsoft.com/office/powerpoint/2010/main" val="2127688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54AE65-9172-452B-9E95-6DA5AC4F89B0}"/>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Key Issue – Evictions (continued)</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7025CAB-92F1-445C-A951-E345EDA0F9D4}"/>
              </a:ext>
            </a:extLst>
          </p:cNvPr>
          <p:cNvSpPr>
            <a:spLocks noGrp="1"/>
          </p:cNvSpPr>
          <p:nvPr>
            <p:ph idx="1"/>
          </p:nvPr>
        </p:nvSpPr>
        <p:spPr>
          <a:xfrm>
            <a:off x="4742016" y="605896"/>
            <a:ext cx="6413663" cy="5646208"/>
          </a:xfrm>
        </p:spPr>
        <p:txBody>
          <a:bodyPr anchor="ctr">
            <a:normAutofit/>
          </a:bodyPr>
          <a:lstStyle/>
          <a:p>
            <a:pPr>
              <a:buFont typeface="Wingdings" panose="05000000000000000000" pitchFamily="2" charset="2"/>
              <a:buChar char="§"/>
            </a:pPr>
            <a:r>
              <a:rPr lang="en-US" sz="2800" dirty="0"/>
              <a:t>Eviction is a last resort– Properties want to keep residents.</a:t>
            </a:r>
          </a:p>
          <a:p>
            <a:pPr>
              <a:buFont typeface="Wingdings" panose="05000000000000000000" pitchFamily="2" charset="2"/>
              <a:buChar char="§"/>
            </a:pPr>
            <a:r>
              <a:rPr lang="en-US" sz="2800" dirty="0"/>
              <a:t>But…providing housing costs money.</a:t>
            </a:r>
          </a:p>
          <a:p>
            <a:pPr lvl="1">
              <a:buFont typeface="Wingdings" panose="05000000000000000000" pitchFamily="2" charset="2"/>
              <a:buChar char="§"/>
            </a:pPr>
            <a:r>
              <a:rPr lang="en-US" sz="2800" dirty="0"/>
              <a:t>Mortgage</a:t>
            </a:r>
          </a:p>
          <a:p>
            <a:pPr lvl="1">
              <a:buFont typeface="Wingdings" panose="05000000000000000000" pitchFamily="2" charset="2"/>
              <a:buChar char="§"/>
            </a:pPr>
            <a:r>
              <a:rPr lang="en-US" sz="2800" dirty="0"/>
              <a:t>Property Taxes</a:t>
            </a:r>
          </a:p>
          <a:p>
            <a:pPr lvl="1">
              <a:buFont typeface="Wingdings" panose="05000000000000000000" pitchFamily="2" charset="2"/>
              <a:buChar char="§"/>
            </a:pPr>
            <a:r>
              <a:rPr lang="en-US" sz="2800" dirty="0"/>
              <a:t>Utilities</a:t>
            </a:r>
          </a:p>
          <a:p>
            <a:pPr lvl="1">
              <a:buFont typeface="Wingdings" panose="05000000000000000000" pitchFamily="2" charset="2"/>
              <a:buChar char="§"/>
            </a:pPr>
            <a:r>
              <a:rPr lang="en-US" sz="2800" dirty="0"/>
              <a:t>Staff Payroll </a:t>
            </a:r>
          </a:p>
          <a:p>
            <a:pPr lvl="1">
              <a:buFont typeface="Wingdings" panose="05000000000000000000" pitchFamily="2" charset="2"/>
              <a:buChar char="§"/>
            </a:pPr>
            <a:r>
              <a:rPr lang="en-US" sz="2800" dirty="0"/>
              <a:t>Maintenance and Cleaning Supplies</a:t>
            </a:r>
          </a:p>
          <a:p>
            <a:pPr>
              <a:buFont typeface="Wingdings" panose="05000000000000000000" pitchFamily="2" charset="2"/>
              <a:buChar char="§"/>
            </a:pPr>
            <a:r>
              <a:rPr lang="en-US" sz="2800" dirty="0"/>
              <a:t>Sample Survey – Since pandemic began, 218 respondents to HAA survey have deferred $2.9 million in rent, waived $1.5 million in fees.</a:t>
            </a:r>
          </a:p>
        </p:txBody>
      </p:sp>
    </p:spTree>
    <p:extLst>
      <p:ext uri="{BB962C8B-B14F-4D97-AF65-F5344CB8AC3E}">
        <p14:creationId xmlns:p14="http://schemas.microsoft.com/office/powerpoint/2010/main" val="1090761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B19E38A-C53B-4FD0-B811-54C79E8CC0A2}"/>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Key Issue – Rental Assistance</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07E2603-AEB6-4CC9-96EF-44FC7647CAE2}"/>
              </a:ext>
            </a:extLst>
          </p:cNvPr>
          <p:cNvSpPr>
            <a:spLocks noGrp="1"/>
          </p:cNvSpPr>
          <p:nvPr>
            <p:ph idx="1"/>
          </p:nvPr>
        </p:nvSpPr>
        <p:spPr>
          <a:xfrm>
            <a:off x="4742016" y="374755"/>
            <a:ext cx="6413663" cy="6160956"/>
          </a:xfrm>
        </p:spPr>
        <p:txBody>
          <a:bodyPr anchor="ctr">
            <a:noAutofit/>
          </a:bodyPr>
          <a:lstStyle/>
          <a:p>
            <a:pPr>
              <a:buFont typeface="Wingdings" panose="05000000000000000000" pitchFamily="2" charset="2"/>
              <a:buChar char="§"/>
            </a:pPr>
            <a:r>
              <a:rPr lang="en-US" sz="2800" dirty="0"/>
              <a:t>Houston Phase 1 Rental Assistance (May) -       $15 million available to families &lt; 80% AMI</a:t>
            </a:r>
          </a:p>
          <a:p>
            <a:pPr lvl="1">
              <a:buFont typeface="Wingdings" panose="05000000000000000000" pitchFamily="2" charset="2"/>
              <a:buChar char="§"/>
            </a:pPr>
            <a:r>
              <a:rPr lang="en-US" sz="2800" dirty="0"/>
              <a:t>Program distributed funds to those in need quickly but was quickly exhausted.</a:t>
            </a:r>
          </a:p>
          <a:p>
            <a:pPr>
              <a:buFont typeface="Wingdings" panose="05000000000000000000" pitchFamily="2" charset="2"/>
              <a:buChar char="§"/>
            </a:pPr>
            <a:r>
              <a:rPr lang="en-US" sz="2800" dirty="0"/>
              <a:t>Harris County Programs</a:t>
            </a:r>
          </a:p>
          <a:p>
            <a:pPr lvl="1">
              <a:buFont typeface="Wingdings" panose="05000000000000000000" pitchFamily="2" charset="2"/>
              <a:buChar char="§"/>
            </a:pPr>
            <a:r>
              <a:rPr lang="en-US" sz="2800" dirty="0"/>
              <a:t>Various programs involving direct assistance. New $25 million program will include rental assistance.</a:t>
            </a:r>
          </a:p>
          <a:p>
            <a:pPr>
              <a:buFont typeface="Wingdings" panose="05000000000000000000" pitchFamily="2" charset="2"/>
              <a:buChar char="§"/>
            </a:pPr>
            <a:r>
              <a:rPr lang="en-US" sz="2800" dirty="0"/>
              <a:t>Surrounding Cities and Counties – Various rental assistance programs underway in Fort Bend County, Montgomery County, Brazoria County and the City of Pearland.</a:t>
            </a:r>
          </a:p>
          <a:p>
            <a:pPr>
              <a:buFont typeface="Wingdings" panose="05000000000000000000" pitchFamily="2" charset="2"/>
              <a:buChar char="§"/>
            </a:pPr>
            <a:r>
              <a:rPr lang="en-US" sz="2800" dirty="0"/>
              <a:t>Federal – Negotiations underway to gain additional relief</a:t>
            </a:r>
          </a:p>
        </p:txBody>
      </p:sp>
    </p:spTree>
    <p:extLst>
      <p:ext uri="{BB962C8B-B14F-4D97-AF65-F5344CB8AC3E}">
        <p14:creationId xmlns:p14="http://schemas.microsoft.com/office/powerpoint/2010/main" val="521105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095619-6B2F-42CC-BD92-3C072FFD0348}"/>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Key Issue – Property Operations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45D9478-AD64-4248-A3CD-A1B32BDED84A}"/>
              </a:ext>
            </a:extLst>
          </p:cNvPr>
          <p:cNvSpPr>
            <a:spLocks noGrp="1"/>
          </p:cNvSpPr>
          <p:nvPr>
            <p:ph idx="1"/>
          </p:nvPr>
        </p:nvSpPr>
        <p:spPr>
          <a:xfrm>
            <a:off x="4742016" y="174567"/>
            <a:ext cx="6413663" cy="6391125"/>
          </a:xfrm>
        </p:spPr>
        <p:txBody>
          <a:bodyPr anchor="ctr">
            <a:normAutofit/>
          </a:bodyPr>
          <a:lstStyle/>
          <a:p>
            <a:pPr>
              <a:buFont typeface="Wingdings" panose="05000000000000000000" pitchFamily="2" charset="2"/>
              <a:buChar char="§"/>
            </a:pPr>
            <a:r>
              <a:rPr lang="en-US" sz="2800" dirty="0"/>
              <a:t>Property common/amenity areas – Faced with unclear or conflicting requirements, many properties have closed amenity areas like fitness centers, community rooms and swimming pools. Others have tried to keep some or all open with enhanced cleaning and social distancing requirements.</a:t>
            </a:r>
          </a:p>
          <a:p>
            <a:pPr>
              <a:buFont typeface="Wingdings" panose="05000000000000000000" pitchFamily="2" charset="2"/>
              <a:buChar char="§"/>
            </a:pPr>
            <a:r>
              <a:rPr lang="en-US" sz="2800" dirty="0"/>
              <a:t>Maintenance and Cleaning</a:t>
            </a:r>
          </a:p>
          <a:p>
            <a:pPr lvl="1">
              <a:buFont typeface="Wingdings" panose="05000000000000000000" pitchFamily="2" charset="2"/>
              <a:buChar char="§"/>
            </a:pPr>
            <a:r>
              <a:rPr lang="en-US" sz="2800" dirty="0"/>
              <a:t>Challenges created with maintenance technicians entering occupied units.</a:t>
            </a:r>
          </a:p>
          <a:p>
            <a:pPr lvl="1">
              <a:buFont typeface="Wingdings" panose="05000000000000000000" pitchFamily="2" charset="2"/>
              <a:buChar char="§"/>
            </a:pPr>
            <a:r>
              <a:rPr lang="en-US" sz="2800" dirty="0"/>
              <a:t>Added stress on property and staffs with more residents in their units all day.</a:t>
            </a:r>
          </a:p>
          <a:p>
            <a:pPr lvl="1">
              <a:buFont typeface="Wingdings" panose="05000000000000000000" pitchFamily="2" charset="2"/>
              <a:buChar char="§"/>
            </a:pPr>
            <a:r>
              <a:rPr lang="en-US" sz="2800" dirty="0"/>
              <a:t>Added utility and cleaning costs</a:t>
            </a:r>
          </a:p>
          <a:p>
            <a:pPr lvl="1">
              <a:buFont typeface="Wingdings" panose="05000000000000000000" pitchFamily="2" charset="2"/>
              <a:buChar char="§"/>
            </a:pPr>
            <a:r>
              <a:rPr lang="en-US" sz="2800" dirty="0"/>
              <a:t>Plumbing stress (Wipes aren’t flushable)</a:t>
            </a:r>
          </a:p>
          <a:p>
            <a:endParaRPr lang="en-US" dirty="0"/>
          </a:p>
        </p:txBody>
      </p:sp>
    </p:spTree>
    <p:extLst>
      <p:ext uri="{BB962C8B-B14F-4D97-AF65-F5344CB8AC3E}">
        <p14:creationId xmlns:p14="http://schemas.microsoft.com/office/powerpoint/2010/main" val="285318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03E3CFE-029F-4C23-BD51-8D865ACB5967}"/>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Resources for Your Constituents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CB682F5-4E3B-455B-8FC0-3648D252B2A2}"/>
              </a:ext>
            </a:extLst>
          </p:cNvPr>
          <p:cNvSpPr>
            <a:spLocks noGrp="1"/>
          </p:cNvSpPr>
          <p:nvPr>
            <p:ph idx="1"/>
          </p:nvPr>
        </p:nvSpPr>
        <p:spPr>
          <a:xfrm>
            <a:off x="4742016" y="605896"/>
            <a:ext cx="6413663" cy="5646208"/>
          </a:xfrm>
        </p:spPr>
        <p:txBody>
          <a:bodyPr anchor="ctr">
            <a:normAutofit/>
          </a:bodyPr>
          <a:lstStyle/>
          <a:p>
            <a:pPr>
              <a:buFont typeface="Wingdings" panose="05000000000000000000" pitchFamily="2" charset="2"/>
              <a:buChar char="§"/>
            </a:pPr>
            <a:r>
              <a:rPr lang="en-US" sz="2400" dirty="0"/>
              <a:t>HAA resources for residents here: </a:t>
            </a:r>
            <a:r>
              <a:rPr lang="en-US" sz="2400" dirty="0">
                <a:hlinkClick r:id="rId2"/>
              </a:rPr>
              <a:t>https://haaonline.org/renters</a:t>
            </a:r>
            <a:r>
              <a:rPr lang="en-US" sz="2400" dirty="0"/>
              <a:t> </a:t>
            </a:r>
          </a:p>
          <a:p>
            <a:pPr>
              <a:buFont typeface="Wingdings" panose="05000000000000000000" pitchFamily="2" charset="2"/>
              <a:buChar char="§"/>
            </a:pPr>
            <a:r>
              <a:rPr lang="en-US" sz="2400" dirty="0"/>
              <a:t>Financial resources for renters: </a:t>
            </a:r>
            <a:r>
              <a:rPr lang="en-US" sz="2400" dirty="0">
                <a:hlinkClick r:id="rId3"/>
              </a:rPr>
              <a:t>https://haaonline.org/financialhelp</a:t>
            </a:r>
            <a:endParaRPr lang="en-US" sz="2400" dirty="0"/>
          </a:p>
          <a:p>
            <a:pPr>
              <a:buFont typeface="Wingdings" panose="05000000000000000000" pitchFamily="2" charset="2"/>
              <a:buChar char="§"/>
            </a:pPr>
            <a:r>
              <a:rPr lang="en-US" sz="2400" dirty="0"/>
              <a:t>HAA Resident Relations Department: (713) 595-0303 (Be patient)</a:t>
            </a:r>
          </a:p>
          <a:p>
            <a:pPr>
              <a:buFont typeface="Wingdings" panose="05000000000000000000" pitchFamily="2" charset="2"/>
              <a:buChar char="§"/>
            </a:pPr>
            <a:r>
              <a:rPr lang="en-US" sz="2400" dirty="0"/>
              <a:t>Lone Star Legal Aid: (713) 652-0077</a:t>
            </a:r>
          </a:p>
          <a:p>
            <a:pPr>
              <a:buFont typeface="Wingdings" panose="05000000000000000000" pitchFamily="2" charset="2"/>
              <a:buChar char="§"/>
            </a:pPr>
            <a:r>
              <a:rPr lang="en-US" sz="2400" dirty="0"/>
              <a:t>City of Houston Fair Housing: (713) 652-0077, Ext. 5</a:t>
            </a:r>
          </a:p>
          <a:p>
            <a:pPr>
              <a:buFont typeface="Wingdings" panose="05000000000000000000" pitchFamily="2" charset="2"/>
              <a:buChar char="§"/>
            </a:pPr>
            <a:r>
              <a:rPr lang="en-US" sz="2400" dirty="0"/>
              <a:t>Habitability issues: Call 311 – Ask for Multifamily Habitability</a:t>
            </a:r>
          </a:p>
          <a:p>
            <a:pPr>
              <a:buFont typeface="Wingdings" panose="05000000000000000000" pitchFamily="2" charset="2"/>
              <a:buChar char="§"/>
            </a:pPr>
            <a:r>
              <a:rPr lang="en-US" sz="2400" dirty="0"/>
              <a:t>Swimming Pool Issues: Call 311 – Ask for “Consumer Health Services”</a:t>
            </a:r>
          </a:p>
          <a:p>
            <a:endParaRPr lang="en-US" dirty="0"/>
          </a:p>
        </p:txBody>
      </p:sp>
    </p:spTree>
    <p:extLst>
      <p:ext uri="{BB962C8B-B14F-4D97-AF65-F5344CB8AC3E}">
        <p14:creationId xmlns:p14="http://schemas.microsoft.com/office/powerpoint/2010/main" val="1423223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78CD-252D-471B-A84E-ACD2DA461CB3}"/>
              </a:ext>
            </a:extLst>
          </p:cNvPr>
          <p:cNvSpPr>
            <a:spLocks noGrp="1"/>
          </p:cNvSpPr>
          <p:nvPr>
            <p:ph type="title"/>
          </p:nvPr>
        </p:nvSpPr>
        <p:spPr/>
        <p:txBody>
          <a:bodyPr/>
          <a:lstStyle/>
          <a:p>
            <a:r>
              <a:rPr lang="en-US" dirty="0"/>
              <a:t>Issues for When This Is All Over…</a:t>
            </a:r>
          </a:p>
        </p:txBody>
      </p:sp>
      <p:sp>
        <p:nvSpPr>
          <p:cNvPr id="3" name="Content Placeholder 2">
            <a:extLst>
              <a:ext uri="{FF2B5EF4-FFF2-40B4-BE49-F238E27FC236}">
                <a16:creationId xmlns:a16="http://schemas.microsoft.com/office/drawing/2014/main" id="{430B42E0-788A-4CC2-852C-21569C519FC7}"/>
              </a:ext>
            </a:extLst>
          </p:cNvPr>
          <p:cNvSpPr>
            <a:spLocks noGrp="1"/>
          </p:cNvSpPr>
          <p:nvPr>
            <p:ph idx="1"/>
          </p:nvPr>
        </p:nvSpPr>
        <p:spPr>
          <a:xfrm>
            <a:off x="1097280" y="1845734"/>
            <a:ext cx="10058400" cy="4330214"/>
          </a:xfrm>
        </p:spPr>
        <p:txBody>
          <a:bodyPr>
            <a:noAutofit/>
          </a:bodyPr>
          <a:lstStyle/>
          <a:p>
            <a:pPr>
              <a:buFont typeface="Wingdings" panose="05000000000000000000" pitchFamily="2" charset="2"/>
              <a:buChar char="§"/>
            </a:pPr>
            <a:r>
              <a:rPr lang="en-US" sz="2800" dirty="0"/>
              <a:t>Property Taxes – Primary driver of need to increase rent.</a:t>
            </a:r>
          </a:p>
          <a:p>
            <a:pPr>
              <a:buFont typeface="Wingdings" panose="05000000000000000000" pitchFamily="2" charset="2"/>
              <a:buChar char="§"/>
            </a:pPr>
            <a:r>
              <a:rPr lang="en-US" sz="2800" dirty="0"/>
              <a:t>Wages – Real wages for low-skill and unskilled labor aren’t keeping up with the real cost of providing rental housing</a:t>
            </a:r>
          </a:p>
          <a:p>
            <a:pPr>
              <a:buFont typeface="Wingdings" panose="05000000000000000000" pitchFamily="2" charset="2"/>
              <a:buChar char="§"/>
            </a:pPr>
            <a:r>
              <a:rPr lang="en-US" sz="2800" dirty="0"/>
              <a:t>Solid Waste – Houston still pays for solid waste service out of general revenue, but only provides service to single-family homes.</a:t>
            </a:r>
          </a:p>
          <a:p>
            <a:pPr>
              <a:buFont typeface="Wingdings" panose="05000000000000000000" pitchFamily="2" charset="2"/>
              <a:buChar char="§"/>
            </a:pPr>
            <a:r>
              <a:rPr lang="en-US" sz="2800" dirty="0"/>
              <a:t>Housing Vouchers</a:t>
            </a:r>
          </a:p>
          <a:p>
            <a:pPr lvl="1">
              <a:buFont typeface="Wingdings" panose="05000000000000000000" pitchFamily="2" charset="2"/>
              <a:buChar char="§"/>
            </a:pPr>
            <a:r>
              <a:rPr lang="en-US" sz="2800" dirty="0"/>
              <a:t>Insufficient supply of housing choice vouchers</a:t>
            </a:r>
          </a:p>
          <a:p>
            <a:pPr lvl="1">
              <a:buFont typeface="Wingdings" panose="05000000000000000000" pitchFamily="2" charset="2"/>
              <a:buChar char="§"/>
            </a:pPr>
            <a:r>
              <a:rPr lang="en-US" sz="2800" dirty="0"/>
              <a:t>Voucher Mobility (</a:t>
            </a:r>
            <a:r>
              <a:rPr lang="en-US" sz="2800" dirty="0" err="1"/>
              <a:t>NestQuest</a:t>
            </a:r>
            <a:r>
              <a:rPr lang="en-US" sz="2800" dirty="0"/>
              <a:t>)</a:t>
            </a:r>
          </a:p>
          <a:p>
            <a:pPr>
              <a:buFont typeface="Wingdings" panose="05000000000000000000" pitchFamily="2" charset="2"/>
              <a:buChar char="§"/>
            </a:pPr>
            <a:r>
              <a:rPr lang="en-US" sz="2800" dirty="0"/>
              <a:t>Eviction Policy after the pandemic</a:t>
            </a:r>
          </a:p>
        </p:txBody>
      </p:sp>
    </p:spTree>
    <p:extLst>
      <p:ext uri="{BB962C8B-B14F-4D97-AF65-F5344CB8AC3E}">
        <p14:creationId xmlns:p14="http://schemas.microsoft.com/office/powerpoint/2010/main" val="2145097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A7F16-FF51-4A27-AF57-5E529DA258FA}"/>
              </a:ext>
            </a:extLst>
          </p:cNvPr>
          <p:cNvPicPr>
            <a:picLocks noChangeAspect="1"/>
          </p:cNvPicPr>
          <p:nvPr/>
        </p:nvPicPr>
        <p:blipFill>
          <a:blip r:embed="rId2"/>
          <a:stretch>
            <a:fillRect/>
          </a:stretch>
        </p:blipFill>
        <p:spPr>
          <a:xfrm>
            <a:off x="1586870" y="643467"/>
            <a:ext cx="9018259" cy="5050225"/>
          </a:xfrm>
          <a:prstGeom prst="rect">
            <a:avLst/>
          </a:prstGeom>
        </p:spPr>
      </p:pic>
    </p:spTree>
    <p:extLst>
      <p:ext uri="{BB962C8B-B14F-4D97-AF65-F5344CB8AC3E}">
        <p14:creationId xmlns:p14="http://schemas.microsoft.com/office/powerpoint/2010/main" val="2661865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Autofit/>
          </a:bodyPr>
          <a:lstStyle/>
          <a:p>
            <a:pPr algn="l"/>
            <a:endParaRPr sz="8000" dirty="0">
              <a:latin typeface="Perpetua" panose="02020502060401020303" pitchFamily="18" charset="0"/>
              <a:ea typeface="Playfair Display"/>
              <a:cs typeface="Playfair Display"/>
              <a:sym typeface="Playfair Display"/>
            </a:endParaRPr>
          </a:p>
          <a:p>
            <a:r>
              <a:rPr lang="en" sz="8000" dirty="0">
                <a:latin typeface="Perpetua" panose="02020502060401020303" pitchFamily="18" charset="0"/>
                <a:ea typeface="Playfair Display"/>
                <a:cs typeface="Playfair Display"/>
                <a:sym typeface="Playfair Display"/>
              </a:rPr>
              <a:t>Evictions in Houston and Harris County</a:t>
            </a:r>
            <a:endParaRPr sz="4800" b="1" dirty="0">
              <a:latin typeface="Perpetua" panose="02020502060401020303" pitchFamily="18" charset="0"/>
              <a:ea typeface="Playfair Display"/>
              <a:cs typeface="Playfair Display"/>
              <a:sym typeface="Playfair Display"/>
            </a:endParaRPr>
          </a:p>
        </p:txBody>
      </p:sp>
      <p:sp>
        <p:nvSpPr>
          <p:cNvPr id="61" name="Google Shape;61;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Autofit/>
          </a:bodyPr>
          <a:lstStyle/>
          <a:p>
            <a:pPr marL="0" indent="0"/>
            <a:r>
              <a:rPr lang="en" sz="2400" dirty="0">
                <a:latin typeface="Lora"/>
                <a:ea typeface="Lora"/>
                <a:cs typeface="Lora"/>
                <a:sym typeface="Lora"/>
              </a:rPr>
              <a:t>August 18, 2020</a:t>
            </a:r>
            <a:endParaRPr sz="2400" dirty="0">
              <a:latin typeface="Lora"/>
              <a:ea typeface="Lora"/>
              <a:cs typeface="Lora"/>
              <a:sym typeface="Lora"/>
            </a:endParaRPr>
          </a:p>
        </p:txBody>
      </p:sp>
      <p:sp>
        <p:nvSpPr>
          <p:cNvPr id="62" name="Google Shape;62;p13"/>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67</a:t>
            </a:fld>
            <a:endParaRPr kern="0">
              <a:solidFill>
                <a:srgbClr val="595959"/>
              </a:solidFill>
              <a:latin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68</a:t>
            </a:fld>
            <a:endParaRPr kern="0">
              <a:solidFill>
                <a:srgbClr val="595959"/>
              </a:solidFill>
              <a:latin typeface="Arial"/>
              <a:cs typeface="Arial"/>
              <a:sym typeface="Arial"/>
            </a:endParaRPr>
          </a:p>
        </p:txBody>
      </p:sp>
      <p:sp>
        <p:nvSpPr>
          <p:cNvPr id="68" name="Google Shape;68;p14"/>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69" name="Google Shape;69;p14"/>
          <p:cNvPicPr preferRelativeResize="0"/>
          <p:nvPr/>
        </p:nvPicPr>
        <p:blipFill>
          <a:blip r:embed="rId3">
            <a:alphaModFix/>
          </a:blip>
          <a:stretch>
            <a:fillRect/>
          </a:stretch>
        </p:blipFill>
        <p:spPr>
          <a:xfrm>
            <a:off x="1053001" y="-69099"/>
            <a:ext cx="9982721" cy="6858001"/>
          </a:xfrm>
          <a:prstGeom prst="rect">
            <a:avLst/>
          </a:prstGeom>
          <a:noFill/>
          <a:ln>
            <a:noFill/>
          </a:ln>
        </p:spPr>
      </p:pic>
      <p:sp>
        <p:nvSpPr>
          <p:cNvPr id="70" name="Google Shape;70;p14"/>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69</a:t>
            </a:fld>
            <a:endParaRPr kern="0">
              <a:solidFill>
                <a:srgbClr val="595959"/>
              </a:solidFill>
              <a:latin typeface="Arial"/>
              <a:cs typeface="Arial"/>
              <a:sym typeface="Arial"/>
            </a:endParaRPr>
          </a:p>
        </p:txBody>
      </p:sp>
      <p:sp>
        <p:nvSpPr>
          <p:cNvPr id="76" name="Google Shape;76;p15"/>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77" name="Google Shape;77;p15"/>
          <p:cNvPicPr preferRelativeResize="0"/>
          <p:nvPr/>
        </p:nvPicPr>
        <p:blipFill>
          <a:blip r:embed="rId3">
            <a:alphaModFix/>
          </a:blip>
          <a:stretch>
            <a:fillRect/>
          </a:stretch>
        </p:blipFill>
        <p:spPr>
          <a:xfrm>
            <a:off x="1053001" y="-69099"/>
            <a:ext cx="9982721" cy="6858001"/>
          </a:xfrm>
          <a:prstGeom prst="rect">
            <a:avLst/>
          </a:prstGeom>
          <a:noFill/>
          <a:ln>
            <a:noFill/>
          </a:ln>
        </p:spPr>
      </p:pic>
      <p:sp>
        <p:nvSpPr>
          <p:cNvPr id="78" name="Google Shape;78;p15"/>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79;p15"/>
          <p:cNvSpPr/>
          <p:nvPr/>
        </p:nvSpPr>
        <p:spPr>
          <a:xfrm>
            <a:off x="1170167" y="952367"/>
            <a:ext cx="8308400" cy="51032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0;p15"/>
          <p:cNvSpPr/>
          <p:nvPr/>
        </p:nvSpPr>
        <p:spPr>
          <a:xfrm>
            <a:off x="9480000" y="2181833"/>
            <a:ext cx="1663200" cy="38272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1;p15"/>
          <p:cNvSpPr txBox="1"/>
          <p:nvPr/>
        </p:nvSpPr>
        <p:spPr>
          <a:xfrm>
            <a:off x="444767" y="1829033"/>
            <a:ext cx="8490800" cy="64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533" b="1" kern="0">
                <a:solidFill>
                  <a:srgbClr val="FF0000"/>
                </a:solidFill>
                <a:latin typeface="Lora"/>
                <a:ea typeface="Lora"/>
                <a:cs typeface="Lora"/>
                <a:sym typeface="Lora"/>
              </a:rPr>
              <a:t>How many households had an eviction threat?</a:t>
            </a:r>
            <a:endParaRPr sz="2533" b="1" kern="0">
              <a:solidFill>
                <a:srgbClr val="FF0000"/>
              </a:solidFill>
              <a:latin typeface="Lora"/>
              <a:ea typeface="Lora"/>
              <a:cs typeface="Lora"/>
              <a:sym typeface="Lora"/>
            </a:endParaRPr>
          </a:p>
          <a:p>
            <a:pPr algn="ctr" defTabSz="1219170">
              <a:buClr>
                <a:srgbClr val="000000"/>
              </a:buClr>
            </a:pPr>
            <a:r>
              <a:rPr lang="en" sz="2000" b="1" i="1" kern="0">
                <a:solidFill>
                  <a:srgbClr val="FF0000"/>
                </a:solidFill>
                <a:latin typeface="Lora"/>
                <a:ea typeface="Lora"/>
                <a:cs typeface="Lora"/>
                <a:sym typeface="Lora"/>
              </a:rPr>
              <a:t>(doesn’t include appeals or duplicates)</a:t>
            </a:r>
            <a:endParaRPr sz="2000" b="1" i="1" kern="0">
              <a:solidFill>
                <a:srgbClr val="FF0000"/>
              </a:solidFill>
              <a:latin typeface="Lora"/>
              <a:ea typeface="Lora"/>
              <a:cs typeface="Lora"/>
              <a:sym typeface="Lora"/>
            </a:endParaRPr>
          </a:p>
        </p:txBody>
      </p:sp>
      <p:cxnSp>
        <p:nvCxnSpPr>
          <p:cNvPr id="82" name="Google Shape;82;p15"/>
          <p:cNvCxnSpPr/>
          <p:nvPr/>
        </p:nvCxnSpPr>
        <p:spPr>
          <a:xfrm rot="10800000" flipH="1">
            <a:off x="8341067" y="1569567"/>
            <a:ext cx="1018000" cy="538000"/>
          </a:xfrm>
          <a:prstGeom prst="straightConnector1">
            <a:avLst/>
          </a:prstGeom>
          <a:noFill/>
          <a:ln w="38100" cap="flat" cmpd="sng">
            <a:solidFill>
              <a:srgbClr val="FF0000"/>
            </a:solidFill>
            <a:prstDash val="solid"/>
            <a:round/>
            <a:headEnd type="none" w="med" len="med"/>
            <a:tailEnd type="stealth"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8069810" cy="876114"/>
          </a:xfrm>
        </p:spPr>
        <p:txBody>
          <a:bodyPr>
            <a:noAutofit/>
          </a:bodyPr>
          <a:lstStyle/>
          <a:p>
            <a:r>
              <a:rPr lang="en-US" sz="3200" err="1">
                <a:latin typeface="Arial"/>
                <a:cs typeface="Arial"/>
              </a:rPr>
              <a:t>III.a</a:t>
            </a:r>
            <a:r>
              <a:rPr lang="en-US" sz="3200">
                <a:latin typeface="Arial"/>
                <a:cs typeface="Arial"/>
              </a:rPr>
              <a:t>. Public Facilities </a:t>
            </a:r>
            <a:br>
              <a:rPr lang="en-US" sz="3200">
                <a:latin typeface="Arial"/>
                <a:cs typeface="Arial"/>
              </a:rPr>
            </a:br>
            <a:r>
              <a:rPr lang="en-US" sz="2800">
                <a:latin typeface="Arial"/>
                <a:cs typeface="Arial"/>
              </a:rPr>
              <a:t>Voluntary Buyout Program (First Amendment)</a:t>
            </a:r>
          </a:p>
        </p:txBody>
      </p:sp>
      <p:sp>
        <p:nvSpPr>
          <p:cNvPr id="3" name="Text Placeholder 2">
            <a:extLst>
              <a:ext uri="{FF2B5EF4-FFF2-40B4-BE49-F238E27FC236}">
                <a16:creationId xmlns:a16="http://schemas.microsoft.com/office/drawing/2014/main" id="{722B3853-CAE0-E940-925F-2EC655D462CD}"/>
              </a:ext>
            </a:extLst>
          </p:cNvPr>
          <p:cNvSpPr>
            <a:spLocks noGrp="1"/>
          </p:cNvSpPr>
          <p:nvPr>
            <p:ph type="body" idx="1"/>
          </p:nvPr>
        </p:nvSpPr>
        <p:spPr>
          <a:xfrm>
            <a:off x="2026999" y="1636141"/>
            <a:ext cx="8019556" cy="4258577"/>
          </a:xfrm>
        </p:spPr>
        <p:txBody>
          <a:bodyPr vert="horz" lIns="91440" tIns="45720" rIns="91440" bIns="45720" rtlCol="0" anchor="t">
            <a:noAutofit/>
          </a:bodyPr>
          <a:lstStyle/>
          <a:p>
            <a:pPr marL="0" indent="0" algn="just">
              <a:spcBef>
                <a:spcPts val="0"/>
              </a:spcBef>
              <a:buNone/>
            </a:pPr>
            <a:endParaRPr lang="en-US" sz="2000">
              <a:solidFill>
                <a:schemeClr val="tx2"/>
              </a:solidFill>
              <a:cs typeface="Arial"/>
            </a:endParaRPr>
          </a:p>
          <a:p>
            <a:pPr algn="just">
              <a:spcBef>
                <a:spcPts val="0"/>
              </a:spcBef>
            </a:pPr>
            <a:r>
              <a:rPr lang="en-US" sz="2000">
                <a:solidFill>
                  <a:schemeClr val="tx2"/>
                </a:solidFill>
                <a:cs typeface="Arial"/>
              </a:rPr>
              <a:t>The Amended and Restated Interlocal Agreement between the City and the District was effective on February 11, 2020 with a budget not to exceed $10,660,000.00. </a:t>
            </a:r>
          </a:p>
          <a:p>
            <a:pPr algn="just">
              <a:spcBef>
                <a:spcPts val="0"/>
              </a:spcBef>
            </a:pPr>
            <a:endParaRPr lang="en-US" sz="2000">
              <a:solidFill>
                <a:schemeClr val="tx2"/>
              </a:solidFill>
              <a:cs typeface="Arial"/>
            </a:endParaRPr>
          </a:p>
          <a:p>
            <a:pPr algn="just">
              <a:spcBef>
                <a:spcPts val="0"/>
              </a:spcBef>
            </a:pPr>
            <a:r>
              <a:rPr lang="en-US" sz="2000">
                <a:solidFill>
                  <a:schemeClr val="tx2"/>
                </a:solidFill>
                <a:cs typeface="Arial"/>
              </a:rPr>
              <a:t>To date, the District has spent a total of $5,165,445.39, for the purchase of 23 properties with 16 properties pending acquisition. </a:t>
            </a:r>
            <a:endParaRPr lang="en-US">
              <a:solidFill>
                <a:schemeClr val="tx2"/>
              </a:solidFill>
            </a:endParaRPr>
          </a:p>
          <a:p>
            <a:pPr marL="0" indent="0" algn="just">
              <a:spcBef>
                <a:spcPts val="0"/>
              </a:spcBef>
            </a:pPr>
            <a:endParaRPr lang="en-US" sz="2000">
              <a:solidFill>
                <a:srgbClr val="787878"/>
              </a:solidFill>
              <a:cs typeface="Arial"/>
            </a:endParaRPr>
          </a:p>
        </p:txBody>
      </p:sp>
    </p:spTree>
    <p:extLst>
      <p:ext uri="{BB962C8B-B14F-4D97-AF65-F5344CB8AC3E}">
        <p14:creationId xmlns:p14="http://schemas.microsoft.com/office/powerpoint/2010/main" val="190214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70</a:t>
            </a:fld>
            <a:endParaRPr kern="0">
              <a:solidFill>
                <a:srgbClr val="595959"/>
              </a:solidFill>
              <a:latin typeface="Arial"/>
              <a:cs typeface="Arial"/>
              <a:sym typeface="Arial"/>
            </a:endParaRPr>
          </a:p>
        </p:txBody>
      </p:sp>
      <p:sp>
        <p:nvSpPr>
          <p:cNvPr id="88" name="Google Shape;88;p16"/>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89" name="Google Shape;89;p16"/>
          <p:cNvPicPr preferRelativeResize="0"/>
          <p:nvPr/>
        </p:nvPicPr>
        <p:blipFill>
          <a:blip r:embed="rId3">
            <a:alphaModFix/>
          </a:blip>
          <a:stretch>
            <a:fillRect/>
          </a:stretch>
        </p:blipFill>
        <p:spPr>
          <a:xfrm>
            <a:off x="1053001" y="-69099"/>
            <a:ext cx="9982721" cy="6858001"/>
          </a:xfrm>
          <a:prstGeom prst="rect">
            <a:avLst/>
          </a:prstGeom>
          <a:noFill/>
          <a:ln>
            <a:noFill/>
          </a:ln>
        </p:spPr>
      </p:pic>
      <p:sp>
        <p:nvSpPr>
          <p:cNvPr id="90" name="Google Shape;90;p16"/>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1;p16"/>
          <p:cNvSpPr/>
          <p:nvPr/>
        </p:nvSpPr>
        <p:spPr>
          <a:xfrm>
            <a:off x="1170167" y="952367"/>
            <a:ext cx="8308400" cy="51032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92;p16"/>
          <p:cNvSpPr/>
          <p:nvPr/>
        </p:nvSpPr>
        <p:spPr>
          <a:xfrm>
            <a:off x="9480000" y="3728233"/>
            <a:ext cx="1663200" cy="22808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93;p16"/>
          <p:cNvSpPr/>
          <p:nvPr/>
        </p:nvSpPr>
        <p:spPr>
          <a:xfrm>
            <a:off x="9480000" y="723367"/>
            <a:ext cx="1663200" cy="22808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94;p16"/>
          <p:cNvSpPr txBox="1"/>
          <p:nvPr/>
        </p:nvSpPr>
        <p:spPr>
          <a:xfrm>
            <a:off x="546367" y="1727433"/>
            <a:ext cx="8490800" cy="64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FF0000"/>
                </a:solidFill>
                <a:latin typeface="Lora"/>
                <a:ea typeface="Lora"/>
                <a:cs typeface="Lora"/>
                <a:sym typeface="Lora"/>
              </a:rPr>
              <a:t>cases with a final judgment or default judgment in favor of the plaintiff</a:t>
            </a:r>
            <a:endParaRPr sz="3200" b="1" kern="0">
              <a:solidFill>
                <a:srgbClr val="FF0000"/>
              </a:solidFill>
              <a:latin typeface="Lora"/>
              <a:ea typeface="Lora"/>
              <a:cs typeface="Lora"/>
              <a:sym typeface="Lora"/>
            </a:endParaRPr>
          </a:p>
        </p:txBody>
      </p:sp>
      <p:cxnSp>
        <p:nvCxnSpPr>
          <p:cNvPr id="95" name="Google Shape;95;p16"/>
          <p:cNvCxnSpPr/>
          <p:nvPr/>
        </p:nvCxnSpPr>
        <p:spPr>
          <a:xfrm>
            <a:off x="8354733" y="2449267"/>
            <a:ext cx="946800" cy="582400"/>
          </a:xfrm>
          <a:prstGeom prst="straightConnector1">
            <a:avLst/>
          </a:prstGeom>
          <a:noFill/>
          <a:ln w="38100" cap="flat" cmpd="sng">
            <a:solidFill>
              <a:srgbClr val="FF0000"/>
            </a:solidFill>
            <a:prstDash val="solid"/>
            <a:round/>
            <a:headEnd type="none" w="med" len="med"/>
            <a:tailEnd type="stealth"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71</a:t>
            </a:fld>
            <a:endParaRPr kern="0">
              <a:solidFill>
                <a:srgbClr val="595959"/>
              </a:solidFill>
              <a:latin typeface="Arial"/>
              <a:cs typeface="Arial"/>
              <a:sym typeface="Arial"/>
            </a:endParaRPr>
          </a:p>
        </p:txBody>
      </p:sp>
      <p:sp>
        <p:nvSpPr>
          <p:cNvPr id="101" name="Google Shape;101;p17"/>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102" name="Google Shape;102;p17"/>
          <p:cNvPicPr preferRelativeResize="0"/>
          <p:nvPr/>
        </p:nvPicPr>
        <p:blipFill>
          <a:blip r:embed="rId3">
            <a:alphaModFix/>
          </a:blip>
          <a:stretch>
            <a:fillRect/>
          </a:stretch>
        </p:blipFill>
        <p:spPr>
          <a:xfrm>
            <a:off x="1053001" y="-69099"/>
            <a:ext cx="9982721" cy="6858001"/>
          </a:xfrm>
          <a:prstGeom prst="rect">
            <a:avLst/>
          </a:prstGeom>
          <a:noFill/>
          <a:ln>
            <a:noFill/>
          </a:ln>
        </p:spPr>
      </p:pic>
      <p:sp>
        <p:nvSpPr>
          <p:cNvPr id="103" name="Google Shape;103;p17"/>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04;p17"/>
          <p:cNvSpPr/>
          <p:nvPr/>
        </p:nvSpPr>
        <p:spPr>
          <a:xfrm>
            <a:off x="1170167" y="952367"/>
            <a:ext cx="8308400" cy="51032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7"/>
          <p:cNvSpPr/>
          <p:nvPr/>
        </p:nvSpPr>
        <p:spPr>
          <a:xfrm>
            <a:off x="9480000" y="1049933"/>
            <a:ext cx="1663200" cy="24864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9480000" y="4928867"/>
            <a:ext cx="1663200" cy="11268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txBox="1"/>
          <p:nvPr/>
        </p:nvSpPr>
        <p:spPr>
          <a:xfrm>
            <a:off x="61633" y="3956667"/>
            <a:ext cx="8490800" cy="645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FF0000"/>
                </a:solidFill>
                <a:latin typeface="Lora"/>
                <a:ea typeface="Lora"/>
                <a:cs typeface="Lora"/>
                <a:sym typeface="Lora"/>
              </a:rPr>
              <a:t>only cases with a status of “Dismissed”</a:t>
            </a:r>
            <a:endParaRPr sz="3200" b="1" kern="0">
              <a:solidFill>
                <a:srgbClr val="FF0000"/>
              </a:solidFill>
              <a:latin typeface="Lora"/>
              <a:ea typeface="Lora"/>
              <a:cs typeface="Lora"/>
              <a:sym typeface="Lora"/>
            </a:endParaRPr>
          </a:p>
        </p:txBody>
      </p:sp>
      <p:cxnSp>
        <p:nvCxnSpPr>
          <p:cNvPr id="108" name="Google Shape;108;p17"/>
          <p:cNvCxnSpPr/>
          <p:nvPr/>
        </p:nvCxnSpPr>
        <p:spPr>
          <a:xfrm>
            <a:off x="8325900" y="4352567"/>
            <a:ext cx="975600" cy="0"/>
          </a:xfrm>
          <a:prstGeom prst="straightConnector1">
            <a:avLst/>
          </a:prstGeom>
          <a:noFill/>
          <a:ln w="38100" cap="flat" cmpd="sng">
            <a:solidFill>
              <a:srgbClr val="FF0000"/>
            </a:solidFill>
            <a:prstDash val="solid"/>
            <a:round/>
            <a:headEnd type="none" w="med" len="med"/>
            <a:tailEnd type="stealth"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72</a:t>
            </a:fld>
            <a:endParaRPr kern="0">
              <a:solidFill>
                <a:srgbClr val="595959"/>
              </a:solidFill>
              <a:latin typeface="Arial"/>
              <a:cs typeface="Arial"/>
              <a:sym typeface="Arial"/>
            </a:endParaRPr>
          </a:p>
        </p:txBody>
      </p:sp>
      <p:sp>
        <p:nvSpPr>
          <p:cNvPr id="114" name="Google Shape;114;p18"/>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115" name="Google Shape;115;p18"/>
          <p:cNvPicPr preferRelativeResize="0"/>
          <p:nvPr/>
        </p:nvPicPr>
        <p:blipFill>
          <a:blip r:embed="rId3">
            <a:alphaModFix/>
          </a:blip>
          <a:stretch>
            <a:fillRect/>
          </a:stretch>
        </p:blipFill>
        <p:spPr>
          <a:xfrm>
            <a:off x="920818" y="101601"/>
            <a:ext cx="10705151" cy="6857999"/>
          </a:xfrm>
          <a:prstGeom prst="rect">
            <a:avLst/>
          </a:prstGeom>
          <a:noFill/>
          <a:ln>
            <a:noFill/>
          </a:ln>
        </p:spPr>
      </p:pic>
      <p:sp>
        <p:nvSpPr>
          <p:cNvPr id="116" name="Google Shape;116;p18"/>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73</a:t>
            </a:fld>
            <a:endParaRPr kern="0">
              <a:solidFill>
                <a:srgbClr val="595959"/>
              </a:solidFill>
              <a:latin typeface="Arial"/>
              <a:cs typeface="Arial"/>
              <a:sym typeface="Arial"/>
            </a:endParaRPr>
          </a:p>
        </p:txBody>
      </p:sp>
      <p:sp>
        <p:nvSpPr>
          <p:cNvPr id="122" name="Google Shape;122;p19"/>
          <p:cNvSpPr txBox="1"/>
          <p:nvPr/>
        </p:nvSpPr>
        <p:spPr>
          <a:xfrm>
            <a:off x="3026500" y="6154467"/>
            <a:ext cx="55324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B7B7B7"/>
                </a:solidFill>
                <a:latin typeface="Lora"/>
                <a:ea typeface="Lora"/>
                <a:cs typeface="Lora"/>
                <a:sym typeface="Lora"/>
              </a:rPr>
              <a:t>+</a:t>
            </a:r>
            <a:r>
              <a:rPr lang="en" sz="2400" kern="0">
                <a:solidFill>
                  <a:srgbClr val="000000"/>
                </a:solidFill>
                <a:latin typeface="Lora"/>
                <a:ea typeface="Lora"/>
                <a:cs typeface="Lora"/>
                <a:sym typeface="Lora"/>
              </a:rPr>
              <a:t> Houston Housing Collaborative</a:t>
            </a:r>
            <a:endParaRPr sz="2400" kern="0">
              <a:solidFill>
                <a:srgbClr val="B7B7B7"/>
              </a:solidFill>
              <a:latin typeface="Roboto"/>
              <a:ea typeface="Roboto"/>
              <a:cs typeface="Roboto"/>
              <a:sym typeface="Roboto"/>
            </a:endParaRPr>
          </a:p>
        </p:txBody>
      </p:sp>
      <p:pic>
        <p:nvPicPr>
          <p:cNvPr id="123" name="Google Shape;123;p19"/>
          <p:cNvPicPr preferRelativeResize="0"/>
          <p:nvPr/>
        </p:nvPicPr>
        <p:blipFill>
          <a:blip r:embed="rId3">
            <a:alphaModFix/>
          </a:blip>
          <a:stretch>
            <a:fillRect/>
          </a:stretch>
        </p:blipFill>
        <p:spPr>
          <a:xfrm>
            <a:off x="1053001" y="-69099"/>
            <a:ext cx="9982721" cy="6858001"/>
          </a:xfrm>
          <a:prstGeom prst="rect">
            <a:avLst/>
          </a:prstGeom>
          <a:noFill/>
          <a:ln>
            <a:noFill/>
          </a:ln>
        </p:spPr>
      </p:pic>
      <p:sp>
        <p:nvSpPr>
          <p:cNvPr id="124" name="Google Shape;124;p19"/>
          <p:cNvSpPr/>
          <p:nvPr/>
        </p:nvSpPr>
        <p:spPr>
          <a:xfrm>
            <a:off x="366433" y="6055500"/>
            <a:ext cx="920400" cy="623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74</a:t>
            </a:fld>
            <a:endParaRPr kern="0">
              <a:solidFill>
                <a:srgbClr val="595959"/>
              </a:solidFill>
              <a:latin typeface="Arial"/>
              <a:cs typeface="Arial"/>
              <a:sym typeface="Arial"/>
            </a:endParaRPr>
          </a:p>
        </p:txBody>
      </p:sp>
      <p:grpSp>
        <p:nvGrpSpPr>
          <p:cNvPr id="130" name="Google Shape;130;p20"/>
          <p:cNvGrpSpPr/>
          <p:nvPr/>
        </p:nvGrpSpPr>
        <p:grpSpPr>
          <a:xfrm>
            <a:off x="1108401" y="203201"/>
            <a:ext cx="10238001" cy="5818700"/>
            <a:chOff x="755100" y="76200"/>
            <a:chExt cx="7678501" cy="4364025"/>
          </a:xfrm>
        </p:grpSpPr>
        <p:pic>
          <p:nvPicPr>
            <p:cNvPr id="131" name="Google Shape;131;p20"/>
            <p:cNvPicPr preferRelativeResize="0"/>
            <p:nvPr/>
          </p:nvPicPr>
          <p:blipFill rotWithShape="1">
            <a:blip r:embed="rId3">
              <a:alphaModFix/>
            </a:blip>
            <a:srcRect b="92974"/>
            <a:stretch/>
          </p:blipFill>
          <p:spPr>
            <a:xfrm>
              <a:off x="762000" y="76200"/>
              <a:ext cx="7671601" cy="348325"/>
            </a:xfrm>
            <a:prstGeom prst="rect">
              <a:avLst/>
            </a:prstGeom>
            <a:noFill/>
            <a:ln>
              <a:noFill/>
            </a:ln>
          </p:spPr>
        </p:pic>
        <p:pic>
          <p:nvPicPr>
            <p:cNvPr id="132" name="Google Shape;132;p20"/>
            <p:cNvPicPr preferRelativeResize="0"/>
            <p:nvPr/>
          </p:nvPicPr>
          <p:blipFill rotWithShape="1">
            <a:blip r:embed="rId3">
              <a:alphaModFix/>
            </a:blip>
            <a:srcRect t="17654"/>
            <a:stretch/>
          </p:blipFill>
          <p:spPr>
            <a:xfrm>
              <a:off x="755100" y="357800"/>
              <a:ext cx="7671601" cy="4082425"/>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75</a:t>
            </a:fld>
            <a:endParaRPr kern="0">
              <a:solidFill>
                <a:srgbClr val="595959"/>
              </a:solidFill>
              <a:latin typeface="Arial"/>
              <a:cs typeface="Arial"/>
              <a:sym typeface="Arial"/>
            </a:endParaRPr>
          </a:p>
        </p:txBody>
      </p:sp>
      <p:grpSp>
        <p:nvGrpSpPr>
          <p:cNvPr id="138" name="Google Shape;138;p21"/>
          <p:cNvGrpSpPr/>
          <p:nvPr/>
        </p:nvGrpSpPr>
        <p:grpSpPr>
          <a:xfrm>
            <a:off x="1108401" y="203201"/>
            <a:ext cx="10238001" cy="5818700"/>
            <a:chOff x="755100" y="76200"/>
            <a:chExt cx="7678501" cy="4364025"/>
          </a:xfrm>
        </p:grpSpPr>
        <p:pic>
          <p:nvPicPr>
            <p:cNvPr id="139" name="Google Shape;139;p21"/>
            <p:cNvPicPr preferRelativeResize="0"/>
            <p:nvPr/>
          </p:nvPicPr>
          <p:blipFill rotWithShape="1">
            <a:blip r:embed="rId3">
              <a:alphaModFix/>
            </a:blip>
            <a:srcRect b="92974"/>
            <a:stretch/>
          </p:blipFill>
          <p:spPr>
            <a:xfrm>
              <a:off x="762000" y="76200"/>
              <a:ext cx="7671601" cy="348325"/>
            </a:xfrm>
            <a:prstGeom prst="rect">
              <a:avLst/>
            </a:prstGeom>
            <a:noFill/>
            <a:ln>
              <a:noFill/>
            </a:ln>
          </p:spPr>
        </p:pic>
        <p:pic>
          <p:nvPicPr>
            <p:cNvPr id="140" name="Google Shape;140;p21"/>
            <p:cNvPicPr preferRelativeResize="0"/>
            <p:nvPr/>
          </p:nvPicPr>
          <p:blipFill rotWithShape="1">
            <a:blip r:embed="rId3">
              <a:alphaModFix/>
            </a:blip>
            <a:srcRect t="17654"/>
            <a:stretch/>
          </p:blipFill>
          <p:spPr>
            <a:xfrm>
              <a:off x="755100" y="357800"/>
              <a:ext cx="7671601" cy="4082425"/>
            </a:xfrm>
            <a:prstGeom prst="rect">
              <a:avLst/>
            </a:prstGeom>
            <a:noFill/>
            <a:ln>
              <a:noFill/>
            </a:ln>
          </p:spPr>
        </p:pic>
      </p:grpSp>
      <p:sp>
        <p:nvSpPr>
          <p:cNvPr id="141" name="Google Shape;141;p21"/>
          <p:cNvSpPr/>
          <p:nvPr/>
        </p:nvSpPr>
        <p:spPr>
          <a:xfrm>
            <a:off x="1026800" y="143733"/>
            <a:ext cx="10502800" cy="45368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142" name="Google Shape;142;p21"/>
          <p:cNvCxnSpPr/>
          <p:nvPr/>
        </p:nvCxnSpPr>
        <p:spPr>
          <a:xfrm>
            <a:off x="2293767" y="3565300"/>
            <a:ext cx="1017600" cy="17324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21"/>
          <p:cNvCxnSpPr/>
          <p:nvPr/>
        </p:nvCxnSpPr>
        <p:spPr>
          <a:xfrm flipH="1">
            <a:off x="8991200" y="3565300"/>
            <a:ext cx="903600" cy="1732800"/>
          </a:xfrm>
          <a:prstGeom prst="straightConnector1">
            <a:avLst/>
          </a:prstGeom>
          <a:noFill/>
          <a:ln w="9525" cap="flat" cmpd="sng">
            <a:solidFill>
              <a:schemeClr val="dk2"/>
            </a:solidFill>
            <a:prstDash val="solid"/>
            <a:round/>
            <a:headEnd type="none" w="med" len="med"/>
            <a:tailEnd type="none" w="med" len="med"/>
          </a:ln>
        </p:spPr>
      </p:cxnSp>
      <p:pic>
        <p:nvPicPr>
          <p:cNvPr id="144" name="Google Shape;144;p21"/>
          <p:cNvPicPr preferRelativeResize="0"/>
          <p:nvPr/>
        </p:nvPicPr>
        <p:blipFill rotWithShape="1">
          <a:blip r:embed="rId3">
            <a:alphaModFix/>
          </a:blip>
          <a:srcRect l="19126" t="89902" r="21064"/>
          <a:stretch/>
        </p:blipFill>
        <p:spPr>
          <a:xfrm>
            <a:off x="384168" y="2532234"/>
            <a:ext cx="11590029" cy="1264599"/>
          </a:xfrm>
          <a:prstGeom prst="rect">
            <a:avLst/>
          </a:prstGeom>
          <a:noFill/>
          <a:ln>
            <a:noFill/>
          </a:ln>
          <a:effectLst>
            <a:outerShdw blurRad="57150" dist="19050" dir="2520000" algn="bl" rotWithShape="0">
              <a:srgbClr val="000000">
                <a:alpha val="50000"/>
              </a:srgbClr>
            </a:outerShdw>
          </a:effectLst>
        </p:spPr>
      </p:pic>
      <p:sp>
        <p:nvSpPr>
          <p:cNvPr id="145" name="Google Shape;145;p21"/>
          <p:cNvSpPr/>
          <p:nvPr/>
        </p:nvSpPr>
        <p:spPr>
          <a:xfrm>
            <a:off x="1026800" y="4573700"/>
            <a:ext cx="1678400" cy="15808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21"/>
          <p:cNvSpPr/>
          <p:nvPr/>
        </p:nvSpPr>
        <p:spPr>
          <a:xfrm>
            <a:off x="9526667" y="4594433"/>
            <a:ext cx="1819600" cy="1732400"/>
          </a:xfrm>
          <a:prstGeom prst="rect">
            <a:avLst/>
          </a:prstGeom>
          <a:solidFill>
            <a:srgbClr val="FFFFFF">
              <a:alpha val="73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76</a:t>
            </a:fld>
            <a:endParaRPr kern="0">
              <a:solidFill>
                <a:srgbClr val="595959"/>
              </a:solidFill>
              <a:latin typeface="Arial"/>
              <a:cs typeface="Arial"/>
              <a:sym typeface="Arial"/>
            </a:endParaRPr>
          </a:p>
        </p:txBody>
      </p:sp>
      <p:pic>
        <p:nvPicPr>
          <p:cNvPr id="152" name="Google Shape;152;p22"/>
          <p:cNvPicPr preferRelativeResize="0"/>
          <p:nvPr/>
        </p:nvPicPr>
        <p:blipFill>
          <a:blip r:embed="rId3">
            <a:alphaModFix/>
          </a:blip>
          <a:stretch>
            <a:fillRect/>
          </a:stretch>
        </p:blipFill>
        <p:spPr>
          <a:xfrm>
            <a:off x="551233" y="1641900"/>
            <a:ext cx="11091200" cy="3026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77</a:t>
            </a:fld>
            <a:endParaRPr kern="0">
              <a:solidFill>
                <a:srgbClr val="595959"/>
              </a:solidFill>
              <a:latin typeface="Arial"/>
              <a:cs typeface="Arial"/>
              <a:sym typeface="Arial"/>
            </a:endParaRPr>
          </a:p>
        </p:txBody>
      </p:sp>
      <p:pic>
        <p:nvPicPr>
          <p:cNvPr id="158" name="Google Shape;158;p23"/>
          <p:cNvPicPr preferRelativeResize="0"/>
          <p:nvPr/>
        </p:nvPicPr>
        <p:blipFill>
          <a:blip r:embed="rId3">
            <a:alphaModFix/>
          </a:blip>
          <a:stretch>
            <a:fillRect/>
          </a:stretch>
        </p:blipFill>
        <p:spPr>
          <a:xfrm>
            <a:off x="3497767" y="95596"/>
            <a:ext cx="6957432" cy="66209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415600" y="288567"/>
            <a:ext cx="11360800" cy="763600"/>
          </a:xfrm>
          <a:prstGeom prst="rect">
            <a:avLst/>
          </a:prstGeom>
        </p:spPr>
        <p:txBody>
          <a:bodyPr spcFirstLastPara="1" wrap="square" lIns="121900" tIns="121900" rIns="121900" bIns="121900" anchor="t" anchorCtr="0">
            <a:noAutofit/>
          </a:bodyPr>
          <a:lstStyle/>
          <a:p>
            <a:r>
              <a:rPr lang="en" dirty="0">
                <a:latin typeface="Perpetua" panose="02020502060401020303" pitchFamily="18" charset="0"/>
                <a:ea typeface="Playfair Display"/>
                <a:cs typeface="Playfair Display"/>
                <a:sym typeface="Playfair Display"/>
              </a:rPr>
              <a:t>Eviction filings are down from pre-Covid levels</a:t>
            </a:r>
            <a:endParaRPr dirty="0">
              <a:latin typeface="Perpetua" panose="02020502060401020303" pitchFamily="18" charset="0"/>
              <a:ea typeface="Playfair Display"/>
              <a:cs typeface="Playfair Display"/>
              <a:sym typeface="Playfair Display"/>
            </a:endParaRPr>
          </a:p>
        </p:txBody>
      </p:sp>
      <p:sp>
        <p:nvSpPr>
          <p:cNvPr id="164" name="Google Shape;164;p24"/>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78</a:t>
            </a:fld>
            <a:endParaRPr kern="0">
              <a:solidFill>
                <a:srgbClr val="595959"/>
              </a:solidFill>
              <a:latin typeface="Arial"/>
              <a:cs typeface="Arial"/>
              <a:sym typeface="Arial"/>
            </a:endParaRPr>
          </a:p>
        </p:txBody>
      </p:sp>
      <p:pic>
        <p:nvPicPr>
          <p:cNvPr id="165" name="Google Shape;165;p24"/>
          <p:cNvPicPr preferRelativeResize="0"/>
          <p:nvPr/>
        </p:nvPicPr>
        <p:blipFill>
          <a:blip r:embed="rId3">
            <a:alphaModFix/>
          </a:blip>
          <a:stretch>
            <a:fillRect/>
          </a:stretch>
        </p:blipFill>
        <p:spPr>
          <a:xfrm>
            <a:off x="2320200" y="950567"/>
            <a:ext cx="6540931" cy="5218032"/>
          </a:xfrm>
          <a:prstGeom prst="rect">
            <a:avLst/>
          </a:prstGeom>
          <a:noFill/>
          <a:ln>
            <a:noFill/>
          </a:ln>
        </p:spPr>
      </p:pic>
      <p:sp>
        <p:nvSpPr>
          <p:cNvPr id="166" name="Google Shape;166;p24"/>
          <p:cNvSpPr txBox="1"/>
          <p:nvPr/>
        </p:nvSpPr>
        <p:spPr>
          <a:xfrm>
            <a:off x="7624733" y="3764567"/>
            <a:ext cx="4407600" cy="6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kern="0">
                <a:solidFill>
                  <a:srgbClr val="FF0000"/>
                </a:solidFill>
                <a:latin typeface="Lora"/>
                <a:ea typeface="Lora"/>
                <a:cs typeface="Lora"/>
                <a:sym typeface="Lora"/>
              </a:rPr>
              <a:t>Eviction case filings are down due to CARES act and extended unemployment, but the steady trend is alarming.</a:t>
            </a:r>
            <a:endParaRPr sz="1600" b="1" kern="0">
              <a:solidFill>
                <a:srgbClr val="FF0000"/>
              </a:solidFill>
              <a:latin typeface="Lora"/>
              <a:ea typeface="Lora"/>
              <a:cs typeface="Lora"/>
              <a:sym typeface="Lora"/>
            </a:endParaRPr>
          </a:p>
        </p:txBody>
      </p:sp>
      <p:cxnSp>
        <p:nvCxnSpPr>
          <p:cNvPr id="167" name="Google Shape;167;p24"/>
          <p:cNvCxnSpPr/>
          <p:nvPr/>
        </p:nvCxnSpPr>
        <p:spPr>
          <a:xfrm flipH="1">
            <a:off x="7428433" y="4693967"/>
            <a:ext cx="378800" cy="728800"/>
          </a:xfrm>
          <a:prstGeom prst="straightConnector1">
            <a:avLst/>
          </a:prstGeom>
          <a:noFill/>
          <a:ln w="38100" cap="flat" cmpd="sng">
            <a:solidFill>
              <a:srgbClr val="FF0000"/>
            </a:solidFill>
            <a:prstDash val="solid"/>
            <a:round/>
            <a:headEnd type="none" w="med" len="med"/>
            <a:tailEnd type="stealth"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415600" y="288567"/>
            <a:ext cx="11360800" cy="763600"/>
          </a:xfrm>
          <a:prstGeom prst="rect">
            <a:avLst/>
          </a:prstGeom>
        </p:spPr>
        <p:txBody>
          <a:bodyPr spcFirstLastPara="1" wrap="square" lIns="121900" tIns="121900" rIns="121900" bIns="121900" anchor="t" anchorCtr="0">
            <a:noAutofit/>
          </a:bodyPr>
          <a:lstStyle/>
          <a:p>
            <a:r>
              <a:rPr lang="en" dirty="0">
                <a:latin typeface="Perpetua" panose="02020502060401020303" pitchFamily="18" charset="0"/>
                <a:ea typeface="Playfair Display"/>
                <a:cs typeface="Playfair Display"/>
                <a:sym typeface="Playfair Display"/>
              </a:rPr>
              <a:t>But Houston still has a lot more evictions that other cities.</a:t>
            </a:r>
            <a:endParaRPr dirty="0">
              <a:latin typeface="Perpetua" panose="02020502060401020303" pitchFamily="18" charset="0"/>
              <a:ea typeface="Playfair Display"/>
              <a:cs typeface="Playfair Display"/>
              <a:sym typeface="Playfair Display"/>
            </a:endParaRPr>
          </a:p>
        </p:txBody>
      </p:sp>
      <p:sp>
        <p:nvSpPr>
          <p:cNvPr id="173" name="Google Shape;173;p25"/>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79</a:t>
            </a:fld>
            <a:endParaRPr kern="0">
              <a:solidFill>
                <a:srgbClr val="595959"/>
              </a:solidFill>
              <a:latin typeface="Arial"/>
              <a:cs typeface="Arial"/>
              <a:sym typeface="Arial"/>
            </a:endParaRPr>
          </a:p>
        </p:txBody>
      </p:sp>
      <p:pic>
        <p:nvPicPr>
          <p:cNvPr id="174" name="Google Shape;174;p25"/>
          <p:cNvPicPr preferRelativeResize="0"/>
          <p:nvPr/>
        </p:nvPicPr>
        <p:blipFill>
          <a:blip r:embed="rId3">
            <a:alphaModFix/>
          </a:blip>
          <a:stretch>
            <a:fillRect/>
          </a:stretch>
        </p:blipFill>
        <p:spPr>
          <a:xfrm>
            <a:off x="3909867" y="1756700"/>
            <a:ext cx="5197111" cy="5094632"/>
          </a:xfrm>
          <a:prstGeom prst="rect">
            <a:avLst/>
          </a:prstGeom>
          <a:noFill/>
          <a:ln>
            <a:noFill/>
          </a:ln>
        </p:spPr>
      </p:pic>
      <p:sp>
        <p:nvSpPr>
          <p:cNvPr id="175" name="Google Shape;175;p25"/>
          <p:cNvSpPr/>
          <p:nvPr/>
        </p:nvSpPr>
        <p:spPr>
          <a:xfrm rot="2193642">
            <a:off x="3165411" y="3423904"/>
            <a:ext cx="578168" cy="389445"/>
          </a:xfrm>
          <a:prstGeom prst="rightArrow">
            <a:avLst>
              <a:gd name="adj1" fmla="val 50000"/>
              <a:gd name="adj2" fmla="val 76648"/>
            </a:avLst>
          </a:prstGeom>
          <a:solidFill>
            <a:srgbClr val="FF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25"/>
          <p:cNvSpPr/>
          <p:nvPr/>
        </p:nvSpPr>
        <p:spPr>
          <a:xfrm>
            <a:off x="3802600" y="3837633"/>
            <a:ext cx="5309600" cy="5884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77" name="Google Shape;177;p25"/>
          <p:cNvPicPr preferRelativeResize="0"/>
          <p:nvPr/>
        </p:nvPicPr>
        <p:blipFill rotWithShape="1">
          <a:blip r:embed="rId4">
            <a:alphaModFix/>
          </a:blip>
          <a:srcRect l="2357" t="1094" r="72479" b="95602"/>
          <a:stretch/>
        </p:blipFill>
        <p:spPr>
          <a:xfrm>
            <a:off x="4685934" y="1361400"/>
            <a:ext cx="3165201" cy="395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0" y="381000"/>
            <a:ext cx="8354080" cy="876114"/>
          </a:xfrm>
        </p:spPr>
        <p:txBody>
          <a:bodyPr>
            <a:noAutofit/>
          </a:bodyPr>
          <a:lstStyle/>
          <a:p>
            <a:r>
              <a:rPr lang="en-US" sz="3200" err="1">
                <a:latin typeface="Arial"/>
                <a:cs typeface="Arial"/>
              </a:rPr>
              <a:t>III.a</a:t>
            </a:r>
            <a:r>
              <a:rPr lang="en-US" sz="3200">
                <a:latin typeface="Arial"/>
                <a:cs typeface="Arial"/>
              </a:rPr>
              <a:t>. Public Facilities </a:t>
            </a:r>
            <a:br>
              <a:rPr lang="en-US" sz="2800"/>
            </a:br>
            <a:r>
              <a:rPr lang="en-US" sz="2800">
                <a:latin typeface="Arial"/>
                <a:cs typeface="Arial"/>
              </a:rPr>
              <a:t>Voluntary Buyout Program (First Amendment)</a:t>
            </a:r>
            <a:endParaRPr lang="en-US">
              <a:latin typeface="Arial"/>
              <a:cs typeface="Arial"/>
            </a:endParaRPr>
          </a:p>
        </p:txBody>
      </p:sp>
      <p:graphicFrame>
        <p:nvGraphicFramePr>
          <p:cNvPr id="7" name="Table 6">
            <a:extLst>
              <a:ext uri="{FF2B5EF4-FFF2-40B4-BE49-F238E27FC236}">
                <a16:creationId xmlns:a16="http://schemas.microsoft.com/office/drawing/2014/main" id="{DA3D9FA8-2AEF-4668-B794-859B488BE29F}"/>
              </a:ext>
            </a:extLst>
          </p:cNvPr>
          <p:cNvGraphicFramePr>
            <a:graphicFrameLocks noGrp="1"/>
          </p:cNvGraphicFramePr>
          <p:nvPr/>
        </p:nvGraphicFramePr>
        <p:xfrm>
          <a:off x="1838961" y="1504258"/>
          <a:ext cx="8534401" cy="4368222"/>
        </p:xfrm>
        <a:graphic>
          <a:graphicData uri="http://schemas.openxmlformats.org/drawingml/2006/table">
            <a:tbl>
              <a:tblPr firstRow="1" bandRow="1">
                <a:tableStyleId>{5C22544A-7EE6-4342-B048-85BDC9FD1C3A}</a:tableStyleId>
              </a:tblPr>
              <a:tblGrid>
                <a:gridCol w="3271520">
                  <a:extLst>
                    <a:ext uri="{9D8B030D-6E8A-4147-A177-3AD203B41FA5}">
                      <a16:colId xmlns:a16="http://schemas.microsoft.com/office/drawing/2014/main" val="1176574558"/>
                    </a:ext>
                  </a:extLst>
                </a:gridCol>
                <a:gridCol w="1798320">
                  <a:extLst>
                    <a:ext uri="{9D8B030D-6E8A-4147-A177-3AD203B41FA5}">
                      <a16:colId xmlns:a16="http://schemas.microsoft.com/office/drawing/2014/main" val="1787912970"/>
                    </a:ext>
                  </a:extLst>
                </a:gridCol>
                <a:gridCol w="1645920">
                  <a:extLst>
                    <a:ext uri="{9D8B030D-6E8A-4147-A177-3AD203B41FA5}">
                      <a16:colId xmlns:a16="http://schemas.microsoft.com/office/drawing/2014/main" val="3903773445"/>
                    </a:ext>
                  </a:extLst>
                </a:gridCol>
                <a:gridCol w="1818641">
                  <a:extLst>
                    <a:ext uri="{9D8B030D-6E8A-4147-A177-3AD203B41FA5}">
                      <a16:colId xmlns:a16="http://schemas.microsoft.com/office/drawing/2014/main" val="2126989160"/>
                    </a:ext>
                  </a:extLst>
                </a:gridCol>
              </a:tblGrid>
              <a:tr h="766119">
                <a:tc>
                  <a:txBody>
                    <a:bodyPr/>
                    <a:lstStyle/>
                    <a:p>
                      <a:pPr algn="ctr" rtl="0" fontAlgn="base"/>
                      <a:r>
                        <a:rPr lang="en-US" sz="1800">
                          <a:effectLst/>
                          <a:latin typeface="Arial"/>
                        </a:rPr>
                        <a:t>Budget Estimate by Costs </a:t>
                      </a:r>
                    </a:p>
                  </a:txBody>
                  <a:tcPr anchor="b"/>
                </a:tc>
                <a:tc>
                  <a:txBody>
                    <a:bodyPr/>
                    <a:lstStyle/>
                    <a:p>
                      <a:pPr algn="ctr" rtl="0" fontAlgn="base"/>
                      <a:r>
                        <a:rPr lang="en-US" sz="1800">
                          <a:effectLst/>
                          <a:latin typeface="Arial"/>
                        </a:rPr>
                        <a:t>Total Cost </a:t>
                      </a:r>
                    </a:p>
                  </a:txBody>
                  <a:tcPr anchor="b"/>
                </a:tc>
                <a:tc>
                  <a:txBody>
                    <a:bodyPr/>
                    <a:lstStyle/>
                    <a:p>
                      <a:pPr algn="ctr" rtl="0" fontAlgn="base"/>
                      <a:r>
                        <a:rPr lang="en-US" sz="1800">
                          <a:effectLst/>
                          <a:latin typeface="Arial"/>
                        </a:rPr>
                        <a:t>Budget Modification </a:t>
                      </a:r>
                    </a:p>
                  </a:txBody>
                  <a:tcPr anchor="b"/>
                </a:tc>
                <a:tc>
                  <a:txBody>
                    <a:bodyPr/>
                    <a:lstStyle/>
                    <a:p>
                      <a:pPr algn="ctr" rtl="0" fontAlgn="base"/>
                      <a:r>
                        <a:rPr lang="en-US" sz="1800">
                          <a:effectLst/>
                          <a:latin typeface="Arial"/>
                        </a:rPr>
                        <a:t>Total Cost  </a:t>
                      </a:r>
                    </a:p>
                  </a:txBody>
                  <a:tcPr anchor="b"/>
                </a:tc>
                <a:extLst>
                  <a:ext uri="{0D108BD9-81ED-4DB2-BD59-A6C34878D82A}">
                    <a16:rowId xmlns:a16="http://schemas.microsoft.com/office/drawing/2014/main" val="661488099"/>
                  </a:ext>
                </a:extLst>
              </a:tr>
              <a:tr h="658594">
                <a:tc>
                  <a:txBody>
                    <a:bodyPr/>
                    <a:lstStyle/>
                    <a:p>
                      <a:pPr rtl="0" fontAlgn="base"/>
                      <a:r>
                        <a:rPr lang="en-US" sz="1800">
                          <a:effectLst/>
                          <a:latin typeface="Arial"/>
                        </a:rPr>
                        <a:t>Purchase Price/Acquisition Cost </a:t>
                      </a:r>
                    </a:p>
                  </a:txBody>
                  <a:tcPr anchor="b"/>
                </a:tc>
                <a:tc>
                  <a:txBody>
                    <a:bodyPr/>
                    <a:lstStyle/>
                    <a:p>
                      <a:pPr algn="r" rtl="0" fontAlgn="base"/>
                      <a:r>
                        <a:rPr lang="en-US" sz="1800">
                          <a:effectLst/>
                          <a:latin typeface="Arial"/>
                        </a:rPr>
                        <a:t>$8,573,360.40 </a:t>
                      </a:r>
                    </a:p>
                  </a:txBody>
                  <a:tcPr anchor="b"/>
                </a:tc>
                <a:tc>
                  <a:txBody>
                    <a:bodyPr/>
                    <a:lstStyle/>
                    <a:p>
                      <a:pPr algn="r" rtl="0" fontAlgn="base"/>
                      <a:r>
                        <a:rPr lang="en-US" sz="1800">
                          <a:effectLst/>
                          <a:latin typeface="Arial"/>
                        </a:rPr>
                        <a:t>(264,726.00) </a:t>
                      </a:r>
                    </a:p>
                  </a:txBody>
                  <a:tcPr anchor="b"/>
                </a:tc>
                <a:tc>
                  <a:txBody>
                    <a:bodyPr/>
                    <a:lstStyle/>
                    <a:p>
                      <a:pPr algn="r" rtl="0" fontAlgn="base"/>
                      <a:r>
                        <a:rPr lang="en-US" sz="1800">
                          <a:effectLst/>
                          <a:latin typeface="Arial"/>
                        </a:rPr>
                        <a:t>$8,308,634.40 </a:t>
                      </a:r>
                    </a:p>
                  </a:txBody>
                  <a:tcPr anchor="b"/>
                </a:tc>
                <a:extLst>
                  <a:ext uri="{0D108BD9-81ED-4DB2-BD59-A6C34878D82A}">
                    <a16:rowId xmlns:a16="http://schemas.microsoft.com/office/drawing/2014/main" val="4176871218"/>
                  </a:ext>
                </a:extLst>
              </a:tr>
              <a:tr h="456983">
                <a:tc>
                  <a:txBody>
                    <a:bodyPr/>
                    <a:lstStyle/>
                    <a:p>
                      <a:pPr rtl="0" fontAlgn="base"/>
                      <a:r>
                        <a:rPr lang="en-US" sz="1800">
                          <a:effectLst/>
                          <a:latin typeface="Arial"/>
                        </a:rPr>
                        <a:t>Closing Costs </a:t>
                      </a:r>
                    </a:p>
                  </a:txBody>
                  <a:tcPr anchor="b"/>
                </a:tc>
                <a:tc>
                  <a:txBody>
                    <a:bodyPr/>
                    <a:lstStyle/>
                    <a:p>
                      <a:pPr algn="r" rtl="0" fontAlgn="base"/>
                      <a:r>
                        <a:rPr lang="en-US" sz="1800">
                          <a:effectLst/>
                          <a:latin typeface="Arial"/>
                        </a:rPr>
                        <a:t>$128,600.41 </a:t>
                      </a:r>
                    </a:p>
                  </a:txBody>
                  <a:tcPr anchor="b"/>
                </a:tc>
                <a:tc>
                  <a:txBody>
                    <a:bodyPr/>
                    <a:lstStyle/>
                    <a:p>
                      <a:pPr algn="r" rtl="0" fontAlgn="base"/>
                      <a:r>
                        <a:rPr lang="en-US" sz="1800">
                          <a:effectLst/>
                          <a:latin typeface="Arial"/>
                        </a:rPr>
                        <a:t>53,000.00  </a:t>
                      </a:r>
                    </a:p>
                  </a:txBody>
                  <a:tcPr anchor="b"/>
                </a:tc>
                <a:tc>
                  <a:txBody>
                    <a:bodyPr/>
                    <a:lstStyle/>
                    <a:p>
                      <a:pPr algn="r" rtl="0" fontAlgn="base"/>
                      <a:r>
                        <a:rPr lang="en-US" sz="1800">
                          <a:effectLst/>
                          <a:latin typeface="Arial"/>
                        </a:rPr>
                        <a:t>$181,600.41 </a:t>
                      </a:r>
                    </a:p>
                  </a:txBody>
                  <a:tcPr anchor="b"/>
                </a:tc>
                <a:extLst>
                  <a:ext uri="{0D108BD9-81ED-4DB2-BD59-A6C34878D82A}">
                    <a16:rowId xmlns:a16="http://schemas.microsoft.com/office/drawing/2014/main" val="473683497"/>
                  </a:ext>
                </a:extLst>
              </a:tr>
              <a:tr h="456983">
                <a:tc>
                  <a:txBody>
                    <a:bodyPr/>
                    <a:lstStyle/>
                    <a:p>
                      <a:pPr rtl="0" fontAlgn="base"/>
                      <a:r>
                        <a:rPr lang="en-US" sz="1800">
                          <a:effectLst/>
                          <a:latin typeface="Arial"/>
                        </a:rPr>
                        <a:t>Appraisal Fees </a:t>
                      </a:r>
                    </a:p>
                  </a:txBody>
                  <a:tcPr anchor="b"/>
                </a:tc>
                <a:tc>
                  <a:txBody>
                    <a:bodyPr/>
                    <a:lstStyle/>
                    <a:p>
                      <a:pPr algn="r" rtl="0" fontAlgn="base"/>
                      <a:r>
                        <a:rPr lang="en-US" sz="1800">
                          <a:effectLst/>
                          <a:latin typeface="Arial"/>
                        </a:rPr>
                        <a:t>$42,750.00 </a:t>
                      </a:r>
                    </a:p>
                  </a:txBody>
                  <a:tcPr anchor="b"/>
                </a:tc>
                <a:tc>
                  <a:txBody>
                    <a:bodyPr/>
                    <a:lstStyle/>
                    <a:p>
                      <a:pPr algn="r" rtl="0" fontAlgn="base"/>
                      <a:r>
                        <a:rPr lang="en-US" sz="1800">
                          <a:effectLst/>
                          <a:latin typeface="Arial"/>
                        </a:rPr>
                        <a:t>11,800.00  </a:t>
                      </a:r>
                    </a:p>
                  </a:txBody>
                  <a:tcPr anchor="b"/>
                </a:tc>
                <a:tc>
                  <a:txBody>
                    <a:bodyPr/>
                    <a:lstStyle/>
                    <a:p>
                      <a:pPr algn="r" rtl="0" fontAlgn="base"/>
                      <a:r>
                        <a:rPr lang="en-US" sz="1800">
                          <a:effectLst/>
                          <a:latin typeface="Arial"/>
                        </a:rPr>
                        <a:t>$54,550.00 </a:t>
                      </a:r>
                    </a:p>
                  </a:txBody>
                  <a:tcPr anchor="b"/>
                </a:tc>
                <a:extLst>
                  <a:ext uri="{0D108BD9-81ED-4DB2-BD59-A6C34878D82A}">
                    <a16:rowId xmlns:a16="http://schemas.microsoft.com/office/drawing/2014/main" val="785448137"/>
                  </a:ext>
                </a:extLst>
              </a:tr>
              <a:tr h="456983">
                <a:tc>
                  <a:txBody>
                    <a:bodyPr/>
                    <a:lstStyle/>
                    <a:p>
                      <a:pPr rtl="0" fontAlgn="base"/>
                      <a:r>
                        <a:rPr lang="en-US" sz="1800">
                          <a:effectLst/>
                          <a:latin typeface="Arial"/>
                        </a:rPr>
                        <a:t>Demolition Cost </a:t>
                      </a:r>
                    </a:p>
                  </a:txBody>
                  <a:tcPr anchor="b"/>
                </a:tc>
                <a:tc>
                  <a:txBody>
                    <a:bodyPr/>
                    <a:lstStyle/>
                    <a:p>
                      <a:pPr algn="r" rtl="0" fontAlgn="base"/>
                      <a:r>
                        <a:rPr lang="en-US" sz="1800">
                          <a:effectLst/>
                          <a:latin typeface="Arial"/>
                        </a:rPr>
                        <a:t>$456,000.00 </a:t>
                      </a:r>
                    </a:p>
                  </a:txBody>
                  <a:tcPr anchor="b"/>
                </a:tc>
                <a:tc>
                  <a:txBody>
                    <a:bodyPr/>
                    <a:lstStyle/>
                    <a:p>
                      <a:pPr algn="r" rtl="0" fontAlgn="base"/>
                      <a:r>
                        <a:rPr lang="en-US" sz="1800">
                          <a:effectLst/>
                          <a:latin typeface="Arial"/>
                        </a:rPr>
                        <a:t>50,000.00  </a:t>
                      </a:r>
                    </a:p>
                  </a:txBody>
                  <a:tcPr anchor="b"/>
                </a:tc>
                <a:tc>
                  <a:txBody>
                    <a:bodyPr/>
                    <a:lstStyle/>
                    <a:p>
                      <a:pPr algn="r" rtl="0" fontAlgn="base"/>
                      <a:r>
                        <a:rPr lang="en-US" sz="1800">
                          <a:effectLst/>
                          <a:latin typeface="Arial"/>
                        </a:rPr>
                        <a:t>$506,000.00 </a:t>
                      </a:r>
                    </a:p>
                  </a:txBody>
                  <a:tcPr anchor="b"/>
                </a:tc>
                <a:extLst>
                  <a:ext uri="{0D108BD9-81ED-4DB2-BD59-A6C34878D82A}">
                    <a16:rowId xmlns:a16="http://schemas.microsoft.com/office/drawing/2014/main" val="4033094123"/>
                  </a:ext>
                </a:extLst>
              </a:tr>
              <a:tr h="658594">
                <a:tc>
                  <a:txBody>
                    <a:bodyPr/>
                    <a:lstStyle/>
                    <a:p>
                      <a:pPr rtl="0" fontAlgn="base"/>
                      <a:r>
                        <a:rPr lang="en-US" sz="1800">
                          <a:effectLst/>
                          <a:latin typeface="Arial"/>
                        </a:rPr>
                        <a:t>Relocation Costs/Supplement </a:t>
                      </a:r>
                    </a:p>
                  </a:txBody>
                  <a:tcPr anchor="b"/>
                </a:tc>
                <a:tc>
                  <a:txBody>
                    <a:bodyPr/>
                    <a:lstStyle/>
                    <a:p>
                      <a:pPr algn="r" rtl="0" fontAlgn="base"/>
                      <a:r>
                        <a:rPr lang="en-US" sz="1800">
                          <a:effectLst/>
                          <a:latin typeface="Arial"/>
                        </a:rPr>
                        <a:t>$1,316,789.19 </a:t>
                      </a:r>
                    </a:p>
                  </a:txBody>
                  <a:tcPr anchor="b"/>
                </a:tc>
                <a:tc>
                  <a:txBody>
                    <a:bodyPr/>
                    <a:lstStyle/>
                    <a:p>
                      <a:pPr algn="r" rtl="0" fontAlgn="base"/>
                      <a:r>
                        <a:rPr lang="en-US" sz="1800">
                          <a:effectLst/>
                          <a:latin typeface="Arial"/>
                        </a:rPr>
                        <a:t>134,000.00  </a:t>
                      </a:r>
                    </a:p>
                  </a:txBody>
                  <a:tcPr anchor="b"/>
                </a:tc>
                <a:tc>
                  <a:txBody>
                    <a:bodyPr/>
                    <a:lstStyle/>
                    <a:p>
                      <a:pPr algn="r" rtl="0" fontAlgn="base"/>
                      <a:r>
                        <a:rPr lang="en-US" sz="1800">
                          <a:effectLst/>
                          <a:latin typeface="Arial"/>
                        </a:rPr>
                        <a:t>$1,450,789.19 </a:t>
                      </a:r>
                    </a:p>
                  </a:txBody>
                  <a:tcPr anchor="b"/>
                </a:tc>
                <a:extLst>
                  <a:ext uri="{0D108BD9-81ED-4DB2-BD59-A6C34878D82A}">
                    <a16:rowId xmlns:a16="http://schemas.microsoft.com/office/drawing/2014/main" val="1703591427"/>
                  </a:ext>
                </a:extLst>
              </a:tr>
              <a:tr h="456983">
                <a:tc>
                  <a:txBody>
                    <a:bodyPr/>
                    <a:lstStyle/>
                    <a:p>
                      <a:pPr rtl="0" fontAlgn="base"/>
                      <a:r>
                        <a:rPr lang="en-US" sz="1800">
                          <a:effectLst/>
                          <a:latin typeface="Arial"/>
                        </a:rPr>
                        <a:t>Moving Expenses </a:t>
                      </a:r>
                    </a:p>
                  </a:txBody>
                  <a:tcPr anchor="b"/>
                </a:tc>
                <a:tc>
                  <a:txBody>
                    <a:bodyPr/>
                    <a:lstStyle/>
                    <a:p>
                      <a:pPr algn="r" rtl="0" fontAlgn="base"/>
                      <a:r>
                        <a:rPr lang="en-US" sz="1800">
                          <a:effectLst/>
                          <a:latin typeface="Arial"/>
                        </a:rPr>
                        <a:t>$142,500.00 </a:t>
                      </a:r>
                    </a:p>
                  </a:txBody>
                  <a:tcPr anchor="b"/>
                </a:tc>
                <a:tc>
                  <a:txBody>
                    <a:bodyPr/>
                    <a:lstStyle/>
                    <a:p>
                      <a:pPr algn="r" rtl="0" fontAlgn="base"/>
                      <a:r>
                        <a:rPr lang="en-US" sz="1800">
                          <a:effectLst/>
                          <a:latin typeface="Arial"/>
                        </a:rPr>
                        <a:t>15,926.00  </a:t>
                      </a:r>
                    </a:p>
                  </a:txBody>
                  <a:tcPr anchor="b"/>
                </a:tc>
                <a:tc>
                  <a:txBody>
                    <a:bodyPr/>
                    <a:lstStyle/>
                    <a:p>
                      <a:pPr algn="r" rtl="0" fontAlgn="base"/>
                      <a:r>
                        <a:rPr lang="en-US" sz="1800">
                          <a:effectLst/>
                          <a:latin typeface="Arial"/>
                        </a:rPr>
                        <a:t>$158,426.00 </a:t>
                      </a:r>
                    </a:p>
                  </a:txBody>
                  <a:tcPr anchor="b"/>
                </a:tc>
                <a:extLst>
                  <a:ext uri="{0D108BD9-81ED-4DB2-BD59-A6C34878D82A}">
                    <a16:rowId xmlns:a16="http://schemas.microsoft.com/office/drawing/2014/main" val="2378126775"/>
                  </a:ext>
                </a:extLst>
              </a:tr>
              <a:tr h="456983">
                <a:tc>
                  <a:txBody>
                    <a:bodyPr/>
                    <a:lstStyle/>
                    <a:p>
                      <a:pPr rtl="0" fontAlgn="base"/>
                      <a:r>
                        <a:rPr lang="en-US" sz="1800">
                          <a:effectLst/>
                          <a:latin typeface="Arial"/>
                        </a:rPr>
                        <a:t>Total Budget </a:t>
                      </a:r>
                    </a:p>
                  </a:txBody>
                  <a:tcPr anchor="b"/>
                </a:tc>
                <a:tc>
                  <a:txBody>
                    <a:bodyPr/>
                    <a:lstStyle/>
                    <a:p>
                      <a:pPr algn="r" rtl="0" fontAlgn="base"/>
                      <a:r>
                        <a:rPr lang="en-US" sz="1800">
                          <a:effectLst/>
                          <a:latin typeface="Arial"/>
                        </a:rPr>
                        <a:t>$10,660,000.0 </a:t>
                      </a:r>
                    </a:p>
                  </a:txBody>
                  <a:tcPr anchor="b"/>
                </a:tc>
                <a:tc>
                  <a:txBody>
                    <a:bodyPr/>
                    <a:lstStyle/>
                    <a:p>
                      <a:pPr algn="r" rtl="0" fontAlgn="base"/>
                      <a:r>
                        <a:rPr lang="en-US" sz="1800">
                          <a:effectLst/>
                          <a:latin typeface="Arial"/>
                        </a:rPr>
                        <a:t>$0.00 </a:t>
                      </a:r>
                    </a:p>
                  </a:txBody>
                  <a:tcPr anchor="b"/>
                </a:tc>
                <a:tc>
                  <a:txBody>
                    <a:bodyPr/>
                    <a:lstStyle/>
                    <a:p>
                      <a:pPr algn="r" rtl="0" fontAlgn="base"/>
                      <a:r>
                        <a:rPr lang="en-US" sz="1800">
                          <a:effectLst/>
                          <a:latin typeface="Arial"/>
                        </a:rPr>
                        <a:t>$10,660,000.0 </a:t>
                      </a:r>
                    </a:p>
                  </a:txBody>
                  <a:tcPr anchor="b"/>
                </a:tc>
                <a:extLst>
                  <a:ext uri="{0D108BD9-81ED-4DB2-BD59-A6C34878D82A}">
                    <a16:rowId xmlns:a16="http://schemas.microsoft.com/office/drawing/2014/main" val="2532946155"/>
                  </a:ext>
                </a:extLst>
              </a:tr>
            </a:tbl>
          </a:graphicData>
        </a:graphic>
      </p:graphicFrame>
      <p:sp>
        <p:nvSpPr>
          <p:cNvPr id="10" name="TextBox 9">
            <a:extLst>
              <a:ext uri="{FF2B5EF4-FFF2-40B4-BE49-F238E27FC236}">
                <a16:creationId xmlns:a16="http://schemas.microsoft.com/office/drawing/2014/main" id="{C4B5ABD3-7B42-4D1B-96EB-6B6E8BCAB957}"/>
              </a:ext>
            </a:extLst>
          </p:cNvPr>
          <p:cNvSpPr txBox="1"/>
          <p:nvPr/>
        </p:nvSpPr>
        <p:spPr>
          <a:xfrm>
            <a:off x="4724400" y="32443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endParaRPr lang="en-US">
              <a:solidFill>
                <a:srgbClr val="2F2F2F"/>
              </a:solidFill>
              <a:latin typeface="Segoe UI"/>
              <a:cs typeface="Segoe UI"/>
            </a:endParaRPr>
          </a:p>
        </p:txBody>
      </p:sp>
    </p:spTree>
    <p:extLst>
      <p:ext uri="{BB962C8B-B14F-4D97-AF65-F5344CB8AC3E}">
        <p14:creationId xmlns:p14="http://schemas.microsoft.com/office/powerpoint/2010/main" val="250298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314000" y="593367"/>
            <a:ext cx="3588800" cy="763600"/>
          </a:xfrm>
          <a:prstGeom prst="rect">
            <a:avLst/>
          </a:prstGeom>
        </p:spPr>
        <p:txBody>
          <a:bodyPr spcFirstLastPara="1" wrap="square" lIns="121900" tIns="121900" rIns="121900" bIns="121900" anchor="t" anchorCtr="0">
            <a:noAutofit/>
          </a:bodyPr>
          <a:lstStyle/>
          <a:p>
            <a:r>
              <a:rPr lang="en" sz="3467" dirty="0">
                <a:latin typeface="Perpetua" panose="02020502060401020303" pitchFamily="18" charset="0"/>
                <a:ea typeface="Playfair Display"/>
                <a:cs typeface="Playfair Display"/>
                <a:sym typeface="Playfair Display"/>
              </a:rPr>
              <a:t>There’s a lot at stake for certain neighborhoods.</a:t>
            </a:r>
            <a:endParaRPr sz="3467" dirty="0">
              <a:latin typeface="Perpetua" panose="02020502060401020303" pitchFamily="18" charset="0"/>
              <a:ea typeface="Playfair Display"/>
              <a:cs typeface="Playfair Display"/>
              <a:sym typeface="Playfair Display"/>
            </a:endParaRPr>
          </a:p>
        </p:txBody>
      </p:sp>
      <p:sp>
        <p:nvSpPr>
          <p:cNvPr id="183" name="Google Shape;183;p26"/>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80</a:t>
            </a:fld>
            <a:endParaRPr kern="0">
              <a:solidFill>
                <a:srgbClr val="595959"/>
              </a:solidFill>
              <a:latin typeface="Arial"/>
              <a:cs typeface="Arial"/>
              <a:sym typeface="Arial"/>
            </a:endParaRPr>
          </a:p>
        </p:txBody>
      </p:sp>
      <p:pic>
        <p:nvPicPr>
          <p:cNvPr id="184" name="Google Shape;184;p26"/>
          <p:cNvPicPr preferRelativeResize="0"/>
          <p:nvPr/>
        </p:nvPicPr>
        <p:blipFill>
          <a:blip r:embed="rId3">
            <a:alphaModFix/>
          </a:blip>
          <a:stretch>
            <a:fillRect/>
          </a:stretch>
        </p:blipFill>
        <p:spPr>
          <a:xfrm>
            <a:off x="3929397" y="262867"/>
            <a:ext cx="8200403" cy="63919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314000" y="186967"/>
            <a:ext cx="11479200" cy="763600"/>
          </a:xfrm>
          <a:prstGeom prst="rect">
            <a:avLst/>
          </a:prstGeom>
        </p:spPr>
        <p:txBody>
          <a:bodyPr spcFirstLastPara="1" wrap="square" lIns="121900" tIns="121900" rIns="121900" bIns="121900" anchor="t" anchorCtr="0">
            <a:noAutofit/>
          </a:bodyPr>
          <a:lstStyle/>
          <a:p>
            <a:r>
              <a:rPr lang="en" sz="3467" dirty="0">
                <a:latin typeface="Perpetua" panose="02020502060401020303" pitchFamily="18" charset="0"/>
                <a:ea typeface="Playfair Display"/>
                <a:cs typeface="Playfair Display"/>
                <a:sym typeface="Playfair Display"/>
              </a:rPr>
              <a:t>And very few tenants have legal assistance.</a:t>
            </a:r>
            <a:endParaRPr sz="3467" dirty="0">
              <a:latin typeface="Perpetua" panose="02020502060401020303" pitchFamily="18" charset="0"/>
              <a:ea typeface="Playfair Display"/>
              <a:cs typeface="Playfair Display"/>
              <a:sym typeface="Playfair Display"/>
            </a:endParaRPr>
          </a:p>
        </p:txBody>
      </p:sp>
      <p:sp>
        <p:nvSpPr>
          <p:cNvPr id="190" name="Google Shape;190;p27"/>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81</a:t>
            </a:fld>
            <a:endParaRPr kern="0">
              <a:solidFill>
                <a:srgbClr val="595959"/>
              </a:solidFill>
              <a:latin typeface="Arial"/>
              <a:cs typeface="Arial"/>
              <a:sym typeface="Arial"/>
            </a:endParaRPr>
          </a:p>
        </p:txBody>
      </p:sp>
      <p:pic>
        <p:nvPicPr>
          <p:cNvPr id="191" name="Google Shape;191;p27"/>
          <p:cNvPicPr preferRelativeResize="0"/>
          <p:nvPr/>
        </p:nvPicPr>
        <p:blipFill>
          <a:blip r:embed="rId3">
            <a:alphaModFix/>
          </a:blip>
          <a:stretch>
            <a:fillRect/>
          </a:stretch>
        </p:blipFill>
        <p:spPr>
          <a:xfrm>
            <a:off x="2814403" y="1038699"/>
            <a:ext cx="6015696" cy="5178933"/>
          </a:xfrm>
          <a:prstGeom prst="rect">
            <a:avLst/>
          </a:prstGeom>
          <a:noFill/>
          <a:ln>
            <a:noFill/>
          </a:ln>
        </p:spPr>
      </p:pic>
      <p:sp>
        <p:nvSpPr>
          <p:cNvPr id="192" name="Google Shape;192;p27"/>
          <p:cNvSpPr/>
          <p:nvPr/>
        </p:nvSpPr>
        <p:spPr>
          <a:xfrm>
            <a:off x="6741067" y="5555000"/>
            <a:ext cx="1844400" cy="6628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193;p27"/>
          <p:cNvSpPr/>
          <p:nvPr/>
        </p:nvSpPr>
        <p:spPr>
          <a:xfrm rot="8467408">
            <a:off x="8707633" y="5133507"/>
            <a:ext cx="578035" cy="389437"/>
          </a:xfrm>
          <a:prstGeom prst="rightArrow">
            <a:avLst>
              <a:gd name="adj1" fmla="val 50000"/>
              <a:gd name="adj2" fmla="val 76648"/>
            </a:avLst>
          </a:prstGeom>
          <a:solidFill>
            <a:srgbClr val="FF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314000" y="186967"/>
            <a:ext cx="11200800" cy="763600"/>
          </a:xfrm>
          <a:prstGeom prst="rect">
            <a:avLst/>
          </a:prstGeom>
        </p:spPr>
        <p:txBody>
          <a:bodyPr spcFirstLastPara="1" wrap="square" lIns="121900" tIns="121900" rIns="121900" bIns="121900" anchor="t" anchorCtr="0">
            <a:noAutofit/>
          </a:bodyPr>
          <a:lstStyle/>
          <a:p>
            <a:r>
              <a:rPr lang="en" sz="3333" dirty="0">
                <a:latin typeface="Perpetua" panose="02020502060401020303" pitchFamily="18" charset="0"/>
                <a:ea typeface="Playfair Display"/>
                <a:cs typeface="Playfair Display"/>
                <a:sym typeface="Playfair Display"/>
              </a:rPr>
              <a:t>The Complete Communities neighborhoods are hard hit.</a:t>
            </a:r>
            <a:endParaRPr sz="3333" dirty="0">
              <a:latin typeface="Perpetua" panose="02020502060401020303" pitchFamily="18" charset="0"/>
              <a:ea typeface="Playfair Display"/>
              <a:cs typeface="Playfair Display"/>
              <a:sym typeface="Playfair Display"/>
            </a:endParaRPr>
          </a:p>
        </p:txBody>
      </p:sp>
      <p:sp>
        <p:nvSpPr>
          <p:cNvPr id="199" name="Google Shape;199;p28"/>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82</a:t>
            </a:fld>
            <a:endParaRPr kern="0">
              <a:solidFill>
                <a:srgbClr val="595959"/>
              </a:solidFill>
              <a:latin typeface="Arial"/>
              <a:cs typeface="Arial"/>
              <a:sym typeface="Arial"/>
            </a:endParaRPr>
          </a:p>
        </p:txBody>
      </p:sp>
      <p:graphicFrame>
        <p:nvGraphicFramePr>
          <p:cNvPr id="200" name="Google Shape;200;p28"/>
          <p:cNvGraphicFramePr/>
          <p:nvPr/>
        </p:nvGraphicFramePr>
        <p:xfrm>
          <a:off x="3086200" y="992067"/>
          <a:ext cx="6021666" cy="5201440"/>
        </p:xfrm>
        <a:graphic>
          <a:graphicData uri="http://schemas.openxmlformats.org/drawingml/2006/table">
            <a:tbl>
              <a:tblPr>
                <a:noFill/>
              </a:tblPr>
              <a:tblGrid>
                <a:gridCol w="1872633">
                  <a:extLst>
                    <a:ext uri="{9D8B030D-6E8A-4147-A177-3AD203B41FA5}">
                      <a16:colId xmlns:a16="http://schemas.microsoft.com/office/drawing/2014/main" val="20000"/>
                    </a:ext>
                  </a:extLst>
                </a:gridCol>
                <a:gridCol w="4149033">
                  <a:extLst>
                    <a:ext uri="{9D8B030D-6E8A-4147-A177-3AD203B41FA5}">
                      <a16:colId xmlns:a16="http://schemas.microsoft.com/office/drawing/2014/main" val="20001"/>
                    </a:ext>
                  </a:extLst>
                </a:gridCol>
              </a:tblGrid>
              <a:tr h="507960">
                <a:tc>
                  <a:txBody>
                    <a:bodyPr/>
                    <a:lstStyle/>
                    <a:p>
                      <a:pPr marL="0" lvl="0" indent="0" algn="r" rtl="0">
                        <a:spcBef>
                          <a:spcPts val="0"/>
                        </a:spcBef>
                        <a:spcAft>
                          <a:spcPts val="0"/>
                        </a:spcAft>
                        <a:buNone/>
                      </a:pPr>
                      <a:r>
                        <a:rPr lang="en" sz="1700" b="1">
                          <a:latin typeface="Playfair Display"/>
                          <a:ea typeface="Playfair Display"/>
                          <a:cs typeface="Playfair Display"/>
                          <a:sym typeface="Playfair Display"/>
                        </a:rPr>
                        <a:t>Neighborhood</a:t>
                      </a:r>
                      <a:endParaRPr sz="1700" b="1">
                        <a:latin typeface="Playfair Display"/>
                        <a:ea typeface="Playfair Display"/>
                        <a:cs typeface="Playfair Display"/>
                        <a:sym typeface="Playfair Display"/>
                      </a:endParaRPr>
                    </a:p>
                  </a:txBody>
                  <a:tcPr marL="121900" marR="121900" marT="121900" marB="121900">
                    <a:solidFill>
                      <a:srgbClr val="C9DAF8"/>
                    </a:solidFill>
                  </a:tcPr>
                </a:tc>
                <a:tc>
                  <a:txBody>
                    <a:bodyPr/>
                    <a:lstStyle/>
                    <a:p>
                      <a:pPr marL="0" lvl="0" indent="0" algn="l" rtl="0">
                        <a:spcBef>
                          <a:spcPts val="0"/>
                        </a:spcBef>
                        <a:spcAft>
                          <a:spcPts val="0"/>
                        </a:spcAft>
                        <a:buNone/>
                      </a:pPr>
                      <a:r>
                        <a:rPr lang="en" sz="1700" b="1">
                          <a:latin typeface="Playfair Display"/>
                          <a:ea typeface="Playfair Display"/>
                          <a:cs typeface="Playfair Display"/>
                          <a:sym typeface="Playfair Display"/>
                        </a:rPr>
                        <a:t>Evictions Filed Since March 1, 2020</a:t>
                      </a:r>
                      <a:endParaRPr sz="1700" b="1">
                        <a:latin typeface="Playfair Display"/>
                        <a:ea typeface="Playfair Display"/>
                        <a:cs typeface="Playfair Display"/>
                        <a:sym typeface="Playfair Display"/>
                      </a:endParaRPr>
                    </a:p>
                  </a:txBody>
                  <a:tcPr marL="121900" marR="121900" marT="121900" marB="121900">
                    <a:solidFill>
                      <a:srgbClr val="C9DAF8"/>
                    </a:solidFill>
                  </a:tcPr>
                </a:tc>
                <a:extLst>
                  <a:ext uri="{0D108BD9-81ED-4DB2-BD59-A6C34878D82A}">
                    <a16:rowId xmlns:a16="http://schemas.microsoft.com/office/drawing/2014/main" val="10000"/>
                  </a:ext>
                </a:extLst>
              </a:tr>
              <a:tr h="426680">
                <a:tc>
                  <a:txBody>
                    <a:bodyPr/>
                    <a:lstStyle/>
                    <a:p>
                      <a:pPr marL="0" lvl="0" indent="0" algn="r" rtl="0">
                        <a:spcBef>
                          <a:spcPts val="0"/>
                        </a:spcBef>
                        <a:spcAft>
                          <a:spcPts val="0"/>
                        </a:spcAft>
                        <a:buNone/>
                      </a:pPr>
                      <a:r>
                        <a:rPr lang="en" sz="1200">
                          <a:latin typeface="Lora"/>
                          <a:ea typeface="Lora"/>
                          <a:cs typeface="Lora"/>
                          <a:sym typeface="Lora"/>
                        </a:rPr>
                        <a:t>Acres Homes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90</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1"/>
                  </a:ext>
                </a:extLst>
              </a:tr>
              <a:tr h="426680">
                <a:tc>
                  <a:txBody>
                    <a:bodyPr/>
                    <a:lstStyle/>
                    <a:p>
                      <a:pPr marL="0" lvl="0" indent="0" algn="r" rtl="0">
                        <a:spcBef>
                          <a:spcPts val="0"/>
                        </a:spcBef>
                        <a:spcAft>
                          <a:spcPts val="0"/>
                        </a:spcAft>
                        <a:buNone/>
                      </a:pPr>
                      <a:r>
                        <a:rPr lang="en" sz="1200">
                          <a:latin typeface="Lora"/>
                          <a:ea typeface="Lora"/>
                          <a:cs typeface="Lora"/>
                          <a:sym typeface="Lora"/>
                        </a:rPr>
                        <a:t>Alief - Westwood</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359</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2"/>
                  </a:ext>
                </a:extLst>
              </a:tr>
              <a:tr h="426680">
                <a:tc>
                  <a:txBody>
                    <a:bodyPr/>
                    <a:lstStyle/>
                    <a:p>
                      <a:pPr marL="0" lvl="0" indent="0" algn="r" rtl="0">
                        <a:spcBef>
                          <a:spcPts val="0"/>
                        </a:spcBef>
                        <a:spcAft>
                          <a:spcPts val="0"/>
                        </a:spcAft>
                        <a:buNone/>
                      </a:pPr>
                      <a:r>
                        <a:rPr lang="en" sz="1200">
                          <a:latin typeface="Lora"/>
                          <a:ea typeface="Lora"/>
                          <a:cs typeface="Lora"/>
                          <a:sym typeface="Lora"/>
                        </a:rPr>
                        <a:t>Fort Bend Houston</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NA</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3"/>
                  </a:ext>
                </a:extLst>
              </a:tr>
              <a:tr h="426680">
                <a:tc>
                  <a:txBody>
                    <a:bodyPr/>
                    <a:lstStyle/>
                    <a:p>
                      <a:pPr marL="0" lvl="0" indent="0" algn="r" rtl="0">
                        <a:spcBef>
                          <a:spcPts val="0"/>
                        </a:spcBef>
                        <a:spcAft>
                          <a:spcPts val="0"/>
                        </a:spcAft>
                        <a:buNone/>
                      </a:pPr>
                      <a:r>
                        <a:rPr lang="en" sz="1200">
                          <a:latin typeface="Lora"/>
                          <a:ea typeface="Lora"/>
                          <a:cs typeface="Lora"/>
                          <a:sym typeface="Lora"/>
                        </a:rPr>
                        <a:t>Gulfton</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140</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4"/>
                  </a:ext>
                </a:extLst>
              </a:tr>
              <a:tr h="426680">
                <a:tc>
                  <a:txBody>
                    <a:bodyPr/>
                    <a:lstStyle/>
                    <a:p>
                      <a:pPr marL="0" lvl="0" indent="0" algn="r" rtl="0">
                        <a:spcBef>
                          <a:spcPts val="0"/>
                        </a:spcBef>
                        <a:spcAft>
                          <a:spcPts val="0"/>
                        </a:spcAft>
                        <a:buNone/>
                      </a:pPr>
                      <a:r>
                        <a:rPr lang="en" sz="1200">
                          <a:latin typeface="Lora"/>
                          <a:ea typeface="Lora"/>
                          <a:cs typeface="Lora"/>
                          <a:sym typeface="Lora"/>
                        </a:rPr>
                        <a:t>Kashmere Gardens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82</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5"/>
                  </a:ext>
                </a:extLst>
              </a:tr>
              <a:tr h="426680">
                <a:tc>
                  <a:txBody>
                    <a:bodyPr/>
                    <a:lstStyle/>
                    <a:p>
                      <a:pPr marL="0" lvl="0" indent="0" algn="r" rtl="0">
                        <a:spcBef>
                          <a:spcPts val="0"/>
                        </a:spcBef>
                        <a:spcAft>
                          <a:spcPts val="0"/>
                        </a:spcAft>
                        <a:buNone/>
                      </a:pPr>
                      <a:r>
                        <a:rPr lang="en" sz="1200">
                          <a:latin typeface="Lora"/>
                          <a:ea typeface="Lora"/>
                          <a:cs typeface="Lora"/>
                          <a:sym typeface="Lora"/>
                        </a:rPr>
                        <a:t>Magnolia Park</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47</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6"/>
                  </a:ext>
                </a:extLst>
              </a:tr>
              <a:tr h="426680">
                <a:tc>
                  <a:txBody>
                    <a:bodyPr/>
                    <a:lstStyle/>
                    <a:p>
                      <a:pPr marL="0" lvl="0" indent="0" algn="r" rtl="0">
                        <a:spcBef>
                          <a:spcPts val="0"/>
                        </a:spcBef>
                        <a:spcAft>
                          <a:spcPts val="0"/>
                        </a:spcAft>
                        <a:buNone/>
                      </a:pPr>
                      <a:r>
                        <a:rPr lang="en" sz="1200">
                          <a:latin typeface="Lora"/>
                          <a:ea typeface="Lora"/>
                          <a:cs typeface="Lora"/>
                          <a:sym typeface="Lora"/>
                        </a:rPr>
                        <a:t>Manchester</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7</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7"/>
                  </a:ext>
                </a:extLst>
              </a:tr>
              <a:tr h="426680">
                <a:tc>
                  <a:txBody>
                    <a:bodyPr/>
                    <a:lstStyle/>
                    <a:p>
                      <a:pPr marL="0" lvl="0" indent="0" algn="r" rtl="0">
                        <a:spcBef>
                          <a:spcPts val="0"/>
                        </a:spcBef>
                        <a:spcAft>
                          <a:spcPts val="0"/>
                        </a:spcAft>
                        <a:buNone/>
                      </a:pPr>
                      <a:r>
                        <a:rPr lang="en" sz="1200">
                          <a:latin typeface="Lora"/>
                          <a:ea typeface="Lora"/>
                          <a:cs typeface="Lora"/>
                          <a:sym typeface="Lora"/>
                        </a:rPr>
                        <a:t>Near Northside</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38</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8"/>
                  </a:ext>
                </a:extLst>
              </a:tr>
              <a:tr h="426680">
                <a:tc>
                  <a:txBody>
                    <a:bodyPr/>
                    <a:lstStyle/>
                    <a:p>
                      <a:pPr marL="0" lvl="0" indent="0" algn="r" rtl="0">
                        <a:spcBef>
                          <a:spcPts val="0"/>
                        </a:spcBef>
                        <a:spcAft>
                          <a:spcPts val="0"/>
                        </a:spcAft>
                        <a:buNone/>
                      </a:pPr>
                      <a:r>
                        <a:rPr lang="en" sz="1200">
                          <a:latin typeface="Lora"/>
                          <a:ea typeface="Lora"/>
                          <a:cs typeface="Lora"/>
                          <a:sym typeface="Lora"/>
                        </a:rPr>
                        <a:t>Second Ward</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20</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9"/>
                  </a:ext>
                </a:extLst>
              </a:tr>
              <a:tr h="426680">
                <a:tc>
                  <a:txBody>
                    <a:bodyPr/>
                    <a:lstStyle/>
                    <a:p>
                      <a:pPr marL="0" lvl="0" indent="0" algn="r" rtl="0">
                        <a:spcBef>
                          <a:spcPts val="0"/>
                        </a:spcBef>
                        <a:spcAft>
                          <a:spcPts val="0"/>
                        </a:spcAft>
                        <a:buNone/>
                      </a:pPr>
                      <a:r>
                        <a:rPr lang="en" sz="1200">
                          <a:latin typeface="Lora"/>
                          <a:ea typeface="Lora"/>
                          <a:cs typeface="Lora"/>
                          <a:sym typeface="Lora"/>
                        </a:rPr>
                        <a:t>Sunnyside</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65</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10"/>
                  </a:ext>
                </a:extLst>
              </a:tr>
              <a:tr h="426680">
                <a:tc>
                  <a:txBody>
                    <a:bodyPr/>
                    <a:lstStyle/>
                    <a:p>
                      <a:pPr marL="0" lvl="0" indent="0" algn="r" rtl="0">
                        <a:spcBef>
                          <a:spcPts val="0"/>
                        </a:spcBef>
                        <a:spcAft>
                          <a:spcPts val="0"/>
                        </a:spcAft>
                        <a:buNone/>
                      </a:pPr>
                      <a:r>
                        <a:rPr lang="en" sz="1200">
                          <a:latin typeface="Lora"/>
                          <a:ea typeface="Lora"/>
                          <a:cs typeface="Lora"/>
                          <a:sym typeface="Lora"/>
                        </a:rPr>
                        <a:t>Third Ward</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97</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11"/>
                  </a:ext>
                </a:extLst>
              </a:tr>
            </a:tbl>
          </a:graphicData>
        </a:graphic>
      </p:graphicFrame>
      <p:sp>
        <p:nvSpPr>
          <p:cNvPr id="201" name="Google Shape;201;p28"/>
          <p:cNvSpPr/>
          <p:nvPr/>
        </p:nvSpPr>
        <p:spPr>
          <a:xfrm>
            <a:off x="3360800" y="1991400"/>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02;p28"/>
          <p:cNvSpPr/>
          <p:nvPr/>
        </p:nvSpPr>
        <p:spPr>
          <a:xfrm>
            <a:off x="3360800" y="2818933"/>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28"/>
          <p:cNvSpPr/>
          <p:nvPr/>
        </p:nvSpPr>
        <p:spPr>
          <a:xfrm>
            <a:off x="3360800" y="3285200"/>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04;p28"/>
          <p:cNvSpPr/>
          <p:nvPr/>
        </p:nvSpPr>
        <p:spPr>
          <a:xfrm>
            <a:off x="3247033" y="5793633"/>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05;p28"/>
          <p:cNvSpPr/>
          <p:nvPr/>
        </p:nvSpPr>
        <p:spPr>
          <a:xfrm>
            <a:off x="3247033" y="5372500"/>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06;p28"/>
          <p:cNvSpPr/>
          <p:nvPr/>
        </p:nvSpPr>
        <p:spPr>
          <a:xfrm>
            <a:off x="3360800" y="1570400"/>
            <a:ext cx="22468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83</a:t>
            </a:fld>
            <a:endParaRPr kern="0">
              <a:solidFill>
                <a:srgbClr val="595959"/>
              </a:solidFill>
              <a:latin typeface="Arial"/>
              <a:cs typeface="Arial"/>
              <a:sym typeface="Arial"/>
            </a:endParaRPr>
          </a:p>
        </p:txBody>
      </p:sp>
      <p:graphicFrame>
        <p:nvGraphicFramePr>
          <p:cNvPr id="212" name="Google Shape;212;p29"/>
          <p:cNvGraphicFramePr/>
          <p:nvPr/>
        </p:nvGraphicFramePr>
        <p:xfrm>
          <a:off x="1765400" y="992067"/>
          <a:ext cx="8307299" cy="5465600"/>
        </p:xfrm>
        <a:graphic>
          <a:graphicData uri="http://schemas.openxmlformats.org/drawingml/2006/table">
            <a:tbl>
              <a:tblPr>
                <a:noFill/>
              </a:tblPr>
              <a:tblGrid>
                <a:gridCol w="1872633">
                  <a:extLst>
                    <a:ext uri="{9D8B030D-6E8A-4147-A177-3AD203B41FA5}">
                      <a16:colId xmlns:a16="http://schemas.microsoft.com/office/drawing/2014/main" val="20000"/>
                    </a:ext>
                  </a:extLst>
                </a:gridCol>
                <a:gridCol w="2285633">
                  <a:extLst>
                    <a:ext uri="{9D8B030D-6E8A-4147-A177-3AD203B41FA5}">
                      <a16:colId xmlns:a16="http://schemas.microsoft.com/office/drawing/2014/main" val="20001"/>
                    </a:ext>
                  </a:extLst>
                </a:gridCol>
                <a:gridCol w="4149033">
                  <a:extLst>
                    <a:ext uri="{9D8B030D-6E8A-4147-A177-3AD203B41FA5}">
                      <a16:colId xmlns:a16="http://schemas.microsoft.com/office/drawing/2014/main" val="20002"/>
                    </a:ext>
                  </a:extLst>
                </a:gridCol>
              </a:tblGrid>
              <a:tr h="772120">
                <a:tc>
                  <a:txBody>
                    <a:bodyPr/>
                    <a:lstStyle/>
                    <a:p>
                      <a:pPr marL="0" lvl="0" indent="0" algn="r" rtl="0">
                        <a:spcBef>
                          <a:spcPts val="0"/>
                        </a:spcBef>
                        <a:spcAft>
                          <a:spcPts val="0"/>
                        </a:spcAft>
                        <a:buNone/>
                      </a:pPr>
                      <a:r>
                        <a:rPr lang="en" sz="1700" b="1">
                          <a:latin typeface="Playfair Display"/>
                          <a:ea typeface="Playfair Display"/>
                          <a:cs typeface="Playfair Display"/>
                          <a:sym typeface="Playfair Display"/>
                        </a:rPr>
                        <a:t>Council District</a:t>
                      </a:r>
                      <a:endParaRPr sz="1700" b="1">
                        <a:latin typeface="Playfair Display"/>
                        <a:ea typeface="Playfair Display"/>
                        <a:cs typeface="Playfair Display"/>
                        <a:sym typeface="Playfair Display"/>
                      </a:endParaRPr>
                    </a:p>
                  </a:txBody>
                  <a:tcPr marL="121900" marR="121900" marT="121900" marB="121900">
                    <a:solidFill>
                      <a:srgbClr val="C9DAF8"/>
                    </a:solidFill>
                  </a:tcPr>
                </a:tc>
                <a:tc>
                  <a:txBody>
                    <a:bodyPr/>
                    <a:lstStyle/>
                    <a:p>
                      <a:pPr marL="0" lvl="0" indent="0" algn="l" rtl="0">
                        <a:spcBef>
                          <a:spcPts val="0"/>
                        </a:spcBef>
                        <a:spcAft>
                          <a:spcPts val="0"/>
                        </a:spcAft>
                        <a:buNone/>
                      </a:pPr>
                      <a:r>
                        <a:rPr lang="en" sz="1700" b="1">
                          <a:latin typeface="Playfair Display"/>
                          <a:ea typeface="Playfair Display"/>
                          <a:cs typeface="Playfair Display"/>
                          <a:sym typeface="Playfair Display"/>
                        </a:rPr>
                        <a:t>Councilmember</a:t>
                      </a:r>
                      <a:endParaRPr sz="1700" b="1">
                        <a:latin typeface="Playfair Display"/>
                        <a:ea typeface="Playfair Display"/>
                        <a:cs typeface="Playfair Display"/>
                        <a:sym typeface="Playfair Display"/>
                      </a:endParaRPr>
                    </a:p>
                  </a:txBody>
                  <a:tcPr marL="121900" marR="121900" marT="121900" marB="121900">
                    <a:solidFill>
                      <a:srgbClr val="C9DAF8"/>
                    </a:solidFill>
                  </a:tcPr>
                </a:tc>
                <a:tc>
                  <a:txBody>
                    <a:bodyPr/>
                    <a:lstStyle/>
                    <a:p>
                      <a:pPr marL="0" lvl="0" indent="0" algn="l" rtl="0">
                        <a:spcBef>
                          <a:spcPts val="0"/>
                        </a:spcBef>
                        <a:spcAft>
                          <a:spcPts val="0"/>
                        </a:spcAft>
                        <a:buNone/>
                      </a:pPr>
                      <a:r>
                        <a:rPr lang="en" sz="1700" b="1">
                          <a:latin typeface="Playfair Display"/>
                          <a:ea typeface="Playfair Display"/>
                          <a:cs typeface="Playfair Display"/>
                          <a:sym typeface="Playfair Display"/>
                        </a:rPr>
                        <a:t>Evictions Filed Since March 1, 2020</a:t>
                      </a:r>
                      <a:endParaRPr sz="1700" b="1">
                        <a:latin typeface="Playfair Display"/>
                        <a:ea typeface="Playfair Display"/>
                        <a:cs typeface="Playfair Display"/>
                        <a:sym typeface="Playfair Display"/>
                      </a:endParaRPr>
                    </a:p>
                  </a:txBody>
                  <a:tcPr marL="121900" marR="121900" marT="121900" marB="121900">
                    <a:solidFill>
                      <a:srgbClr val="C9DAF8"/>
                    </a:solidFill>
                  </a:tcPr>
                </a:tc>
                <a:extLst>
                  <a:ext uri="{0D108BD9-81ED-4DB2-BD59-A6C34878D82A}">
                    <a16:rowId xmlns:a16="http://schemas.microsoft.com/office/drawing/2014/main" val="10000"/>
                  </a:ext>
                </a:extLst>
              </a:tr>
              <a:tr h="426680">
                <a:tc>
                  <a:txBody>
                    <a:bodyPr/>
                    <a:lstStyle/>
                    <a:p>
                      <a:pPr marL="0" lvl="0" indent="0" algn="r" rtl="0">
                        <a:spcBef>
                          <a:spcPts val="0"/>
                        </a:spcBef>
                        <a:spcAft>
                          <a:spcPts val="0"/>
                        </a:spcAft>
                        <a:buNone/>
                      </a:pPr>
                      <a:r>
                        <a:rPr lang="en" sz="1200">
                          <a:latin typeface="Lora"/>
                          <a:ea typeface="Lora"/>
                          <a:cs typeface="Lora"/>
                          <a:sym typeface="Lora"/>
                        </a:rPr>
                        <a:t>A</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Amy Peck</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640</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1"/>
                  </a:ext>
                </a:extLst>
              </a:tr>
              <a:tr h="426680">
                <a:tc>
                  <a:txBody>
                    <a:bodyPr/>
                    <a:lstStyle/>
                    <a:p>
                      <a:pPr marL="0" lvl="0" indent="0" algn="r" rtl="0">
                        <a:spcBef>
                          <a:spcPts val="0"/>
                        </a:spcBef>
                        <a:spcAft>
                          <a:spcPts val="0"/>
                        </a:spcAft>
                        <a:buNone/>
                      </a:pPr>
                      <a:r>
                        <a:rPr lang="en" sz="1200">
                          <a:latin typeface="Lora"/>
                          <a:ea typeface="Lora"/>
                          <a:cs typeface="Lora"/>
                          <a:sym typeface="Lora"/>
                        </a:rPr>
                        <a:t>B</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Jerry Davis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1,039</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2"/>
                  </a:ext>
                </a:extLst>
              </a:tr>
              <a:tr h="426680">
                <a:tc>
                  <a:txBody>
                    <a:bodyPr/>
                    <a:lstStyle/>
                    <a:p>
                      <a:pPr marL="0" lvl="0" indent="0" algn="r" rtl="0">
                        <a:spcBef>
                          <a:spcPts val="0"/>
                        </a:spcBef>
                        <a:spcAft>
                          <a:spcPts val="0"/>
                        </a:spcAft>
                        <a:buNone/>
                      </a:pPr>
                      <a:r>
                        <a:rPr lang="en" sz="1200">
                          <a:latin typeface="Lora"/>
                          <a:ea typeface="Lora"/>
                          <a:cs typeface="Lora"/>
                          <a:sym typeface="Lora"/>
                        </a:rPr>
                        <a:t>C</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Abbie Kamin</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325</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3"/>
                  </a:ext>
                </a:extLst>
              </a:tr>
              <a:tr h="426680">
                <a:tc>
                  <a:txBody>
                    <a:bodyPr/>
                    <a:lstStyle/>
                    <a:p>
                      <a:pPr marL="0" lvl="0" indent="0" algn="r" rtl="0">
                        <a:spcBef>
                          <a:spcPts val="0"/>
                        </a:spcBef>
                        <a:spcAft>
                          <a:spcPts val="0"/>
                        </a:spcAft>
                        <a:buNone/>
                      </a:pPr>
                      <a:r>
                        <a:rPr lang="en" sz="1200">
                          <a:latin typeface="Lora"/>
                          <a:ea typeface="Lora"/>
                          <a:cs typeface="Lora"/>
                          <a:sym typeface="Lora"/>
                        </a:rPr>
                        <a:t>D</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Carolyn Evans-Shabazz</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661</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4"/>
                  </a:ext>
                </a:extLst>
              </a:tr>
              <a:tr h="426680">
                <a:tc>
                  <a:txBody>
                    <a:bodyPr/>
                    <a:lstStyle/>
                    <a:p>
                      <a:pPr marL="0" lvl="0" indent="0" algn="r" rtl="0">
                        <a:spcBef>
                          <a:spcPts val="0"/>
                        </a:spcBef>
                        <a:spcAft>
                          <a:spcPts val="0"/>
                        </a:spcAft>
                        <a:buNone/>
                      </a:pPr>
                      <a:r>
                        <a:rPr lang="en" sz="1200">
                          <a:latin typeface="Lora"/>
                          <a:ea typeface="Lora"/>
                          <a:cs typeface="Lora"/>
                          <a:sym typeface="Lora"/>
                        </a:rPr>
                        <a:t>E</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David Martin</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380</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5"/>
                  </a:ext>
                </a:extLst>
              </a:tr>
              <a:tr h="426680">
                <a:tc>
                  <a:txBody>
                    <a:bodyPr/>
                    <a:lstStyle/>
                    <a:p>
                      <a:pPr marL="0" lvl="0" indent="0" algn="r" rtl="0">
                        <a:spcBef>
                          <a:spcPts val="0"/>
                        </a:spcBef>
                        <a:spcAft>
                          <a:spcPts val="0"/>
                        </a:spcAft>
                        <a:buNone/>
                      </a:pPr>
                      <a:r>
                        <a:rPr lang="en" sz="1200">
                          <a:latin typeface="Lora"/>
                          <a:ea typeface="Lora"/>
                          <a:cs typeface="Lora"/>
                          <a:sym typeface="Lora"/>
                        </a:rPr>
                        <a:t>F</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Tiffany Thomas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756</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6"/>
                  </a:ext>
                </a:extLst>
              </a:tr>
              <a:tr h="426680">
                <a:tc>
                  <a:txBody>
                    <a:bodyPr/>
                    <a:lstStyle/>
                    <a:p>
                      <a:pPr marL="0" lvl="0" indent="0" algn="r" rtl="0">
                        <a:spcBef>
                          <a:spcPts val="0"/>
                        </a:spcBef>
                        <a:spcAft>
                          <a:spcPts val="0"/>
                        </a:spcAft>
                        <a:buNone/>
                      </a:pPr>
                      <a:r>
                        <a:rPr lang="en" sz="1200">
                          <a:latin typeface="Lora"/>
                          <a:ea typeface="Lora"/>
                          <a:cs typeface="Lora"/>
                          <a:sym typeface="Lora"/>
                        </a:rPr>
                        <a:t>G</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Greg Travis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768</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7"/>
                  </a:ext>
                </a:extLst>
              </a:tr>
              <a:tr h="426680">
                <a:tc>
                  <a:txBody>
                    <a:bodyPr/>
                    <a:lstStyle/>
                    <a:p>
                      <a:pPr marL="0" lvl="0" indent="0" algn="r" rtl="0">
                        <a:spcBef>
                          <a:spcPts val="0"/>
                        </a:spcBef>
                        <a:spcAft>
                          <a:spcPts val="0"/>
                        </a:spcAft>
                        <a:buNone/>
                      </a:pPr>
                      <a:r>
                        <a:rPr lang="en" sz="1200">
                          <a:latin typeface="Lora"/>
                          <a:ea typeface="Lora"/>
                          <a:cs typeface="Lora"/>
                          <a:sym typeface="Lora"/>
                        </a:rPr>
                        <a:t>H</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Karla Cisneros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288</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8"/>
                  </a:ext>
                </a:extLst>
              </a:tr>
              <a:tr h="426680">
                <a:tc>
                  <a:txBody>
                    <a:bodyPr/>
                    <a:lstStyle/>
                    <a:p>
                      <a:pPr marL="0" lvl="0" indent="0" algn="r" rtl="0">
                        <a:spcBef>
                          <a:spcPts val="0"/>
                        </a:spcBef>
                        <a:spcAft>
                          <a:spcPts val="0"/>
                        </a:spcAft>
                        <a:buNone/>
                      </a:pPr>
                      <a:r>
                        <a:rPr lang="en" sz="1200">
                          <a:latin typeface="Lora"/>
                          <a:ea typeface="Lora"/>
                          <a:cs typeface="Lora"/>
                          <a:sym typeface="Lora"/>
                        </a:rPr>
                        <a:t>I</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Robert Gallegos</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461</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09"/>
                  </a:ext>
                </a:extLst>
              </a:tr>
              <a:tr h="426680">
                <a:tc>
                  <a:txBody>
                    <a:bodyPr/>
                    <a:lstStyle/>
                    <a:p>
                      <a:pPr marL="0" lvl="0" indent="0" algn="r" rtl="0">
                        <a:spcBef>
                          <a:spcPts val="0"/>
                        </a:spcBef>
                        <a:spcAft>
                          <a:spcPts val="0"/>
                        </a:spcAft>
                        <a:buNone/>
                      </a:pPr>
                      <a:r>
                        <a:rPr lang="en" sz="1200">
                          <a:latin typeface="Lora"/>
                          <a:ea typeface="Lora"/>
                          <a:cs typeface="Lora"/>
                          <a:sym typeface="Lora"/>
                        </a:rPr>
                        <a:t>J</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Edward Pollard</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764</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10"/>
                  </a:ext>
                </a:extLst>
              </a:tr>
              <a:tr h="426680">
                <a:tc>
                  <a:txBody>
                    <a:bodyPr/>
                    <a:lstStyle/>
                    <a:p>
                      <a:pPr marL="0" lvl="0" indent="0" algn="r" rtl="0">
                        <a:spcBef>
                          <a:spcPts val="0"/>
                        </a:spcBef>
                        <a:spcAft>
                          <a:spcPts val="0"/>
                        </a:spcAft>
                        <a:buNone/>
                      </a:pPr>
                      <a:r>
                        <a:rPr lang="en" sz="1200">
                          <a:latin typeface="Lora"/>
                          <a:ea typeface="Lora"/>
                          <a:cs typeface="Lora"/>
                          <a:sym typeface="Lora"/>
                        </a:rPr>
                        <a:t>K</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Martha Castex-Tatum</a:t>
                      </a:r>
                      <a:endParaRPr sz="1200">
                        <a:latin typeface="Lora"/>
                        <a:ea typeface="Lora"/>
                        <a:cs typeface="Lora"/>
                        <a:sym typeface="Lora"/>
                      </a:endParaRPr>
                    </a:p>
                  </a:txBody>
                  <a:tcPr marL="121900" marR="121900" marT="121900" marB="121900"/>
                </a:tc>
                <a:tc>
                  <a:txBody>
                    <a:bodyPr/>
                    <a:lstStyle/>
                    <a:p>
                      <a:pPr marL="0" lvl="0" indent="0" algn="l" rtl="0">
                        <a:spcBef>
                          <a:spcPts val="0"/>
                        </a:spcBef>
                        <a:spcAft>
                          <a:spcPts val="0"/>
                        </a:spcAft>
                        <a:buNone/>
                      </a:pPr>
                      <a:r>
                        <a:rPr lang="en" sz="1200">
                          <a:latin typeface="Lora"/>
                          <a:ea typeface="Lora"/>
                          <a:cs typeface="Lora"/>
                          <a:sym typeface="Lora"/>
                        </a:rPr>
                        <a:t>429</a:t>
                      </a:r>
                      <a:endParaRPr sz="1200">
                        <a:latin typeface="Lora"/>
                        <a:ea typeface="Lora"/>
                        <a:cs typeface="Lora"/>
                        <a:sym typeface="Lora"/>
                      </a:endParaRPr>
                    </a:p>
                  </a:txBody>
                  <a:tcPr marL="121900" marR="121900" marT="121900" marB="121900"/>
                </a:tc>
                <a:extLst>
                  <a:ext uri="{0D108BD9-81ED-4DB2-BD59-A6C34878D82A}">
                    <a16:rowId xmlns:a16="http://schemas.microsoft.com/office/drawing/2014/main" val="10011"/>
                  </a:ext>
                </a:extLst>
              </a:tr>
            </a:tbl>
          </a:graphicData>
        </a:graphic>
      </p:graphicFrame>
      <p:sp>
        <p:nvSpPr>
          <p:cNvPr id="213" name="Google Shape;213;p29"/>
          <p:cNvSpPr txBox="1">
            <a:spLocks noGrp="1"/>
          </p:cNvSpPr>
          <p:nvPr>
            <p:ph type="title"/>
          </p:nvPr>
        </p:nvSpPr>
        <p:spPr>
          <a:xfrm>
            <a:off x="459367" y="186967"/>
            <a:ext cx="11506800" cy="763600"/>
          </a:xfrm>
          <a:prstGeom prst="rect">
            <a:avLst/>
          </a:prstGeom>
        </p:spPr>
        <p:txBody>
          <a:bodyPr spcFirstLastPara="1" wrap="square" lIns="121900" tIns="121900" rIns="121900" bIns="121900" anchor="t" anchorCtr="0">
            <a:noAutofit/>
          </a:bodyPr>
          <a:lstStyle/>
          <a:p>
            <a:r>
              <a:rPr lang="en" sz="3200" dirty="0">
                <a:latin typeface="Perpetua" panose="02020502060401020303" pitchFamily="18" charset="0"/>
                <a:ea typeface="Playfair Display"/>
                <a:cs typeface="Playfair Display"/>
                <a:sym typeface="Playfair Display"/>
              </a:rPr>
              <a:t>So are certain city council districts.</a:t>
            </a:r>
            <a:endParaRPr sz="3200" dirty="0">
              <a:latin typeface="Perpetua" panose="02020502060401020303" pitchFamily="18" charset="0"/>
              <a:ea typeface="Playfair Display"/>
              <a:cs typeface="Playfair Display"/>
              <a:sym typeface="Playfair Display"/>
            </a:endParaRPr>
          </a:p>
        </p:txBody>
      </p:sp>
      <p:sp>
        <p:nvSpPr>
          <p:cNvPr id="214" name="Google Shape;214;p29"/>
          <p:cNvSpPr/>
          <p:nvPr/>
        </p:nvSpPr>
        <p:spPr>
          <a:xfrm>
            <a:off x="3333875" y="2269392"/>
            <a:ext cx="31496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15;p29"/>
          <p:cNvSpPr/>
          <p:nvPr/>
        </p:nvSpPr>
        <p:spPr>
          <a:xfrm>
            <a:off x="3360800" y="3960759"/>
            <a:ext cx="31496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16;p29"/>
          <p:cNvSpPr/>
          <p:nvPr/>
        </p:nvSpPr>
        <p:spPr>
          <a:xfrm>
            <a:off x="3360800" y="4412909"/>
            <a:ext cx="31496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17;p29"/>
          <p:cNvSpPr/>
          <p:nvPr/>
        </p:nvSpPr>
        <p:spPr>
          <a:xfrm>
            <a:off x="3333875" y="5652126"/>
            <a:ext cx="3149600" cy="287600"/>
          </a:xfrm>
          <a:prstGeom prst="roundRect">
            <a:avLst>
              <a:gd name="adj" fmla="val 16667"/>
            </a:avLst>
          </a:prstGeom>
          <a:solidFill>
            <a:srgbClr val="FF0000">
              <a:alpha val="27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latin typeface="Perpetua" panose="02020502060401020303" pitchFamily="18" charset="0"/>
                <a:ea typeface="Playfair Display"/>
                <a:cs typeface="Playfair Display"/>
                <a:sym typeface="Playfair Display"/>
              </a:rPr>
              <a:t>Policy Comments</a:t>
            </a:r>
            <a:endParaRPr dirty="0">
              <a:latin typeface="Perpetua" panose="02020502060401020303" pitchFamily="18" charset="0"/>
              <a:ea typeface="Playfair Display"/>
              <a:cs typeface="Playfair Display"/>
              <a:sym typeface="Playfair Display"/>
            </a:endParaRPr>
          </a:p>
        </p:txBody>
      </p:sp>
      <p:sp>
        <p:nvSpPr>
          <p:cNvPr id="223" name="Google Shape;223;p3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414856">
              <a:buSzPts val="1300"/>
              <a:buFont typeface="Lora"/>
              <a:buChar char="●"/>
            </a:pPr>
            <a:r>
              <a:rPr lang="en" sz="1733" b="1" dirty="0">
                <a:latin typeface="Perpetua" panose="02020502060401020303" pitchFamily="18" charset="0"/>
                <a:ea typeface="Lora"/>
                <a:cs typeface="Lora"/>
                <a:sym typeface="Lora"/>
              </a:rPr>
              <a:t>Rental assistance </a:t>
            </a:r>
            <a:r>
              <a:rPr lang="en" sz="1733" dirty="0">
                <a:latin typeface="Perpetua" panose="02020502060401020303" pitchFamily="18" charset="0"/>
                <a:ea typeface="Lora"/>
                <a:cs typeface="Lora"/>
                <a:sym typeface="Lora"/>
              </a:rPr>
              <a:t>is an imperfect and cumbersome method of administering funds. Direct financial assistance is better.</a:t>
            </a:r>
            <a:br>
              <a:rPr lang="en" sz="1733" dirty="0">
                <a:latin typeface="Perpetua" panose="02020502060401020303" pitchFamily="18" charset="0"/>
                <a:ea typeface="Lora"/>
                <a:cs typeface="Lora"/>
                <a:sym typeface="Lora"/>
              </a:rPr>
            </a:br>
            <a:endParaRPr sz="1733" dirty="0">
              <a:latin typeface="Perpetua" panose="02020502060401020303" pitchFamily="18" charset="0"/>
              <a:ea typeface="Lora"/>
              <a:cs typeface="Lora"/>
              <a:sym typeface="Lora"/>
            </a:endParaRPr>
          </a:p>
          <a:p>
            <a:pPr indent="-414856">
              <a:buSzPts val="1300"/>
              <a:buFont typeface="Lora"/>
              <a:buChar char="●"/>
            </a:pPr>
            <a:r>
              <a:rPr lang="en" sz="1733" b="1" dirty="0">
                <a:latin typeface="Perpetua" panose="02020502060401020303" pitchFamily="18" charset="0"/>
                <a:ea typeface="Lora"/>
                <a:cs typeface="Lora"/>
                <a:sym typeface="Lora"/>
              </a:rPr>
              <a:t>Achieve parity in City/County programs</a:t>
            </a:r>
            <a:r>
              <a:rPr lang="en" sz="1733" dirty="0">
                <a:latin typeface="Perpetua" panose="02020502060401020303" pitchFamily="18" charset="0"/>
                <a:ea typeface="Lora"/>
                <a:cs typeface="Lora"/>
                <a:sym typeface="Lora"/>
              </a:rPr>
              <a:t>. Currently, City and County have different requirements, confusing an already complicated user experience. They should operate programs with the same rules.</a:t>
            </a:r>
            <a:br>
              <a:rPr lang="en" sz="1733" dirty="0">
                <a:latin typeface="Perpetua" panose="02020502060401020303" pitchFamily="18" charset="0"/>
                <a:ea typeface="Lora"/>
                <a:cs typeface="Lora"/>
                <a:sym typeface="Lora"/>
              </a:rPr>
            </a:br>
            <a:endParaRPr sz="1733" dirty="0">
              <a:latin typeface="Perpetua" panose="02020502060401020303" pitchFamily="18" charset="0"/>
              <a:ea typeface="Lora"/>
              <a:cs typeface="Lora"/>
              <a:sym typeface="Lora"/>
            </a:endParaRPr>
          </a:p>
          <a:p>
            <a:pPr indent="-414856">
              <a:buSzPts val="1300"/>
              <a:buFont typeface="Lora"/>
              <a:buChar char="●"/>
            </a:pPr>
            <a:r>
              <a:rPr lang="en" sz="1733" b="1" dirty="0">
                <a:latin typeface="Perpetua" panose="02020502060401020303" pitchFamily="18" charset="0"/>
                <a:ea typeface="Lora"/>
                <a:cs typeface="Lora"/>
                <a:sym typeface="Lora"/>
              </a:rPr>
              <a:t>We need a grace period ordinance</a:t>
            </a:r>
            <a:r>
              <a:rPr lang="en" sz="1733" dirty="0">
                <a:latin typeface="Perpetua" panose="02020502060401020303" pitchFamily="18" charset="0"/>
                <a:ea typeface="Lora"/>
                <a:cs typeface="Lora"/>
                <a:sym typeface="Lora"/>
              </a:rPr>
              <a:t>. Housing stability depends on giving tenants more time to pay their accumulated debt. There is universal support for this ordinance.</a:t>
            </a:r>
            <a:br>
              <a:rPr lang="en" sz="1733" dirty="0">
                <a:latin typeface="Perpetua" panose="02020502060401020303" pitchFamily="18" charset="0"/>
                <a:ea typeface="Lora"/>
                <a:cs typeface="Lora"/>
                <a:sym typeface="Lora"/>
              </a:rPr>
            </a:br>
            <a:endParaRPr sz="1733" dirty="0">
              <a:latin typeface="Perpetua" panose="02020502060401020303" pitchFamily="18" charset="0"/>
              <a:ea typeface="Lora"/>
              <a:cs typeface="Lora"/>
              <a:sym typeface="Lora"/>
            </a:endParaRPr>
          </a:p>
          <a:p>
            <a:pPr indent="-414856">
              <a:buSzPts val="1300"/>
              <a:buFont typeface="Lora"/>
              <a:buChar char="●"/>
            </a:pPr>
            <a:r>
              <a:rPr lang="en" sz="1733" b="1" dirty="0">
                <a:latin typeface="Perpetua" panose="02020502060401020303" pitchFamily="18" charset="0"/>
                <a:ea typeface="Lora"/>
                <a:cs typeface="Lora"/>
                <a:sym typeface="Lora"/>
              </a:rPr>
              <a:t>Payment plans between landlords and tenants must be templatized and audited</a:t>
            </a:r>
            <a:r>
              <a:rPr lang="en" sz="1733" dirty="0">
                <a:latin typeface="Perpetua" panose="02020502060401020303" pitchFamily="18" charset="0"/>
                <a:ea typeface="Lora"/>
                <a:cs typeface="Lora"/>
                <a:sym typeface="Lora"/>
              </a:rPr>
              <a:t> to ensure the City doesn’t encourage tenants to enter into new, possibly predatory legal agreements under duress.</a:t>
            </a:r>
            <a:br>
              <a:rPr lang="en" sz="1733" dirty="0">
                <a:latin typeface="Perpetua" panose="02020502060401020303" pitchFamily="18" charset="0"/>
                <a:ea typeface="Lora"/>
                <a:cs typeface="Lora"/>
                <a:sym typeface="Lora"/>
              </a:rPr>
            </a:br>
            <a:endParaRPr sz="1733" dirty="0">
              <a:latin typeface="Perpetua" panose="02020502060401020303" pitchFamily="18" charset="0"/>
              <a:ea typeface="Lora"/>
              <a:cs typeface="Lora"/>
              <a:sym typeface="Lora"/>
            </a:endParaRPr>
          </a:p>
          <a:p>
            <a:pPr indent="-414856">
              <a:buSzPts val="1300"/>
              <a:buFont typeface="Lora"/>
              <a:buChar char="●"/>
            </a:pPr>
            <a:r>
              <a:rPr lang="en" sz="1733" b="1" dirty="0">
                <a:latin typeface="Perpetua" panose="02020502060401020303" pitchFamily="18" charset="0"/>
                <a:ea typeface="Lora"/>
                <a:cs typeface="Lora"/>
                <a:sym typeface="Lora"/>
              </a:rPr>
              <a:t>Follow your open data policy.</a:t>
            </a:r>
            <a:r>
              <a:rPr lang="en" sz="1733" dirty="0">
                <a:latin typeface="Perpetua" panose="02020502060401020303" pitchFamily="18" charset="0"/>
                <a:ea typeface="Lora"/>
                <a:cs typeface="Lora"/>
                <a:sym typeface="Lora"/>
              </a:rPr>
              <a:t> Be more transparent with the administration of public funds.</a:t>
            </a:r>
            <a:endParaRPr sz="1733" b="1" dirty="0">
              <a:latin typeface="Perpetua" panose="02020502060401020303" pitchFamily="18" charset="0"/>
              <a:ea typeface="Lora"/>
              <a:cs typeface="Lora"/>
              <a:sym typeface="Lora"/>
            </a:endParaRPr>
          </a:p>
        </p:txBody>
      </p:sp>
      <p:sp>
        <p:nvSpPr>
          <p:cNvPr id="224" name="Google Shape;224;p30"/>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84</a:t>
            </a:fld>
            <a:endParaRPr kern="0">
              <a:solidFill>
                <a:srgbClr val="595959"/>
              </a:solidFill>
              <a:latin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latin typeface="Perpetua" panose="02020502060401020303" pitchFamily="18" charset="0"/>
                <a:ea typeface="Playfair Display"/>
                <a:cs typeface="Playfair Display"/>
                <a:sym typeface="Playfair Display"/>
              </a:rPr>
              <a:t>Questions?</a:t>
            </a:r>
            <a:endParaRPr dirty="0">
              <a:latin typeface="Perpetua" panose="02020502060401020303" pitchFamily="18" charset="0"/>
              <a:ea typeface="Playfair Display"/>
              <a:cs typeface="Playfair Display"/>
              <a:sym typeface="Playfair Display"/>
            </a:endParaRPr>
          </a:p>
        </p:txBody>
      </p:sp>
      <p:sp>
        <p:nvSpPr>
          <p:cNvPr id="230" name="Google Shape;230;p31"/>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85</a:t>
            </a:fld>
            <a:endParaRPr kern="0">
              <a:solidFill>
                <a:srgbClr val="595959"/>
              </a:solidFill>
              <a:latin typeface="Arial"/>
              <a:cs typeface="Arial"/>
              <a:sym typeface="Arial"/>
            </a:endParaRPr>
          </a:p>
        </p:txBody>
      </p:sp>
      <p:sp>
        <p:nvSpPr>
          <p:cNvPr id="231" name="Google Shape;231;p31"/>
          <p:cNvSpPr txBox="1">
            <a:spLocks noGrp="1"/>
          </p:cNvSpPr>
          <p:nvPr>
            <p:ph type="body" idx="1"/>
          </p:nvPr>
        </p:nvSpPr>
        <p:spPr>
          <a:xfrm>
            <a:off x="415600" y="1536633"/>
            <a:ext cx="11428400" cy="4555200"/>
          </a:xfrm>
          <a:prstGeom prst="rect">
            <a:avLst/>
          </a:prstGeom>
        </p:spPr>
        <p:txBody>
          <a:bodyPr spcFirstLastPara="1" wrap="square" lIns="121900" tIns="121900" rIns="121900" bIns="121900" anchor="ctr" anchorCtr="0">
            <a:noAutofit/>
          </a:bodyPr>
          <a:lstStyle/>
          <a:p>
            <a:pPr marL="0" indent="0" algn="ctr">
              <a:buNone/>
            </a:pPr>
            <a:r>
              <a:rPr lang="en" sz="3733" b="1" dirty="0">
                <a:latin typeface="Perpetua" panose="02020502060401020303" pitchFamily="18" charset="0"/>
                <a:ea typeface="Lora"/>
                <a:cs typeface="Lora"/>
                <a:sym typeface="Lora"/>
              </a:rPr>
              <a:t>Jeff Reichman</a:t>
            </a:r>
            <a:br>
              <a:rPr lang="en" sz="3733" dirty="0">
                <a:latin typeface="Perpetua" panose="02020502060401020303" pitchFamily="18" charset="0"/>
                <a:ea typeface="Lora"/>
                <a:cs typeface="Lora"/>
                <a:sym typeface="Lora"/>
              </a:rPr>
            </a:br>
            <a:r>
              <a:rPr lang="en" sz="3733" dirty="0">
                <a:latin typeface="Perpetua" panose="02020502060401020303" pitchFamily="18" charset="0"/>
                <a:ea typeface="Lora"/>
                <a:cs typeface="Lora"/>
                <a:sym typeface="Lora"/>
              </a:rPr>
              <a:t>January Advisors</a:t>
            </a:r>
            <a:br>
              <a:rPr lang="en" sz="3733" dirty="0">
                <a:latin typeface="Perpetua" panose="02020502060401020303" pitchFamily="18" charset="0"/>
                <a:ea typeface="Lora"/>
                <a:cs typeface="Lora"/>
                <a:sym typeface="Lora"/>
              </a:rPr>
            </a:br>
            <a:r>
              <a:rPr lang="en" sz="3733" u="sng" dirty="0">
                <a:solidFill>
                  <a:srgbClr val="3C78D8"/>
                </a:solidFill>
                <a:latin typeface="Perpetua" panose="02020502060401020303" pitchFamily="18" charset="0"/>
                <a:ea typeface="Lora"/>
                <a:cs typeface="Lora"/>
                <a:sym typeface="Lora"/>
                <a:hlinkClick r:id="rId3"/>
              </a:rPr>
              <a:t>jeff@januaryadvisors.com</a:t>
            </a:r>
            <a:br>
              <a:rPr lang="en" sz="3733" dirty="0">
                <a:latin typeface="Perpetua" panose="02020502060401020303" pitchFamily="18" charset="0"/>
                <a:ea typeface="Lora"/>
                <a:cs typeface="Lora"/>
                <a:sym typeface="Lora"/>
              </a:rPr>
            </a:br>
            <a:r>
              <a:rPr lang="en" sz="3733" dirty="0">
                <a:latin typeface="Perpetua" panose="02020502060401020303" pitchFamily="18" charset="0"/>
                <a:ea typeface="Lora"/>
                <a:cs typeface="Lora"/>
                <a:sym typeface="Lora"/>
              </a:rPr>
              <a:t>@fileunderjeff</a:t>
            </a:r>
            <a:endParaRPr sz="3733" dirty="0">
              <a:latin typeface="Perpetua" panose="02020502060401020303" pitchFamily="18" charset="0"/>
              <a:ea typeface="Lora"/>
              <a:cs typeface="Lora"/>
              <a:sym typeface="Lora"/>
            </a:endParaRPr>
          </a:p>
          <a:p>
            <a:pPr marL="0" indent="0" algn="ctr">
              <a:spcBef>
                <a:spcPts val="2133"/>
              </a:spcBef>
              <a:spcAft>
                <a:spcPts val="2133"/>
              </a:spcAft>
              <a:buNone/>
            </a:pPr>
            <a:r>
              <a:rPr lang="en" sz="2667" dirty="0">
                <a:latin typeface="Perpetua" panose="02020502060401020303" pitchFamily="18" charset="0"/>
                <a:ea typeface="Lora"/>
                <a:cs typeface="Lora"/>
                <a:sym typeface="Lora"/>
              </a:rPr>
              <a:t>https://www.januaryadvisors.com/evictions </a:t>
            </a:r>
            <a:endParaRPr sz="3733" dirty="0">
              <a:latin typeface="Perpetua" panose="02020502060401020303" pitchFamily="18" charset="0"/>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D681-2543-EF45-B7DB-FEB716816DE0}"/>
              </a:ext>
            </a:extLst>
          </p:cNvPr>
          <p:cNvSpPr>
            <a:spLocks noGrp="1"/>
          </p:cNvSpPr>
          <p:nvPr>
            <p:ph type="title"/>
          </p:nvPr>
        </p:nvSpPr>
        <p:spPr>
          <a:xfrm>
            <a:off x="2129771" y="381000"/>
            <a:ext cx="8176411" cy="876114"/>
          </a:xfrm>
        </p:spPr>
        <p:txBody>
          <a:bodyPr>
            <a:noAutofit/>
          </a:bodyPr>
          <a:lstStyle/>
          <a:p>
            <a:r>
              <a:rPr lang="en-US" sz="3200" err="1">
                <a:latin typeface="Arial"/>
                <a:cs typeface="Arial"/>
              </a:rPr>
              <a:t>III.a</a:t>
            </a:r>
            <a:r>
              <a:rPr lang="en-US" sz="3200">
                <a:latin typeface="Arial"/>
                <a:cs typeface="Arial"/>
              </a:rPr>
              <a:t>. Public Facilities </a:t>
            </a:r>
            <a:br>
              <a:rPr lang="en-US" sz="2800"/>
            </a:br>
            <a:r>
              <a:rPr lang="en-US" sz="2800">
                <a:latin typeface="Arial"/>
                <a:cs typeface="Arial"/>
              </a:rPr>
              <a:t>Voluntary Buyout Program (First Amendment)</a:t>
            </a:r>
            <a:endParaRPr lang="en-US">
              <a:latin typeface="Arial"/>
              <a:cs typeface="Arial"/>
            </a:endParaRPr>
          </a:p>
        </p:txBody>
      </p:sp>
      <p:graphicFrame>
        <p:nvGraphicFramePr>
          <p:cNvPr id="9" name="Table 8">
            <a:extLst>
              <a:ext uri="{FF2B5EF4-FFF2-40B4-BE49-F238E27FC236}">
                <a16:creationId xmlns:a16="http://schemas.microsoft.com/office/drawing/2014/main" id="{C004625A-FEAB-4CEB-B3D5-899E7F07D495}"/>
              </a:ext>
            </a:extLst>
          </p:cNvPr>
          <p:cNvGraphicFramePr>
            <a:graphicFrameLocks noGrp="1"/>
          </p:cNvGraphicFramePr>
          <p:nvPr/>
        </p:nvGraphicFramePr>
        <p:xfrm>
          <a:off x="1950721" y="1788529"/>
          <a:ext cx="8258592" cy="3681861"/>
        </p:xfrm>
        <a:graphic>
          <a:graphicData uri="http://schemas.openxmlformats.org/drawingml/2006/table">
            <a:tbl>
              <a:tblPr firstRow="1" bandRow="1">
                <a:tableStyleId>{5C22544A-7EE6-4342-B048-85BDC9FD1C3A}</a:tableStyleId>
              </a:tblPr>
              <a:tblGrid>
                <a:gridCol w="2485063">
                  <a:extLst>
                    <a:ext uri="{9D8B030D-6E8A-4147-A177-3AD203B41FA5}">
                      <a16:colId xmlns:a16="http://schemas.microsoft.com/office/drawing/2014/main" val="3801951193"/>
                    </a:ext>
                  </a:extLst>
                </a:gridCol>
                <a:gridCol w="1975929">
                  <a:extLst>
                    <a:ext uri="{9D8B030D-6E8A-4147-A177-3AD203B41FA5}">
                      <a16:colId xmlns:a16="http://schemas.microsoft.com/office/drawing/2014/main" val="2446886327"/>
                    </a:ext>
                  </a:extLst>
                </a:gridCol>
                <a:gridCol w="1951685">
                  <a:extLst>
                    <a:ext uri="{9D8B030D-6E8A-4147-A177-3AD203B41FA5}">
                      <a16:colId xmlns:a16="http://schemas.microsoft.com/office/drawing/2014/main" val="459048873"/>
                    </a:ext>
                  </a:extLst>
                </a:gridCol>
                <a:gridCol w="1845915">
                  <a:extLst>
                    <a:ext uri="{9D8B030D-6E8A-4147-A177-3AD203B41FA5}">
                      <a16:colId xmlns:a16="http://schemas.microsoft.com/office/drawing/2014/main" val="994244172"/>
                    </a:ext>
                  </a:extLst>
                </a:gridCol>
              </a:tblGrid>
              <a:tr h="766309">
                <a:tc>
                  <a:txBody>
                    <a:bodyPr/>
                    <a:lstStyle/>
                    <a:p>
                      <a:pPr algn="ctr" rtl="0" fontAlgn="base"/>
                      <a:r>
                        <a:rPr lang="en-US" sz="1800">
                          <a:effectLst/>
                          <a:latin typeface="Arial"/>
                        </a:rPr>
                        <a:t>Budget by Neighborhoods </a:t>
                      </a:r>
                    </a:p>
                  </a:txBody>
                  <a:tcPr anchor="b"/>
                </a:tc>
                <a:tc>
                  <a:txBody>
                    <a:bodyPr/>
                    <a:lstStyle/>
                    <a:p>
                      <a:pPr algn="ctr" rtl="0" fontAlgn="base"/>
                      <a:r>
                        <a:rPr lang="en-US" sz="1800">
                          <a:effectLst/>
                          <a:latin typeface="Arial"/>
                        </a:rPr>
                        <a:t>Total Cost </a:t>
                      </a:r>
                    </a:p>
                  </a:txBody>
                  <a:tcPr anchor="b"/>
                </a:tc>
                <a:tc>
                  <a:txBody>
                    <a:bodyPr/>
                    <a:lstStyle/>
                    <a:p>
                      <a:pPr algn="ctr" rtl="0" fontAlgn="base"/>
                      <a:r>
                        <a:rPr lang="en-US" sz="1800">
                          <a:effectLst/>
                          <a:latin typeface="Arial"/>
                        </a:rPr>
                        <a:t>Budget Modification </a:t>
                      </a:r>
                    </a:p>
                  </a:txBody>
                  <a:tcPr anchor="b"/>
                </a:tc>
                <a:tc>
                  <a:txBody>
                    <a:bodyPr/>
                    <a:lstStyle/>
                    <a:p>
                      <a:pPr rtl="0" fontAlgn="base"/>
                      <a:r>
                        <a:rPr lang="en-US" sz="1800">
                          <a:effectLst/>
                          <a:latin typeface="Arial"/>
                        </a:rPr>
                        <a:t>Total Cost </a:t>
                      </a:r>
                    </a:p>
                  </a:txBody>
                  <a:tcPr anchor="b"/>
                </a:tc>
                <a:extLst>
                  <a:ext uri="{0D108BD9-81ED-4DB2-BD59-A6C34878D82A}">
                    <a16:rowId xmlns:a16="http://schemas.microsoft.com/office/drawing/2014/main" val="520713498"/>
                  </a:ext>
                </a:extLst>
              </a:tr>
              <a:tr h="618193">
                <a:tc>
                  <a:txBody>
                    <a:bodyPr/>
                    <a:lstStyle/>
                    <a:p>
                      <a:pPr rtl="0" fontAlgn="base"/>
                      <a:r>
                        <a:rPr lang="en-US" sz="1800">
                          <a:effectLst/>
                          <a:latin typeface="Arial"/>
                        </a:rPr>
                        <a:t>Braeburn Glen </a:t>
                      </a:r>
                    </a:p>
                  </a:txBody>
                  <a:tcPr anchor="b"/>
                </a:tc>
                <a:tc>
                  <a:txBody>
                    <a:bodyPr/>
                    <a:lstStyle/>
                    <a:p>
                      <a:pPr algn="r" rtl="0" fontAlgn="base"/>
                      <a:r>
                        <a:rPr lang="en-US" sz="1800">
                          <a:effectLst/>
                          <a:latin typeface="Arial"/>
                        </a:rPr>
                        <a:t>$6,000,000.00 </a:t>
                      </a:r>
                    </a:p>
                  </a:txBody>
                  <a:tcPr anchor="b"/>
                </a:tc>
                <a:tc>
                  <a:txBody>
                    <a:bodyPr/>
                    <a:lstStyle/>
                    <a:p>
                      <a:pPr algn="r" rtl="0" fontAlgn="base"/>
                      <a:r>
                        <a:rPr lang="en-US" sz="1800">
                          <a:effectLst/>
                          <a:latin typeface="Arial"/>
                        </a:rPr>
                        <a:t>(3,232,090.73) </a:t>
                      </a:r>
                    </a:p>
                  </a:txBody>
                  <a:tcPr anchor="b"/>
                </a:tc>
                <a:tc>
                  <a:txBody>
                    <a:bodyPr/>
                    <a:lstStyle/>
                    <a:p>
                      <a:pPr algn="r" rtl="0" fontAlgn="base"/>
                      <a:r>
                        <a:rPr lang="en-US" sz="1800">
                          <a:effectLst/>
                          <a:latin typeface="Arial"/>
                        </a:rPr>
                        <a:t>$2,767,909.27 </a:t>
                      </a:r>
                    </a:p>
                  </a:txBody>
                  <a:tcPr anchor="b"/>
                </a:tc>
                <a:extLst>
                  <a:ext uri="{0D108BD9-81ED-4DB2-BD59-A6C34878D82A}">
                    <a16:rowId xmlns:a16="http://schemas.microsoft.com/office/drawing/2014/main" val="3251009012"/>
                  </a:ext>
                </a:extLst>
              </a:tr>
              <a:tr h="766309">
                <a:tc>
                  <a:txBody>
                    <a:bodyPr/>
                    <a:lstStyle/>
                    <a:p>
                      <a:pPr rtl="0" fontAlgn="base"/>
                      <a:r>
                        <a:rPr lang="en-US" sz="1800">
                          <a:effectLst/>
                          <a:latin typeface="Arial"/>
                        </a:rPr>
                        <a:t>Glenburnie &amp; Cashiola </a:t>
                      </a:r>
                    </a:p>
                  </a:txBody>
                  <a:tcPr anchor="b"/>
                </a:tc>
                <a:tc>
                  <a:txBody>
                    <a:bodyPr/>
                    <a:lstStyle/>
                    <a:p>
                      <a:pPr algn="r" rtl="0" fontAlgn="base"/>
                      <a:r>
                        <a:rPr lang="en-US" sz="1800">
                          <a:effectLst/>
                          <a:latin typeface="Arial"/>
                        </a:rPr>
                        <a:t>$2,860,000.00 </a:t>
                      </a:r>
                    </a:p>
                  </a:txBody>
                  <a:tcPr anchor="b"/>
                </a:tc>
                <a:tc>
                  <a:txBody>
                    <a:bodyPr/>
                    <a:lstStyle/>
                    <a:p>
                      <a:pPr algn="r" rtl="0" fontAlgn="base"/>
                      <a:r>
                        <a:rPr lang="en-US" sz="1800">
                          <a:effectLst/>
                          <a:latin typeface="Arial"/>
                        </a:rPr>
                        <a:t>$605,235.76 </a:t>
                      </a:r>
                    </a:p>
                  </a:txBody>
                  <a:tcPr anchor="b"/>
                </a:tc>
                <a:tc>
                  <a:txBody>
                    <a:bodyPr/>
                    <a:lstStyle/>
                    <a:p>
                      <a:pPr algn="r" rtl="0" fontAlgn="base"/>
                      <a:r>
                        <a:rPr lang="en-US" sz="1800">
                          <a:effectLst/>
                          <a:latin typeface="Arial"/>
                        </a:rPr>
                        <a:t>$3,465,235.76 </a:t>
                      </a:r>
                    </a:p>
                  </a:txBody>
                  <a:tcPr anchor="b"/>
                </a:tc>
                <a:extLst>
                  <a:ext uri="{0D108BD9-81ED-4DB2-BD59-A6C34878D82A}">
                    <a16:rowId xmlns:a16="http://schemas.microsoft.com/office/drawing/2014/main" val="3281521082"/>
                  </a:ext>
                </a:extLst>
              </a:tr>
              <a:tr h="764741">
                <a:tc>
                  <a:txBody>
                    <a:bodyPr/>
                    <a:lstStyle/>
                    <a:p>
                      <a:pPr rtl="0" fontAlgn="base"/>
                      <a:r>
                        <a:rPr lang="en-US" sz="1800" err="1">
                          <a:effectLst/>
                          <a:latin typeface="Arial"/>
                        </a:rPr>
                        <a:t>Langwood</a:t>
                      </a:r>
                      <a:r>
                        <a:rPr lang="en-US" sz="1800">
                          <a:effectLst/>
                          <a:latin typeface="Arial"/>
                        </a:rPr>
                        <a:t> </a:t>
                      </a:r>
                    </a:p>
                  </a:txBody>
                  <a:tcPr anchor="b"/>
                </a:tc>
                <a:tc>
                  <a:txBody>
                    <a:bodyPr/>
                    <a:lstStyle/>
                    <a:p>
                      <a:pPr algn="r" rtl="0" fontAlgn="base"/>
                      <a:r>
                        <a:rPr lang="en-US" sz="1800">
                          <a:effectLst/>
                          <a:latin typeface="Arial"/>
                        </a:rPr>
                        <a:t>$1,800,000.00 </a:t>
                      </a:r>
                    </a:p>
                  </a:txBody>
                  <a:tcPr anchor="b"/>
                </a:tc>
                <a:tc>
                  <a:txBody>
                    <a:bodyPr/>
                    <a:lstStyle/>
                    <a:p>
                      <a:pPr algn="r" rtl="0" fontAlgn="base"/>
                      <a:r>
                        <a:rPr lang="en-US" sz="1800">
                          <a:effectLst/>
                          <a:latin typeface="Arial"/>
                        </a:rPr>
                        <a:t>$2,626,854.97 </a:t>
                      </a:r>
                    </a:p>
                  </a:txBody>
                  <a:tcPr anchor="b"/>
                </a:tc>
                <a:tc>
                  <a:txBody>
                    <a:bodyPr/>
                    <a:lstStyle/>
                    <a:p>
                      <a:pPr algn="r" rtl="0" fontAlgn="base"/>
                      <a:r>
                        <a:rPr lang="en-US" sz="1800">
                          <a:effectLst/>
                          <a:latin typeface="Arial"/>
                        </a:rPr>
                        <a:t>$4,426,854.97 </a:t>
                      </a:r>
                    </a:p>
                  </a:txBody>
                  <a:tcPr anchor="b"/>
                </a:tc>
                <a:extLst>
                  <a:ext uri="{0D108BD9-81ED-4DB2-BD59-A6C34878D82A}">
                    <a16:rowId xmlns:a16="http://schemas.microsoft.com/office/drawing/2014/main" val="3045850073"/>
                  </a:ext>
                </a:extLst>
              </a:tr>
              <a:tr h="766309">
                <a:tc>
                  <a:txBody>
                    <a:bodyPr/>
                    <a:lstStyle/>
                    <a:p>
                      <a:pPr rtl="0" fontAlgn="base"/>
                      <a:r>
                        <a:rPr lang="en-US" sz="1800">
                          <a:effectLst/>
                          <a:latin typeface="Arial"/>
                        </a:rPr>
                        <a:t>Total Budget </a:t>
                      </a:r>
                    </a:p>
                  </a:txBody>
                  <a:tcPr anchor="b"/>
                </a:tc>
                <a:tc>
                  <a:txBody>
                    <a:bodyPr/>
                    <a:lstStyle/>
                    <a:p>
                      <a:pPr algn="r" rtl="0" fontAlgn="base"/>
                      <a:r>
                        <a:rPr lang="en-US" sz="1800">
                          <a:effectLst/>
                          <a:latin typeface="Arial"/>
                        </a:rPr>
                        <a:t>$10,660,000.00 </a:t>
                      </a:r>
                    </a:p>
                  </a:txBody>
                  <a:tcPr anchor="b"/>
                </a:tc>
                <a:tc>
                  <a:txBody>
                    <a:bodyPr/>
                    <a:lstStyle/>
                    <a:p>
                      <a:pPr algn="r" rtl="0" fontAlgn="base"/>
                      <a:r>
                        <a:rPr lang="en-US" sz="1800">
                          <a:effectLst/>
                          <a:latin typeface="Arial"/>
                        </a:rPr>
                        <a:t>$0.00 </a:t>
                      </a:r>
                    </a:p>
                  </a:txBody>
                  <a:tcPr anchor="b"/>
                </a:tc>
                <a:tc>
                  <a:txBody>
                    <a:bodyPr/>
                    <a:lstStyle/>
                    <a:p>
                      <a:pPr algn="r" rtl="0" fontAlgn="base"/>
                      <a:r>
                        <a:rPr lang="en-US" sz="1800">
                          <a:effectLst/>
                          <a:latin typeface="Arial"/>
                        </a:rPr>
                        <a:t>$10,660,000.00 </a:t>
                      </a:r>
                    </a:p>
                  </a:txBody>
                  <a:tcPr anchor="b"/>
                </a:tc>
                <a:extLst>
                  <a:ext uri="{0D108BD9-81ED-4DB2-BD59-A6C34878D82A}">
                    <a16:rowId xmlns:a16="http://schemas.microsoft.com/office/drawing/2014/main" val="3232071322"/>
                  </a:ext>
                </a:extLst>
              </a:tr>
            </a:tbl>
          </a:graphicData>
        </a:graphic>
      </p:graphicFrame>
    </p:spTree>
    <p:extLst>
      <p:ext uri="{BB962C8B-B14F-4D97-AF65-F5344CB8AC3E}">
        <p14:creationId xmlns:p14="http://schemas.microsoft.com/office/powerpoint/2010/main" val="337575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ver-Left-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EE468601-C6C2-BB4D-B11B-68EE4B324DDE}"/>
    </a:ext>
  </a:extLst>
</a:theme>
</file>

<file path=ppt/theme/theme4.xml><?xml version="1.0" encoding="utf-8"?>
<a:theme xmlns:a="http://schemas.openxmlformats.org/drawingml/2006/main" name="Standard-Slide-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2717092F-3486-4342-9134-0148495FB93D}"/>
    </a:ext>
  </a:extLst>
</a:theme>
</file>

<file path=ppt/theme/theme5.xml><?xml version="1.0" encoding="utf-8"?>
<a:theme xmlns:a="http://schemas.openxmlformats.org/drawingml/2006/main" name="Blue-Divider-HCD">
  <a:themeElements>
    <a:clrScheme name="HCDD 2">
      <a:dk1>
        <a:srgbClr val="2F2F2F"/>
      </a:dk1>
      <a:lt1>
        <a:srgbClr val="FFFFFF"/>
      </a:lt1>
      <a:dk2>
        <a:srgbClr val="005A8B"/>
      </a:dk2>
      <a:lt2>
        <a:srgbClr val="FFFFFF"/>
      </a:lt2>
      <a:accent1>
        <a:srgbClr val="009FDA"/>
      </a:accent1>
      <a:accent2>
        <a:srgbClr val="69BE28"/>
      </a:accent2>
      <a:accent3>
        <a:srgbClr val="D52B1E"/>
      </a:accent3>
      <a:accent4>
        <a:srgbClr val="EE8D09"/>
      </a:accent4>
      <a:accent5>
        <a:srgbClr val="8F23B3"/>
      </a:accent5>
      <a:accent6>
        <a:srgbClr val="A5D867"/>
      </a:accent6>
      <a:hlink>
        <a:srgbClr val="0000FF"/>
      </a:hlink>
      <a:folHlink>
        <a:srgbClr val="80008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DD-Blue-Wide-Template" id="{561D8FC1-9132-7647-9D10-B8FE8ECADEBB}" vid="{F5463391-8BDF-BE41-A652-065DE9E94EC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2962</Words>
  <Application>Microsoft Office PowerPoint</Application>
  <PresentationFormat>Widescreen</PresentationFormat>
  <Paragraphs>434</Paragraphs>
  <Slides>85</Slides>
  <Notes>20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85</vt:i4>
      </vt:variant>
    </vt:vector>
  </HeadingPairs>
  <TitlesOfParts>
    <vt:vector size="102" baseType="lpstr">
      <vt:lpstr>Arial</vt:lpstr>
      <vt:lpstr>Arial Black</vt:lpstr>
      <vt:lpstr>Arial,Sans-Serif</vt:lpstr>
      <vt:lpstr>Calibri</vt:lpstr>
      <vt:lpstr>Calibri Light</vt:lpstr>
      <vt:lpstr>Lora</vt:lpstr>
      <vt:lpstr>Perpetua</vt:lpstr>
      <vt:lpstr>Playfair Display</vt:lpstr>
      <vt:lpstr>Roboto</vt:lpstr>
      <vt:lpstr>Segoe UI</vt:lpstr>
      <vt:lpstr>Times New Roman</vt:lpstr>
      <vt:lpstr>Wingdings</vt:lpstr>
      <vt:lpstr>Retrospect</vt:lpstr>
      <vt:lpstr>Simple Light</vt:lpstr>
      <vt:lpstr>Cover-Left-HCD</vt:lpstr>
      <vt:lpstr>Standard-Slide-HCD</vt:lpstr>
      <vt:lpstr>Blue-Divider-HCD</vt:lpstr>
      <vt:lpstr>Housing &amp; Community Affairs Committee</vt:lpstr>
      <vt:lpstr>HCDD Agenda</vt:lpstr>
      <vt:lpstr>II. Planning &amp; Grants Management Substantial Amendment ESG-CV</vt:lpstr>
      <vt:lpstr>II. Planning &amp; Grants Management Substantial Amendment ESG-CV</vt:lpstr>
      <vt:lpstr>II. Planning &amp; Grants Management Substantial Amendment ESG-CV</vt:lpstr>
      <vt:lpstr>III.a. Public Facilities  Voluntary Buyout Program (First Amendment)</vt:lpstr>
      <vt:lpstr>III.a. Public Facilities  Voluntary Buyout Program (First Amendment)</vt:lpstr>
      <vt:lpstr>III.a. Public Facilities  Voluntary Buyout Program (First Amendment)</vt:lpstr>
      <vt:lpstr>III.a. Public Facilities  Voluntary Buyout Program (First Amendment)</vt:lpstr>
      <vt:lpstr>III.b. Public Facilities 5312 Clarewood Option Agreement </vt:lpstr>
      <vt:lpstr>III.b. Public Facilities 5312 Clarewood Option Agreement </vt:lpstr>
      <vt:lpstr>III.b. Public Facilities 5312 Clarewood Option Agreement </vt:lpstr>
      <vt:lpstr> DIRECTOR’S COMMENTS</vt:lpstr>
      <vt:lpstr>Virtual Community Office Hours</vt:lpstr>
      <vt:lpstr>Towne Park Village</vt:lpstr>
      <vt:lpstr>Towne Park Village</vt:lpstr>
      <vt:lpstr>Towne Park Village</vt:lpstr>
      <vt:lpstr>Towne Park Village</vt:lpstr>
      <vt:lpstr>Towne Park Village</vt:lpstr>
      <vt:lpstr>Towne Park Village</vt:lpstr>
      <vt:lpstr>Towne Park Village</vt:lpstr>
      <vt:lpstr>Fair Housing &amp; Hurricane Resilience</vt:lpstr>
      <vt:lpstr>Fair Housing &amp; Hurricane Resilience</vt:lpstr>
      <vt:lpstr>Disaster Recovery: Demolition</vt:lpstr>
      <vt:lpstr>Disaster Recovery: Demolition</vt:lpstr>
      <vt:lpstr>Disaster Recovery: Demolition</vt:lpstr>
      <vt:lpstr>HoAP</vt:lpstr>
      <vt:lpstr>HoAP: Glenda Harris</vt:lpstr>
      <vt:lpstr>HOAP</vt:lpstr>
      <vt:lpstr>Disaster Recovery</vt:lpstr>
      <vt:lpstr>PowerPoint Presentation</vt:lpstr>
      <vt:lpstr>Disaster Recovery</vt:lpstr>
      <vt:lpstr>Disaster Recovery</vt:lpstr>
      <vt:lpstr>Disaster Recovery</vt:lpstr>
      <vt:lpstr>Disaster Recovery</vt:lpstr>
      <vt:lpstr>Homebuyer Assistance Program</vt:lpstr>
      <vt:lpstr>Homebuyer Assistance Program</vt:lpstr>
      <vt:lpstr>Homebuyer Assistance Program</vt:lpstr>
      <vt:lpstr>Campanile on Commerce</vt:lpstr>
      <vt:lpstr>Campanile on Commerce</vt:lpstr>
      <vt:lpstr>Campanile on Commerce</vt:lpstr>
      <vt:lpstr>recenter</vt:lpstr>
      <vt:lpstr>recenter</vt:lpstr>
      <vt:lpstr>recenter</vt:lpstr>
      <vt:lpstr>recenter</vt:lpstr>
      <vt:lpstr>Avenue Center</vt:lpstr>
      <vt:lpstr>Avenue Center</vt:lpstr>
      <vt:lpstr>Avenue Center</vt:lpstr>
      <vt:lpstr>900 Winston Senior Living Community</vt:lpstr>
      <vt:lpstr>900 Winston Senior Living Community</vt:lpstr>
      <vt:lpstr>Homebuyer Assistance Program</vt:lpstr>
      <vt:lpstr>Single Family Home Repair Program</vt:lpstr>
      <vt:lpstr>New Home Development Program</vt:lpstr>
      <vt:lpstr>Other Programs (Fiscal Year to Date)</vt:lpstr>
      <vt:lpstr>Spending by Program Area  FY21 (to date) vs. FY20</vt:lpstr>
      <vt:lpstr> THANK YOU!</vt:lpstr>
      <vt:lpstr>Housing &amp; Community Affairs Committee Presentation</vt:lpstr>
      <vt:lpstr>About HAA</vt:lpstr>
      <vt:lpstr>HAA During the Pandemic</vt:lpstr>
      <vt:lpstr>Key Issue - Evictions</vt:lpstr>
      <vt:lpstr>Key Issue – Evictions (continued)</vt:lpstr>
      <vt:lpstr>Key Issue – Rental Assistance</vt:lpstr>
      <vt:lpstr>Key Issue – Property Operations</vt:lpstr>
      <vt:lpstr>Resources for Your Constituents</vt:lpstr>
      <vt:lpstr>Issues for When This Is All Over…</vt:lpstr>
      <vt:lpstr>PowerPoint Presentation</vt:lpstr>
      <vt:lpstr> Evictions in Houston and Harris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Eviction filings are down from pre-Covid levels</vt:lpstr>
      <vt:lpstr>But Houston still has a lot more evictions that other cities.</vt:lpstr>
      <vt:lpstr>There’s a lot at stake for certain neighborhoods.</vt:lpstr>
      <vt:lpstr>And very few tenants have legal assistance.</vt:lpstr>
      <vt:lpstr>The Complete Communities neighborhoods are hard hit.</vt:lpstr>
      <vt:lpstr>So are certain city council districts.</vt:lpstr>
      <vt:lpstr>Policy Comments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&amp; Community Affairs Committee Presentation</dc:title>
  <dc:creator>Andrew Teas</dc:creator>
  <cp:lastModifiedBy>Cherrelle</cp:lastModifiedBy>
  <cp:revision>5</cp:revision>
  <dcterms:created xsi:type="dcterms:W3CDTF">2020-08-07T19:50:58Z</dcterms:created>
  <dcterms:modified xsi:type="dcterms:W3CDTF">2020-08-17T16:46:45Z</dcterms:modified>
</cp:coreProperties>
</file>