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19"/>
  </p:notesMasterIdLst>
  <p:handoutMasterIdLst>
    <p:handoutMasterId r:id="rId20"/>
  </p:handoutMasterIdLst>
  <p:sldIdLst>
    <p:sldId id="257" r:id="rId5"/>
    <p:sldId id="403" r:id="rId6"/>
    <p:sldId id="348" r:id="rId7"/>
    <p:sldId id="401" r:id="rId8"/>
    <p:sldId id="402" r:id="rId9"/>
    <p:sldId id="399" r:id="rId10"/>
    <p:sldId id="393" r:id="rId11"/>
    <p:sldId id="394" r:id="rId12"/>
    <p:sldId id="395" r:id="rId13"/>
    <p:sldId id="396" r:id="rId14"/>
    <p:sldId id="397" r:id="rId15"/>
    <p:sldId id="400" r:id="rId16"/>
    <p:sldId id="398" r:id="rId17"/>
    <p:sldId id="366" r:id="rId18"/>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7">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Osei-Bonsu" initials="JO" lastIdx="9" clrIdx="0"/>
  <p:cmAuthor id="2" name="Krista L Stegemiller" initials="KLS" lastIdx="27" clrIdx="1"/>
  <p:cmAuthor id="3" name="Sean M Lindstrom" initials="SML" lastIdx="7" clrIdx="2"/>
  <p:cmAuthor id="4" name="Jones, William - FIN" initials="JW-F" lastIdx="1" clrIdx="3"/>
  <p:cmAuthor id="5" name="Tims, Randy - SWD" initials="TR-S" lastIdx="2"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36" autoAdjust="0"/>
    <p:restoredTop sz="94660"/>
  </p:normalViewPr>
  <p:slideViewPr>
    <p:cSldViewPr snapToGrid="0">
      <p:cViewPr varScale="1">
        <p:scale>
          <a:sx n="68" d="100"/>
          <a:sy n="68" d="100"/>
        </p:scale>
        <p:origin x="1032" y="52"/>
      </p:cViewPr>
      <p:guideLst>
        <p:guide orient="horz" pos="2167"/>
        <p:guide pos="2880"/>
      </p:guideLst>
    </p:cSldViewPr>
  </p:slideViewPr>
  <p:notesTextViewPr>
    <p:cViewPr>
      <p:scale>
        <a:sx n="1" d="1"/>
        <a:sy n="1" d="1"/>
      </p:scale>
      <p:origin x="0" y="0"/>
    </p:cViewPr>
  </p:notesTextViewPr>
  <p:sorterViewPr>
    <p:cViewPr>
      <p:scale>
        <a:sx n="100" d="100"/>
        <a:sy n="100" d="100"/>
      </p:scale>
      <p:origin x="0" y="-216"/>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2119" cy="466434"/>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sz="quarter" idx="1"/>
          </p:nvPr>
        </p:nvSpPr>
        <p:spPr>
          <a:xfrm>
            <a:off x="3898103" y="1"/>
            <a:ext cx="2982119" cy="466434"/>
          </a:xfrm>
          <a:prstGeom prst="rect">
            <a:avLst/>
          </a:prstGeom>
        </p:spPr>
        <p:txBody>
          <a:bodyPr vert="horz" lIns="93164" tIns="46582" rIns="93164" bIns="46582" rtlCol="0"/>
          <a:lstStyle>
            <a:lvl1pPr algn="r">
              <a:defRPr sz="1200"/>
            </a:lvl1pPr>
          </a:lstStyle>
          <a:p>
            <a:fld id="{F47CE4CF-BEB3-4AE3-B9B6-0E0BF56FF2BD}" type="datetimeFigureOut">
              <a:rPr lang="en-US" smtClean="0"/>
              <a:t>9/20/2021</a:t>
            </a:fld>
            <a:endParaRPr lang="en-US" dirty="0"/>
          </a:p>
        </p:txBody>
      </p:sp>
      <p:sp>
        <p:nvSpPr>
          <p:cNvPr id="4" name="Footer Placeholder 3"/>
          <p:cNvSpPr>
            <a:spLocks noGrp="1"/>
          </p:cNvSpPr>
          <p:nvPr>
            <p:ph type="ftr" sz="quarter" idx="2"/>
          </p:nvPr>
        </p:nvSpPr>
        <p:spPr>
          <a:xfrm>
            <a:off x="1" y="8829971"/>
            <a:ext cx="2982119" cy="466433"/>
          </a:xfrm>
          <a:prstGeom prst="rect">
            <a:avLst/>
          </a:prstGeom>
        </p:spPr>
        <p:txBody>
          <a:bodyPr vert="horz" lIns="93164" tIns="46582" rIns="93164" bIns="4658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98103" y="8829971"/>
            <a:ext cx="2982119" cy="466433"/>
          </a:xfrm>
          <a:prstGeom prst="rect">
            <a:avLst/>
          </a:prstGeom>
        </p:spPr>
        <p:txBody>
          <a:bodyPr vert="horz" lIns="93164" tIns="46582" rIns="93164" bIns="46582" rtlCol="0" anchor="b"/>
          <a:lstStyle>
            <a:lvl1pPr algn="r">
              <a:defRPr sz="1200"/>
            </a:lvl1pPr>
          </a:lstStyle>
          <a:p>
            <a:fld id="{E58B12E4-CD10-4CF7-AB7A-200996D539CF}" type="slidenum">
              <a:rPr lang="en-US" smtClean="0"/>
              <a:t>‹#›</a:t>
            </a:fld>
            <a:endParaRPr lang="en-US" dirty="0"/>
          </a:p>
        </p:txBody>
      </p:sp>
    </p:spTree>
    <p:extLst>
      <p:ext uri="{BB962C8B-B14F-4D97-AF65-F5344CB8AC3E}">
        <p14:creationId xmlns:p14="http://schemas.microsoft.com/office/powerpoint/2010/main" val="994582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5"/>
            <a:ext cx="2982742" cy="466725"/>
          </a:xfrm>
          <a:prstGeom prst="rect">
            <a:avLst/>
          </a:prstGeom>
        </p:spPr>
        <p:txBody>
          <a:bodyPr vert="horz" lIns="91427" tIns="45713" rIns="91427" bIns="45713" rtlCol="0"/>
          <a:lstStyle>
            <a:lvl1pPr algn="l">
              <a:defRPr sz="1200"/>
            </a:lvl1pPr>
          </a:lstStyle>
          <a:p>
            <a:endParaRPr lang="en-US" dirty="0"/>
          </a:p>
        </p:txBody>
      </p:sp>
      <p:sp>
        <p:nvSpPr>
          <p:cNvPr id="3" name="Date Placeholder 2"/>
          <p:cNvSpPr>
            <a:spLocks noGrp="1"/>
          </p:cNvSpPr>
          <p:nvPr>
            <p:ph type="dt" idx="1"/>
          </p:nvPr>
        </p:nvSpPr>
        <p:spPr>
          <a:xfrm>
            <a:off x="3897516" y="5"/>
            <a:ext cx="2982742" cy="466725"/>
          </a:xfrm>
          <a:prstGeom prst="rect">
            <a:avLst/>
          </a:prstGeom>
        </p:spPr>
        <p:txBody>
          <a:bodyPr vert="horz" lIns="91427" tIns="45713" rIns="91427" bIns="45713" rtlCol="0"/>
          <a:lstStyle>
            <a:lvl1pPr algn="r">
              <a:defRPr sz="1200"/>
            </a:lvl1pPr>
          </a:lstStyle>
          <a:p>
            <a:fld id="{01896FB4-3287-4654-BF43-1D2C88298C15}" type="datetimeFigureOut">
              <a:rPr lang="en-US" smtClean="0"/>
              <a:t>9/20/2021</a:t>
            </a:fld>
            <a:endParaRPr lang="en-US" dirty="0"/>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1427" tIns="45713" rIns="91427" bIns="45713" rtlCol="0" anchor="ctr"/>
          <a:lstStyle/>
          <a:p>
            <a:endParaRPr lang="en-US" dirty="0"/>
          </a:p>
        </p:txBody>
      </p:sp>
      <p:sp>
        <p:nvSpPr>
          <p:cNvPr id="5" name="Notes Placeholder 4"/>
          <p:cNvSpPr>
            <a:spLocks noGrp="1"/>
          </p:cNvSpPr>
          <p:nvPr>
            <p:ph type="body" sz="quarter" idx="3"/>
          </p:nvPr>
        </p:nvSpPr>
        <p:spPr>
          <a:xfrm>
            <a:off x="688805" y="4473578"/>
            <a:ext cx="5504204" cy="3660775"/>
          </a:xfrm>
          <a:prstGeom prst="rect">
            <a:avLst/>
          </a:prstGeom>
        </p:spPr>
        <p:txBody>
          <a:bodyPr vert="horz" lIns="91427" tIns="45713" rIns="91427" bIns="457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5" y="8829679"/>
            <a:ext cx="2982742" cy="466725"/>
          </a:xfrm>
          <a:prstGeom prst="rect">
            <a:avLst/>
          </a:prstGeom>
        </p:spPr>
        <p:txBody>
          <a:bodyPr vert="horz" lIns="91427" tIns="45713" rIns="91427" bIns="4571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7516" y="8829679"/>
            <a:ext cx="2982742" cy="466725"/>
          </a:xfrm>
          <a:prstGeom prst="rect">
            <a:avLst/>
          </a:prstGeom>
        </p:spPr>
        <p:txBody>
          <a:bodyPr vert="horz" lIns="91427" tIns="45713" rIns="91427" bIns="45713" rtlCol="0" anchor="b"/>
          <a:lstStyle>
            <a:lvl1pPr algn="r">
              <a:defRPr sz="1200"/>
            </a:lvl1pPr>
          </a:lstStyle>
          <a:p>
            <a:fld id="{2CAF6483-8743-41C2-846C-DF8FE3810E0C}" type="slidenum">
              <a:rPr lang="en-US" smtClean="0"/>
              <a:t>‹#›</a:t>
            </a:fld>
            <a:endParaRPr lang="en-US" dirty="0"/>
          </a:p>
        </p:txBody>
      </p:sp>
    </p:spTree>
    <p:extLst>
      <p:ext uri="{BB962C8B-B14F-4D97-AF65-F5344CB8AC3E}">
        <p14:creationId xmlns:p14="http://schemas.microsoft.com/office/powerpoint/2010/main" val="1576745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F6483-8743-41C2-846C-DF8FE3810E0C}" type="slidenum">
              <a:rPr lang="en-US" smtClean="0"/>
              <a:t>1</a:t>
            </a:fld>
            <a:endParaRPr lang="en-US" dirty="0"/>
          </a:p>
        </p:txBody>
      </p:sp>
    </p:spTree>
    <p:extLst>
      <p:ext uri="{BB962C8B-B14F-4D97-AF65-F5344CB8AC3E}">
        <p14:creationId xmlns:p14="http://schemas.microsoft.com/office/powerpoint/2010/main" val="669257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F6483-8743-41C2-846C-DF8FE3810E0C}" type="slidenum">
              <a:rPr lang="en-US" smtClean="0"/>
              <a:t>11</a:t>
            </a:fld>
            <a:endParaRPr lang="en-US" dirty="0"/>
          </a:p>
        </p:txBody>
      </p:sp>
    </p:spTree>
    <p:extLst>
      <p:ext uri="{BB962C8B-B14F-4D97-AF65-F5344CB8AC3E}">
        <p14:creationId xmlns:p14="http://schemas.microsoft.com/office/powerpoint/2010/main" val="1160104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F6483-8743-41C2-846C-DF8FE3810E0C}" type="slidenum">
              <a:rPr lang="en-US" smtClean="0"/>
              <a:t>12</a:t>
            </a:fld>
            <a:endParaRPr lang="en-US" dirty="0"/>
          </a:p>
        </p:txBody>
      </p:sp>
    </p:spTree>
    <p:extLst>
      <p:ext uri="{BB962C8B-B14F-4D97-AF65-F5344CB8AC3E}">
        <p14:creationId xmlns:p14="http://schemas.microsoft.com/office/powerpoint/2010/main" val="1673369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F6483-8743-41C2-846C-DF8FE3810E0C}" type="slidenum">
              <a:rPr lang="en-US" smtClean="0"/>
              <a:t>13</a:t>
            </a:fld>
            <a:endParaRPr lang="en-US" dirty="0"/>
          </a:p>
        </p:txBody>
      </p:sp>
    </p:spTree>
    <p:extLst>
      <p:ext uri="{BB962C8B-B14F-4D97-AF65-F5344CB8AC3E}">
        <p14:creationId xmlns:p14="http://schemas.microsoft.com/office/powerpoint/2010/main" val="3531701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0E1FEC-3812-4BB3-B51E-741CA2B0081B}" type="slidenum">
              <a:rPr lang="en-US" smtClean="0"/>
              <a:pPr/>
              <a:t>14</a:t>
            </a:fld>
            <a:endParaRPr lang="en-US" dirty="0"/>
          </a:p>
        </p:txBody>
      </p:sp>
    </p:spTree>
    <p:extLst>
      <p:ext uri="{BB962C8B-B14F-4D97-AF65-F5344CB8AC3E}">
        <p14:creationId xmlns:p14="http://schemas.microsoft.com/office/powerpoint/2010/main" val="424488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F6483-8743-41C2-846C-DF8FE3810E0C}" type="slidenum">
              <a:rPr lang="en-US" smtClean="0"/>
              <a:t>3</a:t>
            </a:fld>
            <a:endParaRPr lang="en-US" dirty="0"/>
          </a:p>
        </p:txBody>
      </p:sp>
    </p:spTree>
    <p:extLst>
      <p:ext uri="{BB962C8B-B14F-4D97-AF65-F5344CB8AC3E}">
        <p14:creationId xmlns:p14="http://schemas.microsoft.com/office/powerpoint/2010/main" val="4013796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F6483-8743-41C2-846C-DF8FE3810E0C}" type="slidenum">
              <a:rPr lang="en-US" smtClean="0"/>
              <a:t>4</a:t>
            </a:fld>
            <a:endParaRPr lang="en-US" dirty="0"/>
          </a:p>
        </p:txBody>
      </p:sp>
    </p:spTree>
    <p:extLst>
      <p:ext uri="{BB962C8B-B14F-4D97-AF65-F5344CB8AC3E}">
        <p14:creationId xmlns:p14="http://schemas.microsoft.com/office/powerpoint/2010/main" val="1524939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F6483-8743-41C2-846C-DF8FE3810E0C}" type="slidenum">
              <a:rPr lang="en-US" smtClean="0"/>
              <a:t>5</a:t>
            </a:fld>
            <a:endParaRPr lang="en-US" dirty="0"/>
          </a:p>
        </p:txBody>
      </p:sp>
    </p:spTree>
    <p:extLst>
      <p:ext uri="{BB962C8B-B14F-4D97-AF65-F5344CB8AC3E}">
        <p14:creationId xmlns:p14="http://schemas.microsoft.com/office/powerpoint/2010/main" val="253751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F6483-8743-41C2-846C-DF8FE3810E0C}" type="slidenum">
              <a:rPr lang="en-US" smtClean="0"/>
              <a:t>6</a:t>
            </a:fld>
            <a:endParaRPr lang="en-US" dirty="0"/>
          </a:p>
        </p:txBody>
      </p:sp>
    </p:spTree>
    <p:extLst>
      <p:ext uri="{BB962C8B-B14F-4D97-AF65-F5344CB8AC3E}">
        <p14:creationId xmlns:p14="http://schemas.microsoft.com/office/powerpoint/2010/main" val="2486905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F6483-8743-41C2-846C-DF8FE3810E0C}" type="slidenum">
              <a:rPr lang="en-US" smtClean="0"/>
              <a:t>7</a:t>
            </a:fld>
            <a:endParaRPr lang="en-US" dirty="0"/>
          </a:p>
        </p:txBody>
      </p:sp>
    </p:spTree>
    <p:extLst>
      <p:ext uri="{BB962C8B-B14F-4D97-AF65-F5344CB8AC3E}">
        <p14:creationId xmlns:p14="http://schemas.microsoft.com/office/powerpoint/2010/main" val="47405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F6483-8743-41C2-846C-DF8FE3810E0C}" type="slidenum">
              <a:rPr lang="en-US" smtClean="0"/>
              <a:t>8</a:t>
            </a:fld>
            <a:endParaRPr lang="en-US" dirty="0"/>
          </a:p>
        </p:txBody>
      </p:sp>
    </p:spTree>
    <p:extLst>
      <p:ext uri="{BB962C8B-B14F-4D97-AF65-F5344CB8AC3E}">
        <p14:creationId xmlns:p14="http://schemas.microsoft.com/office/powerpoint/2010/main" val="3153422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F6483-8743-41C2-846C-DF8FE3810E0C}" type="slidenum">
              <a:rPr lang="en-US" smtClean="0"/>
              <a:t>9</a:t>
            </a:fld>
            <a:endParaRPr lang="en-US" dirty="0"/>
          </a:p>
        </p:txBody>
      </p:sp>
    </p:spTree>
    <p:extLst>
      <p:ext uri="{BB962C8B-B14F-4D97-AF65-F5344CB8AC3E}">
        <p14:creationId xmlns:p14="http://schemas.microsoft.com/office/powerpoint/2010/main" val="3619615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F6483-8743-41C2-846C-DF8FE3810E0C}" type="slidenum">
              <a:rPr lang="en-US" smtClean="0"/>
              <a:t>10</a:t>
            </a:fld>
            <a:endParaRPr lang="en-US" dirty="0"/>
          </a:p>
        </p:txBody>
      </p:sp>
    </p:spTree>
    <p:extLst>
      <p:ext uri="{BB962C8B-B14F-4D97-AF65-F5344CB8AC3E}">
        <p14:creationId xmlns:p14="http://schemas.microsoft.com/office/powerpoint/2010/main" val="8685102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5257800"/>
            <a:ext cx="9144000" cy="16002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endParaRPr>
          </a:p>
        </p:txBody>
      </p:sp>
      <p:sp>
        <p:nvSpPr>
          <p:cNvPr id="2" name="Title 1"/>
          <p:cNvSpPr>
            <a:spLocks noGrp="1"/>
          </p:cNvSpPr>
          <p:nvPr>
            <p:ph type="ctrTitle"/>
          </p:nvPr>
        </p:nvSpPr>
        <p:spPr>
          <a:xfrm>
            <a:off x="457200" y="2732881"/>
            <a:ext cx="8166100" cy="2387600"/>
          </a:xfrm>
        </p:spPr>
        <p:txBody>
          <a:bodyPr anchor="t" anchorCtr="0">
            <a:normAutofit/>
          </a:bodyPr>
          <a:lstStyle>
            <a:lvl1pPr algn="l">
              <a:defRPr sz="4200">
                <a:solidFill>
                  <a:srgbClr val="63666A"/>
                </a:solidFill>
              </a:defRPr>
            </a:lvl1pPr>
          </a:lstStyle>
          <a:p>
            <a:r>
              <a:rPr lang="en-US"/>
              <a:t>Click to edit Master title style</a:t>
            </a:r>
          </a:p>
        </p:txBody>
      </p:sp>
      <p:sp>
        <p:nvSpPr>
          <p:cNvPr id="3" name="Subtitle 2"/>
          <p:cNvSpPr>
            <a:spLocks noGrp="1"/>
          </p:cNvSpPr>
          <p:nvPr>
            <p:ph type="subTitle" idx="1"/>
          </p:nvPr>
        </p:nvSpPr>
        <p:spPr>
          <a:xfrm>
            <a:off x="457200" y="5532438"/>
            <a:ext cx="8166100" cy="11858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6" name="Straight Connector 5"/>
          <p:cNvCxnSpPr/>
          <p:nvPr userDrawn="1"/>
        </p:nvCxnSpPr>
        <p:spPr>
          <a:xfrm>
            <a:off x="0" y="5257800"/>
            <a:ext cx="9144000" cy="0"/>
          </a:xfrm>
          <a:prstGeom prst="line">
            <a:avLst/>
          </a:prstGeom>
          <a:ln/>
        </p:spPr>
        <p:style>
          <a:lnRef idx="3">
            <a:schemeClr val="accent4"/>
          </a:lnRef>
          <a:fillRef idx="0">
            <a:schemeClr val="accent4"/>
          </a:fillRef>
          <a:effectRef idx="2">
            <a:schemeClr val="accent4"/>
          </a:effectRef>
          <a:fontRef idx="minor">
            <a:schemeClr val="tx1"/>
          </a:fontRef>
        </p:style>
      </p:cxnSp>
      <p:pic>
        <p:nvPicPr>
          <p:cNvPr id="8" name="Picture 7"/>
          <p:cNvPicPr>
            <a:picLocks noChangeAspect="1"/>
          </p:cNvPicPr>
          <p:nvPr userDrawn="1"/>
        </p:nvPicPr>
        <p:blipFill>
          <a:blip r:embed="rId2"/>
          <a:stretch>
            <a:fillRect/>
          </a:stretch>
        </p:blipFill>
        <p:spPr>
          <a:xfrm>
            <a:off x="6380901" y="294883"/>
            <a:ext cx="2163361" cy="2163361"/>
          </a:xfrm>
          <a:prstGeom prst="rect">
            <a:avLst/>
          </a:prstGeom>
        </p:spPr>
      </p:pic>
    </p:spTree>
    <p:extLst>
      <p:ext uri="{BB962C8B-B14F-4D97-AF65-F5344CB8AC3E}">
        <p14:creationId xmlns:p14="http://schemas.microsoft.com/office/powerpoint/2010/main" val="1276142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3139"/>
            <a:ext cx="6273800" cy="839862"/>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a:cxnSpLocks noChangeShapeType="1"/>
          </p:cNvCxnSpPr>
          <p:nvPr userDrawn="1"/>
        </p:nvCxnSpPr>
        <p:spPr bwMode="auto">
          <a:xfrm>
            <a:off x="457200" y="1143000"/>
            <a:ext cx="8229600" cy="7937"/>
          </a:xfrm>
          <a:prstGeom prst="line">
            <a:avLst/>
          </a:prstGeom>
          <a:noFill/>
          <a:ln w="38100">
            <a:solidFill>
              <a:schemeClr val="accent5">
                <a:lumMod val="5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sz="1200">
                <a:latin typeface="+mn-lt"/>
              </a:defRPr>
            </a:lvl1p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a:t>
            </a:fld>
            <a:endParaRPr lang="en-US" dirty="0">
              <a:solidFill>
                <a:prstClr val="black"/>
              </a:solidFill>
              <a:ea typeface="ＭＳ Ｐゴシック" charset="0"/>
            </a:endParaRPr>
          </a:p>
        </p:txBody>
      </p:sp>
      <p:pic>
        <p:nvPicPr>
          <p:cNvPr id="7" name="Picture 6"/>
          <p:cNvPicPr>
            <a:picLocks noChangeAspect="1"/>
          </p:cNvPicPr>
          <p:nvPr userDrawn="1"/>
        </p:nvPicPr>
        <p:blipFill>
          <a:blip r:embed="rId2"/>
          <a:stretch>
            <a:fillRect/>
          </a:stretch>
        </p:blipFill>
        <p:spPr>
          <a:xfrm>
            <a:off x="7201945" y="75306"/>
            <a:ext cx="1013909" cy="1013909"/>
          </a:xfrm>
          <a:prstGeom prst="rect">
            <a:avLst/>
          </a:prstGeom>
        </p:spPr>
      </p:pic>
    </p:spTree>
    <p:extLst>
      <p:ext uri="{BB962C8B-B14F-4D97-AF65-F5344CB8AC3E}">
        <p14:creationId xmlns:p14="http://schemas.microsoft.com/office/powerpoint/2010/main" val="3420504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3139"/>
            <a:ext cx="6272784" cy="839862"/>
          </a:xfrm>
        </p:spPr>
        <p:txBody>
          <a:bodyPr/>
          <a:lstStyle/>
          <a:p>
            <a:r>
              <a:rPr lang="en-US"/>
              <a:t>Click to edit Master title style</a:t>
            </a:r>
          </a:p>
        </p:txBody>
      </p:sp>
      <p:sp>
        <p:nvSpPr>
          <p:cNvPr id="3" name="Content Placeholder 2"/>
          <p:cNvSpPr>
            <a:spLocks noGrp="1"/>
          </p:cNvSpPr>
          <p:nvPr>
            <p:ph sz="half" idx="1"/>
          </p:nvPr>
        </p:nvSpPr>
        <p:spPr>
          <a:xfrm>
            <a:off x="457200" y="1490472"/>
            <a:ext cx="3867150" cy="4351338"/>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19650" y="1490472"/>
            <a:ext cx="3867150" cy="4351338"/>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a:cxnSpLocks noChangeShapeType="1"/>
          </p:cNvCxnSpPr>
          <p:nvPr userDrawn="1"/>
        </p:nvCxnSpPr>
        <p:spPr bwMode="auto">
          <a:xfrm>
            <a:off x="457200" y="1143000"/>
            <a:ext cx="8229600" cy="7937"/>
          </a:xfrm>
          <a:prstGeom prst="line">
            <a:avLst/>
          </a:prstGeom>
          <a:noFill/>
          <a:ln w="38100">
            <a:solidFill>
              <a:srgbClr val="00206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lgn="r">
              <a:defRPr sz="1200">
                <a:latin typeface="+mn-lt"/>
              </a:defRPr>
            </a:lvl1p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a:t>
            </a:fld>
            <a:endParaRPr lang="en-US" dirty="0">
              <a:solidFill>
                <a:prstClr val="black"/>
              </a:solidFill>
              <a:ea typeface="ＭＳ Ｐゴシック" charset="0"/>
            </a:endParaRPr>
          </a:p>
        </p:txBody>
      </p:sp>
      <p:pic>
        <p:nvPicPr>
          <p:cNvPr id="8" name="Picture 7"/>
          <p:cNvPicPr>
            <a:picLocks noChangeAspect="1"/>
          </p:cNvPicPr>
          <p:nvPr userDrawn="1"/>
        </p:nvPicPr>
        <p:blipFill>
          <a:blip r:embed="rId2"/>
          <a:stretch>
            <a:fillRect/>
          </a:stretch>
        </p:blipFill>
        <p:spPr>
          <a:xfrm>
            <a:off x="7201945" y="75306"/>
            <a:ext cx="1013909" cy="1013909"/>
          </a:xfrm>
          <a:prstGeom prst="rect">
            <a:avLst/>
          </a:prstGeom>
        </p:spPr>
      </p:pic>
    </p:spTree>
    <p:extLst>
      <p:ext uri="{BB962C8B-B14F-4D97-AF65-F5344CB8AC3E}">
        <p14:creationId xmlns:p14="http://schemas.microsoft.com/office/powerpoint/2010/main" val="501737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60364"/>
            <a:ext cx="3008313" cy="1162050"/>
          </a:xfrm>
        </p:spPr>
        <p:txBody>
          <a:bodyPr anchor="b"/>
          <a:lstStyle>
            <a:lvl1pPr algn="l">
              <a:defRPr sz="20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1242459"/>
            <a:ext cx="5111750" cy="4988479"/>
          </a:xfrm>
        </p:spPr>
        <p:txBody>
          <a:bodyPr/>
          <a:lstStyle>
            <a:lvl1pPr>
              <a:defRPr sz="2400">
                <a:latin typeface="Arial" panose="020B0604020202020204" pitchFamily="34" charset="0"/>
                <a:cs typeface="Arial" panose="020B0604020202020204" pitchFamily="34" charset="0"/>
              </a:defRPr>
            </a:lvl1pPr>
            <a:lvl2pPr>
              <a:defRPr sz="22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481898"/>
            <a:ext cx="3008313" cy="3749040"/>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1" name="Straight Connector 10"/>
          <p:cNvCxnSpPr>
            <a:cxnSpLocks noChangeShapeType="1"/>
          </p:cNvCxnSpPr>
          <p:nvPr userDrawn="1"/>
        </p:nvCxnSpPr>
        <p:spPr bwMode="auto">
          <a:xfrm>
            <a:off x="463550" y="1128713"/>
            <a:ext cx="8229600" cy="7937"/>
          </a:xfrm>
          <a:prstGeom prst="line">
            <a:avLst/>
          </a:prstGeom>
          <a:noFill/>
          <a:ln w="25400">
            <a:solidFill>
              <a:srgbClr val="00206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 name="Title 1"/>
          <p:cNvSpPr txBox="1">
            <a:spLocks/>
          </p:cNvSpPr>
          <p:nvPr userDrawn="1"/>
        </p:nvSpPr>
        <p:spPr>
          <a:xfrm>
            <a:off x="457200" y="303139"/>
            <a:ext cx="6273800" cy="839862"/>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r>
              <a:rPr lang="en-US" dirty="0">
                <a:solidFill>
                  <a:prstClr val="black"/>
                </a:solidFill>
              </a:rPr>
              <a:t>Click to edit Master title style</a:t>
            </a:r>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lgn="r">
              <a:defRPr sz="1200">
                <a:latin typeface="+mn-lt"/>
              </a:defRPr>
            </a:lvl1p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a:t>
            </a:fld>
            <a:endParaRPr lang="en-US" dirty="0">
              <a:solidFill>
                <a:prstClr val="black"/>
              </a:solidFill>
              <a:ea typeface="ＭＳ Ｐゴシック" charset="0"/>
            </a:endParaRPr>
          </a:p>
        </p:txBody>
      </p:sp>
      <p:pic>
        <p:nvPicPr>
          <p:cNvPr id="10" name="Picture 9"/>
          <p:cNvPicPr>
            <a:picLocks noChangeAspect="1"/>
          </p:cNvPicPr>
          <p:nvPr userDrawn="1"/>
        </p:nvPicPr>
        <p:blipFill>
          <a:blip r:embed="rId2"/>
          <a:stretch>
            <a:fillRect/>
          </a:stretch>
        </p:blipFill>
        <p:spPr>
          <a:xfrm>
            <a:off x="7201945" y="75306"/>
            <a:ext cx="1013909" cy="1013909"/>
          </a:xfrm>
          <a:prstGeom prst="rect">
            <a:avLst/>
          </a:prstGeom>
        </p:spPr>
      </p:pic>
    </p:spTree>
    <p:extLst>
      <p:ext uri="{BB962C8B-B14F-4D97-AF65-F5344CB8AC3E}">
        <p14:creationId xmlns:p14="http://schemas.microsoft.com/office/powerpoint/2010/main" val="859616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149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1251983"/>
            <a:ext cx="5486400" cy="358989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4816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1" name="Straight Connector 10"/>
          <p:cNvCxnSpPr>
            <a:cxnSpLocks noChangeShapeType="1"/>
          </p:cNvCxnSpPr>
          <p:nvPr userDrawn="1"/>
        </p:nvCxnSpPr>
        <p:spPr bwMode="auto">
          <a:xfrm>
            <a:off x="463550" y="1128713"/>
            <a:ext cx="8229600" cy="7937"/>
          </a:xfrm>
          <a:prstGeom prst="line">
            <a:avLst/>
          </a:prstGeom>
          <a:noFill/>
          <a:ln w="25400">
            <a:solidFill>
              <a:srgbClr val="00206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 name="Title 1"/>
          <p:cNvSpPr txBox="1">
            <a:spLocks/>
          </p:cNvSpPr>
          <p:nvPr userDrawn="1"/>
        </p:nvSpPr>
        <p:spPr>
          <a:xfrm>
            <a:off x="457200" y="303139"/>
            <a:ext cx="6731000" cy="839862"/>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r>
              <a:rPr lang="en-US" dirty="0">
                <a:solidFill>
                  <a:prstClr val="black"/>
                </a:solidFill>
              </a:rPr>
              <a:t>Click to edit Master title style</a:t>
            </a:r>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lgn="r">
              <a:defRPr sz="1200">
                <a:latin typeface="+mn-lt"/>
              </a:defRPr>
            </a:lvl1p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a:t>
            </a:fld>
            <a:endParaRPr lang="en-US" dirty="0">
              <a:solidFill>
                <a:prstClr val="black"/>
              </a:solidFill>
              <a:ea typeface="ＭＳ Ｐゴシック" charset="0"/>
            </a:endParaRPr>
          </a:p>
        </p:txBody>
      </p:sp>
      <p:pic>
        <p:nvPicPr>
          <p:cNvPr id="10" name="Picture 9"/>
          <p:cNvPicPr>
            <a:picLocks noChangeAspect="1"/>
          </p:cNvPicPr>
          <p:nvPr userDrawn="1"/>
        </p:nvPicPr>
        <p:blipFill>
          <a:blip r:embed="rId2"/>
          <a:stretch>
            <a:fillRect/>
          </a:stretch>
        </p:blipFill>
        <p:spPr>
          <a:xfrm>
            <a:off x="7201945" y="75306"/>
            <a:ext cx="1013909" cy="1013909"/>
          </a:xfrm>
          <a:prstGeom prst="rect">
            <a:avLst/>
          </a:prstGeom>
        </p:spPr>
      </p:pic>
    </p:spTree>
    <p:extLst>
      <p:ext uri="{BB962C8B-B14F-4D97-AF65-F5344CB8AC3E}">
        <p14:creationId xmlns:p14="http://schemas.microsoft.com/office/powerpoint/2010/main" val="3230887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a:cxnSpLocks noChangeShapeType="1"/>
          </p:cNvCxnSpPr>
          <p:nvPr userDrawn="1"/>
        </p:nvCxnSpPr>
        <p:spPr bwMode="auto">
          <a:xfrm>
            <a:off x="463550" y="1138238"/>
            <a:ext cx="8229600" cy="7937"/>
          </a:xfrm>
          <a:prstGeom prst="line">
            <a:avLst/>
          </a:prstGeom>
          <a:noFill/>
          <a:ln w="25400">
            <a:solidFill>
              <a:srgbClr val="00206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lgn="r">
              <a:defRPr sz="1200">
                <a:latin typeface="+mn-lt"/>
              </a:defRPr>
            </a:lvl1p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a:t>
            </a:fld>
            <a:endParaRPr lang="en-US" dirty="0">
              <a:solidFill>
                <a:prstClr val="black"/>
              </a:solidFill>
              <a:ea typeface="ＭＳ Ｐゴシック" charset="0"/>
            </a:endParaRPr>
          </a:p>
        </p:txBody>
      </p:sp>
      <p:pic>
        <p:nvPicPr>
          <p:cNvPr id="10" name="Picture 9"/>
          <p:cNvPicPr>
            <a:picLocks noChangeAspect="1"/>
          </p:cNvPicPr>
          <p:nvPr userDrawn="1"/>
        </p:nvPicPr>
        <p:blipFill>
          <a:blip r:embed="rId2"/>
          <a:stretch>
            <a:fillRect/>
          </a:stretch>
        </p:blipFill>
        <p:spPr>
          <a:xfrm>
            <a:off x="7201945" y="75306"/>
            <a:ext cx="1013909" cy="1013909"/>
          </a:xfrm>
          <a:prstGeom prst="rect">
            <a:avLst/>
          </a:prstGeom>
        </p:spPr>
      </p:pic>
    </p:spTree>
    <p:extLst>
      <p:ext uri="{BB962C8B-B14F-4D97-AF65-F5344CB8AC3E}">
        <p14:creationId xmlns:p14="http://schemas.microsoft.com/office/powerpoint/2010/main" val="3498587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61509"/>
            <a:ext cx="2057400" cy="49884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61509"/>
            <a:ext cx="6019800" cy="49884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a:cxnSpLocks noChangeShapeType="1"/>
          </p:cNvCxnSpPr>
          <p:nvPr userDrawn="1"/>
        </p:nvCxnSpPr>
        <p:spPr bwMode="auto">
          <a:xfrm>
            <a:off x="454025" y="1138238"/>
            <a:ext cx="8229600" cy="7937"/>
          </a:xfrm>
          <a:prstGeom prst="line">
            <a:avLst/>
          </a:prstGeom>
          <a:noFill/>
          <a:ln w="25400">
            <a:solidFill>
              <a:srgbClr val="00206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9" name="Title 1"/>
          <p:cNvSpPr txBox="1">
            <a:spLocks/>
          </p:cNvSpPr>
          <p:nvPr userDrawn="1"/>
        </p:nvSpPr>
        <p:spPr>
          <a:xfrm>
            <a:off x="457200" y="303139"/>
            <a:ext cx="6731000" cy="839862"/>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r>
              <a:rPr lang="en-US" dirty="0">
                <a:solidFill>
                  <a:prstClr val="black"/>
                </a:solidFill>
              </a:rPr>
              <a:t>Click to edit Master title style</a:t>
            </a: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a:lstStyle>
            <a:lvl1pPr algn="r">
              <a:defRPr sz="1200">
                <a:latin typeface="+mn-lt"/>
              </a:defRPr>
            </a:lvl1p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a:t>
            </a:fld>
            <a:endParaRPr lang="en-US" dirty="0">
              <a:solidFill>
                <a:prstClr val="black"/>
              </a:solidFill>
              <a:ea typeface="ＭＳ Ｐゴシック" charset="0"/>
            </a:endParaRPr>
          </a:p>
        </p:txBody>
      </p:sp>
      <p:pic>
        <p:nvPicPr>
          <p:cNvPr id="11" name="Picture 10"/>
          <p:cNvPicPr>
            <a:picLocks noChangeAspect="1"/>
          </p:cNvPicPr>
          <p:nvPr userDrawn="1"/>
        </p:nvPicPr>
        <p:blipFill>
          <a:blip r:embed="rId2"/>
          <a:stretch>
            <a:fillRect/>
          </a:stretch>
        </p:blipFill>
        <p:spPr>
          <a:xfrm>
            <a:off x="7201945" y="75306"/>
            <a:ext cx="1013909" cy="1013909"/>
          </a:xfrm>
          <a:prstGeom prst="rect">
            <a:avLst/>
          </a:prstGeom>
        </p:spPr>
      </p:pic>
    </p:spTree>
    <p:extLst>
      <p:ext uri="{BB962C8B-B14F-4D97-AF65-F5344CB8AC3E}">
        <p14:creationId xmlns:p14="http://schemas.microsoft.com/office/powerpoint/2010/main" val="3192314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Safal basic">
    <p:spTree>
      <p:nvGrpSpPr>
        <p:cNvPr id="1" name=""/>
        <p:cNvGrpSpPr/>
        <p:nvPr/>
      </p:nvGrpSpPr>
      <p:grpSpPr>
        <a:xfrm>
          <a:off x="0" y="0"/>
          <a:ext cx="0" cy="0"/>
          <a:chOff x="0" y="0"/>
          <a:chExt cx="0" cy="0"/>
        </a:xfrm>
      </p:grpSpPr>
      <p:pic>
        <p:nvPicPr>
          <p:cNvPr id="15" name="Picture 14" descr="ba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0" y="6736090"/>
            <a:ext cx="9143391" cy="121910"/>
          </a:xfrm>
          <a:prstGeom prst="rect">
            <a:avLst/>
          </a:prstGeom>
        </p:spPr>
      </p:pic>
      <p:sp>
        <p:nvSpPr>
          <p:cNvPr id="16" name="Text Placeholder 15"/>
          <p:cNvSpPr>
            <a:spLocks noGrp="1"/>
          </p:cNvSpPr>
          <p:nvPr>
            <p:ph type="body" sz="quarter" idx="11"/>
          </p:nvPr>
        </p:nvSpPr>
        <p:spPr>
          <a:xfrm>
            <a:off x="365760" y="990600"/>
            <a:ext cx="8412480" cy="4419600"/>
          </a:xfrm>
          <a:prstGeom prst="rect">
            <a:avLst/>
          </a:prstGeom>
        </p:spPr>
        <p:txBody>
          <a:bodyPr/>
          <a:lstStyle>
            <a:lvl1pPr marL="225425" indent="-225425">
              <a:defRPr sz="1800">
                <a:latin typeface="Arial" pitchFamily="34" charset="0"/>
                <a:cs typeface="Arial" pitchFamily="34" charset="0"/>
              </a:defRPr>
            </a:lvl1pPr>
            <a:lvl2pPr marL="688975" indent="-231775">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p:txBody>
      </p:sp>
      <p:pic>
        <p:nvPicPr>
          <p:cNvPr id="10" name="Picture 9" descr="ba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10" y="-3043"/>
            <a:ext cx="9143391" cy="79243"/>
          </a:xfrm>
          <a:prstGeom prst="rect">
            <a:avLst/>
          </a:prstGeom>
        </p:spPr>
      </p:pic>
      <p:sp>
        <p:nvSpPr>
          <p:cNvPr id="11" name="Title 14"/>
          <p:cNvSpPr txBox="1">
            <a:spLocks/>
          </p:cNvSpPr>
          <p:nvPr userDrawn="1"/>
        </p:nvSpPr>
        <p:spPr>
          <a:xfrm>
            <a:off x="457200" y="274638"/>
            <a:ext cx="8229600" cy="563562"/>
          </a:xfrm>
          <a:prstGeom prst="rect">
            <a:avLst/>
          </a:prstGeom>
        </p:spPr>
        <p:txBody>
          <a:bodyPr/>
          <a:lstStyle>
            <a:lvl1pPr>
              <a:defRPr sz="2000" b="1"/>
            </a:lvl1pPr>
          </a:lstStyle>
          <a:p>
            <a:pPr algn="ctr">
              <a:defRPr/>
            </a:pPr>
            <a:endParaRPr lang="en-US" dirty="0">
              <a:solidFill>
                <a:prstClr val="black"/>
              </a:solidFill>
              <a:latin typeface="Calibri"/>
              <a:ea typeface="+mj-ea"/>
              <a:cs typeface="+mj-cs"/>
            </a:endParaRPr>
          </a:p>
        </p:txBody>
      </p:sp>
      <p:sp>
        <p:nvSpPr>
          <p:cNvPr id="17" name="Text Placeholder 2"/>
          <p:cNvSpPr>
            <a:spLocks noGrp="1"/>
          </p:cNvSpPr>
          <p:nvPr>
            <p:ph type="body" sz="quarter" idx="13" hasCustomPrompt="1"/>
          </p:nvPr>
        </p:nvSpPr>
        <p:spPr>
          <a:xfrm>
            <a:off x="436245" y="6019800"/>
            <a:ext cx="8412480" cy="369332"/>
          </a:xfrm>
          <a:prstGeom prst="rect">
            <a:avLst/>
          </a:prstGeom>
        </p:spPr>
        <p:txBody>
          <a:bodyPr anchor="b">
            <a:spAutoFit/>
          </a:bodyPr>
          <a:lstStyle>
            <a:lvl1pPr marL="0" indent="0" algn="ctr">
              <a:buNone/>
              <a:defRPr sz="1800" b="1" i="1"/>
            </a:lvl1pPr>
            <a:lvl2pPr>
              <a:defRPr sz="1800" b="1" i="1"/>
            </a:lvl2pPr>
            <a:lvl3pPr>
              <a:defRPr sz="1800" b="1" i="1"/>
            </a:lvl3pPr>
            <a:lvl4pPr>
              <a:defRPr sz="1800" b="1" i="1"/>
            </a:lvl4pPr>
            <a:lvl5pPr>
              <a:defRPr sz="1800" b="1" i="1"/>
            </a:lvl5pPr>
          </a:lstStyle>
          <a:p>
            <a:pPr lvl="0"/>
            <a:r>
              <a:rPr lang="en-US"/>
              <a:t>Click to edit takeaway</a:t>
            </a:r>
          </a:p>
        </p:txBody>
      </p:sp>
      <p:sp>
        <p:nvSpPr>
          <p:cNvPr id="12" name="Rectangle 11"/>
          <p:cNvSpPr>
            <a:spLocks noChangeArrowheads="1"/>
          </p:cNvSpPr>
          <p:nvPr userDrawn="1"/>
        </p:nvSpPr>
        <p:spPr bwMode="auto">
          <a:xfrm>
            <a:off x="-490" y="6674616"/>
            <a:ext cx="9001055" cy="366767"/>
          </a:xfrm>
          <a:prstGeom prst="rect">
            <a:avLst/>
          </a:prstGeom>
          <a:noFill/>
          <a:ln>
            <a:noFill/>
          </a:ln>
        </p:spPr>
        <p:txBody>
          <a:bodyPr wrap="square" lIns="90488" tIns="44450" rIns="90488" bIns="44450" anchor="ctr">
            <a:spAutoFit/>
          </a:bodyPr>
          <a:lstStyle/>
          <a:p>
            <a:r>
              <a:rPr lang="en-US" sz="900" i="1" dirty="0"/>
              <a:t>The content of this presentation is proprietary and confidential information of</a:t>
            </a:r>
            <a:r>
              <a:rPr lang="en-US" sz="900" i="1" baseline="0" dirty="0"/>
              <a:t> </a:t>
            </a:r>
            <a:r>
              <a:rPr lang="en-US" sz="900" i="1" dirty="0"/>
              <a:t>©2017 Safal Partners</a:t>
            </a:r>
            <a:endParaRPr lang="en-US" sz="1800" i="1" dirty="0"/>
          </a:p>
          <a:p>
            <a:pPr algn="r" defTabSz="457200" eaLnBrk="0" fontAlgn="auto" hangingPunct="0">
              <a:spcBef>
                <a:spcPts val="0"/>
              </a:spcBef>
              <a:spcAft>
                <a:spcPts val="0"/>
              </a:spcAft>
              <a:defRPr/>
            </a:pPr>
            <a:endParaRPr lang="en-US" sz="900" dirty="0">
              <a:solidFill>
                <a:prstClr val="black"/>
              </a:solidFill>
              <a:latin typeface="Calibri"/>
            </a:endParaRPr>
          </a:p>
        </p:txBody>
      </p:sp>
      <p:sp>
        <p:nvSpPr>
          <p:cNvPr id="13" name="Rectangle 12"/>
          <p:cNvSpPr>
            <a:spLocks noChangeArrowheads="1"/>
          </p:cNvSpPr>
          <p:nvPr userDrawn="1"/>
        </p:nvSpPr>
        <p:spPr bwMode="auto">
          <a:xfrm>
            <a:off x="8393906" y="6666384"/>
            <a:ext cx="433387" cy="230832"/>
          </a:xfrm>
          <a:prstGeom prst="rect">
            <a:avLst/>
          </a:prstGeom>
          <a:noFill/>
          <a:ln>
            <a:noFill/>
          </a:ln>
        </p:spPr>
        <p:txBody>
          <a:bodyPr lIns="90488" rIns="90488" anchor="ctr">
            <a:spAutoFit/>
          </a:bodyPr>
          <a:lstStyle/>
          <a:p>
            <a:pPr algn="ctr" defTabSz="457200" eaLnBrk="0" fontAlgn="auto" hangingPunct="0">
              <a:spcBef>
                <a:spcPts val="0"/>
              </a:spcBef>
              <a:spcAft>
                <a:spcPts val="0"/>
              </a:spcAft>
              <a:defRPr/>
            </a:pPr>
            <a:fld id="{2BF07DEB-607E-47B5-8250-1D8372858C64}" type="slidenum">
              <a:rPr lang="en-US" sz="900" smtClean="0">
                <a:solidFill>
                  <a:prstClr val="black"/>
                </a:solidFill>
                <a:latin typeface="Calibri"/>
              </a:rPr>
              <a:pPr algn="ctr" defTabSz="457200" eaLnBrk="0" fontAlgn="auto" hangingPunct="0">
                <a:spcBef>
                  <a:spcPts val="0"/>
                </a:spcBef>
                <a:spcAft>
                  <a:spcPts val="0"/>
                </a:spcAft>
                <a:defRPr/>
              </a:pPr>
              <a:t>‹#›</a:t>
            </a:fld>
            <a:endParaRPr lang="en-US" sz="900" dirty="0">
              <a:solidFill>
                <a:prstClr val="black"/>
              </a:solidFill>
              <a:latin typeface="Calibri"/>
            </a:endParaRPr>
          </a:p>
        </p:txBody>
      </p:sp>
      <p:sp>
        <p:nvSpPr>
          <p:cNvPr id="14" name="Title 14"/>
          <p:cNvSpPr>
            <a:spLocks noGrp="1"/>
          </p:cNvSpPr>
          <p:nvPr>
            <p:ph type="title"/>
          </p:nvPr>
        </p:nvSpPr>
        <p:spPr>
          <a:xfrm>
            <a:off x="381000" y="274638"/>
            <a:ext cx="8229600" cy="563562"/>
          </a:xfrm>
          <a:prstGeom prst="rect">
            <a:avLst/>
          </a:prstGeom>
        </p:spPr>
        <p:txBody>
          <a:bodyPr/>
          <a:lstStyle>
            <a:lvl1pPr>
              <a:defRPr sz="2000" b="1"/>
            </a:lvl1pPr>
          </a:lstStyle>
          <a:p>
            <a:r>
              <a:rPr lang="en-US"/>
              <a:t>Click to edit Master title style</a:t>
            </a:r>
          </a:p>
        </p:txBody>
      </p:sp>
    </p:spTree>
    <p:extLst>
      <p:ext uri="{BB962C8B-B14F-4D97-AF65-F5344CB8AC3E}">
        <p14:creationId xmlns:p14="http://schemas.microsoft.com/office/powerpoint/2010/main" val="74370110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3139"/>
            <a:ext cx="6731000" cy="839862"/>
          </a:xfrm>
          <a:prstGeom prst="rect">
            <a:avLst/>
          </a:prstGeom>
        </p:spPr>
        <p:txBody>
          <a:bodyPr vert="horz" lIns="0" tIns="0" rIns="0" bIns="0" rtlCol="0" anchor="ctr" anchorCtr="0">
            <a:normAutofit/>
          </a:bodyPr>
          <a:lstStyle/>
          <a:p>
            <a:r>
              <a:rPr lang="en-US"/>
              <a:t>Click to edit Master title style</a:t>
            </a:r>
          </a:p>
        </p:txBody>
      </p:sp>
      <p:sp>
        <p:nvSpPr>
          <p:cNvPr id="3" name="Text Placeholder 2"/>
          <p:cNvSpPr>
            <a:spLocks noGrp="1"/>
          </p:cNvSpPr>
          <p:nvPr>
            <p:ph type="body" idx="1"/>
          </p:nvPr>
        </p:nvSpPr>
        <p:spPr>
          <a:xfrm>
            <a:off x="457200" y="1490472"/>
            <a:ext cx="8229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5243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93" r:id="rId8"/>
  </p:sldLayoutIdLst>
  <p:hf hdr="0" ftr="0" dt="0"/>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347472" indent="-347472" algn="l" defTabSz="914400" rtl="0" eaLnBrk="1" latinLnBrk="0" hangingPunct="1">
        <a:lnSpc>
          <a:spcPct val="90000"/>
        </a:lnSpc>
        <a:spcBef>
          <a:spcPts val="10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804672" indent="-347472" algn="l" defTabSz="914400" rtl="0" eaLnBrk="1" latinLnBrk="0" hangingPunct="1">
        <a:lnSpc>
          <a:spcPct val="90000"/>
        </a:lnSpc>
        <a:spcBef>
          <a:spcPts val="500"/>
        </a:spcBef>
        <a:spcAft>
          <a:spcPts val="1200"/>
        </a:spcAft>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261872" indent="-347472" algn="l" defTabSz="914400" rtl="0" eaLnBrk="1" latinLnBrk="0" hangingPunct="1">
        <a:lnSpc>
          <a:spcPct val="90000"/>
        </a:lnSpc>
        <a:spcBef>
          <a:spcPts val="500"/>
        </a:spcBef>
        <a:spcAft>
          <a:spcPts val="1200"/>
        </a:spcAft>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176272" indent="-347472" algn="l" defTabSz="914400" rtl="0" eaLnBrk="1" latinLnBrk="0" hangingPunct="1">
        <a:lnSpc>
          <a:spcPct val="90000"/>
        </a:lnSpc>
        <a:spcBef>
          <a:spcPts val="500"/>
        </a:spcBef>
        <a:spcAft>
          <a:spcPts val="12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4827" y="3873357"/>
            <a:ext cx="8166100" cy="1334338"/>
          </a:xfrm>
        </p:spPr>
        <p:txBody>
          <a:bodyPr>
            <a:normAutofit fontScale="90000"/>
          </a:bodyPr>
          <a:lstStyle/>
          <a:p>
            <a:pPr algn="ctr"/>
            <a:br>
              <a:rPr lang="en-US" sz="3600" dirty="0">
                <a:latin typeface="Helvetica" pitchFamily="34" charset="0"/>
              </a:rPr>
            </a:br>
            <a:r>
              <a:rPr lang="en-US" sz="2200" b="1" dirty="0">
                <a:latin typeface="Helvetica" pitchFamily="34" charset="0"/>
              </a:rPr>
              <a:t>Solid Waste Management Department</a:t>
            </a:r>
            <a:br>
              <a:rPr lang="en-US" dirty="0">
                <a:latin typeface="Helvetica" pitchFamily="34" charset="0"/>
              </a:rPr>
            </a:br>
            <a:r>
              <a:rPr lang="en-US" sz="2200" b="1" dirty="0">
                <a:latin typeface="Helvetica" pitchFamily="34" charset="0"/>
              </a:rPr>
              <a:t>FY22 Budget Amendment Presentation</a:t>
            </a:r>
            <a:r>
              <a:rPr lang="en-US" sz="2800" b="1" dirty="0">
                <a:latin typeface="Helvetica" pitchFamily="34" charset="0"/>
              </a:rPr>
              <a:t> </a:t>
            </a:r>
            <a:br>
              <a:rPr lang="en-US" sz="2800" dirty="0">
                <a:latin typeface="Helvetica" pitchFamily="34" charset="0"/>
              </a:rPr>
            </a:br>
            <a:br>
              <a:rPr lang="en-US" sz="2800" dirty="0">
                <a:latin typeface="Helvetica" pitchFamily="34" charset="0"/>
              </a:rPr>
            </a:br>
            <a:endParaRPr lang="en-US" sz="2800" dirty="0">
              <a:latin typeface="Helvetica" pitchFamily="34" charset="0"/>
            </a:endParaRPr>
          </a:p>
        </p:txBody>
      </p:sp>
      <p:sp>
        <p:nvSpPr>
          <p:cNvPr id="3" name="Subtitle 2"/>
          <p:cNvSpPr>
            <a:spLocks noGrp="1"/>
          </p:cNvSpPr>
          <p:nvPr>
            <p:ph type="subTitle" idx="1"/>
          </p:nvPr>
        </p:nvSpPr>
        <p:spPr>
          <a:xfrm>
            <a:off x="209550" y="5399537"/>
            <a:ext cx="8413750" cy="1318763"/>
          </a:xfrm>
        </p:spPr>
        <p:txBody>
          <a:bodyPr>
            <a:normAutofit fontScale="70000" lnSpcReduction="20000"/>
          </a:bodyPr>
          <a:lstStyle/>
          <a:p>
            <a:pPr algn="ctr"/>
            <a:r>
              <a:rPr lang="en-US" dirty="0">
                <a:latin typeface="Helvetica" pitchFamily="34" charset="0"/>
              </a:rPr>
              <a:t>Regulation &amp; Neighborhood Affairs – Council Member Sallie Alcorn, Chair </a:t>
            </a:r>
          </a:p>
          <a:p>
            <a:pPr algn="ctr"/>
            <a:r>
              <a:rPr lang="en-US" dirty="0">
                <a:latin typeface="Helvetica" pitchFamily="34" charset="0"/>
              </a:rPr>
              <a:t>Housing &amp; Community Affairs – Council Member Tiffany Thomas, Chair </a:t>
            </a:r>
          </a:p>
          <a:p>
            <a:pPr algn="ctr"/>
            <a:r>
              <a:rPr lang="en-US" dirty="0">
                <a:latin typeface="Helvetica" pitchFamily="34" charset="0"/>
              </a:rPr>
              <a:t>Quality of Life - Council Member Robert Gallegos, Chair </a:t>
            </a:r>
          </a:p>
          <a:p>
            <a:endParaRPr lang="en-US" dirty="0">
              <a:latin typeface="Helvetica" pitchFamily="34" charset="0"/>
            </a:endParaRPr>
          </a:p>
        </p:txBody>
      </p:sp>
      <p:sp>
        <p:nvSpPr>
          <p:cNvPr id="5" name="TextBox 4">
            <a:extLst>
              <a:ext uri="{FF2B5EF4-FFF2-40B4-BE49-F238E27FC236}">
                <a16:creationId xmlns:a16="http://schemas.microsoft.com/office/drawing/2014/main" id="{0C5553C4-BE41-4526-AB21-BD2CCA212D3D}"/>
              </a:ext>
            </a:extLst>
          </p:cNvPr>
          <p:cNvSpPr txBox="1"/>
          <p:nvPr/>
        </p:nvSpPr>
        <p:spPr>
          <a:xfrm>
            <a:off x="806697" y="2342700"/>
            <a:ext cx="1701107" cy="230832"/>
          </a:xfrm>
          <a:prstGeom prst="rect">
            <a:avLst/>
          </a:prstGeom>
          <a:noFill/>
        </p:spPr>
        <p:txBody>
          <a:bodyPr wrap="none" rtlCol="0">
            <a:spAutoFit/>
          </a:bodyPr>
          <a:lstStyle/>
          <a:p>
            <a:r>
              <a:rPr lang="en-US" sz="900" dirty="0"/>
              <a:t>Carolyn Wright, Interim Director</a:t>
            </a:r>
          </a:p>
        </p:txBody>
      </p:sp>
      <p:sp>
        <p:nvSpPr>
          <p:cNvPr id="6" name="TextBox 5">
            <a:extLst>
              <a:ext uri="{FF2B5EF4-FFF2-40B4-BE49-F238E27FC236}">
                <a16:creationId xmlns:a16="http://schemas.microsoft.com/office/drawing/2014/main" id="{A9330089-4B6F-4CB3-B062-08B5F3AA8DBC}"/>
              </a:ext>
            </a:extLst>
          </p:cNvPr>
          <p:cNvSpPr txBox="1"/>
          <p:nvPr/>
        </p:nvSpPr>
        <p:spPr>
          <a:xfrm>
            <a:off x="6851173" y="2429031"/>
            <a:ext cx="1313180" cy="230832"/>
          </a:xfrm>
          <a:prstGeom prst="rect">
            <a:avLst/>
          </a:prstGeom>
          <a:noFill/>
        </p:spPr>
        <p:txBody>
          <a:bodyPr wrap="none" rtlCol="0">
            <a:spAutoFit/>
          </a:bodyPr>
          <a:lstStyle/>
          <a:p>
            <a:r>
              <a:rPr lang="en-US" sz="900" dirty="0"/>
              <a:t>Sylvester Turner, Mayor</a:t>
            </a:r>
          </a:p>
        </p:txBody>
      </p:sp>
      <p:pic>
        <p:nvPicPr>
          <p:cNvPr id="7" name="Picture 6">
            <a:extLst>
              <a:ext uri="{FF2B5EF4-FFF2-40B4-BE49-F238E27FC236}">
                <a16:creationId xmlns:a16="http://schemas.microsoft.com/office/drawing/2014/main" id="{8CFBBD14-86B1-4562-87AF-5ED3D7A37A79}"/>
              </a:ext>
            </a:extLst>
          </p:cNvPr>
          <p:cNvPicPr>
            <a:picLocks noChangeAspect="1"/>
          </p:cNvPicPr>
          <p:nvPr/>
        </p:nvPicPr>
        <p:blipFill>
          <a:blip r:embed="rId3"/>
          <a:stretch>
            <a:fillRect/>
          </a:stretch>
        </p:blipFill>
        <p:spPr>
          <a:xfrm>
            <a:off x="2523675" y="2007279"/>
            <a:ext cx="3873358" cy="2178764"/>
          </a:xfrm>
          <a:prstGeom prst="rect">
            <a:avLst/>
          </a:prstGeom>
        </p:spPr>
      </p:pic>
      <p:pic>
        <p:nvPicPr>
          <p:cNvPr id="9" name="Picture 8">
            <a:extLst>
              <a:ext uri="{FF2B5EF4-FFF2-40B4-BE49-F238E27FC236}">
                <a16:creationId xmlns:a16="http://schemas.microsoft.com/office/drawing/2014/main" id="{DE2C077F-F2A1-418F-887B-039B15CEE242}"/>
              </a:ext>
            </a:extLst>
          </p:cNvPr>
          <p:cNvPicPr>
            <a:picLocks noChangeAspect="1"/>
          </p:cNvPicPr>
          <p:nvPr/>
        </p:nvPicPr>
        <p:blipFill>
          <a:blip r:embed="rId4"/>
          <a:stretch>
            <a:fillRect/>
          </a:stretch>
        </p:blipFill>
        <p:spPr>
          <a:xfrm>
            <a:off x="554827" y="389176"/>
            <a:ext cx="1955811" cy="1955811"/>
          </a:xfrm>
          <a:prstGeom prst="rect">
            <a:avLst/>
          </a:prstGeom>
        </p:spPr>
      </p:pic>
      <p:sp>
        <p:nvSpPr>
          <p:cNvPr id="4" name="TextBox 3"/>
          <p:cNvSpPr txBox="1"/>
          <p:nvPr/>
        </p:nvSpPr>
        <p:spPr>
          <a:xfrm>
            <a:off x="3000375" y="819150"/>
            <a:ext cx="2590800" cy="369332"/>
          </a:xfrm>
          <a:prstGeom prst="rect">
            <a:avLst/>
          </a:prstGeom>
          <a:noFill/>
        </p:spPr>
        <p:txBody>
          <a:bodyPr wrap="square" rtlCol="0">
            <a:spAutoFit/>
          </a:bodyPr>
          <a:lstStyle/>
          <a:p>
            <a:pPr algn="ctr"/>
            <a:r>
              <a:rPr lang="en-US" dirty="0">
                <a:latin typeface="Helvetica" pitchFamily="34" charset="0"/>
              </a:rPr>
              <a:t>September 21, 2021</a:t>
            </a:r>
          </a:p>
        </p:txBody>
      </p:sp>
    </p:spTree>
    <p:extLst>
      <p:ext uri="{BB962C8B-B14F-4D97-AF65-F5344CB8AC3E}">
        <p14:creationId xmlns:p14="http://schemas.microsoft.com/office/powerpoint/2010/main" val="2035044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EA7038F-C0C4-4991-89B8-35BE9AD8203D}"/>
              </a:ext>
            </a:extLst>
          </p:cNvPr>
          <p:cNvPicPr>
            <a:picLocks noGrp="1" noChangeAspect="1"/>
          </p:cNvPicPr>
          <p:nvPr>
            <p:ph sz="half" idx="2"/>
          </p:nvPr>
        </p:nvPicPr>
        <p:blipFill>
          <a:blip r:embed="rId3"/>
          <a:stretch>
            <a:fillRect/>
          </a:stretch>
        </p:blipFill>
        <p:spPr>
          <a:xfrm>
            <a:off x="5308431" y="1893693"/>
            <a:ext cx="3659940" cy="3659940"/>
          </a:xfrm>
          <a:prstGeom prst="rect">
            <a:avLst/>
          </a:prstGeom>
        </p:spPr>
      </p:pic>
      <p:sp>
        <p:nvSpPr>
          <p:cNvPr id="3" name="Content Placeholder 2">
            <a:extLst>
              <a:ext uri="{FF2B5EF4-FFF2-40B4-BE49-F238E27FC236}">
                <a16:creationId xmlns:a16="http://schemas.microsoft.com/office/drawing/2014/main" id="{D59C0C13-5ED2-474E-BA25-DE817469D046}"/>
              </a:ext>
            </a:extLst>
          </p:cNvPr>
          <p:cNvSpPr>
            <a:spLocks noGrp="1"/>
          </p:cNvSpPr>
          <p:nvPr>
            <p:ph sz="half" idx="1"/>
          </p:nvPr>
        </p:nvSpPr>
        <p:spPr>
          <a:xfrm>
            <a:off x="485774" y="1330725"/>
            <a:ext cx="4870839" cy="5390750"/>
          </a:xfrm>
        </p:spPr>
        <p:txBody>
          <a:bodyPr>
            <a:noAutofit/>
          </a:bodyPr>
          <a:lstStyle/>
          <a:p>
            <a:pPr>
              <a:lnSpc>
                <a:spcPct val="110000"/>
              </a:lnSpc>
            </a:pPr>
            <a:r>
              <a:rPr lang="en-US" sz="1100" dirty="0">
                <a:solidFill>
                  <a:schemeClr val="tx1">
                    <a:lumMod val="65000"/>
                    <a:lumOff val="35000"/>
                  </a:schemeClr>
                </a:solidFill>
              </a:rPr>
              <a:t>The Solid Waste Management Department shall conduct a pilot program in partnership with interested management districts to retrieve illegally dumped tires, on an as-needed basis, from city right-of-way and public spaces. Under the pilot, dumped tires would be picked up by participating management district crews, at no cost to the city, and taken to city neighborhood depositories to be collected, transported, and disposed of under the existing solid waste tire disposal contract and at no cost to the management district.</a:t>
            </a:r>
          </a:p>
          <a:p>
            <a:pPr marL="342900" indent="-342900">
              <a:lnSpc>
                <a:spcPct val="110000"/>
              </a:lnSpc>
              <a:buFont typeface="Arial" panose="020B0604020202020204" pitchFamily="34" charset="0"/>
              <a:buChar char="•"/>
            </a:pPr>
            <a:r>
              <a:rPr lang="en-US" sz="1100" dirty="0">
                <a:solidFill>
                  <a:schemeClr val="tx1">
                    <a:lumMod val="65000"/>
                    <a:lumOff val="35000"/>
                  </a:schemeClr>
                </a:solidFill>
              </a:rPr>
              <a:t>The department does not support this amendment.</a:t>
            </a:r>
          </a:p>
          <a:p>
            <a:pPr marL="342900" indent="-342900">
              <a:lnSpc>
                <a:spcPct val="110000"/>
              </a:lnSpc>
              <a:buFont typeface="Arial" panose="020B0604020202020204" pitchFamily="34" charset="0"/>
              <a:buChar char="•"/>
            </a:pPr>
            <a:r>
              <a:rPr lang="en-US" sz="1100" dirty="0">
                <a:solidFill>
                  <a:schemeClr val="tx1">
                    <a:lumMod val="65000"/>
                    <a:lumOff val="35000"/>
                  </a:schemeClr>
                </a:solidFill>
              </a:rPr>
              <a:t>Management Districts are state sanctioned entities that raise funds to support their services.  They raise and expend funds based on the continued development and betterment of their “state-designated and sanctioned” boundaries.  Management districts may contract with private entities to support their respective business needs.</a:t>
            </a:r>
          </a:p>
          <a:p>
            <a:pPr marL="342900" indent="-342900">
              <a:lnSpc>
                <a:spcPct val="110000"/>
              </a:lnSpc>
              <a:buFont typeface="Arial" panose="020B0604020202020204" pitchFamily="34" charset="0"/>
              <a:buChar char="•"/>
            </a:pPr>
            <a:r>
              <a:rPr lang="en-US" sz="1100" dirty="0">
                <a:solidFill>
                  <a:schemeClr val="tx1">
                    <a:lumMod val="65000"/>
                    <a:lumOff val="35000"/>
                  </a:schemeClr>
                </a:solidFill>
              </a:rPr>
              <a:t>Depositories are established to support citizen self-service.  The stations are currently at and above capacity due to usage and driver shortages.  The department has reported for several years the need to have at least 5 to 7 additional sites around the city to meet the needs of past and future growth trends.</a:t>
            </a:r>
          </a:p>
          <a:p>
            <a:pPr marL="342900" indent="-342900">
              <a:lnSpc>
                <a:spcPct val="110000"/>
              </a:lnSpc>
              <a:buFont typeface="Arial" panose="020B0604020202020204" pitchFamily="34" charset="0"/>
              <a:buChar char="•"/>
            </a:pPr>
            <a:r>
              <a:rPr lang="en-US" sz="1100" dirty="0">
                <a:solidFill>
                  <a:schemeClr val="tx1">
                    <a:lumMod val="65000"/>
                    <a:lumOff val="35000"/>
                  </a:schemeClr>
                </a:solidFill>
              </a:rPr>
              <a:t>The department recommends the Council Districts that are in favor of such an approach utilize their Council District Service Funds to subsidize the Management Districts needs.  Programs are in place in other council districts which can be modeled.</a:t>
            </a:r>
          </a:p>
          <a:p>
            <a:pPr marL="342900" indent="-342900">
              <a:lnSpc>
                <a:spcPct val="110000"/>
              </a:lnSpc>
              <a:buFont typeface="Arial" panose="020B0604020202020204" pitchFamily="34" charset="0"/>
              <a:buChar char="•"/>
            </a:pPr>
            <a:endParaRPr lang="en-US" sz="1100" dirty="0">
              <a:solidFill>
                <a:schemeClr val="tx1">
                  <a:lumMod val="65000"/>
                  <a:lumOff val="35000"/>
                </a:schemeClr>
              </a:solidFill>
            </a:endParaRPr>
          </a:p>
        </p:txBody>
      </p:sp>
      <p:sp>
        <p:nvSpPr>
          <p:cNvPr id="4" name="Slide Number Placeholder 3">
            <a:extLst>
              <a:ext uri="{FF2B5EF4-FFF2-40B4-BE49-F238E27FC236}">
                <a16:creationId xmlns:a16="http://schemas.microsoft.com/office/drawing/2014/main" id="{9C15B22A-6130-4D0A-8F80-48823A88B756}"/>
              </a:ext>
            </a:extLst>
          </p:cNvPr>
          <p:cNvSpPr>
            <a:spLocks noGrp="1"/>
          </p:cNvSpPr>
          <p:nvPr>
            <p:ph type="sldNum" sz="quarter" idx="12"/>
          </p:nvPr>
        </p:nvSpPr>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10</a:t>
            </a:fld>
            <a:endParaRPr lang="en-US" dirty="0">
              <a:solidFill>
                <a:prstClr val="black"/>
              </a:solidFill>
              <a:ea typeface="ＭＳ Ｐゴシック" charset="0"/>
            </a:endParaRPr>
          </a:p>
        </p:txBody>
      </p:sp>
      <p:sp>
        <p:nvSpPr>
          <p:cNvPr id="8" name="Title 1">
            <a:extLst>
              <a:ext uri="{FF2B5EF4-FFF2-40B4-BE49-F238E27FC236}">
                <a16:creationId xmlns:a16="http://schemas.microsoft.com/office/drawing/2014/main" id="{BA774203-7198-491D-BE11-C70509B0440D}"/>
              </a:ext>
            </a:extLst>
          </p:cNvPr>
          <p:cNvSpPr txBox="1">
            <a:spLocks/>
          </p:cNvSpPr>
          <p:nvPr/>
        </p:nvSpPr>
        <p:spPr>
          <a:xfrm>
            <a:off x="457199" y="303139"/>
            <a:ext cx="6515837" cy="839862"/>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r>
              <a:rPr lang="en-US" sz="2500" dirty="0">
                <a:solidFill>
                  <a:srgbClr val="002060"/>
                </a:solidFill>
              </a:rPr>
              <a:t>Amendment 14.06</a:t>
            </a:r>
            <a:r>
              <a:rPr lang="en-US" sz="2000" dirty="0"/>
              <a:t>: Management District Partnership </a:t>
            </a:r>
            <a:br>
              <a:rPr lang="en-US" sz="2000" dirty="0"/>
            </a:br>
            <a:r>
              <a:rPr lang="en-US" sz="2000" dirty="0"/>
              <a:t>Sponsor: CM Robert Gallegos </a:t>
            </a:r>
          </a:p>
        </p:txBody>
      </p:sp>
    </p:spTree>
    <p:extLst>
      <p:ext uri="{BB962C8B-B14F-4D97-AF65-F5344CB8AC3E}">
        <p14:creationId xmlns:p14="http://schemas.microsoft.com/office/powerpoint/2010/main" val="845862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890C3-239C-4E30-8275-CD970EB40353}"/>
              </a:ext>
            </a:extLst>
          </p:cNvPr>
          <p:cNvSpPr>
            <a:spLocks noGrp="1"/>
          </p:cNvSpPr>
          <p:nvPr>
            <p:ph type="title"/>
          </p:nvPr>
        </p:nvSpPr>
        <p:spPr/>
        <p:txBody>
          <a:bodyPr>
            <a:normAutofit fontScale="90000"/>
          </a:bodyPr>
          <a:lstStyle/>
          <a:p>
            <a:br>
              <a:rPr lang="en-US" sz="2200" u="sng" dirty="0"/>
            </a:br>
            <a:r>
              <a:rPr lang="en-US" dirty="0">
                <a:solidFill>
                  <a:schemeClr val="accent5">
                    <a:lumMod val="50000"/>
                  </a:schemeClr>
                </a:solidFill>
              </a:rPr>
              <a:t>Amendment 14.07:  </a:t>
            </a:r>
            <a:r>
              <a:rPr lang="en-US" sz="2200" dirty="0"/>
              <a:t>Tree/Junk Waste Study</a:t>
            </a:r>
            <a:br>
              <a:rPr lang="en-US" dirty="0"/>
            </a:br>
            <a:r>
              <a:rPr lang="en-US" sz="2200" dirty="0"/>
              <a:t>Sponsor:  CM Robert Gallegos </a:t>
            </a:r>
            <a:br>
              <a:rPr lang="en-US" dirty="0"/>
            </a:br>
            <a:endParaRPr lang="en-US" dirty="0"/>
          </a:p>
        </p:txBody>
      </p:sp>
      <p:sp>
        <p:nvSpPr>
          <p:cNvPr id="3" name="Content Placeholder 2">
            <a:extLst>
              <a:ext uri="{FF2B5EF4-FFF2-40B4-BE49-F238E27FC236}">
                <a16:creationId xmlns:a16="http://schemas.microsoft.com/office/drawing/2014/main" id="{D0A9A7E4-35D4-48C9-8CF2-33203C19F5EE}"/>
              </a:ext>
            </a:extLst>
          </p:cNvPr>
          <p:cNvSpPr>
            <a:spLocks noGrp="1"/>
          </p:cNvSpPr>
          <p:nvPr>
            <p:ph sz="half" idx="1"/>
          </p:nvPr>
        </p:nvSpPr>
        <p:spPr>
          <a:xfrm>
            <a:off x="385894" y="1359017"/>
            <a:ext cx="3938456" cy="5195844"/>
          </a:xfrm>
        </p:spPr>
        <p:txBody>
          <a:bodyPr>
            <a:normAutofit fontScale="92500" lnSpcReduction="20000"/>
          </a:bodyPr>
          <a:lstStyle/>
          <a:p>
            <a:pPr>
              <a:lnSpc>
                <a:spcPct val="120000"/>
              </a:lnSpc>
            </a:pPr>
            <a:r>
              <a:rPr lang="en-US" sz="1100" dirty="0">
                <a:solidFill>
                  <a:schemeClr val="tx1">
                    <a:lumMod val="65000"/>
                    <a:lumOff val="35000"/>
                  </a:schemeClr>
                </a:solidFill>
              </a:rPr>
              <a:t>The Houston Solid Waste Department shall conduct a study of its residential Tree and Junk Waste Program collection schedule to determine if a revised schedule, that could provide 8 total Tree and Junk collections per year and increase the Junk Waste collection period, would be more efficient and sustainable for the department, and more reliable and better meet the needs for customers, than the existing monthly pickup schedule. As part of this study, the department should also consider establishing and assessing extra collection service fee (to be determined as part of this review) to residential customers who require additional pickup beyond what could be provided under a revised Tree and Junk Waste collection schedule.</a:t>
            </a:r>
          </a:p>
          <a:p>
            <a:pPr marL="342900" indent="-342900">
              <a:lnSpc>
                <a:spcPct val="120000"/>
              </a:lnSpc>
              <a:buFont typeface="Arial" panose="020B0604020202020204" pitchFamily="34" charset="0"/>
              <a:buChar char="•"/>
            </a:pPr>
            <a:r>
              <a:rPr lang="en-US" sz="1100" dirty="0">
                <a:solidFill>
                  <a:schemeClr val="tx1">
                    <a:lumMod val="65000"/>
                    <a:lumOff val="35000"/>
                  </a:schemeClr>
                </a:solidFill>
              </a:rPr>
              <a:t>SWMD does not support this amendment due to the potential for increased illegal dumping in already overburdened areas.</a:t>
            </a:r>
          </a:p>
          <a:p>
            <a:pPr marL="342900" indent="-342900">
              <a:lnSpc>
                <a:spcPct val="120000"/>
              </a:lnSpc>
              <a:buFont typeface="Arial" panose="020B0604020202020204" pitchFamily="34" charset="0"/>
              <a:buChar char="•"/>
            </a:pPr>
            <a:r>
              <a:rPr lang="en-US" sz="1100" dirty="0">
                <a:solidFill>
                  <a:schemeClr val="tx1">
                    <a:lumMod val="65000"/>
                    <a:lumOff val="35000"/>
                  </a:schemeClr>
                </a:solidFill>
              </a:rPr>
              <a:t>The amendment does not comport with current and past Long Range Plans/Studies which cite waste minimization and diversion as needed efforts to preserve long range landfill disposal airspace.</a:t>
            </a:r>
          </a:p>
          <a:p>
            <a:pPr marL="342900" indent="-342900">
              <a:lnSpc>
                <a:spcPct val="120000"/>
              </a:lnSpc>
              <a:buFont typeface="Arial" panose="020B0604020202020204" pitchFamily="34" charset="0"/>
              <a:buChar char="•"/>
            </a:pPr>
            <a:r>
              <a:rPr lang="en-US" sz="1100" dirty="0">
                <a:solidFill>
                  <a:schemeClr val="tx1">
                    <a:lumMod val="65000"/>
                    <a:lumOff val="35000"/>
                  </a:schemeClr>
                </a:solidFill>
              </a:rPr>
              <a:t>Delayed collection would only mean more waste to collect with reduced schedules and insufficient crews to cover.  The financial burden to the city to cover additional collections would run into several million general fund dollars.</a:t>
            </a:r>
          </a:p>
          <a:p>
            <a:pPr marL="342900" indent="-342900">
              <a:lnSpc>
                <a:spcPct val="120000"/>
              </a:lnSpc>
              <a:buFont typeface="Arial" panose="020B0604020202020204" pitchFamily="34" charset="0"/>
              <a:buChar char="•"/>
            </a:pPr>
            <a:r>
              <a:rPr lang="en-US" sz="1100" dirty="0">
                <a:solidFill>
                  <a:schemeClr val="tx1">
                    <a:lumMod val="65000"/>
                    <a:lumOff val="35000"/>
                  </a:schemeClr>
                </a:solidFill>
              </a:rPr>
              <a:t>Increased use at the depositories would also drive general fund costs provided new facilities could be built in time to cover the higher demand.</a:t>
            </a:r>
          </a:p>
          <a:p>
            <a:pPr>
              <a:lnSpc>
                <a:spcPct val="120000"/>
              </a:lnSpc>
            </a:pPr>
            <a:endParaRPr lang="en-US" sz="1100" dirty="0">
              <a:solidFill>
                <a:schemeClr val="tx1">
                  <a:lumMod val="65000"/>
                  <a:lumOff val="35000"/>
                </a:schemeClr>
              </a:solidFill>
            </a:endParaRPr>
          </a:p>
        </p:txBody>
      </p:sp>
      <p:pic>
        <p:nvPicPr>
          <p:cNvPr id="6" name="Content Placeholder 5">
            <a:extLst>
              <a:ext uri="{FF2B5EF4-FFF2-40B4-BE49-F238E27FC236}">
                <a16:creationId xmlns:a16="http://schemas.microsoft.com/office/drawing/2014/main" id="{EA4D8A85-6460-4221-B94F-F98FE658A52E}"/>
              </a:ext>
            </a:extLst>
          </p:cNvPr>
          <p:cNvPicPr>
            <a:picLocks noGrp="1" noChangeAspect="1"/>
          </p:cNvPicPr>
          <p:nvPr>
            <p:ph sz="half" idx="2"/>
          </p:nvPr>
        </p:nvPicPr>
        <p:blipFill>
          <a:blip r:embed="rId3"/>
          <a:stretch>
            <a:fillRect/>
          </a:stretch>
        </p:blipFill>
        <p:spPr>
          <a:xfrm>
            <a:off x="4819650" y="2377281"/>
            <a:ext cx="3867150" cy="2578100"/>
          </a:xfrm>
          <a:prstGeom prst="rect">
            <a:avLst/>
          </a:prstGeom>
        </p:spPr>
      </p:pic>
      <p:sp>
        <p:nvSpPr>
          <p:cNvPr id="4" name="Slide Number Placeholder 3">
            <a:extLst>
              <a:ext uri="{FF2B5EF4-FFF2-40B4-BE49-F238E27FC236}">
                <a16:creationId xmlns:a16="http://schemas.microsoft.com/office/drawing/2014/main" id="{9C15B22A-6130-4D0A-8F80-48823A88B756}"/>
              </a:ext>
            </a:extLst>
          </p:cNvPr>
          <p:cNvSpPr>
            <a:spLocks noGrp="1"/>
          </p:cNvSpPr>
          <p:nvPr>
            <p:ph type="sldNum" sz="quarter" idx="12"/>
          </p:nvPr>
        </p:nvSpPr>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11</a:t>
            </a:fld>
            <a:endParaRPr lang="en-US" dirty="0">
              <a:solidFill>
                <a:prstClr val="black"/>
              </a:solidFill>
              <a:ea typeface="ＭＳ Ｐゴシック" charset="0"/>
            </a:endParaRPr>
          </a:p>
        </p:txBody>
      </p:sp>
      <p:sp>
        <p:nvSpPr>
          <p:cNvPr id="34" name="Rectangle 33">
            <a:extLst>
              <a:ext uri="{FF2B5EF4-FFF2-40B4-BE49-F238E27FC236}">
                <a16:creationId xmlns:a16="http://schemas.microsoft.com/office/drawing/2014/main" id="{D20239A9-8443-4282-AA3B-FC26DB5D5D48}"/>
              </a:ext>
            </a:extLst>
          </p:cNvPr>
          <p:cNvSpPr/>
          <p:nvPr/>
        </p:nvSpPr>
        <p:spPr>
          <a:xfrm>
            <a:off x="457200" y="1143001"/>
            <a:ext cx="8093034" cy="5578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Tree>
    <p:extLst>
      <p:ext uri="{BB962C8B-B14F-4D97-AF65-F5344CB8AC3E}">
        <p14:creationId xmlns:p14="http://schemas.microsoft.com/office/powerpoint/2010/main" val="3052869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64C09F-CD84-419C-B7EE-43C87924B1CC}"/>
              </a:ext>
            </a:extLst>
          </p:cNvPr>
          <p:cNvSpPr>
            <a:spLocks noGrp="1"/>
          </p:cNvSpPr>
          <p:nvPr>
            <p:ph type="title"/>
          </p:nvPr>
        </p:nvSpPr>
        <p:spPr>
          <a:xfrm>
            <a:off x="457200" y="253672"/>
            <a:ext cx="6272784" cy="872552"/>
          </a:xfrm>
        </p:spPr>
        <p:txBody>
          <a:bodyPr>
            <a:normAutofit fontScale="90000"/>
          </a:bodyPr>
          <a:lstStyle/>
          <a:p>
            <a:br>
              <a:rPr lang="en-US" dirty="0">
                <a:solidFill>
                  <a:schemeClr val="accent5">
                    <a:lumMod val="50000"/>
                  </a:schemeClr>
                </a:solidFill>
              </a:rPr>
            </a:br>
            <a:r>
              <a:rPr lang="en-US" dirty="0">
                <a:solidFill>
                  <a:schemeClr val="accent5">
                    <a:lumMod val="50000"/>
                  </a:schemeClr>
                </a:solidFill>
              </a:rPr>
              <a:t>Amendment 16.02:</a:t>
            </a:r>
            <a:r>
              <a:rPr lang="en-US" dirty="0"/>
              <a:t>  </a:t>
            </a:r>
            <a:r>
              <a:rPr lang="en-US" sz="2200" dirty="0"/>
              <a:t>Driver Signing Bonus </a:t>
            </a:r>
            <a:br>
              <a:rPr lang="en-US" dirty="0"/>
            </a:br>
            <a:r>
              <a:rPr lang="en-US" sz="2200" dirty="0"/>
              <a:t>Sponsor:   Council Member Martha </a:t>
            </a:r>
            <a:r>
              <a:rPr lang="en-US" sz="2200" dirty="0" err="1"/>
              <a:t>Castex</a:t>
            </a:r>
            <a:r>
              <a:rPr lang="en-US" sz="2200" dirty="0"/>
              <a:t>-Tatum</a:t>
            </a:r>
            <a:br>
              <a:rPr lang="en-US" dirty="0"/>
            </a:br>
            <a:endParaRPr lang="en-US" dirty="0"/>
          </a:p>
        </p:txBody>
      </p:sp>
      <p:sp>
        <p:nvSpPr>
          <p:cNvPr id="6" name="Content Placeholder 5">
            <a:extLst>
              <a:ext uri="{FF2B5EF4-FFF2-40B4-BE49-F238E27FC236}">
                <a16:creationId xmlns:a16="http://schemas.microsoft.com/office/drawing/2014/main" id="{08670150-6EEF-4133-A9E7-E8AC533928F6}"/>
              </a:ext>
            </a:extLst>
          </p:cNvPr>
          <p:cNvSpPr>
            <a:spLocks noGrp="1"/>
          </p:cNvSpPr>
          <p:nvPr>
            <p:ph sz="half" idx="1"/>
          </p:nvPr>
        </p:nvSpPr>
        <p:spPr>
          <a:xfrm>
            <a:off x="457200" y="1564633"/>
            <a:ext cx="3867150" cy="4575072"/>
          </a:xfrm>
        </p:spPr>
        <p:txBody>
          <a:bodyPr>
            <a:normAutofit/>
          </a:bodyPr>
          <a:lstStyle/>
          <a:p>
            <a:pPr>
              <a:lnSpc>
                <a:spcPct val="110000"/>
              </a:lnSpc>
            </a:pPr>
            <a:r>
              <a:rPr lang="en-US" sz="1100" dirty="0">
                <a:solidFill>
                  <a:schemeClr val="tx1">
                    <a:lumMod val="65000"/>
                    <a:lumOff val="35000"/>
                  </a:schemeClr>
                </a:solidFill>
              </a:rPr>
              <a:t>The City of Houston will offer $3,000 sign-on incentive pay for licensed CDL drivers that commit to 3 years of employment as a Solid Waste driver until open positions are filled. </a:t>
            </a:r>
          </a:p>
          <a:p>
            <a:pPr marL="342900" indent="-342900">
              <a:lnSpc>
                <a:spcPct val="110000"/>
              </a:lnSpc>
              <a:buFont typeface="Arial" panose="020B0604020202020204" pitchFamily="34" charset="0"/>
              <a:buChar char="•"/>
            </a:pPr>
            <a:r>
              <a:rPr lang="en-US" sz="1100" dirty="0">
                <a:solidFill>
                  <a:schemeClr val="tx1">
                    <a:lumMod val="65000"/>
                    <a:lumOff val="35000"/>
                  </a:schemeClr>
                </a:solidFill>
              </a:rPr>
              <a:t>The department supports this amendment.  </a:t>
            </a:r>
          </a:p>
          <a:p>
            <a:pPr marL="342900" indent="-342900">
              <a:lnSpc>
                <a:spcPct val="110000"/>
              </a:lnSpc>
              <a:buFont typeface="Arial" panose="020B0604020202020204" pitchFamily="34" charset="0"/>
              <a:buChar char="•"/>
            </a:pPr>
            <a:r>
              <a:rPr lang="en-US" sz="1100" dirty="0">
                <a:solidFill>
                  <a:schemeClr val="tx1">
                    <a:lumMod val="65000"/>
                    <a:lumOff val="35000"/>
                  </a:schemeClr>
                </a:solidFill>
              </a:rPr>
              <a:t>Administrative Procedure has been drafted and approved by the Administration.</a:t>
            </a:r>
          </a:p>
          <a:p>
            <a:pPr marL="342900" indent="-342900">
              <a:lnSpc>
                <a:spcPct val="110000"/>
              </a:lnSpc>
              <a:buFont typeface="Arial" panose="020B0604020202020204" pitchFamily="34" charset="0"/>
              <a:buChar char="•"/>
            </a:pPr>
            <a:r>
              <a:rPr lang="en-US" sz="1100" dirty="0">
                <a:solidFill>
                  <a:schemeClr val="tx1">
                    <a:lumMod val="65000"/>
                    <a:lumOff val="35000"/>
                  </a:schemeClr>
                </a:solidFill>
              </a:rPr>
              <a:t>Fiscal Impact:  $120,000 for 40 positions over three (3) fiscal years.</a:t>
            </a:r>
          </a:p>
          <a:p>
            <a:pPr>
              <a:lnSpc>
                <a:spcPct val="110000"/>
              </a:lnSpc>
            </a:pPr>
            <a:endParaRPr lang="en-US" sz="1100" dirty="0">
              <a:solidFill>
                <a:schemeClr val="tx1">
                  <a:lumMod val="65000"/>
                  <a:lumOff val="35000"/>
                </a:schemeClr>
              </a:solidFill>
            </a:endParaRPr>
          </a:p>
        </p:txBody>
      </p:sp>
      <p:sp>
        <p:nvSpPr>
          <p:cNvPr id="4" name="Slide Number Placeholder 3">
            <a:extLst>
              <a:ext uri="{FF2B5EF4-FFF2-40B4-BE49-F238E27FC236}">
                <a16:creationId xmlns:a16="http://schemas.microsoft.com/office/drawing/2014/main" id="{9C15B22A-6130-4D0A-8F80-48823A88B756}"/>
              </a:ext>
            </a:extLst>
          </p:cNvPr>
          <p:cNvSpPr>
            <a:spLocks noGrp="1"/>
          </p:cNvSpPr>
          <p:nvPr>
            <p:ph type="sldNum" sz="quarter" idx="12"/>
          </p:nvPr>
        </p:nvSpPr>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12</a:t>
            </a:fld>
            <a:endParaRPr lang="en-US" dirty="0">
              <a:solidFill>
                <a:prstClr val="black"/>
              </a:solidFill>
              <a:ea typeface="ＭＳ Ｐゴシック" charset="0"/>
            </a:endParaRPr>
          </a:p>
        </p:txBody>
      </p:sp>
      <p:sp>
        <p:nvSpPr>
          <p:cNvPr id="34" name="Rectangle 33">
            <a:extLst>
              <a:ext uri="{FF2B5EF4-FFF2-40B4-BE49-F238E27FC236}">
                <a16:creationId xmlns:a16="http://schemas.microsoft.com/office/drawing/2014/main" id="{D20239A9-8443-4282-AA3B-FC26DB5D5D48}"/>
              </a:ext>
            </a:extLst>
          </p:cNvPr>
          <p:cNvSpPr/>
          <p:nvPr/>
        </p:nvSpPr>
        <p:spPr>
          <a:xfrm>
            <a:off x="457200" y="1143001"/>
            <a:ext cx="7746671" cy="3628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endParaRPr>
          </a:p>
        </p:txBody>
      </p:sp>
      <p:pic>
        <p:nvPicPr>
          <p:cNvPr id="11" name="Content Placeholder 10">
            <a:extLst>
              <a:ext uri="{FF2B5EF4-FFF2-40B4-BE49-F238E27FC236}">
                <a16:creationId xmlns:a16="http://schemas.microsoft.com/office/drawing/2014/main" id="{BFCB35F8-BA4F-4F70-91BD-7B23AB15230C}"/>
              </a:ext>
            </a:extLst>
          </p:cNvPr>
          <p:cNvPicPr>
            <a:picLocks noGrp="1" noChangeAspect="1"/>
          </p:cNvPicPr>
          <p:nvPr>
            <p:ph sz="half" idx="2"/>
          </p:nvPr>
        </p:nvPicPr>
        <p:blipFill>
          <a:blip r:embed="rId3"/>
          <a:stretch>
            <a:fillRect/>
          </a:stretch>
        </p:blipFill>
        <p:spPr>
          <a:xfrm>
            <a:off x="4478017" y="1564633"/>
            <a:ext cx="4150366" cy="4150366"/>
          </a:xfrm>
          <a:prstGeom prst="rect">
            <a:avLst/>
          </a:prstGeom>
        </p:spPr>
      </p:pic>
    </p:spTree>
    <p:extLst>
      <p:ext uri="{BB962C8B-B14F-4D97-AF65-F5344CB8AC3E}">
        <p14:creationId xmlns:p14="http://schemas.microsoft.com/office/powerpoint/2010/main" val="2083051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890C3-239C-4E30-8275-CD970EB40353}"/>
              </a:ext>
            </a:extLst>
          </p:cNvPr>
          <p:cNvSpPr>
            <a:spLocks noGrp="1"/>
          </p:cNvSpPr>
          <p:nvPr>
            <p:ph type="title"/>
          </p:nvPr>
        </p:nvSpPr>
        <p:spPr/>
        <p:txBody>
          <a:bodyPr>
            <a:normAutofit fontScale="90000"/>
          </a:bodyPr>
          <a:lstStyle/>
          <a:p>
            <a:br>
              <a:rPr lang="en-US" dirty="0">
                <a:solidFill>
                  <a:srgbClr val="002060"/>
                </a:solidFill>
                <a:latin typeface="Helvetica" pitchFamily="34" charset="0"/>
              </a:rPr>
            </a:br>
            <a:r>
              <a:rPr lang="en-US" dirty="0">
                <a:solidFill>
                  <a:srgbClr val="002060"/>
                </a:solidFill>
                <a:latin typeface="Helvetica" pitchFamily="34" charset="0"/>
              </a:rPr>
              <a:t>Amendment 16.05:  </a:t>
            </a:r>
            <a:r>
              <a:rPr lang="en-US" sz="2200" dirty="0"/>
              <a:t>Tagging &amp; Enforcement</a:t>
            </a:r>
            <a:br>
              <a:rPr lang="en-US" sz="2200" dirty="0"/>
            </a:br>
            <a:r>
              <a:rPr lang="en-US" sz="2200" dirty="0"/>
              <a:t>Sponsor:  CM Martha </a:t>
            </a:r>
            <a:r>
              <a:rPr lang="en-US" sz="2200" dirty="0" err="1"/>
              <a:t>Castex</a:t>
            </a:r>
            <a:r>
              <a:rPr lang="en-US" sz="2200" dirty="0"/>
              <a:t>-Tatum</a:t>
            </a:r>
            <a:br>
              <a:rPr lang="en-US" sz="2200" dirty="0"/>
            </a:br>
            <a:endParaRPr lang="en-US" sz="2200" dirty="0"/>
          </a:p>
        </p:txBody>
      </p:sp>
      <p:sp>
        <p:nvSpPr>
          <p:cNvPr id="3" name="Content Placeholder 2">
            <a:extLst>
              <a:ext uri="{FF2B5EF4-FFF2-40B4-BE49-F238E27FC236}">
                <a16:creationId xmlns:a16="http://schemas.microsoft.com/office/drawing/2014/main" id="{24CBB136-B3D4-4DBD-AD6C-98BFE5B3AFFC}"/>
              </a:ext>
            </a:extLst>
          </p:cNvPr>
          <p:cNvSpPr>
            <a:spLocks noGrp="1"/>
          </p:cNvSpPr>
          <p:nvPr>
            <p:ph sz="half" idx="1"/>
          </p:nvPr>
        </p:nvSpPr>
        <p:spPr>
          <a:xfrm>
            <a:off x="457200" y="1417739"/>
            <a:ext cx="3867150" cy="4424071"/>
          </a:xfrm>
        </p:spPr>
        <p:txBody>
          <a:bodyPr>
            <a:normAutofit/>
          </a:bodyPr>
          <a:lstStyle/>
          <a:p>
            <a:pPr>
              <a:lnSpc>
                <a:spcPct val="110000"/>
              </a:lnSpc>
            </a:pPr>
            <a:r>
              <a:rPr lang="en-US" sz="1100" dirty="0">
                <a:solidFill>
                  <a:schemeClr val="tx1">
                    <a:lumMod val="65000"/>
                    <a:lumOff val="35000"/>
                  </a:schemeClr>
                </a:solidFill>
              </a:rPr>
              <a:t>The City of Houston will determine a process to identify, tag and charge any resident putting out more than 8 cubic yards of junk waste or tree waste each month.</a:t>
            </a:r>
          </a:p>
          <a:p>
            <a:pPr marL="342900" indent="-342900">
              <a:lnSpc>
                <a:spcPct val="110000"/>
              </a:lnSpc>
              <a:buFont typeface="Arial" panose="020B0604020202020204" pitchFamily="34" charset="0"/>
              <a:buChar char="•"/>
            </a:pPr>
            <a:r>
              <a:rPr lang="en-US" sz="1100" dirty="0">
                <a:solidFill>
                  <a:schemeClr val="tx1">
                    <a:lumMod val="65000"/>
                    <a:lumOff val="35000"/>
                  </a:schemeClr>
                </a:solidFill>
              </a:rPr>
              <a:t>This amendment is not needed as tagging processes are already in place and covered by the current Houston Code of Ordinances.</a:t>
            </a:r>
          </a:p>
          <a:p>
            <a:pPr marL="342900" indent="-342900">
              <a:lnSpc>
                <a:spcPct val="110000"/>
              </a:lnSpc>
              <a:buFont typeface="Arial" panose="020B0604020202020204" pitchFamily="34" charset="0"/>
              <a:buChar char="•"/>
            </a:pPr>
            <a:r>
              <a:rPr lang="en-US" sz="1100" dirty="0">
                <a:solidFill>
                  <a:schemeClr val="tx1">
                    <a:lumMod val="65000"/>
                    <a:lumOff val="35000"/>
                  </a:schemeClr>
                </a:solidFill>
              </a:rPr>
              <a:t>Solid Waste drivers tag over the limit garbage to include junks/tree waste and non-conforming yard waste bags.</a:t>
            </a:r>
          </a:p>
          <a:p>
            <a:pPr marL="342900" indent="-342900">
              <a:lnSpc>
                <a:spcPct val="110000"/>
              </a:lnSpc>
              <a:buFont typeface="Arial" panose="020B0604020202020204" pitchFamily="34" charset="0"/>
              <a:buChar char="•"/>
            </a:pPr>
            <a:r>
              <a:rPr lang="en-US" sz="1100" dirty="0">
                <a:solidFill>
                  <a:schemeClr val="tx1">
                    <a:lumMod val="65000"/>
                    <a:lumOff val="35000"/>
                  </a:schemeClr>
                </a:solidFill>
              </a:rPr>
              <a:t>DON tags and cites residents for early placement and other matters related to city neighborhood standards as dictated by the Houston Code of Ordinances</a:t>
            </a:r>
          </a:p>
          <a:p>
            <a:pPr>
              <a:lnSpc>
                <a:spcPct val="110000"/>
              </a:lnSpc>
            </a:pPr>
            <a:endParaRPr lang="en-US" sz="1100" dirty="0">
              <a:solidFill>
                <a:schemeClr val="tx1">
                  <a:lumMod val="65000"/>
                  <a:lumOff val="35000"/>
                </a:schemeClr>
              </a:solidFill>
            </a:endParaRPr>
          </a:p>
        </p:txBody>
      </p:sp>
      <p:pic>
        <p:nvPicPr>
          <p:cNvPr id="6" name="Content Placeholder 5">
            <a:extLst>
              <a:ext uri="{FF2B5EF4-FFF2-40B4-BE49-F238E27FC236}">
                <a16:creationId xmlns:a16="http://schemas.microsoft.com/office/drawing/2014/main" id="{BC1BC016-92FB-4C4C-A81F-0EF86EEC0837}"/>
              </a:ext>
            </a:extLst>
          </p:cNvPr>
          <p:cNvPicPr>
            <a:picLocks noGrp="1" noChangeAspect="1"/>
          </p:cNvPicPr>
          <p:nvPr>
            <p:ph sz="half" idx="2"/>
          </p:nvPr>
        </p:nvPicPr>
        <p:blipFill>
          <a:blip r:embed="rId3"/>
          <a:stretch>
            <a:fillRect/>
          </a:stretch>
        </p:blipFill>
        <p:spPr>
          <a:xfrm>
            <a:off x="4819652" y="3895299"/>
            <a:ext cx="3867150" cy="1469517"/>
          </a:xfrm>
          <a:prstGeom prst="rect">
            <a:avLst/>
          </a:prstGeom>
        </p:spPr>
      </p:pic>
      <p:sp>
        <p:nvSpPr>
          <p:cNvPr id="4" name="Slide Number Placeholder 3">
            <a:extLst>
              <a:ext uri="{FF2B5EF4-FFF2-40B4-BE49-F238E27FC236}">
                <a16:creationId xmlns:a16="http://schemas.microsoft.com/office/drawing/2014/main" id="{9C15B22A-6130-4D0A-8F80-48823A88B756}"/>
              </a:ext>
            </a:extLst>
          </p:cNvPr>
          <p:cNvSpPr>
            <a:spLocks noGrp="1"/>
          </p:cNvSpPr>
          <p:nvPr>
            <p:ph type="sldNum" sz="quarter" idx="12"/>
          </p:nvPr>
        </p:nvSpPr>
        <p:spPr>
          <a:xfrm>
            <a:off x="6553202" y="6384630"/>
            <a:ext cx="2133600" cy="365125"/>
          </a:xfrm>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13</a:t>
            </a:fld>
            <a:endParaRPr lang="en-US" dirty="0">
              <a:solidFill>
                <a:prstClr val="black"/>
              </a:solidFill>
              <a:ea typeface="ＭＳ Ｐゴシック" charset="0"/>
            </a:endParaRPr>
          </a:p>
        </p:txBody>
      </p:sp>
      <p:sp>
        <p:nvSpPr>
          <p:cNvPr id="34" name="Rectangle 33">
            <a:extLst>
              <a:ext uri="{FF2B5EF4-FFF2-40B4-BE49-F238E27FC236}">
                <a16:creationId xmlns:a16="http://schemas.microsoft.com/office/drawing/2014/main" id="{D20239A9-8443-4282-AA3B-FC26DB5D5D48}"/>
              </a:ext>
            </a:extLst>
          </p:cNvPr>
          <p:cNvSpPr/>
          <p:nvPr/>
        </p:nvSpPr>
        <p:spPr>
          <a:xfrm>
            <a:off x="457200" y="1143002"/>
            <a:ext cx="8093034" cy="3487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endParaRPr>
          </a:p>
          <a:p>
            <a:pPr marL="457200" indent="-457200">
              <a:buFont typeface="Arial" panose="020B0604020202020204" pitchFamily="34" charset="0"/>
              <a:buChar char="•"/>
            </a:pPr>
            <a:endParaRPr lang="en-US" sz="2400" dirty="0"/>
          </a:p>
        </p:txBody>
      </p:sp>
      <p:pic>
        <p:nvPicPr>
          <p:cNvPr id="7" name="Picture 6">
            <a:extLst>
              <a:ext uri="{FF2B5EF4-FFF2-40B4-BE49-F238E27FC236}">
                <a16:creationId xmlns:a16="http://schemas.microsoft.com/office/drawing/2014/main" id="{611E2296-6E44-49C3-AD6E-B93B6E3C9E61}"/>
              </a:ext>
            </a:extLst>
          </p:cNvPr>
          <p:cNvPicPr>
            <a:picLocks noChangeAspect="1"/>
          </p:cNvPicPr>
          <p:nvPr/>
        </p:nvPicPr>
        <p:blipFill>
          <a:blip r:embed="rId4"/>
          <a:stretch>
            <a:fillRect/>
          </a:stretch>
        </p:blipFill>
        <p:spPr>
          <a:xfrm>
            <a:off x="5574213" y="1506720"/>
            <a:ext cx="1957973" cy="1957973"/>
          </a:xfrm>
          <a:prstGeom prst="rect">
            <a:avLst/>
          </a:prstGeom>
        </p:spPr>
      </p:pic>
    </p:spTree>
    <p:extLst>
      <p:ext uri="{BB962C8B-B14F-4D97-AF65-F5344CB8AC3E}">
        <p14:creationId xmlns:p14="http://schemas.microsoft.com/office/powerpoint/2010/main" val="3329360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12C6-A31C-4301-A251-2F66940C9B41}"/>
              </a:ext>
            </a:extLst>
          </p:cNvPr>
          <p:cNvSpPr>
            <a:spLocks noGrp="1"/>
          </p:cNvSpPr>
          <p:nvPr>
            <p:ph type="title"/>
          </p:nvPr>
        </p:nvSpPr>
        <p:spPr>
          <a:xfrm>
            <a:off x="457200" y="303139"/>
            <a:ext cx="8229600" cy="839862"/>
          </a:xfrm>
        </p:spPr>
        <p:txBody>
          <a:bodyPr>
            <a:normAutofit/>
          </a:bodyPr>
          <a:lstStyle/>
          <a:p>
            <a:pPr algn="ctr"/>
            <a:r>
              <a:rPr lang="en-US" sz="3600" dirty="0"/>
              <a:t>Questions</a:t>
            </a:r>
          </a:p>
        </p:txBody>
      </p:sp>
      <p:pic>
        <p:nvPicPr>
          <p:cNvPr id="4" name="Content Placeholder 3">
            <a:extLst>
              <a:ext uri="{FF2B5EF4-FFF2-40B4-BE49-F238E27FC236}">
                <a16:creationId xmlns:a16="http://schemas.microsoft.com/office/drawing/2014/main" id="{F5CA3BBF-8A41-4A35-9FA0-2DC2F2D1B3B5}"/>
              </a:ext>
            </a:extLst>
          </p:cNvPr>
          <p:cNvPicPr>
            <a:picLocks noGrp="1" noChangeAspect="1"/>
          </p:cNvPicPr>
          <p:nvPr>
            <p:ph idx="1"/>
          </p:nvPr>
        </p:nvPicPr>
        <p:blipFill>
          <a:blip r:embed="rId3"/>
          <a:stretch>
            <a:fillRect/>
          </a:stretch>
        </p:blipFill>
        <p:spPr>
          <a:xfrm>
            <a:off x="824611" y="1490663"/>
            <a:ext cx="7494777" cy="4351337"/>
          </a:xfrm>
          <a:prstGeom prst="rect">
            <a:avLst/>
          </a:prstGeom>
        </p:spPr>
      </p:pic>
      <p:sp>
        <p:nvSpPr>
          <p:cNvPr id="6" name="Slide Number Placeholder 5"/>
          <p:cNvSpPr>
            <a:spLocks noGrp="1"/>
          </p:cNvSpPr>
          <p:nvPr>
            <p:ph type="sldNum" sz="quarter" idx="12"/>
          </p:nvPr>
        </p:nvSpPr>
        <p:spPr/>
        <p:txBody>
          <a:bodyPr/>
          <a:lstStyle/>
          <a:p>
            <a:fld id="{016DFC01-5263-43CC-B2B1-8A1F23EF6CC2}" type="slidenum">
              <a:rPr lang="en-US" smtClean="0"/>
              <a:pPr/>
              <a:t>14</a:t>
            </a:fld>
            <a:endParaRPr lang="en-US" dirty="0"/>
          </a:p>
        </p:txBody>
      </p:sp>
    </p:spTree>
    <p:extLst>
      <p:ext uri="{BB962C8B-B14F-4D97-AF65-F5344CB8AC3E}">
        <p14:creationId xmlns:p14="http://schemas.microsoft.com/office/powerpoint/2010/main" val="4294714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9889B-B7FF-4E9C-AEF8-DCA9BD2FAF79}"/>
              </a:ext>
            </a:extLst>
          </p:cNvPr>
          <p:cNvSpPr>
            <a:spLocks noGrp="1"/>
          </p:cNvSpPr>
          <p:nvPr>
            <p:ph type="title"/>
          </p:nvPr>
        </p:nvSpPr>
        <p:spPr/>
        <p:txBody>
          <a:bodyPr/>
          <a:lstStyle/>
          <a:p>
            <a:r>
              <a:rPr lang="en-US" dirty="0"/>
              <a:t>FY22 Budget Amendment Process	</a:t>
            </a:r>
          </a:p>
        </p:txBody>
      </p:sp>
      <p:sp>
        <p:nvSpPr>
          <p:cNvPr id="3" name="Content Placeholder 2">
            <a:extLst>
              <a:ext uri="{FF2B5EF4-FFF2-40B4-BE49-F238E27FC236}">
                <a16:creationId xmlns:a16="http://schemas.microsoft.com/office/drawing/2014/main" id="{8B41DB96-042A-4B8A-84FB-7A9D7192162F}"/>
              </a:ext>
            </a:extLst>
          </p:cNvPr>
          <p:cNvSpPr>
            <a:spLocks noGrp="1"/>
          </p:cNvSpPr>
          <p:nvPr>
            <p:ph sz="half" idx="1"/>
          </p:nvPr>
        </p:nvSpPr>
        <p:spPr/>
        <p:txBody>
          <a:bodyPr>
            <a:normAutofit/>
          </a:bodyPr>
          <a:lstStyle/>
          <a:p>
            <a:pPr marL="342900" indent="-228600">
              <a:lnSpc>
                <a:spcPct val="110000"/>
              </a:lnSpc>
              <a:buFont typeface="Arial" panose="020B0604020202020204" pitchFamily="34" charset="0"/>
              <a:buChar char="•"/>
            </a:pPr>
            <a:r>
              <a:rPr lang="en-US" sz="1100" dirty="0">
                <a:solidFill>
                  <a:schemeClr val="tx1">
                    <a:lumMod val="65000"/>
                    <a:lumOff val="35000"/>
                  </a:schemeClr>
                </a:solidFill>
              </a:rPr>
              <a:t>During the FY22 budget approval process, 20 amendments were presented which impacted the delivery of the city’s solid waste management services.</a:t>
            </a:r>
          </a:p>
          <a:p>
            <a:pPr marL="342900" indent="-228600">
              <a:lnSpc>
                <a:spcPct val="110000"/>
              </a:lnSpc>
              <a:buFont typeface="Arial" panose="020B0604020202020204" pitchFamily="34" charset="0"/>
              <a:buChar char="•"/>
            </a:pPr>
            <a:r>
              <a:rPr lang="en-US" sz="1100" dirty="0">
                <a:solidFill>
                  <a:schemeClr val="tx1">
                    <a:lumMod val="65000"/>
                    <a:lumOff val="35000"/>
                  </a:schemeClr>
                </a:solidFill>
              </a:rPr>
              <a:t>Council action on the 20 amendments were as follows:  </a:t>
            </a:r>
          </a:p>
          <a:p>
            <a:pPr marL="1147572" lvl="1" indent="-228600">
              <a:lnSpc>
                <a:spcPct val="110000"/>
              </a:lnSpc>
              <a:spcBef>
                <a:spcPts val="1000"/>
              </a:spcBef>
              <a:buFont typeface="Arial" panose="020B0604020202020204" pitchFamily="34" charset="0"/>
              <a:buChar char="•"/>
            </a:pPr>
            <a:r>
              <a:rPr lang="en-US" sz="1100" dirty="0">
                <a:solidFill>
                  <a:schemeClr val="tx1">
                    <a:lumMod val="65000"/>
                    <a:lumOff val="35000"/>
                  </a:schemeClr>
                </a:solidFill>
              </a:rPr>
              <a:t>7 withdrawn</a:t>
            </a:r>
          </a:p>
          <a:p>
            <a:pPr marL="1147572" lvl="1" indent="-228600">
              <a:lnSpc>
                <a:spcPct val="110000"/>
              </a:lnSpc>
              <a:spcBef>
                <a:spcPts val="1000"/>
              </a:spcBef>
              <a:buFont typeface="Arial" panose="020B0604020202020204" pitchFamily="34" charset="0"/>
              <a:buChar char="•"/>
            </a:pPr>
            <a:r>
              <a:rPr lang="en-US" sz="1100" dirty="0">
                <a:solidFill>
                  <a:schemeClr val="tx1">
                    <a:lumMod val="65000"/>
                    <a:lumOff val="35000"/>
                  </a:schemeClr>
                </a:solidFill>
              </a:rPr>
              <a:t>12 approved</a:t>
            </a:r>
          </a:p>
          <a:p>
            <a:pPr marL="1147572" lvl="1" indent="-228600">
              <a:lnSpc>
                <a:spcPct val="110000"/>
              </a:lnSpc>
              <a:spcBef>
                <a:spcPts val="1000"/>
              </a:spcBef>
              <a:buFont typeface="Arial" panose="020B0604020202020204" pitchFamily="34" charset="0"/>
              <a:buChar char="•"/>
            </a:pPr>
            <a:r>
              <a:rPr lang="en-US" sz="1100" dirty="0">
                <a:solidFill>
                  <a:schemeClr val="tx1">
                    <a:lumMod val="65000"/>
                    <a:lumOff val="35000"/>
                  </a:schemeClr>
                </a:solidFill>
              </a:rPr>
              <a:t>1 already in place</a:t>
            </a:r>
          </a:p>
          <a:p>
            <a:pPr marL="1147572" lvl="1" indent="-228600">
              <a:lnSpc>
                <a:spcPct val="110000"/>
              </a:lnSpc>
              <a:spcBef>
                <a:spcPts val="1000"/>
              </a:spcBef>
              <a:buFont typeface="Arial" panose="020B0604020202020204" pitchFamily="34" charset="0"/>
              <a:buChar char="•"/>
            </a:pPr>
            <a:r>
              <a:rPr lang="en-US" sz="1100" dirty="0">
                <a:solidFill>
                  <a:schemeClr val="tx1">
                    <a:lumMod val="65000"/>
                    <a:lumOff val="35000"/>
                  </a:schemeClr>
                </a:solidFill>
              </a:rPr>
              <a:t>1 prohibited by local or state law.</a:t>
            </a:r>
          </a:p>
        </p:txBody>
      </p:sp>
      <p:pic>
        <p:nvPicPr>
          <p:cNvPr id="6" name="Content Placeholder 5">
            <a:extLst>
              <a:ext uri="{FF2B5EF4-FFF2-40B4-BE49-F238E27FC236}">
                <a16:creationId xmlns:a16="http://schemas.microsoft.com/office/drawing/2014/main" id="{B7065A2B-0ABE-477E-8C07-DA461B01B9D4}"/>
              </a:ext>
            </a:extLst>
          </p:cNvPr>
          <p:cNvPicPr>
            <a:picLocks noGrp="1" noChangeAspect="1"/>
          </p:cNvPicPr>
          <p:nvPr>
            <p:ph sz="half" idx="2"/>
          </p:nvPr>
        </p:nvPicPr>
        <p:blipFill>
          <a:blip r:embed="rId2"/>
          <a:stretch>
            <a:fillRect/>
          </a:stretch>
        </p:blipFill>
        <p:spPr>
          <a:xfrm>
            <a:off x="4395576" y="1905756"/>
            <a:ext cx="4360335" cy="3270251"/>
          </a:xfrm>
          <a:prstGeom prst="rect">
            <a:avLst/>
          </a:prstGeom>
        </p:spPr>
      </p:pic>
      <p:sp>
        <p:nvSpPr>
          <p:cNvPr id="5" name="Slide Number Placeholder 4">
            <a:extLst>
              <a:ext uri="{FF2B5EF4-FFF2-40B4-BE49-F238E27FC236}">
                <a16:creationId xmlns:a16="http://schemas.microsoft.com/office/drawing/2014/main" id="{A00560F3-17B6-42F7-B5F5-6DC2207CE81C}"/>
              </a:ext>
            </a:extLst>
          </p:cNvPr>
          <p:cNvSpPr>
            <a:spLocks noGrp="1"/>
          </p:cNvSpPr>
          <p:nvPr>
            <p:ph type="sldNum" sz="quarter" idx="12"/>
          </p:nvPr>
        </p:nvSpPr>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2</a:t>
            </a:fld>
            <a:endParaRPr lang="en-US" dirty="0">
              <a:solidFill>
                <a:prstClr val="black"/>
              </a:solidFill>
              <a:ea typeface="ＭＳ Ｐゴシック" charset="0"/>
            </a:endParaRPr>
          </a:p>
        </p:txBody>
      </p:sp>
    </p:spTree>
    <p:extLst>
      <p:ext uri="{BB962C8B-B14F-4D97-AF65-F5344CB8AC3E}">
        <p14:creationId xmlns:p14="http://schemas.microsoft.com/office/powerpoint/2010/main" val="4027720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890C3-239C-4E30-8275-CD970EB40353}"/>
              </a:ext>
            </a:extLst>
          </p:cNvPr>
          <p:cNvSpPr>
            <a:spLocks noGrp="1"/>
          </p:cNvSpPr>
          <p:nvPr>
            <p:ph type="title"/>
          </p:nvPr>
        </p:nvSpPr>
        <p:spPr/>
        <p:txBody>
          <a:bodyPr>
            <a:normAutofit fontScale="90000"/>
          </a:bodyPr>
          <a:lstStyle/>
          <a:p>
            <a:br>
              <a:rPr lang="en-US" dirty="0">
                <a:solidFill>
                  <a:srgbClr val="002060"/>
                </a:solidFill>
                <a:latin typeface="Helvetica" pitchFamily="34" charset="0"/>
              </a:rPr>
            </a:br>
            <a:r>
              <a:rPr lang="en-US" dirty="0">
                <a:solidFill>
                  <a:srgbClr val="002060"/>
                </a:solidFill>
                <a:latin typeface="Helvetica" pitchFamily="34" charset="0"/>
              </a:rPr>
              <a:t>Amendment 5.07:  </a:t>
            </a:r>
            <a:r>
              <a:rPr lang="en-US" sz="2200" dirty="0"/>
              <a:t>Composting Pilot Program Sponsor:  Council Member Sallie Alcorn</a:t>
            </a:r>
            <a:br>
              <a:rPr lang="en-US" sz="2200" dirty="0"/>
            </a:br>
            <a:endParaRPr lang="en-US" sz="2200" dirty="0"/>
          </a:p>
        </p:txBody>
      </p:sp>
      <p:sp>
        <p:nvSpPr>
          <p:cNvPr id="6" name="Content Placeholder 5">
            <a:extLst>
              <a:ext uri="{FF2B5EF4-FFF2-40B4-BE49-F238E27FC236}">
                <a16:creationId xmlns:a16="http://schemas.microsoft.com/office/drawing/2014/main" id="{AB97F1E4-11E9-47C1-823C-E569582D7C9A}"/>
              </a:ext>
            </a:extLst>
          </p:cNvPr>
          <p:cNvSpPr>
            <a:spLocks noGrp="1"/>
          </p:cNvSpPr>
          <p:nvPr>
            <p:ph sz="half" idx="1"/>
          </p:nvPr>
        </p:nvSpPr>
        <p:spPr>
          <a:xfrm>
            <a:off x="471818" y="1369707"/>
            <a:ext cx="4114800" cy="5488293"/>
          </a:xfrm>
        </p:spPr>
        <p:txBody>
          <a:bodyPr>
            <a:normAutofit lnSpcReduction="10000"/>
          </a:bodyPr>
          <a:lstStyle/>
          <a:p>
            <a:pPr marL="228600">
              <a:lnSpc>
                <a:spcPct val="110000"/>
              </a:lnSpc>
            </a:pPr>
            <a:r>
              <a:rPr lang="en-US" sz="1100" dirty="0">
                <a:solidFill>
                  <a:schemeClr val="tx1">
                    <a:lumMod val="65000"/>
                    <a:lumOff val="35000"/>
                  </a:schemeClr>
                </a:solidFill>
              </a:rPr>
              <a:t>Implement a cost-neutral composting pilot program to divert more materials away from the landfill. This six-to-eight-week program will introduce composting and its benefits to residents in up to three Houston neighborhoods.</a:t>
            </a:r>
          </a:p>
          <a:p>
            <a:pPr marL="742950" indent="-228600">
              <a:lnSpc>
                <a:spcPct val="110000"/>
              </a:lnSpc>
              <a:buFont typeface="Arial" panose="020B0604020202020204" pitchFamily="34" charset="0"/>
              <a:buChar char="•"/>
            </a:pPr>
            <a:r>
              <a:rPr lang="en-US" sz="1100" dirty="0">
                <a:solidFill>
                  <a:schemeClr val="tx1">
                    <a:lumMod val="65000"/>
                    <a:lumOff val="35000"/>
                  </a:schemeClr>
                </a:solidFill>
              </a:rPr>
              <a:t>The department supports this amendment:</a:t>
            </a:r>
          </a:p>
          <a:p>
            <a:pPr marL="1547622" lvl="1" indent="-228600">
              <a:lnSpc>
                <a:spcPct val="110000"/>
              </a:lnSpc>
              <a:spcBef>
                <a:spcPts val="1000"/>
              </a:spcBef>
              <a:buFont typeface="Arial" panose="020B0604020202020204" pitchFamily="34" charset="0"/>
              <a:buChar char="•"/>
            </a:pPr>
            <a:r>
              <a:rPr lang="en-US" sz="1100" dirty="0">
                <a:solidFill>
                  <a:schemeClr val="tx1">
                    <a:lumMod val="65000"/>
                    <a:lumOff val="35000"/>
                  </a:schemeClr>
                </a:solidFill>
              </a:rPr>
              <a:t>Aligns with the City’s Long Range Solid Waste Plan.</a:t>
            </a:r>
          </a:p>
          <a:p>
            <a:pPr marL="1547622" lvl="1" indent="-228600">
              <a:lnSpc>
                <a:spcPct val="110000"/>
              </a:lnSpc>
              <a:spcBef>
                <a:spcPts val="1000"/>
              </a:spcBef>
              <a:buFont typeface="Arial" panose="020B0604020202020204" pitchFamily="34" charset="0"/>
              <a:buChar char="•"/>
            </a:pPr>
            <a:r>
              <a:rPr lang="en-US" sz="1100" dirty="0">
                <a:solidFill>
                  <a:schemeClr val="tx1">
                    <a:lumMod val="65000"/>
                    <a:lumOff val="35000"/>
                  </a:schemeClr>
                </a:solidFill>
              </a:rPr>
              <a:t>Addresses a valuable portion of the waste stream which has immediate value and reuse across several industrial lines </a:t>
            </a:r>
          </a:p>
          <a:p>
            <a:pPr marL="1547622" lvl="1" indent="-228600">
              <a:lnSpc>
                <a:spcPct val="110000"/>
              </a:lnSpc>
              <a:spcBef>
                <a:spcPts val="1000"/>
              </a:spcBef>
              <a:buFont typeface="Arial" panose="020B0604020202020204" pitchFamily="34" charset="0"/>
              <a:buChar char="•"/>
            </a:pPr>
            <a:r>
              <a:rPr lang="en-US" sz="1100" dirty="0">
                <a:solidFill>
                  <a:schemeClr val="tx1">
                    <a:lumMod val="65000"/>
                    <a:lumOff val="35000"/>
                  </a:schemeClr>
                </a:solidFill>
              </a:rPr>
              <a:t>Program testing and further system-wide adoption addresses an approximate 22% slice of the waste stream according to recent EPA study data.</a:t>
            </a:r>
          </a:p>
          <a:p>
            <a:pPr marL="1547622" lvl="1" indent="-228600">
              <a:lnSpc>
                <a:spcPct val="110000"/>
              </a:lnSpc>
              <a:spcBef>
                <a:spcPts val="1000"/>
              </a:spcBef>
              <a:buFont typeface="Arial" panose="020B0604020202020204" pitchFamily="34" charset="0"/>
              <a:buChar char="•"/>
            </a:pPr>
            <a:r>
              <a:rPr lang="en-US" sz="1100" dirty="0">
                <a:solidFill>
                  <a:schemeClr val="tx1">
                    <a:lumMod val="65000"/>
                    <a:lumOff val="35000"/>
                  </a:schemeClr>
                </a:solidFill>
              </a:rPr>
              <a:t>The department, SPD and ARA have worked to prepare a scope of work for bidding the project.    A pilot program is expected to run for 6 weeks in 3 neighborhoods in Council Districts B, C &amp; I.</a:t>
            </a:r>
          </a:p>
          <a:p>
            <a:pPr marL="1547622" lvl="1" indent="-228600">
              <a:lnSpc>
                <a:spcPct val="110000"/>
              </a:lnSpc>
              <a:spcBef>
                <a:spcPts val="1000"/>
              </a:spcBef>
              <a:buFont typeface="Arial" panose="020B0604020202020204" pitchFamily="34" charset="0"/>
              <a:buChar char="•"/>
            </a:pPr>
            <a:r>
              <a:rPr lang="en-US" sz="1100" dirty="0">
                <a:solidFill>
                  <a:schemeClr val="tx1">
                    <a:lumMod val="65000"/>
                    <a:lumOff val="35000"/>
                  </a:schemeClr>
                </a:solidFill>
              </a:rPr>
              <a:t>No Fiscal Impact</a:t>
            </a:r>
          </a:p>
        </p:txBody>
      </p:sp>
      <p:pic>
        <p:nvPicPr>
          <p:cNvPr id="8" name="Content Placeholder 7">
            <a:extLst>
              <a:ext uri="{FF2B5EF4-FFF2-40B4-BE49-F238E27FC236}">
                <a16:creationId xmlns:a16="http://schemas.microsoft.com/office/drawing/2014/main" id="{0D64DC70-3999-43AC-8E09-BC4512F8BE65}"/>
              </a:ext>
            </a:extLst>
          </p:cNvPr>
          <p:cNvPicPr>
            <a:picLocks noGrp="1" noChangeAspect="1"/>
          </p:cNvPicPr>
          <p:nvPr>
            <p:ph sz="half" idx="2"/>
          </p:nvPr>
        </p:nvPicPr>
        <p:blipFill>
          <a:blip r:embed="rId3"/>
          <a:stretch>
            <a:fillRect/>
          </a:stretch>
        </p:blipFill>
        <p:spPr>
          <a:xfrm>
            <a:off x="4796409" y="1519563"/>
            <a:ext cx="3867150" cy="1566536"/>
          </a:xfrm>
          <a:prstGeom prst="rect">
            <a:avLst/>
          </a:prstGeom>
        </p:spPr>
      </p:pic>
      <p:sp>
        <p:nvSpPr>
          <p:cNvPr id="4" name="Slide Number Placeholder 3">
            <a:extLst>
              <a:ext uri="{FF2B5EF4-FFF2-40B4-BE49-F238E27FC236}">
                <a16:creationId xmlns:a16="http://schemas.microsoft.com/office/drawing/2014/main" id="{9C15B22A-6130-4D0A-8F80-48823A88B756}"/>
              </a:ext>
            </a:extLst>
          </p:cNvPr>
          <p:cNvSpPr>
            <a:spLocks noGrp="1"/>
          </p:cNvSpPr>
          <p:nvPr>
            <p:ph type="sldNum" sz="quarter" idx="12"/>
          </p:nvPr>
        </p:nvSpPr>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3</a:t>
            </a:fld>
            <a:endParaRPr lang="en-US" dirty="0">
              <a:solidFill>
                <a:prstClr val="black"/>
              </a:solidFill>
              <a:ea typeface="ＭＳ Ｐゴシック" charset="0"/>
            </a:endParaRPr>
          </a:p>
        </p:txBody>
      </p:sp>
      <p:sp>
        <p:nvSpPr>
          <p:cNvPr id="34" name="Rectangle 33">
            <a:extLst>
              <a:ext uri="{FF2B5EF4-FFF2-40B4-BE49-F238E27FC236}">
                <a16:creationId xmlns:a16="http://schemas.microsoft.com/office/drawing/2014/main" id="{D20239A9-8443-4282-AA3B-FC26DB5D5D48}"/>
              </a:ext>
            </a:extLst>
          </p:cNvPr>
          <p:cNvSpPr/>
          <p:nvPr/>
        </p:nvSpPr>
        <p:spPr>
          <a:xfrm>
            <a:off x="457200" y="1143000"/>
            <a:ext cx="7703128" cy="3886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dirty="0"/>
          </a:p>
        </p:txBody>
      </p:sp>
      <p:pic>
        <p:nvPicPr>
          <p:cNvPr id="9" name="Picture 8">
            <a:extLst>
              <a:ext uri="{FF2B5EF4-FFF2-40B4-BE49-F238E27FC236}">
                <a16:creationId xmlns:a16="http://schemas.microsoft.com/office/drawing/2014/main" id="{8ECCFECB-A145-433F-94AF-2373FFD7B08D}"/>
              </a:ext>
            </a:extLst>
          </p:cNvPr>
          <p:cNvPicPr>
            <a:picLocks noChangeAspect="1"/>
          </p:cNvPicPr>
          <p:nvPr/>
        </p:nvPicPr>
        <p:blipFill>
          <a:blip r:embed="rId4"/>
          <a:stretch>
            <a:fillRect/>
          </a:stretch>
        </p:blipFill>
        <p:spPr>
          <a:xfrm>
            <a:off x="4796409" y="3462661"/>
            <a:ext cx="3573710" cy="3001358"/>
          </a:xfrm>
          <a:prstGeom prst="rect">
            <a:avLst/>
          </a:prstGeom>
        </p:spPr>
      </p:pic>
    </p:spTree>
    <p:extLst>
      <p:ext uri="{BB962C8B-B14F-4D97-AF65-F5344CB8AC3E}">
        <p14:creationId xmlns:p14="http://schemas.microsoft.com/office/powerpoint/2010/main" val="1438902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890C3-239C-4E30-8275-CD970EB40353}"/>
              </a:ext>
            </a:extLst>
          </p:cNvPr>
          <p:cNvSpPr>
            <a:spLocks noGrp="1"/>
          </p:cNvSpPr>
          <p:nvPr>
            <p:ph type="title"/>
          </p:nvPr>
        </p:nvSpPr>
        <p:spPr/>
        <p:txBody>
          <a:bodyPr>
            <a:noAutofit/>
          </a:bodyPr>
          <a:lstStyle/>
          <a:p>
            <a:r>
              <a:rPr lang="en-US" sz="2500" dirty="0">
                <a:solidFill>
                  <a:schemeClr val="accent5">
                    <a:lumMod val="50000"/>
                  </a:schemeClr>
                </a:solidFill>
              </a:rPr>
              <a:t>Amendment 6.13</a:t>
            </a:r>
            <a:r>
              <a:rPr lang="en-US" sz="2500" dirty="0"/>
              <a:t>:  </a:t>
            </a:r>
            <a:r>
              <a:rPr lang="en-US" sz="2000" dirty="0"/>
              <a:t>On-Call Collections Contractor</a:t>
            </a:r>
            <a:br>
              <a:rPr lang="en-US" sz="2000" dirty="0"/>
            </a:br>
            <a:r>
              <a:rPr lang="en-US" sz="2000" dirty="0"/>
              <a:t>Sponsor:  CM Amy Peck </a:t>
            </a:r>
          </a:p>
        </p:txBody>
      </p:sp>
      <p:sp>
        <p:nvSpPr>
          <p:cNvPr id="3" name="Content Placeholder 2">
            <a:extLst>
              <a:ext uri="{FF2B5EF4-FFF2-40B4-BE49-F238E27FC236}">
                <a16:creationId xmlns:a16="http://schemas.microsoft.com/office/drawing/2014/main" id="{B9AF2AA1-8EFB-4E5F-8B58-93ACB64A39EB}"/>
              </a:ext>
            </a:extLst>
          </p:cNvPr>
          <p:cNvSpPr>
            <a:spLocks noGrp="1"/>
          </p:cNvSpPr>
          <p:nvPr>
            <p:ph sz="half" idx="1"/>
          </p:nvPr>
        </p:nvSpPr>
        <p:spPr>
          <a:xfrm>
            <a:off x="457200" y="1208015"/>
            <a:ext cx="3867150" cy="4110605"/>
          </a:xfrm>
        </p:spPr>
        <p:txBody>
          <a:bodyPr>
            <a:noAutofit/>
          </a:bodyPr>
          <a:lstStyle/>
          <a:p>
            <a:pPr marL="114300" indent="-228600">
              <a:lnSpc>
                <a:spcPct val="120000"/>
              </a:lnSpc>
              <a:buFont typeface="Arial" panose="020B0604020202020204" pitchFamily="34" charset="0"/>
              <a:buChar char="•"/>
            </a:pPr>
            <a:endParaRPr lang="en-US" sz="1100" dirty="0">
              <a:solidFill>
                <a:schemeClr val="tx1">
                  <a:lumMod val="65000"/>
                  <a:lumOff val="35000"/>
                </a:schemeClr>
              </a:solidFill>
            </a:endParaRPr>
          </a:p>
          <a:p>
            <a:pPr>
              <a:lnSpc>
                <a:spcPct val="120000"/>
              </a:lnSpc>
            </a:pPr>
            <a:r>
              <a:rPr lang="en-US" sz="1100" dirty="0">
                <a:solidFill>
                  <a:schemeClr val="tx1">
                    <a:lumMod val="65000"/>
                    <a:lumOff val="35000"/>
                  </a:schemeClr>
                </a:solidFill>
              </a:rPr>
              <a:t>An on-call contract subject to vendor availability and following procurement rules to assist with Solid Waste Management collections as needed in each council district if directed through Council District Service Funds.</a:t>
            </a:r>
          </a:p>
          <a:p>
            <a:pPr marL="457200" indent="-228600">
              <a:lnSpc>
                <a:spcPct val="120000"/>
              </a:lnSpc>
              <a:buFont typeface="Arial" panose="020B0604020202020204" pitchFamily="34" charset="0"/>
              <a:buChar char="•"/>
            </a:pPr>
            <a:r>
              <a:rPr lang="en-US" sz="1100" dirty="0">
                <a:solidFill>
                  <a:schemeClr val="tx1">
                    <a:lumMod val="65000"/>
                    <a:lumOff val="35000"/>
                  </a:schemeClr>
                </a:solidFill>
              </a:rPr>
              <a:t>SPD is prepared to send out a scope of work for potential vendors for individual projects in each council district </a:t>
            </a:r>
          </a:p>
          <a:p>
            <a:pPr marL="457200" indent="-228600">
              <a:lnSpc>
                <a:spcPct val="120000"/>
              </a:lnSpc>
              <a:buFont typeface="Arial" panose="020B0604020202020204" pitchFamily="34" charset="0"/>
              <a:buChar char="•"/>
            </a:pPr>
            <a:r>
              <a:rPr lang="en-US" sz="1100" dirty="0">
                <a:solidFill>
                  <a:schemeClr val="tx1">
                    <a:lumMod val="65000"/>
                    <a:lumOff val="35000"/>
                  </a:schemeClr>
                </a:solidFill>
              </a:rPr>
              <a:t>Funding source identified, allocated funds not to exceed $50,000 per council district and council member’s desired use of such a program.</a:t>
            </a:r>
          </a:p>
          <a:p>
            <a:pPr marL="457200" indent="-228600">
              <a:lnSpc>
                <a:spcPct val="120000"/>
              </a:lnSpc>
              <a:buFont typeface="Arial" panose="020B0604020202020204" pitchFamily="34" charset="0"/>
              <a:buChar char="•"/>
            </a:pPr>
            <a:r>
              <a:rPr lang="en-US" sz="1100" dirty="0">
                <a:solidFill>
                  <a:schemeClr val="tx1">
                    <a:lumMod val="65000"/>
                    <a:lumOff val="35000"/>
                  </a:schemeClr>
                </a:solidFill>
              </a:rPr>
              <a:t>Council should note that private collections will only net a few hundred pickups based on national study rates for private hauling services. </a:t>
            </a:r>
          </a:p>
          <a:p>
            <a:pPr marL="457200" indent="-228600">
              <a:lnSpc>
                <a:spcPct val="120000"/>
              </a:lnSpc>
              <a:buFont typeface="Arial" panose="020B0604020202020204" pitchFamily="34" charset="0"/>
              <a:buChar char="•"/>
            </a:pPr>
            <a:r>
              <a:rPr lang="en-US" sz="1100" dirty="0">
                <a:solidFill>
                  <a:schemeClr val="tx1">
                    <a:lumMod val="65000"/>
                    <a:lumOff val="35000"/>
                  </a:schemeClr>
                </a:solidFill>
              </a:rPr>
              <a:t>Given current driver and vehicle shortages, anticipated costs may be higher than illustrated herein.</a:t>
            </a:r>
          </a:p>
          <a:p>
            <a:pPr marL="114300" indent="-228600">
              <a:lnSpc>
                <a:spcPct val="120000"/>
              </a:lnSpc>
              <a:buFont typeface="Arial" panose="020B0604020202020204" pitchFamily="34" charset="0"/>
              <a:buChar char="•"/>
            </a:pPr>
            <a:endParaRPr lang="en-US" sz="1100" dirty="0">
              <a:solidFill>
                <a:schemeClr val="tx1">
                  <a:lumMod val="65000"/>
                  <a:lumOff val="35000"/>
                </a:schemeClr>
              </a:solidFill>
            </a:endParaRPr>
          </a:p>
        </p:txBody>
      </p:sp>
      <p:pic>
        <p:nvPicPr>
          <p:cNvPr id="7" name="Content Placeholder 6">
            <a:extLst>
              <a:ext uri="{FF2B5EF4-FFF2-40B4-BE49-F238E27FC236}">
                <a16:creationId xmlns:a16="http://schemas.microsoft.com/office/drawing/2014/main" id="{A8DA44D3-5EB0-472D-87F4-928047BB38BA}"/>
              </a:ext>
            </a:extLst>
          </p:cNvPr>
          <p:cNvPicPr>
            <a:picLocks noGrp="1" noChangeAspect="1"/>
          </p:cNvPicPr>
          <p:nvPr>
            <p:ph sz="half" idx="2"/>
          </p:nvPr>
        </p:nvPicPr>
        <p:blipFill>
          <a:blip r:embed="rId3"/>
          <a:stretch>
            <a:fillRect/>
          </a:stretch>
        </p:blipFill>
        <p:spPr>
          <a:xfrm>
            <a:off x="5242631" y="1490663"/>
            <a:ext cx="3021188" cy="4351337"/>
          </a:xfrm>
        </p:spPr>
      </p:pic>
      <p:sp>
        <p:nvSpPr>
          <p:cNvPr id="4" name="Slide Number Placeholder 3">
            <a:extLst>
              <a:ext uri="{FF2B5EF4-FFF2-40B4-BE49-F238E27FC236}">
                <a16:creationId xmlns:a16="http://schemas.microsoft.com/office/drawing/2014/main" id="{9C15B22A-6130-4D0A-8F80-48823A88B756}"/>
              </a:ext>
            </a:extLst>
          </p:cNvPr>
          <p:cNvSpPr>
            <a:spLocks noGrp="1"/>
          </p:cNvSpPr>
          <p:nvPr>
            <p:ph type="sldNum" sz="quarter" idx="12"/>
          </p:nvPr>
        </p:nvSpPr>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4</a:t>
            </a:fld>
            <a:endParaRPr lang="en-US" dirty="0">
              <a:solidFill>
                <a:prstClr val="black"/>
              </a:solidFill>
              <a:ea typeface="ＭＳ Ｐゴシック" charset="0"/>
            </a:endParaRPr>
          </a:p>
        </p:txBody>
      </p:sp>
    </p:spTree>
    <p:extLst>
      <p:ext uri="{BB962C8B-B14F-4D97-AF65-F5344CB8AC3E}">
        <p14:creationId xmlns:p14="http://schemas.microsoft.com/office/powerpoint/2010/main" val="2957463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890C3-239C-4E30-8275-CD970EB40353}"/>
              </a:ext>
            </a:extLst>
          </p:cNvPr>
          <p:cNvSpPr>
            <a:spLocks noGrp="1"/>
          </p:cNvSpPr>
          <p:nvPr>
            <p:ph type="title"/>
          </p:nvPr>
        </p:nvSpPr>
        <p:spPr/>
        <p:txBody>
          <a:bodyPr>
            <a:normAutofit fontScale="90000"/>
          </a:bodyPr>
          <a:lstStyle/>
          <a:p>
            <a:br>
              <a:rPr lang="en-US" dirty="0">
                <a:solidFill>
                  <a:srgbClr val="002060"/>
                </a:solidFill>
                <a:latin typeface="Helvetica" pitchFamily="34" charset="0"/>
              </a:rPr>
            </a:br>
            <a:br>
              <a:rPr lang="en-US" dirty="0">
                <a:solidFill>
                  <a:srgbClr val="002060"/>
                </a:solidFill>
                <a:latin typeface="Helvetica" pitchFamily="34" charset="0"/>
              </a:rPr>
            </a:br>
            <a:r>
              <a:rPr lang="en-US" dirty="0">
                <a:solidFill>
                  <a:srgbClr val="002060"/>
                </a:solidFill>
                <a:latin typeface="Helvetica" pitchFamily="34" charset="0"/>
              </a:rPr>
              <a:t>Amendments 6.14 &amp; 6.15:  </a:t>
            </a:r>
            <a:r>
              <a:rPr lang="en-US" sz="2200" dirty="0">
                <a:solidFill>
                  <a:srgbClr val="002060"/>
                </a:solidFill>
                <a:latin typeface="Helvetica" pitchFamily="34" charset="0"/>
              </a:rPr>
              <a:t>Messaging/Text Apps</a:t>
            </a:r>
            <a:br>
              <a:rPr lang="en-US" sz="2200" dirty="0">
                <a:solidFill>
                  <a:srgbClr val="002060"/>
                </a:solidFill>
                <a:latin typeface="Helvetica" pitchFamily="34" charset="0"/>
              </a:rPr>
            </a:br>
            <a:r>
              <a:rPr lang="en-US" sz="2200" dirty="0">
                <a:solidFill>
                  <a:srgbClr val="002060"/>
                </a:solidFill>
                <a:latin typeface="Helvetica" pitchFamily="34" charset="0"/>
              </a:rPr>
              <a:t>Sponsors:  CMs Amy Peck / Tarsha Jackson</a:t>
            </a:r>
            <a:br>
              <a:rPr lang="en-US" sz="2200" u="sng" dirty="0"/>
            </a:br>
            <a:br>
              <a:rPr lang="en-US" sz="2200" u="sng" dirty="0"/>
            </a:br>
            <a:endParaRPr lang="en-US" sz="2200" dirty="0"/>
          </a:p>
        </p:txBody>
      </p:sp>
      <p:pic>
        <p:nvPicPr>
          <p:cNvPr id="6" name="Content Placeholder 5">
            <a:extLst>
              <a:ext uri="{FF2B5EF4-FFF2-40B4-BE49-F238E27FC236}">
                <a16:creationId xmlns:a16="http://schemas.microsoft.com/office/drawing/2014/main" id="{40D77DB4-C53B-49B8-AD86-4DDFDD8D29CE}"/>
              </a:ext>
            </a:extLst>
          </p:cNvPr>
          <p:cNvPicPr>
            <a:picLocks noGrp="1" noChangeAspect="1"/>
          </p:cNvPicPr>
          <p:nvPr>
            <p:ph sz="half" idx="2"/>
          </p:nvPr>
        </p:nvPicPr>
        <p:blipFill>
          <a:blip r:embed="rId3"/>
          <a:stretch>
            <a:fillRect/>
          </a:stretch>
        </p:blipFill>
        <p:spPr>
          <a:xfrm>
            <a:off x="4572000" y="1722501"/>
            <a:ext cx="4243803" cy="2834860"/>
          </a:xfrm>
          <a:prstGeom prst="rect">
            <a:avLst/>
          </a:prstGeom>
        </p:spPr>
      </p:pic>
      <p:sp>
        <p:nvSpPr>
          <p:cNvPr id="4" name="Slide Number Placeholder 3">
            <a:extLst>
              <a:ext uri="{FF2B5EF4-FFF2-40B4-BE49-F238E27FC236}">
                <a16:creationId xmlns:a16="http://schemas.microsoft.com/office/drawing/2014/main" id="{9C15B22A-6130-4D0A-8F80-48823A88B756}"/>
              </a:ext>
            </a:extLst>
          </p:cNvPr>
          <p:cNvSpPr>
            <a:spLocks noGrp="1"/>
          </p:cNvSpPr>
          <p:nvPr>
            <p:ph type="sldNum" sz="quarter" idx="12"/>
          </p:nvPr>
        </p:nvSpPr>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5</a:t>
            </a:fld>
            <a:endParaRPr lang="en-US" dirty="0">
              <a:solidFill>
                <a:prstClr val="black"/>
              </a:solidFill>
              <a:ea typeface="ＭＳ Ｐゴシック" charset="0"/>
            </a:endParaRPr>
          </a:p>
        </p:txBody>
      </p:sp>
      <p:sp>
        <p:nvSpPr>
          <p:cNvPr id="8" name="Content Placeholder 2">
            <a:extLst>
              <a:ext uri="{FF2B5EF4-FFF2-40B4-BE49-F238E27FC236}">
                <a16:creationId xmlns:a16="http://schemas.microsoft.com/office/drawing/2014/main" id="{47B967A7-5921-4806-86C0-3A359109EF84}"/>
              </a:ext>
            </a:extLst>
          </p:cNvPr>
          <p:cNvSpPr txBox="1">
            <a:spLocks/>
          </p:cNvSpPr>
          <p:nvPr/>
        </p:nvSpPr>
        <p:spPr>
          <a:xfrm>
            <a:off x="457200" y="1642872"/>
            <a:ext cx="3867150" cy="203242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804672" indent="-347472" algn="l" defTabSz="914400" rtl="0" eaLnBrk="1" latinLnBrk="0" hangingPunct="1">
              <a:lnSpc>
                <a:spcPct val="90000"/>
              </a:lnSpc>
              <a:spcBef>
                <a:spcPts val="500"/>
              </a:spcBef>
              <a:spcAft>
                <a:spcPts val="1200"/>
              </a:spcAft>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261872" indent="-347472" algn="l" defTabSz="914400" rtl="0" eaLnBrk="1" latinLnBrk="0" hangingPunct="1">
              <a:lnSpc>
                <a:spcPct val="90000"/>
              </a:lnSpc>
              <a:spcBef>
                <a:spcPts val="500"/>
              </a:spcBef>
              <a:spcAft>
                <a:spcPts val="1200"/>
              </a:spcAft>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176272" indent="-347472" algn="l" defTabSz="914400" rtl="0" eaLnBrk="1" latinLnBrk="0" hangingPunct="1">
              <a:lnSpc>
                <a:spcPct val="90000"/>
              </a:lnSpc>
              <a:spcBef>
                <a:spcPts val="500"/>
              </a:spcBef>
              <a:spcAft>
                <a:spcPts val="12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1100" dirty="0">
                <a:solidFill>
                  <a:schemeClr val="tx1">
                    <a:lumMod val="65000"/>
                    <a:lumOff val="35000"/>
                  </a:schemeClr>
                </a:solidFill>
              </a:rPr>
              <a:t>The Solid Waste Department shall explore the possibility of sending automatic text messages for those who opt in to remind them each month of their trash/recycling days and whether it is junk or tree waste month. </a:t>
            </a:r>
          </a:p>
          <a:p>
            <a:pPr marL="342900" indent="-342900">
              <a:lnSpc>
                <a:spcPct val="110000"/>
              </a:lnSpc>
              <a:buFont typeface="Arial" panose="020B0604020202020204" pitchFamily="34" charset="0"/>
              <a:buChar char="•"/>
            </a:pPr>
            <a:r>
              <a:rPr lang="en-US" sz="1100" dirty="0">
                <a:solidFill>
                  <a:schemeClr val="tx1">
                    <a:lumMod val="65000"/>
                    <a:lumOff val="35000"/>
                  </a:schemeClr>
                </a:solidFill>
              </a:rPr>
              <a:t>An app shall be created to show where Solid waste Management trucks are located in real time. Once a street is collected, this shall be reflected on the map so that individuals can see when their trash/recycling will be picked up or if their house was missed.</a:t>
            </a:r>
          </a:p>
        </p:txBody>
      </p:sp>
      <p:sp>
        <p:nvSpPr>
          <p:cNvPr id="9" name="TextBox 8">
            <a:extLst>
              <a:ext uri="{FF2B5EF4-FFF2-40B4-BE49-F238E27FC236}">
                <a16:creationId xmlns:a16="http://schemas.microsoft.com/office/drawing/2014/main" id="{F6B1111D-732B-4DBF-A030-CC6C405E3FA0}"/>
              </a:ext>
            </a:extLst>
          </p:cNvPr>
          <p:cNvSpPr txBox="1"/>
          <p:nvPr/>
        </p:nvSpPr>
        <p:spPr>
          <a:xfrm>
            <a:off x="828859" y="3675298"/>
            <a:ext cx="3495491" cy="2876621"/>
          </a:xfrm>
          <a:prstGeom prst="rect">
            <a:avLst/>
          </a:prstGeom>
          <a:noFill/>
        </p:spPr>
        <p:txBody>
          <a:bodyPr wrap="square" rtlCol="0">
            <a:spAutoFit/>
          </a:bodyPr>
          <a:lstStyle/>
          <a:p>
            <a:pPr marL="342900" lvl="1" indent="-342900">
              <a:lnSpc>
                <a:spcPct val="110000"/>
              </a:lnSpc>
              <a:spcBef>
                <a:spcPts val="1000"/>
              </a:spcBef>
              <a:spcAft>
                <a:spcPts val="1200"/>
              </a:spcAft>
              <a:buFont typeface="Arial" panose="020B0604020202020204" pitchFamily="34" charset="0"/>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SWMD Supports these amendments as they align with our new HTX Collects App – where citizens may sign up for service notification reminders.  Note that sending text messages in not an option at this time.</a:t>
            </a:r>
          </a:p>
          <a:p>
            <a:pPr marL="342900" lvl="1" indent="-342900">
              <a:lnSpc>
                <a:spcPct val="110000"/>
              </a:lnSpc>
              <a:spcBef>
                <a:spcPts val="1000"/>
              </a:spcBef>
              <a:spcAft>
                <a:spcPts val="1200"/>
              </a:spcAft>
              <a:buFont typeface="Arial" panose="020B0604020202020204" pitchFamily="34" charset="0"/>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Once procured, Rubicon Global, LLC, will provide technical support for vehicle tracking, vehicle routing and performance management for the department’s fleet which may become a part of a real time customer viewable dashboard.</a:t>
            </a:r>
          </a:p>
          <a:p>
            <a:pPr>
              <a:lnSpc>
                <a:spcPct val="110000"/>
              </a:lnSpc>
              <a:spcBef>
                <a:spcPts val="1000"/>
              </a:spcBef>
              <a:spcAft>
                <a:spcPts val="1200"/>
              </a:spcAft>
              <a:buFont typeface="Arial" panose="020B0604020202020204" pitchFamily="34" charset="0"/>
            </a:pPr>
            <a:endParaRPr lang="en-US" sz="11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1653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890C3-239C-4E30-8275-CD970EB40353}"/>
              </a:ext>
            </a:extLst>
          </p:cNvPr>
          <p:cNvSpPr>
            <a:spLocks noGrp="1"/>
          </p:cNvSpPr>
          <p:nvPr>
            <p:ph type="title"/>
          </p:nvPr>
        </p:nvSpPr>
        <p:spPr/>
        <p:txBody>
          <a:bodyPr>
            <a:normAutofit fontScale="90000"/>
          </a:bodyPr>
          <a:lstStyle/>
          <a:p>
            <a:br>
              <a:rPr lang="en-US" dirty="0">
                <a:solidFill>
                  <a:srgbClr val="002060"/>
                </a:solidFill>
                <a:latin typeface="Helvetica" pitchFamily="34" charset="0"/>
              </a:rPr>
            </a:br>
            <a:r>
              <a:rPr lang="en-US" dirty="0">
                <a:solidFill>
                  <a:srgbClr val="002060"/>
                </a:solidFill>
                <a:latin typeface="Helvetica" pitchFamily="34" charset="0"/>
              </a:rPr>
              <a:t>Amendment 7.01:  </a:t>
            </a:r>
            <a:r>
              <a:rPr lang="en-US" sz="2200" dirty="0"/>
              <a:t>Neighborhood Depositories </a:t>
            </a:r>
            <a:br>
              <a:rPr lang="en-US" sz="2000" u="sng" dirty="0"/>
            </a:br>
            <a:r>
              <a:rPr lang="en-US" sz="2000" dirty="0"/>
              <a:t>Sponsor:  Council Member Tarsha Jackson</a:t>
            </a:r>
            <a:br>
              <a:rPr lang="en-US" sz="2000" u="sng" dirty="0"/>
            </a:br>
            <a:endParaRPr lang="en-US" sz="2000" dirty="0"/>
          </a:p>
        </p:txBody>
      </p:sp>
      <p:sp>
        <p:nvSpPr>
          <p:cNvPr id="3" name="Content Placeholder 2">
            <a:extLst>
              <a:ext uri="{FF2B5EF4-FFF2-40B4-BE49-F238E27FC236}">
                <a16:creationId xmlns:a16="http://schemas.microsoft.com/office/drawing/2014/main" id="{BC51953E-FE0E-4CFF-9EBB-05A49A41AE2A}"/>
              </a:ext>
            </a:extLst>
          </p:cNvPr>
          <p:cNvSpPr>
            <a:spLocks noGrp="1"/>
          </p:cNvSpPr>
          <p:nvPr>
            <p:ph sz="half" idx="1"/>
          </p:nvPr>
        </p:nvSpPr>
        <p:spPr>
          <a:xfrm>
            <a:off x="457200" y="1384183"/>
            <a:ext cx="3867150" cy="4457627"/>
          </a:xfrm>
        </p:spPr>
        <p:txBody>
          <a:bodyPr>
            <a:normAutofit/>
          </a:bodyPr>
          <a:lstStyle/>
          <a:p>
            <a:pPr>
              <a:lnSpc>
                <a:spcPct val="110000"/>
              </a:lnSpc>
            </a:pPr>
            <a:r>
              <a:rPr lang="en-US" sz="1100" dirty="0">
                <a:solidFill>
                  <a:schemeClr val="tx1">
                    <a:lumMod val="65000"/>
                    <a:lumOff val="35000"/>
                  </a:schemeClr>
                </a:solidFill>
              </a:rPr>
              <a:t>The illegal dumping problem in the city is out of hand, and is especially egregious in a number of districts, including B. One way to mitigate the problem is by giving people greater access to disposing of their trash and tires legally at depositories. This amendment would increase the number of days of operation at the existing depositories from 5 to 6 days a week.</a:t>
            </a:r>
          </a:p>
          <a:p>
            <a:pPr marL="457200" indent="-228600">
              <a:lnSpc>
                <a:spcPct val="110000"/>
              </a:lnSpc>
              <a:buFont typeface="Arial" panose="020B0604020202020204" pitchFamily="34" charset="0"/>
              <a:buChar char="•"/>
            </a:pPr>
            <a:r>
              <a:rPr lang="en-US" sz="1100" dirty="0">
                <a:solidFill>
                  <a:schemeClr val="tx1">
                    <a:lumMod val="65000"/>
                    <a:lumOff val="35000"/>
                  </a:schemeClr>
                </a:solidFill>
              </a:rPr>
              <a:t>The department supports this amendment.</a:t>
            </a:r>
          </a:p>
          <a:p>
            <a:pPr marL="457200" indent="-228600">
              <a:lnSpc>
                <a:spcPct val="110000"/>
              </a:lnSpc>
              <a:buFont typeface="Arial" panose="020B0604020202020204" pitchFamily="34" charset="0"/>
              <a:buChar char="•"/>
            </a:pPr>
            <a:r>
              <a:rPr lang="en-US" sz="1100" dirty="0">
                <a:solidFill>
                  <a:schemeClr val="tx1">
                    <a:lumMod val="65000"/>
                    <a:lumOff val="35000"/>
                  </a:schemeClr>
                </a:solidFill>
              </a:rPr>
              <a:t>Effective July 1, 2021, all Neighborhood Depository sites were officially opened six (6) days a week, Tuesday-Sunday, 9 a.m. – 7 p.m. </a:t>
            </a:r>
          </a:p>
          <a:p>
            <a:pPr marL="457200" indent="-228600">
              <a:lnSpc>
                <a:spcPct val="110000"/>
              </a:lnSpc>
              <a:buFont typeface="Arial" panose="020B0604020202020204" pitchFamily="34" charset="0"/>
              <a:buChar char="•"/>
            </a:pPr>
            <a:r>
              <a:rPr lang="en-US" sz="1100" dirty="0">
                <a:solidFill>
                  <a:schemeClr val="tx1">
                    <a:lumMod val="65000"/>
                    <a:lumOff val="35000"/>
                  </a:schemeClr>
                </a:solidFill>
              </a:rPr>
              <a:t>Fiscal Impact for this action is estimated to be $291,000.00 for FY22 and will impact the General Fund.</a:t>
            </a:r>
          </a:p>
          <a:p>
            <a:pPr marL="114300" indent="-228600">
              <a:lnSpc>
                <a:spcPct val="110000"/>
              </a:lnSpc>
              <a:buFont typeface="Arial" panose="020B0604020202020204" pitchFamily="34" charset="0"/>
              <a:buChar char="•"/>
            </a:pPr>
            <a:endParaRPr lang="en-US" sz="1100" dirty="0">
              <a:solidFill>
                <a:schemeClr val="tx1">
                  <a:lumMod val="65000"/>
                  <a:lumOff val="35000"/>
                </a:schemeClr>
              </a:solidFill>
            </a:endParaRPr>
          </a:p>
        </p:txBody>
      </p:sp>
      <p:pic>
        <p:nvPicPr>
          <p:cNvPr id="6" name="Content Placeholder 5">
            <a:extLst>
              <a:ext uri="{FF2B5EF4-FFF2-40B4-BE49-F238E27FC236}">
                <a16:creationId xmlns:a16="http://schemas.microsoft.com/office/drawing/2014/main" id="{B57E5AC1-0598-46D5-9150-2071C1A46796}"/>
              </a:ext>
            </a:extLst>
          </p:cNvPr>
          <p:cNvPicPr>
            <a:picLocks noGrp="1" noChangeAspect="1"/>
          </p:cNvPicPr>
          <p:nvPr>
            <p:ph sz="half" idx="2"/>
          </p:nvPr>
        </p:nvPicPr>
        <p:blipFill>
          <a:blip r:embed="rId3"/>
          <a:stretch>
            <a:fillRect/>
          </a:stretch>
        </p:blipFill>
        <p:spPr>
          <a:xfrm>
            <a:off x="4975371" y="1271623"/>
            <a:ext cx="3296174" cy="2425984"/>
          </a:xfrm>
          <a:prstGeom prst="rect">
            <a:avLst/>
          </a:prstGeom>
        </p:spPr>
      </p:pic>
      <p:sp>
        <p:nvSpPr>
          <p:cNvPr id="4" name="Slide Number Placeholder 3">
            <a:extLst>
              <a:ext uri="{FF2B5EF4-FFF2-40B4-BE49-F238E27FC236}">
                <a16:creationId xmlns:a16="http://schemas.microsoft.com/office/drawing/2014/main" id="{9C15B22A-6130-4D0A-8F80-48823A88B756}"/>
              </a:ext>
            </a:extLst>
          </p:cNvPr>
          <p:cNvSpPr>
            <a:spLocks noGrp="1"/>
          </p:cNvSpPr>
          <p:nvPr>
            <p:ph type="sldNum" sz="quarter" idx="12"/>
          </p:nvPr>
        </p:nvSpPr>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6</a:t>
            </a:fld>
            <a:endParaRPr lang="en-US" dirty="0">
              <a:solidFill>
                <a:prstClr val="black"/>
              </a:solidFill>
              <a:ea typeface="ＭＳ Ｐゴシック" charset="0"/>
            </a:endParaRPr>
          </a:p>
        </p:txBody>
      </p:sp>
      <p:sp>
        <p:nvSpPr>
          <p:cNvPr id="34" name="Rectangle 33">
            <a:extLst>
              <a:ext uri="{FF2B5EF4-FFF2-40B4-BE49-F238E27FC236}">
                <a16:creationId xmlns:a16="http://schemas.microsoft.com/office/drawing/2014/main" id="{D20239A9-8443-4282-AA3B-FC26DB5D5D48}"/>
              </a:ext>
            </a:extLst>
          </p:cNvPr>
          <p:cNvSpPr/>
          <p:nvPr/>
        </p:nvSpPr>
        <p:spPr>
          <a:xfrm>
            <a:off x="457200" y="1143000"/>
            <a:ext cx="8060047" cy="4894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400" dirty="0"/>
          </a:p>
        </p:txBody>
      </p:sp>
      <p:pic>
        <p:nvPicPr>
          <p:cNvPr id="7" name="Picture 6">
            <a:extLst>
              <a:ext uri="{FF2B5EF4-FFF2-40B4-BE49-F238E27FC236}">
                <a16:creationId xmlns:a16="http://schemas.microsoft.com/office/drawing/2014/main" id="{8F582ABE-1423-43C3-B733-65040FC122B6}"/>
              </a:ext>
            </a:extLst>
          </p:cNvPr>
          <p:cNvPicPr>
            <a:picLocks noChangeAspect="1"/>
          </p:cNvPicPr>
          <p:nvPr/>
        </p:nvPicPr>
        <p:blipFill>
          <a:blip r:embed="rId4"/>
          <a:stretch>
            <a:fillRect/>
          </a:stretch>
        </p:blipFill>
        <p:spPr>
          <a:xfrm>
            <a:off x="4975371" y="3842290"/>
            <a:ext cx="3297603" cy="2195654"/>
          </a:xfrm>
          <a:prstGeom prst="rect">
            <a:avLst/>
          </a:prstGeom>
        </p:spPr>
      </p:pic>
    </p:spTree>
    <p:extLst>
      <p:ext uri="{BB962C8B-B14F-4D97-AF65-F5344CB8AC3E}">
        <p14:creationId xmlns:p14="http://schemas.microsoft.com/office/powerpoint/2010/main" val="3094125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890C3-239C-4E30-8275-CD970EB40353}"/>
              </a:ext>
            </a:extLst>
          </p:cNvPr>
          <p:cNvSpPr>
            <a:spLocks noGrp="1"/>
          </p:cNvSpPr>
          <p:nvPr>
            <p:ph type="title"/>
          </p:nvPr>
        </p:nvSpPr>
        <p:spPr/>
        <p:txBody>
          <a:bodyPr>
            <a:normAutofit/>
          </a:bodyPr>
          <a:lstStyle/>
          <a:p>
            <a:r>
              <a:rPr lang="en-US" sz="2500" dirty="0">
                <a:solidFill>
                  <a:srgbClr val="002060"/>
                </a:solidFill>
              </a:rPr>
              <a:t>Amendment 8.01</a:t>
            </a:r>
            <a:r>
              <a:rPr lang="en-US" sz="2000" dirty="0"/>
              <a:t>:  Multi-Family Recycling </a:t>
            </a:r>
            <a:br>
              <a:rPr lang="en-US" sz="2000" dirty="0"/>
            </a:br>
            <a:r>
              <a:rPr lang="en-US" sz="2000" dirty="0"/>
              <a:t>Sponsor:  Council Member Kamin</a:t>
            </a:r>
          </a:p>
        </p:txBody>
      </p:sp>
      <p:sp>
        <p:nvSpPr>
          <p:cNvPr id="3" name="Content Placeholder 2">
            <a:extLst>
              <a:ext uri="{FF2B5EF4-FFF2-40B4-BE49-F238E27FC236}">
                <a16:creationId xmlns:a16="http://schemas.microsoft.com/office/drawing/2014/main" id="{ACCA9BB8-B2FB-495A-873F-B8B5C66BFBBC}"/>
              </a:ext>
            </a:extLst>
          </p:cNvPr>
          <p:cNvSpPr>
            <a:spLocks noGrp="1"/>
          </p:cNvSpPr>
          <p:nvPr>
            <p:ph sz="half" idx="1"/>
          </p:nvPr>
        </p:nvSpPr>
        <p:spPr/>
        <p:txBody>
          <a:bodyPr>
            <a:normAutofit/>
          </a:bodyPr>
          <a:lstStyle/>
          <a:p>
            <a:pPr>
              <a:lnSpc>
                <a:spcPct val="110000"/>
              </a:lnSpc>
            </a:pPr>
            <a:r>
              <a:rPr lang="en-US" sz="1100" dirty="0">
                <a:solidFill>
                  <a:schemeClr val="tx1">
                    <a:lumMod val="65000"/>
                    <a:lumOff val="35000"/>
                  </a:schemeClr>
                </a:solidFill>
              </a:rPr>
              <a:t>Before the end of FY22, the Solid Waste Management Department shall begin the stakeholder engagement process regarding mandatory multi-family recycling. The Solid Waste Management Department shall present an ordinance for a vote before Houston City Council for a program that will begin implementation no later than January 2024.</a:t>
            </a:r>
          </a:p>
          <a:p>
            <a:pPr marL="342900" indent="-342900">
              <a:lnSpc>
                <a:spcPct val="110000"/>
              </a:lnSpc>
              <a:buFont typeface="Arial" panose="020B0604020202020204" pitchFamily="34" charset="0"/>
              <a:buChar char="•"/>
            </a:pPr>
            <a:r>
              <a:rPr lang="en-US" sz="1100" dirty="0">
                <a:solidFill>
                  <a:schemeClr val="tx1">
                    <a:lumMod val="65000"/>
                    <a:lumOff val="35000"/>
                  </a:schemeClr>
                </a:solidFill>
              </a:rPr>
              <a:t>The department supports this amendment. </a:t>
            </a:r>
          </a:p>
          <a:p>
            <a:pPr marL="342900" indent="-342900">
              <a:lnSpc>
                <a:spcPct val="110000"/>
              </a:lnSpc>
              <a:buFont typeface="Arial" panose="020B0604020202020204" pitchFamily="34" charset="0"/>
              <a:buChar char="•"/>
            </a:pPr>
            <a:r>
              <a:rPr lang="en-US" sz="1100" dirty="0">
                <a:solidFill>
                  <a:schemeClr val="tx1">
                    <a:lumMod val="65000"/>
                    <a:lumOff val="35000"/>
                  </a:schemeClr>
                </a:solidFill>
              </a:rPr>
              <a:t>The amendment aligns with the City’s Long-Range Plan.</a:t>
            </a:r>
          </a:p>
          <a:p>
            <a:pPr marL="342900" indent="-342900">
              <a:lnSpc>
                <a:spcPct val="110000"/>
              </a:lnSpc>
              <a:buFont typeface="Arial" panose="020B0604020202020204" pitchFamily="34" charset="0"/>
              <a:buChar char="•"/>
            </a:pPr>
            <a:r>
              <a:rPr lang="en-US" sz="1100" dirty="0">
                <a:solidFill>
                  <a:schemeClr val="tx1">
                    <a:lumMod val="65000"/>
                    <a:lumOff val="35000"/>
                  </a:schemeClr>
                </a:solidFill>
              </a:rPr>
              <a:t>Kinder Institute 2020 Housing Report indicates trends toward future housing in the city will be multifamily.  </a:t>
            </a:r>
          </a:p>
          <a:p>
            <a:pPr marL="342900" indent="-342900">
              <a:lnSpc>
                <a:spcPct val="110000"/>
              </a:lnSpc>
              <a:buFont typeface="Arial" panose="020B0604020202020204" pitchFamily="34" charset="0"/>
              <a:buChar char="•"/>
            </a:pPr>
            <a:r>
              <a:rPr lang="en-US" sz="1100" dirty="0">
                <a:solidFill>
                  <a:schemeClr val="tx1">
                    <a:lumMod val="65000"/>
                    <a:lumOff val="35000"/>
                  </a:schemeClr>
                </a:solidFill>
              </a:rPr>
              <a:t>More than one-half of Houston's 2.3 million residents are multi-family dwellers, generating on average 7 lbs. of waste per person per day (TCEQ), or an estimated 800K – 1 million tons annually of home garbage.</a:t>
            </a:r>
          </a:p>
          <a:p>
            <a:pPr>
              <a:lnSpc>
                <a:spcPct val="110000"/>
              </a:lnSpc>
            </a:pPr>
            <a:endParaRPr lang="en-US" sz="1100" dirty="0">
              <a:solidFill>
                <a:schemeClr val="tx1">
                  <a:lumMod val="65000"/>
                  <a:lumOff val="35000"/>
                </a:schemeClr>
              </a:solidFill>
            </a:endParaRPr>
          </a:p>
        </p:txBody>
      </p:sp>
      <p:sp>
        <p:nvSpPr>
          <p:cNvPr id="4" name="Slide Number Placeholder 3">
            <a:extLst>
              <a:ext uri="{FF2B5EF4-FFF2-40B4-BE49-F238E27FC236}">
                <a16:creationId xmlns:a16="http://schemas.microsoft.com/office/drawing/2014/main" id="{9C15B22A-6130-4D0A-8F80-48823A88B756}"/>
              </a:ext>
            </a:extLst>
          </p:cNvPr>
          <p:cNvSpPr>
            <a:spLocks noGrp="1"/>
          </p:cNvSpPr>
          <p:nvPr>
            <p:ph type="sldNum" sz="quarter" idx="12"/>
          </p:nvPr>
        </p:nvSpPr>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7</a:t>
            </a:fld>
            <a:endParaRPr lang="en-US" dirty="0">
              <a:solidFill>
                <a:prstClr val="black"/>
              </a:solidFill>
              <a:ea typeface="ＭＳ Ｐゴシック" charset="0"/>
            </a:endParaRPr>
          </a:p>
        </p:txBody>
      </p:sp>
      <p:sp>
        <p:nvSpPr>
          <p:cNvPr id="34" name="Rectangle 33">
            <a:extLst>
              <a:ext uri="{FF2B5EF4-FFF2-40B4-BE49-F238E27FC236}">
                <a16:creationId xmlns:a16="http://schemas.microsoft.com/office/drawing/2014/main" id="{D20239A9-8443-4282-AA3B-FC26DB5D5D48}"/>
              </a:ext>
            </a:extLst>
          </p:cNvPr>
          <p:cNvSpPr/>
          <p:nvPr/>
        </p:nvSpPr>
        <p:spPr>
          <a:xfrm>
            <a:off x="457200" y="1143001"/>
            <a:ext cx="8093034" cy="4546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400" dirty="0"/>
          </a:p>
        </p:txBody>
      </p:sp>
      <p:pic>
        <p:nvPicPr>
          <p:cNvPr id="10" name="Content Placeholder 9">
            <a:extLst>
              <a:ext uri="{FF2B5EF4-FFF2-40B4-BE49-F238E27FC236}">
                <a16:creationId xmlns:a16="http://schemas.microsoft.com/office/drawing/2014/main" id="{29A3D297-FE7C-4CA6-B08A-5444DD3146B9}"/>
              </a:ext>
            </a:extLst>
          </p:cNvPr>
          <p:cNvPicPr>
            <a:picLocks noGrp="1" noChangeAspect="1"/>
          </p:cNvPicPr>
          <p:nvPr>
            <p:ph sz="half" idx="2"/>
          </p:nvPr>
        </p:nvPicPr>
        <p:blipFill>
          <a:blip r:embed="rId3"/>
          <a:stretch>
            <a:fillRect/>
          </a:stretch>
        </p:blipFill>
        <p:spPr>
          <a:xfrm>
            <a:off x="4488952" y="1490472"/>
            <a:ext cx="4259895" cy="2396190"/>
          </a:xfrm>
          <a:prstGeom prst="rect">
            <a:avLst/>
          </a:prstGeom>
        </p:spPr>
      </p:pic>
      <p:pic>
        <p:nvPicPr>
          <p:cNvPr id="5" name="Picture 4">
            <a:extLst>
              <a:ext uri="{FF2B5EF4-FFF2-40B4-BE49-F238E27FC236}">
                <a16:creationId xmlns:a16="http://schemas.microsoft.com/office/drawing/2014/main" id="{AC036704-9F6F-485A-BD5C-5E86282DBAFD}"/>
              </a:ext>
            </a:extLst>
          </p:cNvPr>
          <p:cNvPicPr>
            <a:picLocks noChangeAspect="1"/>
          </p:cNvPicPr>
          <p:nvPr/>
        </p:nvPicPr>
        <p:blipFill>
          <a:blip r:embed="rId4"/>
          <a:stretch>
            <a:fillRect/>
          </a:stretch>
        </p:blipFill>
        <p:spPr>
          <a:xfrm>
            <a:off x="4486085" y="4008450"/>
            <a:ext cx="4259894" cy="2521011"/>
          </a:xfrm>
          <a:prstGeom prst="rect">
            <a:avLst/>
          </a:prstGeom>
        </p:spPr>
      </p:pic>
    </p:spTree>
    <p:extLst>
      <p:ext uri="{BB962C8B-B14F-4D97-AF65-F5344CB8AC3E}">
        <p14:creationId xmlns:p14="http://schemas.microsoft.com/office/powerpoint/2010/main" val="3108378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F8D1A4-ADDC-45FC-B72B-404549A9A8C5}"/>
              </a:ext>
            </a:extLst>
          </p:cNvPr>
          <p:cNvSpPr>
            <a:spLocks noGrp="1"/>
          </p:cNvSpPr>
          <p:nvPr>
            <p:ph sz="half" idx="1"/>
          </p:nvPr>
        </p:nvSpPr>
        <p:spPr>
          <a:xfrm>
            <a:off x="457200" y="1143000"/>
            <a:ext cx="4038107" cy="5535070"/>
          </a:xfrm>
        </p:spPr>
        <p:txBody>
          <a:bodyPr>
            <a:normAutofit/>
          </a:bodyPr>
          <a:lstStyle/>
          <a:p>
            <a:pPr>
              <a:lnSpc>
                <a:spcPct val="110000"/>
              </a:lnSpc>
            </a:pPr>
            <a:endParaRPr lang="en-US" sz="1100" dirty="0">
              <a:solidFill>
                <a:schemeClr val="tx1">
                  <a:lumMod val="65000"/>
                  <a:lumOff val="35000"/>
                </a:schemeClr>
              </a:solidFill>
            </a:endParaRPr>
          </a:p>
          <a:p>
            <a:pPr>
              <a:lnSpc>
                <a:spcPct val="110000"/>
              </a:lnSpc>
            </a:pPr>
            <a:r>
              <a:rPr lang="en-US" sz="1100" dirty="0">
                <a:solidFill>
                  <a:schemeClr val="tx1">
                    <a:lumMod val="65000"/>
                    <a:lumOff val="35000"/>
                  </a:schemeClr>
                </a:solidFill>
              </a:rPr>
              <a:t>The City of Houston shall create and assess a developer impact fee for new residential development if the development requires refuse collection to be provided by the Solid Waste Management Department. The fee shall be calculated by multiplying the number of new single-family dwellings in the development by the cost to deliver a new refuse container as established in the City Fee Schedule (currently $24.86). The impact fee shall not be imposed on a new development if the refuse collection service is privatized.</a:t>
            </a:r>
          </a:p>
          <a:p>
            <a:pPr marL="342900" indent="-342900">
              <a:lnSpc>
                <a:spcPct val="110000"/>
              </a:lnSpc>
              <a:buFont typeface="Arial" panose="020B0604020202020204" pitchFamily="34" charset="0"/>
              <a:buChar char="•"/>
            </a:pPr>
            <a:r>
              <a:rPr lang="en-US" sz="1100" dirty="0">
                <a:solidFill>
                  <a:schemeClr val="tx1">
                    <a:lumMod val="65000"/>
                    <a:lumOff val="35000"/>
                  </a:schemeClr>
                </a:solidFill>
              </a:rPr>
              <a:t>Ch. 395 TX Local Gov’t Code - Impact Fees authorize cities to charge a fee for capital improvements. </a:t>
            </a:r>
          </a:p>
          <a:p>
            <a:pPr marL="342900" indent="-342900">
              <a:lnSpc>
                <a:spcPct val="110000"/>
              </a:lnSpc>
              <a:buFont typeface="Arial" panose="020B0604020202020204" pitchFamily="34" charset="0"/>
              <a:buChar char="•"/>
            </a:pPr>
            <a:r>
              <a:rPr lang="en-US" sz="1100" dirty="0">
                <a:solidFill>
                  <a:schemeClr val="tx1">
                    <a:lumMod val="65000"/>
                    <a:lumOff val="35000"/>
                  </a:schemeClr>
                </a:solidFill>
              </a:rPr>
              <a:t>This fee does not fit in this category</a:t>
            </a:r>
          </a:p>
          <a:p>
            <a:pPr marL="342900" indent="-342900">
              <a:lnSpc>
                <a:spcPct val="110000"/>
              </a:lnSpc>
              <a:buFont typeface="Arial" panose="020B0604020202020204" pitchFamily="34" charset="0"/>
              <a:buChar char="•"/>
            </a:pPr>
            <a:r>
              <a:rPr lang="en-US" sz="1100" dirty="0">
                <a:solidFill>
                  <a:schemeClr val="tx1">
                    <a:lumMod val="65000"/>
                    <a:lumOff val="35000"/>
                  </a:schemeClr>
                </a:solidFill>
              </a:rPr>
              <a:t>The law prohibits the City from charges twice for the same fees.  The proposed is within the scope of fees already charged with the container lease fee.  </a:t>
            </a:r>
          </a:p>
          <a:p>
            <a:pPr>
              <a:lnSpc>
                <a:spcPct val="110000"/>
              </a:lnSpc>
            </a:pPr>
            <a:endParaRPr lang="en-US" sz="1100" dirty="0">
              <a:solidFill>
                <a:schemeClr val="tx1">
                  <a:lumMod val="65000"/>
                  <a:lumOff val="35000"/>
                </a:schemeClr>
              </a:solidFill>
            </a:endParaRPr>
          </a:p>
        </p:txBody>
      </p:sp>
      <p:pic>
        <p:nvPicPr>
          <p:cNvPr id="7" name="Content Placeholder 6">
            <a:extLst>
              <a:ext uri="{FF2B5EF4-FFF2-40B4-BE49-F238E27FC236}">
                <a16:creationId xmlns:a16="http://schemas.microsoft.com/office/drawing/2014/main" id="{32373B60-66F9-41AD-92DD-15D0E89F83DA}"/>
              </a:ext>
            </a:extLst>
          </p:cNvPr>
          <p:cNvPicPr>
            <a:picLocks noGrp="1" noChangeAspect="1"/>
          </p:cNvPicPr>
          <p:nvPr>
            <p:ph sz="half" idx="2"/>
          </p:nvPr>
        </p:nvPicPr>
        <p:blipFill>
          <a:blip r:embed="rId3"/>
          <a:stretch>
            <a:fillRect/>
          </a:stretch>
        </p:blipFill>
        <p:spPr>
          <a:xfrm>
            <a:off x="4819650" y="2506942"/>
            <a:ext cx="3867150" cy="2318779"/>
          </a:xfrm>
          <a:prstGeom prst="rect">
            <a:avLst/>
          </a:prstGeom>
        </p:spPr>
      </p:pic>
      <p:sp>
        <p:nvSpPr>
          <p:cNvPr id="4" name="Slide Number Placeholder 3">
            <a:extLst>
              <a:ext uri="{FF2B5EF4-FFF2-40B4-BE49-F238E27FC236}">
                <a16:creationId xmlns:a16="http://schemas.microsoft.com/office/drawing/2014/main" id="{9C15B22A-6130-4D0A-8F80-48823A88B756}"/>
              </a:ext>
            </a:extLst>
          </p:cNvPr>
          <p:cNvSpPr>
            <a:spLocks noGrp="1"/>
          </p:cNvSpPr>
          <p:nvPr>
            <p:ph type="sldNum" sz="quarter" idx="12"/>
          </p:nvPr>
        </p:nvSpPr>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8</a:t>
            </a:fld>
            <a:endParaRPr lang="en-US" dirty="0">
              <a:solidFill>
                <a:prstClr val="black"/>
              </a:solidFill>
              <a:ea typeface="ＭＳ Ｐゴシック" charset="0"/>
            </a:endParaRPr>
          </a:p>
        </p:txBody>
      </p:sp>
      <p:sp>
        <p:nvSpPr>
          <p:cNvPr id="34" name="Rectangle 33">
            <a:extLst>
              <a:ext uri="{FF2B5EF4-FFF2-40B4-BE49-F238E27FC236}">
                <a16:creationId xmlns:a16="http://schemas.microsoft.com/office/drawing/2014/main" id="{D20239A9-8443-4282-AA3B-FC26DB5D5D48}"/>
              </a:ext>
            </a:extLst>
          </p:cNvPr>
          <p:cNvSpPr/>
          <p:nvPr/>
        </p:nvSpPr>
        <p:spPr>
          <a:xfrm>
            <a:off x="457200" y="1143001"/>
            <a:ext cx="8093034" cy="5427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400" dirty="0"/>
          </a:p>
        </p:txBody>
      </p:sp>
      <p:sp>
        <p:nvSpPr>
          <p:cNvPr id="8" name="Title 1">
            <a:extLst>
              <a:ext uri="{FF2B5EF4-FFF2-40B4-BE49-F238E27FC236}">
                <a16:creationId xmlns:a16="http://schemas.microsoft.com/office/drawing/2014/main" id="{21FA2A86-C386-438B-AE30-B84E45D1E96E}"/>
              </a:ext>
            </a:extLst>
          </p:cNvPr>
          <p:cNvSpPr txBox="1">
            <a:spLocks/>
          </p:cNvSpPr>
          <p:nvPr/>
        </p:nvSpPr>
        <p:spPr>
          <a:xfrm>
            <a:off x="457200" y="303139"/>
            <a:ext cx="6272784" cy="839862"/>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r>
              <a:rPr lang="en-US" sz="2500" dirty="0">
                <a:solidFill>
                  <a:srgbClr val="002060"/>
                </a:solidFill>
              </a:rPr>
              <a:t>Amendment 14.04</a:t>
            </a:r>
            <a:r>
              <a:rPr lang="en-US" sz="2000" dirty="0"/>
              <a:t>: </a:t>
            </a:r>
            <a:r>
              <a:rPr lang="en-US" sz="2200" dirty="0"/>
              <a:t>Developer Fee</a:t>
            </a:r>
            <a:br>
              <a:rPr lang="en-US" sz="2000" dirty="0"/>
            </a:br>
            <a:r>
              <a:rPr lang="en-US" sz="2000" dirty="0"/>
              <a:t> Sponsor:  CM Robert Gallegos</a:t>
            </a:r>
          </a:p>
        </p:txBody>
      </p:sp>
    </p:spTree>
    <p:extLst>
      <p:ext uri="{BB962C8B-B14F-4D97-AF65-F5344CB8AC3E}">
        <p14:creationId xmlns:p14="http://schemas.microsoft.com/office/powerpoint/2010/main" val="1159179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EAF95A-41DF-4CEE-B29B-19C5F42C7498}"/>
              </a:ext>
            </a:extLst>
          </p:cNvPr>
          <p:cNvSpPr>
            <a:spLocks noGrp="1"/>
          </p:cNvSpPr>
          <p:nvPr>
            <p:ph sz="half" idx="1"/>
          </p:nvPr>
        </p:nvSpPr>
        <p:spPr>
          <a:xfrm>
            <a:off x="457200" y="1490472"/>
            <a:ext cx="3867150" cy="4351338"/>
          </a:xfrm>
        </p:spPr>
        <p:txBody>
          <a:bodyPr>
            <a:normAutofit/>
          </a:bodyPr>
          <a:lstStyle/>
          <a:p>
            <a:pPr>
              <a:lnSpc>
                <a:spcPct val="110000"/>
              </a:lnSpc>
            </a:pPr>
            <a:r>
              <a:rPr lang="en-US" sz="1100" dirty="0">
                <a:solidFill>
                  <a:schemeClr val="tx1">
                    <a:lumMod val="65000"/>
                    <a:lumOff val="35000"/>
                  </a:schemeClr>
                </a:solidFill>
              </a:rPr>
              <a:t>The City of Houston shall create and assess a one-time setup fee for new residential development waste service customers equal to the “fee for change of customer at same address” as established in the City Fee Schedule ($5.94). If a new city refuse container is required, the customer shall pay the refuse container delivery fee (currently $24.86) as established in the City Fee Schedule in addition to the setup fee.</a:t>
            </a:r>
          </a:p>
          <a:p>
            <a:pPr marL="342900" indent="-342900">
              <a:lnSpc>
                <a:spcPct val="110000"/>
              </a:lnSpc>
              <a:buFont typeface="Arial" panose="020B0604020202020204" pitchFamily="34" charset="0"/>
              <a:buChar char="•"/>
            </a:pPr>
            <a:r>
              <a:rPr lang="en-US" sz="1100" dirty="0">
                <a:solidFill>
                  <a:schemeClr val="tx1">
                    <a:lumMod val="65000"/>
                    <a:lumOff val="35000"/>
                  </a:schemeClr>
                </a:solidFill>
              </a:rPr>
              <a:t>This fee is usually associated with an enterprise utility service and not a general fund service. </a:t>
            </a:r>
          </a:p>
          <a:p>
            <a:pPr marL="342900" indent="-342900">
              <a:lnSpc>
                <a:spcPct val="110000"/>
              </a:lnSpc>
              <a:buFont typeface="Arial" panose="020B0604020202020204" pitchFamily="34" charset="0"/>
              <a:buChar char="•"/>
            </a:pPr>
            <a:r>
              <a:rPr lang="en-US" sz="1100" dirty="0">
                <a:solidFill>
                  <a:schemeClr val="tx1">
                    <a:lumMod val="65000"/>
                    <a:lumOff val="35000"/>
                  </a:schemeClr>
                </a:solidFill>
              </a:rPr>
              <a:t>The law prohibits the City from charges twice for the same fees.  The proposed is within the scope of fees already charged with the container lease fee.   </a:t>
            </a:r>
          </a:p>
          <a:p>
            <a:pPr>
              <a:lnSpc>
                <a:spcPct val="110000"/>
              </a:lnSpc>
            </a:pPr>
            <a:endParaRPr lang="en-US" sz="1100" dirty="0">
              <a:solidFill>
                <a:schemeClr val="tx1">
                  <a:lumMod val="65000"/>
                  <a:lumOff val="35000"/>
                </a:schemeClr>
              </a:solidFill>
            </a:endParaRPr>
          </a:p>
        </p:txBody>
      </p:sp>
      <p:pic>
        <p:nvPicPr>
          <p:cNvPr id="6" name="Content Placeholder 5">
            <a:extLst>
              <a:ext uri="{FF2B5EF4-FFF2-40B4-BE49-F238E27FC236}">
                <a16:creationId xmlns:a16="http://schemas.microsoft.com/office/drawing/2014/main" id="{6FB9A6E5-FE97-48D1-AC98-4829A43BA5D6}"/>
              </a:ext>
            </a:extLst>
          </p:cNvPr>
          <p:cNvPicPr>
            <a:picLocks noGrp="1" noChangeAspect="1"/>
          </p:cNvPicPr>
          <p:nvPr>
            <p:ph sz="half" idx="2"/>
          </p:nvPr>
        </p:nvPicPr>
        <p:blipFill>
          <a:blip r:embed="rId3"/>
          <a:stretch>
            <a:fillRect/>
          </a:stretch>
        </p:blipFill>
        <p:spPr>
          <a:xfrm>
            <a:off x="4819650" y="2377596"/>
            <a:ext cx="3867150" cy="2577470"/>
          </a:xfrm>
          <a:prstGeom prst="rect">
            <a:avLst/>
          </a:prstGeom>
        </p:spPr>
      </p:pic>
      <p:sp>
        <p:nvSpPr>
          <p:cNvPr id="4" name="Slide Number Placeholder 3">
            <a:extLst>
              <a:ext uri="{FF2B5EF4-FFF2-40B4-BE49-F238E27FC236}">
                <a16:creationId xmlns:a16="http://schemas.microsoft.com/office/drawing/2014/main" id="{9C15B22A-6130-4D0A-8F80-48823A88B756}"/>
              </a:ext>
            </a:extLst>
          </p:cNvPr>
          <p:cNvSpPr>
            <a:spLocks noGrp="1"/>
          </p:cNvSpPr>
          <p:nvPr>
            <p:ph type="sldNum" sz="quarter" idx="12"/>
          </p:nvPr>
        </p:nvSpPr>
        <p:spPr/>
        <p:txBody>
          <a:bodyPr/>
          <a:lstStyle/>
          <a:p>
            <a:pPr defTabSz="457200" fontAlgn="base">
              <a:spcBef>
                <a:spcPct val="0"/>
              </a:spcBef>
              <a:spcAft>
                <a:spcPct val="0"/>
              </a:spcAft>
            </a:pPr>
            <a:fld id="{A710AD54-EC96-413B-BCC1-1B4F19878F2E}" type="slidenum">
              <a:rPr lang="en-US" smtClean="0">
                <a:solidFill>
                  <a:prstClr val="black"/>
                </a:solidFill>
                <a:ea typeface="ＭＳ Ｐゴシック" charset="0"/>
              </a:rPr>
              <a:pPr defTabSz="457200" fontAlgn="base">
                <a:spcBef>
                  <a:spcPct val="0"/>
                </a:spcBef>
                <a:spcAft>
                  <a:spcPct val="0"/>
                </a:spcAft>
              </a:pPr>
              <a:t>9</a:t>
            </a:fld>
            <a:endParaRPr lang="en-US" dirty="0">
              <a:solidFill>
                <a:prstClr val="black"/>
              </a:solidFill>
              <a:ea typeface="ＭＳ Ｐゴシック" charset="0"/>
            </a:endParaRPr>
          </a:p>
        </p:txBody>
      </p:sp>
      <p:sp>
        <p:nvSpPr>
          <p:cNvPr id="34" name="Rectangle 33">
            <a:extLst>
              <a:ext uri="{FF2B5EF4-FFF2-40B4-BE49-F238E27FC236}">
                <a16:creationId xmlns:a16="http://schemas.microsoft.com/office/drawing/2014/main" id="{D20239A9-8443-4282-AA3B-FC26DB5D5D48}"/>
              </a:ext>
            </a:extLst>
          </p:cNvPr>
          <p:cNvSpPr/>
          <p:nvPr/>
        </p:nvSpPr>
        <p:spPr>
          <a:xfrm>
            <a:off x="457200" y="1197408"/>
            <a:ext cx="8093034" cy="4521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8" name="Title 1">
            <a:extLst>
              <a:ext uri="{FF2B5EF4-FFF2-40B4-BE49-F238E27FC236}">
                <a16:creationId xmlns:a16="http://schemas.microsoft.com/office/drawing/2014/main" id="{A1DFEC95-D6C2-4D74-AFEE-C20F4D3070E0}"/>
              </a:ext>
            </a:extLst>
          </p:cNvPr>
          <p:cNvSpPr txBox="1">
            <a:spLocks/>
          </p:cNvSpPr>
          <p:nvPr/>
        </p:nvSpPr>
        <p:spPr>
          <a:xfrm>
            <a:off x="457200" y="303139"/>
            <a:ext cx="6272784" cy="839862"/>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r>
              <a:rPr lang="en-US" sz="2500" dirty="0">
                <a:solidFill>
                  <a:srgbClr val="002060"/>
                </a:solidFill>
              </a:rPr>
              <a:t>Amendment 14.05</a:t>
            </a:r>
            <a:r>
              <a:rPr lang="en-US" sz="2000" dirty="0"/>
              <a:t>: One-Time Setup Fee </a:t>
            </a:r>
            <a:br>
              <a:rPr lang="en-US" sz="2000" dirty="0"/>
            </a:br>
            <a:r>
              <a:rPr lang="en-US" sz="2000" dirty="0"/>
              <a:t>Sponsor: CM Robert Gallegos</a:t>
            </a:r>
          </a:p>
        </p:txBody>
      </p:sp>
    </p:spTree>
    <p:extLst>
      <p:ext uri="{BB962C8B-B14F-4D97-AF65-F5344CB8AC3E}">
        <p14:creationId xmlns:p14="http://schemas.microsoft.com/office/powerpoint/2010/main" val="245268007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3ED08E6FE219B4DBD190B93DD63B8A9" ma:contentTypeVersion="12" ma:contentTypeDescription="Create a new document." ma:contentTypeScope="" ma:versionID="5746fdd988abdef72b032179d8780b9c">
  <xsd:schema xmlns:xsd="http://www.w3.org/2001/XMLSchema" xmlns:xs="http://www.w3.org/2001/XMLSchema" xmlns:p="http://schemas.microsoft.com/office/2006/metadata/properties" xmlns:ns3="0958fb7a-6bec-44cb-ad21-2778e39a9f93" xmlns:ns4="d0b3aad8-37d1-46f2-be17-e74b21bdc9e5" targetNamespace="http://schemas.microsoft.com/office/2006/metadata/properties" ma:root="true" ma:fieldsID="565116e68ea838fb9a835be7a9d4233f" ns3:_="" ns4:_="">
    <xsd:import namespace="0958fb7a-6bec-44cb-ad21-2778e39a9f93"/>
    <xsd:import namespace="d0b3aad8-37d1-46f2-be17-e74b21bdc9e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58fb7a-6bec-44cb-ad21-2778e39a9f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0b3aad8-37d1-46f2-be17-e74b21bdc9e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77F325-CFEC-45D1-9D18-CE651DF40841}">
  <ds:schemaRefs>
    <ds:schemaRef ds:uri="http://purl.org/dc/elements/1.1/"/>
    <ds:schemaRef ds:uri="http://schemas.microsoft.com/office/2006/metadata/properties"/>
    <ds:schemaRef ds:uri="0958fb7a-6bec-44cb-ad21-2778e39a9f93"/>
    <ds:schemaRef ds:uri="d0b3aad8-37d1-46f2-be17-e74b21bdc9e5"/>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A9A522DC-5614-4F30-9149-1421CB9E26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58fb7a-6bec-44cb-ad21-2778e39a9f93"/>
    <ds:schemaRef ds:uri="d0b3aad8-37d1-46f2-be17-e74b21bdc9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38ACB92-C8B5-4364-A235-E9FAB6E401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43641</TotalTime>
  <Words>1731</Words>
  <Application>Microsoft Office PowerPoint</Application>
  <PresentationFormat>On-screen Show (4:3)</PresentationFormat>
  <Paragraphs>104</Paragraphs>
  <Slides>14</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ＭＳ Ｐゴシック</vt:lpstr>
      <vt:lpstr>Arial</vt:lpstr>
      <vt:lpstr>Calibri</vt:lpstr>
      <vt:lpstr>Courier New</vt:lpstr>
      <vt:lpstr>Helvetica</vt:lpstr>
      <vt:lpstr>Custom Design</vt:lpstr>
      <vt:lpstr> Solid Waste Management Department FY22 Budget Amendment Presentation   </vt:lpstr>
      <vt:lpstr>FY22 Budget Amendment Process </vt:lpstr>
      <vt:lpstr> Amendment 5.07:  Composting Pilot Program Sponsor:  Council Member Sallie Alcorn </vt:lpstr>
      <vt:lpstr>Amendment 6.13:  On-Call Collections Contractor Sponsor:  CM Amy Peck </vt:lpstr>
      <vt:lpstr>  Amendments 6.14 &amp; 6.15:  Messaging/Text Apps Sponsors:  CMs Amy Peck / Tarsha Jackson  </vt:lpstr>
      <vt:lpstr> Amendment 7.01:  Neighborhood Depositories  Sponsor:  Council Member Tarsha Jackson </vt:lpstr>
      <vt:lpstr>Amendment 8.01:  Multi-Family Recycling  Sponsor:  Council Member Kamin</vt:lpstr>
      <vt:lpstr>PowerPoint Presentation</vt:lpstr>
      <vt:lpstr>PowerPoint Presentation</vt:lpstr>
      <vt:lpstr>PowerPoint Presentation</vt:lpstr>
      <vt:lpstr> Amendment 14.07:  Tree/Junk Waste Study Sponsor:  CM Robert Gallegos  </vt:lpstr>
      <vt:lpstr> Amendment 16.02:  Driver Signing Bonus  Sponsor:   Council Member Martha Castex-Tatum </vt:lpstr>
      <vt:lpstr> Amendment 16.05:  Tagging &amp; Enforcement Sponsor:  CM Martha Castex-Tatum </vt:lpstr>
      <vt:lpstr>Questions</vt:lpstr>
    </vt:vector>
  </TitlesOfParts>
  <Company>PricewaterhouseCoopers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Budget Presentation Template</dc:title>
  <dc:creator>Kurt.Amend@houstontx.gov;Paul.Fagin@houstontx.gov</dc:creator>
  <cp:lastModifiedBy>Lizama, Veronica - SWD</cp:lastModifiedBy>
  <cp:revision>177</cp:revision>
  <cp:lastPrinted>2021-08-18T21:30:24Z</cp:lastPrinted>
  <dcterms:created xsi:type="dcterms:W3CDTF">2015-10-09T16:02:59Z</dcterms:created>
  <dcterms:modified xsi:type="dcterms:W3CDTF">2021-09-20T20:23:15Z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0x01010083ED08E6FE219B4DBD190B93DD63B8A9</vt:lpwstr>
  </property>
</Properties>
</file>