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87" r:id="rId5"/>
    <p:sldMasterId id="2147483696" r:id="rId6"/>
    <p:sldMasterId id="2147483702" r:id="rId7"/>
  </p:sldMasterIdLst>
  <p:notesMasterIdLst>
    <p:notesMasterId r:id="rId30"/>
  </p:notesMasterIdLst>
  <p:handoutMasterIdLst>
    <p:handoutMasterId r:id="rId31"/>
  </p:handoutMasterIdLst>
  <p:sldIdLst>
    <p:sldId id="2147469282" r:id="rId8"/>
    <p:sldId id="2147469283" r:id="rId9"/>
    <p:sldId id="2147469291" r:id="rId10"/>
    <p:sldId id="2147469288" r:id="rId11"/>
    <p:sldId id="2147469310" r:id="rId12"/>
    <p:sldId id="2147469292" r:id="rId13"/>
    <p:sldId id="2147469300" r:id="rId14"/>
    <p:sldId id="2147469301" r:id="rId15"/>
    <p:sldId id="2147469302" r:id="rId16"/>
    <p:sldId id="2147469304" r:id="rId17"/>
    <p:sldId id="2147469312" r:id="rId18"/>
    <p:sldId id="2147469313" r:id="rId19"/>
    <p:sldId id="2147469297" r:id="rId20"/>
    <p:sldId id="2147469314" r:id="rId21"/>
    <p:sldId id="2147469298" r:id="rId22"/>
    <p:sldId id="2147469299" r:id="rId23"/>
    <p:sldId id="282" r:id="rId24"/>
    <p:sldId id="284" r:id="rId25"/>
    <p:sldId id="304" r:id="rId26"/>
    <p:sldId id="311" r:id="rId27"/>
    <p:sldId id="2147469305" r:id="rId28"/>
    <p:sldId id="2147469308" r:id="rId29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46A"/>
    <a:srgbClr val="203864"/>
    <a:srgbClr val="F47428"/>
    <a:srgbClr val="2953A5"/>
    <a:srgbClr val="4472C4"/>
    <a:srgbClr val="F67528"/>
    <a:srgbClr val="769FD0"/>
    <a:srgbClr val="2A53A4"/>
    <a:srgbClr val="3B6EB6"/>
    <a:srgbClr val="DC75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862AC7-F1AB-48D7-AD5B-5DEA1E69F414}" v="112" dt="2024-10-18T15:52:01.196"/>
    <p1510:client id="{A9075362-AB57-7099-BBBB-331ED02FBE9C}" v="26" dt="2024-10-18T15:54:40.036"/>
    <p1510:client id="{E88458F6-0A30-4F3B-8368-24BFC47DFFB9}" v="3" dt="2024-10-18T04:23:07.794"/>
  </p1510:revLst>
</p1510:revInfo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1176" autoAdjust="0"/>
  </p:normalViewPr>
  <p:slideViewPr>
    <p:cSldViewPr snapToGrid="0">
      <p:cViewPr varScale="1">
        <p:scale>
          <a:sx n="50" d="100"/>
          <a:sy n="50" d="100"/>
        </p:scale>
        <p:origin x="101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8BBA1C7-64CE-0241-E741-A93471B22A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D89E9E-6A4E-1C08-A94B-7B6516C032F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090C854-13F6-0240-865F-070C9693F2F1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49D4D5-3F2D-C31B-58A2-F4DC3EF31E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368326-D23D-DC53-D8C8-7490C7318E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51B17CD-91CA-4B4D-9E69-C4CE0AA90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163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DD7B8DB-1DA9-154C-ADD7-292C2818A43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1798316-A104-824A-A3FF-10019586F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036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98316-A104-824A-A3FF-10019586F50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262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98316-A104-824A-A3FF-10019586F5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9532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98316-A104-824A-A3FF-10019586F5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336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0F83C-9544-2525-0DDE-F299DBC8A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90B297-D7AA-55B3-21E7-4AA4C30430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3D7631-FE0A-A5B2-4F0E-E0791BE7EA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73DAF-B194-FCBD-42C1-7F33D3BAC9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98316-A104-824A-A3FF-10019586F50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91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655D5-A561-6B6B-83C7-4C074815B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80CDE8-1451-712A-AC26-B5F9829506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B80064-B0D4-6986-3081-1D567D8C4B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DF102A-7B1B-AEA7-470D-F59BEC0329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98316-A104-824A-A3FF-10019586F50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32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B15D2-14B2-5205-24B6-C54045845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E67D9C-11ED-3D84-B71F-5B89CF4663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121071-0BCF-A3AB-9039-4D42BB553F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AD972E-2675-F5CD-402E-AC855C14B4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98316-A104-824A-A3FF-10019586F50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338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74275-C413-C730-5B4E-CBFD6AE3E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52D697-C258-4E07-3CCC-9363E874F8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5FDA2D-5215-E050-12EE-3B2EC11BA0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8B16DC-DD80-E87F-00A1-9785DF7C03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98316-A104-824A-A3FF-10019586F50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242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F9DEA-2220-4EDD-8C21-F93C67823A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2637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98316-A104-824A-A3FF-10019586F50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395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98316-A104-824A-A3FF-10019586F50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929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98316-A104-824A-A3FF-10019586F50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655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98316-A104-824A-A3FF-10019586F50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795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98316-A104-824A-A3FF-10019586F50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726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B5BB6-8124-2B0A-DF3F-D0EF87E2B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97E40E-02CC-5917-7B21-0431D5B613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A54845-419F-5134-34B8-5515C12996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742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605C0-B242-CDC9-5DEC-73D6DA779C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98316-A104-824A-A3FF-10019586F5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25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98316-A104-824A-A3FF-10019586F5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701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204F3-E4E4-CACA-2865-FE106F594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37D0F7-BF95-ABDE-A006-528DE196C4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A54531-5D1A-EA0B-BFE0-333F6BAD5D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49489-D794-6AAA-983A-7EC4E95C78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98316-A104-824A-A3FF-10019586F5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361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030A5-EBA5-A5B0-05EA-BC5565984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785E64-4944-CA72-4B48-A60FE69B5F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1A3376-429C-5F6D-6CB4-919F3FAE1E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94EFC-A26F-D072-8334-774FDFD57D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98316-A104-824A-A3FF-10019586F5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159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B4205-B227-AA58-AEA6-9004E1299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4EAB6D-AA27-037A-F2F5-93ACD64EED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2C5935-C9CB-E811-6DD9-FD9D3DB763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3532DC-2769-25C0-4780-BCE15EE71C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98316-A104-824A-A3FF-10019586F5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534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E5987D-418F-D2FB-FDAC-64545D34D1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67001" y="-2667001"/>
            <a:ext cx="6857998" cy="1219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184988" cy="2677648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anchor="b"/>
          <a:lstStyle>
            <a:lvl1pPr>
              <a:defRPr sz="4800">
                <a:solidFill>
                  <a:schemeClr val="tx2"/>
                </a:solidFill>
                <a:effectLst>
                  <a:outerShdw blurRad="114581" dist="97878" algn="l" rotWithShape="0">
                    <a:schemeClr val="bg1">
                      <a:alpha val="65000"/>
                    </a:scheme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005374" cy="861420"/>
          </a:xfrm>
        </p:spPr>
        <p:txBody>
          <a:bodyPr anchor="t"/>
          <a:lstStyle>
            <a:lvl1pPr marL="0" indent="0" algn="l">
              <a:buNone/>
              <a:defRPr b="1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611A1051-3A9F-AFDA-38C1-A09BDE00EC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45985" y="359839"/>
            <a:ext cx="844138" cy="706965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7F97177-5724-D64B-C000-8A164E1EE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972" y="6429883"/>
            <a:ext cx="685800" cy="3047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314505-07A6-0DD7-1FF1-0EBECE177EF0}"/>
              </a:ext>
            </a:extLst>
          </p:cNvPr>
          <p:cNvSpPr/>
          <p:nvPr userDrawn="1"/>
        </p:nvSpPr>
        <p:spPr>
          <a:xfrm>
            <a:off x="812886" y="1"/>
            <a:ext cx="45719" cy="6857999"/>
          </a:xfrm>
          <a:prstGeom prst="rect">
            <a:avLst/>
          </a:prstGeom>
          <a:solidFill>
            <a:srgbClr val="F474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3" y="2498270"/>
            <a:ext cx="6650103" cy="3852425"/>
          </a:xfrm>
        </p:spPr>
        <p:txBody>
          <a:bodyPr>
            <a:norm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64286" y="2498268"/>
            <a:ext cx="2869585" cy="385242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69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527551"/>
            <a:ext cx="4825157" cy="51014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03813"/>
            <a:ext cx="4825158" cy="3248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527551"/>
            <a:ext cx="4825159" cy="51014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03813"/>
            <a:ext cx="4825159" cy="32480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</a:t>
            </a:r>
            <a:r>
              <a:rPr lang="en-US" err="1"/>
              <a:t>levelz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7A925C69-6227-B5C5-DEBE-F2384592F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613" y="146082"/>
            <a:ext cx="10043219" cy="70696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FA2B679-52FF-EF80-97FE-0BA99F06C7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0613" y="853046"/>
            <a:ext cx="10043218" cy="338328"/>
          </a:xfr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592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E11B1-6F9B-6AA8-C1EF-2AC48208D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61" y="347593"/>
            <a:ext cx="9601043" cy="521903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E11B1-6F9B-6AA8-C1EF-2AC48208D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061" y="359840"/>
            <a:ext cx="960104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D63038-07D7-F417-80CA-1F03AAE54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4954" y="2202669"/>
            <a:ext cx="9498150" cy="731214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B3C018-39FE-E758-8131-41C4EF4FED2F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154953" y="3031299"/>
            <a:ext cx="9498150" cy="70696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23137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202669"/>
            <a:ext cx="3141878" cy="731214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031299"/>
            <a:ext cx="3141879" cy="336054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202667"/>
            <a:ext cx="3147009" cy="731214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031298"/>
            <a:ext cx="3147009" cy="336053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202668"/>
            <a:ext cx="3145730" cy="731214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031297"/>
            <a:ext cx="3145536" cy="336053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4403971" y="2168800"/>
            <a:ext cx="0" cy="4431605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7772401" y="2168800"/>
            <a:ext cx="0" cy="4431605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11DDB1F-81EB-0AF6-4019-3F132AED9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061" y="359840"/>
            <a:ext cx="960104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094433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165089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4670694"/>
            <a:ext cx="3050438" cy="166747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094433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165089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4670694"/>
            <a:ext cx="3050438" cy="166747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094434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165089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4670692"/>
            <a:ext cx="3051096" cy="166747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4405831" y="2131222"/>
            <a:ext cx="0" cy="429463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</p:cNvCxnSpPr>
          <p:nvPr/>
        </p:nvCxnSpPr>
        <p:spPr>
          <a:xfrm>
            <a:off x="7797802" y="2131222"/>
            <a:ext cx="0" cy="43196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C24B2CB-023B-E63D-4B38-65137BBCC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061" y="359840"/>
            <a:ext cx="960104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AC3EF79-8E4E-3556-C52D-3A6F508E37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-643639" y="-89276"/>
            <a:ext cx="13339828" cy="6947276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6B35518-FBD9-8017-735B-27475DA4E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3F0334-EA97-457E-9584-0659EBC48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884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C5AD04-6999-F06F-340F-0CC4C7377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5EF8E7-60C0-7D88-7166-0A3633F36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BF2286-57A3-CDBD-8A8B-78239EA09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284B7-E5F4-E045-8E27-506F3DC2A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660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123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E5987D-418F-D2FB-FDAC-64545D34D1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66999" y="-2666999"/>
            <a:ext cx="6857998" cy="12192000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611A1051-3A9F-AFDA-38C1-A09BDE00EC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45985" y="359839"/>
            <a:ext cx="844138" cy="706965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096DE12-6EAD-C9D1-6665-C5FEB5566FC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55725" y="1436688"/>
            <a:ext cx="7216775" cy="4997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E609C4D-CC6F-312D-3F88-562983A8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061" y="359840"/>
            <a:ext cx="9601043" cy="706964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3E2438A-528A-BFCD-B3D6-634C954DA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972" y="6429883"/>
            <a:ext cx="685800" cy="3047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FA975A-0AF2-A06D-9DFA-0F9B5A5B41ED}"/>
              </a:ext>
            </a:extLst>
          </p:cNvPr>
          <p:cNvSpPr/>
          <p:nvPr userDrawn="1"/>
        </p:nvSpPr>
        <p:spPr>
          <a:xfrm>
            <a:off x="812886" y="1"/>
            <a:ext cx="45719" cy="6857999"/>
          </a:xfrm>
          <a:prstGeom prst="rect">
            <a:avLst/>
          </a:prstGeom>
          <a:solidFill>
            <a:srgbClr val="F474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5762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6A8225-CD79-3F88-58DE-3EAE0C270A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6612147" y="252030"/>
            <a:ext cx="5579853" cy="635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92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31A6BC-2FFF-7433-1BA5-79027733FA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2667001" y="-2666999"/>
            <a:ext cx="6857998" cy="1219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41F712-233F-BDEC-76BF-46942CC056AF}"/>
              </a:ext>
            </a:extLst>
          </p:cNvPr>
          <p:cNvSpPr/>
          <p:nvPr userDrawn="1"/>
        </p:nvSpPr>
        <p:spPr>
          <a:xfrm>
            <a:off x="11334750" y="0"/>
            <a:ext cx="45719" cy="6857999"/>
          </a:xfrm>
          <a:prstGeom prst="rect">
            <a:avLst/>
          </a:prstGeom>
          <a:solidFill>
            <a:srgbClr val="F474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960C56-A0DA-BA76-4512-731E9C5052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93815" y="367303"/>
            <a:ext cx="584838" cy="54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9949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31A6BC-2FFF-7433-1BA5-79027733FA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2667001" y="-2666999"/>
            <a:ext cx="6857998" cy="1219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41F712-233F-BDEC-76BF-46942CC056AF}"/>
              </a:ext>
            </a:extLst>
          </p:cNvPr>
          <p:cNvSpPr/>
          <p:nvPr userDrawn="1"/>
        </p:nvSpPr>
        <p:spPr>
          <a:xfrm>
            <a:off x="11334750" y="0"/>
            <a:ext cx="45719" cy="6857999"/>
          </a:xfrm>
          <a:prstGeom prst="rect">
            <a:avLst/>
          </a:prstGeom>
          <a:solidFill>
            <a:srgbClr val="F474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9AE4AFE-BFF2-7F78-A74A-46EFD8A55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3725" y="397940"/>
            <a:ext cx="8201025" cy="70696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89E391-990F-B249-3875-D5C13FBACA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93815" y="480550"/>
            <a:ext cx="584838" cy="54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907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2760481-15EE-FB93-9924-7A81FF696240}"/>
              </a:ext>
            </a:extLst>
          </p:cNvPr>
          <p:cNvSpPr/>
          <p:nvPr userDrawn="1"/>
        </p:nvSpPr>
        <p:spPr>
          <a:xfrm>
            <a:off x="0" y="0"/>
            <a:ext cx="12192000" cy="1011302"/>
          </a:xfrm>
          <a:prstGeom prst="rect">
            <a:avLst/>
          </a:prstGeom>
          <a:solidFill>
            <a:srgbClr val="F47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CFC253-BC04-918C-2DBF-90EF486D2632}"/>
              </a:ext>
            </a:extLst>
          </p:cNvPr>
          <p:cNvSpPr/>
          <p:nvPr userDrawn="1"/>
        </p:nvSpPr>
        <p:spPr>
          <a:xfrm>
            <a:off x="0" y="1011302"/>
            <a:ext cx="12191999" cy="2178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C7A5E1-BA10-20E9-5D43-D9FFF1BB03B9}"/>
              </a:ext>
            </a:extLst>
          </p:cNvPr>
          <p:cNvSpPr/>
          <p:nvPr userDrawn="1"/>
        </p:nvSpPr>
        <p:spPr>
          <a:xfrm>
            <a:off x="1" y="1121527"/>
            <a:ext cx="12191999" cy="515529"/>
          </a:xfrm>
          <a:prstGeom prst="rect">
            <a:avLst/>
          </a:prstGeom>
          <a:solidFill>
            <a:srgbClr val="1B42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55C1BA-F3CC-874C-1033-53DE2AE857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7599167" y="1637056"/>
            <a:ext cx="4510598" cy="5136346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E3E5EAD-03C7-977C-6465-86372AB85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0FE728F-AB5F-DDEA-D88C-236F97B87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16" y="-8284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437A1E3C-D2AB-3576-562F-B55F1B29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3F0334-EA97-457E-9584-0659EBC48A31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385A297-FFE6-FEF8-D467-05BA935AF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BA29394D-4E76-98ED-6531-64309CCD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8454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R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2DCB65A6-333B-0745-804B-17D92C3132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2"/>
            <a:ext cx="12191999" cy="685799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CE69EB3-968B-A045-A7EC-69C69E7860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8045" y="1555861"/>
            <a:ext cx="8206379" cy="53683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7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26758810-34D6-674F-A737-E1225819A8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1740" y="2078647"/>
            <a:ext cx="7590184" cy="29668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2325" b="0" i="0" smtClean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>
                <a:effectLst/>
                <a:latin typeface="Roboto" panose="02000000000000000000" pitchFamily="2" charset="0"/>
              </a:rPr>
              <a:t>Insert Subtitle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D37DDD97-5B71-9D49-934E-D5956A2B06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0557" y="2409874"/>
            <a:ext cx="7590184" cy="2942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lang="en-US" sz="923" b="0" i="0" smtClean="0">
                <a:solidFill>
                  <a:schemeClr val="bg1"/>
                </a:solidFill>
                <a:effectLst/>
                <a:latin typeface="Arial Narrow" panose="020B0604020202020204" pitchFamily="34" charset="0"/>
                <a:ea typeface="Roboto Medium" panose="02000000000000000000" pitchFamily="2" charset="0"/>
                <a:cs typeface="Arial Narrow" panose="020B0604020202020204" pitchFamily="34" charset="0"/>
              </a:defRPr>
            </a:lvl1pPr>
          </a:lstStyle>
          <a:p>
            <a:r>
              <a:rPr lang="en-US">
                <a:effectLst/>
                <a:latin typeface="Roboto" panose="02000000000000000000" pitchFamily="2" charset="0"/>
              </a:rPr>
              <a:t>Insert Description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055500B-78DF-ED44-9275-38698D2F6B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70557" y="5269026"/>
            <a:ext cx="3824112" cy="165100"/>
          </a:xfrm>
        </p:spPr>
        <p:txBody>
          <a:bodyPr anchor="ctr">
            <a:noAutofit/>
          </a:bodyPr>
          <a:lstStyle>
            <a:lvl1pPr marL="0" indent="0" algn="l">
              <a:buNone/>
              <a:defRPr sz="1100" b="0" i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257175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514350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771525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028700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/>
              <a:t>Fund Name	1000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DB0F972-200A-3744-B9C7-11B6094369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0557" y="5478474"/>
            <a:ext cx="3824112" cy="165100"/>
          </a:xfrm>
        </p:spPr>
        <p:txBody>
          <a:bodyPr anchor="ctr">
            <a:noAutofit/>
          </a:bodyPr>
          <a:lstStyle>
            <a:lvl1pPr marL="0" indent="0" algn="l">
              <a:buNone/>
              <a:defRPr sz="1100" b="0" i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257175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514350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771525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028700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/>
              <a:t>Fund Name	1000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3C383A9-9E6F-0E4C-A512-AC6897E9F4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0557" y="5687922"/>
            <a:ext cx="3824112" cy="165100"/>
          </a:xfrm>
        </p:spPr>
        <p:txBody>
          <a:bodyPr anchor="ctr">
            <a:noAutofit/>
          </a:bodyPr>
          <a:lstStyle>
            <a:lvl1pPr marL="0" indent="0" algn="l">
              <a:buNone/>
              <a:defRPr sz="1100" b="0" i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257175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514350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771525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028700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/>
              <a:t>Fund Name	1000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8767F8E-86E1-7C42-974C-1BD05996C45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70557" y="5897370"/>
            <a:ext cx="3824112" cy="165100"/>
          </a:xfrm>
        </p:spPr>
        <p:txBody>
          <a:bodyPr anchor="ctr">
            <a:noAutofit/>
          </a:bodyPr>
          <a:lstStyle>
            <a:lvl1pPr marL="0" indent="0" algn="l">
              <a:buNone/>
              <a:defRPr sz="1100" b="0" i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257175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514350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771525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028700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/>
              <a:t>Fund Name	1000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36F810D-6BB2-9847-87CF-F5F43BB52B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70557" y="6106818"/>
            <a:ext cx="3824112" cy="165100"/>
          </a:xfrm>
        </p:spPr>
        <p:txBody>
          <a:bodyPr anchor="ctr">
            <a:noAutofit/>
          </a:bodyPr>
          <a:lstStyle>
            <a:lvl1pPr marL="0" indent="0" algn="l">
              <a:buNone/>
              <a:defRPr sz="1100" b="0" i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257175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514350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771525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028700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/>
              <a:t>Fund Name	1000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1716EA4-6068-4F49-874F-49C4D8B25E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70557" y="6316266"/>
            <a:ext cx="3824112" cy="165100"/>
          </a:xfrm>
        </p:spPr>
        <p:txBody>
          <a:bodyPr anchor="ctr">
            <a:noAutofit/>
          </a:bodyPr>
          <a:lstStyle>
            <a:lvl1pPr marL="0" indent="0" algn="l">
              <a:buNone/>
              <a:defRPr sz="1100" b="0" i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257175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514350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771525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028700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/>
              <a:t>Fund Name	1000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4E1A1109-CB96-764E-8D29-8A4450572C7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40122" y="3626529"/>
            <a:ext cx="3372660" cy="152400"/>
          </a:xfrm>
        </p:spPr>
        <p:txBody>
          <a:bodyPr anchor="b">
            <a:noAutofit/>
          </a:bodyPr>
          <a:lstStyle>
            <a:lvl1pPr marL="0" marR="0" indent="0" algn="r" defTabSz="514350" rtl="0" eaLnBrk="1" fontAlgn="auto" latinLnBrk="0" hangingPunct="1">
              <a:lnSpc>
                <a:spcPct val="200000"/>
              </a:lnSpc>
              <a:spcBef>
                <a:spcPts val="563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050" b="0" i="0">
                <a:solidFill>
                  <a:schemeClr val="bg1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defRPr>
            </a:lvl1pPr>
            <a:lvl2pPr marL="257175" indent="0" algn="r">
              <a:buNone/>
              <a:defRPr/>
            </a:lvl2pPr>
            <a:lvl3pPr marL="514350" indent="0" algn="r">
              <a:buNone/>
              <a:defRPr/>
            </a:lvl3pPr>
            <a:lvl4pPr marL="771525" indent="0" algn="r">
              <a:buNone/>
              <a:defRPr/>
            </a:lvl4pPr>
            <a:lvl5pPr marL="1028700" indent="0" algn="r">
              <a:buNone/>
              <a:defRPr/>
            </a:lvl5pPr>
          </a:lstStyle>
          <a:p>
            <a:pPr marL="0" marR="0" lvl="0" indent="0" algn="r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Presenter 1 Title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955EA6D5-BEB8-7240-ABD7-EF9B32B9F86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40122" y="3408994"/>
            <a:ext cx="3372660" cy="117837"/>
          </a:xfrm>
        </p:spPr>
        <p:txBody>
          <a:bodyPr anchor="t">
            <a:noAutofit/>
          </a:bodyPr>
          <a:lstStyle>
            <a:lvl1pPr marL="0" marR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05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 Narrow" panose="020B0604020202020204" pitchFamily="34" charset="0"/>
              </a:defRPr>
            </a:lvl1pPr>
            <a:lvl2pPr marL="257175" indent="0" algn="r">
              <a:buNone/>
              <a:defRPr/>
            </a:lvl2pPr>
            <a:lvl3pPr marL="514350" indent="0" algn="r">
              <a:buNone/>
              <a:defRPr/>
            </a:lvl3pPr>
            <a:lvl4pPr marL="771525" indent="0" algn="r">
              <a:buNone/>
              <a:defRPr/>
            </a:lvl4pPr>
            <a:lvl5pPr marL="1028700" indent="0" algn="r">
              <a:buNone/>
              <a:defRPr/>
            </a:lvl5pPr>
          </a:lstStyle>
          <a:p>
            <a:pPr marL="0" marR="0" lvl="0" indent="0" algn="r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Presenter 1 Name</a:t>
            </a:r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A48F35BA-9F08-C84E-89E2-30C0F9ACD5A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040122" y="4169724"/>
            <a:ext cx="3372660" cy="152400"/>
          </a:xfrm>
        </p:spPr>
        <p:txBody>
          <a:bodyPr anchor="b">
            <a:noAutofit/>
          </a:bodyPr>
          <a:lstStyle>
            <a:lvl1pPr marL="0" marR="0" indent="0" algn="r" defTabSz="514350" rtl="0" eaLnBrk="1" fontAlgn="auto" latinLnBrk="0" hangingPunct="1">
              <a:lnSpc>
                <a:spcPct val="200000"/>
              </a:lnSpc>
              <a:spcBef>
                <a:spcPts val="563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050" b="0" i="0">
                <a:solidFill>
                  <a:schemeClr val="bg1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defRPr>
            </a:lvl1pPr>
            <a:lvl2pPr marL="257175" indent="0" algn="r">
              <a:buNone/>
              <a:defRPr/>
            </a:lvl2pPr>
            <a:lvl3pPr marL="514350" indent="0" algn="r">
              <a:buNone/>
              <a:defRPr/>
            </a:lvl3pPr>
            <a:lvl4pPr marL="771525" indent="0" algn="r">
              <a:buNone/>
              <a:defRPr/>
            </a:lvl4pPr>
            <a:lvl5pPr marL="1028700" indent="0" algn="r">
              <a:buNone/>
              <a:defRPr/>
            </a:lvl5pPr>
          </a:lstStyle>
          <a:p>
            <a:pPr marL="0" marR="0" lvl="0" indent="0" algn="r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Presenter 2 Title</a:t>
            </a:r>
          </a:p>
        </p:txBody>
      </p:sp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B3F162A2-1B9F-A249-B275-FFF21A66D70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040122" y="3952189"/>
            <a:ext cx="3372660" cy="117837"/>
          </a:xfrm>
        </p:spPr>
        <p:txBody>
          <a:bodyPr anchor="t">
            <a:noAutofit/>
          </a:bodyPr>
          <a:lstStyle>
            <a:lvl1pPr marL="0" marR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05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 Narrow" panose="020B0604020202020204" pitchFamily="34" charset="0"/>
              </a:defRPr>
            </a:lvl1pPr>
            <a:lvl2pPr marL="257175" indent="0" algn="r">
              <a:buNone/>
              <a:defRPr/>
            </a:lvl2pPr>
            <a:lvl3pPr marL="514350" indent="0" algn="r">
              <a:buNone/>
              <a:defRPr/>
            </a:lvl3pPr>
            <a:lvl4pPr marL="771525" indent="0" algn="r">
              <a:buNone/>
              <a:defRPr/>
            </a:lvl4pPr>
            <a:lvl5pPr marL="1028700" indent="0" algn="r">
              <a:buNone/>
              <a:defRPr/>
            </a:lvl5pPr>
          </a:lstStyle>
          <a:p>
            <a:pPr marL="0" marR="0" lvl="0" indent="0" algn="r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Presenter 2 Name</a:t>
            </a:r>
          </a:p>
        </p:txBody>
      </p:sp>
      <p:sp>
        <p:nvSpPr>
          <p:cNvPr id="50" name="Text Placeholder 7">
            <a:extLst>
              <a:ext uri="{FF2B5EF4-FFF2-40B4-BE49-F238E27FC236}">
                <a16:creationId xmlns:a16="http://schemas.microsoft.com/office/drawing/2014/main" id="{5670AD02-15F7-4247-AD43-FEDA27ED4CB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040122" y="4712920"/>
            <a:ext cx="3372660" cy="152400"/>
          </a:xfrm>
        </p:spPr>
        <p:txBody>
          <a:bodyPr anchor="b">
            <a:noAutofit/>
          </a:bodyPr>
          <a:lstStyle>
            <a:lvl1pPr marL="0" marR="0" indent="0" algn="r" defTabSz="514350" rtl="0" eaLnBrk="1" fontAlgn="auto" latinLnBrk="0" hangingPunct="1">
              <a:lnSpc>
                <a:spcPct val="200000"/>
              </a:lnSpc>
              <a:spcBef>
                <a:spcPts val="563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050" b="0" i="0">
                <a:solidFill>
                  <a:schemeClr val="bg1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defRPr>
            </a:lvl1pPr>
            <a:lvl2pPr marL="257175" indent="0" algn="r">
              <a:buNone/>
              <a:defRPr/>
            </a:lvl2pPr>
            <a:lvl3pPr marL="514350" indent="0" algn="r">
              <a:buNone/>
              <a:defRPr/>
            </a:lvl3pPr>
            <a:lvl4pPr marL="771525" indent="0" algn="r">
              <a:buNone/>
              <a:defRPr/>
            </a:lvl4pPr>
            <a:lvl5pPr marL="1028700" indent="0" algn="r">
              <a:buNone/>
              <a:defRPr/>
            </a:lvl5pPr>
          </a:lstStyle>
          <a:p>
            <a:pPr marL="0" marR="0" lvl="0" indent="0" algn="r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Presenter 3 Title</a:t>
            </a:r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B8702F0E-D73B-7A4D-B63E-ABD49622D18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040122" y="4495385"/>
            <a:ext cx="3372660" cy="117837"/>
          </a:xfrm>
        </p:spPr>
        <p:txBody>
          <a:bodyPr anchor="t">
            <a:noAutofit/>
          </a:bodyPr>
          <a:lstStyle>
            <a:lvl1pPr marL="0" marR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05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 Narrow" panose="020B0604020202020204" pitchFamily="34" charset="0"/>
              </a:defRPr>
            </a:lvl1pPr>
            <a:lvl2pPr marL="257175" indent="0" algn="r">
              <a:buNone/>
              <a:defRPr/>
            </a:lvl2pPr>
            <a:lvl3pPr marL="514350" indent="0" algn="r">
              <a:buNone/>
              <a:defRPr/>
            </a:lvl3pPr>
            <a:lvl4pPr marL="771525" indent="0" algn="r">
              <a:buNone/>
              <a:defRPr/>
            </a:lvl4pPr>
            <a:lvl5pPr marL="1028700" indent="0" algn="r">
              <a:buNone/>
              <a:defRPr/>
            </a:lvl5pPr>
          </a:lstStyle>
          <a:p>
            <a:pPr marL="0" marR="0" lvl="0" indent="0" algn="r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Presenter 3 Name</a:t>
            </a: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60843DE4-0496-9140-8F10-3EF6D0AF2A4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040122" y="5256115"/>
            <a:ext cx="3372660" cy="152400"/>
          </a:xfrm>
        </p:spPr>
        <p:txBody>
          <a:bodyPr anchor="b">
            <a:noAutofit/>
          </a:bodyPr>
          <a:lstStyle>
            <a:lvl1pPr marL="0" marR="0" indent="0" algn="r" defTabSz="514350" rtl="0" eaLnBrk="1" fontAlgn="auto" latinLnBrk="0" hangingPunct="1">
              <a:lnSpc>
                <a:spcPct val="200000"/>
              </a:lnSpc>
              <a:spcBef>
                <a:spcPts val="563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050" b="0" i="0">
                <a:solidFill>
                  <a:schemeClr val="bg1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defRPr>
            </a:lvl1pPr>
            <a:lvl2pPr marL="257175" indent="0" algn="r">
              <a:buNone/>
              <a:defRPr/>
            </a:lvl2pPr>
            <a:lvl3pPr marL="514350" indent="0" algn="r">
              <a:buNone/>
              <a:defRPr/>
            </a:lvl3pPr>
            <a:lvl4pPr marL="771525" indent="0" algn="r">
              <a:buNone/>
              <a:defRPr/>
            </a:lvl4pPr>
            <a:lvl5pPr marL="1028700" indent="0" algn="r">
              <a:buNone/>
              <a:defRPr/>
            </a:lvl5pPr>
          </a:lstStyle>
          <a:p>
            <a:pPr marL="0" marR="0" lvl="0" indent="0" algn="r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Presenter 4 Title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03511EEC-9214-2543-A040-60BC986B4AD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040122" y="5038581"/>
            <a:ext cx="3372660" cy="117837"/>
          </a:xfrm>
        </p:spPr>
        <p:txBody>
          <a:bodyPr anchor="t">
            <a:noAutofit/>
          </a:bodyPr>
          <a:lstStyle>
            <a:lvl1pPr marL="0" marR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05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 Narrow" panose="020B0604020202020204" pitchFamily="34" charset="0"/>
              </a:defRPr>
            </a:lvl1pPr>
            <a:lvl2pPr marL="257175" indent="0" algn="r">
              <a:buNone/>
              <a:defRPr/>
            </a:lvl2pPr>
            <a:lvl3pPr marL="514350" indent="0" algn="r">
              <a:buNone/>
              <a:defRPr/>
            </a:lvl3pPr>
            <a:lvl4pPr marL="771525" indent="0" algn="r">
              <a:buNone/>
              <a:defRPr/>
            </a:lvl4pPr>
            <a:lvl5pPr marL="1028700" indent="0" algn="r">
              <a:buNone/>
              <a:defRPr/>
            </a:lvl5pPr>
          </a:lstStyle>
          <a:p>
            <a:pPr marL="0" marR="0" lvl="0" indent="0" algn="r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Presenter 4 Name</a:t>
            </a:r>
          </a:p>
        </p:txBody>
      </p:sp>
      <p:sp>
        <p:nvSpPr>
          <p:cNvPr id="54" name="Text Placeholder 7">
            <a:extLst>
              <a:ext uri="{FF2B5EF4-FFF2-40B4-BE49-F238E27FC236}">
                <a16:creationId xmlns:a16="http://schemas.microsoft.com/office/drawing/2014/main" id="{F6C9DF53-3B48-B54D-BABE-990E89A57A3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040122" y="5799311"/>
            <a:ext cx="3372660" cy="152400"/>
          </a:xfrm>
        </p:spPr>
        <p:txBody>
          <a:bodyPr anchor="b">
            <a:noAutofit/>
          </a:bodyPr>
          <a:lstStyle>
            <a:lvl1pPr marL="0" marR="0" indent="0" algn="r" defTabSz="514350" rtl="0" eaLnBrk="1" fontAlgn="auto" latinLnBrk="0" hangingPunct="1">
              <a:lnSpc>
                <a:spcPct val="200000"/>
              </a:lnSpc>
              <a:spcBef>
                <a:spcPts val="563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050" b="0" i="0">
                <a:solidFill>
                  <a:schemeClr val="bg1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defRPr>
            </a:lvl1pPr>
            <a:lvl2pPr marL="257175" indent="0" algn="r">
              <a:buNone/>
              <a:defRPr/>
            </a:lvl2pPr>
            <a:lvl3pPr marL="514350" indent="0" algn="r">
              <a:buNone/>
              <a:defRPr/>
            </a:lvl3pPr>
            <a:lvl4pPr marL="771525" indent="0" algn="r">
              <a:buNone/>
              <a:defRPr/>
            </a:lvl4pPr>
            <a:lvl5pPr marL="1028700" indent="0" algn="r">
              <a:buNone/>
              <a:defRPr/>
            </a:lvl5pPr>
          </a:lstStyle>
          <a:p>
            <a:pPr marL="0" marR="0" lvl="0" indent="0" algn="r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Presenter 5 Title</a:t>
            </a:r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3EB3988A-ACF2-A747-808D-82D464A8962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040122" y="5581776"/>
            <a:ext cx="3372660" cy="117837"/>
          </a:xfrm>
        </p:spPr>
        <p:txBody>
          <a:bodyPr anchor="t">
            <a:noAutofit/>
          </a:bodyPr>
          <a:lstStyle>
            <a:lvl1pPr marL="0" marR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05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 Narrow" panose="020B0604020202020204" pitchFamily="34" charset="0"/>
              </a:defRPr>
            </a:lvl1pPr>
            <a:lvl2pPr marL="257175" indent="0" algn="r">
              <a:buNone/>
              <a:defRPr/>
            </a:lvl2pPr>
            <a:lvl3pPr marL="514350" indent="0" algn="r">
              <a:buNone/>
              <a:defRPr/>
            </a:lvl3pPr>
            <a:lvl4pPr marL="771525" indent="0" algn="r">
              <a:buNone/>
              <a:defRPr/>
            </a:lvl4pPr>
            <a:lvl5pPr marL="1028700" indent="0" algn="r">
              <a:buNone/>
              <a:defRPr/>
            </a:lvl5pPr>
          </a:lstStyle>
          <a:p>
            <a:pPr marL="0" marR="0" lvl="0" indent="0" algn="r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Presenter 5 Name</a:t>
            </a:r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D9E0EBF8-752C-5C41-8F9E-33CA744A545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040122" y="6342506"/>
            <a:ext cx="3372660" cy="152400"/>
          </a:xfrm>
        </p:spPr>
        <p:txBody>
          <a:bodyPr anchor="b">
            <a:noAutofit/>
          </a:bodyPr>
          <a:lstStyle>
            <a:lvl1pPr marL="0" marR="0" indent="0" algn="r" defTabSz="514350" rtl="0" eaLnBrk="1" fontAlgn="auto" latinLnBrk="0" hangingPunct="1">
              <a:lnSpc>
                <a:spcPct val="200000"/>
              </a:lnSpc>
              <a:spcBef>
                <a:spcPts val="563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050" b="0" i="0">
                <a:solidFill>
                  <a:schemeClr val="bg1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defRPr>
            </a:lvl1pPr>
            <a:lvl2pPr marL="257175" indent="0" algn="r">
              <a:buNone/>
              <a:defRPr/>
            </a:lvl2pPr>
            <a:lvl3pPr marL="514350" indent="0" algn="r">
              <a:buNone/>
              <a:defRPr/>
            </a:lvl3pPr>
            <a:lvl4pPr marL="771525" indent="0" algn="r">
              <a:buNone/>
              <a:defRPr/>
            </a:lvl4pPr>
            <a:lvl5pPr marL="1028700" indent="0" algn="r">
              <a:buNone/>
              <a:defRPr/>
            </a:lvl5pPr>
          </a:lstStyle>
          <a:p>
            <a:pPr marL="0" marR="0" lvl="0" indent="0" algn="r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Presenter 6 Title</a:t>
            </a:r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D87921BE-989E-EE48-96F3-2082D316969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040122" y="6124971"/>
            <a:ext cx="3372660" cy="117837"/>
          </a:xfrm>
        </p:spPr>
        <p:txBody>
          <a:bodyPr anchor="t">
            <a:noAutofit/>
          </a:bodyPr>
          <a:lstStyle>
            <a:lvl1pPr marL="0" marR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05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 Narrow" panose="020B0604020202020204" pitchFamily="34" charset="0"/>
              </a:defRPr>
            </a:lvl1pPr>
            <a:lvl2pPr marL="257175" indent="0" algn="r">
              <a:buNone/>
              <a:defRPr/>
            </a:lvl2pPr>
            <a:lvl3pPr marL="514350" indent="0" algn="r">
              <a:buNone/>
              <a:defRPr/>
            </a:lvl3pPr>
            <a:lvl4pPr marL="771525" indent="0" algn="r">
              <a:buNone/>
              <a:defRPr/>
            </a:lvl4pPr>
            <a:lvl5pPr marL="1028700" indent="0" algn="r">
              <a:buNone/>
              <a:defRPr/>
            </a:lvl5pPr>
          </a:lstStyle>
          <a:p>
            <a:pPr marL="0" marR="0" lvl="0" indent="0" algn="r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Presenter 6 Name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DEE582E-4717-B84B-B2BC-E062BE0843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89759" y="2000043"/>
            <a:ext cx="1873383" cy="13591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567A0B-6653-8ADB-D452-D413F8FA7E0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778098" y="3731443"/>
            <a:ext cx="3081319" cy="16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861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R_Content Trans (Od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57E795-1AC2-9248-A314-2E6A256FB9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BE2FD3C-51D1-E941-BD7B-AADE5C2F7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219456"/>
            <a:ext cx="10515600" cy="74203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effectLst>
                  <a:outerShdw blurRad="50800" dist="50800" dir="3660000" algn="ctr" rotWithShape="0">
                    <a:schemeClr val="tx1">
                      <a:alpha val="75000"/>
                    </a:scheme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C352A64-EAE6-564C-AA71-12A9BF0352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3" y="1188720"/>
            <a:ext cx="10515600" cy="3429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35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D26725-5EBF-8D41-81C9-29E57F9FDD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7553" y="6492241"/>
            <a:ext cx="274320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750" b="1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445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R_Section Divider (Od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2566EA-F889-BC4E-8B88-1733C60DCA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3AF09C-83D2-7847-A766-7CBF6530C1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175794"/>
            <a:ext cx="12192000" cy="5064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</a:lstStyle>
          <a:p>
            <a:pPr lvl="0"/>
            <a:r>
              <a:rPr lang="en-US"/>
              <a:t>INSERT SECTION TITLE HERE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E47D1C4-9234-404E-BB44-457726A1A6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493514"/>
            <a:ext cx="274320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750" b="1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5116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763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D004D-8CFC-CCB9-A9C0-28DF0FDCC9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892"/>
            <a:ext cx="9144000" cy="2387600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4CAD4B-2DFE-6046-BED2-4EB5DDF124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7"/>
            <a:ext cx="9144000" cy="1655233"/>
          </a:xfrm>
        </p:spPr>
        <p:txBody>
          <a:bodyPr/>
          <a:lstStyle>
            <a:lvl1pPr marL="0" indent="0" algn="ctr">
              <a:buNone/>
              <a:defRPr sz="1600"/>
            </a:lvl1pPr>
            <a:lvl2pPr marL="304815" indent="0" algn="ctr">
              <a:buNone/>
              <a:defRPr sz="1333"/>
            </a:lvl2pPr>
            <a:lvl3pPr marL="609630" indent="0" algn="ctr">
              <a:buNone/>
              <a:defRPr sz="1200"/>
            </a:lvl3pPr>
            <a:lvl4pPr marL="914446" indent="0" algn="ctr">
              <a:buNone/>
              <a:defRPr sz="1067"/>
            </a:lvl4pPr>
            <a:lvl5pPr marL="1219261" indent="0" algn="ctr">
              <a:buNone/>
              <a:defRPr sz="1067"/>
            </a:lvl5pPr>
            <a:lvl6pPr marL="1524076" indent="0" algn="ctr">
              <a:buNone/>
              <a:defRPr sz="1067"/>
            </a:lvl6pPr>
            <a:lvl7pPr marL="1828891" indent="0" algn="ctr">
              <a:buNone/>
              <a:defRPr sz="1067"/>
            </a:lvl7pPr>
            <a:lvl8pPr marL="2133707" indent="0" algn="ctr">
              <a:buNone/>
              <a:defRPr sz="1067"/>
            </a:lvl8pPr>
            <a:lvl9pPr marL="2438522" indent="0" algn="ctr">
              <a:buNone/>
              <a:defRPr sz="106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D506A-A8C3-2287-E4C0-BB5D0CE28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9C973-E454-4E17-96AD-A997564BD7E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4A608-9E3A-8884-3634-FEF1418BB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5D841-96B6-A14D-A9AB-E4BEB087D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C076B-0A17-4DAD-B379-74D19AA8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002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2C333B8-3418-ACCA-C80B-F032A9A396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77492"/>
            <a:ext cx="12192000" cy="6868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AE04DC-B1F5-1A17-1567-5E4CF139A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ileron Bold" panose="020B060402020202020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ED4B1-10DA-538A-A35B-B58A8D299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ileron" panose="020B0604020202020204" charset="0"/>
              </a:defRPr>
            </a:lvl1pPr>
            <a:lvl2pPr>
              <a:defRPr>
                <a:latin typeface="Aileron" panose="020B0604020202020204" charset="0"/>
              </a:defRPr>
            </a:lvl2pPr>
            <a:lvl3pPr>
              <a:defRPr>
                <a:latin typeface="Aileron" panose="020B0604020202020204" charset="0"/>
              </a:defRPr>
            </a:lvl3pPr>
            <a:lvl4pPr>
              <a:defRPr>
                <a:latin typeface="Aileron" panose="020B0604020202020204" charset="0"/>
              </a:defRPr>
            </a:lvl4pPr>
            <a:lvl5pPr>
              <a:defRPr>
                <a:latin typeface="Aileron" panose="020B060402020202020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52EE7-4F4F-A4C3-3307-1BB29EECE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9C973-E454-4E17-96AD-A997564BD7E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0C5659-D690-F789-03F7-62D7E9CAF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308E2-ABB3-069E-2F51-84B6712AE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C076B-0A17-4DAD-B379-74D19AA89FF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ue and yellow emblem with a train and text&#10;&#10;Description automatically generated">
            <a:extLst>
              <a:ext uri="{FF2B5EF4-FFF2-40B4-BE49-F238E27FC236}">
                <a16:creationId xmlns:a16="http://schemas.microsoft.com/office/drawing/2014/main" id="{87E1DA25-B97F-F24F-5C5C-5102960559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431800"/>
            <a:ext cx="1133509" cy="1125008"/>
          </a:xfrm>
          <a:prstGeom prst="rect">
            <a:avLst/>
          </a:prstGeom>
        </p:spPr>
      </p:pic>
      <p:pic>
        <p:nvPicPr>
          <p:cNvPr id="11" name="Picture 10" descr="A black and grey logo&#10;&#10;Description automatically generated">
            <a:extLst>
              <a:ext uri="{FF2B5EF4-FFF2-40B4-BE49-F238E27FC236}">
                <a16:creationId xmlns:a16="http://schemas.microsoft.com/office/drawing/2014/main" id="{5D84DA7B-7E61-0B78-8400-8305684A4B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6177492"/>
            <a:ext cx="1084084" cy="68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60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E5987D-418F-D2FB-FDAC-64545D34D1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66999" y="-2666999"/>
            <a:ext cx="6857998" cy="12192000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611A1051-3A9F-AFDA-38C1-A09BDE00EC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45985" y="359839"/>
            <a:ext cx="844138" cy="70696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E609C4D-CC6F-312D-3F88-562983A8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061" y="359840"/>
            <a:ext cx="9601043" cy="706964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E858B38-54EC-7CCE-F171-C9E7D966D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972" y="6429883"/>
            <a:ext cx="685800" cy="3047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221DAB-BA95-B29E-3031-4F28B235A43D}"/>
              </a:ext>
            </a:extLst>
          </p:cNvPr>
          <p:cNvSpPr/>
          <p:nvPr userDrawn="1"/>
        </p:nvSpPr>
        <p:spPr>
          <a:xfrm>
            <a:off x="812886" y="1"/>
            <a:ext cx="45719" cy="6857999"/>
          </a:xfrm>
          <a:prstGeom prst="rect">
            <a:avLst/>
          </a:prstGeom>
          <a:solidFill>
            <a:srgbClr val="F474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1892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9399B-1B11-7D44-37FE-1B6A6C68F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0267"/>
            <a:ext cx="10515600" cy="2852209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88F6CE-8F8E-DA17-8198-8098F800A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992"/>
            <a:ext cx="10515600" cy="149965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CC639-73CE-AB28-5AD1-F70F19642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9C973-E454-4E17-96AD-A997564BD7E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A165A-2036-FE4E-161A-6FCE18FF7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936D0-164E-58AC-8728-3D1D52722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C076B-0A17-4DAD-B379-74D19AA8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1909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FD1A8-E2BA-774F-02B2-056578934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64D1E-6B78-03C8-DA2D-70E668926B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07000" cy="43518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B80967-6C65-D801-0FE8-BDCC71F81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6800" y="1825625"/>
            <a:ext cx="5207000" cy="43518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DF9CB-DFEF-A71F-6C06-6C5A0C33C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9C973-E454-4E17-96AD-A997564BD7E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39BC30-6E5F-CDEA-9585-088F9E788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0BC6F-4DF2-A60B-68B9-7CA4CDA6C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C076B-0A17-4DAD-B379-74D19AA8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94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CBDDC-99CD-C25B-1E4D-F0F052898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60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F88672-14D8-6C4A-6830-32E410ADC8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7" y="1681692"/>
            <a:ext cx="5157259" cy="82338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F5783C-189E-7E17-D3F0-53A4E09C9C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7" y="2505076"/>
            <a:ext cx="5157259" cy="36851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B34835-FF2E-A9CA-16D9-D2548DE9BE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692"/>
            <a:ext cx="5183717" cy="82338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327BE3-390B-A2DC-D96B-8FF1AFDD6B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717" cy="36851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72EE6A-7973-09B3-16AA-EF7352E82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9C973-E454-4E17-96AD-A997564BD7E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DC8567-2B9C-B8A3-4322-BD4C7F920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4B1D8A-B498-CF81-F64B-C391DEDF5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C076B-0A17-4DAD-B379-74D19AA8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491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F05B2-D8ED-CC2C-66A0-D8931C0D5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726140-580D-6125-F3CE-C6D48D87A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9C973-E454-4E17-96AD-A997564BD7E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1C5D71-E8DB-30D8-20F4-35DF227DE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468EB3-F12A-FCC4-8BA8-94ED8961D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C076B-0A17-4DAD-B379-74D19AA8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4436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81AFE2-C048-D3FC-7F73-FC57162DE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9C973-E454-4E17-96AD-A997564BD7E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CDA148-4586-5251-EC12-617798540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C4406-FEB8-43FE-7465-F6B8EAF9C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C076B-0A17-4DAD-B379-74D19AA8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8170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37BC0-0704-A34B-248F-97AA2661D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457200"/>
            <a:ext cx="3931709" cy="1600200"/>
          </a:xfrm>
        </p:spPr>
        <p:txBody>
          <a:bodyPr anchor="b"/>
          <a:lstStyle>
            <a:lvl1pPr>
              <a:defRPr sz="21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06D1C-61F9-927A-29C0-56128953B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94ECD3-451D-6AF7-2F68-9FD8C22C45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1709" cy="3812117"/>
          </a:xfrm>
        </p:spPr>
        <p:txBody>
          <a:bodyPr/>
          <a:lstStyle>
            <a:lvl1pPr marL="0" indent="0">
              <a:buNone/>
              <a:defRPr sz="1067"/>
            </a:lvl1pPr>
            <a:lvl2pPr marL="304815" indent="0">
              <a:buNone/>
              <a:defRPr sz="933"/>
            </a:lvl2pPr>
            <a:lvl3pPr marL="609630" indent="0">
              <a:buNone/>
              <a:defRPr sz="800"/>
            </a:lvl3pPr>
            <a:lvl4pPr marL="914446" indent="0">
              <a:buNone/>
              <a:defRPr sz="667"/>
            </a:lvl4pPr>
            <a:lvl5pPr marL="1219261" indent="0">
              <a:buNone/>
              <a:defRPr sz="667"/>
            </a:lvl5pPr>
            <a:lvl6pPr marL="1524076" indent="0">
              <a:buNone/>
              <a:defRPr sz="667"/>
            </a:lvl6pPr>
            <a:lvl7pPr marL="1828891" indent="0">
              <a:buNone/>
              <a:defRPr sz="667"/>
            </a:lvl7pPr>
            <a:lvl8pPr marL="2133707" indent="0">
              <a:buNone/>
              <a:defRPr sz="667"/>
            </a:lvl8pPr>
            <a:lvl9pPr marL="2438522" indent="0">
              <a:buNone/>
              <a:defRPr sz="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B1AEF7-FA4D-166F-107F-2F703A0C0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9C973-E454-4E17-96AD-A997564BD7E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E00D9C-8C3B-2B50-23AA-0BD146C42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DABF31-111A-B934-9D2D-5DA594E66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C076B-0A17-4DAD-B379-74D19AA8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728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8A8A8-552D-FB2F-C0DE-9A4F1BCE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457200"/>
            <a:ext cx="3931709" cy="1600200"/>
          </a:xfrm>
        </p:spPr>
        <p:txBody>
          <a:bodyPr anchor="b"/>
          <a:lstStyle>
            <a:lvl1pPr>
              <a:defRPr sz="21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93F178-1815-FB06-7551-5210ACB3DA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EBE269-FD24-61BC-8644-EE7C28BAC5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1709" cy="3812117"/>
          </a:xfrm>
        </p:spPr>
        <p:txBody>
          <a:bodyPr/>
          <a:lstStyle>
            <a:lvl1pPr marL="0" indent="0">
              <a:buNone/>
              <a:defRPr sz="1067"/>
            </a:lvl1pPr>
            <a:lvl2pPr marL="304815" indent="0">
              <a:buNone/>
              <a:defRPr sz="933"/>
            </a:lvl2pPr>
            <a:lvl3pPr marL="609630" indent="0">
              <a:buNone/>
              <a:defRPr sz="800"/>
            </a:lvl3pPr>
            <a:lvl4pPr marL="914446" indent="0">
              <a:buNone/>
              <a:defRPr sz="667"/>
            </a:lvl4pPr>
            <a:lvl5pPr marL="1219261" indent="0">
              <a:buNone/>
              <a:defRPr sz="667"/>
            </a:lvl5pPr>
            <a:lvl6pPr marL="1524076" indent="0">
              <a:buNone/>
              <a:defRPr sz="667"/>
            </a:lvl6pPr>
            <a:lvl7pPr marL="1828891" indent="0">
              <a:buNone/>
              <a:defRPr sz="667"/>
            </a:lvl7pPr>
            <a:lvl8pPr marL="2133707" indent="0">
              <a:buNone/>
              <a:defRPr sz="667"/>
            </a:lvl8pPr>
            <a:lvl9pPr marL="2438522" indent="0">
              <a:buNone/>
              <a:defRPr sz="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867F38-3519-6468-162B-884689952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9C973-E454-4E17-96AD-A997564BD7E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E81B3A-50A9-E13C-13D1-65C6A7A14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A60360-4348-C27D-1964-4CA0823C1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C076B-0A17-4DAD-B379-74D19AA8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0457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09C3A-4CB0-75C4-CE52-401D53248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7E305D-EBFD-DD42-21D2-9259BC4BA7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D42BD-1DC5-CA0D-D681-70C546BB2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9C973-E454-4E17-96AD-A997564BD7E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B1377-0BB4-48E1-902C-6CCEAEC2C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201800-0E83-38E7-49A6-817793F8F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C076B-0A17-4DAD-B379-74D19AA8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162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6DF230-5DAF-5D2B-9209-CA0F74D8B1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236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36564D-579B-588B-846B-ED4323E6C9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85100" cy="581236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829E0-6538-306A-8DF6-66AE0149A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9C973-E454-4E17-96AD-A997564BD7E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BFB69-F38D-0E9C-C00D-1EB47C327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4F1B6-C9C3-C583-314B-A8279EADB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C076B-0A17-4DAD-B379-74D19AA8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52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E5987D-418F-D2FB-FDAC-64545D34D1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66999" y="-2666999"/>
            <a:ext cx="6857998" cy="12192000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611A1051-3A9F-AFDA-38C1-A09BDE00EC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45985" y="359839"/>
            <a:ext cx="844138" cy="706965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E6B0BB11-592F-8A16-195D-7BFA57075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061" y="1191375"/>
            <a:ext cx="8042953" cy="817040"/>
          </a:xfrm>
        </p:spPr>
        <p:txBody>
          <a:bodyPr/>
          <a:lstStyle>
            <a:lvl1pPr>
              <a:defRPr sz="2400">
                <a:solidFill>
                  <a:schemeClr val="bg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80DD636-5DBC-2283-A4E0-FC0290FE3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972" y="6429883"/>
            <a:ext cx="685800" cy="3047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C333A45-8CC9-516A-9FD7-D9B48ADCBC11}"/>
              </a:ext>
            </a:extLst>
          </p:cNvPr>
          <p:cNvSpPr/>
          <p:nvPr userDrawn="1"/>
        </p:nvSpPr>
        <p:spPr>
          <a:xfrm>
            <a:off x="812886" y="1"/>
            <a:ext cx="45719" cy="6857999"/>
          </a:xfrm>
          <a:prstGeom prst="rect">
            <a:avLst/>
          </a:prstGeom>
          <a:solidFill>
            <a:srgbClr val="F474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498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E5987D-418F-D2FB-FDAC-64545D34D1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67001" y="-2666999"/>
            <a:ext cx="6857998" cy="12192000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611A1051-3A9F-AFDA-38C1-A09BDE00EC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0843" y="340792"/>
            <a:ext cx="798636" cy="668857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D6810EB-6181-D0F5-AB74-7C3705E9C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972" y="6429883"/>
            <a:ext cx="685800" cy="3047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E9CD27-8997-D3F2-7B44-024F295924D3}"/>
              </a:ext>
            </a:extLst>
          </p:cNvPr>
          <p:cNvSpPr/>
          <p:nvPr userDrawn="1"/>
        </p:nvSpPr>
        <p:spPr>
          <a:xfrm>
            <a:off x="790025" y="-1"/>
            <a:ext cx="45719" cy="6857999"/>
          </a:xfrm>
          <a:prstGeom prst="rect">
            <a:avLst/>
          </a:prstGeom>
          <a:solidFill>
            <a:srgbClr val="F474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994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465614"/>
            <a:ext cx="9930580" cy="38600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32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3696264"/>
            <a:ext cx="4595304" cy="2629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9B2D28B-9E56-B67E-E4B2-F663F8B6AE4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54934" y="2115402"/>
            <a:ext cx="9930580" cy="131359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77AA1FB-4758-F1D0-1946-0A1F4AAD9FA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41743" y="3696264"/>
            <a:ext cx="4643771" cy="2629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9566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12570"/>
            <a:ext cx="9930580" cy="38855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1C954B9-F534-788C-5675-8AE9330F285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122795" y="2020787"/>
            <a:ext cx="9962739" cy="51014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4611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498270"/>
            <a:ext cx="4825158" cy="385242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498270"/>
            <a:ext cx="4825159" cy="385242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7F25FD5-270C-9AE6-3D3F-95E087C2DFA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6349" y="0"/>
            <a:ext cx="12179302" cy="715372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052061" y="359840"/>
            <a:ext cx="960104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                                                                                              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167003"/>
            <a:ext cx="9918054" cy="4158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1309032" y="6772783"/>
            <a:ext cx="685800" cy="304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0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860BC2B5-F8FD-8D4D-CE6A-5409414A646E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1045985" y="359839"/>
            <a:ext cx="844138" cy="7069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80" r:id="rId3"/>
    <p:sldLayoutId id="2147483683" r:id="rId4"/>
    <p:sldLayoutId id="2147483679" r:id="rId5"/>
    <p:sldLayoutId id="2147483672" r:id="rId6"/>
    <p:sldLayoutId id="2147483685" r:id="rId7"/>
    <p:sldLayoutId id="2147483682" r:id="rId8"/>
    <p:sldLayoutId id="2147483652" r:id="rId9"/>
    <p:sldLayoutId id="2147483674" r:id="rId10"/>
    <p:sldLayoutId id="2147483653" r:id="rId11"/>
    <p:sldLayoutId id="2147483684" r:id="rId12"/>
    <p:sldLayoutId id="2147483654" r:id="rId13"/>
    <p:sldLayoutId id="2147483675" r:id="rId14"/>
    <p:sldLayoutId id="2147483669" r:id="rId15"/>
    <p:sldLayoutId id="2147483670" r:id="rId16"/>
    <p:sldLayoutId id="2147483694" r:id="rId17"/>
    <p:sldLayoutId id="2147483695" r:id="rId1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bg1"/>
          </a:solidFill>
          <a:effectLst>
            <a:outerShdw blurRad="114581" dist="97878" algn="l" rotWithShape="0">
              <a:schemeClr val="tx1">
                <a:alpha val="64631"/>
              </a:scheme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2DEF03-4FCD-E2E0-1CEC-F26D4B160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F4216E-45CC-483C-3A4D-3CAB84984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0C37E-25B1-ECAF-21D7-A0A35014A2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AA2521-A094-2D41-482A-B83A7CA074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87FCC-AD4F-7A58-7BBE-245EA591F4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6D06C-7E0B-450D-9BFC-996128019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59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91" r:id="rId2"/>
    <p:sldLayoutId id="2147483689" r:id="rId3"/>
    <p:sldLayoutId id="2147483690" r:id="rId4"/>
    <p:sldLayoutId id="2147483692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69EA517-A612-6247-9445-FD3A78CCEEF8}"/>
              </a:ext>
            </a:extLst>
          </p:cNvPr>
          <p:cNvSpPr txBox="1">
            <a:spLocks/>
          </p:cNvSpPr>
          <p:nvPr userDrawn="1"/>
        </p:nvSpPr>
        <p:spPr>
          <a:xfrm>
            <a:off x="838202" y="6493514"/>
            <a:ext cx="2743201" cy="365125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8F63A3B-78C7-47BE-AE5E-E10140E04643}" type="slidenum">
              <a:rPr lang="en-US" sz="750" smtClean="0"/>
              <a:pPr algn="l"/>
              <a:t>‹#›</a:t>
            </a:fld>
            <a:endParaRPr lang="en-US" sz="750"/>
          </a:p>
        </p:txBody>
      </p:sp>
    </p:spTree>
    <p:extLst>
      <p:ext uri="{BB962C8B-B14F-4D97-AF65-F5344CB8AC3E}">
        <p14:creationId xmlns:p14="http://schemas.microsoft.com/office/powerpoint/2010/main" val="3433544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00" r:id="rId3"/>
    <p:sldLayoutId id="2147483701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CB3B1-C534-6562-5230-B940C883E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4C348A-9411-09AA-D65E-B019CF5B5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156A5-4991-874B-DC5D-01EA0DB5BF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9C973-E454-4E17-96AD-A997564BD7E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F2D26-694D-4B70-7B3F-3F426EC47F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D9C72-5D59-FAD3-58B0-ED62569FD8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695C076B-0A17-4DAD-B379-74D19AA89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7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609630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408" indent="-152408" algn="l" defTabSz="6096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04240447-7B40-5A2D-B6B8-A6DFCD35B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 descr="A blue and yellow circular emblem with a train and a star&#10;&#10;Description automatically generated">
            <a:extLst>
              <a:ext uri="{FF2B5EF4-FFF2-40B4-BE49-F238E27FC236}">
                <a16:creationId xmlns:a16="http://schemas.microsoft.com/office/drawing/2014/main" id="{B9A9B9F0-48BB-0151-ADEB-572870E93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1" y="459610"/>
            <a:ext cx="942100" cy="9451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448162-E2CA-1B30-1496-F5E36C285B14}"/>
              </a:ext>
            </a:extLst>
          </p:cNvPr>
          <p:cNvSpPr txBox="1"/>
          <p:nvPr/>
        </p:nvSpPr>
        <p:spPr>
          <a:xfrm>
            <a:off x="361932" y="2796071"/>
            <a:ext cx="32283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venir Next Condensed" panose="020B0506020202020204" pitchFamily="34" charset="0"/>
              </a:rPr>
              <a:t>2024 HOPE Meet &amp; Confer Agreement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4D49AE-1229-C2DB-D2F1-2C2930C36BB6}"/>
              </a:ext>
            </a:extLst>
          </p:cNvPr>
          <p:cNvSpPr txBox="1"/>
          <p:nvPr/>
        </p:nvSpPr>
        <p:spPr>
          <a:xfrm>
            <a:off x="361932" y="4627341"/>
            <a:ext cx="3132387" cy="369332"/>
          </a:xfrm>
          <a:prstGeom prst="rect">
            <a:avLst/>
          </a:prstGeom>
          <a:noFill/>
        </p:spPr>
        <p:txBody>
          <a:bodyPr wrap="square" numCol="1" spcCol="182880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Next Condensed" panose="020B0506020202020204" pitchFamily="34" charset="0"/>
              </a:rPr>
              <a:t>October 21,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5C30B0-56BC-BD00-825F-A93FC952AA30}"/>
              </a:ext>
            </a:extLst>
          </p:cNvPr>
          <p:cNvSpPr txBox="1"/>
          <p:nvPr/>
        </p:nvSpPr>
        <p:spPr>
          <a:xfrm>
            <a:off x="354422" y="4996673"/>
            <a:ext cx="3228312" cy="954107"/>
          </a:xfrm>
          <a:prstGeom prst="rect">
            <a:avLst/>
          </a:prstGeom>
          <a:noFill/>
        </p:spPr>
        <p:txBody>
          <a:bodyPr wrap="square" numCol="1" spcCol="182880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venir Next Condensed" panose="020B0506020202020204" pitchFamily="34" charset="0"/>
              </a:rPr>
              <a:t>Presented by:</a:t>
            </a:r>
          </a:p>
          <a:p>
            <a:r>
              <a:rPr lang="en-US" sz="1400" b="1" dirty="0">
                <a:solidFill>
                  <a:schemeClr val="bg1"/>
                </a:solidFill>
                <a:latin typeface="Avenir Next Condensed" panose="020B0506020202020204" pitchFamily="34" charset="0"/>
              </a:rPr>
              <a:t>Jane E. Cheeks, HR Director &amp; </a:t>
            </a:r>
          </a:p>
          <a:p>
            <a:r>
              <a:rPr lang="en-US" sz="1400" b="1" dirty="0">
                <a:solidFill>
                  <a:schemeClr val="bg1"/>
                </a:solidFill>
                <a:latin typeface="Avenir Next Condensed" panose="020B0506020202020204" pitchFamily="34" charset="0"/>
              </a:rPr>
              <a:t>Alisa M. Franklin-Brocks, HR Director’s Chief of Staff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4BF9E5-F803-2051-3B34-D19180B4B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284B7-E5F4-E045-8E27-506F3DC2AD4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491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A7117-3357-F822-A3E6-EDA9C53B8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7335D3-C300-A0E3-407A-C097410E40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55724" y="1436688"/>
            <a:ext cx="8093075" cy="4997450"/>
          </a:xfrm>
        </p:spPr>
        <p:txBody>
          <a:bodyPr>
            <a:normAutofit lnSpcReduction="10000"/>
          </a:bodyPr>
          <a:lstStyle/>
          <a:p>
            <a:pPr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400"/>
              <a:t>Operational - cont’d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47428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Level Is are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grievable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47428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en-US" sz="2400">
                <a:solidFill>
                  <a:srgbClr val="44546A"/>
                </a:solidFill>
                <a:latin typeface="Century Gothic" panose="020B0502020202020204"/>
              </a:rPr>
              <a:t>Formal corrective action </a:t>
            </a:r>
          </a:p>
          <a:p>
            <a:pPr lvl="2" indent="-285750">
              <a:buClr>
                <a:srgbClr val="F47428"/>
              </a:buClr>
              <a:buFont typeface="Arial" panose="020B0604020202020204" pitchFamily="34" charset="0"/>
              <a:buChar char="•"/>
              <a:defRPr/>
            </a:pPr>
            <a:r>
              <a:rPr lang="en-US" sz="2200">
                <a:solidFill>
                  <a:srgbClr val="44546A"/>
                </a:solidFill>
                <a:latin typeface="Century Gothic" panose="020B0502020202020204"/>
              </a:rPr>
              <a:t>Issues within 180 calendar days from discovery or awareness by Dept Dir or investigatory body</a:t>
            </a:r>
          </a:p>
          <a:p>
            <a:pPr lvl="2" indent="-285750">
              <a:buClr>
                <a:srgbClr val="F47428"/>
              </a:buClr>
              <a:buFont typeface="Arial" panose="020B0604020202020204" pitchFamily="34" charset="0"/>
              <a:buChar char="•"/>
              <a:defRPr/>
            </a:pPr>
            <a:r>
              <a:rPr lang="en-US" sz="2200">
                <a:solidFill>
                  <a:srgbClr val="44546A"/>
                </a:solidFill>
                <a:latin typeface="Century Gothic" panose="020B0502020202020204"/>
              </a:rPr>
              <a:t>Exception – alleged criminal misconduct, fraud waste and/or abuse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47428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Fact-finding or investigative meetings require a 48-hr notice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47428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Union Stewards may be present except for OIG and IAD meetings, but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47428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Non-City employee may be present</a:t>
            </a:r>
            <a:endParaRPr lang="en-US" sz="2200">
              <a:solidFill>
                <a:srgbClr val="44546A"/>
              </a:solidFill>
              <a:latin typeface="Century Gothic" panose="020B0502020202020204"/>
            </a:endParaRPr>
          </a:p>
          <a:p>
            <a:pPr marL="914400" lvl="2" indent="0">
              <a:buClr>
                <a:srgbClr val="F47428"/>
              </a:buClr>
              <a:buNone/>
            </a:pPr>
            <a:endParaRPr lang="en-US" sz="2200"/>
          </a:p>
          <a:p>
            <a:pPr lvl="1">
              <a:buClr>
                <a:srgbClr val="F47428"/>
              </a:buClr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3BD5DE-81CF-E524-F4C5-19A629B8F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Agreement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010B2F-6EC5-6BB0-620C-BB204E02F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0380" y="6434138"/>
            <a:ext cx="685800" cy="304799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487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70B0A0F-226C-A3AC-7245-CCA1A6B0D13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33147" y="1436688"/>
            <a:ext cx="7216775" cy="1735490"/>
          </a:xfrm>
        </p:spPr>
        <p:txBody>
          <a:bodyPr/>
          <a:lstStyle/>
          <a:p>
            <a:pPr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400"/>
              <a:t>Financials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47428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Every UM will receive at least the new minimum base pay rate or the across-the-board increase, whichever is greater except seasonal interns, seasonal temporaries, and Police and Fire Trainees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47428"/>
              </a:buClr>
              <a:buSzPct val="8000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47428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endParaRPr lang="en-US" sz="1800">
              <a:solidFill>
                <a:srgbClr val="44546A"/>
              </a:solidFill>
              <a:latin typeface="Century Gothic" panose="020B0502020202020204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47428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indent="0">
              <a:buClr>
                <a:srgbClr val="F47428"/>
              </a:buClr>
              <a:buNone/>
            </a:pPr>
            <a:endParaRPr lang="en-US"/>
          </a:p>
          <a:p>
            <a:pPr>
              <a:buClr>
                <a:srgbClr val="F47428"/>
              </a:buClr>
              <a:buFont typeface="Arial" panose="020B0604020202020204" pitchFamily="34" charset="0"/>
              <a:buChar char="•"/>
            </a:pPr>
            <a:endParaRPr lang="en-US"/>
          </a:p>
          <a:p>
            <a:pPr>
              <a:buClr>
                <a:srgbClr val="F47428"/>
              </a:buClr>
              <a:buFont typeface="Arial" panose="020B0604020202020204" pitchFamily="34" charset="0"/>
              <a:buChar char="•"/>
            </a:pPr>
            <a:endParaRPr lang="en-US"/>
          </a:p>
          <a:p>
            <a:pPr marL="0" indent="0">
              <a:buClr>
                <a:srgbClr val="F47428"/>
              </a:buClr>
              <a:buNone/>
            </a:pPr>
            <a:endParaRPr lang="en-US"/>
          </a:p>
          <a:p>
            <a:pPr>
              <a:buClr>
                <a:srgbClr val="F47428"/>
              </a:buClr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9A41A0-343C-8E5F-1150-3B7EACB19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Agreement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8F5B7-52CF-5D2C-EF4A-FE3CE96DA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9995" y="6429883"/>
            <a:ext cx="685800" cy="304799"/>
          </a:xfrm>
        </p:spPr>
        <p:txBody>
          <a:bodyPr/>
          <a:lstStyle/>
          <a:p>
            <a:fld id="{D57F1E4F-1CFF-5643-939E-217C01CDF565}" type="slidenum">
              <a:rPr lang="en-US" sz="1200" b="1" smtClean="0"/>
              <a:pPr/>
              <a:t>11</a:t>
            </a:fld>
            <a:endParaRPr lang="en-US" sz="1200" b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1BCC6C-4957-57E7-7DD3-23444DF26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836" y="3295790"/>
            <a:ext cx="7913294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576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A4E8EF-9A92-D3EC-E618-4DB15688E34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55725" y="1436688"/>
            <a:ext cx="6873875" cy="4997450"/>
          </a:xfrm>
        </p:spPr>
        <p:txBody>
          <a:bodyPr/>
          <a:lstStyle/>
          <a:p>
            <a:pPr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400"/>
              <a:t>Financials – cont’d</a:t>
            </a:r>
          </a:p>
          <a:p>
            <a:pPr>
              <a:buClr>
                <a:srgbClr val="F47428"/>
              </a:buClr>
              <a:buFont typeface="Arial" panose="020B0604020202020204" pitchFamily="34" charset="0"/>
              <a:buChar char="•"/>
            </a:pPr>
            <a:endParaRPr lang="en-US" sz="2400"/>
          </a:p>
          <a:p>
            <a:pPr>
              <a:buClr>
                <a:srgbClr val="F47428"/>
              </a:buClr>
              <a:buFont typeface="Arial" panose="020B0604020202020204" pitchFamily="34" charset="0"/>
              <a:buChar char="•"/>
            </a:pPr>
            <a:endParaRPr lang="en-US" sz="2400"/>
          </a:p>
          <a:p>
            <a:pPr>
              <a:buClr>
                <a:srgbClr val="F47428"/>
              </a:buClr>
              <a:buFont typeface="Arial" panose="020B0604020202020204" pitchFamily="34" charset="0"/>
              <a:buChar char="•"/>
            </a:pPr>
            <a:endParaRPr lang="en-US" sz="2400"/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47428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Longevity Pay increase from$2 to $3    bi-weekly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47428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Bilingual Pay increase from $34.62 to  $70 bi-weekly</a:t>
            </a:r>
          </a:p>
          <a:p>
            <a:pPr lvl="2" indent="-285750">
              <a:buClr>
                <a:srgbClr val="F47428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AP 3-9: Bilingual Pay Policy for Municipal Employees</a:t>
            </a:r>
          </a:p>
          <a:p>
            <a:pPr marL="457200" lvl="1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F8EDD4-44AD-EA01-B3D9-F3F22E42F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27080-A539-1E1F-5895-F586E63DA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7416" y="6434138"/>
            <a:ext cx="685800" cy="304799"/>
          </a:xfrm>
        </p:spPr>
        <p:txBody>
          <a:bodyPr/>
          <a:lstStyle/>
          <a:p>
            <a:fld id="{D57F1E4F-1CFF-5643-939E-217C01CDF565}" type="slidenum">
              <a:rPr lang="en-US" sz="1200" b="1" smtClean="0"/>
              <a:pPr/>
              <a:t>12</a:t>
            </a:fld>
            <a:endParaRPr lang="en-US" sz="1200" b="1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2A19A82-E4CE-60F3-290E-30C577106C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996635"/>
              </p:ext>
            </p:extLst>
          </p:nvPr>
        </p:nvGraphicFramePr>
        <p:xfrm>
          <a:off x="1744751" y="1925249"/>
          <a:ext cx="5457561" cy="1301115"/>
        </p:xfrm>
        <a:graphic>
          <a:graphicData uri="http://schemas.openxmlformats.org/drawingml/2006/table">
            <a:tbl>
              <a:tblPr firstRow="1" firstCol="1" bandRow="1"/>
              <a:tblGrid>
                <a:gridCol w="2540070">
                  <a:extLst>
                    <a:ext uri="{9D8B030D-6E8A-4147-A177-3AD203B41FA5}">
                      <a16:colId xmlns:a16="http://schemas.microsoft.com/office/drawing/2014/main" val="2744204822"/>
                    </a:ext>
                  </a:extLst>
                </a:gridCol>
                <a:gridCol w="1702893">
                  <a:extLst>
                    <a:ext uri="{9D8B030D-6E8A-4147-A177-3AD203B41FA5}">
                      <a16:colId xmlns:a16="http://schemas.microsoft.com/office/drawing/2014/main" val="11411272"/>
                    </a:ext>
                  </a:extLst>
                </a:gridCol>
                <a:gridCol w="1214598">
                  <a:extLst>
                    <a:ext uri="{9D8B030D-6E8A-4147-A177-3AD203B41FA5}">
                      <a16:colId xmlns:a16="http://schemas.microsoft.com/office/drawing/2014/main" val="12414974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Shift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Times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Minimum hourly rate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98866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2nd Shift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Begins between     12:00 noon - 6:00 p.m.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$0.75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7633977"/>
                  </a:ext>
                </a:extLst>
              </a:tr>
              <a:tr h="219075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3rd shift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Begins between          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9EBF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$1.25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743763"/>
                  </a:ext>
                </a:extLst>
              </a:tr>
              <a:tr h="2190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6:00 p.m. - 5:00 a.m.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EB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9395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568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2B3F3-223E-7645-4262-2BB1BAA79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69744A-18EE-FCAB-A11D-8F2DCA640F3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55725" y="1284288"/>
            <a:ext cx="7746711" cy="5144586"/>
          </a:xfrm>
        </p:spPr>
        <p:txBody>
          <a:bodyPr>
            <a:normAutofit/>
          </a:bodyPr>
          <a:lstStyle/>
          <a:p>
            <a:pPr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400"/>
              <a:t>Financials – cont’d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47428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Compensatory Time for Exempt Employees Non-emergency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47428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UMs PG 29 and below</a:t>
            </a:r>
          </a:p>
          <a:p>
            <a:pPr marL="1143000" marR="0" lvl="2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47428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60 hours per calendar year quarter</a:t>
            </a:r>
          </a:p>
          <a:p>
            <a:pPr marL="1143000" marR="0" lvl="2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47428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en-US" sz="2200">
                <a:solidFill>
                  <a:srgbClr val="44546A"/>
                </a:solidFill>
                <a:latin typeface="Century Gothic" panose="020B0502020202020204"/>
              </a:rPr>
              <a:t>Paid in cash or compensatory leave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lvl="1"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400"/>
              <a:t>Compensatory Time for Exempt Employees Emergency</a:t>
            </a:r>
          </a:p>
          <a:p>
            <a:pPr lvl="2"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200"/>
              <a:t>All UMs regardless of PG</a:t>
            </a:r>
          </a:p>
          <a:p>
            <a:pPr lvl="2"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200"/>
              <a:t>80 hours per calendar year quarter</a:t>
            </a:r>
          </a:p>
          <a:p>
            <a:pPr marL="1143000" marR="0" lvl="2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47428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Paid in cash or compensatory leave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914400" lvl="2" indent="0">
              <a:buClr>
                <a:srgbClr val="F47428"/>
              </a:buClr>
              <a:buNone/>
            </a:pPr>
            <a:endParaRPr lang="en-US" sz="22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0DB43A-78C9-D2D8-D3E9-941DBADDD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026" y="423862"/>
            <a:ext cx="9601043" cy="706964"/>
          </a:xfrm>
        </p:spPr>
        <p:txBody>
          <a:bodyPr/>
          <a:lstStyle/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Agreement Overview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7C87-E764-69B4-DA8B-A131FD693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5996" y="6428874"/>
            <a:ext cx="685800" cy="304799"/>
          </a:xfrm>
        </p:spPr>
        <p:txBody>
          <a:bodyPr/>
          <a:lstStyle/>
          <a:p>
            <a:fld id="{D57F1E4F-1CFF-5643-939E-217C01CDF565}" type="slidenum">
              <a:rPr lang="en-US" sz="1200" b="1" smtClean="0"/>
              <a:pPr/>
              <a:t>13</a:t>
            </a:fld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4112616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D9E0B-F02A-040B-9746-0C098C60E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533426-E885-1845-45C2-A6B7F60C8C8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55725" y="1470555"/>
            <a:ext cx="7746711" cy="5144586"/>
          </a:xfrm>
        </p:spPr>
        <p:txBody>
          <a:bodyPr>
            <a:normAutofit/>
          </a:bodyPr>
          <a:lstStyle/>
          <a:p>
            <a:pPr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400"/>
              <a:t>Financials – cont’d</a:t>
            </a:r>
          </a:p>
          <a:p>
            <a:pPr lvl="1"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400"/>
              <a:t>Compensatory Time for Exempt Employees at Health Clinics</a:t>
            </a:r>
          </a:p>
          <a:p>
            <a:pPr lvl="2"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200"/>
              <a:t>UMs PG 29 and below</a:t>
            </a:r>
          </a:p>
          <a:p>
            <a:pPr lvl="2"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200"/>
              <a:t>Work more than 40 hours during the work week</a:t>
            </a:r>
          </a:p>
          <a:p>
            <a:pPr lvl="2"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200"/>
              <a:t>Eligible to be paid in cash</a:t>
            </a:r>
          </a:p>
          <a:p>
            <a:pPr lvl="1"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400"/>
              <a:t>Call-back pay increases to 4 </a:t>
            </a:r>
            <a:r>
              <a:rPr lang="en-US" sz="2400" err="1"/>
              <a:t>hr</a:t>
            </a:r>
            <a:r>
              <a:rPr lang="en-US" sz="2400"/>
              <a:t> minimum</a:t>
            </a:r>
          </a:p>
          <a:p>
            <a:pPr lvl="1"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400"/>
              <a:t>Emergency Activation Pay – 2X pay in cash</a:t>
            </a:r>
          </a:p>
          <a:p>
            <a:pPr lvl="1"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400"/>
              <a:t>Special Event Pay – 1.5X pay in cash </a:t>
            </a:r>
          </a:p>
          <a:p>
            <a:pPr lvl="2"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200"/>
              <a:t>For non-exempt employees for the overtime worked for the duration of the event</a:t>
            </a:r>
          </a:p>
          <a:p>
            <a:pPr lvl="2">
              <a:buClr>
                <a:srgbClr val="F47428"/>
              </a:buClr>
              <a:buFont typeface="Arial" panose="020B0604020202020204" pitchFamily="34" charset="0"/>
              <a:buChar char="•"/>
            </a:pPr>
            <a:endParaRPr lang="en-US" sz="22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5DB5A3-2476-4221-1AE7-6064472A9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026" y="423862"/>
            <a:ext cx="9601043" cy="706964"/>
          </a:xfrm>
        </p:spPr>
        <p:txBody>
          <a:bodyPr/>
          <a:lstStyle/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Agreement Overview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C4ECE8-7174-5DB6-E6E0-206F43A87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5996" y="6428874"/>
            <a:ext cx="685800" cy="304799"/>
          </a:xfrm>
        </p:spPr>
        <p:txBody>
          <a:bodyPr/>
          <a:lstStyle/>
          <a:p>
            <a:fld id="{D57F1E4F-1CFF-5643-939E-217C01CDF565}" type="slidenum">
              <a:rPr lang="en-US" sz="1200" b="1" smtClean="0"/>
              <a:pPr/>
              <a:t>14</a:t>
            </a:fld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1132113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C8E9B-6AEE-4EAB-81E2-49C7CC2BE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14CDB2-13C2-A6C8-8722-AC06777C36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55725" y="1436688"/>
            <a:ext cx="7746711" cy="5144586"/>
          </a:xfrm>
        </p:spPr>
        <p:txBody>
          <a:bodyPr>
            <a:normAutofit/>
          </a:bodyPr>
          <a:lstStyle/>
          <a:p>
            <a:pPr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400"/>
              <a:t>Financials – cont’d</a:t>
            </a:r>
          </a:p>
          <a:p>
            <a:pPr lvl="1"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400"/>
              <a:t>Premium Actual Holiday – 2X pay</a:t>
            </a:r>
          </a:p>
          <a:p>
            <a:pPr lvl="2"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200"/>
              <a:t>January 1</a:t>
            </a:r>
            <a:r>
              <a:rPr lang="en-US" sz="2200" baseline="30000"/>
              <a:t>st</a:t>
            </a:r>
            <a:endParaRPr lang="en-US" sz="2200"/>
          </a:p>
          <a:p>
            <a:pPr lvl="2"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200"/>
              <a:t>July 4</a:t>
            </a:r>
            <a:r>
              <a:rPr lang="en-US" sz="2200" baseline="30000"/>
              <a:t>th</a:t>
            </a:r>
            <a:endParaRPr lang="en-US" sz="2200"/>
          </a:p>
          <a:p>
            <a:pPr lvl="2"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200"/>
              <a:t>Christmas Eve</a:t>
            </a:r>
          </a:p>
          <a:p>
            <a:pPr lvl="2"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200"/>
              <a:t>Christmas Day</a:t>
            </a:r>
          </a:p>
          <a:p>
            <a:pPr lvl="1"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400"/>
              <a:t>Floating holiday hours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8C176F-9005-847A-318A-F70BF8ECB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026" y="423862"/>
            <a:ext cx="9601043" cy="706964"/>
          </a:xfrm>
        </p:spPr>
        <p:txBody>
          <a:bodyPr/>
          <a:lstStyle/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Agreement Overview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A7B944-E797-7410-A095-70C55D038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0380" y="6428874"/>
            <a:ext cx="685800" cy="304799"/>
          </a:xfrm>
        </p:spPr>
        <p:txBody>
          <a:bodyPr/>
          <a:lstStyle/>
          <a:p>
            <a:fld id="{D57F1E4F-1CFF-5643-939E-217C01CDF565}" type="slidenum">
              <a:rPr lang="en-US" sz="1200" b="1" smtClean="0"/>
              <a:pPr/>
              <a:t>15</a:t>
            </a:fld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634754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AC00F-5EC4-43F4-CB4B-70DA93D44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B23DA7-5A45-AFB6-F83E-0FE02AAA77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55725" y="1436688"/>
            <a:ext cx="7746711" cy="5144586"/>
          </a:xfrm>
        </p:spPr>
        <p:txBody>
          <a:bodyPr>
            <a:normAutofit/>
          </a:bodyPr>
          <a:lstStyle/>
          <a:p>
            <a:pPr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400"/>
              <a:t>Financials – cont’d</a:t>
            </a:r>
          </a:p>
          <a:p>
            <a:pPr lvl="1"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400"/>
              <a:t>Vacation term pay reduced 340/700 </a:t>
            </a:r>
          </a:p>
          <a:p>
            <a:pPr lvl="1"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400"/>
              <a:t>24 Personal Leave Hours </a:t>
            </a:r>
          </a:p>
          <a:p>
            <a:pPr lvl="2"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200"/>
              <a:t>Regardless of sick leave usage</a:t>
            </a:r>
          </a:p>
          <a:p>
            <a:pPr lvl="1"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400"/>
              <a:t>Voluntary Separation &amp; Retirement Program</a:t>
            </a:r>
          </a:p>
          <a:p>
            <a:pPr lvl="2"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200"/>
              <a:t>Municipal Phase Down Program</a:t>
            </a:r>
          </a:p>
          <a:p>
            <a:pPr marL="914400" lvl="2" indent="0">
              <a:buClr>
                <a:srgbClr val="F47428"/>
              </a:buClr>
              <a:buNone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B9C43E-A307-144E-C58B-FAAE95B43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026" y="423862"/>
            <a:ext cx="9601043" cy="706964"/>
          </a:xfrm>
        </p:spPr>
        <p:txBody>
          <a:bodyPr/>
          <a:lstStyle/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Agreement Overview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16CCEC-2F44-2BB1-EE9F-42DEAC67F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188" y="6428874"/>
            <a:ext cx="685800" cy="304799"/>
          </a:xfrm>
        </p:spPr>
        <p:txBody>
          <a:bodyPr/>
          <a:lstStyle/>
          <a:p>
            <a:fld id="{D57F1E4F-1CFF-5643-939E-217C01CDF565}" type="slidenum">
              <a:rPr lang="en-US" sz="1200" b="1" smtClean="0"/>
              <a:pPr/>
              <a:t>16</a:t>
            </a:fld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3902983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9347811" y="1321569"/>
            <a:ext cx="5223386" cy="4425652"/>
            <a:chOff x="0" y="0"/>
            <a:chExt cx="7484110" cy="63411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485380" cy="6341110"/>
            </a:xfrm>
            <a:custGeom>
              <a:avLst/>
              <a:gdLst/>
              <a:ahLst/>
              <a:cxnLst/>
              <a:rect l="l" t="t" r="r" b="b"/>
              <a:pathLst>
                <a:path w="7485380" h="6341110">
                  <a:moveTo>
                    <a:pt x="5027930" y="6341110"/>
                  </a:moveTo>
                  <a:lnTo>
                    <a:pt x="0" y="6341110"/>
                  </a:lnTo>
                  <a:lnTo>
                    <a:pt x="0" y="5027930"/>
                  </a:lnTo>
                  <a:cubicBezTo>
                    <a:pt x="0" y="2250440"/>
                    <a:pt x="2250440" y="0"/>
                    <a:pt x="5027930" y="0"/>
                  </a:cubicBezTo>
                  <a:lnTo>
                    <a:pt x="5027930" y="0"/>
                  </a:lnTo>
                  <a:lnTo>
                    <a:pt x="7485380" y="3169920"/>
                  </a:lnTo>
                  <a:lnTo>
                    <a:pt x="5027930" y="6341110"/>
                  </a:lnTo>
                  <a:close/>
                </a:path>
              </a:pathLst>
            </a:custGeom>
            <a:solidFill>
              <a:srgbClr val="ED7944"/>
            </a:solidFill>
            <a:ln w="12700"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6706082" y="1542867"/>
            <a:ext cx="4962199" cy="4204355"/>
            <a:chOff x="0" y="0"/>
            <a:chExt cx="7484110" cy="63411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485380" cy="6341110"/>
            </a:xfrm>
            <a:custGeom>
              <a:avLst/>
              <a:gdLst/>
              <a:ahLst/>
              <a:cxnLst/>
              <a:rect l="l" t="t" r="r" b="b"/>
              <a:pathLst>
                <a:path w="7485380" h="6341110">
                  <a:moveTo>
                    <a:pt x="5027930" y="6341110"/>
                  </a:moveTo>
                  <a:lnTo>
                    <a:pt x="0" y="6341110"/>
                  </a:lnTo>
                  <a:lnTo>
                    <a:pt x="0" y="5027930"/>
                  </a:lnTo>
                  <a:cubicBezTo>
                    <a:pt x="0" y="2250440"/>
                    <a:pt x="2250440" y="0"/>
                    <a:pt x="5027930" y="0"/>
                  </a:cubicBezTo>
                  <a:lnTo>
                    <a:pt x="5027930" y="0"/>
                  </a:lnTo>
                  <a:lnTo>
                    <a:pt x="7485380" y="3169920"/>
                  </a:lnTo>
                  <a:lnTo>
                    <a:pt x="5027930" y="6341110"/>
                  </a:lnTo>
                  <a:close/>
                </a:path>
              </a:pathLst>
            </a:custGeom>
            <a:blipFill>
              <a:blip r:embed="rId2"/>
              <a:stretch>
                <a:fillRect l="-14849" r="-15639" b="-15526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19844" y="6343650"/>
            <a:ext cx="2057400" cy="1028700"/>
            <a:chOff x="0" y="0"/>
            <a:chExt cx="812800" cy="406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ED794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98500" cy="444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68346" y="1895728"/>
            <a:ext cx="5732695" cy="2436186"/>
            <a:chOff x="0" y="0"/>
            <a:chExt cx="11465391" cy="4872374"/>
          </a:xfrm>
        </p:grpSpPr>
        <p:sp>
          <p:nvSpPr>
            <p:cNvPr id="17" name="TextBox 17"/>
            <p:cNvSpPr txBox="1"/>
            <p:nvPr/>
          </p:nvSpPr>
          <p:spPr>
            <a:xfrm>
              <a:off x="0" y="4250792"/>
              <a:ext cx="11465391" cy="6215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613"/>
                </a:lnSpc>
              </a:pPr>
              <a:r>
                <a:rPr lang="en-US" sz="1866">
                  <a:solidFill>
                    <a:srgbClr val="1E3256"/>
                  </a:solidFill>
                  <a:latin typeface="IBM Plex Sans"/>
                </a:rPr>
                <a:t>October 21, 2021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11465391" cy="36933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/>
              <a:r>
                <a:rPr lang="en-US" sz="4000">
                  <a:solidFill>
                    <a:srgbClr val="1E3256"/>
                  </a:solidFill>
                  <a:latin typeface="Aileron Bold"/>
                </a:rPr>
                <a:t>City of Houston </a:t>
              </a:r>
              <a:endParaRPr lang="en-US"/>
            </a:p>
            <a:p>
              <a:pPr defTabSz="609630"/>
              <a:r>
                <a:rPr lang="en-US" sz="4000">
                  <a:solidFill>
                    <a:srgbClr val="1E3256"/>
                  </a:solidFill>
                  <a:latin typeface="Aileron Bold"/>
                </a:rPr>
                <a:t>2024 HOPE Meet and Confer Financials</a:t>
              </a:r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85801" y="5171737"/>
            <a:ext cx="2237883" cy="599006"/>
            <a:chOff x="0" y="-47625"/>
            <a:chExt cx="4475767" cy="1198012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47625"/>
              <a:ext cx="4475767" cy="5397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333"/>
                </a:lnSpc>
              </a:pPr>
              <a:r>
                <a:rPr lang="en-US" sz="1666" spc="49">
                  <a:solidFill>
                    <a:srgbClr val="1E3256"/>
                  </a:solidFill>
                  <a:latin typeface="Aileron Bold"/>
                </a:rPr>
                <a:t>Presented To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663075"/>
              <a:ext cx="4475767" cy="487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1867"/>
                </a:lnSpc>
              </a:pPr>
              <a:r>
                <a:rPr lang="en-US" sz="1600" spc="27">
                  <a:solidFill>
                    <a:srgbClr val="1E3256"/>
                  </a:solidFill>
                  <a:latin typeface="IBM Plex Sans"/>
                </a:rPr>
                <a:t>Labor Committee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859253" y="5171737"/>
            <a:ext cx="2998747" cy="601123"/>
            <a:chOff x="-1" y="-47625"/>
            <a:chExt cx="5997494" cy="1202247"/>
          </a:xfrm>
        </p:grpSpPr>
        <p:sp>
          <p:nvSpPr>
            <p:cNvPr id="23" name="TextBox 23"/>
            <p:cNvSpPr txBox="1"/>
            <p:nvPr/>
          </p:nvSpPr>
          <p:spPr>
            <a:xfrm>
              <a:off x="1" y="-47625"/>
              <a:ext cx="4473494" cy="539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333"/>
                </a:lnSpc>
              </a:pPr>
              <a:r>
                <a:rPr lang="en-US" sz="1666" spc="49">
                  <a:solidFill>
                    <a:srgbClr val="1E3256"/>
                  </a:solidFill>
                  <a:latin typeface="Aileron Bold"/>
                </a:rPr>
                <a:t>Presented By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-1" y="667310"/>
              <a:ext cx="5997494" cy="4873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1867"/>
                </a:lnSpc>
              </a:pPr>
              <a:r>
                <a:rPr lang="en-US" sz="1600" spc="27">
                  <a:solidFill>
                    <a:srgbClr val="1E3256"/>
                  </a:solidFill>
                  <a:latin typeface="IBM Plex Sans"/>
                </a:rPr>
                <a:t>Melissa Dubowski, Director</a:t>
              </a:r>
            </a:p>
          </p:txBody>
        </p:sp>
      </p:grpSp>
      <p:pic>
        <p:nvPicPr>
          <p:cNvPr id="26" name="Picture 25" descr="A blue and yellow emblem with a train and text&#10;&#10;Description automatically generated">
            <a:extLst>
              <a:ext uri="{FF2B5EF4-FFF2-40B4-BE49-F238E27FC236}">
                <a16:creationId xmlns:a16="http://schemas.microsoft.com/office/drawing/2014/main" id="{0655C990-FC71-D3E0-71A0-7594B0C41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9615"/>
            <a:ext cx="1246073" cy="1236727"/>
          </a:xfrm>
          <a:prstGeom prst="rect">
            <a:avLst/>
          </a:prstGeom>
        </p:spPr>
      </p:pic>
      <p:pic>
        <p:nvPicPr>
          <p:cNvPr id="28" name="Picture 27" descr="A black and grey logo&#10;&#10;Description automatically generated">
            <a:extLst>
              <a:ext uri="{FF2B5EF4-FFF2-40B4-BE49-F238E27FC236}">
                <a16:creationId xmlns:a16="http://schemas.microsoft.com/office/drawing/2014/main" id="{F0B02381-699C-7D3C-12FC-5159C6B115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00" y="6012960"/>
            <a:ext cx="1346193" cy="84504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C9C1FC-0DA3-D245-1480-B406819CA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C076B-0A17-4DAD-B379-74D19AA89FF1}" type="slidenum">
              <a:rPr lang="en-US" sz="1600" smtClean="0">
                <a:solidFill>
                  <a:schemeClr val="tx1"/>
                </a:solidFill>
              </a:rPr>
              <a:t>17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6">
            <a:extLst>
              <a:ext uri="{FF2B5EF4-FFF2-40B4-BE49-F238E27FC236}">
                <a16:creationId xmlns:a16="http://schemas.microsoft.com/office/drawing/2014/main" id="{89BFFFBC-3336-3E1C-89CD-C4FB2F2ACCEE}"/>
              </a:ext>
            </a:extLst>
          </p:cNvPr>
          <p:cNvSpPr txBox="1"/>
          <p:nvPr/>
        </p:nvSpPr>
        <p:spPr>
          <a:xfrm>
            <a:off x="-1980406" y="1539515"/>
            <a:ext cx="3300413" cy="4619981"/>
          </a:xfrm>
          <a:prstGeom prst="rect">
            <a:avLst/>
          </a:prstGeom>
        </p:spPr>
        <p:txBody>
          <a:bodyPr lIns="129230" tIns="129230" rIns="129230" bIns="129230" rtlCol="0" anchor="ctr"/>
          <a:lstStyle/>
          <a:p>
            <a:pPr algn="ctr" defTabSz="609630">
              <a:lnSpc>
                <a:spcPts val="1680"/>
              </a:lnSpc>
            </a:pPr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A9737-A87A-945A-7DEB-03658BF86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5459"/>
            <a:ext cx="10515600" cy="1326091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 Pay Increase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50076E-5F4F-FDB7-7124-CBDD7A6E2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2006600"/>
            <a:ext cx="8966405" cy="242220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5177EC4-30DE-907A-BF4B-810DA3DCF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00" y="5715000"/>
            <a:ext cx="5486400" cy="294981"/>
          </a:xfrm>
        </p:spPr>
        <p:txBody>
          <a:bodyPr>
            <a:normAutofit/>
          </a:bodyPr>
          <a:lstStyle/>
          <a:p>
            <a:pPr marL="304815" lvl="1" indent="0">
              <a:buNone/>
            </a:pPr>
            <a:r>
              <a:rPr lang="en-US" sz="1333">
                <a:latin typeface="+mj-lt"/>
              </a:rPr>
              <a:t>* First full pay period in specified month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A1852E-9C32-ACDD-D74F-521964746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C076B-0A17-4DAD-B379-74D19AA89FF1}" type="slidenum">
              <a:rPr lang="en-US" sz="1600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988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>
            <a:extLst>
              <a:ext uri="{FF2B5EF4-FFF2-40B4-BE49-F238E27FC236}">
                <a16:creationId xmlns:a16="http://schemas.microsoft.com/office/drawing/2014/main" id="{A9CC923A-3B15-007E-09AE-B08FE6BEB2E3}"/>
              </a:ext>
            </a:extLst>
          </p:cNvPr>
          <p:cNvGrpSpPr/>
          <p:nvPr/>
        </p:nvGrpSpPr>
        <p:grpSpPr>
          <a:xfrm>
            <a:off x="0" y="0"/>
            <a:ext cx="3300413" cy="6194664"/>
            <a:chOff x="0" y="0"/>
            <a:chExt cx="812800" cy="812800"/>
          </a:xfrm>
        </p:grpSpPr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DA92B3F7-D45B-24B0-EF10-17D2B2C5AA0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prstGeom prst="flowChartDelay">
              <a:avLst/>
            </a:prstGeom>
            <a:solidFill>
              <a:srgbClr val="ED794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0BE60893-2AB8-FEBC-5D4F-FF98FE6A9FA5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6" name="TextBox 26">
            <a:extLst>
              <a:ext uri="{FF2B5EF4-FFF2-40B4-BE49-F238E27FC236}">
                <a16:creationId xmlns:a16="http://schemas.microsoft.com/office/drawing/2014/main" id="{89BFFFBC-3336-3E1C-89CD-C4FB2F2ACCEE}"/>
              </a:ext>
            </a:extLst>
          </p:cNvPr>
          <p:cNvSpPr txBox="1"/>
          <p:nvPr/>
        </p:nvSpPr>
        <p:spPr>
          <a:xfrm>
            <a:off x="-1980406" y="1539515"/>
            <a:ext cx="3300413" cy="4619981"/>
          </a:xfrm>
          <a:prstGeom prst="rect">
            <a:avLst/>
          </a:prstGeom>
        </p:spPr>
        <p:txBody>
          <a:bodyPr lIns="129230" tIns="129230" rIns="129230" bIns="129230" rtlCol="0" anchor="ctr"/>
          <a:lstStyle/>
          <a:p>
            <a:pPr algn="ctr" defTabSz="609630">
              <a:lnSpc>
                <a:spcPts val="1680"/>
              </a:lnSpc>
            </a:pPr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43F902-4968-9478-39C0-7AE9EC118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6" y="1198418"/>
            <a:ext cx="3149600" cy="4461163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 Pay Incremental Cost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749E62-1315-2D28-80B1-DA736FB62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267" y="1645781"/>
            <a:ext cx="8466751" cy="14606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C13DAD-49BC-E323-2C28-6CECF6E3E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4267" y="3583765"/>
            <a:ext cx="8466751" cy="1460639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0CE9107-8C9E-7930-E325-3980904CC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0" y="5491268"/>
            <a:ext cx="9297817" cy="625670"/>
          </a:xfrm>
        </p:spPr>
        <p:txBody>
          <a:bodyPr>
            <a:normAutofit fontScale="25000" lnSpcReduction="20000"/>
          </a:bodyPr>
          <a:lstStyle/>
          <a:p>
            <a:pPr marL="304815" lvl="1" indent="0">
              <a:spcBef>
                <a:spcPts val="0"/>
              </a:spcBef>
              <a:buNone/>
            </a:pPr>
            <a:r>
              <a:rPr lang="en-US" sz="5334">
                <a:latin typeface="+mj-lt"/>
              </a:rPr>
              <a:t>* FY25 estimates are calculated using the 16.6 remaining pay periods after the first full pay period in November.</a:t>
            </a:r>
          </a:p>
          <a:p>
            <a:pPr marL="304815" lvl="1" indent="0">
              <a:spcBef>
                <a:spcPts val="0"/>
              </a:spcBef>
              <a:buNone/>
            </a:pPr>
            <a:r>
              <a:rPr lang="en-US" sz="5334">
                <a:latin typeface="+mj-lt"/>
              </a:rPr>
              <a:t>* FY26 and FY27 estimates are based on 26.1 pay periods</a:t>
            </a:r>
          </a:p>
          <a:p>
            <a:pPr marL="304815" lvl="1" indent="0">
              <a:spcBef>
                <a:spcPts val="0"/>
              </a:spcBef>
              <a:buNone/>
            </a:pPr>
            <a:r>
              <a:rPr lang="en-US" sz="5334">
                <a:latin typeface="+mj-lt"/>
              </a:rPr>
              <a:t>* All estimates are based on the August 30</a:t>
            </a:r>
            <a:r>
              <a:rPr lang="en-US" sz="5334" baseline="30000">
                <a:latin typeface="+mj-lt"/>
              </a:rPr>
              <a:t>th</a:t>
            </a:r>
            <a:r>
              <a:rPr lang="en-US" sz="5334">
                <a:latin typeface="+mj-lt"/>
              </a:rPr>
              <a:t> payroll including pay increase &amp; minimum wage adjustment. </a:t>
            </a:r>
          </a:p>
          <a:p>
            <a:pPr marL="304815" lvl="1" indent="0">
              <a:spcBef>
                <a:spcPts val="0"/>
              </a:spcBef>
              <a:buNone/>
            </a:pPr>
            <a:r>
              <a:rPr lang="en-US" sz="5334">
                <a:latin typeface="+mj-lt"/>
              </a:rPr>
              <a:t>* The estimated costs are subject to change.</a:t>
            </a:r>
          </a:p>
          <a:p>
            <a:pPr marL="304815" lvl="1" indent="0">
              <a:buNone/>
            </a:pPr>
            <a:endParaRPr lang="en-US" sz="1067"/>
          </a:p>
          <a:p>
            <a:pPr lvl="2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22CA92-FE80-F3A6-22CF-E46A056C2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C076B-0A17-4DAD-B379-74D19AA89FF1}" type="slidenum">
              <a:rPr lang="en-US" sz="1600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897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5D78CF-48D2-1654-4F97-802E7FC681F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>
              <a:buClr>
                <a:srgbClr val="F47428"/>
              </a:buClr>
              <a:buFont typeface="+mj-lt"/>
              <a:buAutoNum type="arabicPeriod"/>
            </a:pPr>
            <a:r>
              <a:rPr lang="en-US" sz="2400" dirty="0"/>
              <a:t>History</a:t>
            </a:r>
          </a:p>
          <a:p>
            <a:pPr>
              <a:buClr>
                <a:srgbClr val="F47428"/>
              </a:buClr>
              <a:buFont typeface="+mj-lt"/>
              <a:buAutoNum type="arabicPeriod"/>
            </a:pPr>
            <a:r>
              <a:rPr lang="en-US" sz="2400" dirty="0"/>
              <a:t>Meet and Confer</a:t>
            </a:r>
          </a:p>
          <a:p>
            <a:pPr>
              <a:buClr>
                <a:srgbClr val="F47428"/>
              </a:buClr>
              <a:buFont typeface="+mj-lt"/>
              <a:buAutoNum type="arabicPeriod"/>
            </a:pPr>
            <a:r>
              <a:rPr lang="en-US" sz="2400" dirty="0"/>
              <a:t>Term &amp; Who is Covered</a:t>
            </a:r>
          </a:p>
          <a:p>
            <a:pPr>
              <a:buClr>
                <a:srgbClr val="F47428"/>
              </a:buClr>
              <a:buFont typeface="+mj-lt"/>
              <a:buAutoNum type="arabicPeriod"/>
            </a:pPr>
            <a:r>
              <a:rPr lang="en-US" sz="2400" dirty="0"/>
              <a:t>Agreement Overview</a:t>
            </a:r>
          </a:p>
          <a:p>
            <a:pPr lvl="1">
              <a:buClr>
                <a:srgbClr val="F47428"/>
              </a:buClr>
              <a:buFont typeface="+mj-lt"/>
              <a:buAutoNum type="arabicPeriod"/>
            </a:pPr>
            <a:r>
              <a:rPr lang="en-US" sz="2200" dirty="0"/>
              <a:t>Operational</a:t>
            </a:r>
          </a:p>
          <a:p>
            <a:pPr lvl="1">
              <a:buClr>
                <a:srgbClr val="F47428"/>
              </a:buClr>
              <a:buFont typeface="+mj-lt"/>
              <a:buAutoNum type="arabicPeriod"/>
            </a:pPr>
            <a:r>
              <a:rPr lang="en-US" sz="2200" dirty="0"/>
              <a:t>Financial</a:t>
            </a:r>
          </a:p>
          <a:p>
            <a:pPr>
              <a:buClr>
                <a:srgbClr val="F47428"/>
              </a:buClr>
              <a:buFont typeface="+mj-lt"/>
              <a:buAutoNum type="arabicPeriod"/>
            </a:pPr>
            <a:r>
              <a:rPr lang="en-US" sz="2400" dirty="0"/>
              <a:t>Q &amp; 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9431FC-FF09-3175-DF08-1109217C6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2DDFB-6FF4-42EE-6D7C-13F43C86C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9148" y="6434138"/>
            <a:ext cx="685800" cy="304799"/>
          </a:xfrm>
        </p:spPr>
        <p:txBody>
          <a:bodyPr/>
          <a:lstStyle/>
          <a:p>
            <a:fld id="{D57F1E4F-1CFF-5643-939E-217C01CDF565}" type="slidenum">
              <a:rPr lang="en-US" sz="1100" b="1" smtClean="0"/>
              <a:pPr/>
              <a:t>2</a:t>
            </a:fld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3967964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6">
            <a:extLst>
              <a:ext uri="{FF2B5EF4-FFF2-40B4-BE49-F238E27FC236}">
                <a16:creationId xmlns:a16="http://schemas.microsoft.com/office/drawing/2014/main" id="{89BFFFBC-3336-3E1C-89CD-C4FB2F2ACCEE}"/>
              </a:ext>
            </a:extLst>
          </p:cNvPr>
          <p:cNvSpPr txBox="1"/>
          <p:nvPr/>
        </p:nvSpPr>
        <p:spPr>
          <a:xfrm>
            <a:off x="-1980406" y="1539515"/>
            <a:ext cx="3300413" cy="4619981"/>
          </a:xfrm>
          <a:prstGeom prst="rect">
            <a:avLst/>
          </a:prstGeom>
        </p:spPr>
        <p:txBody>
          <a:bodyPr lIns="129230" tIns="129230" rIns="129230" bIns="129230" rtlCol="0" anchor="ctr"/>
          <a:lstStyle/>
          <a:p>
            <a:pPr algn="ctr" defTabSz="609630">
              <a:lnSpc>
                <a:spcPts val="1680"/>
              </a:lnSpc>
            </a:pPr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4" name="Group 10">
            <a:extLst>
              <a:ext uri="{FF2B5EF4-FFF2-40B4-BE49-F238E27FC236}">
                <a16:creationId xmlns:a16="http://schemas.microsoft.com/office/drawing/2014/main" id="{A9CC923A-3B15-007E-09AE-B08FE6BEB2E3}"/>
              </a:ext>
            </a:extLst>
          </p:cNvPr>
          <p:cNvGrpSpPr/>
          <p:nvPr/>
        </p:nvGrpSpPr>
        <p:grpSpPr>
          <a:xfrm>
            <a:off x="0" y="-52752"/>
            <a:ext cx="3300413" cy="6230471"/>
            <a:chOff x="0" y="0"/>
            <a:chExt cx="812800" cy="812800"/>
          </a:xfrm>
        </p:grpSpPr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DA92B3F7-D45B-24B0-EF10-17D2B2C5AA0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prstGeom prst="flowChartDelay">
              <a:avLst/>
            </a:prstGeom>
            <a:solidFill>
              <a:srgbClr val="ED794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0BE60893-2AB8-FEBC-5D4F-FF98FE6A9FA5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AA7041F-2BEA-878C-8B90-0BF240627EC4}"/>
              </a:ext>
            </a:extLst>
          </p:cNvPr>
          <p:cNvSpPr txBox="1"/>
          <p:nvPr/>
        </p:nvSpPr>
        <p:spPr>
          <a:xfrm>
            <a:off x="405606" y="2154542"/>
            <a:ext cx="24892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en-US" sz="4000" b="1">
                <a:solidFill>
                  <a:srgbClr val="FFFFFF"/>
                </a:solidFill>
                <a:effectLst>
                  <a:reflection blurRad="6350" endPos="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Other Pays</a:t>
            </a:r>
          </a:p>
          <a:p>
            <a:pPr defTabSz="609630"/>
            <a:r>
              <a:rPr lang="en-US" sz="3200" b="1">
                <a:solidFill>
                  <a:srgbClr val="FFFFFF"/>
                </a:solidFill>
                <a:effectLst>
                  <a:reflection blurRad="6350" endPos="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(All Funds)</a:t>
            </a:r>
            <a:endParaRPr lang="en-US" sz="3200" b="1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BFD9C4-C138-5372-BA7D-075782712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333" y="2991093"/>
            <a:ext cx="7969253" cy="87581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E8CA7E-07E6-F7C4-7AC3-D5CE82412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C076B-0A17-4DAD-B379-74D19AA89FF1}" type="slidenum">
              <a:rPr lang="en-US" sz="1600" smtClean="0"/>
              <a:t>20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276354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F97879-5D5E-FFAE-83BD-3DA9885AB26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 algn="ctr">
              <a:buNone/>
            </a:pPr>
            <a:r>
              <a:rPr lang="en-US" sz="3600" b="1"/>
              <a:t>Questions and Comments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9CF08D-90C8-C1D3-AE2A-FC0A783FF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6268" y="6434138"/>
            <a:ext cx="685800" cy="304799"/>
          </a:xfrm>
        </p:spPr>
        <p:txBody>
          <a:bodyPr/>
          <a:lstStyle/>
          <a:p>
            <a:fld id="{D57F1E4F-1CFF-5643-939E-217C01CDF565}" type="slidenum">
              <a:rPr lang="en-US" sz="1200" b="1" smtClean="0"/>
              <a:pPr/>
              <a:t>21</a:t>
            </a:fld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795229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E034C6-6F1B-2581-7F8C-1230E5EF7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90220"/>
            <a:ext cx="11277600" cy="487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04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90076-ECFA-192C-C690-95B19674F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5F41A6B0-987B-58BA-A1ED-F52441256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55725" y="1191492"/>
            <a:ext cx="3634977" cy="43503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D91D72-B0FB-A47F-6C7B-84696882CB54}"/>
              </a:ext>
            </a:extLst>
          </p:cNvPr>
          <p:cNvSpPr/>
          <p:nvPr/>
        </p:nvSpPr>
        <p:spPr>
          <a:xfrm>
            <a:off x="1842654" y="1436687"/>
            <a:ext cx="6705601" cy="382693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glow rad="101600">
              <a:srgbClr val="002060">
                <a:alpha val="6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5A3A2E-6647-DC72-5804-3EDE89E3FC9D}"/>
              </a:ext>
            </a:extLst>
          </p:cNvPr>
          <p:cNvSpPr txBox="1"/>
          <p:nvPr/>
        </p:nvSpPr>
        <p:spPr>
          <a:xfrm>
            <a:off x="1450666" y="1594375"/>
            <a:ext cx="6848207" cy="354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7428"/>
              </a:buClr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ea typeface="+mn-ea"/>
                <a:cs typeface="+mn-cs"/>
              </a:rPr>
              <a:t>In 2005, Texas Legislature authorized the City of Houston to have a meet and confer agreement (MCA) with a recognized employee association. </a:t>
            </a:r>
          </a:p>
          <a:p>
            <a:pPr marL="457200" marR="0" lvl="1" indent="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7428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lvl="1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7428"/>
              </a:buClr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ea typeface="+mn-ea"/>
                <a:cs typeface="+mn-cs"/>
              </a:rPr>
              <a:t>In October 2006, the City recognized the Houston Organization of Public Employees (HOPE) as the sole and exclusive bargaining agent for our civilian employees.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9A94CD-2CBA-4F46-0866-A2423F192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3048" y="6442075"/>
            <a:ext cx="685800" cy="304799"/>
          </a:xfrm>
        </p:spPr>
        <p:txBody>
          <a:bodyPr/>
          <a:lstStyle/>
          <a:p>
            <a:fld id="{D57F1E4F-1CFF-5643-939E-217C01CDF565}" type="slidenum">
              <a:rPr lang="en-US" sz="1200" b="1" smtClean="0"/>
              <a:pPr/>
              <a:t>3</a:t>
            </a:fld>
            <a:endParaRPr lang="en-US" sz="12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C85655-1DEC-9E93-833E-83D7D17FD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315" y="174800"/>
            <a:ext cx="9601043" cy="706964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rgbClr val="44546A"/>
                </a:solidFill>
              </a:rPr>
              <a:t>History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043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14FA276-E42E-FD4E-A5D6-0ECC70AD768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55725" y="1436688"/>
            <a:ext cx="7740149" cy="4997450"/>
          </a:xfrm>
        </p:spPr>
        <p:txBody>
          <a:bodyPr>
            <a:normAutofit/>
          </a:bodyPr>
          <a:lstStyle/>
          <a:p>
            <a:pPr algn="just"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MCAs are mutual agreements which provides provisions for compensation, non-pension benefits, hours of employment, dispute resolution, as well as other terms and conditions of employment</a:t>
            </a:r>
          </a:p>
          <a:p>
            <a:pPr algn="just"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Approved MCAs to date – 2008, 2011, 2015, 2018 &amp; 2021</a:t>
            </a:r>
          </a:p>
          <a:p>
            <a:pPr lvl="1" algn="just"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HR has lead MCA negotiations since 2018</a:t>
            </a:r>
          </a:p>
          <a:p>
            <a:pPr algn="just"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Tentative Agreement – 2024</a:t>
            </a:r>
          </a:p>
          <a:p>
            <a:pPr lvl="1" algn="just"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5 months with over 30 public sessions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F25FEB-F401-B843-D1EA-0B79E4BD7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026" y="423862"/>
            <a:ext cx="9601043" cy="706964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History Cont’d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9E998-ED90-B165-151C-5E38DBE72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72" y="6434138"/>
            <a:ext cx="685800" cy="304799"/>
          </a:xfrm>
        </p:spPr>
        <p:txBody>
          <a:bodyPr/>
          <a:lstStyle/>
          <a:p>
            <a:fld id="{D57F1E4F-1CFF-5643-939E-217C01CDF565}" type="slidenum">
              <a:rPr lang="en-US" sz="1200" b="1" smtClean="0"/>
              <a:pPr/>
              <a:t>4</a:t>
            </a:fld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038623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506C8E-4E0A-614A-2890-8121968E6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Cont’d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3B728-3604-4C91-DFB6-E43A33A12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72" y="6452461"/>
            <a:ext cx="685800" cy="304799"/>
          </a:xfrm>
        </p:spPr>
        <p:txBody>
          <a:bodyPr/>
          <a:lstStyle/>
          <a:p>
            <a:fld id="{D57F1E4F-1CFF-5643-939E-217C01CDF565}" type="slidenum">
              <a:rPr lang="en-US" sz="1200" b="1" smtClean="0"/>
              <a:pPr/>
              <a:t>5</a:t>
            </a:fld>
            <a:endParaRPr lang="en-US" sz="1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5A7D14-751C-F9AF-CDBA-6AC85A778EBC}"/>
              </a:ext>
            </a:extLst>
          </p:cNvPr>
          <p:cNvSpPr txBox="1"/>
          <p:nvPr/>
        </p:nvSpPr>
        <p:spPr>
          <a:xfrm>
            <a:off x="1885492" y="1147278"/>
            <a:ext cx="5734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44546A"/>
                </a:solidFill>
              </a:rPr>
              <a:t>HOPE PAY INCREASES BY FISCAL YEAR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261DEE7B-0B85-7264-FDFB-537889644C4F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1355725" y="1761562"/>
          <a:ext cx="7216776" cy="4347702"/>
        </p:xfrm>
        <a:graphic>
          <a:graphicData uri="http://schemas.openxmlformats.org/drawingml/2006/table">
            <a:tbl>
              <a:tblPr firstRow="1" firstCol="1" bandRow="1"/>
              <a:tblGrid>
                <a:gridCol w="2451500">
                  <a:extLst>
                    <a:ext uri="{9D8B030D-6E8A-4147-A177-3AD203B41FA5}">
                      <a16:colId xmlns:a16="http://schemas.microsoft.com/office/drawing/2014/main" val="40520458"/>
                    </a:ext>
                  </a:extLst>
                </a:gridCol>
                <a:gridCol w="1643515">
                  <a:extLst>
                    <a:ext uri="{9D8B030D-6E8A-4147-A177-3AD203B41FA5}">
                      <a16:colId xmlns:a16="http://schemas.microsoft.com/office/drawing/2014/main" val="2975544514"/>
                    </a:ext>
                  </a:extLst>
                </a:gridCol>
                <a:gridCol w="918165">
                  <a:extLst>
                    <a:ext uri="{9D8B030D-6E8A-4147-A177-3AD203B41FA5}">
                      <a16:colId xmlns:a16="http://schemas.microsoft.com/office/drawing/2014/main" val="3341702329"/>
                    </a:ext>
                  </a:extLst>
                </a:gridCol>
                <a:gridCol w="1101798">
                  <a:extLst>
                    <a:ext uri="{9D8B030D-6E8A-4147-A177-3AD203B41FA5}">
                      <a16:colId xmlns:a16="http://schemas.microsoft.com/office/drawing/2014/main" val="2851291626"/>
                    </a:ext>
                  </a:extLst>
                </a:gridCol>
                <a:gridCol w="1101798">
                  <a:extLst>
                    <a:ext uri="{9D8B030D-6E8A-4147-A177-3AD203B41FA5}">
                      <a16:colId xmlns:a16="http://schemas.microsoft.com/office/drawing/2014/main" val="654204347"/>
                    </a:ext>
                  </a:extLst>
                </a:gridCol>
              </a:tblGrid>
              <a:tr h="21135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FY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Month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ACB 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Minimum 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841484"/>
                  </a:ext>
                </a:extLst>
              </a:tr>
              <a:tr h="2205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Increase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Base Pay Rate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917279"/>
                  </a:ext>
                </a:extLst>
              </a:tr>
              <a:tr h="36757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2.1%*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$12.00/</a:t>
                      </a:r>
                      <a:r>
                        <a:rPr lang="en-US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hr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975408"/>
                  </a:ext>
                </a:extLst>
              </a:tr>
              <a:tr h="36757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July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4.2%*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$12.00/hr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358714"/>
                  </a:ext>
                </a:extLst>
              </a:tr>
              <a:tr h="36757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July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6.3%*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$12.00/hr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026603"/>
                  </a:ext>
                </a:extLst>
              </a:tr>
              <a:tr h="36757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July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$12.00/hr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8068610"/>
                  </a:ext>
                </a:extLst>
              </a:tr>
              <a:tr h="36757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July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$12.00/hr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021687"/>
                  </a:ext>
                </a:extLst>
              </a:tr>
              <a:tr h="36757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July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$12.00/hr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1192707"/>
                  </a:ext>
                </a:extLst>
              </a:tr>
              <a:tr h="20033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October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FD5E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$14.25/hr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398362"/>
                  </a:ext>
                </a:extLst>
              </a:tr>
              <a:tr h="2003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November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$15.00/hr**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016010"/>
                  </a:ext>
                </a:extLst>
              </a:tr>
              <a:tr h="36757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July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$15.00/hr**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085431"/>
                  </a:ext>
                </a:extLst>
              </a:tr>
              <a:tr h="36757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July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$15.00**</a:t>
                      </a:r>
                    </a:p>
                  </a:txBody>
                  <a:tcPr marL="9189" marR="9189" marT="918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518909"/>
                  </a:ext>
                </a:extLst>
              </a:tr>
              <a:tr h="192978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189" marR="9189" marT="918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0239697"/>
                  </a:ext>
                </a:extLst>
              </a:tr>
              <a:tr h="183789"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*   ACB reflected as averages which results in lower paid employees receiving higher percentage</a:t>
                      </a:r>
                    </a:p>
                  </a:txBody>
                  <a:tcPr marL="9189" marR="9189" marT="91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1128396"/>
                  </a:ext>
                </a:extLst>
              </a:tr>
              <a:tr h="183789"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** City Council passed pay structure ordinance changing MBPR</a:t>
                      </a:r>
                    </a:p>
                  </a:txBody>
                  <a:tcPr marL="9189" marR="9189" marT="91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2838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0606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9DD26-A9EE-7818-3BE8-D3CDEB97C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1EACB2-148A-66B2-6162-1C7C461EBF7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55725" y="1436688"/>
            <a:ext cx="8209380" cy="4997450"/>
          </a:xfrm>
        </p:spPr>
        <p:txBody>
          <a:bodyPr>
            <a:normAutofit/>
          </a:bodyPr>
          <a:lstStyle/>
          <a:p>
            <a:pPr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400"/>
              <a:t>Term</a:t>
            </a:r>
          </a:p>
          <a:p>
            <a:pPr lvl="1"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200"/>
              <a:t>Tentatively – November 1, 2024 through June 30, 2027</a:t>
            </a:r>
          </a:p>
          <a:p>
            <a:pPr lvl="1"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200"/>
              <a:t>Some terms of the agreement may continue until June 30, 2028</a:t>
            </a:r>
          </a:p>
          <a:p>
            <a:pPr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400"/>
              <a:t>Who’s Covered – Bargaining Unit Members (UMs)</a:t>
            </a:r>
          </a:p>
          <a:p>
            <a:pPr lvl="1"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200"/>
              <a:t>All municipal employees of the City other than department director, elected officials, and classified members of the Police and Fire Departments subject to Chapter 143 TLGC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C0C8CF-E9A3-D38B-6AFA-E8FD25D55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026" y="423862"/>
            <a:ext cx="9601043" cy="706964"/>
          </a:xfrm>
        </p:spPr>
        <p:txBody>
          <a:bodyPr/>
          <a:lstStyle/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Term &amp; Who’s Covered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7C7A81-AD88-EAF4-7005-114F8ED22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1612" y="6434138"/>
            <a:ext cx="685800" cy="304799"/>
          </a:xfrm>
        </p:spPr>
        <p:txBody>
          <a:bodyPr/>
          <a:lstStyle/>
          <a:p>
            <a:fld id="{D57F1E4F-1CFF-5643-939E-217C01CDF565}" type="slidenum">
              <a:rPr lang="en-US" sz="1200" b="1" smtClean="0"/>
              <a:pPr/>
              <a:t>6</a:t>
            </a:fld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810649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E0DDC4-A4F3-D9B1-7A06-6E495E5FEBB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55724" y="1436688"/>
            <a:ext cx="8093075" cy="4997450"/>
          </a:xfrm>
        </p:spPr>
        <p:txBody>
          <a:bodyPr/>
          <a:lstStyle/>
          <a:p>
            <a:pPr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400"/>
              <a:t>Operational</a:t>
            </a:r>
          </a:p>
          <a:p>
            <a:pPr lvl="1"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400"/>
              <a:t>Union Stewards</a:t>
            </a:r>
          </a:p>
          <a:p>
            <a:pPr lvl="2"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200"/>
              <a:t>Required Training</a:t>
            </a:r>
          </a:p>
          <a:p>
            <a:pPr lvl="2"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200"/>
              <a:t>Cross-departmental representation</a:t>
            </a:r>
          </a:p>
          <a:p>
            <a:pPr lvl="1"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400"/>
              <a:t>LMCC - advisory council to Mayor</a:t>
            </a:r>
          </a:p>
          <a:p>
            <a:pPr lvl="2"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200"/>
              <a:t>Discuss issues of mutual concerns to the City and UMs</a:t>
            </a:r>
          </a:p>
          <a:p>
            <a:pPr lvl="2"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200"/>
              <a:t>Comprised of Department Directors and HOPE Representatives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1B59D0-7F75-7EF5-D16D-4E8F042C5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Agreement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62E5B4-2FE1-EA34-2E1B-EB379F3A5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3804" y="6434138"/>
            <a:ext cx="685800" cy="304799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002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7C0EE-F739-BB82-8BE4-E55E8B266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10D22B0-C3D8-215A-BD0B-FF2EDA13771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55724" y="1436688"/>
            <a:ext cx="8093075" cy="4997450"/>
          </a:xfrm>
        </p:spPr>
        <p:txBody>
          <a:bodyPr/>
          <a:lstStyle/>
          <a:p>
            <a:pPr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400"/>
              <a:t>Operational - cont’d</a:t>
            </a:r>
          </a:p>
          <a:p>
            <a:pPr lvl="1"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400"/>
              <a:t>DLMCC - advisory council to Dept Dir</a:t>
            </a:r>
          </a:p>
          <a:p>
            <a:pPr lvl="2"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200"/>
              <a:t>Discuss issues of mutual concerns pertaining to or affecting  department-specific matters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47428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Required for dept w/ at least 25 UMs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47428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Overtime Assignments</a:t>
            </a:r>
          </a:p>
          <a:p>
            <a:pPr lvl="2" indent="-285750">
              <a:buClr>
                <a:srgbClr val="F47428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If budgeted, </a:t>
            </a:r>
            <a:r>
              <a:rPr lang="en-US" sz="2200">
                <a:solidFill>
                  <a:srgbClr val="44546A"/>
                </a:solidFill>
                <a:latin typeface="Century Gothic" panose="020B0502020202020204"/>
              </a:rPr>
              <a:t>department policy required</a:t>
            </a:r>
          </a:p>
          <a:p>
            <a:pPr lvl="2" indent="-285750">
              <a:buClr>
                <a:srgbClr val="F47428"/>
              </a:buClr>
              <a:buFont typeface="Arial" panose="020B0604020202020204" pitchFamily="34" charset="0"/>
              <a:buChar char="•"/>
              <a:defRPr/>
            </a:pPr>
            <a:r>
              <a:rPr lang="en-US" sz="2200">
                <a:solidFill>
                  <a:srgbClr val="44546A"/>
                </a:solidFill>
                <a:latin typeface="Century Gothic" panose="020B0502020202020204"/>
              </a:rPr>
              <a:t>Requires review by DLMCC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47428"/>
              </a:buClr>
              <a:buSzPct val="80000"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914400" lvl="2" indent="0">
              <a:buClr>
                <a:srgbClr val="F47428"/>
              </a:buClr>
              <a:buNone/>
            </a:pPr>
            <a:endParaRPr lang="en-US" sz="2200"/>
          </a:p>
          <a:p>
            <a:pPr lvl="1">
              <a:buClr>
                <a:srgbClr val="F47428"/>
              </a:buClr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FDE2B5-BB5F-2505-A695-C3E5E5CBA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Agreement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0B0B50-5A20-9885-5C43-B02FE35A1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5996" y="6434138"/>
            <a:ext cx="685800" cy="304799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665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BFE4B-816A-FC14-480B-A61E003D7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53ECBD-67AA-8EA0-B4BD-AD7B0A59DE7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86391" y="1436688"/>
            <a:ext cx="8172098" cy="4997450"/>
          </a:xfrm>
        </p:spPr>
        <p:txBody>
          <a:bodyPr/>
          <a:lstStyle/>
          <a:p>
            <a:pPr>
              <a:buClr>
                <a:srgbClr val="F47428"/>
              </a:buClr>
              <a:buFont typeface="Arial" panose="020B0604020202020204" pitchFamily="34" charset="0"/>
              <a:buChar char="•"/>
            </a:pPr>
            <a:r>
              <a:rPr lang="en-US" sz="2400"/>
              <a:t>Operational - cont’d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47428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Rest Rule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47428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Applies to non-emergency operations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47428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Entitled to 10 hours of rest between shifts</a:t>
            </a:r>
          </a:p>
          <a:p>
            <a:pPr lvl="3">
              <a:buClr>
                <a:srgbClr val="F47428"/>
              </a:buClr>
              <a:buFont typeface="Arial" panose="020B0604020202020204" pitchFamily="34" charset="0"/>
              <a:buChar char="•"/>
              <a:defRPr/>
            </a:pPr>
            <a:r>
              <a:rPr lang="en-US" sz="1600">
                <a:solidFill>
                  <a:srgbClr val="44546A"/>
                </a:solidFill>
                <a:latin typeface="Century Gothic" panose="020B0502020202020204"/>
              </a:rPr>
              <a:t>Ex. Employee begins work at 6 am and scheduled shift end at     3 pm, but is asked to work until 10 pm, then this employee is entitled not to begin the next shift until 8 am the next day.</a:t>
            </a:r>
          </a:p>
          <a:p>
            <a:pPr lvl="3">
              <a:buClr>
                <a:srgbClr val="F47428"/>
              </a:buClr>
              <a:buFont typeface="Arial" panose="020B0604020202020204" pitchFamily="34" charset="0"/>
              <a:buChar char="•"/>
              <a:defRPr/>
            </a:pPr>
            <a:r>
              <a:rPr lang="en-US" sz="1600">
                <a:solidFill>
                  <a:srgbClr val="44546A"/>
                </a:solidFill>
                <a:latin typeface="Century Gothic" panose="020B0502020202020204"/>
              </a:rPr>
              <a:t>Employees may waive the 10-hour rest rule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47428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en-US" sz="2400">
                <a:solidFill>
                  <a:srgbClr val="44546A"/>
                </a:solidFill>
                <a:latin typeface="Century Gothic" panose="020B0502020202020204"/>
              </a:rPr>
              <a:t>Sick Leave Regulations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47428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64-hour rule changes to 80-hour rule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47428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Uniform process for access to employee worksites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47428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914400" lvl="2" indent="0">
              <a:buClr>
                <a:srgbClr val="F47428"/>
              </a:buClr>
              <a:buNone/>
            </a:pPr>
            <a:endParaRPr lang="en-US" sz="2200"/>
          </a:p>
          <a:p>
            <a:pPr lvl="1">
              <a:buClr>
                <a:srgbClr val="F47428"/>
              </a:buClr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BE0555-3187-2452-881E-1A42C60F6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Agreement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865696-96C5-009B-A03C-6CBF40C6D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1612" y="6434138"/>
            <a:ext cx="685800" cy="304799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2587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6" id="{F1134C4A-0E65-C34B-9AC5-D008C88F388F}" vid="{A4E06478-E873-D94D-80F1-D60E6BE7E395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D3FDD3218E0245A465003A84E3DBDE" ma:contentTypeVersion="6" ma:contentTypeDescription="Create a new document." ma:contentTypeScope="" ma:versionID="95386c19f54b8b007ce6276e83faed0e">
  <xsd:schema xmlns:xsd="http://www.w3.org/2001/XMLSchema" xmlns:xs="http://www.w3.org/2001/XMLSchema" xmlns:p="http://schemas.microsoft.com/office/2006/metadata/properties" xmlns:ns2="a0717768-812e-4d85-943b-1d71e9d40523" xmlns:ns3="66048196-4500-4998-81c8-39b321a945b0" targetNamespace="http://schemas.microsoft.com/office/2006/metadata/properties" ma:root="true" ma:fieldsID="012ef69283b85a1a3ba2d543a8325f5f" ns2:_="" ns3:_="">
    <xsd:import namespace="a0717768-812e-4d85-943b-1d71e9d40523"/>
    <xsd:import namespace="66048196-4500-4998-81c8-39b321a945b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717768-812e-4d85-943b-1d71e9d405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048196-4500-4998-81c8-39b321a945b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B79136F-4206-413B-A014-4AE07FA3B755}">
  <ds:schemaRefs>
    <ds:schemaRef ds:uri="http://purl.org/dc/elements/1.1/"/>
    <ds:schemaRef ds:uri="a0717768-812e-4d85-943b-1d71e9d40523"/>
    <ds:schemaRef ds:uri="http://schemas.microsoft.com/office/2006/documentManagement/types"/>
    <ds:schemaRef ds:uri="http://purl.org/dc/dcmitype/"/>
    <ds:schemaRef ds:uri="http://www.w3.org/XML/1998/namespace"/>
    <ds:schemaRef ds:uri="66048196-4500-4998-81c8-39b321a945b0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0EB3665-B5BD-4A79-9B72-A373E90C3B6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3E21C73-E530-4CE8-9C1A-3CBC91927D1B}">
  <ds:schemaRefs>
    <ds:schemaRef ds:uri="66048196-4500-4998-81c8-39b321a945b0"/>
    <ds:schemaRef ds:uri="a0717768-812e-4d85-943b-1d71e9d4052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57a85a10-258b-45b4-a519-c96c7721094c}" enabled="0" method="" siteId="{57a85a10-258b-45b4-a519-c96c7721094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1071</Words>
  <Application>Microsoft Office PowerPoint</Application>
  <PresentationFormat>Widescreen</PresentationFormat>
  <Paragraphs>246</Paragraphs>
  <Slides>22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Ion Boardroom</vt:lpstr>
      <vt:lpstr>1_Custom Design</vt:lpstr>
      <vt:lpstr>2_Office Theme</vt:lpstr>
      <vt:lpstr>Custom Design</vt:lpstr>
      <vt:lpstr>PowerPoint Presentation</vt:lpstr>
      <vt:lpstr>Agenda</vt:lpstr>
      <vt:lpstr>      History     </vt:lpstr>
      <vt:lpstr>      History Cont’d     </vt:lpstr>
      <vt:lpstr>History Cont’d</vt:lpstr>
      <vt:lpstr>      Term &amp; Who’s Covered     </vt:lpstr>
      <vt:lpstr>Agreement Overview</vt:lpstr>
      <vt:lpstr>Agreement Overview</vt:lpstr>
      <vt:lpstr>Agreement Overview</vt:lpstr>
      <vt:lpstr>Agreement Overview</vt:lpstr>
      <vt:lpstr>Agreement Overview</vt:lpstr>
      <vt:lpstr>PowerPoint Presentation</vt:lpstr>
      <vt:lpstr>     Agreement Overview    </vt:lpstr>
      <vt:lpstr>     Agreement Overview    </vt:lpstr>
      <vt:lpstr>     Agreement Overview    </vt:lpstr>
      <vt:lpstr>     Agreement Overview    </vt:lpstr>
      <vt:lpstr>PowerPoint Presentation</vt:lpstr>
      <vt:lpstr>Base Pay Increase</vt:lpstr>
      <vt:lpstr>Base Pay Incremental Cost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Denton-Roach, Leslie - HR</dc:creator>
  <cp:lastModifiedBy>Franklin-Brocks, Alisa - HR</cp:lastModifiedBy>
  <cp:revision>4</cp:revision>
  <cp:lastPrinted>2024-10-03T13:34:11Z</cp:lastPrinted>
  <dcterms:created xsi:type="dcterms:W3CDTF">2023-12-19T04:29:10Z</dcterms:created>
  <dcterms:modified xsi:type="dcterms:W3CDTF">2024-10-21T13:55:04Z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0x010100A3D3FDD3218E0245A465003A84E3DBDE</vt:lpwstr>
  </property>
  <property fmtid="{D5CDD505-2E9C-101B-9397-08002B2CF9AE}" pid="3" name="MediaServiceImageTags">
    <vt:lpwstr/>
  </property>
</Properties>
</file>