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310" r:id="rId5"/>
    <p:sldId id="259" r:id="rId6"/>
    <p:sldId id="261" r:id="rId7"/>
    <p:sldId id="311" r:id="rId8"/>
    <p:sldId id="312" r:id="rId9"/>
    <p:sldId id="313" r:id="rId10"/>
    <p:sldId id="314" r:id="rId11"/>
    <p:sldId id="317" r:id="rId12"/>
    <p:sldId id="318" r:id="rId13"/>
    <p:sldId id="319" r:id="rId14"/>
    <p:sldId id="320" r:id="rId15"/>
    <p:sldId id="321" r:id="rId16"/>
    <p:sldId id="322" r:id="rId17"/>
    <p:sldId id="323" r:id="rId18"/>
    <p:sldId id="324" r:id="rId19"/>
    <p:sldId id="315" r:id="rId20"/>
    <p:sldId id="326" r:id="rId21"/>
    <p:sldId id="316" r:id="rId22"/>
  </p:sldIdLst>
  <p:sldSz cx="18288000" cy="10287000"/>
  <p:notesSz cx="6858000" cy="9144000"/>
  <p:embeddedFontLst>
    <p:embeddedFont>
      <p:font typeface="Corbel" panose="020B0503020204020204" pitchFamily="34" charset="0"/>
      <p:regular r:id="rId23"/>
      <p:bold r:id="rId24"/>
      <p:italic r:id="rId25"/>
      <p:boldItalic r:id="rId26"/>
    </p:embeddedFont>
    <p:embeddedFont>
      <p:font typeface="Gotham Condensed" panose="020B0604020202020204" charset="0"/>
      <p:regular r:id="rId27"/>
    </p:embeddedFont>
    <p:embeddedFont>
      <p:font typeface="Gotham Condensed Bold" panose="020B0604020202020204" charset="0"/>
      <p:regular r:id="rId28"/>
    </p:embeddedFont>
    <p:embeddedFont>
      <p:font typeface="Montserrat" panose="00000500000000000000" pitchFamily="2"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Roboto Bold" panose="02000000000000000000" charset="0"/>
      <p:regular r:id="rId41"/>
      <p:bold r:id="rId42"/>
    </p:embeddedFont>
    <p:embeddedFont>
      <p:font typeface="Roboto Bold Italics" panose="020B060402020202020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ris, Danny - LGL" userId="9ba5de67-1586-49d6-b41c-3e3b450a80a5" providerId="ADAL" clId="{76269289-EBF4-42CB-AE98-23D5054AA302}"/>
    <pc:docChg chg="custSel modSld">
      <pc:chgData name="Norris, Danny - LGL" userId="9ba5de67-1586-49d6-b41c-3e3b450a80a5" providerId="ADAL" clId="{76269289-EBF4-42CB-AE98-23D5054AA302}" dt="2025-04-09T20:55:13.501" v="0" actId="478"/>
      <pc:docMkLst>
        <pc:docMk/>
      </pc:docMkLst>
      <pc:sldChg chg="delSp mod">
        <pc:chgData name="Norris, Danny - LGL" userId="9ba5de67-1586-49d6-b41c-3e3b450a80a5" providerId="ADAL" clId="{76269289-EBF4-42CB-AE98-23D5054AA302}" dt="2025-04-09T20:55:13.501" v="0" actId="478"/>
        <pc:sldMkLst>
          <pc:docMk/>
          <pc:sldMk cId="3979396112" sldId="326"/>
        </pc:sldMkLst>
        <pc:spChg chg="del">
          <ac:chgData name="Norris, Danny - LGL" userId="9ba5de67-1586-49d6-b41c-3e3b450a80a5" providerId="ADAL" clId="{76269289-EBF4-42CB-AE98-23D5054AA302}" dt="2025-04-09T20:55:13.501" v="0" actId="478"/>
          <ac:spMkLst>
            <pc:docMk/>
            <pc:sldMk cId="3979396112" sldId="326"/>
            <ac:spMk id="9" creationId="{DDC70D1E-9003-9ED4-C849-BBE010943EF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lol.gamepedia.com/index.php?title=File:TBD.png&amp;variant=zh-tw"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82560"/>
        </a:solidFill>
        <a:effectLst/>
      </p:bgPr>
    </p:bg>
    <p:spTree>
      <p:nvGrpSpPr>
        <p:cNvPr id="1" name=""/>
        <p:cNvGrpSpPr/>
        <p:nvPr/>
      </p:nvGrpSpPr>
      <p:grpSpPr>
        <a:xfrm>
          <a:off x="0" y="0"/>
          <a:ext cx="0" cy="0"/>
          <a:chOff x="0" y="0"/>
          <a:chExt cx="0" cy="0"/>
        </a:xfrm>
      </p:grpSpPr>
      <p:sp>
        <p:nvSpPr>
          <p:cNvPr id="2" name="Freeform 2"/>
          <p:cNvSpPr/>
          <p:nvPr/>
        </p:nvSpPr>
        <p:spPr>
          <a:xfrm>
            <a:off x="7074528" y="1185529"/>
            <a:ext cx="4138944" cy="4114800"/>
          </a:xfrm>
          <a:custGeom>
            <a:avLst/>
            <a:gdLst/>
            <a:ahLst/>
            <a:cxnLst/>
            <a:rect l="l" t="t" r="r" b="b"/>
            <a:pathLst>
              <a:path w="4138944" h="4114800">
                <a:moveTo>
                  <a:pt x="0" y="0"/>
                </a:moveTo>
                <a:lnTo>
                  <a:pt x="4138944" y="0"/>
                </a:lnTo>
                <a:lnTo>
                  <a:pt x="4138944" y="4114800"/>
                </a:lnTo>
                <a:lnTo>
                  <a:pt x="0" y="41148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712101" y="266218"/>
            <a:ext cx="12863798" cy="318461"/>
          </a:xfrm>
          <a:prstGeom prst="rect">
            <a:avLst/>
          </a:prstGeom>
        </p:spPr>
        <p:txBody>
          <a:bodyPr lIns="0" tIns="0" rIns="0" bIns="0" rtlCol="0" anchor="t">
            <a:spAutoFit/>
          </a:bodyPr>
          <a:lstStyle/>
          <a:p>
            <a:pPr algn="ctr">
              <a:lnSpc>
                <a:spcPts val="2588"/>
              </a:lnSpc>
            </a:pPr>
            <a:r>
              <a:rPr lang="en-US" sz="2121" spc="1132">
                <a:solidFill>
                  <a:srgbClr val="FFFFFF"/>
                </a:solidFill>
                <a:latin typeface="Montserrat"/>
                <a:ea typeface="Montserrat"/>
                <a:cs typeface="Montserrat"/>
                <a:sym typeface="Montserrat"/>
              </a:rPr>
              <a:t>CITY OF HOUSTON LEGAL DEPARTMENT  </a:t>
            </a:r>
          </a:p>
        </p:txBody>
      </p:sp>
      <p:sp>
        <p:nvSpPr>
          <p:cNvPr id="4" name="TextBox 4"/>
          <p:cNvSpPr txBox="1"/>
          <p:nvPr/>
        </p:nvSpPr>
        <p:spPr>
          <a:xfrm>
            <a:off x="-4123151" y="5583369"/>
            <a:ext cx="26534302" cy="4109530"/>
          </a:xfrm>
          <a:prstGeom prst="rect">
            <a:avLst/>
          </a:prstGeom>
        </p:spPr>
        <p:txBody>
          <a:bodyPr lIns="0" tIns="0" rIns="0" bIns="0" rtlCol="0" anchor="t">
            <a:spAutoFit/>
          </a:bodyPr>
          <a:lstStyle/>
          <a:p>
            <a:pPr algn="ctr">
              <a:lnSpc>
                <a:spcPts val="7859"/>
              </a:lnSpc>
            </a:pPr>
            <a:r>
              <a:rPr lang="en-US" sz="5950" dirty="0">
                <a:solidFill>
                  <a:srgbClr val="FFFFFF"/>
                </a:solidFill>
                <a:latin typeface="Gotham Condensed"/>
                <a:ea typeface="Gotham Condensed"/>
                <a:cs typeface="Gotham Condensed"/>
                <a:sym typeface="Gotham Condensed"/>
              </a:rPr>
              <a:t>Proposition A Committee</a:t>
            </a:r>
          </a:p>
          <a:p>
            <a:pPr algn="ctr">
              <a:lnSpc>
                <a:spcPts val="7859"/>
              </a:lnSpc>
            </a:pPr>
            <a:r>
              <a:rPr lang="en-US" sz="5950" dirty="0">
                <a:solidFill>
                  <a:srgbClr val="FFFFFF"/>
                </a:solidFill>
                <a:latin typeface="Gotham Condensed"/>
                <a:ea typeface="Gotham Condensed"/>
                <a:cs typeface="Gotham Condensed"/>
                <a:sym typeface="Gotham Condensed"/>
              </a:rPr>
              <a:t>Proposition A: Introduction &amp; Guidelines </a:t>
            </a:r>
            <a:endParaRPr lang="en-US" sz="5950" dirty="0">
              <a:solidFill>
                <a:srgbClr val="FFFFFF"/>
              </a:solidFill>
              <a:latin typeface="Gotham Condensed"/>
              <a:ea typeface="Gotham Condensed"/>
              <a:cs typeface="Gotham Condensed"/>
            </a:endParaRPr>
          </a:p>
          <a:p>
            <a:pPr algn="ctr">
              <a:lnSpc>
                <a:spcPts val="4323"/>
              </a:lnSpc>
            </a:pPr>
            <a:endParaRPr lang="en-US" sz="5999">
              <a:solidFill>
                <a:srgbClr val="FFFFFF"/>
              </a:solidFill>
              <a:latin typeface="Gotham Condensed"/>
              <a:ea typeface="Gotham Condensed"/>
              <a:cs typeface="Gotham Condensed"/>
              <a:sym typeface="Gotham Condensed"/>
            </a:endParaRPr>
          </a:p>
          <a:p>
            <a:pPr algn="ctr">
              <a:lnSpc>
                <a:spcPts val="6942"/>
              </a:lnSpc>
              <a:spcBef>
                <a:spcPct val="0"/>
              </a:spcBef>
            </a:pPr>
            <a:r>
              <a:rPr lang="en-US" sz="5250" dirty="0" err="1">
                <a:solidFill>
                  <a:srgbClr val="FFFFFF"/>
                </a:solidFill>
                <a:latin typeface="Gotham Condensed"/>
                <a:ea typeface="Gotham Condensed"/>
                <a:cs typeface="Gotham Condensed"/>
                <a:sym typeface="Gotham Condensed"/>
              </a:rPr>
              <a:t>Danyahel</a:t>
            </a:r>
            <a:r>
              <a:rPr lang="en-US" sz="5250" dirty="0">
                <a:solidFill>
                  <a:srgbClr val="FFFFFF"/>
                </a:solidFill>
                <a:latin typeface="Gotham Condensed"/>
                <a:ea typeface="Gotham Condensed"/>
                <a:cs typeface="Gotham Condensed"/>
                <a:sym typeface="Gotham Condensed"/>
              </a:rPr>
              <a:t> “Danny” Norris </a:t>
            </a:r>
            <a:endParaRPr lang="en-US" sz="5250" dirty="0">
              <a:solidFill>
                <a:srgbClr val="FFFFFF"/>
              </a:solidFill>
              <a:latin typeface="Gotham Condensed"/>
              <a:ea typeface="Gotham Condensed"/>
              <a:cs typeface="Gotham Condensed"/>
            </a:endParaRPr>
          </a:p>
          <a:p>
            <a:pPr algn="ctr">
              <a:lnSpc>
                <a:spcPts val="5632"/>
              </a:lnSpc>
              <a:spcBef>
                <a:spcPct val="0"/>
              </a:spcBef>
            </a:pPr>
            <a:r>
              <a:rPr lang="en-US" sz="4250" dirty="0">
                <a:solidFill>
                  <a:srgbClr val="FFFFFF"/>
                </a:solidFill>
                <a:latin typeface="Gotham Condensed"/>
                <a:ea typeface="Gotham Condensed"/>
                <a:cs typeface="Gotham Condensed"/>
                <a:sym typeface="Gotham Condensed"/>
              </a:rPr>
              <a:t>Senior Assistant City Attorney - Proposition A </a:t>
            </a:r>
            <a:endParaRPr lang="en-US" sz="4250" dirty="0">
              <a:solidFill>
                <a:srgbClr val="FFFFFF"/>
              </a:solidFill>
              <a:latin typeface="Gotham Condensed"/>
              <a:ea typeface="Gotham Condensed"/>
              <a:cs typeface="Gotham Condensed"/>
            </a:endParaRPr>
          </a:p>
        </p:txBody>
      </p:sp>
      <p:sp>
        <p:nvSpPr>
          <p:cNvPr id="5" name="AutoShape 5"/>
          <p:cNvSpPr/>
          <p:nvPr/>
        </p:nvSpPr>
        <p:spPr>
          <a:xfrm>
            <a:off x="5897880" y="7863152"/>
            <a:ext cx="6492240" cy="0"/>
          </a:xfrm>
          <a:prstGeom prst="line">
            <a:avLst/>
          </a:prstGeom>
          <a:ln w="38100" cap="flat">
            <a:solidFill>
              <a:srgbClr val="FFFFFF"/>
            </a:solidFill>
            <a:prstDash val="sysDot"/>
            <a:headEnd type="none" w="sm" len="sm"/>
            <a:tailEnd type="none" w="sm" len="sm"/>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82560"/>
        </a:solidFill>
        <a:effectLst/>
      </p:bgPr>
    </p:bg>
    <p:spTree>
      <p:nvGrpSpPr>
        <p:cNvPr id="1" name="">
          <a:extLst>
            <a:ext uri="{FF2B5EF4-FFF2-40B4-BE49-F238E27FC236}">
              <a16:creationId xmlns:a16="http://schemas.microsoft.com/office/drawing/2014/main" id="{EEB1757B-A43F-A4C1-44E3-02C30A566FF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BE07C74-51DA-85DA-54DC-2284E41A500E}"/>
              </a:ext>
            </a:extLst>
          </p:cNvPr>
          <p:cNvSpPr txBox="1"/>
          <p:nvPr/>
        </p:nvSpPr>
        <p:spPr>
          <a:xfrm>
            <a:off x="2635154" y="5081644"/>
            <a:ext cx="15180935" cy="3528956"/>
          </a:xfrm>
          <a:prstGeom prst="rect">
            <a:avLst/>
          </a:prstGeom>
        </p:spPr>
        <p:txBody>
          <a:bodyPr lIns="0" tIns="0" rIns="0" bIns="0" rtlCol="0" anchor="t">
            <a:spAutoFit/>
          </a:bodyPr>
          <a:lstStyle/>
          <a:p>
            <a:pPr algn="r">
              <a:lnSpc>
                <a:spcPts val="13204"/>
              </a:lnSpc>
            </a:pPr>
            <a:r>
              <a:rPr lang="en-US" sz="15500" b="1" dirty="0">
                <a:solidFill>
                  <a:srgbClr val="FFFFFF"/>
                </a:solidFill>
                <a:latin typeface="Gotham Condensed Bold"/>
                <a:ea typeface="Gotham Condensed Bold"/>
                <a:cs typeface="Gotham Condensed Bold"/>
                <a:sym typeface="Gotham Condensed Bold"/>
              </a:rPr>
              <a:t>Proposition A </a:t>
            </a:r>
          </a:p>
          <a:p>
            <a:pPr algn="r">
              <a:lnSpc>
                <a:spcPts val="13204"/>
              </a:lnSpc>
            </a:pPr>
            <a:r>
              <a:rPr lang="en-US" sz="15500" b="1" dirty="0">
                <a:solidFill>
                  <a:srgbClr val="FFFFFF"/>
                </a:solidFill>
                <a:latin typeface="Gotham Condensed Bold"/>
                <a:ea typeface="Gotham Condensed Bold"/>
                <a:cs typeface="Gotham Condensed Bold"/>
              </a:rPr>
              <a:t>Submissions</a:t>
            </a:r>
          </a:p>
        </p:txBody>
      </p:sp>
      <p:sp>
        <p:nvSpPr>
          <p:cNvPr id="3" name="TextBox 3">
            <a:extLst>
              <a:ext uri="{FF2B5EF4-FFF2-40B4-BE49-F238E27FC236}">
                <a16:creationId xmlns:a16="http://schemas.microsoft.com/office/drawing/2014/main" id="{7389EE42-9EAB-B206-AF12-5859A1575BB8}"/>
              </a:ext>
            </a:extLst>
          </p:cNvPr>
          <p:cNvSpPr txBox="1"/>
          <p:nvPr/>
        </p:nvSpPr>
        <p:spPr>
          <a:xfrm>
            <a:off x="13285318" y="9786666"/>
            <a:ext cx="4788657" cy="248238"/>
          </a:xfrm>
          <a:prstGeom prst="rect">
            <a:avLst/>
          </a:prstGeom>
        </p:spPr>
        <p:txBody>
          <a:bodyPr lIns="0" tIns="0" rIns="0" bIns="0" rtlCol="0" anchor="t">
            <a:spAutoFit/>
          </a:bodyPr>
          <a:lstStyle/>
          <a:p>
            <a:pPr algn="ctr">
              <a:lnSpc>
                <a:spcPts val="1720"/>
              </a:lnSpc>
            </a:pPr>
            <a:r>
              <a:rPr lang="en-US" sz="2023" spc="271">
                <a:solidFill>
                  <a:srgbClr val="FFFFFF"/>
                </a:solidFill>
                <a:latin typeface="Gotham Condensed"/>
                <a:ea typeface="Gotham Condensed"/>
                <a:cs typeface="Gotham Condensed"/>
                <a:sym typeface="Gotham Condensed"/>
              </a:rPr>
              <a:t>CITY OF HOUSTON LEGAL DEPARTMENT </a:t>
            </a:r>
          </a:p>
        </p:txBody>
      </p:sp>
      <p:sp>
        <p:nvSpPr>
          <p:cNvPr id="4" name="AutoShape 4">
            <a:extLst>
              <a:ext uri="{FF2B5EF4-FFF2-40B4-BE49-F238E27FC236}">
                <a16:creationId xmlns:a16="http://schemas.microsoft.com/office/drawing/2014/main" id="{B7415D99-2C7E-751E-9E30-5599F5EF3C3A}"/>
              </a:ext>
            </a:extLst>
          </p:cNvPr>
          <p:cNvSpPr/>
          <p:nvPr/>
        </p:nvSpPr>
        <p:spPr>
          <a:xfrm flipV="1">
            <a:off x="5222089" y="4162504"/>
            <a:ext cx="12698553" cy="19050"/>
          </a:xfrm>
          <a:prstGeom prst="line">
            <a:avLst/>
          </a:prstGeom>
          <a:ln w="38100" cap="flat">
            <a:solidFill>
              <a:srgbClr val="FFFFFF"/>
            </a:solidFill>
            <a:prstDash val="sysDot"/>
            <a:headEnd type="none" w="sm" len="sm"/>
            <a:tailEnd type="none" w="sm" len="sm"/>
          </a:ln>
        </p:spPr>
        <p:txBody>
          <a:bodyPr/>
          <a:lstStyle/>
          <a:p>
            <a:endParaRPr lang="en-US"/>
          </a:p>
        </p:txBody>
      </p:sp>
      <p:sp>
        <p:nvSpPr>
          <p:cNvPr id="5" name="Freeform 5">
            <a:extLst>
              <a:ext uri="{FF2B5EF4-FFF2-40B4-BE49-F238E27FC236}">
                <a16:creationId xmlns:a16="http://schemas.microsoft.com/office/drawing/2014/main" id="{1F0C17A4-13B3-B52B-7D13-057D0AB3B573}"/>
              </a:ext>
            </a:extLst>
          </p:cNvPr>
          <p:cNvSpPr/>
          <p:nvPr/>
        </p:nvSpPr>
        <p:spPr>
          <a:xfrm>
            <a:off x="493912" y="388733"/>
            <a:ext cx="2679344" cy="2663714"/>
          </a:xfrm>
          <a:custGeom>
            <a:avLst/>
            <a:gdLst/>
            <a:ahLst/>
            <a:cxnLst/>
            <a:rect l="l" t="t" r="r" b="b"/>
            <a:pathLst>
              <a:path w="2679344" h="2663714">
                <a:moveTo>
                  <a:pt x="0" y="0"/>
                </a:moveTo>
                <a:lnTo>
                  <a:pt x="2679344" y="0"/>
                </a:lnTo>
                <a:lnTo>
                  <a:pt x="2679344" y="2663714"/>
                </a:lnTo>
                <a:lnTo>
                  <a:pt x="0" y="2663714"/>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1194889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30490-A4E4-5DBC-AA73-51D318441F34}"/>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F67F711C-1801-8752-62D8-D3711D67B596}"/>
              </a:ext>
            </a:extLst>
          </p:cNvPr>
          <p:cNvSpPr/>
          <p:nvPr/>
        </p:nvSpPr>
        <p:spPr>
          <a:xfrm>
            <a:off x="16227796" y="8152533"/>
            <a:ext cx="1859186" cy="1848341"/>
          </a:xfrm>
          <a:custGeom>
            <a:avLst/>
            <a:gdLst/>
            <a:ahLst/>
            <a:cxnLst/>
            <a:rect l="l" t="t" r="r" b="b"/>
            <a:pathLst>
              <a:path w="1859186" h="1848341">
                <a:moveTo>
                  <a:pt x="0" y="0"/>
                </a:moveTo>
                <a:lnTo>
                  <a:pt x="1859186" y="0"/>
                </a:lnTo>
                <a:lnTo>
                  <a:pt x="1859186" y="1848341"/>
                </a:lnTo>
                <a:lnTo>
                  <a:pt x="0" y="1848341"/>
                </a:lnTo>
                <a:lnTo>
                  <a:pt x="0" y="0"/>
                </a:lnTo>
                <a:close/>
              </a:path>
            </a:pathLst>
          </a:custGeom>
          <a:blipFill>
            <a:blip r:embed="rId2"/>
            <a:stretch>
              <a:fillRect/>
            </a:stretch>
          </a:blipFill>
        </p:spPr>
        <p:txBody>
          <a:bodyPr/>
          <a:lstStyle/>
          <a:p>
            <a:endParaRPr lang="en-US"/>
          </a:p>
        </p:txBody>
      </p:sp>
      <p:sp>
        <p:nvSpPr>
          <p:cNvPr id="7" name="TextBox 7">
            <a:extLst>
              <a:ext uri="{FF2B5EF4-FFF2-40B4-BE49-F238E27FC236}">
                <a16:creationId xmlns:a16="http://schemas.microsoft.com/office/drawing/2014/main" id="{CC7026CE-D78A-FA3E-59D6-88455401DAF6}"/>
              </a:ext>
            </a:extLst>
          </p:cNvPr>
          <p:cNvSpPr txBox="1"/>
          <p:nvPr/>
        </p:nvSpPr>
        <p:spPr>
          <a:xfrm>
            <a:off x="2812487" y="401745"/>
            <a:ext cx="13046722" cy="594393"/>
          </a:xfrm>
          <a:prstGeom prst="rect">
            <a:avLst/>
          </a:prstGeom>
        </p:spPr>
        <p:txBody>
          <a:bodyPr lIns="0" tIns="0" rIns="0" bIns="0" rtlCol="0" anchor="t">
            <a:spAutoFit/>
          </a:bodyPr>
          <a:lstStyle/>
          <a:p>
            <a:pPr algn="ctr">
              <a:lnSpc>
                <a:spcPts val="4490"/>
              </a:lnSpc>
            </a:pPr>
            <a:r>
              <a:rPr lang="en-US" sz="5250" b="1" spc="707" dirty="0">
                <a:solidFill>
                  <a:srgbClr val="282560"/>
                </a:solidFill>
                <a:latin typeface="Gotham Condensed Bold"/>
                <a:ea typeface="Gotham Condensed Bold"/>
                <a:cs typeface="Gotham Condensed Bold"/>
                <a:sym typeface="Gotham Condensed Bold"/>
              </a:rPr>
              <a:t>PROPOSITION A AUTHORIZATION</a:t>
            </a:r>
          </a:p>
        </p:txBody>
      </p:sp>
      <p:sp>
        <p:nvSpPr>
          <p:cNvPr id="8" name="TextBox 8">
            <a:extLst>
              <a:ext uri="{FF2B5EF4-FFF2-40B4-BE49-F238E27FC236}">
                <a16:creationId xmlns:a16="http://schemas.microsoft.com/office/drawing/2014/main" id="{18125C68-601C-7605-6AA9-44009744B082}"/>
              </a:ext>
            </a:extLst>
          </p:cNvPr>
          <p:cNvSpPr txBox="1"/>
          <p:nvPr/>
        </p:nvSpPr>
        <p:spPr>
          <a:xfrm>
            <a:off x="420448" y="1558739"/>
            <a:ext cx="15432799" cy="5124480"/>
          </a:xfrm>
          <a:prstGeom prst="rect">
            <a:avLst/>
          </a:prstGeom>
        </p:spPr>
        <p:txBody>
          <a:bodyPr wrap="square" lIns="0" tIns="0" rIns="0" bIns="0" rtlCol="0" anchor="t">
            <a:spAutoFit/>
          </a:bodyPr>
          <a:lstStyle/>
          <a:p>
            <a:r>
              <a:rPr lang="en-US" sz="3300" spc="178" dirty="0">
                <a:solidFill>
                  <a:srgbClr val="1287C3"/>
                </a:solidFill>
                <a:latin typeface="Arial"/>
                <a:cs typeface="Arial"/>
              </a:rPr>
              <a:t>•</a:t>
            </a:r>
            <a:r>
              <a:rPr lang="en-US" sz="3300" spc="178" dirty="0">
                <a:solidFill>
                  <a:srgbClr val="000000"/>
                </a:solidFill>
                <a:latin typeface="Corbel"/>
              </a:rPr>
              <a:t>Article VII, Sec. 3 </a:t>
            </a:r>
            <a:r>
              <a:rPr lang="en-US" sz="3300" spc="178" dirty="0">
                <a:solidFill>
                  <a:srgbClr val="000000"/>
                </a:solidFill>
                <a:latin typeface="Corbel"/>
                <a:cs typeface="Arial"/>
              </a:rPr>
              <a:t>of the City Charter</a:t>
            </a:r>
            <a:endParaRPr lang="en-US" sz="3300" dirty="0"/>
          </a:p>
          <a:p>
            <a:endParaRPr lang="en-US" sz="2500" spc="178" dirty="0">
              <a:solidFill>
                <a:srgbClr val="000000"/>
              </a:solidFill>
              <a:latin typeface="Corbel"/>
              <a:cs typeface="Arial"/>
            </a:endParaRPr>
          </a:p>
          <a:p>
            <a:r>
              <a:rPr lang="en-US" sz="2500" spc="178" dirty="0">
                <a:solidFill>
                  <a:srgbClr val="1287C3"/>
                </a:solidFill>
                <a:latin typeface="Arial"/>
                <a:cs typeface="Arial"/>
              </a:rPr>
              <a:t> -</a:t>
            </a:r>
            <a:r>
              <a:rPr lang="en-US" sz="2500" i="1" spc="178" dirty="0">
                <a:solidFill>
                  <a:srgbClr val="313335"/>
                </a:solidFill>
                <a:latin typeface="Open Sans"/>
                <a:ea typeface="Open Sans"/>
                <a:cs typeface="Open Sans"/>
              </a:rPr>
              <a:t>Three or more City Council Members may request, in writing, that any lawful item(s), as specified in such request, be placed on the agenda of any designated, regular meeting of City Council, consistent with the notice requirements of the Texas Open Meetings Act. </a:t>
            </a:r>
            <a:endParaRPr lang="en-US" sz="2500">
              <a:ea typeface="Calibri"/>
              <a:cs typeface="Calibri"/>
            </a:endParaRPr>
          </a:p>
          <a:p>
            <a:endParaRPr lang="en-US" sz="2500" spc="178" dirty="0">
              <a:solidFill>
                <a:srgbClr val="1287C3"/>
              </a:solidFill>
              <a:latin typeface="Arial"/>
              <a:cs typeface="Arial"/>
            </a:endParaRPr>
          </a:p>
          <a:p>
            <a:r>
              <a:rPr lang="en-US" sz="2500" spc="178" dirty="0">
                <a:solidFill>
                  <a:srgbClr val="1287C3"/>
                </a:solidFill>
                <a:latin typeface="Arial"/>
                <a:cs typeface="Arial"/>
              </a:rPr>
              <a:t> -</a:t>
            </a:r>
            <a:r>
              <a:rPr lang="en-US" sz="2500" i="1" spc="178" dirty="0">
                <a:solidFill>
                  <a:srgbClr val="313335"/>
                </a:solidFill>
                <a:latin typeface="Open Sans"/>
                <a:ea typeface="Open Sans"/>
                <a:cs typeface="Open Sans"/>
              </a:rPr>
              <a:t>The Mayor shall ensure that such item(s) be placed on the agenda of the designated meeting, and shall continue to place the item(s) on the agenda of each subsequent regular meeting until the same shall be considered by City Council. </a:t>
            </a:r>
            <a:endParaRPr lang="en-US" sz="2500">
              <a:ea typeface="Calibri"/>
              <a:cs typeface="Calibri"/>
            </a:endParaRPr>
          </a:p>
          <a:p>
            <a:endParaRPr lang="en-US" sz="2500" spc="178" dirty="0">
              <a:solidFill>
                <a:srgbClr val="1287C3"/>
              </a:solidFill>
              <a:latin typeface="Arial"/>
              <a:cs typeface="Arial"/>
            </a:endParaRPr>
          </a:p>
          <a:p>
            <a:r>
              <a:rPr lang="en-US" sz="2500" spc="178" dirty="0">
                <a:solidFill>
                  <a:srgbClr val="1287C3"/>
                </a:solidFill>
                <a:latin typeface="Arial"/>
                <a:cs typeface="Arial"/>
              </a:rPr>
              <a:t> </a:t>
            </a:r>
            <a:r>
              <a:rPr lang="en-US" sz="2500" spc="178" dirty="0">
                <a:solidFill>
                  <a:srgbClr val="1287C3"/>
                </a:solidFill>
                <a:latin typeface="Arial"/>
                <a:ea typeface="Open Sans"/>
                <a:cs typeface="Arial"/>
              </a:rPr>
              <a:t>- </a:t>
            </a:r>
            <a:r>
              <a:rPr lang="en-US" sz="2500" i="1" spc="178" dirty="0">
                <a:solidFill>
                  <a:srgbClr val="313335"/>
                </a:solidFill>
                <a:latin typeface="Open Sans"/>
                <a:ea typeface="Open Sans"/>
                <a:cs typeface="Open Sans"/>
              </a:rPr>
              <a:t>Unless a request for an item(s) to be placed on the agenda of a City Council meeting specifies otherwise, it shall be treated as a request for the item(s) to be considered at a regular, as opposed to special meeting.</a:t>
            </a:r>
          </a:p>
        </p:txBody>
      </p:sp>
      <p:pic>
        <p:nvPicPr>
          <p:cNvPr id="6" name="Picture 5" descr="A group of people sitting in a courtroom&#10;&#10;AI-generated content may be incorrect.">
            <a:extLst>
              <a:ext uri="{FF2B5EF4-FFF2-40B4-BE49-F238E27FC236}">
                <a16:creationId xmlns:a16="http://schemas.microsoft.com/office/drawing/2014/main" id="{EE7CE8E3-48FD-9436-B18A-D706847FF8B5}"/>
              </a:ext>
            </a:extLst>
          </p:cNvPr>
          <p:cNvPicPr>
            <a:picLocks noChangeAspect="1"/>
          </p:cNvPicPr>
          <p:nvPr/>
        </p:nvPicPr>
        <p:blipFill>
          <a:blip r:embed="rId3"/>
          <a:stretch>
            <a:fillRect/>
          </a:stretch>
        </p:blipFill>
        <p:spPr>
          <a:xfrm>
            <a:off x="1704975" y="6691312"/>
            <a:ext cx="4991100" cy="3333750"/>
          </a:xfrm>
          <a:prstGeom prst="rect">
            <a:avLst/>
          </a:prstGeom>
        </p:spPr>
      </p:pic>
      <p:sp>
        <p:nvSpPr>
          <p:cNvPr id="10" name="TextBox 9">
            <a:extLst>
              <a:ext uri="{FF2B5EF4-FFF2-40B4-BE49-F238E27FC236}">
                <a16:creationId xmlns:a16="http://schemas.microsoft.com/office/drawing/2014/main" id="{127C229C-C60D-2F1C-F77B-66221990FE27}"/>
              </a:ext>
            </a:extLst>
          </p:cNvPr>
          <p:cNvSpPr txBox="1"/>
          <p:nvPr/>
        </p:nvSpPr>
        <p:spPr>
          <a:xfrm>
            <a:off x="11744325" y="9601200"/>
            <a:ext cx="71723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F497D"/>
                </a:solidFill>
                <a:latin typeface="Gotham Condensed"/>
              </a:rPr>
              <a:t>CITY OF HOUSTON LEGAL DEPARTMENT </a:t>
            </a:r>
            <a:r>
              <a:rPr lang="en-US" sz="2000">
                <a:latin typeface="Gotham Condensed"/>
              </a:rPr>
              <a:t>​</a:t>
            </a:r>
            <a:endParaRPr lang="en-US"/>
          </a:p>
        </p:txBody>
      </p:sp>
    </p:spTree>
    <p:extLst>
      <p:ext uri="{BB962C8B-B14F-4D97-AF65-F5344CB8AC3E}">
        <p14:creationId xmlns:p14="http://schemas.microsoft.com/office/powerpoint/2010/main" val="2970630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EACB6-585B-401A-AF4C-AE79B50DA8EE}"/>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F4795829-41A3-E31D-D161-2F0F9991E970}"/>
              </a:ext>
            </a:extLst>
          </p:cNvPr>
          <p:cNvSpPr/>
          <p:nvPr/>
        </p:nvSpPr>
        <p:spPr>
          <a:xfrm>
            <a:off x="16227796" y="8152533"/>
            <a:ext cx="1859186" cy="1848341"/>
          </a:xfrm>
          <a:custGeom>
            <a:avLst/>
            <a:gdLst/>
            <a:ahLst/>
            <a:cxnLst/>
            <a:rect l="l" t="t" r="r" b="b"/>
            <a:pathLst>
              <a:path w="1859186" h="1848341">
                <a:moveTo>
                  <a:pt x="0" y="0"/>
                </a:moveTo>
                <a:lnTo>
                  <a:pt x="1859186" y="0"/>
                </a:lnTo>
                <a:lnTo>
                  <a:pt x="1859186" y="1848341"/>
                </a:lnTo>
                <a:lnTo>
                  <a:pt x="0" y="1848341"/>
                </a:lnTo>
                <a:lnTo>
                  <a:pt x="0" y="0"/>
                </a:lnTo>
                <a:close/>
              </a:path>
            </a:pathLst>
          </a:custGeom>
          <a:blipFill>
            <a:blip r:embed="rId2"/>
            <a:stretch>
              <a:fillRect/>
            </a:stretch>
          </a:blipFill>
        </p:spPr>
        <p:txBody>
          <a:bodyPr/>
          <a:lstStyle/>
          <a:p>
            <a:endParaRPr lang="en-US"/>
          </a:p>
        </p:txBody>
      </p:sp>
      <p:sp>
        <p:nvSpPr>
          <p:cNvPr id="7" name="TextBox 7">
            <a:extLst>
              <a:ext uri="{FF2B5EF4-FFF2-40B4-BE49-F238E27FC236}">
                <a16:creationId xmlns:a16="http://schemas.microsoft.com/office/drawing/2014/main" id="{CF0A6F6B-AD02-4A6A-CA4F-87EF66BCFC83}"/>
              </a:ext>
            </a:extLst>
          </p:cNvPr>
          <p:cNvSpPr txBox="1"/>
          <p:nvPr/>
        </p:nvSpPr>
        <p:spPr>
          <a:xfrm>
            <a:off x="2812487" y="401745"/>
            <a:ext cx="13046722" cy="594393"/>
          </a:xfrm>
          <a:prstGeom prst="rect">
            <a:avLst/>
          </a:prstGeom>
        </p:spPr>
        <p:txBody>
          <a:bodyPr lIns="0" tIns="0" rIns="0" bIns="0" rtlCol="0" anchor="t">
            <a:spAutoFit/>
          </a:bodyPr>
          <a:lstStyle/>
          <a:p>
            <a:pPr algn="ctr">
              <a:lnSpc>
                <a:spcPts val="4490"/>
              </a:lnSpc>
            </a:pPr>
            <a:r>
              <a:rPr lang="en-US" sz="5250" b="1" spc="707" dirty="0">
                <a:solidFill>
                  <a:srgbClr val="282560"/>
                </a:solidFill>
                <a:latin typeface="Gotham Condensed Bold"/>
                <a:ea typeface="Gotham Condensed Bold"/>
                <a:cs typeface="Gotham Condensed Bold"/>
                <a:sym typeface="Gotham Condensed Bold"/>
              </a:rPr>
              <a:t>Guidelines for Submissions</a:t>
            </a:r>
          </a:p>
        </p:txBody>
      </p:sp>
      <p:sp>
        <p:nvSpPr>
          <p:cNvPr id="8" name="TextBox 8">
            <a:extLst>
              <a:ext uri="{FF2B5EF4-FFF2-40B4-BE49-F238E27FC236}">
                <a16:creationId xmlns:a16="http://schemas.microsoft.com/office/drawing/2014/main" id="{415E631A-0FA9-E4CE-7B4A-0F6031718C9D}"/>
              </a:ext>
            </a:extLst>
          </p:cNvPr>
          <p:cNvSpPr txBox="1"/>
          <p:nvPr/>
        </p:nvSpPr>
        <p:spPr>
          <a:xfrm>
            <a:off x="634760" y="2173101"/>
            <a:ext cx="15432799" cy="3323987"/>
          </a:xfrm>
          <a:prstGeom prst="rect">
            <a:avLst/>
          </a:prstGeom>
        </p:spPr>
        <p:txBody>
          <a:bodyPr wrap="square" lIns="0" tIns="0" rIns="0" bIns="0" rtlCol="0" anchor="t">
            <a:spAutoFit/>
          </a:bodyPr>
          <a:lstStyle/>
          <a:p>
            <a:r>
              <a:rPr lang="en-US" sz="3300" spc="178" dirty="0">
                <a:solidFill>
                  <a:srgbClr val="1287C3"/>
                </a:solidFill>
                <a:latin typeface="Arial"/>
                <a:cs typeface="Arial"/>
              </a:rPr>
              <a:t>•</a:t>
            </a:r>
            <a:r>
              <a:rPr lang="en-US" sz="3300" spc="178" dirty="0">
                <a:solidFill>
                  <a:srgbClr val="000000"/>
                </a:solidFill>
                <a:latin typeface="Corbel"/>
              </a:rPr>
              <a:t>Submissions will be submitted according to Section 2-2 of the Code of Ordinances</a:t>
            </a:r>
            <a:endParaRPr lang="en-US" sz="3300" spc="178" dirty="0">
              <a:latin typeface="Corbel"/>
              <a:cs typeface="Arial"/>
            </a:endParaRPr>
          </a:p>
          <a:p>
            <a:endParaRPr lang="en-US" sz="2500" spc="178" dirty="0">
              <a:solidFill>
                <a:srgbClr val="000000"/>
              </a:solidFill>
              <a:latin typeface="Corbel"/>
              <a:cs typeface="Arial"/>
            </a:endParaRPr>
          </a:p>
          <a:p>
            <a:r>
              <a:rPr lang="en-US" sz="2500" spc="178" dirty="0">
                <a:solidFill>
                  <a:srgbClr val="1287C3"/>
                </a:solidFill>
                <a:latin typeface="Arial"/>
                <a:cs typeface="Arial"/>
              </a:rPr>
              <a:t> -</a:t>
            </a:r>
            <a:r>
              <a:rPr lang="en-US" sz="2500" spc="178" dirty="0">
                <a:solidFill>
                  <a:srgbClr val="313335"/>
                </a:solidFill>
                <a:latin typeface="Open Sans"/>
                <a:ea typeface="Open Sans"/>
                <a:cs typeface="Open Sans"/>
              </a:rPr>
              <a:t>Rule 23: Submission by 3+ council members</a:t>
            </a:r>
            <a:r>
              <a:rPr lang="en-US" sz="2500" i="1" spc="178" dirty="0">
                <a:solidFill>
                  <a:srgbClr val="313335"/>
                </a:solidFill>
                <a:latin typeface="Open Sans"/>
                <a:ea typeface="Open Sans"/>
                <a:cs typeface="Open Sans"/>
              </a:rPr>
              <a:t> </a:t>
            </a:r>
            <a:endParaRPr lang="en-US" sz="2500" dirty="0">
              <a:ea typeface="Calibri"/>
              <a:cs typeface="Calibri"/>
            </a:endParaRPr>
          </a:p>
          <a:p>
            <a:endParaRPr lang="en-US" sz="2500" spc="178" dirty="0">
              <a:solidFill>
                <a:srgbClr val="1287C3"/>
              </a:solidFill>
              <a:latin typeface="Arial"/>
              <a:cs typeface="Arial"/>
            </a:endParaRPr>
          </a:p>
          <a:p>
            <a:r>
              <a:rPr lang="en-US" sz="2500" spc="178" dirty="0">
                <a:solidFill>
                  <a:srgbClr val="1287C3"/>
                </a:solidFill>
                <a:latin typeface="Arial"/>
                <a:cs typeface="Arial"/>
              </a:rPr>
              <a:t> -</a:t>
            </a:r>
            <a:r>
              <a:rPr lang="en-US" sz="2500" spc="178" dirty="0">
                <a:solidFill>
                  <a:srgbClr val="313335"/>
                </a:solidFill>
                <a:latin typeface="Open Sans"/>
                <a:ea typeface="Open Sans"/>
                <a:cs typeface="Open Sans"/>
              </a:rPr>
              <a:t>Rule 24: Proposition A Committee</a:t>
            </a:r>
          </a:p>
          <a:p>
            <a:endParaRPr lang="en-US" sz="2500" spc="178" dirty="0">
              <a:solidFill>
                <a:srgbClr val="1287C3"/>
              </a:solidFill>
              <a:latin typeface="Arial"/>
              <a:cs typeface="Arial"/>
            </a:endParaRPr>
          </a:p>
          <a:p>
            <a:endParaRPr lang="en-US" sz="2500" i="1" spc="178" dirty="0">
              <a:solidFill>
                <a:srgbClr val="313335"/>
              </a:solidFill>
              <a:latin typeface="Open Sans"/>
              <a:ea typeface="Open Sans"/>
              <a:cs typeface="Open Sans"/>
            </a:endParaRPr>
          </a:p>
        </p:txBody>
      </p:sp>
      <p:pic>
        <p:nvPicPr>
          <p:cNvPr id="5" name="Picture 4" descr="A document with text on it&#10;&#10;AI-generated content may be incorrect.">
            <a:extLst>
              <a:ext uri="{FF2B5EF4-FFF2-40B4-BE49-F238E27FC236}">
                <a16:creationId xmlns:a16="http://schemas.microsoft.com/office/drawing/2014/main" id="{ED778E0F-08A9-B3BD-D544-921C29FF6E8D}"/>
              </a:ext>
            </a:extLst>
          </p:cNvPr>
          <p:cNvPicPr>
            <a:picLocks noChangeAspect="1"/>
          </p:cNvPicPr>
          <p:nvPr/>
        </p:nvPicPr>
        <p:blipFill>
          <a:blip r:embed="rId3"/>
          <a:stretch>
            <a:fillRect/>
          </a:stretch>
        </p:blipFill>
        <p:spPr>
          <a:xfrm>
            <a:off x="823913" y="5500688"/>
            <a:ext cx="10925175" cy="4114800"/>
          </a:xfrm>
          <a:prstGeom prst="rect">
            <a:avLst/>
          </a:prstGeom>
        </p:spPr>
      </p:pic>
      <p:sp>
        <p:nvSpPr>
          <p:cNvPr id="10" name="TextBox 9">
            <a:extLst>
              <a:ext uri="{FF2B5EF4-FFF2-40B4-BE49-F238E27FC236}">
                <a16:creationId xmlns:a16="http://schemas.microsoft.com/office/drawing/2014/main" id="{71662F6C-EBAE-5EA0-A4DD-A5F4A7BA35BD}"/>
              </a:ext>
            </a:extLst>
          </p:cNvPr>
          <p:cNvSpPr txBox="1"/>
          <p:nvPr/>
        </p:nvSpPr>
        <p:spPr>
          <a:xfrm>
            <a:off x="11744325" y="9601200"/>
            <a:ext cx="71723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F497D"/>
                </a:solidFill>
                <a:latin typeface="Gotham Condensed"/>
              </a:rPr>
              <a:t>CITY OF HOUSTON LEGAL DEPARTMENT </a:t>
            </a:r>
            <a:r>
              <a:rPr lang="en-US" sz="2000">
                <a:latin typeface="Gotham Condensed"/>
              </a:rPr>
              <a:t>​</a:t>
            </a:r>
            <a:endParaRPr lang="en-US"/>
          </a:p>
        </p:txBody>
      </p:sp>
    </p:spTree>
    <p:extLst>
      <p:ext uri="{BB962C8B-B14F-4D97-AF65-F5344CB8AC3E}">
        <p14:creationId xmlns:p14="http://schemas.microsoft.com/office/powerpoint/2010/main" val="3961295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812AF-F3B0-AA78-EB60-16A315DFAC4C}"/>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A6428F94-398F-0CFA-9403-DC3243363D3E}"/>
              </a:ext>
            </a:extLst>
          </p:cNvPr>
          <p:cNvSpPr/>
          <p:nvPr/>
        </p:nvSpPr>
        <p:spPr>
          <a:xfrm>
            <a:off x="16227796" y="8152533"/>
            <a:ext cx="1859186" cy="1848341"/>
          </a:xfrm>
          <a:custGeom>
            <a:avLst/>
            <a:gdLst/>
            <a:ahLst/>
            <a:cxnLst/>
            <a:rect l="l" t="t" r="r" b="b"/>
            <a:pathLst>
              <a:path w="1859186" h="1848341">
                <a:moveTo>
                  <a:pt x="0" y="0"/>
                </a:moveTo>
                <a:lnTo>
                  <a:pt x="1859186" y="0"/>
                </a:lnTo>
                <a:lnTo>
                  <a:pt x="1859186" y="1848341"/>
                </a:lnTo>
                <a:lnTo>
                  <a:pt x="0" y="1848341"/>
                </a:lnTo>
                <a:lnTo>
                  <a:pt x="0" y="0"/>
                </a:lnTo>
                <a:close/>
              </a:path>
            </a:pathLst>
          </a:custGeom>
          <a:blipFill>
            <a:blip r:embed="rId2"/>
            <a:stretch>
              <a:fillRect/>
            </a:stretch>
          </a:blipFill>
        </p:spPr>
        <p:txBody>
          <a:bodyPr/>
          <a:lstStyle/>
          <a:p>
            <a:endParaRPr lang="en-US"/>
          </a:p>
        </p:txBody>
      </p:sp>
      <p:sp>
        <p:nvSpPr>
          <p:cNvPr id="7" name="TextBox 7">
            <a:extLst>
              <a:ext uri="{FF2B5EF4-FFF2-40B4-BE49-F238E27FC236}">
                <a16:creationId xmlns:a16="http://schemas.microsoft.com/office/drawing/2014/main" id="{A16C82B5-9637-3162-E62B-76E31A3E334A}"/>
              </a:ext>
            </a:extLst>
          </p:cNvPr>
          <p:cNvSpPr txBox="1"/>
          <p:nvPr/>
        </p:nvSpPr>
        <p:spPr>
          <a:xfrm>
            <a:off x="2812487" y="401745"/>
            <a:ext cx="13046722" cy="1171475"/>
          </a:xfrm>
          <a:prstGeom prst="rect">
            <a:avLst/>
          </a:prstGeom>
        </p:spPr>
        <p:txBody>
          <a:bodyPr lIns="0" tIns="0" rIns="0" bIns="0" rtlCol="0" anchor="t">
            <a:spAutoFit/>
          </a:bodyPr>
          <a:lstStyle/>
          <a:p>
            <a:pPr algn="ctr">
              <a:lnSpc>
                <a:spcPts val="4490"/>
              </a:lnSpc>
            </a:pPr>
            <a:r>
              <a:rPr lang="en-US" sz="5250" b="1" spc="707" dirty="0">
                <a:solidFill>
                  <a:srgbClr val="282560"/>
                </a:solidFill>
                <a:latin typeface="Gotham Condensed Bold"/>
                <a:ea typeface="Gotham Condensed Bold"/>
                <a:cs typeface="Gotham Condensed Bold"/>
                <a:sym typeface="Gotham Condensed Bold"/>
              </a:rPr>
              <a:t>Rule 23: Agenda Items Submitted by 3+ City Council Members</a:t>
            </a:r>
          </a:p>
        </p:txBody>
      </p:sp>
      <p:sp>
        <p:nvSpPr>
          <p:cNvPr id="8" name="TextBox 8">
            <a:extLst>
              <a:ext uri="{FF2B5EF4-FFF2-40B4-BE49-F238E27FC236}">
                <a16:creationId xmlns:a16="http://schemas.microsoft.com/office/drawing/2014/main" id="{FA9BF828-F5B9-A479-E2E8-BDF37B6848FF}"/>
              </a:ext>
            </a:extLst>
          </p:cNvPr>
          <p:cNvSpPr txBox="1"/>
          <p:nvPr/>
        </p:nvSpPr>
        <p:spPr>
          <a:xfrm>
            <a:off x="634760" y="2173101"/>
            <a:ext cx="15432799" cy="5016758"/>
          </a:xfrm>
          <a:prstGeom prst="rect">
            <a:avLst/>
          </a:prstGeom>
        </p:spPr>
        <p:txBody>
          <a:bodyPr wrap="square" lIns="0" tIns="0" rIns="0" bIns="0" rtlCol="0" anchor="t">
            <a:spAutoFit/>
          </a:bodyPr>
          <a:lstStyle/>
          <a:p>
            <a:r>
              <a:rPr lang="en-US" sz="3300" spc="178" dirty="0">
                <a:solidFill>
                  <a:srgbClr val="1287C3"/>
                </a:solidFill>
                <a:latin typeface="Arial"/>
                <a:cs typeface="Arial"/>
              </a:rPr>
              <a:t>•</a:t>
            </a:r>
            <a:r>
              <a:rPr lang="en-US" sz="3300" spc="178" dirty="0">
                <a:solidFill>
                  <a:srgbClr val="000000"/>
                </a:solidFill>
                <a:latin typeface="Corbel"/>
              </a:rPr>
              <a:t>Proposition A Attorney will assist with the preparation of all Rule 23 Proposition A Submissions</a:t>
            </a:r>
            <a:endParaRPr lang="en-US" sz="3300" spc="178" dirty="0">
              <a:latin typeface="Corbel"/>
              <a:cs typeface="Arial"/>
            </a:endParaRPr>
          </a:p>
          <a:p>
            <a:endParaRPr lang="en-US" sz="2500" spc="178" dirty="0">
              <a:solidFill>
                <a:srgbClr val="1287C3"/>
              </a:solidFill>
              <a:latin typeface="Arial"/>
              <a:ea typeface="Open Sans"/>
              <a:cs typeface="Arial"/>
            </a:endParaRPr>
          </a:p>
          <a:p>
            <a:r>
              <a:rPr lang="en-US" sz="2000" spc="178" dirty="0">
                <a:solidFill>
                  <a:srgbClr val="1287C3"/>
                </a:solidFill>
                <a:latin typeface="Arial"/>
                <a:cs typeface="Arial"/>
              </a:rPr>
              <a:t> </a:t>
            </a:r>
            <a:r>
              <a:rPr lang="en-US" sz="2000" i="1" spc="178" dirty="0">
                <a:solidFill>
                  <a:srgbClr val="313335"/>
                </a:solidFill>
                <a:latin typeface="Open Sans"/>
                <a:ea typeface="Open Sans"/>
                <a:cs typeface="Open Sans"/>
              </a:rPr>
              <a:t>a. Three or more council members may request any lawful item be placed on the agenda of any designated regular meeting of city council. </a:t>
            </a:r>
          </a:p>
          <a:p>
            <a:endParaRPr lang="en-US" sz="2000" i="1" spc="178" dirty="0">
              <a:solidFill>
                <a:srgbClr val="313335"/>
              </a:solidFill>
              <a:latin typeface="Open Sans"/>
              <a:ea typeface="Open Sans"/>
              <a:cs typeface="Open Sans"/>
            </a:endParaRPr>
          </a:p>
          <a:p>
            <a:r>
              <a:rPr lang="en-US" sz="2000" i="1" spc="178" dirty="0">
                <a:solidFill>
                  <a:srgbClr val="313335"/>
                </a:solidFill>
                <a:latin typeface="Open Sans"/>
                <a:ea typeface="Open Sans"/>
                <a:cs typeface="Open Sans"/>
              </a:rPr>
              <a:t>b. The request must:</a:t>
            </a:r>
            <a:endParaRPr lang="en-US" sz="2000" i="1">
              <a:ea typeface="Calibri"/>
              <a:cs typeface="Calibri"/>
            </a:endParaRPr>
          </a:p>
          <a:p>
            <a:r>
              <a:rPr lang="en-US" sz="2000" i="1" spc="178" dirty="0">
                <a:solidFill>
                  <a:srgbClr val="313335"/>
                </a:solidFill>
                <a:latin typeface="Open Sans"/>
                <a:ea typeface="Open Sans"/>
                <a:cs typeface="Open Sans"/>
              </a:rPr>
              <a:t>  (1) Be in </a:t>
            </a:r>
            <a:r>
              <a:rPr lang="en-US" sz="2000" i="1" u="sng" spc="178" dirty="0">
                <a:solidFill>
                  <a:srgbClr val="313335"/>
                </a:solidFill>
                <a:latin typeface="Open Sans"/>
                <a:ea typeface="Open Sans"/>
                <a:cs typeface="Open Sans"/>
              </a:rPr>
              <a:t>writing</a:t>
            </a:r>
            <a:r>
              <a:rPr lang="en-US" sz="2000" i="1" spc="178" dirty="0">
                <a:solidFill>
                  <a:srgbClr val="313335"/>
                </a:solidFill>
                <a:latin typeface="Open Sans"/>
                <a:ea typeface="Open Sans"/>
                <a:cs typeface="Open Sans"/>
              </a:rPr>
              <a:t>;</a:t>
            </a:r>
            <a:endParaRPr lang="en-US" sz="2000">
              <a:ea typeface="Calibri"/>
              <a:cs typeface="Calibri"/>
            </a:endParaRPr>
          </a:p>
          <a:p>
            <a:r>
              <a:rPr lang="en-US" sz="2000" i="1" spc="178" dirty="0">
                <a:solidFill>
                  <a:srgbClr val="313335"/>
                </a:solidFill>
                <a:latin typeface="Open Sans"/>
                <a:ea typeface="Open Sans"/>
                <a:cs typeface="Open Sans"/>
              </a:rPr>
              <a:t>  (2) Include </a:t>
            </a:r>
            <a:r>
              <a:rPr lang="en-US" sz="2000" i="1" u="sng" spc="178" dirty="0">
                <a:solidFill>
                  <a:srgbClr val="313335"/>
                </a:solidFill>
                <a:latin typeface="Open Sans"/>
                <a:ea typeface="Open Sans"/>
                <a:cs typeface="Open Sans"/>
              </a:rPr>
              <a:t>signatures of three or more council members</a:t>
            </a:r>
            <a:r>
              <a:rPr lang="en-US" sz="2000" i="1" spc="178" dirty="0">
                <a:solidFill>
                  <a:srgbClr val="313335"/>
                </a:solidFill>
                <a:latin typeface="Open Sans"/>
                <a:ea typeface="Open Sans"/>
                <a:cs typeface="Open Sans"/>
              </a:rPr>
              <a:t> (but no more than eight);</a:t>
            </a:r>
            <a:endParaRPr lang="en-US" sz="2000">
              <a:ea typeface="Calibri"/>
              <a:cs typeface="Calibri"/>
            </a:endParaRPr>
          </a:p>
          <a:p>
            <a:r>
              <a:rPr lang="en-US" sz="2000" i="1" spc="178" dirty="0">
                <a:solidFill>
                  <a:srgbClr val="313335"/>
                </a:solidFill>
                <a:latin typeface="Open Sans"/>
                <a:ea typeface="Open Sans"/>
                <a:cs typeface="Open Sans"/>
              </a:rPr>
              <a:t>  (3) Be </a:t>
            </a:r>
            <a:r>
              <a:rPr lang="en-US" sz="2000" i="1" u="sng" spc="178" dirty="0">
                <a:solidFill>
                  <a:srgbClr val="313335"/>
                </a:solidFill>
                <a:latin typeface="Open Sans"/>
                <a:ea typeface="Open Sans"/>
                <a:cs typeface="Open Sans"/>
              </a:rPr>
              <a:t>lawful</a:t>
            </a:r>
            <a:r>
              <a:rPr lang="en-US" sz="2000" i="1" spc="178" dirty="0">
                <a:solidFill>
                  <a:srgbClr val="313335"/>
                </a:solidFill>
                <a:latin typeface="Open Sans"/>
                <a:ea typeface="Open Sans"/>
                <a:cs typeface="Open Sans"/>
              </a:rPr>
              <a:t>; and</a:t>
            </a:r>
            <a:endParaRPr lang="en-US" sz="2000">
              <a:ea typeface="Calibri"/>
              <a:cs typeface="Calibri"/>
            </a:endParaRPr>
          </a:p>
          <a:p>
            <a:r>
              <a:rPr lang="en-US" sz="2000" i="1" spc="178" dirty="0">
                <a:solidFill>
                  <a:srgbClr val="313335"/>
                </a:solidFill>
                <a:latin typeface="Open Sans"/>
                <a:ea typeface="Open Sans"/>
                <a:cs typeface="Open Sans"/>
              </a:rPr>
              <a:t>  (4) </a:t>
            </a:r>
            <a:r>
              <a:rPr lang="en-US" sz="2000" i="1" u="sng" spc="178" dirty="0">
                <a:solidFill>
                  <a:srgbClr val="313335"/>
                </a:solidFill>
                <a:latin typeface="Open Sans"/>
                <a:ea typeface="Open Sans"/>
                <a:cs typeface="Open Sans"/>
              </a:rPr>
              <a:t>Include a copy of the draft</a:t>
            </a:r>
            <a:r>
              <a:rPr lang="en-US" sz="2000" i="1" spc="178" dirty="0">
                <a:solidFill>
                  <a:srgbClr val="313335"/>
                </a:solidFill>
                <a:latin typeface="Open Sans"/>
                <a:ea typeface="Open Sans"/>
                <a:cs typeface="Open Sans"/>
              </a:rPr>
              <a:t> resolution, motion, or ordinance that would be considered by city council.</a:t>
            </a:r>
            <a:endParaRPr lang="en-US" sz="2000" dirty="0"/>
          </a:p>
          <a:p>
            <a:endParaRPr lang="en-US" sz="2500" spc="178" dirty="0">
              <a:solidFill>
                <a:srgbClr val="1287C3"/>
              </a:solidFill>
              <a:latin typeface="Arial"/>
              <a:ea typeface="Open Sans"/>
              <a:cs typeface="Arial"/>
            </a:endParaRPr>
          </a:p>
          <a:p>
            <a:endParaRPr lang="en-US" sz="2500" spc="178" dirty="0">
              <a:solidFill>
                <a:srgbClr val="1287C3"/>
              </a:solidFill>
              <a:latin typeface="Arial"/>
              <a:cs typeface="Arial"/>
            </a:endParaRPr>
          </a:p>
          <a:p>
            <a:endParaRPr lang="en-US" sz="2500" i="1" spc="178" dirty="0">
              <a:solidFill>
                <a:srgbClr val="313335"/>
              </a:solidFill>
              <a:latin typeface="Open Sans"/>
              <a:ea typeface="Open Sans"/>
              <a:cs typeface="Open Sans"/>
            </a:endParaRPr>
          </a:p>
        </p:txBody>
      </p:sp>
      <p:pic>
        <p:nvPicPr>
          <p:cNvPr id="5" name="Picture 4" descr="A document with text on it&#10;&#10;AI-generated content may be incorrect.">
            <a:extLst>
              <a:ext uri="{FF2B5EF4-FFF2-40B4-BE49-F238E27FC236}">
                <a16:creationId xmlns:a16="http://schemas.microsoft.com/office/drawing/2014/main" id="{3BE7DF6D-D3F2-4C67-8AB8-4115D4C4E5C2}"/>
              </a:ext>
            </a:extLst>
          </p:cNvPr>
          <p:cNvPicPr>
            <a:picLocks noChangeAspect="1"/>
          </p:cNvPicPr>
          <p:nvPr/>
        </p:nvPicPr>
        <p:blipFill>
          <a:blip r:embed="rId3"/>
          <a:srcRect l="24455" t="2055" r="311" b="32043"/>
          <a:stretch/>
        </p:blipFill>
        <p:spPr>
          <a:xfrm>
            <a:off x="450651" y="6802414"/>
            <a:ext cx="7922419" cy="3192324"/>
          </a:xfrm>
          <a:prstGeom prst="rect">
            <a:avLst/>
          </a:prstGeom>
        </p:spPr>
      </p:pic>
      <p:sp>
        <p:nvSpPr>
          <p:cNvPr id="6" name="TextBox 5">
            <a:extLst>
              <a:ext uri="{FF2B5EF4-FFF2-40B4-BE49-F238E27FC236}">
                <a16:creationId xmlns:a16="http://schemas.microsoft.com/office/drawing/2014/main" id="{009A920A-F96B-EE05-AC3D-E4531DC41146}"/>
              </a:ext>
            </a:extLst>
          </p:cNvPr>
          <p:cNvSpPr txBox="1"/>
          <p:nvPr/>
        </p:nvSpPr>
        <p:spPr>
          <a:xfrm>
            <a:off x="11744325" y="9601200"/>
            <a:ext cx="71723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F497D"/>
                </a:solidFill>
                <a:latin typeface="Gotham Condensed"/>
              </a:rPr>
              <a:t>CITY OF HOUSTON LEGAL DEPARTMENT </a:t>
            </a:r>
            <a:r>
              <a:rPr lang="en-US" sz="2000">
                <a:latin typeface="Gotham Condensed"/>
              </a:rPr>
              <a:t>​</a:t>
            </a:r>
            <a:endParaRPr lang="en-US"/>
          </a:p>
        </p:txBody>
      </p:sp>
    </p:spTree>
    <p:extLst>
      <p:ext uri="{BB962C8B-B14F-4D97-AF65-F5344CB8AC3E}">
        <p14:creationId xmlns:p14="http://schemas.microsoft.com/office/powerpoint/2010/main" val="3096942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0232C-BD13-85CB-8C3D-ED5D76E819E7}"/>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6C2B43D2-A384-4150-2F5B-40E6C1D6A2EF}"/>
              </a:ext>
            </a:extLst>
          </p:cNvPr>
          <p:cNvSpPr/>
          <p:nvPr/>
        </p:nvSpPr>
        <p:spPr>
          <a:xfrm>
            <a:off x="16227796" y="8152533"/>
            <a:ext cx="1859186" cy="1848341"/>
          </a:xfrm>
          <a:custGeom>
            <a:avLst/>
            <a:gdLst/>
            <a:ahLst/>
            <a:cxnLst/>
            <a:rect l="l" t="t" r="r" b="b"/>
            <a:pathLst>
              <a:path w="1859186" h="1848341">
                <a:moveTo>
                  <a:pt x="0" y="0"/>
                </a:moveTo>
                <a:lnTo>
                  <a:pt x="1859186" y="0"/>
                </a:lnTo>
                <a:lnTo>
                  <a:pt x="1859186" y="1848341"/>
                </a:lnTo>
                <a:lnTo>
                  <a:pt x="0" y="1848341"/>
                </a:lnTo>
                <a:lnTo>
                  <a:pt x="0" y="0"/>
                </a:lnTo>
                <a:close/>
              </a:path>
            </a:pathLst>
          </a:custGeom>
          <a:blipFill>
            <a:blip r:embed="rId2"/>
            <a:stretch>
              <a:fillRect/>
            </a:stretch>
          </a:blipFill>
        </p:spPr>
        <p:txBody>
          <a:bodyPr/>
          <a:lstStyle/>
          <a:p>
            <a:endParaRPr lang="en-US"/>
          </a:p>
        </p:txBody>
      </p:sp>
      <p:sp>
        <p:nvSpPr>
          <p:cNvPr id="7" name="TextBox 7">
            <a:extLst>
              <a:ext uri="{FF2B5EF4-FFF2-40B4-BE49-F238E27FC236}">
                <a16:creationId xmlns:a16="http://schemas.microsoft.com/office/drawing/2014/main" id="{0738B3E0-3831-ACFA-ED02-D7E04A82BE90}"/>
              </a:ext>
            </a:extLst>
          </p:cNvPr>
          <p:cNvSpPr txBox="1"/>
          <p:nvPr/>
        </p:nvSpPr>
        <p:spPr>
          <a:xfrm>
            <a:off x="2812487" y="401745"/>
            <a:ext cx="13046722" cy="594393"/>
          </a:xfrm>
          <a:prstGeom prst="rect">
            <a:avLst/>
          </a:prstGeom>
        </p:spPr>
        <p:txBody>
          <a:bodyPr lIns="0" tIns="0" rIns="0" bIns="0" rtlCol="0" anchor="t">
            <a:spAutoFit/>
          </a:bodyPr>
          <a:lstStyle/>
          <a:p>
            <a:pPr algn="ctr">
              <a:lnSpc>
                <a:spcPts val="4490"/>
              </a:lnSpc>
            </a:pPr>
            <a:r>
              <a:rPr lang="en-US" sz="5250" b="1" spc="707" dirty="0">
                <a:solidFill>
                  <a:srgbClr val="282560"/>
                </a:solidFill>
                <a:latin typeface="Gotham Condensed Bold"/>
                <a:ea typeface="Gotham Condensed Bold"/>
                <a:cs typeface="Gotham Condensed Bold"/>
                <a:sym typeface="Gotham Condensed Bold"/>
              </a:rPr>
              <a:t>Rule 23Continued</a:t>
            </a:r>
          </a:p>
        </p:txBody>
      </p:sp>
      <p:sp>
        <p:nvSpPr>
          <p:cNvPr id="8" name="TextBox 8">
            <a:extLst>
              <a:ext uri="{FF2B5EF4-FFF2-40B4-BE49-F238E27FC236}">
                <a16:creationId xmlns:a16="http://schemas.microsoft.com/office/drawing/2014/main" id="{CFE176A2-D7FC-DC6E-95B5-953DA465CD05}"/>
              </a:ext>
            </a:extLst>
          </p:cNvPr>
          <p:cNvSpPr txBox="1"/>
          <p:nvPr/>
        </p:nvSpPr>
        <p:spPr>
          <a:xfrm>
            <a:off x="777635" y="2573151"/>
            <a:ext cx="15432799" cy="3493264"/>
          </a:xfrm>
          <a:prstGeom prst="rect">
            <a:avLst/>
          </a:prstGeom>
        </p:spPr>
        <p:txBody>
          <a:bodyPr wrap="square" lIns="0" tIns="0" rIns="0" bIns="0" rtlCol="0" anchor="t">
            <a:spAutoFit/>
          </a:bodyPr>
          <a:lstStyle/>
          <a:p>
            <a:r>
              <a:rPr lang="en-US" sz="3300" spc="178" dirty="0">
                <a:solidFill>
                  <a:srgbClr val="1287C3"/>
                </a:solidFill>
                <a:latin typeface="Arial"/>
                <a:cs typeface="Arial"/>
              </a:rPr>
              <a:t>•</a:t>
            </a:r>
            <a:r>
              <a:rPr lang="en-US" sz="3300" spc="178" dirty="0">
                <a:solidFill>
                  <a:srgbClr val="000000"/>
                </a:solidFill>
                <a:latin typeface="Corbel"/>
              </a:rPr>
              <a:t>General Counsel will still perform the lawfulness search and memo.</a:t>
            </a:r>
            <a:endParaRPr lang="en-US" sz="3300" spc="178" dirty="0">
              <a:latin typeface="Corbel"/>
              <a:cs typeface="Arial"/>
            </a:endParaRPr>
          </a:p>
          <a:p>
            <a:endParaRPr lang="en-US" sz="2500" spc="178" dirty="0">
              <a:solidFill>
                <a:srgbClr val="1287C3"/>
              </a:solidFill>
              <a:latin typeface="Arial"/>
              <a:ea typeface="Open Sans"/>
              <a:cs typeface="Arial"/>
            </a:endParaRPr>
          </a:p>
          <a:p>
            <a:endParaRPr lang="en-US" sz="2400" i="1" spc="178" dirty="0">
              <a:solidFill>
                <a:srgbClr val="313335"/>
              </a:solidFill>
              <a:latin typeface="Open Sans"/>
              <a:ea typeface="Open Sans"/>
              <a:cs typeface="Open Sans"/>
            </a:endParaRPr>
          </a:p>
          <a:p>
            <a:r>
              <a:rPr lang="en-US" sz="2400" i="1" spc="178" dirty="0">
                <a:solidFill>
                  <a:srgbClr val="313335"/>
                </a:solidFill>
                <a:latin typeface="Open Sans"/>
                <a:ea typeface="Open Sans"/>
                <a:cs typeface="Open Sans"/>
              </a:rPr>
              <a:t>c. The </a:t>
            </a:r>
            <a:r>
              <a:rPr lang="en-US" sz="2400" i="1" u="sng" spc="178" dirty="0">
                <a:solidFill>
                  <a:srgbClr val="313335"/>
                </a:solidFill>
                <a:latin typeface="Open Sans"/>
                <a:ea typeface="Open Sans"/>
                <a:cs typeface="Open Sans"/>
              </a:rPr>
              <a:t>legal department </a:t>
            </a:r>
            <a:r>
              <a:rPr lang="en-US" sz="2400" i="1" spc="178" dirty="0">
                <a:solidFill>
                  <a:srgbClr val="313335"/>
                </a:solidFill>
                <a:latin typeface="Open Sans"/>
                <a:ea typeface="Open Sans"/>
                <a:cs typeface="Open Sans"/>
              </a:rPr>
              <a:t>shall review all items submitted for form and lawfulness. The legal department shall complete its </a:t>
            </a:r>
            <a:r>
              <a:rPr lang="en-US" sz="2400" i="1" u="sng" spc="178" dirty="0">
                <a:solidFill>
                  <a:srgbClr val="313335"/>
                </a:solidFill>
                <a:latin typeface="Open Sans"/>
                <a:ea typeface="Open Sans"/>
                <a:cs typeface="Open Sans"/>
              </a:rPr>
              <a:t>lawfulness review </a:t>
            </a:r>
            <a:r>
              <a:rPr lang="en-US" sz="2400" i="1" spc="178" dirty="0">
                <a:solidFill>
                  <a:srgbClr val="313335"/>
                </a:solidFill>
                <a:latin typeface="Open Sans"/>
                <a:ea typeface="Open Sans"/>
                <a:cs typeface="Open Sans"/>
              </a:rPr>
              <a:t>and provide the agenda director, copying the sponsoring council members and any relevant department directors, with a </a:t>
            </a:r>
            <a:r>
              <a:rPr lang="en-US" sz="2400" i="1" u="sng" spc="178" dirty="0">
                <a:solidFill>
                  <a:srgbClr val="313335"/>
                </a:solidFill>
                <a:latin typeface="Open Sans"/>
                <a:ea typeface="Open Sans"/>
                <a:cs typeface="Open Sans"/>
              </a:rPr>
              <a:t>memo</a:t>
            </a:r>
            <a:r>
              <a:rPr lang="en-US" sz="2400" i="1" spc="178" dirty="0">
                <a:solidFill>
                  <a:srgbClr val="313335"/>
                </a:solidFill>
                <a:latin typeface="Open Sans"/>
                <a:ea typeface="Open Sans"/>
                <a:cs typeface="Open Sans"/>
              </a:rPr>
              <a:t> explaining its determination </a:t>
            </a:r>
            <a:r>
              <a:rPr lang="en-US" sz="2400" i="1" u="sng" spc="178" dirty="0">
                <a:solidFill>
                  <a:srgbClr val="313335"/>
                </a:solidFill>
                <a:latin typeface="Open Sans"/>
                <a:ea typeface="Open Sans"/>
                <a:cs typeface="Open Sans"/>
              </a:rPr>
              <a:t>within seven days</a:t>
            </a:r>
            <a:r>
              <a:rPr lang="en-US" sz="2400" i="1" spc="178" dirty="0">
                <a:solidFill>
                  <a:srgbClr val="313335"/>
                </a:solidFill>
                <a:latin typeface="Open Sans"/>
                <a:ea typeface="Open Sans"/>
                <a:cs typeface="Open Sans"/>
              </a:rPr>
              <a:t> of receipt of the proposed item, unless the proposed agenda item is lengthy, presents a complex issue, or otherwise requires additional time.</a:t>
            </a:r>
            <a:endParaRPr lang="en-US" sz="2400" dirty="0">
              <a:ea typeface="Calibri"/>
              <a:cs typeface="Calibri"/>
            </a:endParaRPr>
          </a:p>
          <a:p>
            <a:endParaRPr lang="en-US" sz="2500" i="1" spc="178" dirty="0">
              <a:solidFill>
                <a:srgbClr val="313335"/>
              </a:solidFill>
              <a:latin typeface="Open Sans"/>
              <a:ea typeface="Open Sans"/>
              <a:cs typeface="Open Sans"/>
            </a:endParaRPr>
          </a:p>
        </p:txBody>
      </p:sp>
      <p:pic>
        <p:nvPicPr>
          <p:cNvPr id="5" name="Picture 4" descr="A document with text on it&#10;&#10;AI-generated content may be incorrect.">
            <a:extLst>
              <a:ext uri="{FF2B5EF4-FFF2-40B4-BE49-F238E27FC236}">
                <a16:creationId xmlns:a16="http://schemas.microsoft.com/office/drawing/2014/main" id="{66EFD5AC-0093-FAD1-A916-B81402CB4802}"/>
              </a:ext>
            </a:extLst>
          </p:cNvPr>
          <p:cNvPicPr>
            <a:picLocks noChangeAspect="1"/>
          </p:cNvPicPr>
          <p:nvPr/>
        </p:nvPicPr>
        <p:blipFill>
          <a:blip r:embed="rId3"/>
          <a:srcRect l="24455" t="2055" r="311" b="32043"/>
          <a:stretch/>
        </p:blipFill>
        <p:spPr>
          <a:xfrm>
            <a:off x="450651" y="6316639"/>
            <a:ext cx="9222582" cy="3678099"/>
          </a:xfrm>
          <a:prstGeom prst="rect">
            <a:avLst/>
          </a:prstGeom>
        </p:spPr>
      </p:pic>
      <p:sp>
        <p:nvSpPr>
          <p:cNvPr id="6" name="TextBox 5">
            <a:extLst>
              <a:ext uri="{FF2B5EF4-FFF2-40B4-BE49-F238E27FC236}">
                <a16:creationId xmlns:a16="http://schemas.microsoft.com/office/drawing/2014/main" id="{800E8DEF-0C60-D596-B714-10AA566C03DB}"/>
              </a:ext>
            </a:extLst>
          </p:cNvPr>
          <p:cNvSpPr txBox="1"/>
          <p:nvPr/>
        </p:nvSpPr>
        <p:spPr>
          <a:xfrm>
            <a:off x="11744325" y="9601200"/>
            <a:ext cx="71723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F497D"/>
                </a:solidFill>
                <a:latin typeface="Gotham Condensed"/>
              </a:rPr>
              <a:t>CITY OF HOUSTON LEGAL DEPARTMENT </a:t>
            </a:r>
            <a:r>
              <a:rPr lang="en-US" sz="2000">
                <a:latin typeface="Gotham Condensed"/>
              </a:rPr>
              <a:t>​</a:t>
            </a:r>
            <a:endParaRPr lang="en-US"/>
          </a:p>
        </p:txBody>
      </p:sp>
    </p:spTree>
    <p:extLst>
      <p:ext uri="{BB962C8B-B14F-4D97-AF65-F5344CB8AC3E}">
        <p14:creationId xmlns:p14="http://schemas.microsoft.com/office/powerpoint/2010/main" val="1185989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3E03A-4A4D-2908-B85D-9BB6903B5A17}"/>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CE9DF8E2-5216-41B2-E774-11FD26C14A77}"/>
              </a:ext>
            </a:extLst>
          </p:cNvPr>
          <p:cNvSpPr/>
          <p:nvPr/>
        </p:nvSpPr>
        <p:spPr>
          <a:xfrm>
            <a:off x="16227796" y="8152533"/>
            <a:ext cx="1859186" cy="1848341"/>
          </a:xfrm>
          <a:custGeom>
            <a:avLst/>
            <a:gdLst/>
            <a:ahLst/>
            <a:cxnLst/>
            <a:rect l="l" t="t" r="r" b="b"/>
            <a:pathLst>
              <a:path w="1859186" h="1848341">
                <a:moveTo>
                  <a:pt x="0" y="0"/>
                </a:moveTo>
                <a:lnTo>
                  <a:pt x="1859186" y="0"/>
                </a:lnTo>
                <a:lnTo>
                  <a:pt x="1859186" y="1848341"/>
                </a:lnTo>
                <a:lnTo>
                  <a:pt x="0" y="1848341"/>
                </a:lnTo>
                <a:lnTo>
                  <a:pt x="0" y="0"/>
                </a:lnTo>
                <a:close/>
              </a:path>
            </a:pathLst>
          </a:custGeom>
          <a:blipFill>
            <a:blip r:embed="rId2"/>
            <a:stretch>
              <a:fillRect/>
            </a:stretch>
          </a:blipFill>
        </p:spPr>
        <p:txBody>
          <a:bodyPr/>
          <a:lstStyle/>
          <a:p>
            <a:endParaRPr lang="en-US"/>
          </a:p>
        </p:txBody>
      </p:sp>
      <p:sp>
        <p:nvSpPr>
          <p:cNvPr id="7" name="TextBox 7">
            <a:extLst>
              <a:ext uri="{FF2B5EF4-FFF2-40B4-BE49-F238E27FC236}">
                <a16:creationId xmlns:a16="http://schemas.microsoft.com/office/drawing/2014/main" id="{6E732640-A8B4-5A70-1974-F992707D39BA}"/>
              </a:ext>
            </a:extLst>
          </p:cNvPr>
          <p:cNvSpPr txBox="1"/>
          <p:nvPr/>
        </p:nvSpPr>
        <p:spPr>
          <a:xfrm>
            <a:off x="2812487" y="401745"/>
            <a:ext cx="13046722" cy="594393"/>
          </a:xfrm>
          <a:prstGeom prst="rect">
            <a:avLst/>
          </a:prstGeom>
        </p:spPr>
        <p:txBody>
          <a:bodyPr lIns="0" tIns="0" rIns="0" bIns="0" rtlCol="0" anchor="t">
            <a:spAutoFit/>
          </a:bodyPr>
          <a:lstStyle/>
          <a:p>
            <a:pPr algn="ctr">
              <a:lnSpc>
                <a:spcPts val="4490"/>
              </a:lnSpc>
            </a:pPr>
            <a:r>
              <a:rPr lang="en-US" sz="5250" b="1" spc="707" dirty="0">
                <a:solidFill>
                  <a:srgbClr val="282560"/>
                </a:solidFill>
                <a:latin typeface="Gotham Condensed Bold"/>
                <a:ea typeface="Gotham Condensed Bold"/>
                <a:cs typeface="Gotham Condensed Bold"/>
                <a:sym typeface="Gotham Condensed Bold"/>
              </a:rPr>
              <a:t>Rule 23Continued</a:t>
            </a:r>
          </a:p>
        </p:txBody>
      </p:sp>
      <p:sp>
        <p:nvSpPr>
          <p:cNvPr id="8" name="TextBox 8">
            <a:extLst>
              <a:ext uri="{FF2B5EF4-FFF2-40B4-BE49-F238E27FC236}">
                <a16:creationId xmlns:a16="http://schemas.microsoft.com/office/drawing/2014/main" id="{38660532-58B8-300D-7A63-B57C43888C4D}"/>
              </a:ext>
            </a:extLst>
          </p:cNvPr>
          <p:cNvSpPr txBox="1"/>
          <p:nvPr/>
        </p:nvSpPr>
        <p:spPr>
          <a:xfrm>
            <a:off x="634760" y="2173101"/>
            <a:ext cx="15432799" cy="4308872"/>
          </a:xfrm>
          <a:prstGeom prst="rect">
            <a:avLst/>
          </a:prstGeom>
        </p:spPr>
        <p:txBody>
          <a:bodyPr wrap="square" lIns="0" tIns="0" rIns="0" bIns="0" rtlCol="0" anchor="t">
            <a:spAutoFit/>
          </a:bodyPr>
          <a:lstStyle/>
          <a:p>
            <a:r>
              <a:rPr lang="en-US" sz="2000" i="1" spc="178" dirty="0">
                <a:solidFill>
                  <a:srgbClr val="313335"/>
                </a:solidFill>
                <a:latin typeface="Open Sans"/>
                <a:ea typeface="Open Sans"/>
                <a:cs typeface="Open Sans"/>
              </a:rPr>
              <a:t>d. If the legal department determines that the proposed agenda item is lawful, the </a:t>
            </a:r>
            <a:r>
              <a:rPr lang="en-US" sz="2000" i="1" u="sng" spc="178" dirty="0">
                <a:solidFill>
                  <a:srgbClr val="313335"/>
                </a:solidFill>
                <a:latin typeface="Open Sans"/>
                <a:ea typeface="Open Sans"/>
                <a:cs typeface="Open Sans"/>
              </a:rPr>
              <a:t>agenda director shall place a caption for the proposed item on the regular city council agenda within the next two regular council meetings</a:t>
            </a:r>
            <a:r>
              <a:rPr lang="en-US" sz="2000" i="1" spc="178" dirty="0">
                <a:solidFill>
                  <a:srgbClr val="313335"/>
                </a:solidFill>
                <a:latin typeface="Open Sans"/>
                <a:ea typeface="Open Sans"/>
                <a:cs typeface="Open Sans"/>
              </a:rPr>
              <a:t> after the agenda director's receipt of the legal department's determination. The legal department shall format the proposed agenda item to the city's conventions for motions, resolutions, and ordinances. </a:t>
            </a:r>
          </a:p>
          <a:p>
            <a:endParaRPr lang="en-US" sz="2000" i="1" spc="178" dirty="0">
              <a:solidFill>
                <a:srgbClr val="313335"/>
              </a:solidFill>
              <a:latin typeface="Open Sans"/>
              <a:ea typeface="Open Sans"/>
              <a:cs typeface="Open Sans"/>
            </a:endParaRPr>
          </a:p>
          <a:p>
            <a:r>
              <a:rPr lang="en-US" sz="2000" i="1" spc="178" dirty="0">
                <a:solidFill>
                  <a:srgbClr val="313335"/>
                </a:solidFill>
                <a:latin typeface="Open Sans"/>
                <a:ea typeface="Open Sans"/>
                <a:cs typeface="Open Sans"/>
              </a:rPr>
              <a:t>e. The proposed item shall satisfy all other legal requirements, including any deadlines, for placement and consideration of an item on the city council agenda.</a:t>
            </a:r>
            <a:endParaRPr lang="en-US" sz="2000">
              <a:ea typeface="Calibri"/>
              <a:cs typeface="Calibri"/>
            </a:endParaRPr>
          </a:p>
          <a:p>
            <a:endParaRPr lang="en-US" sz="2000" i="1" spc="178" dirty="0">
              <a:solidFill>
                <a:srgbClr val="313335"/>
              </a:solidFill>
              <a:latin typeface="Open Sans"/>
              <a:ea typeface="Open Sans"/>
              <a:cs typeface="Open Sans"/>
            </a:endParaRPr>
          </a:p>
          <a:p>
            <a:r>
              <a:rPr lang="en-US" sz="2000" i="1" spc="178" dirty="0">
                <a:solidFill>
                  <a:srgbClr val="313335"/>
                </a:solidFill>
                <a:latin typeface="Open Sans"/>
                <a:ea typeface="Open Sans"/>
                <a:cs typeface="Open Sans"/>
              </a:rPr>
              <a:t>f. Relevant department representatives or city subject matter experts shall attend the council meeting and be available to provide support, as needed, and answer relevant technical, financial, operational, and administrative questions pertaining to a council member sponsored agenda item.</a:t>
            </a:r>
            <a:endParaRPr lang="en-US" sz="2000">
              <a:ea typeface="Calibri"/>
              <a:cs typeface="Calibri"/>
            </a:endParaRPr>
          </a:p>
          <a:p>
            <a:endParaRPr lang="en-US" sz="2000" i="1" spc="178" dirty="0">
              <a:solidFill>
                <a:srgbClr val="313335"/>
              </a:solidFill>
              <a:latin typeface="Open Sans"/>
              <a:ea typeface="Open Sans"/>
              <a:cs typeface="Open Sans"/>
            </a:endParaRPr>
          </a:p>
          <a:p>
            <a:r>
              <a:rPr lang="en-US" sz="2000" i="1" spc="178" dirty="0">
                <a:solidFill>
                  <a:srgbClr val="313335"/>
                </a:solidFill>
                <a:latin typeface="Open Sans"/>
                <a:ea typeface="Open Sans"/>
                <a:cs typeface="Open Sans"/>
              </a:rPr>
              <a:t>g. Department representatives shall also provide the requested information or answer questions asked in advance by council members or their staff at least 48 hours prior to council consideration and action.</a:t>
            </a:r>
            <a:endParaRPr lang="en-US" sz="2000" dirty="0">
              <a:ea typeface="Calibri"/>
              <a:cs typeface="Calibri"/>
            </a:endParaRPr>
          </a:p>
        </p:txBody>
      </p:sp>
      <p:pic>
        <p:nvPicPr>
          <p:cNvPr id="5" name="Picture 4" descr="A document with text on it&#10;&#10;AI-generated content may be incorrect.">
            <a:extLst>
              <a:ext uri="{FF2B5EF4-FFF2-40B4-BE49-F238E27FC236}">
                <a16:creationId xmlns:a16="http://schemas.microsoft.com/office/drawing/2014/main" id="{FF5A6438-6DF3-07BB-E0A9-3DD353EEC956}"/>
              </a:ext>
            </a:extLst>
          </p:cNvPr>
          <p:cNvPicPr>
            <a:picLocks noChangeAspect="1"/>
          </p:cNvPicPr>
          <p:nvPr/>
        </p:nvPicPr>
        <p:blipFill>
          <a:blip r:embed="rId3"/>
          <a:srcRect l="24455" t="2055" r="311" b="32043"/>
          <a:stretch/>
        </p:blipFill>
        <p:spPr>
          <a:xfrm>
            <a:off x="450651" y="6759551"/>
            <a:ext cx="10437019" cy="3235187"/>
          </a:xfrm>
          <a:prstGeom prst="rect">
            <a:avLst/>
          </a:prstGeom>
        </p:spPr>
      </p:pic>
      <p:sp>
        <p:nvSpPr>
          <p:cNvPr id="6" name="TextBox 5">
            <a:extLst>
              <a:ext uri="{FF2B5EF4-FFF2-40B4-BE49-F238E27FC236}">
                <a16:creationId xmlns:a16="http://schemas.microsoft.com/office/drawing/2014/main" id="{CEAB8391-C0E2-E081-DC91-E18146DF216A}"/>
              </a:ext>
            </a:extLst>
          </p:cNvPr>
          <p:cNvSpPr txBox="1"/>
          <p:nvPr/>
        </p:nvSpPr>
        <p:spPr>
          <a:xfrm>
            <a:off x="11744325" y="9601200"/>
            <a:ext cx="71723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F497D"/>
                </a:solidFill>
                <a:latin typeface="Gotham Condensed"/>
              </a:rPr>
              <a:t>CITY OF HOUSTON LEGAL DEPARTMENT </a:t>
            </a:r>
            <a:r>
              <a:rPr lang="en-US" sz="2000">
                <a:latin typeface="Gotham Condensed"/>
              </a:rPr>
              <a:t>​</a:t>
            </a:r>
            <a:endParaRPr lang="en-US"/>
          </a:p>
        </p:txBody>
      </p:sp>
    </p:spTree>
    <p:extLst>
      <p:ext uri="{BB962C8B-B14F-4D97-AF65-F5344CB8AC3E}">
        <p14:creationId xmlns:p14="http://schemas.microsoft.com/office/powerpoint/2010/main" val="3436071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A9A0D-4462-2227-0F4C-72C483773BF4}"/>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BFCD31C6-2440-3DF3-6B49-28376BFFE5B0}"/>
              </a:ext>
            </a:extLst>
          </p:cNvPr>
          <p:cNvSpPr/>
          <p:nvPr/>
        </p:nvSpPr>
        <p:spPr>
          <a:xfrm>
            <a:off x="16227796" y="8152533"/>
            <a:ext cx="1859186" cy="1848341"/>
          </a:xfrm>
          <a:custGeom>
            <a:avLst/>
            <a:gdLst/>
            <a:ahLst/>
            <a:cxnLst/>
            <a:rect l="l" t="t" r="r" b="b"/>
            <a:pathLst>
              <a:path w="1859186" h="1848341">
                <a:moveTo>
                  <a:pt x="0" y="0"/>
                </a:moveTo>
                <a:lnTo>
                  <a:pt x="1859186" y="0"/>
                </a:lnTo>
                <a:lnTo>
                  <a:pt x="1859186" y="1848341"/>
                </a:lnTo>
                <a:lnTo>
                  <a:pt x="0" y="1848341"/>
                </a:lnTo>
                <a:lnTo>
                  <a:pt x="0" y="0"/>
                </a:lnTo>
                <a:close/>
              </a:path>
            </a:pathLst>
          </a:custGeom>
          <a:blipFill>
            <a:blip r:embed="rId2"/>
            <a:stretch>
              <a:fillRect/>
            </a:stretch>
          </a:blipFill>
        </p:spPr>
        <p:txBody>
          <a:bodyPr/>
          <a:lstStyle/>
          <a:p>
            <a:endParaRPr lang="en-US"/>
          </a:p>
        </p:txBody>
      </p:sp>
      <p:sp>
        <p:nvSpPr>
          <p:cNvPr id="7" name="TextBox 7">
            <a:extLst>
              <a:ext uri="{FF2B5EF4-FFF2-40B4-BE49-F238E27FC236}">
                <a16:creationId xmlns:a16="http://schemas.microsoft.com/office/drawing/2014/main" id="{5701598A-7CB8-3F6B-F4D9-188AAA4D6527}"/>
              </a:ext>
            </a:extLst>
          </p:cNvPr>
          <p:cNvSpPr txBox="1"/>
          <p:nvPr/>
        </p:nvSpPr>
        <p:spPr>
          <a:xfrm>
            <a:off x="2812487" y="401745"/>
            <a:ext cx="13046722" cy="1748556"/>
          </a:xfrm>
          <a:prstGeom prst="rect">
            <a:avLst/>
          </a:prstGeom>
        </p:spPr>
        <p:txBody>
          <a:bodyPr wrap="square" lIns="0" tIns="0" rIns="0" bIns="0" rtlCol="0" anchor="t">
            <a:spAutoFit/>
          </a:bodyPr>
          <a:lstStyle/>
          <a:p>
            <a:pPr algn="ctr">
              <a:lnSpc>
                <a:spcPts val="4490"/>
              </a:lnSpc>
            </a:pPr>
            <a:r>
              <a:rPr lang="en-US" sz="5250" b="1" spc="707" dirty="0">
                <a:solidFill>
                  <a:srgbClr val="282560"/>
                </a:solidFill>
                <a:latin typeface="Gotham Condensed Bold"/>
                <a:ea typeface="Gotham Condensed Bold"/>
                <a:cs typeface="Gotham Condensed Bold"/>
                <a:sym typeface="Gotham Condensed Bold"/>
              </a:rPr>
              <a:t>Rule 24:Procedures for Agenda Items Submitted by Council Members Through Committee</a:t>
            </a:r>
            <a:endParaRPr lang="en-US" sz="5250" b="1" spc="707" dirty="0" err="1">
              <a:solidFill>
                <a:srgbClr val="282560"/>
              </a:solidFill>
              <a:latin typeface="Gotham Condensed Bold"/>
              <a:ea typeface="Gotham Condensed Bold"/>
              <a:cs typeface="Gotham Condensed Bold"/>
            </a:endParaRPr>
          </a:p>
        </p:txBody>
      </p:sp>
      <p:sp>
        <p:nvSpPr>
          <p:cNvPr id="8" name="TextBox 8">
            <a:extLst>
              <a:ext uri="{FF2B5EF4-FFF2-40B4-BE49-F238E27FC236}">
                <a16:creationId xmlns:a16="http://schemas.microsoft.com/office/drawing/2014/main" id="{C0CA5D6B-6A46-4036-A6B1-A6D703433A14}"/>
              </a:ext>
            </a:extLst>
          </p:cNvPr>
          <p:cNvSpPr txBox="1"/>
          <p:nvPr/>
        </p:nvSpPr>
        <p:spPr>
          <a:xfrm>
            <a:off x="634760" y="2173101"/>
            <a:ext cx="15432799" cy="5386090"/>
          </a:xfrm>
          <a:prstGeom prst="rect">
            <a:avLst/>
          </a:prstGeom>
        </p:spPr>
        <p:txBody>
          <a:bodyPr wrap="square" lIns="0" tIns="0" rIns="0" bIns="0" rtlCol="0" anchor="t">
            <a:spAutoFit/>
          </a:bodyPr>
          <a:lstStyle/>
          <a:p>
            <a:r>
              <a:rPr lang="en-US" sz="3300" spc="178" dirty="0">
                <a:solidFill>
                  <a:srgbClr val="1287C3"/>
                </a:solidFill>
                <a:latin typeface="Arial"/>
                <a:cs typeface="Arial"/>
              </a:rPr>
              <a:t>•</a:t>
            </a:r>
            <a:r>
              <a:rPr lang="en-US" sz="3300" spc="178" dirty="0">
                <a:solidFill>
                  <a:srgbClr val="000000"/>
                </a:solidFill>
                <a:latin typeface="Corbel"/>
              </a:rPr>
              <a:t>Proposition A Attorney will help prepare all Proposition A Committee submissions for a lawfulness review.</a:t>
            </a:r>
            <a:endParaRPr lang="en-US" sz="3300" spc="178" dirty="0">
              <a:latin typeface="Corbel"/>
              <a:cs typeface="Arial"/>
            </a:endParaRPr>
          </a:p>
          <a:p>
            <a:r>
              <a:rPr lang="en-US" sz="3300" spc="178" dirty="0">
                <a:solidFill>
                  <a:srgbClr val="1287C3"/>
                </a:solidFill>
                <a:latin typeface="Arial"/>
                <a:ea typeface="Open Sans"/>
                <a:cs typeface="Arial"/>
              </a:rPr>
              <a:t>•</a:t>
            </a:r>
            <a:r>
              <a:rPr lang="en-US" sz="3300" spc="178" dirty="0">
                <a:solidFill>
                  <a:srgbClr val="000000"/>
                </a:solidFill>
                <a:latin typeface="Corbel"/>
                <a:ea typeface="Open Sans"/>
                <a:cs typeface="Arial"/>
              </a:rPr>
              <a:t> General Counsel will formally approve all lawfulness requests within the specified timeframes.</a:t>
            </a:r>
          </a:p>
          <a:p>
            <a:r>
              <a:rPr lang="en-US" sz="2500" spc="178" dirty="0">
                <a:solidFill>
                  <a:srgbClr val="1287C3"/>
                </a:solidFill>
                <a:latin typeface="Arial"/>
                <a:cs typeface="Arial"/>
              </a:rPr>
              <a:t> </a:t>
            </a:r>
            <a:r>
              <a:rPr lang="en-US" sz="1300" i="1" spc="178" dirty="0">
                <a:solidFill>
                  <a:srgbClr val="313335"/>
                </a:solidFill>
                <a:latin typeface="Open Sans"/>
                <a:ea typeface="Open Sans"/>
                <a:cs typeface="Open Sans"/>
              </a:rPr>
              <a:t>a. Submission of Proposed Item to Committee. In lieu of or prior to submission of a proposed agenda item under Rule 23, a council member may submit a proposed agenda item to the city council committee designated by the mayor to receive such proposals ("the committee"). A proposed agenda item </a:t>
            </a:r>
            <a:r>
              <a:rPr lang="en-US" sz="1300" i="1" u="sng" spc="178" dirty="0">
                <a:solidFill>
                  <a:srgbClr val="313335"/>
                </a:solidFill>
                <a:latin typeface="Open Sans"/>
                <a:ea typeface="Open Sans"/>
                <a:cs typeface="Open Sans"/>
              </a:rPr>
              <a:t>must be submitted at least 14 days </a:t>
            </a:r>
            <a:r>
              <a:rPr lang="en-US" sz="1300" i="1" spc="178" dirty="0">
                <a:solidFill>
                  <a:srgbClr val="313335"/>
                </a:solidFill>
                <a:latin typeface="Open Sans"/>
                <a:ea typeface="Open Sans"/>
                <a:cs typeface="Open Sans"/>
              </a:rPr>
              <a:t>before the next scheduled meeting of the committee for inclusion on the committee agenda.</a:t>
            </a:r>
            <a:endParaRPr lang="en-US" sz="2500" i="1" spc="178" dirty="0">
              <a:solidFill>
                <a:srgbClr val="313335"/>
              </a:solidFill>
              <a:latin typeface="Open Sans"/>
              <a:ea typeface="Open Sans"/>
              <a:cs typeface="Open Sans"/>
            </a:endParaRPr>
          </a:p>
          <a:p>
            <a:r>
              <a:rPr lang="en-US" sz="1300" i="1" spc="178" dirty="0">
                <a:solidFill>
                  <a:srgbClr val="313335"/>
                </a:solidFill>
                <a:latin typeface="Open Sans"/>
                <a:ea typeface="Open Sans"/>
                <a:cs typeface="Open Sans"/>
              </a:rPr>
              <a:t>  (1) Prior to submission of the proposed agenda item to the committee, the author or sponsor of the proposed item </a:t>
            </a:r>
            <a:r>
              <a:rPr lang="en-US" sz="1300" i="1" u="sng" spc="178" dirty="0">
                <a:solidFill>
                  <a:srgbClr val="313335"/>
                </a:solidFill>
                <a:latin typeface="Open Sans"/>
                <a:ea typeface="Open Sans"/>
                <a:cs typeface="Open Sans"/>
              </a:rPr>
              <a:t>shall request the legal department review the  proposal</a:t>
            </a:r>
            <a:r>
              <a:rPr lang="en-US" sz="1300" i="1" spc="178" dirty="0">
                <a:solidFill>
                  <a:srgbClr val="313335"/>
                </a:solidFill>
                <a:latin typeface="Open Sans"/>
                <a:ea typeface="Open Sans"/>
                <a:cs typeface="Open Sans"/>
              </a:rPr>
              <a:t>, to the extent possible with the information provided, for any lawfulness concerns. The legal department shall review the item for any initial legal concerns </a:t>
            </a:r>
            <a:r>
              <a:rPr lang="en-US" sz="1300" i="1" u="sng" spc="178" dirty="0">
                <a:solidFill>
                  <a:srgbClr val="313335"/>
                </a:solidFill>
                <a:latin typeface="Open Sans"/>
                <a:ea typeface="Open Sans"/>
                <a:cs typeface="Open Sans"/>
              </a:rPr>
              <a:t>within seven days </a:t>
            </a:r>
            <a:r>
              <a:rPr lang="en-US" sz="1300" i="1" spc="178" dirty="0">
                <a:solidFill>
                  <a:srgbClr val="313335"/>
                </a:solidFill>
                <a:latin typeface="Open Sans"/>
                <a:ea typeface="Open Sans"/>
                <a:cs typeface="Open Sans"/>
              </a:rPr>
              <a:t>of receipt of the proposed item unless the proposed agenda item is lengthy, presents a complex issue, or otherwise requires additional time. In such instances requiring additional time for legal review, the legal department shall provide an initial update to the committee chair and the sponsor </a:t>
            </a:r>
            <a:r>
              <a:rPr lang="en-US" sz="1300" i="1" u="sng" spc="178" dirty="0">
                <a:solidFill>
                  <a:srgbClr val="313335"/>
                </a:solidFill>
                <a:latin typeface="Open Sans"/>
                <a:ea typeface="Open Sans"/>
                <a:cs typeface="Open Sans"/>
              </a:rPr>
              <a:t>within 14 days</a:t>
            </a:r>
            <a:r>
              <a:rPr lang="en-US" sz="1300" i="1" spc="178" dirty="0">
                <a:solidFill>
                  <a:srgbClr val="313335"/>
                </a:solidFill>
                <a:latin typeface="Open Sans"/>
                <a:ea typeface="Open Sans"/>
                <a:cs typeface="Open Sans"/>
              </a:rPr>
              <a:t>.</a:t>
            </a:r>
            <a:endParaRPr lang="en-US" dirty="0"/>
          </a:p>
          <a:p>
            <a:r>
              <a:rPr lang="en-US" sz="1300" i="1" spc="178" dirty="0">
                <a:solidFill>
                  <a:srgbClr val="313335"/>
                </a:solidFill>
                <a:latin typeface="Open Sans"/>
                <a:ea typeface="Open Sans"/>
                <a:cs typeface="Open Sans"/>
              </a:rPr>
              <a:t>  (2) The proposed item must be submitted in writing to the committee and accompanied by the following:</a:t>
            </a:r>
            <a:endParaRPr lang="en-US" dirty="0"/>
          </a:p>
          <a:p>
            <a:r>
              <a:rPr lang="en-US" sz="1300" i="1" spc="178" dirty="0">
                <a:solidFill>
                  <a:srgbClr val="313335"/>
                </a:solidFill>
                <a:latin typeface="Open Sans"/>
                <a:ea typeface="Open Sans"/>
                <a:cs typeface="Open Sans"/>
              </a:rPr>
              <a:t>  </a:t>
            </a:r>
            <a:r>
              <a:rPr lang="en-US" sz="1300" i="1" spc="178" dirty="0" err="1">
                <a:solidFill>
                  <a:srgbClr val="313335"/>
                </a:solidFill>
                <a:latin typeface="Open Sans"/>
                <a:ea typeface="Open Sans"/>
                <a:cs typeface="Open Sans"/>
              </a:rPr>
              <a:t>i</a:t>
            </a:r>
            <a:r>
              <a:rPr lang="en-US" sz="1300" i="1" spc="178" dirty="0">
                <a:solidFill>
                  <a:srgbClr val="313335"/>
                </a:solidFill>
                <a:latin typeface="Open Sans"/>
                <a:ea typeface="Open Sans"/>
                <a:cs typeface="Open Sans"/>
              </a:rPr>
              <a:t>. </a:t>
            </a:r>
            <a:r>
              <a:rPr lang="en-US" sz="1300" i="1" u="sng" spc="178" dirty="0">
                <a:solidFill>
                  <a:srgbClr val="313335"/>
                </a:solidFill>
                <a:latin typeface="Open Sans"/>
                <a:ea typeface="Open Sans"/>
                <a:cs typeface="Open Sans"/>
              </a:rPr>
              <a:t>One hard copy and one electronic copy </a:t>
            </a:r>
            <a:r>
              <a:rPr lang="en-US" sz="1300" i="1" spc="178" dirty="0">
                <a:solidFill>
                  <a:srgbClr val="313335"/>
                </a:solidFill>
                <a:latin typeface="Open Sans"/>
                <a:ea typeface="Open Sans"/>
                <a:cs typeface="Open Sans"/>
              </a:rPr>
              <a:t>(in PDF format) of the </a:t>
            </a:r>
            <a:r>
              <a:rPr lang="en-US" sz="1300" i="1" u="sng" spc="178" dirty="0">
                <a:solidFill>
                  <a:srgbClr val="313335"/>
                </a:solidFill>
                <a:latin typeface="Open Sans"/>
                <a:ea typeface="Open Sans"/>
                <a:cs typeface="Open Sans"/>
              </a:rPr>
              <a:t>introduced item </a:t>
            </a:r>
            <a:r>
              <a:rPr lang="en-US" sz="1300" i="1" spc="178" dirty="0">
                <a:solidFill>
                  <a:srgbClr val="313335"/>
                </a:solidFill>
                <a:latin typeface="Open Sans"/>
                <a:ea typeface="Open Sans"/>
                <a:cs typeface="Open Sans"/>
              </a:rPr>
              <a:t>as reviewed by the legal department;</a:t>
            </a:r>
            <a:endParaRPr lang="en-US" dirty="0"/>
          </a:p>
          <a:p>
            <a:r>
              <a:rPr lang="en-US" sz="1300" i="1" spc="178" dirty="0">
                <a:solidFill>
                  <a:srgbClr val="313335"/>
                </a:solidFill>
                <a:latin typeface="Open Sans"/>
                <a:ea typeface="Open Sans"/>
                <a:cs typeface="Open Sans"/>
              </a:rPr>
              <a:t>  ii. </a:t>
            </a:r>
            <a:r>
              <a:rPr lang="en-US" sz="1300" i="1" u="sng" spc="178" dirty="0">
                <a:solidFill>
                  <a:srgbClr val="313335"/>
                </a:solidFill>
                <a:latin typeface="Open Sans"/>
                <a:ea typeface="Open Sans"/>
                <a:cs typeface="Open Sans"/>
              </a:rPr>
              <a:t>One hard copy and one electronic copy</a:t>
            </a:r>
            <a:r>
              <a:rPr lang="en-US" sz="1300" i="1" spc="178" dirty="0">
                <a:solidFill>
                  <a:srgbClr val="313335"/>
                </a:solidFill>
                <a:latin typeface="Open Sans"/>
                <a:ea typeface="Open Sans"/>
                <a:cs typeface="Open Sans"/>
              </a:rPr>
              <a:t> of the </a:t>
            </a:r>
            <a:r>
              <a:rPr lang="en-US" sz="1300" i="1" u="sng" spc="178" dirty="0">
                <a:solidFill>
                  <a:srgbClr val="313335"/>
                </a:solidFill>
                <a:latin typeface="Open Sans"/>
                <a:ea typeface="Open Sans"/>
                <a:cs typeface="Open Sans"/>
              </a:rPr>
              <a:t>background and a brief purpose statement </a:t>
            </a:r>
            <a:r>
              <a:rPr lang="en-US" sz="1300" i="1" spc="178" dirty="0">
                <a:solidFill>
                  <a:srgbClr val="313335"/>
                </a:solidFill>
                <a:latin typeface="Open Sans"/>
                <a:ea typeface="Open Sans"/>
                <a:cs typeface="Open Sans"/>
              </a:rPr>
              <a:t>(in Microsoft Word format) for the   proposed item; and</a:t>
            </a:r>
            <a:endParaRPr lang="en-US" dirty="0"/>
          </a:p>
          <a:p>
            <a:r>
              <a:rPr lang="en-US" sz="1300" i="1" spc="178" dirty="0">
                <a:solidFill>
                  <a:srgbClr val="313335"/>
                </a:solidFill>
                <a:latin typeface="Open Sans"/>
                <a:ea typeface="Open Sans"/>
                <a:cs typeface="Open Sans"/>
              </a:rPr>
              <a:t>  iii. </a:t>
            </a:r>
            <a:r>
              <a:rPr lang="en-US" sz="1300" i="1" u="sng" spc="178" dirty="0">
                <a:solidFill>
                  <a:srgbClr val="313335"/>
                </a:solidFill>
                <a:latin typeface="Open Sans"/>
                <a:ea typeface="Open Sans"/>
                <a:cs typeface="Open Sans"/>
              </a:rPr>
              <a:t>Name of the point of contact </a:t>
            </a:r>
            <a:r>
              <a:rPr lang="en-US" sz="1300" i="1" spc="178" dirty="0">
                <a:solidFill>
                  <a:srgbClr val="313335"/>
                </a:solidFill>
                <a:latin typeface="Open Sans"/>
                <a:ea typeface="Open Sans"/>
                <a:cs typeface="Open Sans"/>
              </a:rPr>
              <a:t>for the proposed item.</a:t>
            </a:r>
            <a:endParaRPr lang="en-US" dirty="0"/>
          </a:p>
          <a:p>
            <a:endParaRPr lang="en-US" sz="2500" spc="178" dirty="0">
              <a:solidFill>
                <a:srgbClr val="1287C3"/>
              </a:solidFill>
              <a:latin typeface="Arial"/>
              <a:ea typeface="Open Sans"/>
              <a:cs typeface="Arial"/>
            </a:endParaRPr>
          </a:p>
          <a:p>
            <a:endParaRPr lang="en-US" sz="2500" i="1" spc="178" dirty="0">
              <a:solidFill>
                <a:srgbClr val="313335"/>
              </a:solidFill>
              <a:latin typeface="Open Sans"/>
              <a:ea typeface="Open Sans"/>
              <a:cs typeface="Open Sans"/>
            </a:endParaRPr>
          </a:p>
        </p:txBody>
      </p:sp>
      <p:pic>
        <p:nvPicPr>
          <p:cNvPr id="6" name="Picture 5" descr="A white text on a white background&#10;&#10;AI-generated content may be incorrect.">
            <a:extLst>
              <a:ext uri="{FF2B5EF4-FFF2-40B4-BE49-F238E27FC236}">
                <a16:creationId xmlns:a16="http://schemas.microsoft.com/office/drawing/2014/main" id="{409F6BA2-6309-CF85-1215-931DDD719875}"/>
              </a:ext>
            </a:extLst>
          </p:cNvPr>
          <p:cNvPicPr>
            <a:picLocks noChangeAspect="1"/>
          </p:cNvPicPr>
          <p:nvPr/>
        </p:nvPicPr>
        <p:blipFill>
          <a:blip r:embed="rId3"/>
          <a:stretch>
            <a:fillRect/>
          </a:stretch>
        </p:blipFill>
        <p:spPr>
          <a:xfrm>
            <a:off x="1428750" y="6977063"/>
            <a:ext cx="9558336" cy="3176587"/>
          </a:xfrm>
          <a:prstGeom prst="rect">
            <a:avLst/>
          </a:prstGeom>
        </p:spPr>
      </p:pic>
      <p:sp>
        <p:nvSpPr>
          <p:cNvPr id="10" name="TextBox 9">
            <a:extLst>
              <a:ext uri="{FF2B5EF4-FFF2-40B4-BE49-F238E27FC236}">
                <a16:creationId xmlns:a16="http://schemas.microsoft.com/office/drawing/2014/main" id="{E885315E-0A91-B966-FD45-75BFBFE7CFFC}"/>
              </a:ext>
            </a:extLst>
          </p:cNvPr>
          <p:cNvSpPr txBox="1"/>
          <p:nvPr/>
        </p:nvSpPr>
        <p:spPr>
          <a:xfrm>
            <a:off x="11744325" y="9601200"/>
            <a:ext cx="71723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F497D"/>
                </a:solidFill>
                <a:latin typeface="Gotham Condensed"/>
              </a:rPr>
              <a:t>CITY OF HOUSTON LEGAL DEPARTMENT </a:t>
            </a:r>
            <a:r>
              <a:rPr lang="en-US" sz="2000">
                <a:latin typeface="Gotham Condensed"/>
              </a:rPr>
              <a:t>​</a:t>
            </a:r>
            <a:endParaRPr lang="en-US"/>
          </a:p>
        </p:txBody>
      </p:sp>
    </p:spTree>
    <p:extLst>
      <p:ext uri="{BB962C8B-B14F-4D97-AF65-F5344CB8AC3E}">
        <p14:creationId xmlns:p14="http://schemas.microsoft.com/office/powerpoint/2010/main" val="3424792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CA122-A80A-2BC7-1122-77102143704D}"/>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08AE83E5-FC46-12BF-0006-C8F867983520}"/>
              </a:ext>
            </a:extLst>
          </p:cNvPr>
          <p:cNvSpPr/>
          <p:nvPr/>
        </p:nvSpPr>
        <p:spPr>
          <a:xfrm>
            <a:off x="16227796" y="8152533"/>
            <a:ext cx="1859186" cy="1848341"/>
          </a:xfrm>
          <a:custGeom>
            <a:avLst/>
            <a:gdLst/>
            <a:ahLst/>
            <a:cxnLst/>
            <a:rect l="l" t="t" r="r" b="b"/>
            <a:pathLst>
              <a:path w="1859186" h="1848341">
                <a:moveTo>
                  <a:pt x="0" y="0"/>
                </a:moveTo>
                <a:lnTo>
                  <a:pt x="1859186" y="0"/>
                </a:lnTo>
                <a:lnTo>
                  <a:pt x="1859186" y="1848341"/>
                </a:lnTo>
                <a:lnTo>
                  <a:pt x="0" y="1848341"/>
                </a:lnTo>
                <a:lnTo>
                  <a:pt x="0" y="0"/>
                </a:lnTo>
                <a:close/>
              </a:path>
            </a:pathLst>
          </a:custGeom>
          <a:blipFill>
            <a:blip r:embed="rId2"/>
            <a:stretch>
              <a:fillRect/>
            </a:stretch>
          </a:blipFill>
        </p:spPr>
        <p:txBody>
          <a:bodyPr/>
          <a:lstStyle/>
          <a:p>
            <a:endParaRPr lang="en-US"/>
          </a:p>
        </p:txBody>
      </p:sp>
      <p:sp>
        <p:nvSpPr>
          <p:cNvPr id="7" name="TextBox 7">
            <a:extLst>
              <a:ext uri="{FF2B5EF4-FFF2-40B4-BE49-F238E27FC236}">
                <a16:creationId xmlns:a16="http://schemas.microsoft.com/office/drawing/2014/main" id="{2773979A-ACB7-7C14-392D-D5ACE48A351F}"/>
              </a:ext>
            </a:extLst>
          </p:cNvPr>
          <p:cNvSpPr txBox="1"/>
          <p:nvPr/>
        </p:nvSpPr>
        <p:spPr>
          <a:xfrm>
            <a:off x="2812487" y="401745"/>
            <a:ext cx="13046722" cy="594393"/>
          </a:xfrm>
          <a:prstGeom prst="rect">
            <a:avLst/>
          </a:prstGeom>
        </p:spPr>
        <p:txBody>
          <a:bodyPr wrap="square" lIns="0" tIns="0" rIns="0" bIns="0" rtlCol="0" anchor="t">
            <a:spAutoFit/>
          </a:bodyPr>
          <a:lstStyle/>
          <a:p>
            <a:pPr algn="ctr">
              <a:lnSpc>
                <a:spcPts val="4490"/>
              </a:lnSpc>
            </a:pPr>
            <a:r>
              <a:rPr lang="en-US" sz="5250" b="1" spc="707" dirty="0">
                <a:solidFill>
                  <a:srgbClr val="282560"/>
                </a:solidFill>
                <a:latin typeface="Gotham Condensed Bold"/>
                <a:ea typeface="Gotham Condensed Bold"/>
                <a:cs typeface="Gotham Condensed Bold"/>
                <a:sym typeface="Gotham Condensed Bold"/>
              </a:rPr>
              <a:t>Rule 24 Continued</a:t>
            </a:r>
            <a:endParaRPr lang="en-US" sz="5250" b="1" spc="707" dirty="0" err="1">
              <a:solidFill>
                <a:srgbClr val="282560"/>
              </a:solidFill>
              <a:latin typeface="Gotham Condensed Bold"/>
              <a:ea typeface="Gotham Condensed Bold"/>
              <a:cs typeface="Gotham Condensed Bold"/>
            </a:endParaRPr>
          </a:p>
        </p:txBody>
      </p:sp>
      <p:sp>
        <p:nvSpPr>
          <p:cNvPr id="8" name="TextBox 8">
            <a:extLst>
              <a:ext uri="{FF2B5EF4-FFF2-40B4-BE49-F238E27FC236}">
                <a16:creationId xmlns:a16="http://schemas.microsoft.com/office/drawing/2014/main" id="{C58016DF-08A6-E7F7-4D8D-52BC31306A94}"/>
              </a:ext>
            </a:extLst>
          </p:cNvPr>
          <p:cNvSpPr txBox="1"/>
          <p:nvPr/>
        </p:nvSpPr>
        <p:spPr>
          <a:xfrm>
            <a:off x="777635" y="1487301"/>
            <a:ext cx="15432799" cy="5863144"/>
          </a:xfrm>
          <a:prstGeom prst="rect">
            <a:avLst/>
          </a:prstGeom>
        </p:spPr>
        <p:txBody>
          <a:bodyPr wrap="square" lIns="0" tIns="0" rIns="0" bIns="0" rtlCol="0" anchor="t">
            <a:spAutoFit/>
          </a:bodyPr>
          <a:lstStyle/>
          <a:p>
            <a:r>
              <a:rPr lang="en-US" sz="1600" i="1" spc="178" dirty="0">
                <a:solidFill>
                  <a:srgbClr val="313335"/>
                </a:solidFill>
                <a:latin typeface="Open Sans"/>
                <a:ea typeface="Open Sans"/>
                <a:cs typeface="Open Sans"/>
              </a:rPr>
              <a:t>b. Committee Meeting Procedure.</a:t>
            </a:r>
            <a:endParaRPr lang="en-US" sz="1600">
              <a:ea typeface="Calibri"/>
              <a:cs typeface="Calibri"/>
            </a:endParaRPr>
          </a:p>
          <a:p>
            <a:r>
              <a:rPr lang="en-US" sz="1600" i="1" spc="178" dirty="0">
                <a:solidFill>
                  <a:srgbClr val="313335"/>
                </a:solidFill>
                <a:latin typeface="Open Sans"/>
                <a:ea typeface="Open Sans"/>
                <a:cs typeface="Open Sans"/>
              </a:rPr>
              <a:t>  (1) Roll Calls. A roll call must be taken at the beginning of every meeting of the committee and following any recess.</a:t>
            </a:r>
            <a:endParaRPr lang="en-US" sz="1600">
              <a:ea typeface="Calibri"/>
              <a:cs typeface="Calibri"/>
            </a:endParaRPr>
          </a:p>
          <a:p>
            <a:r>
              <a:rPr lang="en-US" sz="1600" i="1" spc="178" dirty="0">
                <a:solidFill>
                  <a:srgbClr val="313335"/>
                </a:solidFill>
                <a:latin typeface="Open Sans"/>
                <a:ea typeface="Open Sans"/>
                <a:cs typeface="Open Sans"/>
              </a:rPr>
              <a:t>  (2) Scheduling of Business. The chair of the committee schedules items, determines the order of consideration of items, and creates the agenda.</a:t>
            </a:r>
            <a:endParaRPr lang="en-US" sz="1600">
              <a:ea typeface="Calibri"/>
              <a:cs typeface="Calibri"/>
            </a:endParaRPr>
          </a:p>
          <a:p>
            <a:r>
              <a:rPr lang="en-US" sz="1600" i="1" spc="178" dirty="0">
                <a:solidFill>
                  <a:srgbClr val="313335"/>
                </a:solidFill>
                <a:latin typeface="Open Sans"/>
                <a:ea typeface="Open Sans"/>
                <a:cs typeface="Open Sans"/>
              </a:rPr>
              <a:t>  (3) Robert's Rules of Order. The meeting will be governed by Robert's Rules of Order and the rules of the committee.</a:t>
            </a:r>
            <a:endParaRPr lang="en-US" sz="1600">
              <a:ea typeface="Calibri"/>
              <a:cs typeface="Calibri"/>
            </a:endParaRPr>
          </a:p>
          <a:p>
            <a:endParaRPr lang="en-US" sz="1600" i="1" spc="178" dirty="0">
              <a:solidFill>
                <a:srgbClr val="313335"/>
              </a:solidFill>
              <a:latin typeface="Open Sans"/>
              <a:ea typeface="Open Sans"/>
              <a:cs typeface="Open Sans"/>
            </a:endParaRPr>
          </a:p>
          <a:p>
            <a:r>
              <a:rPr lang="en-US" sz="1600" i="1" spc="178" dirty="0">
                <a:solidFill>
                  <a:srgbClr val="313335"/>
                </a:solidFill>
                <a:latin typeface="Open Sans"/>
                <a:ea typeface="Open Sans"/>
                <a:cs typeface="Open Sans"/>
              </a:rPr>
              <a:t>c. Committee Meetings.</a:t>
            </a:r>
            <a:endParaRPr lang="en-US" sz="1600">
              <a:ea typeface="Calibri"/>
              <a:cs typeface="Calibri"/>
            </a:endParaRPr>
          </a:p>
          <a:p>
            <a:r>
              <a:rPr lang="en-US" sz="1600" i="1" spc="178" dirty="0">
                <a:solidFill>
                  <a:srgbClr val="313335"/>
                </a:solidFill>
                <a:latin typeface="Open Sans"/>
                <a:ea typeface="Open Sans"/>
                <a:cs typeface="Open Sans"/>
              </a:rPr>
              <a:t>  (1) The committee shall meet at the time and place designated on the schedule prepared by the chair.</a:t>
            </a:r>
            <a:endParaRPr lang="en-US" sz="1600">
              <a:ea typeface="Calibri"/>
              <a:cs typeface="Calibri"/>
            </a:endParaRPr>
          </a:p>
          <a:p>
            <a:r>
              <a:rPr lang="en-US" sz="1600" i="1" spc="178" dirty="0">
                <a:solidFill>
                  <a:srgbClr val="313335"/>
                </a:solidFill>
                <a:latin typeface="Open Sans"/>
                <a:ea typeface="Open Sans"/>
                <a:cs typeface="Open Sans"/>
              </a:rPr>
              <a:t>  (2) If no meeting is scheduled, the chair shall call a special meeting for the purpose of discussing a council-sponsored item no later than 14 days after the legal department completes its review.</a:t>
            </a:r>
            <a:endParaRPr lang="en-US" sz="1600">
              <a:ea typeface="Calibri"/>
              <a:cs typeface="Calibri"/>
            </a:endParaRPr>
          </a:p>
          <a:p>
            <a:r>
              <a:rPr lang="en-US" sz="1600" i="1" spc="178" dirty="0">
                <a:solidFill>
                  <a:srgbClr val="313335"/>
                </a:solidFill>
                <a:latin typeface="Open Sans"/>
                <a:ea typeface="Open Sans"/>
                <a:cs typeface="Open Sans"/>
              </a:rPr>
              <a:t>  (3) Relevant department representatives or city subject matter experts shall attend the committee meeting and be available to provide support, as needed, and answer relevant technical, financial, operational, and administrative questions pertaining to a council member-sponsored item.</a:t>
            </a:r>
            <a:endParaRPr lang="en-US" sz="1600">
              <a:ea typeface="Calibri"/>
              <a:cs typeface="Calibri"/>
            </a:endParaRPr>
          </a:p>
          <a:p>
            <a:r>
              <a:rPr lang="en-US" sz="1600" i="1" spc="178" dirty="0">
                <a:solidFill>
                  <a:srgbClr val="313335"/>
                </a:solidFill>
                <a:latin typeface="Open Sans"/>
                <a:ea typeface="Open Sans"/>
                <a:cs typeface="Open Sans"/>
              </a:rPr>
              <a:t>  (4) Department representatives shall also provide requested information or answer questions asked in advance by council members or their staff during the committee meeting at least 48 hours prior to council consideration and action.</a:t>
            </a:r>
            <a:endParaRPr lang="en-US" sz="1600">
              <a:ea typeface="Calibri"/>
              <a:cs typeface="Calibri"/>
            </a:endParaRPr>
          </a:p>
          <a:p>
            <a:r>
              <a:rPr lang="en-US" sz="1600" i="1" spc="178" dirty="0">
                <a:solidFill>
                  <a:srgbClr val="313335"/>
                </a:solidFill>
                <a:latin typeface="Open Sans"/>
                <a:ea typeface="Open Sans"/>
                <a:cs typeface="Open Sans"/>
              </a:rPr>
              <a:t>  (5) Additional meetings for purposes provided by the chair can be called at any time by the chair, so long as the meeting is called and conducted in compliance with the Texas Open Meetings Act.</a:t>
            </a:r>
            <a:endParaRPr lang="en-US" sz="1600">
              <a:ea typeface="Calibri"/>
              <a:cs typeface="Calibri"/>
            </a:endParaRPr>
          </a:p>
          <a:p>
            <a:r>
              <a:rPr lang="en-US" sz="1600" i="1" spc="178" dirty="0">
                <a:solidFill>
                  <a:srgbClr val="313335"/>
                </a:solidFill>
                <a:latin typeface="Open Sans"/>
                <a:ea typeface="Open Sans"/>
                <a:cs typeface="Open Sans"/>
              </a:rPr>
              <a:t>  (6) The committee chair shall designate the vice chair to preside over any committee meeting during the temporary absence of the chair.</a:t>
            </a:r>
            <a:endParaRPr lang="en-US" sz="1600">
              <a:ea typeface="Calibri"/>
              <a:cs typeface="Calibri"/>
            </a:endParaRPr>
          </a:p>
          <a:p>
            <a:endParaRPr lang="en-US" sz="1600" i="1" spc="178" dirty="0">
              <a:solidFill>
                <a:srgbClr val="313335"/>
              </a:solidFill>
              <a:latin typeface="Open Sans"/>
              <a:ea typeface="Open Sans"/>
              <a:cs typeface="Open Sans"/>
            </a:endParaRPr>
          </a:p>
          <a:p>
            <a:r>
              <a:rPr lang="en-US" sz="1600" i="1" spc="178" dirty="0">
                <a:solidFill>
                  <a:srgbClr val="313335"/>
                </a:solidFill>
                <a:latin typeface="Open Sans"/>
                <a:ea typeface="Open Sans"/>
                <a:cs typeface="Open Sans"/>
              </a:rPr>
              <a:t>d. Public Testimony. The public has the right to come and speak to the committee in accordance with Rule 8.</a:t>
            </a:r>
            <a:endParaRPr lang="en-US" sz="1600" dirty="0">
              <a:ea typeface="Calibri"/>
              <a:cs typeface="Calibri"/>
            </a:endParaRPr>
          </a:p>
          <a:p>
            <a:endParaRPr lang="en-US" sz="1100" i="1" spc="178" dirty="0">
              <a:solidFill>
                <a:srgbClr val="313335"/>
              </a:solidFill>
              <a:latin typeface="Open Sans"/>
              <a:ea typeface="Open Sans"/>
              <a:cs typeface="Open Sans"/>
            </a:endParaRPr>
          </a:p>
          <a:p>
            <a:endParaRPr lang="en-US" sz="2500" spc="178" dirty="0">
              <a:solidFill>
                <a:srgbClr val="1287C3"/>
              </a:solidFill>
              <a:latin typeface="Arial"/>
              <a:ea typeface="Open Sans"/>
              <a:cs typeface="Arial"/>
            </a:endParaRPr>
          </a:p>
          <a:p>
            <a:endParaRPr lang="en-US" sz="2500" i="1" spc="178" dirty="0">
              <a:solidFill>
                <a:srgbClr val="313335"/>
              </a:solidFill>
              <a:latin typeface="Open Sans"/>
              <a:ea typeface="Open Sans"/>
              <a:cs typeface="Open Sans"/>
            </a:endParaRPr>
          </a:p>
        </p:txBody>
      </p:sp>
      <p:pic>
        <p:nvPicPr>
          <p:cNvPr id="6" name="Picture 5" descr="A white text on a white background&#10;&#10;AI-generated content may be incorrect.">
            <a:extLst>
              <a:ext uri="{FF2B5EF4-FFF2-40B4-BE49-F238E27FC236}">
                <a16:creationId xmlns:a16="http://schemas.microsoft.com/office/drawing/2014/main" id="{ECEEB579-9E13-31DE-ABBC-3BB84B05FA48}"/>
              </a:ext>
            </a:extLst>
          </p:cNvPr>
          <p:cNvPicPr>
            <a:picLocks noChangeAspect="1"/>
          </p:cNvPicPr>
          <p:nvPr/>
        </p:nvPicPr>
        <p:blipFill>
          <a:blip r:embed="rId3"/>
          <a:stretch>
            <a:fillRect/>
          </a:stretch>
        </p:blipFill>
        <p:spPr>
          <a:xfrm>
            <a:off x="771525" y="6619876"/>
            <a:ext cx="9815512" cy="3376612"/>
          </a:xfrm>
          <a:prstGeom prst="rect">
            <a:avLst/>
          </a:prstGeom>
        </p:spPr>
      </p:pic>
      <p:sp>
        <p:nvSpPr>
          <p:cNvPr id="5" name="TextBox 4">
            <a:extLst>
              <a:ext uri="{FF2B5EF4-FFF2-40B4-BE49-F238E27FC236}">
                <a16:creationId xmlns:a16="http://schemas.microsoft.com/office/drawing/2014/main" id="{CCDBD389-A2A1-7F76-831A-F1C4DAA46605}"/>
              </a:ext>
            </a:extLst>
          </p:cNvPr>
          <p:cNvSpPr txBox="1"/>
          <p:nvPr/>
        </p:nvSpPr>
        <p:spPr>
          <a:xfrm>
            <a:off x="11744325" y="9601200"/>
            <a:ext cx="71723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F497D"/>
                </a:solidFill>
                <a:latin typeface="Gotham Condensed"/>
              </a:rPr>
              <a:t>CITY OF HOUSTON LEGAL DEPARTMENT </a:t>
            </a:r>
            <a:r>
              <a:rPr lang="en-US" sz="2000">
                <a:latin typeface="Gotham Condensed"/>
              </a:rPr>
              <a:t>​</a:t>
            </a:r>
            <a:endParaRPr lang="en-US"/>
          </a:p>
        </p:txBody>
      </p:sp>
    </p:spTree>
    <p:extLst>
      <p:ext uri="{BB962C8B-B14F-4D97-AF65-F5344CB8AC3E}">
        <p14:creationId xmlns:p14="http://schemas.microsoft.com/office/powerpoint/2010/main" val="1116265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2641A-F909-7EA8-BBF0-757BEDD9A0B0}"/>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B4207662-6D89-8202-F7D2-6F7D35169938}"/>
              </a:ext>
            </a:extLst>
          </p:cNvPr>
          <p:cNvSpPr/>
          <p:nvPr/>
        </p:nvSpPr>
        <p:spPr>
          <a:xfrm>
            <a:off x="16227796" y="8152533"/>
            <a:ext cx="1859186" cy="1848341"/>
          </a:xfrm>
          <a:custGeom>
            <a:avLst/>
            <a:gdLst/>
            <a:ahLst/>
            <a:cxnLst/>
            <a:rect l="l" t="t" r="r" b="b"/>
            <a:pathLst>
              <a:path w="1859186" h="1848341">
                <a:moveTo>
                  <a:pt x="0" y="0"/>
                </a:moveTo>
                <a:lnTo>
                  <a:pt x="1859186" y="0"/>
                </a:lnTo>
                <a:lnTo>
                  <a:pt x="1859186" y="1848341"/>
                </a:lnTo>
                <a:lnTo>
                  <a:pt x="0" y="1848341"/>
                </a:lnTo>
                <a:lnTo>
                  <a:pt x="0" y="0"/>
                </a:lnTo>
                <a:close/>
              </a:path>
            </a:pathLst>
          </a:custGeom>
          <a:blipFill>
            <a:blip r:embed="rId2"/>
            <a:stretch>
              <a:fillRect/>
            </a:stretch>
          </a:blipFill>
        </p:spPr>
        <p:txBody>
          <a:bodyPr/>
          <a:lstStyle/>
          <a:p>
            <a:endParaRPr lang="en-US"/>
          </a:p>
        </p:txBody>
      </p:sp>
      <p:sp>
        <p:nvSpPr>
          <p:cNvPr id="7" name="TextBox 7">
            <a:extLst>
              <a:ext uri="{FF2B5EF4-FFF2-40B4-BE49-F238E27FC236}">
                <a16:creationId xmlns:a16="http://schemas.microsoft.com/office/drawing/2014/main" id="{64D49EAE-C65B-193B-E043-AA60C8EBEE73}"/>
              </a:ext>
            </a:extLst>
          </p:cNvPr>
          <p:cNvSpPr txBox="1"/>
          <p:nvPr/>
        </p:nvSpPr>
        <p:spPr>
          <a:xfrm>
            <a:off x="2812487" y="401745"/>
            <a:ext cx="13046722" cy="594393"/>
          </a:xfrm>
          <a:prstGeom prst="rect">
            <a:avLst/>
          </a:prstGeom>
        </p:spPr>
        <p:txBody>
          <a:bodyPr wrap="square" lIns="0" tIns="0" rIns="0" bIns="0" rtlCol="0" anchor="t">
            <a:spAutoFit/>
          </a:bodyPr>
          <a:lstStyle/>
          <a:p>
            <a:pPr algn="ctr">
              <a:lnSpc>
                <a:spcPts val="4490"/>
              </a:lnSpc>
            </a:pPr>
            <a:r>
              <a:rPr lang="en-US" sz="5250" b="1" spc="707" dirty="0">
                <a:solidFill>
                  <a:srgbClr val="282560"/>
                </a:solidFill>
                <a:latin typeface="Gotham Condensed Bold"/>
                <a:ea typeface="Gotham Condensed Bold"/>
                <a:cs typeface="Gotham Condensed Bold"/>
                <a:sym typeface="Gotham Condensed Bold"/>
              </a:rPr>
              <a:t>Rule 24 Continued</a:t>
            </a:r>
            <a:endParaRPr lang="en-US" sz="5250" b="1" spc="707" dirty="0" err="1">
              <a:solidFill>
                <a:srgbClr val="282560"/>
              </a:solidFill>
              <a:latin typeface="Gotham Condensed Bold"/>
              <a:ea typeface="Gotham Condensed Bold"/>
              <a:cs typeface="Gotham Condensed Bold"/>
            </a:endParaRPr>
          </a:p>
        </p:txBody>
      </p:sp>
      <p:sp>
        <p:nvSpPr>
          <p:cNvPr id="8" name="TextBox 8">
            <a:extLst>
              <a:ext uri="{FF2B5EF4-FFF2-40B4-BE49-F238E27FC236}">
                <a16:creationId xmlns:a16="http://schemas.microsoft.com/office/drawing/2014/main" id="{F8ADA657-F528-069B-5F9E-038DD487026C}"/>
              </a:ext>
            </a:extLst>
          </p:cNvPr>
          <p:cNvSpPr txBox="1"/>
          <p:nvPr/>
        </p:nvSpPr>
        <p:spPr>
          <a:xfrm>
            <a:off x="777635" y="1187264"/>
            <a:ext cx="15432799" cy="5770811"/>
          </a:xfrm>
          <a:prstGeom prst="rect">
            <a:avLst/>
          </a:prstGeom>
        </p:spPr>
        <p:txBody>
          <a:bodyPr wrap="square" lIns="0" tIns="0" rIns="0" bIns="0" rtlCol="0" anchor="t">
            <a:spAutoFit/>
          </a:bodyPr>
          <a:lstStyle/>
          <a:p>
            <a:r>
              <a:rPr lang="en-US" sz="1500" i="1" spc="178" dirty="0">
                <a:solidFill>
                  <a:srgbClr val="313335"/>
                </a:solidFill>
                <a:latin typeface="Open Sans"/>
                <a:ea typeface="Open Sans"/>
                <a:cs typeface="Open Sans"/>
              </a:rPr>
              <a:t>e. Committee Report.</a:t>
            </a:r>
            <a:endParaRPr lang="en-US" sz="1500">
              <a:ea typeface="Calibri"/>
              <a:cs typeface="Calibri"/>
            </a:endParaRPr>
          </a:p>
          <a:p>
            <a:r>
              <a:rPr lang="en-US" sz="1500" i="1" spc="178" dirty="0">
                <a:solidFill>
                  <a:srgbClr val="313335"/>
                </a:solidFill>
                <a:latin typeface="Open Sans"/>
                <a:ea typeface="Open Sans"/>
                <a:cs typeface="Open Sans"/>
              </a:rPr>
              <a:t>  (1) No action taken by a committee shall infringe upon a sponsoring council member's right to have the proposed item submitted to the full council for consideration and a vote under article VII, section 3 of the City Charter.</a:t>
            </a:r>
            <a:endParaRPr lang="en-US" sz="1500" dirty="0">
              <a:ea typeface="Calibri"/>
              <a:cs typeface="Calibri"/>
            </a:endParaRPr>
          </a:p>
          <a:p>
            <a:r>
              <a:rPr lang="en-US" sz="1500" i="1" spc="178" dirty="0">
                <a:solidFill>
                  <a:srgbClr val="313335"/>
                </a:solidFill>
                <a:latin typeface="Open Sans"/>
                <a:ea typeface="Open Sans"/>
                <a:cs typeface="Open Sans"/>
              </a:rPr>
              <a:t>  (2) Vote Requirements for Taking Action on an Item. An action on a proposed item from the committee requires an affirmative record vote of the majority of the members present of the committee. If a quorum is not established at the beginning of the committee meeting for which a proposed item is on the agenda such that no vote on the proposed item can be taken at that meeting, in lieu of appearing on the agenda of a subsequent committee meeting, the proposed item may be submitted in writing by three or more council members pursuant to Rule 23 and article VII, section 3 of the City Charter.</a:t>
            </a:r>
            <a:endParaRPr lang="en-US" sz="1500" dirty="0">
              <a:ea typeface="Calibri"/>
              <a:cs typeface="Calibri"/>
            </a:endParaRPr>
          </a:p>
          <a:p>
            <a:r>
              <a:rPr lang="en-US" sz="1500" i="1" spc="178" dirty="0">
                <a:solidFill>
                  <a:srgbClr val="313335"/>
                </a:solidFill>
                <a:latin typeface="Open Sans"/>
                <a:ea typeface="Open Sans"/>
                <a:cs typeface="Open Sans"/>
              </a:rPr>
              <a:t>  (3) After consideration of an item on the committee's agenda, the committee may do the following:</a:t>
            </a:r>
            <a:endParaRPr lang="en-US" sz="1500" dirty="0">
              <a:ea typeface="Calibri"/>
              <a:cs typeface="Calibri"/>
            </a:endParaRPr>
          </a:p>
          <a:p>
            <a:r>
              <a:rPr lang="en-US" sz="1500" i="1" spc="178" dirty="0">
                <a:solidFill>
                  <a:srgbClr val="313335"/>
                </a:solidFill>
                <a:latin typeface="Open Sans"/>
                <a:ea typeface="Open Sans"/>
                <a:cs typeface="Open Sans"/>
              </a:rPr>
              <a:t>  </a:t>
            </a:r>
            <a:r>
              <a:rPr lang="en-US" sz="1500" i="1" spc="178" dirty="0" err="1">
                <a:solidFill>
                  <a:srgbClr val="313335"/>
                </a:solidFill>
                <a:latin typeface="Open Sans"/>
                <a:ea typeface="Open Sans"/>
                <a:cs typeface="Open Sans"/>
              </a:rPr>
              <a:t>i</a:t>
            </a:r>
            <a:r>
              <a:rPr lang="en-US" sz="1500" i="1" spc="178" dirty="0">
                <a:solidFill>
                  <a:srgbClr val="313335"/>
                </a:solidFill>
                <a:latin typeface="Open Sans"/>
                <a:ea typeface="Open Sans"/>
                <a:cs typeface="Open Sans"/>
              </a:rPr>
              <a:t>. Agree with placement on the city council agenda within the next two regular council meetings.</a:t>
            </a:r>
            <a:endParaRPr lang="en-US" sz="1500" dirty="0">
              <a:ea typeface="Calibri"/>
              <a:cs typeface="Calibri"/>
            </a:endParaRPr>
          </a:p>
          <a:p>
            <a:r>
              <a:rPr lang="en-US" sz="1500" i="1" spc="178" dirty="0">
                <a:solidFill>
                  <a:srgbClr val="313335"/>
                </a:solidFill>
                <a:latin typeface="Open Sans"/>
                <a:ea typeface="Open Sans"/>
                <a:cs typeface="Open Sans"/>
              </a:rPr>
              <a:t>  ii. Disagree with placement on the city council agenda.</a:t>
            </a:r>
            <a:endParaRPr lang="en-US" sz="1500" dirty="0">
              <a:ea typeface="Calibri"/>
              <a:cs typeface="Calibri"/>
            </a:endParaRPr>
          </a:p>
          <a:p>
            <a:r>
              <a:rPr lang="en-US" sz="1500" i="1" spc="178" dirty="0">
                <a:solidFill>
                  <a:srgbClr val="313335"/>
                </a:solidFill>
                <a:latin typeface="Open Sans"/>
                <a:ea typeface="Open Sans"/>
                <a:cs typeface="Open Sans"/>
              </a:rPr>
              <a:t>  iii. If the proposed item requires further evaluation and drafting assistance, refer the item to the administration.</a:t>
            </a:r>
            <a:endParaRPr lang="en-US" sz="1500" dirty="0">
              <a:ea typeface="Calibri"/>
              <a:cs typeface="Calibri"/>
            </a:endParaRPr>
          </a:p>
          <a:p>
            <a:r>
              <a:rPr lang="en-US" sz="1500" i="1" spc="178" dirty="0">
                <a:solidFill>
                  <a:srgbClr val="313335"/>
                </a:solidFill>
                <a:latin typeface="Open Sans"/>
                <a:ea typeface="Open Sans"/>
                <a:cs typeface="Open Sans"/>
              </a:rPr>
              <a:t>  1. The administration shall:</a:t>
            </a:r>
            <a:endParaRPr lang="en-US" sz="1500" dirty="0">
              <a:ea typeface="Calibri"/>
              <a:cs typeface="Calibri"/>
            </a:endParaRPr>
          </a:p>
          <a:p>
            <a:r>
              <a:rPr lang="en-US" sz="1500" i="1" spc="178" dirty="0">
                <a:solidFill>
                  <a:srgbClr val="313335"/>
                </a:solidFill>
                <a:latin typeface="Open Sans"/>
                <a:ea typeface="Open Sans"/>
                <a:cs typeface="Open Sans"/>
              </a:rPr>
              <a:t>  a. Direct the relevant department(s) and the legal department to assist the sponsoring council member(s) with development of the proposed item, including drafting assistance, evaluation of   legal, administrative, and policy issues, and fiscal analysis, as necessary; and</a:t>
            </a:r>
            <a:endParaRPr lang="en-US" sz="1500">
              <a:ea typeface="Calibri"/>
              <a:cs typeface="Calibri"/>
            </a:endParaRPr>
          </a:p>
          <a:p>
            <a:r>
              <a:rPr lang="en-US" sz="1500" i="1" spc="178" dirty="0">
                <a:solidFill>
                  <a:srgbClr val="313335"/>
                </a:solidFill>
                <a:latin typeface="Open Sans"/>
                <a:ea typeface="Open Sans"/>
                <a:cs typeface="Open Sans"/>
              </a:rPr>
              <a:t>  b. Submit the item to the city council committee that is most relevant to the subject matter of the proposed item.</a:t>
            </a:r>
            <a:endParaRPr lang="en-US" sz="1500">
              <a:ea typeface="Calibri"/>
              <a:cs typeface="Calibri"/>
            </a:endParaRPr>
          </a:p>
          <a:p>
            <a:r>
              <a:rPr lang="en-US" sz="1500" i="1" spc="178" dirty="0">
                <a:solidFill>
                  <a:srgbClr val="313335"/>
                </a:solidFill>
                <a:latin typeface="Open Sans"/>
                <a:ea typeface="Open Sans"/>
                <a:cs typeface="Open Sans"/>
              </a:rPr>
              <a:t>  2. The assigned departments will provide updates to the committee chair of the designated subject-matter committee on the status of the proposed item, which shall be included in the chair's report.</a:t>
            </a:r>
            <a:endParaRPr lang="en-US" sz="1500">
              <a:ea typeface="Calibri"/>
              <a:cs typeface="Calibri"/>
            </a:endParaRPr>
          </a:p>
          <a:p>
            <a:r>
              <a:rPr lang="en-US" sz="1500" i="1" spc="178" dirty="0">
                <a:solidFill>
                  <a:srgbClr val="313335"/>
                </a:solidFill>
                <a:latin typeface="Open Sans"/>
                <a:ea typeface="Open Sans"/>
                <a:cs typeface="Open Sans"/>
              </a:rPr>
              <a:t>  3. Once the sponsoring council member(s), the relevant department(s) and the legal department have jointly reviewed and determined the proposed item has been completed, it shall be presented to   the designated subject-matter committee, and then at least three but no more than eight council members may submit the proposed item in compliance with subsection b of Rule 23 to the agenda   director for placement on the regular city council agenda within the next two regular council meetings after the agenda director's receipt of the item.</a:t>
            </a:r>
            <a:endParaRPr lang="en-US" sz="1500">
              <a:ea typeface="Calibri"/>
              <a:cs typeface="Calibri"/>
            </a:endParaRPr>
          </a:p>
          <a:p>
            <a:r>
              <a:rPr lang="en-US" sz="1500" i="1" spc="178" dirty="0">
                <a:solidFill>
                  <a:srgbClr val="313335"/>
                </a:solidFill>
                <a:latin typeface="Open Sans"/>
                <a:ea typeface="Open Sans"/>
                <a:cs typeface="Open Sans"/>
              </a:rPr>
              <a:t>  iv. Amend the item and agree with placement on the city council agenda within the next two regular council meetings.</a:t>
            </a:r>
            <a:endParaRPr lang="en-US" sz="1500">
              <a:ea typeface="Calibri"/>
              <a:cs typeface="Calibri"/>
            </a:endParaRPr>
          </a:p>
          <a:p>
            <a:r>
              <a:rPr lang="en-US" sz="1500" i="1" spc="178" dirty="0">
                <a:solidFill>
                  <a:srgbClr val="313335"/>
                </a:solidFill>
                <a:latin typeface="Open Sans"/>
                <a:ea typeface="Open Sans"/>
                <a:cs typeface="Open Sans"/>
              </a:rPr>
              <a:t>  v. Postpone consideration of the item.</a:t>
            </a:r>
            <a:endParaRPr lang="en-US" sz="1500">
              <a:ea typeface="Calibri"/>
              <a:cs typeface="Calibri"/>
            </a:endParaRPr>
          </a:p>
          <a:p>
            <a:r>
              <a:rPr lang="en-US" sz="1500" i="1" spc="178" dirty="0">
                <a:solidFill>
                  <a:srgbClr val="313335"/>
                </a:solidFill>
                <a:latin typeface="Open Sans"/>
                <a:ea typeface="Open Sans"/>
                <a:cs typeface="Open Sans"/>
              </a:rPr>
              <a:t>  (4)  If a motion to place an item on the city council agenda fails, the committee will no longer consider the item.</a:t>
            </a:r>
            <a:endParaRPr lang="en-US" sz="1500" dirty="0">
              <a:ea typeface="Calibri"/>
              <a:cs typeface="Calibri"/>
            </a:endParaRPr>
          </a:p>
        </p:txBody>
      </p:sp>
      <p:pic>
        <p:nvPicPr>
          <p:cNvPr id="6" name="Picture 5" descr="A white text on a white background&#10;&#10;AI-generated content may be incorrect.">
            <a:extLst>
              <a:ext uri="{FF2B5EF4-FFF2-40B4-BE49-F238E27FC236}">
                <a16:creationId xmlns:a16="http://schemas.microsoft.com/office/drawing/2014/main" id="{2AE2B7D3-B1ED-05E2-4499-AFC12DD386FC}"/>
              </a:ext>
            </a:extLst>
          </p:cNvPr>
          <p:cNvPicPr>
            <a:picLocks noChangeAspect="1"/>
          </p:cNvPicPr>
          <p:nvPr/>
        </p:nvPicPr>
        <p:blipFill>
          <a:blip r:embed="rId3"/>
          <a:stretch>
            <a:fillRect/>
          </a:stretch>
        </p:blipFill>
        <p:spPr>
          <a:xfrm>
            <a:off x="1428750" y="7134225"/>
            <a:ext cx="8829674" cy="3019425"/>
          </a:xfrm>
          <a:prstGeom prst="rect">
            <a:avLst/>
          </a:prstGeom>
        </p:spPr>
      </p:pic>
      <p:sp>
        <p:nvSpPr>
          <p:cNvPr id="5" name="TextBox 4">
            <a:extLst>
              <a:ext uri="{FF2B5EF4-FFF2-40B4-BE49-F238E27FC236}">
                <a16:creationId xmlns:a16="http://schemas.microsoft.com/office/drawing/2014/main" id="{E2FE2BDF-B24F-B041-9C37-88DAEED97BC9}"/>
              </a:ext>
            </a:extLst>
          </p:cNvPr>
          <p:cNvSpPr txBox="1"/>
          <p:nvPr/>
        </p:nvSpPr>
        <p:spPr>
          <a:xfrm>
            <a:off x="11744325" y="9601200"/>
            <a:ext cx="71723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F497D"/>
                </a:solidFill>
                <a:latin typeface="Gotham Condensed"/>
              </a:rPr>
              <a:t>CITY OF HOUSTON LEGAL DEPARTMENT </a:t>
            </a:r>
            <a:r>
              <a:rPr lang="en-US" sz="2000">
                <a:latin typeface="Gotham Condensed"/>
              </a:rPr>
              <a:t>​</a:t>
            </a:r>
            <a:endParaRPr lang="en-US"/>
          </a:p>
        </p:txBody>
      </p:sp>
    </p:spTree>
    <p:extLst>
      <p:ext uri="{BB962C8B-B14F-4D97-AF65-F5344CB8AC3E}">
        <p14:creationId xmlns:p14="http://schemas.microsoft.com/office/powerpoint/2010/main" val="40692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82560"/>
        </a:solidFill>
        <a:effectLst/>
      </p:bgPr>
    </p:bg>
    <p:spTree>
      <p:nvGrpSpPr>
        <p:cNvPr id="1" name="">
          <a:extLst>
            <a:ext uri="{FF2B5EF4-FFF2-40B4-BE49-F238E27FC236}">
              <a16:creationId xmlns:a16="http://schemas.microsoft.com/office/drawing/2014/main" id="{49EA1C06-1566-EA2C-0DF5-16719FB7372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BDE34FB-B59E-699A-3627-BB87186698AF}"/>
              </a:ext>
            </a:extLst>
          </p:cNvPr>
          <p:cNvSpPr txBox="1"/>
          <p:nvPr/>
        </p:nvSpPr>
        <p:spPr>
          <a:xfrm>
            <a:off x="2635154" y="5081644"/>
            <a:ext cx="15180935" cy="3528956"/>
          </a:xfrm>
          <a:prstGeom prst="rect">
            <a:avLst/>
          </a:prstGeom>
        </p:spPr>
        <p:txBody>
          <a:bodyPr lIns="0" tIns="0" rIns="0" bIns="0" rtlCol="0" anchor="t">
            <a:spAutoFit/>
          </a:bodyPr>
          <a:lstStyle/>
          <a:p>
            <a:pPr algn="r">
              <a:lnSpc>
                <a:spcPts val="13204"/>
              </a:lnSpc>
            </a:pPr>
            <a:r>
              <a:rPr lang="en-US" sz="15500" b="1" dirty="0">
                <a:solidFill>
                  <a:srgbClr val="FFFFFF"/>
                </a:solidFill>
                <a:latin typeface="Gotham Condensed Bold"/>
                <a:ea typeface="Gotham Condensed Bold"/>
                <a:cs typeface="Gotham Condensed Bold"/>
                <a:sym typeface="Gotham Condensed Bold"/>
              </a:rPr>
              <a:t>Proposition A </a:t>
            </a:r>
          </a:p>
          <a:p>
            <a:pPr algn="r">
              <a:lnSpc>
                <a:spcPts val="13204"/>
              </a:lnSpc>
            </a:pPr>
            <a:r>
              <a:rPr lang="en-US" sz="15500" b="1" dirty="0">
                <a:solidFill>
                  <a:srgbClr val="FFFFFF"/>
                </a:solidFill>
                <a:latin typeface="Gotham Condensed Bold"/>
                <a:ea typeface="Gotham Condensed Bold"/>
                <a:cs typeface="Gotham Condensed Bold"/>
              </a:rPr>
              <a:t>So Far</a:t>
            </a:r>
          </a:p>
        </p:txBody>
      </p:sp>
      <p:sp>
        <p:nvSpPr>
          <p:cNvPr id="3" name="TextBox 3">
            <a:extLst>
              <a:ext uri="{FF2B5EF4-FFF2-40B4-BE49-F238E27FC236}">
                <a16:creationId xmlns:a16="http://schemas.microsoft.com/office/drawing/2014/main" id="{97F0CF8F-9046-6D31-CB87-0874F8964C34}"/>
              </a:ext>
            </a:extLst>
          </p:cNvPr>
          <p:cNvSpPr txBox="1"/>
          <p:nvPr/>
        </p:nvSpPr>
        <p:spPr>
          <a:xfrm>
            <a:off x="13285318" y="9786666"/>
            <a:ext cx="4788657" cy="248238"/>
          </a:xfrm>
          <a:prstGeom prst="rect">
            <a:avLst/>
          </a:prstGeom>
        </p:spPr>
        <p:txBody>
          <a:bodyPr lIns="0" tIns="0" rIns="0" bIns="0" rtlCol="0" anchor="t">
            <a:spAutoFit/>
          </a:bodyPr>
          <a:lstStyle/>
          <a:p>
            <a:pPr algn="ctr">
              <a:lnSpc>
                <a:spcPts val="1720"/>
              </a:lnSpc>
            </a:pPr>
            <a:r>
              <a:rPr lang="en-US" sz="2023" spc="271">
                <a:solidFill>
                  <a:srgbClr val="FFFFFF"/>
                </a:solidFill>
                <a:latin typeface="Gotham Condensed"/>
                <a:ea typeface="Gotham Condensed"/>
                <a:cs typeface="Gotham Condensed"/>
                <a:sym typeface="Gotham Condensed"/>
              </a:rPr>
              <a:t>CITY OF HOUSTON LEGAL DEPARTMENT </a:t>
            </a:r>
          </a:p>
        </p:txBody>
      </p:sp>
      <p:sp>
        <p:nvSpPr>
          <p:cNvPr id="4" name="AutoShape 4">
            <a:extLst>
              <a:ext uri="{FF2B5EF4-FFF2-40B4-BE49-F238E27FC236}">
                <a16:creationId xmlns:a16="http://schemas.microsoft.com/office/drawing/2014/main" id="{099DB378-FAFC-F9B3-B33A-DAD012D63D13}"/>
              </a:ext>
            </a:extLst>
          </p:cNvPr>
          <p:cNvSpPr/>
          <p:nvPr/>
        </p:nvSpPr>
        <p:spPr>
          <a:xfrm flipV="1">
            <a:off x="5222089" y="4162504"/>
            <a:ext cx="12698553" cy="19050"/>
          </a:xfrm>
          <a:prstGeom prst="line">
            <a:avLst/>
          </a:prstGeom>
          <a:ln w="38100" cap="flat">
            <a:solidFill>
              <a:srgbClr val="FFFFFF"/>
            </a:solidFill>
            <a:prstDash val="sysDot"/>
            <a:headEnd type="none" w="sm" len="sm"/>
            <a:tailEnd type="none" w="sm" len="sm"/>
          </a:ln>
        </p:spPr>
        <p:txBody>
          <a:bodyPr/>
          <a:lstStyle/>
          <a:p>
            <a:endParaRPr lang="en-US"/>
          </a:p>
        </p:txBody>
      </p:sp>
      <p:sp>
        <p:nvSpPr>
          <p:cNvPr id="5" name="Freeform 5">
            <a:extLst>
              <a:ext uri="{FF2B5EF4-FFF2-40B4-BE49-F238E27FC236}">
                <a16:creationId xmlns:a16="http://schemas.microsoft.com/office/drawing/2014/main" id="{7D7D6E5B-2CB2-4FDD-AD09-99F40ED22F02}"/>
              </a:ext>
            </a:extLst>
          </p:cNvPr>
          <p:cNvSpPr/>
          <p:nvPr/>
        </p:nvSpPr>
        <p:spPr>
          <a:xfrm>
            <a:off x="493912" y="388733"/>
            <a:ext cx="2679344" cy="2663714"/>
          </a:xfrm>
          <a:custGeom>
            <a:avLst/>
            <a:gdLst/>
            <a:ahLst/>
            <a:cxnLst/>
            <a:rect l="l" t="t" r="r" b="b"/>
            <a:pathLst>
              <a:path w="2679344" h="2663714">
                <a:moveTo>
                  <a:pt x="0" y="0"/>
                </a:moveTo>
                <a:lnTo>
                  <a:pt x="2679344" y="0"/>
                </a:lnTo>
                <a:lnTo>
                  <a:pt x="2679344" y="2663714"/>
                </a:lnTo>
                <a:lnTo>
                  <a:pt x="0" y="2663714"/>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2694060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82560"/>
        </a:solidFill>
        <a:effectLst/>
      </p:bgPr>
    </p:bg>
    <p:spTree>
      <p:nvGrpSpPr>
        <p:cNvPr id="1" name=""/>
        <p:cNvGrpSpPr/>
        <p:nvPr/>
      </p:nvGrpSpPr>
      <p:grpSpPr>
        <a:xfrm>
          <a:off x="0" y="0"/>
          <a:ext cx="0" cy="0"/>
          <a:chOff x="0" y="0"/>
          <a:chExt cx="0" cy="0"/>
        </a:xfrm>
      </p:grpSpPr>
      <p:sp>
        <p:nvSpPr>
          <p:cNvPr id="2" name="TextBox 2"/>
          <p:cNvSpPr txBox="1"/>
          <p:nvPr/>
        </p:nvSpPr>
        <p:spPr>
          <a:xfrm>
            <a:off x="492029" y="309619"/>
            <a:ext cx="15180935" cy="1784078"/>
          </a:xfrm>
          <a:prstGeom prst="rect">
            <a:avLst/>
          </a:prstGeom>
        </p:spPr>
        <p:txBody>
          <a:bodyPr lIns="0" tIns="0" rIns="0" bIns="0" rtlCol="0" anchor="t">
            <a:spAutoFit/>
          </a:bodyPr>
          <a:lstStyle/>
          <a:p>
            <a:pPr algn="r">
              <a:lnSpc>
                <a:spcPts val="13204"/>
              </a:lnSpc>
            </a:pPr>
            <a:r>
              <a:rPr lang="en-US" sz="15500" b="1" dirty="0">
                <a:solidFill>
                  <a:srgbClr val="FFFFFF"/>
                </a:solidFill>
                <a:latin typeface="Gotham Condensed Bold"/>
              </a:rPr>
              <a:t>OVERVIEW</a:t>
            </a:r>
          </a:p>
        </p:txBody>
      </p:sp>
      <p:sp>
        <p:nvSpPr>
          <p:cNvPr id="3" name="TextBox 3"/>
          <p:cNvSpPr txBox="1"/>
          <p:nvPr/>
        </p:nvSpPr>
        <p:spPr>
          <a:xfrm>
            <a:off x="13285318" y="9786666"/>
            <a:ext cx="4788657" cy="248238"/>
          </a:xfrm>
          <a:prstGeom prst="rect">
            <a:avLst/>
          </a:prstGeom>
        </p:spPr>
        <p:txBody>
          <a:bodyPr lIns="0" tIns="0" rIns="0" bIns="0" rtlCol="0" anchor="t">
            <a:spAutoFit/>
          </a:bodyPr>
          <a:lstStyle/>
          <a:p>
            <a:pPr algn="ctr">
              <a:lnSpc>
                <a:spcPts val="1720"/>
              </a:lnSpc>
            </a:pPr>
            <a:r>
              <a:rPr lang="en-US" sz="2023" spc="271">
                <a:solidFill>
                  <a:srgbClr val="FFFFFF"/>
                </a:solidFill>
                <a:latin typeface="Gotham Condensed"/>
                <a:ea typeface="Gotham Condensed"/>
                <a:cs typeface="Gotham Condensed"/>
                <a:sym typeface="Gotham Condensed"/>
              </a:rPr>
              <a:t>CITY OF HOUSTON LEGAL DEPARTMENT </a:t>
            </a:r>
          </a:p>
        </p:txBody>
      </p:sp>
      <p:sp>
        <p:nvSpPr>
          <p:cNvPr id="4" name="AutoShape 4"/>
          <p:cNvSpPr/>
          <p:nvPr/>
        </p:nvSpPr>
        <p:spPr>
          <a:xfrm flipV="1">
            <a:off x="4850614" y="1862216"/>
            <a:ext cx="12698553" cy="19050"/>
          </a:xfrm>
          <a:prstGeom prst="line">
            <a:avLst/>
          </a:prstGeom>
          <a:ln w="38100" cap="flat">
            <a:solidFill>
              <a:srgbClr val="FFFFFF"/>
            </a:solidFill>
            <a:prstDash val="sysDot"/>
            <a:headEnd type="none" w="sm" len="sm"/>
            <a:tailEnd type="none" w="sm" len="sm"/>
          </a:ln>
        </p:spPr>
        <p:txBody>
          <a:bodyPr/>
          <a:lstStyle/>
          <a:p>
            <a:endParaRPr lang="en-US"/>
          </a:p>
        </p:txBody>
      </p:sp>
      <p:sp>
        <p:nvSpPr>
          <p:cNvPr id="5" name="Freeform 5"/>
          <p:cNvSpPr/>
          <p:nvPr/>
        </p:nvSpPr>
        <p:spPr>
          <a:xfrm>
            <a:off x="251025" y="7618208"/>
            <a:ext cx="2679344" cy="2663714"/>
          </a:xfrm>
          <a:custGeom>
            <a:avLst/>
            <a:gdLst/>
            <a:ahLst/>
            <a:cxnLst/>
            <a:rect l="l" t="t" r="r" b="b"/>
            <a:pathLst>
              <a:path w="2679344" h="2663714">
                <a:moveTo>
                  <a:pt x="0" y="0"/>
                </a:moveTo>
                <a:lnTo>
                  <a:pt x="2679344" y="0"/>
                </a:lnTo>
                <a:lnTo>
                  <a:pt x="2679344" y="2663714"/>
                </a:lnTo>
                <a:lnTo>
                  <a:pt x="0" y="2663714"/>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DE79B16A-BBBF-6DB3-992D-41F14FBF4755}"/>
              </a:ext>
            </a:extLst>
          </p:cNvPr>
          <p:cNvSpPr txBox="1"/>
          <p:nvPr/>
        </p:nvSpPr>
        <p:spPr>
          <a:xfrm>
            <a:off x="4853667" y="2379889"/>
            <a:ext cx="12187237" cy="71404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chemeClr val="bg1"/>
                </a:solidFill>
                <a:latin typeface="Arial"/>
                <a:cs typeface="Arial"/>
              </a:rPr>
              <a:t>•Mission</a:t>
            </a:r>
            <a:endParaRPr lang="en-US" sz="4000">
              <a:solidFill>
                <a:schemeClr val="bg1"/>
              </a:solidFill>
              <a:latin typeface="Calibri"/>
              <a:ea typeface="Calibri"/>
              <a:cs typeface="Calibri"/>
            </a:endParaRPr>
          </a:p>
          <a:p>
            <a:endParaRPr lang="en-US" sz="4000" dirty="0">
              <a:solidFill>
                <a:schemeClr val="bg1"/>
              </a:solidFill>
              <a:latin typeface="Arial"/>
              <a:cs typeface="Arial"/>
            </a:endParaRPr>
          </a:p>
          <a:p>
            <a:r>
              <a:rPr lang="en-US" sz="4000" dirty="0">
                <a:solidFill>
                  <a:schemeClr val="bg1"/>
                </a:solidFill>
                <a:latin typeface="Arial"/>
                <a:cs typeface="Arial"/>
              </a:rPr>
              <a:t>•Proposition A </a:t>
            </a:r>
            <a:r>
              <a:rPr lang="en-US" sz="4000" dirty="0">
                <a:solidFill>
                  <a:schemeClr val="bg1"/>
                </a:solidFill>
                <a:latin typeface="Corbel"/>
                <a:cs typeface="Arial"/>
              </a:rPr>
              <a:t>Background</a:t>
            </a:r>
            <a:r>
              <a:rPr lang="en-US" sz="4000" dirty="0">
                <a:solidFill>
                  <a:schemeClr val="bg1"/>
                </a:solidFill>
                <a:latin typeface="Corbel"/>
              </a:rPr>
              <a:t> </a:t>
            </a:r>
            <a:endParaRPr lang="en-US" sz="4000">
              <a:solidFill>
                <a:schemeClr val="bg1"/>
              </a:solidFill>
              <a:ea typeface="Calibri"/>
              <a:cs typeface="Calibri"/>
            </a:endParaRPr>
          </a:p>
          <a:p>
            <a:endParaRPr lang="en-US" sz="4000" dirty="0">
              <a:solidFill>
                <a:schemeClr val="bg1"/>
              </a:solidFill>
              <a:latin typeface="Arial"/>
              <a:ea typeface="Calibri"/>
              <a:cs typeface="Arial"/>
            </a:endParaRPr>
          </a:p>
          <a:p>
            <a:r>
              <a:rPr lang="en-US" sz="4000" dirty="0">
                <a:solidFill>
                  <a:schemeClr val="bg1"/>
                </a:solidFill>
                <a:latin typeface="Arial"/>
                <a:cs typeface="Arial"/>
              </a:rPr>
              <a:t>•</a:t>
            </a:r>
            <a:r>
              <a:rPr lang="en-US" sz="4000" dirty="0">
                <a:solidFill>
                  <a:schemeClr val="bg1"/>
                </a:solidFill>
                <a:latin typeface="Corbel"/>
              </a:rPr>
              <a:t>Proposition A Position</a:t>
            </a:r>
            <a:endParaRPr lang="en-US" sz="4000">
              <a:solidFill>
                <a:schemeClr val="bg1"/>
              </a:solidFill>
              <a:ea typeface="Calibri"/>
              <a:cs typeface="Calibri"/>
            </a:endParaRPr>
          </a:p>
          <a:p>
            <a:endParaRPr lang="en-US" sz="4000" dirty="0">
              <a:solidFill>
                <a:schemeClr val="bg1"/>
              </a:solidFill>
              <a:latin typeface="Arial"/>
              <a:ea typeface="Calibri"/>
              <a:cs typeface="Arial"/>
            </a:endParaRPr>
          </a:p>
          <a:p>
            <a:r>
              <a:rPr lang="en-US" sz="4000" dirty="0">
                <a:solidFill>
                  <a:schemeClr val="bg1"/>
                </a:solidFill>
                <a:latin typeface="Arial"/>
                <a:cs typeface="Arial"/>
              </a:rPr>
              <a:t>•</a:t>
            </a:r>
            <a:r>
              <a:rPr lang="en-US" sz="4000" dirty="0">
                <a:solidFill>
                  <a:schemeClr val="bg1"/>
                </a:solidFill>
                <a:latin typeface="Corbel"/>
              </a:rPr>
              <a:t>Proposition A Submissions</a:t>
            </a:r>
            <a:endParaRPr lang="en-US" sz="4000">
              <a:solidFill>
                <a:schemeClr val="bg1"/>
              </a:solidFill>
              <a:ea typeface="Calibri"/>
              <a:cs typeface="Calibri"/>
            </a:endParaRPr>
          </a:p>
          <a:p>
            <a:endParaRPr lang="en-US" sz="4000" dirty="0">
              <a:solidFill>
                <a:schemeClr val="bg1"/>
              </a:solidFill>
              <a:latin typeface="Arial"/>
              <a:ea typeface="Calibri"/>
              <a:cs typeface="Arial"/>
            </a:endParaRPr>
          </a:p>
          <a:p>
            <a:r>
              <a:rPr lang="en-US" sz="4000" dirty="0">
                <a:solidFill>
                  <a:schemeClr val="bg1"/>
                </a:solidFill>
                <a:latin typeface="Arial"/>
                <a:cs typeface="Arial"/>
              </a:rPr>
              <a:t>•</a:t>
            </a:r>
            <a:r>
              <a:rPr lang="en-US" sz="4000" dirty="0">
                <a:solidFill>
                  <a:schemeClr val="bg1"/>
                </a:solidFill>
                <a:latin typeface="Corbel"/>
              </a:rPr>
              <a:t>Proposition A So Far </a:t>
            </a:r>
            <a:endParaRPr lang="en-US" sz="4000">
              <a:solidFill>
                <a:schemeClr val="bg1"/>
              </a:solidFill>
              <a:ea typeface="Calibri"/>
              <a:cs typeface="Calibri"/>
            </a:endParaRPr>
          </a:p>
          <a:p>
            <a:endParaRPr lang="en-US" sz="4000" dirty="0">
              <a:solidFill>
                <a:schemeClr val="bg1"/>
              </a:solidFill>
              <a:latin typeface="Arial"/>
              <a:ea typeface="Calibri"/>
              <a:cs typeface="Arial"/>
            </a:endParaRPr>
          </a:p>
          <a:p>
            <a:r>
              <a:rPr lang="en-US" sz="4000" dirty="0">
                <a:solidFill>
                  <a:schemeClr val="bg1"/>
                </a:solidFill>
                <a:latin typeface="Arial"/>
                <a:cs typeface="Arial"/>
              </a:rPr>
              <a:t>•</a:t>
            </a:r>
            <a:r>
              <a:rPr lang="en-US" sz="4000" dirty="0">
                <a:solidFill>
                  <a:schemeClr val="bg1"/>
                </a:solidFill>
                <a:latin typeface="Corbel"/>
              </a:rPr>
              <a:t>Questions &amp; Answers</a:t>
            </a:r>
            <a:endParaRPr lang="en-US" sz="4000" dirty="0">
              <a:solidFill>
                <a:schemeClr val="bg1"/>
              </a:solidFill>
              <a:ea typeface="Calibri"/>
              <a:cs typeface="Calibri"/>
            </a:endParaRPr>
          </a:p>
          <a:p>
            <a:pPr algn="l"/>
            <a:endParaRPr lang="en-US" dirty="0">
              <a:solidFill>
                <a:schemeClr val="bg1"/>
              </a:solidFill>
              <a:ea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5620A-5923-6831-0AEA-A327A4163165}"/>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B9BA2AC9-213E-5902-1B25-B2F0603D06BF}"/>
              </a:ext>
            </a:extLst>
          </p:cNvPr>
          <p:cNvSpPr/>
          <p:nvPr/>
        </p:nvSpPr>
        <p:spPr>
          <a:xfrm>
            <a:off x="16227796" y="8152533"/>
            <a:ext cx="1859186" cy="1848341"/>
          </a:xfrm>
          <a:custGeom>
            <a:avLst/>
            <a:gdLst/>
            <a:ahLst/>
            <a:cxnLst/>
            <a:rect l="l" t="t" r="r" b="b"/>
            <a:pathLst>
              <a:path w="1859186" h="1848341">
                <a:moveTo>
                  <a:pt x="0" y="0"/>
                </a:moveTo>
                <a:lnTo>
                  <a:pt x="1859186" y="0"/>
                </a:lnTo>
                <a:lnTo>
                  <a:pt x="1859186" y="1848341"/>
                </a:lnTo>
                <a:lnTo>
                  <a:pt x="0" y="1848341"/>
                </a:lnTo>
                <a:lnTo>
                  <a:pt x="0" y="0"/>
                </a:lnTo>
                <a:close/>
              </a:path>
            </a:pathLst>
          </a:custGeom>
          <a:blipFill>
            <a:blip r:embed="rId2"/>
            <a:stretch>
              <a:fillRect/>
            </a:stretch>
          </a:blipFill>
        </p:spPr>
        <p:txBody>
          <a:bodyPr/>
          <a:lstStyle/>
          <a:p>
            <a:endParaRPr lang="en-US"/>
          </a:p>
        </p:txBody>
      </p:sp>
      <p:sp>
        <p:nvSpPr>
          <p:cNvPr id="7" name="TextBox 7">
            <a:extLst>
              <a:ext uri="{FF2B5EF4-FFF2-40B4-BE49-F238E27FC236}">
                <a16:creationId xmlns:a16="http://schemas.microsoft.com/office/drawing/2014/main" id="{7943593B-7118-8394-83EC-8C1A56340D51}"/>
              </a:ext>
            </a:extLst>
          </p:cNvPr>
          <p:cNvSpPr txBox="1"/>
          <p:nvPr/>
        </p:nvSpPr>
        <p:spPr>
          <a:xfrm>
            <a:off x="2812487" y="401745"/>
            <a:ext cx="13046722" cy="815608"/>
          </a:xfrm>
          <a:prstGeom prst="rect">
            <a:avLst/>
          </a:prstGeom>
        </p:spPr>
        <p:txBody>
          <a:bodyPr wrap="square" lIns="0" tIns="0" rIns="0" bIns="0" rtlCol="0" anchor="t">
            <a:spAutoFit/>
          </a:bodyPr>
          <a:lstStyle/>
          <a:p>
            <a:pPr algn="ctr"/>
            <a:r>
              <a:rPr lang="en-US" sz="5300" b="1" spc="707" dirty="0">
                <a:solidFill>
                  <a:srgbClr val="282560"/>
                </a:solidFill>
                <a:latin typeface="Gotham Condensed Bold"/>
                <a:ea typeface="Gotham Condensed Bold"/>
                <a:cs typeface="Gotham Condensed Bold"/>
                <a:sym typeface="Gotham Condensed Bold"/>
              </a:rPr>
              <a:t>Proposition A So Far</a:t>
            </a:r>
            <a:endParaRPr lang="en-US" sz="5300" spc="707" dirty="0">
              <a:solidFill>
                <a:srgbClr val="000000"/>
              </a:solidFill>
              <a:latin typeface="Gotham Condensed Bold"/>
              <a:ea typeface="Gotham Condensed Bold"/>
              <a:cs typeface="Gotham Condensed Bold"/>
              <a:sym typeface="Gotham Condensed Bold"/>
            </a:endParaRPr>
          </a:p>
        </p:txBody>
      </p:sp>
      <p:sp>
        <p:nvSpPr>
          <p:cNvPr id="8" name="TextBox 8">
            <a:extLst>
              <a:ext uri="{FF2B5EF4-FFF2-40B4-BE49-F238E27FC236}">
                <a16:creationId xmlns:a16="http://schemas.microsoft.com/office/drawing/2014/main" id="{BD847FE2-5695-C5A3-BEE3-729E5B9F9E43}"/>
              </a:ext>
            </a:extLst>
          </p:cNvPr>
          <p:cNvSpPr txBox="1"/>
          <p:nvPr/>
        </p:nvSpPr>
        <p:spPr>
          <a:xfrm>
            <a:off x="777635" y="1758764"/>
            <a:ext cx="15432799" cy="5309146"/>
          </a:xfrm>
          <a:prstGeom prst="rect">
            <a:avLst/>
          </a:prstGeom>
        </p:spPr>
        <p:txBody>
          <a:bodyPr wrap="square" lIns="0" tIns="0" rIns="0" bIns="0" rtlCol="0" anchor="t">
            <a:spAutoFit/>
          </a:bodyPr>
          <a:lstStyle/>
          <a:p>
            <a:r>
              <a:rPr lang="en-US" sz="3000" spc="178" dirty="0">
                <a:solidFill>
                  <a:srgbClr val="1287C3"/>
                </a:solidFill>
                <a:latin typeface="Arial"/>
                <a:ea typeface="Open Sans"/>
                <a:cs typeface="Arial"/>
              </a:rPr>
              <a:t>•</a:t>
            </a:r>
            <a:r>
              <a:rPr lang="en-US" sz="3000" spc="178" dirty="0">
                <a:solidFill>
                  <a:srgbClr val="000000"/>
                </a:solidFill>
                <a:latin typeface="Corbel"/>
                <a:ea typeface="Open Sans"/>
                <a:cs typeface="Open Sans"/>
              </a:rPr>
              <a:t>Varies by Council Member</a:t>
            </a:r>
            <a:endParaRPr lang="en-US" sz="3000">
              <a:ea typeface="Calibri"/>
              <a:cs typeface="Calibri"/>
            </a:endParaRPr>
          </a:p>
          <a:p>
            <a:r>
              <a:rPr lang="en-US" sz="2500" spc="178" dirty="0">
                <a:solidFill>
                  <a:srgbClr val="000000"/>
                </a:solidFill>
                <a:latin typeface="Corbel"/>
                <a:ea typeface="Open Sans"/>
                <a:cs typeface="Open Sans"/>
              </a:rPr>
              <a:t> -Some members use it more frequently than others.</a:t>
            </a:r>
            <a:endParaRPr lang="en-US" sz="2500">
              <a:ea typeface="Calibri"/>
              <a:cs typeface="Calibri"/>
            </a:endParaRPr>
          </a:p>
          <a:p>
            <a:endParaRPr lang="en-US" sz="3000" spc="178" dirty="0">
              <a:solidFill>
                <a:srgbClr val="1287C3"/>
              </a:solidFill>
              <a:latin typeface="Arial"/>
              <a:ea typeface="Open Sans"/>
              <a:cs typeface="Arial"/>
            </a:endParaRPr>
          </a:p>
          <a:p>
            <a:r>
              <a:rPr lang="en-US" sz="3000" spc="178" dirty="0">
                <a:solidFill>
                  <a:srgbClr val="1287C3"/>
                </a:solidFill>
                <a:latin typeface="Arial"/>
                <a:ea typeface="Open Sans"/>
                <a:cs typeface="Arial"/>
              </a:rPr>
              <a:t>•</a:t>
            </a:r>
            <a:r>
              <a:rPr lang="en-US" sz="3000" spc="178" dirty="0">
                <a:solidFill>
                  <a:srgbClr val="000000"/>
                </a:solidFill>
                <a:latin typeface="Corbel"/>
                <a:ea typeface="Open Sans"/>
                <a:cs typeface="Open Sans"/>
              </a:rPr>
              <a:t>Until legal position  was created, Council Members were mostly on their own to work on items.</a:t>
            </a:r>
            <a:endParaRPr lang="en-US" sz="3000">
              <a:ea typeface="Calibri"/>
              <a:cs typeface="Calibri"/>
            </a:endParaRPr>
          </a:p>
          <a:p>
            <a:endParaRPr lang="en-US" sz="3000" spc="178" dirty="0">
              <a:solidFill>
                <a:srgbClr val="1287C3"/>
              </a:solidFill>
              <a:latin typeface="Arial"/>
              <a:ea typeface="Open Sans"/>
              <a:cs typeface="Arial"/>
            </a:endParaRPr>
          </a:p>
          <a:p>
            <a:r>
              <a:rPr lang="en-US" sz="3000" spc="178" dirty="0">
                <a:solidFill>
                  <a:srgbClr val="1287C3"/>
                </a:solidFill>
                <a:latin typeface="Arial"/>
                <a:ea typeface="Open Sans"/>
                <a:cs typeface="Arial"/>
              </a:rPr>
              <a:t>•</a:t>
            </a:r>
            <a:r>
              <a:rPr lang="en-US" sz="3000" spc="178" dirty="0">
                <a:solidFill>
                  <a:srgbClr val="000000"/>
                </a:solidFill>
                <a:latin typeface="Corbel"/>
                <a:ea typeface="Open Sans"/>
                <a:cs typeface="Open Sans"/>
              </a:rPr>
              <a:t>Now, Council Members can have legal guidance in advance of their items being submitted to the agenda office or the Proposition A Committee.</a:t>
            </a:r>
          </a:p>
          <a:p>
            <a:endParaRPr lang="en-US" sz="3000" spc="178" dirty="0">
              <a:latin typeface="Corbel"/>
              <a:ea typeface="Open Sans"/>
              <a:cs typeface="Open Sans"/>
            </a:endParaRPr>
          </a:p>
          <a:p>
            <a:r>
              <a:rPr lang="en-US" sz="3000" spc="178" dirty="0">
                <a:solidFill>
                  <a:srgbClr val="1287C3"/>
                </a:solidFill>
                <a:latin typeface="Arial"/>
                <a:ea typeface="Open Sans"/>
                <a:cs typeface="Arial"/>
              </a:rPr>
              <a:t>•</a:t>
            </a:r>
            <a:r>
              <a:rPr lang="en-US" sz="3000" spc="178" dirty="0">
                <a:solidFill>
                  <a:srgbClr val="000000"/>
                </a:solidFill>
                <a:latin typeface="Corbel"/>
                <a:ea typeface="Open Sans"/>
                <a:cs typeface="Open Sans"/>
              </a:rPr>
              <a:t>Process is still</a:t>
            </a:r>
            <a:r>
              <a:rPr lang="en-US" sz="3000" spc="178" dirty="0">
                <a:latin typeface="Corbel"/>
                <a:ea typeface="Open Sans"/>
                <a:cs typeface="Open Sans"/>
              </a:rPr>
              <a:t> developing</a:t>
            </a:r>
          </a:p>
          <a:p>
            <a:r>
              <a:rPr lang="en-US" sz="2500" spc="178" dirty="0">
                <a:latin typeface="Corbel"/>
                <a:ea typeface="Open Sans"/>
                <a:cs typeface="Open Sans"/>
              </a:rPr>
              <a:t> -Less than 2 years into Proposition A</a:t>
            </a:r>
          </a:p>
          <a:p>
            <a:r>
              <a:rPr lang="en-US" sz="2500" spc="178" dirty="0">
                <a:latin typeface="Corbel"/>
                <a:ea typeface="Open Sans"/>
                <a:cs typeface="Open Sans"/>
              </a:rPr>
              <a:t> -Can be revised, if necessary to ensure it works for the members of Council.</a:t>
            </a:r>
          </a:p>
        </p:txBody>
      </p:sp>
      <p:sp>
        <p:nvSpPr>
          <p:cNvPr id="5" name="TextBox 4">
            <a:extLst>
              <a:ext uri="{FF2B5EF4-FFF2-40B4-BE49-F238E27FC236}">
                <a16:creationId xmlns:a16="http://schemas.microsoft.com/office/drawing/2014/main" id="{8139D789-2BF8-11A2-3D6B-F22FB2A19AE4}"/>
              </a:ext>
            </a:extLst>
          </p:cNvPr>
          <p:cNvSpPr txBox="1"/>
          <p:nvPr/>
        </p:nvSpPr>
        <p:spPr>
          <a:xfrm>
            <a:off x="11744325" y="9601200"/>
            <a:ext cx="71723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F497D"/>
                </a:solidFill>
                <a:latin typeface="Gotham Condensed"/>
              </a:rPr>
              <a:t>CITY OF HOUSTON LEGAL DEPARTMENT </a:t>
            </a:r>
            <a:r>
              <a:rPr lang="en-US" sz="2000">
                <a:latin typeface="Gotham Condensed"/>
              </a:rPr>
              <a:t>​</a:t>
            </a:r>
            <a:endParaRPr lang="en-US"/>
          </a:p>
        </p:txBody>
      </p:sp>
      <p:pic>
        <p:nvPicPr>
          <p:cNvPr id="3" name="Picture 2" descr="A white and blue bubble with black text&#10;&#10;AI-generated content may be incorrect.">
            <a:extLst>
              <a:ext uri="{FF2B5EF4-FFF2-40B4-BE49-F238E27FC236}">
                <a16:creationId xmlns:a16="http://schemas.microsoft.com/office/drawing/2014/main" id="{73103348-D5C8-5AC6-2D5E-89D36637DBE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38339" y="7005637"/>
            <a:ext cx="4552950" cy="3276600"/>
          </a:xfrm>
          <a:prstGeom prst="rect">
            <a:avLst/>
          </a:prstGeom>
        </p:spPr>
      </p:pic>
    </p:spTree>
    <p:extLst>
      <p:ext uri="{BB962C8B-B14F-4D97-AF65-F5344CB8AC3E}">
        <p14:creationId xmlns:p14="http://schemas.microsoft.com/office/powerpoint/2010/main" val="3979396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82560"/>
        </a:solidFill>
        <a:effectLst/>
      </p:bgPr>
    </p:bg>
    <p:spTree>
      <p:nvGrpSpPr>
        <p:cNvPr id="1" name="">
          <a:extLst>
            <a:ext uri="{FF2B5EF4-FFF2-40B4-BE49-F238E27FC236}">
              <a16:creationId xmlns:a16="http://schemas.microsoft.com/office/drawing/2014/main" id="{F74C7D2B-3B28-64C7-95CC-7FA306A8999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1AEC2C6-416D-21F6-78A7-27E2CD17A6D5}"/>
              </a:ext>
            </a:extLst>
          </p:cNvPr>
          <p:cNvSpPr txBox="1"/>
          <p:nvPr/>
        </p:nvSpPr>
        <p:spPr>
          <a:xfrm>
            <a:off x="2420842" y="1995544"/>
            <a:ext cx="15180935" cy="1784078"/>
          </a:xfrm>
          <a:prstGeom prst="rect">
            <a:avLst/>
          </a:prstGeom>
        </p:spPr>
        <p:txBody>
          <a:bodyPr lIns="0" tIns="0" rIns="0" bIns="0" rtlCol="0" anchor="t">
            <a:spAutoFit/>
          </a:bodyPr>
          <a:lstStyle/>
          <a:p>
            <a:pPr algn="r">
              <a:lnSpc>
                <a:spcPts val="13204"/>
              </a:lnSpc>
            </a:pPr>
            <a:r>
              <a:rPr lang="en-US" sz="15500" b="1" dirty="0">
                <a:solidFill>
                  <a:srgbClr val="FFFFFF"/>
                </a:solidFill>
                <a:latin typeface="Gotham Condensed Bold"/>
                <a:sym typeface="Gotham Condensed Bold"/>
              </a:rPr>
              <a:t>Questions?</a:t>
            </a:r>
            <a:endParaRPr lang="en-US" dirty="0"/>
          </a:p>
        </p:txBody>
      </p:sp>
      <p:sp>
        <p:nvSpPr>
          <p:cNvPr id="3" name="TextBox 3">
            <a:extLst>
              <a:ext uri="{FF2B5EF4-FFF2-40B4-BE49-F238E27FC236}">
                <a16:creationId xmlns:a16="http://schemas.microsoft.com/office/drawing/2014/main" id="{FA81C447-1614-4618-F597-B1FB89F2DF81}"/>
              </a:ext>
            </a:extLst>
          </p:cNvPr>
          <p:cNvSpPr txBox="1"/>
          <p:nvPr/>
        </p:nvSpPr>
        <p:spPr>
          <a:xfrm>
            <a:off x="13285318" y="9786666"/>
            <a:ext cx="4788657" cy="248238"/>
          </a:xfrm>
          <a:prstGeom prst="rect">
            <a:avLst/>
          </a:prstGeom>
        </p:spPr>
        <p:txBody>
          <a:bodyPr lIns="0" tIns="0" rIns="0" bIns="0" rtlCol="0" anchor="t">
            <a:spAutoFit/>
          </a:bodyPr>
          <a:lstStyle/>
          <a:p>
            <a:pPr algn="ctr">
              <a:lnSpc>
                <a:spcPts val="1720"/>
              </a:lnSpc>
            </a:pPr>
            <a:r>
              <a:rPr lang="en-US" sz="2023" spc="271">
                <a:solidFill>
                  <a:srgbClr val="FFFFFF"/>
                </a:solidFill>
                <a:latin typeface="Gotham Condensed"/>
                <a:ea typeface="Gotham Condensed"/>
                <a:cs typeface="Gotham Condensed"/>
                <a:sym typeface="Gotham Condensed"/>
              </a:rPr>
              <a:t>CITY OF HOUSTON LEGAL DEPARTMENT </a:t>
            </a:r>
          </a:p>
        </p:txBody>
      </p:sp>
      <p:sp>
        <p:nvSpPr>
          <p:cNvPr id="4" name="AutoShape 4">
            <a:extLst>
              <a:ext uri="{FF2B5EF4-FFF2-40B4-BE49-F238E27FC236}">
                <a16:creationId xmlns:a16="http://schemas.microsoft.com/office/drawing/2014/main" id="{6F5730FF-5C8A-52BC-2AAF-41EAB7130675}"/>
              </a:ext>
            </a:extLst>
          </p:cNvPr>
          <p:cNvSpPr/>
          <p:nvPr/>
        </p:nvSpPr>
        <p:spPr>
          <a:xfrm flipV="1">
            <a:off x="5222089" y="4162504"/>
            <a:ext cx="12698553" cy="19050"/>
          </a:xfrm>
          <a:prstGeom prst="line">
            <a:avLst/>
          </a:prstGeom>
          <a:ln w="38100" cap="flat">
            <a:solidFill>
              <a:srgbClr val="FFFFFF"/>
            </a:solidFill>
            <a:prstDash val="sysDot"/>
            <a:headEnd type="none" w="sm" len="sm"/>
            <a:tailEnd type="none" w="sm" len="sm"/>
          </a:ln>
        </p:spPr>
        <p:txBody>
          <a:bodyPr/>
          <a:lstStyle/>
          <a:p>
            <a:endParaRPr lang="en-US"/>
          </a:p>
        </p:txBody>
      </p:sp>
      <p:sp>
        <p:nvSpPr>
          <p:cNvPr id="5" name="Freeform 5">
            <a:extLst>
              <a:ext uri="{FF2B5EF4-FFF2-40B4-BE49-F238E27FC236}">
                <a16:creationId xmlns:a16="http://schemas.microsoft.com/office/drawing/2014/main" id="{01CAD06A-D45B-AF0A-9C32-908153413F59}"/>
              </a:ext>
            </a:extLst>
          </p:cNvPr>
          <p:cNvSpPr/>
          <p:nvPr/>
        </p:nvSpPr>
        <p:spPr>
          <a:xfrm>
            <a:off x="493912" y="388733"/>
            <a:ext cx="2679344" cy="2663714"/>
          </a:xfrm>
          <a:custGeom>
            <a:avLst/>
            <a:gdLst/>
            <a:ahLst/>
            <a:cxnLst/>
            <a:rect l="l" t="t" r="r" b="b"/>
            <a:pathLst>
              <a:path w="2679344" h="2663714">
                <a:moveTo>
                  <a:pt x="0" y="0"/>
                </a:moveTo>
                <a:lnTo>
                  <a:pt x="2679344" y="0"/>
                </a:lnTo>
                <a:lnTo>
                  <a:pt x="2679344" y="2663714"/>
                </a:lnTo>
                <a:lnTo>
                  <a:pt x="0" y="266371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F2875D6A-8C2A-488C-F15F-504FC0F5A9B6}"/>
              </a:ext>
            </a:extLst>
          </p:cNvPr>
          <p:cNvSpPr txBox="1"/>
          <p:nvPr/>
        </p:nvSpPr>
        <p:spPr>
          <a:xfrm>
            <a:off x="7915275" y="4257675"/>
            <a:ext cx="11301411" cy="36061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950" dirty="0">
                <a:latin typeface="Gotham Condensed"/>
                <a:cs typeface="Segoe UI"/>
              </a:rPr>
              <a:t>​</a:t>
            </a:r>
          </a:p>
          <a:p>
            <a:pPr algn="ctr">
              <a:lnSpc>
                <a:spcPts val="4049"/>
              </a:lnSpc>
            </a:pPr>
            <a:r>
              <a:rPr lang="en-US" sz="5250">
                <a:solidFill>
                  <a:srgbClr val="FFFFFF"/>
                </a:solidFill>
                <a:latin typeface="Gotham Condensed"/>
                <a:cs typeface="Segoe UI"/>
              </a:rPr>
              <a:t>Contact Info:</a:t>
            </a:r>
          </a:p>
          <a:p>
            <a:pPr algn="ctr">
              <a:lnSpc>
                <a:spcPts val="4049"/>
              </a:lnSpc>
            </a:pPr>
            <a:endParaRPr lang="en-US" sz="5250" dirty="0">
              <a:solidFill>
                <a:srgbClr val="FFFFFF"/>
              </a:solidFill>
              <a:latin typeface="Gotham Condensed"/>
              <a:cs typeface="Segoe UI"/>
            </a:endParaRPr>
          </a:p>
          <a:p>
            <a:pPr algn="ctr">
              <a:lnSpc>
                <a:spcPts val="4049"/>
              </a:lnSpc>
            </a:pPr>
            <a:r>
              <a:rPr lang="en-US" sz="5250" dirty="0" err="1">
                <a:solidFill>
                  <a:srgbClr val="FFFFFF"/>
                </a:solidFill>
                <a:latin typeface="Gotham Condensed"/>
                <a:cs typeface="Segoe UI"/>
              </a:rPr>
              <a:t>Danyahel</a:t>
            </a:r>
            <a:r>
              <a:rPr lang="en-US" sz="5250" dirty="0">
                <a:solidFill>
                  <a:srgbClr val="FFFFFF"/>
                </a:solidFill>
                <a:latin typeface="Gotham Condensed"/>
                <a:cs typeface="Segoe UI"/>
              </a:rPr>
              <a:t> “Danny” Norris</a:t>
            </a:r>
            <a:endParaRPr lang="en-US">
              <a:ea typeface="Calibri"/>
              <a:cs typeface="Calibri"/>
            </a:endParaRPr>
          </a:p>
          <a:p>
            <a:pPr algn="ctr">
              <a:lnSpc>
                <a:spcPts val="4049"/>
              </a:lnSpc>
            </a:pPr>
            <a:r>
              <a:rPr lang="en-US" sz="5250" dirty="0">
                <a:solidFill>
                  <a:srgbClr val="FFFFFF"/>
                </a:solidFill>
                <a:latin typeface="Gotham Condensed"/>
                <a:cs typeface="Segoe UI"/>
              </a:rPr>
              <a:t>danny.norris@houstontx.gov</a:t>
            </a:r>
          </a:p>
          <a:p>
            <a:pPr algn="ctr">
              <a:lnSpc>
                <a:spcPts val="4049"/>
              </a:lnSpc>
            </a:pPr>
            <a:r>
              <a:rPr lang="en-US" sz="5250" dirty="0">
                <a:solidFill>
                  <a:srgbClr val="FFFFFF"/>
                </a:solidFill>
                <a:latin typeface="Gotham Condensed"/>
                <a:cs typeface="Segoe UI"/>
              </a:rPr>
              <a:t>832-393-6483</a:t>
            </a:r>
          </a:p>
        </p:txBody>
      </p:sp>
    </p:spTree>
    <p:extLst>
      <p:ext uri="{BB962C8B-B14F-4D97-AF65-F5344CB8AC3E}">
        <p14:creationId xmlns:p14="http://schemas.microsoft.com/office/powerpoint/2010/main" val="394395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82560"/>
        </a:solidFill>
        <a:effectLst/>
      </p:bgPr>
    </p:bg>
    <p:spTree>
      <p:nvGrpSpPr>
        <p:cNvPr id="1" name=""/>
        <p:cNvGrpSpPr/>
        <p:nvPr/>
      </p:nvGrpSpPr>
      <p:grpSpPr>
        <a:xfrm>
          <a:off x="0" y="0"/>
          <a:ext cx="0" cy="0"/>
          <a:chOff x="0" y="0"/>
          <a:chExt cx="0" cy="0"/>
        </a:xfrm>
      </p:grpSpPr>
      <p:grpSp>
        <p:nvGrpSpPr>
          <p:cNvPr id="2" name="Group 2"/>
          <p:cNvGrpSpPr/>
          <p:nvPr/>
        </p:nvGrpSpPr>
        <p:grpSpPr>
          <a:xfrm>
            <a:off x="-2394001" y="0"/>
            <a:ext cx="7551496" cy="10182447"/>
            <a:chOff x="0" y="0"/>
            <a:chExt cx="449442" cy="606029"/>
          </a:xfrm>
        </p:grpSpPr>
        <p:sp>
          <p:nvSpPr>
            <p:cNvPr id="3" name="Freeform 3"/>
            <p:cNvSpPr/>
            <p:nvPr/>
          </p:nvSpPr>
          <p:spPr>
            <a:xfrm>
              <a:off x="0" y="0"/>
              <a:ext cx="449442" cy="606029"/>
            </a:xfrm>
            <a:custGeom>
              <a:avLst/>
              <a:gdLst/>
              <a:ahLst/>
              <a:cxnLst/>
              <a:rect l="l" t="t" r="r" b="b"/>
              <a:pathLst>
                <a:path w="449442" h="606029">
                  <a:moveTo>
                    <a:pt x="246242" y="0"/>
                  </a:moveTo>
                  <a:lnTo>
                    <a:pt x="0" y="0"/>
                  </a:lnTo>
                  <a:lnTo>
                    <a:pt x="203200" y="606029"/>
                  </a:lnTo>
                  <a:lnTo>
                    <a:pt x="449442" y="606029"/>
                  </a:lnTo>
                  <a:lnTo>
                    <a:pt x="246242" y="0"/>
                  </a:lnTo>
                  <a:close/>
                </a:path>
              </a:pathLst>
            </a:custGeom>
            <a:blipFill>
              <a:blip r:embed="rId2"/>
              <a:stretch>
                <a:fillRect l="-40002" r="-40002"/>
              </a:stretch>
            </a:blipFill>
          </p:spPr>
          <p:txBody>
            <a:bodyPr/>
            <a:lstStyle/>
            <a:p>
              <a:endParaRPr lang="en-US"/>
            </a:p>
          </p:txBody>
        </p:sp>
      </p:grpSp>
      <p:sp>
        <p:nvSpPr>
          <p:cNvPr id="4" name="TextBox 4"/>
          <p:cNvSpPr txBox="1"/>
          <p:nvPr/>
        </p:nvSpPr>
        <p:spPr>
          <a:xfrm>
            <a:off x="11852251" y="8806722"/>
            <a:ext cx="4215947" cy="1560768"/>
          </a:xfrm>
          <a:prstGeom prst="rect">
            <a:avLst/>
          </a:prstGeom>
        </p:spPr>
        <p:txBody>
          <a:bodyPr lIns="0" tIns="0" rIns="0" bIns="0" rtlCol="0" anchor="t">
            <a:spAutoFit/>
          </a:bodyPr>
          <a:lstStyle/>
          <a:p>
            <a:pPr algn="r">
              <a:lnSpc>
                <a:spcPts val="11159"/>
              </a:lnSpc>
            </a:pPr>
            <a:r>
              <a:rPr lang="en-US" sz="13128" b="1" spc="-420">
                <a:solidFill>
                  <a:srgbClr val="FFFFFF"/>
                </a:solidFill>
                <a:latin typeface="Gotham Condensed Bold"/>
                <a:ea typeface="Gotham Condensed Bold"/>
                <a:cs typeface="Gotham Condensed Bold"/>
                <a:sym typeface="Gotham Condensed Bold"/>
              </a:rPr>
              <a:t>mission</a:t>
            </a:r>
          </a:p>
        </p:txBody>
      </p:sp>
      <p:sp>
        <p:nvSpPr>
          <p:cNvPr id="5" name="TextBox 5"/>
          <p:cNvSpPr txBox="1"/>
          <p:nvPr/>
        </p:nvSpPr>
        <p:spPr>
          <a:xfrm>
            <a:off x="5559777" y="380336"/>
            <a:ext cx="9281752" cy="886221"/>
          </a:xfrm>
          <a:prstGeom prst="rect">
            <a:avLst/>
          </a:prstGeom>
        </p:spPr>
        <p:txBody>
          <a:bodyPr lIns="0" tIns="0" rIns="0" bIns="0" rtlCol="0" anchor="t">
            <a:spAutoFit/>
          </a:bodyPr>
          <a:lstStyle/>
          <a:p>
            <a:pPr algn="ctr">
              <a:lnSpc>
                <a:spcPts val="3352"/>
              </a:lnSpc>
            </a:pPr>
            <a:r>
              <a:rPr lang="en-US" sz="3943" spc="528">
                <a:solidFill>
                  <a:srgbClr val="FFFFFF"/>
                </a:solidFill>
                <a:latin typeface="Gotham Condensed"/>
                <a:ea typeface="Gotham Condensed"/>
                <a:cs typeface="Gotham Condensed"/>
                <a:sym typeface="Gotham Condensed"/>
              </a:rPr>
              <a:t>CITY OF HOUSTON LEGAL DEPARTMENT </a:t>
            </a:r>
          </a:p>
          <a:p>
            <a:pPr algn="ctr">
              <a:lnSpc>
                <a:spcPts val="3352"/>
              </a:lnSpc>
            </a:pPr>
            <a:endParaRPr lang="en-US" sz="3943" spc="528">
              <a:solidFill>
                <a:srgbClr val="FFFFFF"/>
              </a:solidFill>
              <a:latin typeface="Gotham Condensed"/>
              <a:ea typeface="Gotham Condensed"/>
              <a:cs typeface="Gotham Condensed"/>
              <a:sym typeface="Gotham Condensed"/>
            </a:endParaRPr>
          </a:p>
        </p:txBody>
      </p:sp>
      <p:sp>
        <p:nvSpPr>
          <p:cNvPr id="6" name="TextBox 6"/>
          <p:cNvSpPr txBox="1"/>
          <p:nvPr/>
        </p:nvSpPr>
        <p:spPr>
          <a:xfrm>
            <a:off x="4786538" y="1247507"/>
            <a:ext cx="11072555" cy="8316613"/>
          </a:xfrm>
          <a:prstGeom prst="rect">
            <a:avLst/>
          </a:prstGeom>
        </p:spPr>
        <p:txBody>
          <a:bodyPr lIns="0" tIns="0" rIns="0" bIns="0" rtlCol="0" anchor="t">
            <a:spAutoFit/>
          </a:bodyPr>
          <a:lstStyle/>
          <a:p>
            <a:pPr algn="just">
              <a:lnSpc>
                <a:spcPts val="2670"/>
              </a:lnSpc>
            </a:pPr>
            <a:r>
              <a:rPr lang="en-US" sz="2070">
                <a:solidFill>
                  <a:srgbClr val="FFFFFF"/>
                </a:solidFill>
                <a:latin typeface="Roboto"/>
                <a:ea typeface="Roboto"/>
                <a:cs typeface="Roboto"/>
                <a:sym typeface="Roboto"/>
              </a:rPr>
              <a:t>About the Legal Department</a:t>
            </a:r>
          </a:p>
          <a:p>
            <a:pPr algn="just">
              <a:lnSpc>
                <a:spcPts val="2670"/>
              </a:lnSpc>
            </a:pPr>
            <a:endParaRPr lang="en-US" sz="2070">
              <a:solidFill>
                <a:srgbClr val="FFFFFF"/>
              </a:solidFill>
              <a:latin typeface="Roboto"/>
              <a:ea typeface="Roboto"/>
              <a:cs typeface="Roboto"/>
              <a:sym typeface="Roboto"/>
            </a:endParaRPr>
          </a:p>
          <a:p>
            <a:pPr algn="just">
              <a:lnSpc>
                <a:spcPts val="2670"/>
              </a:lnSpc>
            </a:pPr>
            <a:r>
              <a:rPr lang="en-US" sz="2070">
                <a:solidFill>
                  <a:srgbClr val="FFFFFF"/>
                </a:solidFill>
                <a:latin typeface="Roboto"/>
                <a:ea typeface="Roboto"/>
                <a:cs typeface="Roboto"/>
                <a:sym typeface="Roboto"/>
              </a:rPr>
              <a:t>MISSION STATEMENT</a:t>
            </a:r>
          </a:p>
          <a:p>
            <a:pPr algn="just">
              <a:lnSpc>
                <a:spcPts val="2670"/>
              </a:lnSpc>
            </a:pPr>
            <a:endParaRPr lang="en-US" sz="2070">
              <a:solidFill>
                <a:srgbClr val="FFFFFF"/>
              </a:solidFill>
              <a:latin typeface="Roboto"/>
              <a:ea typeface="Roboto"/>
              <a:cs typeface="Roboto"/>
              <a:sym typeface="Roboto"/>
            </a:endParaRPr>
          </a:p>
          <a:p>
            <a:pPr algn="just">
              <a:lnSpc>
                <a:spcPts val="2670"/>
              </a:lnSpc>
            </a:pPr>
            <a:r>
              <a:rPr lang="en-US" sz="2070">
                <a:solidFill>
                  <a:srgbClr val="FFFFFF"/>
                </a:solidFill>
                <a:latin typeface="Roboto"/>
                <a:ea typeface="Roboto"/>
                <a:cs typeface="Roboto"/>
                <a:sym typeface="Roboto"/>
              </a:rPr>
              <a:t>The City of Houston Legal Department strives to provide the highest quality municipal legal </a:t>
            </a:r>
            <a:r>
              <a:rPr lang="en-US" sz="2070" b="1">
                <a:solidFill>
                  <a:srgbClr val="FFFFFF"/>
                </a:solidFill>
                <a:latin typeface="Roboto Bold"/>
                <a:ea typeface="Roboto Bold"/>
                <a:cs typeface="Roboto Bold"/>
                <a:sym typeface="Roboto Bold"/>
              </a:rPr>
              <a:t>s</a:t>
            </a:r>
            <a:r>
              <a:rPr lang="en-US" sz="2070">
                <a:solidFill>
                  <a:srgbClr val="FFFFFF"/>
                </a:solidFill>
                <a:latin typeface="Roboto"/>
                <a:ea typeface="Roboto"/>
                <a:cs typeface="Roboto"/>
                <a:sym typeface="Roboto"/>
              </a:rPr>
              <a:t>ervices to the City, its elected and appointed officials, and its employees in the most efficient manner feasible through adherence to the following guiding principles:</a:t>
            </a:r>
          </a:p>
          <a:p>
            <a:pPr algn="just">
              <a:lnSpc>
                <a:spcPts val="2670"/>
              </a:lnSpc>
            </a:pPr>
            <a:endParaRPr lang="en-US" sz="2070">
              <a:solidFill>
                <a:srgbClr val="FFFFFF"/>
              </a:solidFill>
              <a:latin typeface="Roboto"/>
              <a:ea typeface="Roboto"/>
              <a:cs typeface="Roboto"/>
              <a:sym typeface="Roboto"/>
            </a:endParaRPr>
          </a:p>
          <a:p>
            <a:pPr algn="just">
              <a:lnSpc>
                <a:spcPts val="2670"/>
              </a:lnSpc>
            </a:pPr>
            <a:r>
              <a:rPr lang="en-US" sz="2070" b="1" u="sng">
                <a:solidFill>
                  <a:srgbClr val="FFFFFF"/>
                </a:solidFill>
                <a:latin typeface="Roboto Bold"/>
                <a:ea typeface="Roboto Bold"/>
                <a:cs typeface="Roboto Bold"/>
                <a:sym typeface="Roboto Bold"/>
              </a:rPr>
              <a:t>Quality &amp; Service</a:t>
            </a:r>
            <a:r>
              <a:rPr lang="en-US" sz="2070" b="1">
                <a:solidFill>
                  <a:srgbClr val="FFFFFF"/>
                </a:solidFill>
                <a:latin typeface="Roboto Bold"/>
                <a:ea typeface="Roboto Bold"/>
                <a:cs typeface="Roboto Bold"/>
                <a:sym typeface="Roboto Bold"/>
              </a:rPr>
              <a:t> </a:t>
            </a:r>
          </a:p>
          <a:p>
            <a:pPr algn="just">
              <a:lnSpc>
                <a:spcPts val="2670"/>
              </a:lnSpc>
            </a:pPr>
            <a:r>
              <a:rPr lang="en-US" sz="2070">
                <a:solidFill>
                  <a:srgbClr val="FFFFFF"/>
                </a:solidFill>
                <a:latin typeface="Roboto"/>
                <a:ea typeface="Roboto"/>
                <a:cs typeface="Roboto"/>
                <a:sym typeface="Roboto"/>
              </a:rPr>
              <a:t>Achieving high customer satisfaction as judged by our clients.</a:t>
            </a:r>
          </a:p>
          <a:p>
            <a:pPr algn="just">
              <a:lnSpc>
                <a:spcPts val="2670"/>
              </a:lnSpc>
            </a:pPr>
            <a:endParaRPr lang="en-US" sz="2070">
              <a:solidFill>
                <a:srgbClr val="FFFFFF"/>
              </a:solidFill>
              <a:latin typeface="Roboto"/>
              <a:ea typeface="Roboto"/>
              <a:cs typeface="Roboto"/>
              <a:sym typeface="Roboto"/>
            </a:endParaRPr>
          </a:p>
          <a:p>
            <a:pPr algn="just">
              <a:lnSpc>
                <a:spcPts val="2670"/>
              </a:lnSpc>
            </a:pPr>
            <a:r>
              <a:rPr lang="en-US" sz="2070" b="1" u="sng">
                <a:solidFill>
                  <a:srgbClr val="FFFFFF"/>
                </a:solidFill>
                <a:latin typeface="Roboto Bold"/>
                <a:ea typeface="Roboto Bold"/>
                <a:cs typeface="Roboto Bold"/>
                <a:sym typeface="Roboto Bold"/>
              </a:rPr>
              <a:t>Partnership &amp; Teamwork</a:t>
            </a:r>
            <a:r>
              <a:rPr lang="en-US" sz="2070" b="1">
                <a:solidFill>
                  <a:srgbClr val="FFFFFF"/>
                </a:solidFill>
                <a:latin typeface="Roboto Bold"/>
                <a:ea typeface="Roboto Bold"/>
                <a:cs typeface="Roboto Bold"/>
                <a:sym typeface="Roboto Bold"/>
              </a:rPr>
              <a:t> </a:t>
            </a:r>
          </a:p>
          <a:p>
            <a:pPr algn="just">
              <a:lnSpc>
                <a:spcPts val="2670"/>
              </a:lnSpc>
            </a:pPr>
            <a:r>
              <a:rPr lang="en-US" sz="2070">
                <a:solidFill>
                  <a:srgbClr val="FFFFFF"/>
                </a:solidFill>
                <a:latin typeface="Roboto"/>
                <a:ea typeface="Roboto"/>
                <a:cs typeface="Roboto"/>
                <a:sym typeface="Roboto"/>
              </a:rPr>
              <a:t>Working cooperatively internally and with our clients to achieve the City’s goals.</a:t>
            </a:r>
          </a:p>
          <a:p>
            <a:pPr algn="just">
              <a:lnSpc>
                <a:spcPts val="2670"/>
              </a:lnSpc>
            </a:pPr>
            <a:endParaRPr lang="en-US" sz="2070">
              <a:solidFill>
                <a:srgbClr val="FFFFFF"/>
              </a:solidFill>
              <a:latin typeface="Roboto"/>
              <a:ea typeface="Roboto"/>
              <a:cs typeface="Roboto"/>
              <a:sym typeface="Roboto"/>
            </a:endParaRPr>
          </a:p>
          <a:p>
            <a:pPr algn="just">
              <a:lnSpc>
                <a:spcPts val="2670"/>
              </a:lnSpc>
            </a:pPr>
            <a:r>
              <a:rPr lang="en-US" sz="2070" b="1">
                <a:solidFill>
                  <a:srgbClr val="FFFFFF"/>
                </a:solidFill>
                <a:latin typeface="Roboto Bold"/>
                <a:ea typeface="Roboto Bold"/>
                <a:cs typeface="Roboto Bold"/>
                <a:sym typeface="Roboto Bold"/>
              </a:rPr>
              <a:t>I</a:t>
            </a:r>
            <a:r>
              <a:rPr lang="en-US" sz="2070" b="1" u="sng">
                <a:solidFill>
                  <a:srgbClr val="FFFFFF"/>
                </a:solidFill>
                <a:latin typeface="Roboto Bold"/>
                <a:ea typeface="Roboto Bold"/>
                <a:cs typeface="Roboto Bold"/>
                <a:sym typeface="Roboto Bold"/>
              </a:rPr>
              <a:t>ntegrity &amp; Candor </a:t>
            </a:r>
          </a:p>
          <a:p>
            <a:pPr algn="just">
              <a:lnSpc>
                <a:spcPts val="2670"/>
              </a:lnSpc>
            </a:pPr>
            <a:r>
              <a:rPr lang="en-US" sz="2070">
                <a:solidFill>
                  <a:srgbClr val="FFFFFF"/>
                </a:solidFill>
                <a:latin typeface="Roboto"/>
                <a:ea typeface="Roboto"/>
                <a:cs typeface="Roboto"/>
                <a:sym typeface="Roboto"/>
              </a:rPr>
              <a:t>Acting with a commitment to honesty and ethical behavior,</a:t>
            </a:r>
          </a:p>
          <a:p>
            <a:pPr algn="just">
              <a:lnSpc>
                <a:spcPts val="2670"/>
              </a:lnSpc>
            </a:pPr>
            <a:endParaRPr lang="en-US" sz="2070">
              <a:solidFill>
                <a:srgbClr val="FFFFFF"/>
              </a:solidFill>
              <a:latin typeface="Roboto"/>
              <a:ea typeface="Roboto"/>
              <a:cs typeface="Roboto"/>
              <a:sym typeface="Roboto"/>
            </a:endParaRPr>
          </a:p>
          <a:p>
            <a:pPr algn="just">
              <a:lnSpc>
                <a:spcPts val="2670"/>
              </a:lnSpc>
            </a:pPr>
            <a:r>
              <a:rPr lang="en-US" sz="2070" b="1" i="1" u="sng">
                <a:solidFill>
                  <a:srgbClr val="FFFFFF"/>
                </a:solidFill>
                <a:latin typeface="Roboto Bold Italics"/>
                <a:ea typeface="Roboto Bold Italics"/>
                <a:cs typeface="Roboto Bold Italics"/>
                <a:sym typeface="Roboto Bold Italics"/>
              </a:rPr>
              <a:t>D</a:t>
            </a:r>
            <a:r>
              <a:rPr lang="en-US" sz="2070" b="1" u="sng">
                <a:solidFill>
                  <a:srgbClr val="FFFFFF"/>
                </a:solidFill>
                <a:latin typeface="Roboto Bold"/>
                <a:ea typeface="Roboto Bold"/>
                <a:cs typeface="Roboto Bold"/>
                <a:sym typeface="Roboto Bold"/>
              </a:rPr>
              <a:t>ignity &amp; Diversity</a:t>
            </a:r>
            <a:r>
              <a:rPr lang="en-US" sz="2070" b="1">
                <a:solidFill>
                  <a:srgbClr val="FFFFFF"/>
                </a:solidFill>
                <a:latin typeface="Roboto Bold"/>
                <a:ea typeface="Roboto Bold"/>
                <a:cs typeface="Roboto Bold"/>
                <a:sym typeface="Roboto Bold"/>
              </a:rPr>
              <a:t> </a:t>
            </a:r>
          </a:p>
          <a:p>
            <a:pPr algn="just">
              <a:lnSpc>
                <a:spcPts val="2670"/>
              </a:lnSpc>
            </a:pPr>
            <a:r>
              <a:rPr lang="en-US" sz="2070">
                <a:solidFill>
                  <a:srgbClr val="FFFFFF"/>
                </a:solidFill>
                <a:latin typeface="Roboto"/>
                <a:ea typeface="Roboto"/>
                <a:cs typeface="Roboto"/>
                <a:sym typeface="Roboto"/>
              </a:rPr>
              <a:t>Demonstrating esteem for the worth of each individual,</a:t>
            </a:r>
          </a:p>
          <a:p>
            <a:pPr algn="just">
              <a:lnSpc>
                <a:spcPts val="2670"/>
              </a:lnSpc>
            </a:pPr>
            <a:endParaRPr lang="en-US" sz="2070">
              <a:solidFill>
                <a:srgbClr val="FFFFFF"/>
              </a:solidFill>
              <a:latin typeface="Roboto"/>
              <a:ea typeface="Roboto"/>
              <a:cs typeface="Roboto"/>
              <a:sym typeface="Roboto"/>
            </a:endParaRPr>
          </a:p>
          <a:p>
            <a:pPr algn="just">
              <a:lnSpc>
                <a:spcPts val="2670"/>
              </a:lnSpc>
            </a:pPr>
            <a:r>
              <a:rPr lang="en-US" sz="2070" u="sng">
                <a:solidFill>
                  <a:srgbClr val="FFFFFF"/>
                </a:solidFill>
                <a:latin typeface="Roboto"/>
                <a:ea typeface="Roboto"/>
                <a:cs typeface="Roboto"/>
                <a:sym typeface="Roboto"/>
              </a:rPr>
              <a:t>I</a:t>
            </a:r>
            <a:r>
              <a:rPr lang="en-US" sz="2070" b="1" u="sng">
                <a:solidFill>
                  <a:srgbClr val="FFFFFF"/>
                </a:solidFill>
                <a:latin typeface="Roboto Bold"/>
                <a:ea typeface="Roboto Bold"/>
                <a:cs typeface="Roboto Bold"/>
                <a:sym typeface="Roboto Bold"/>
              </a:rPr>
              <a:t>nnovation &amp; Imagination</a:t>
            </a:r>
            <a:r>
              <a:rPr lang="en-US" sz="2070" b="1">
                <a:solidFill>
                  <a:srgbClr val="FFFFFF"/>
                </a:solidFill>
                <a:latin typeface="Roboto Bold"/>
                <a:ea typeface="Roboto Bold"/>
                <a:cs typeface="Roboto Bold"/>
                <a:sym typeface="Roboto Bold"/>
              </a:rPr>
              <a:t> </a:t>
            </a:r>
          </a:p>
          <a:p>
            <a:pPr algn="just">
              <a:lnSpc>
                <a:spcPts val="2670"/>
              </a:lnSpc>
            </a:pPr>
            <a:r>
              <a:rPr lang="en-US" sz="2070">
                <a:solidFill>
                  <a:srgbClr val="FFFFFF"/>
                </a:solidFill>
                <a:latin typeface="Roboto"/>
                <a:ea typeface="Roboto"/>
                <a:cs typeface="Roboto"/>
                <a:sym typeface="Roboto"/>
              </a:rPr>
              <a:t>Seeking novel and creative approaches to achieving the City’s objectives.</a:t>
            </a:r>
          </a:p>
          <a:p>
            <a:pPr algn="just">
              <a:lnSpc>
                <a:spcPts val="4423"/>
              </a:lnSpc>
            </a:pPr>
            <a:endParaRPr lang="en-US" sz="2070">
              <a:solidFill>
                <a:srgbClr val="FFFFFF"/>
              </a:solidFill>
              <a:latin typeface="Roboto"/>
              <a:ea typeface="Roboto"/>
              <a:cs typeface="Roboto"/>
              <a:sym typeface="Roboto"/>
            </a:endParaRPr>
          </a:p>
          <a:p>
            <a:pPr algn="just">
              <a:lnSpc>
                <a:spcPts val="3488"/>
              </a:lnSpc>
            </a:pPr>
            <a:endParaRPr lang="en-US" sz="2070">
              <a:solidFill>
                <a:srgbClr val="FFFFFF"/>
              </a:solidFill>
              <a:latin typeface="Roboto"/>
              <a:ea typeface="Roboto"/>
              <a:cs typeface="Roboto"/>
              <a:sym typeface="Roboto"/>
            </a:endParaRPr>
          </a:p>
        </p:txBody>
      </p:sp>
      <p:sp>
        <p:nvSpPr>
          <p:cNvPr id="7" name="Freeform 7"/>
          <p:cNvSpPr/>
          <p:nvPr/>
        </p:nvSpPr>
        <p:spPr>
          <a:xfrm>
            <a:off x="16241200" y="8186662"/>
            <a:ext cx="2036200" cy="2024322"/>
          </a:xfrm>
          <a:custGeom>
            <a:avLst/>
            <a:gdLst/>
            <a:ahLst/>
            <a:cxnLst/>
            <a:rect l="l" t="t" r="r" b="b"/>
            <a:pathLst>
              <a:path w="2036200" h="2024322">
                <a:moveTo>
                  <a:pt x="0" y="0"/>
                </a:moveTo>
                <a:lnTo>
                  <a:pt x="2036200" y="0"/>
                </a:lnTo>
                <a:lnTo>
                  <a:pt x="2036200" y="2024322"/>
                </a:lnTo>
                <a:lnTo>
                  <a:pt x="0" y="202432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82560"/>
        </a:solidFill>
        <a:effectLst/>
      </p:bgPr>
    </p:bg>
    <p:spTree>
      <p:nvGrpSpPr>
        <p:cNvPr id="1" name="">
          <a:extLst>
            <a:ext uri="{FF2B5EF4-FFF2-40B4-BE49-F238E27FC236}">
              <a16:creationId xmlns:a16="http://schemas.microsoft.com/office/drawing/2014/main" id="{7463E922-75FD-9BB4-8A8F-47FE764EB78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1A98583-243A-95BF-6683-E830801D65FB}"/>
              </a:ext>
            </a:extLst>
          </p:cNvPr>
          <p:cNvSpPr txBox="1"/>
          <p:nvPr/>
        </p:nvSpPr>
        <p:spPr>
          <a:xfrm>
            <a:off x="2720879" y="4267256"/>
            <a:ext cx="15180935" cy="3476849"/>
          </a:xfrm>
          <a:prstGeom prst="rect">
            <a:avLst/>
          </a:prstGeom>
        </p:spPr>
        <p:txBody>
          <a:bodyPr lIns="0" tIns="0" rIns="0" bIns="0" rtlCol="0" anchor="t">
            <a:spAutoFit/>
          </a:bodyPr>
          <a:lstStyle/>
          <a:p>
            <a:pPr algn="r">
              <a:lnSpc>
                <a:spcPts val="13204"/>
              </a:lnSpc>
            </a:pPr>
            <a:r>
              <a:rPr lang="en-US" sz="15500" b="1" dirty="0">
                <a:solidFill>
                  <a:srgbClr val="FFFFFF"/>
                </a:solidFill>
                <a:latin typeface="Gotham Condensed Bold"/>
                <a:ea typeface="Gotham Condensed Bold"/>
                <a:cs typeface="Gotham Condensed Bold"/>
                <a:sym typeface="Gotham Condensed Bold"/>
              </a:rPr>
              <a:t> Proposition A Background</a:t>
            </a:r>
            <a:endParaRPr lang="en-US" dirty="0"/>
          </a:p>
        </p:txBody>
      </p:sp>
      <p:sp>
        <p:nvSpPr>
          <p:cNvPr id="3" name="TextBox 3">
            <a:extLst>
              <a:ext uri="{FF2B5EF4-FFF2-40B4-BE49-F238E27FC236}">
                <a16:creationId xmlns:a16="http://schemas.microsoft.com/office/drawing/2014/main" id="{4D65D9F9-4E92-A8F0-29BB-810210B18873}"/>
              </a:ext>
            </a:extLst>
          </p:cNvPr>
          <p:cNvSpPr txBox="1"/>
          <p:nvPr/>
        </p:nvSpPr>
        <p:spPr>
          <a:xfrm>
            <a:off x="13285318" y="9786666"/>
            <a:ext cx="4788657" cy="248238"/>
          </a:xfrm>
          <a:prstGeom prst="rect">
            <a:avLst/>
          </a:prstGeom>
        </p:spPr>
        <p:txBody>
          <a:bodyPr lIns="0" tIns="0" rIns="0" bIns="0" rtlCol="0" anchor="t">
            <a:spAutoFit/>
          </a:bodyPr>
          <a:lstStyle/>
          <a:p>
            <a:pPr algn="ctr">
              <a:lnSpc>
                <a:spcPts val="1720"/>
              </a:lnSpc>
            </a:pPr>
            <a:r>
              <a:rPr lang="en-US" sz="2023" spc="271">
                <a:solidFill>
                  <a:srgbClr val="FFFFFF"/>
                </a:solidFill>
                <a:latin typeface="Gotham Condensed"/>
                <a:ea typeface="Gotham Condensed"/>
                <a:cs typeface="Gotham Condensed"/>
                <a:sym typeface="Gotham Condensed"/>
              </a:rPr>
              <a:t>CITY OF HOUSTON LEGAL DEPARTMENT </a:t>
            </a:r>
          </a:p>
        </p:txBody>
      </p:sp>
      <p:sp>
        <p:nvSpPr>
          <p:cNvPr id="4" name="AutoShape 4">
            <a:extLst>
              <a:ext uri="{FF2B5EF4-FFF2-40B4-BE49-F238E27FC236}">
                <a16:creationId xmlns:a16="http://schemas.microsoft.com/office/drawing/2014/main" id="{5290A308-AF21-FE04-91A5-CA4940411474}"/>
              </a:ext>
            </a:extLst>
          </p:cNvPr>
          <p:cNvSpPr/>
          <p:nvPr/>
        </p:nvSpPr>
        <p:spPr>
          <a:xfrm flipV="1">
            <a:off x="5379251" y="3933904"/>
            <a:ext cx="12698553" cy="19050"/>
          </a:xfrm>
          <a:prstGeom prst="line">
            <a:avLst/>
          </a:prstGeom>
          <a:ln w="38100" cap="flat">
            <a:solidFill>
              <a:srgbClr val="FFFFFF"/>
            </a:solidFill>
            <a:prstDash val="sysDot"/>
            <a:headEnd type="none" w="sm" len="sm"/>
            <a:tailEnd type="none" w="sm" len="sm"/>
          </a:ln>
        </p:spPr>
        <p:txBody>
          <a:bodyPr/>
          <a:lstStyle/>
          <a:p>
            <a:endParaRPr lang="en-US"/>
          </a:p>
        </p:txBody>
      </p:sp>
      <p:sp>
        <p:nvSpPr>
          <p:cNvPr id="5" name="Freeform 5">
            <a:extLst>
              <a:ext uri="{FF2B5EF4-FFF2-40B4-BE49-F238E27FC236}">
                <a16:creationId xmlns:a16="http://schemas.microsoft.com/office/drawing/2014/main" id="{869A10B6-793E-5CC9-A947-D609EA294A16}"/>
              </a:ext>
            </a:extLst>
          </p:cNvPr>
          <p:cNvSpPr/>
          <p:nvPr/>
        </p:nvSpPr>
        <p:spPr>
          <a:xfrm>
            <a:off x="493912" y="388733"/>
            <a:ext cx="2679344" cy="2663714"/>
          </a:xfrm>
          <a:custGeom>
            <a:avLst/>
            <a:gdLst/>
            <a:ahLst/>
            <a:cxnLst/>
            <a:rect l="l" t="t" r="r" b="b"/>
            <a:pathLst>
              <a:path w="2679344" h="2663714">
                <a:moveTo>
                  <a:pt x="0" y="0"/>
                </a:moveTo>
                <a:lnTo>
                  <a:pt x="2679344" y="0"/>
                </a:lnTo>
                <a:lnTo>
                  <a:pt x="2679344" y="2663714"/>
                </a:lnTo>
                <a:lnTo>
                  <a:pt x="0" y="2663714"/>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2713610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812487" y="401745"/>
            <a:ext cx="13046722" cy="626955"/>
          </a:xfrm>
          <a:prstGeom prst="rect">
            <a:avLst/>
          </a:prstGeom>
        </p:spPr>
        <p:txBody>
          <a:bodyPr lIns="0" tIns="0" rIns="0" bIns="0" rtlCol="0" anchor="t">
            <a:spAutoFit/>
          </a:bodyPr>
          <a:lstStyle/>
          <a:p>
            <a:pPr algn="ctr">
              <a:lnSpc>
                <a:spcPts val="4490"/>
              </a:lnSpc>
            </a:pPr>
            <a:r>
              <a:rPr lang="en-US" sz="5282" b="1" spc="707">
                <a:solidFill>
                  <a:srgbClr val="282560"/>
                </a:solidFill>
                <a:latin typeface="Gotham Condensed Bold"/>
                <a:ea typeface="Gotham Condensed Bold"/>
                <a:cs typeface="Gotham Condensed Bold"/>
                <a:sym typeface="Gotham Condensed Bold"/>
              </a:rPr>
              <a:t>PROPOSITION A BACKGROUND </a:t>
            </a:r>
          </a:p>
        </p:txBody>
      </p:sp>
      <p:sp>
        <p:nvSpPr>
          <p:cNvPr id="5" name="TextBox 5"/>
          <p:cNvSpPr txBox="1"/>
          <p:nvPr/>
        </p:nvSpPr>
        <p:spPr>
          <a:xfrm>
            <a:off x="10280011" y="1743695"/>
            <a:ext cx="7581906" cy="6566285"/>
          </a:xfrm>
          <a:prstGeom prst="rect">
            <a:avLst/>
          </a:prstGeom>
        </p:spPr>
        <p:txBody>
          <a:bodyPr lIns="0" tIns="0" rIns="0" bIns="0" rtlCol="0" anchor="t">
            <a:spAutoFit/>
          </a:bodyPr>
          <a:lstStyle/>
          <a:p>
            <a:pPr>
              <a:lnSpc>
                <a:spcPts val="3345"/>
              </a:lnSpc>
            </a:pPr>
            <a:r>
              <a:rPr lang="en-US" sz="3300" b="1" spc="110" dirty="0">
                <a:solidFill>
                  <a:srgbClr val="282560"/>
                </a:solidFill>
                <a:latin typeface="Gotham Condensed Bold"/>
                <a:ea typeface="Gotham Condensed Bold"/>
                <a:cs typeface="Gotham Condensed Bold"/>
                <a:sym typeface="Gotham Condensed Bold"/>
              </a:rPr>
              <a:t>City Charter notes City Council Members have legislative power only. ​</a:t>
            </a:r>
            <a:endParaRPr lang="en-US"/>
          </a:p>
          <a:p>
            <a:pPr>
              <a:lnSpc>
                <a:spcPts val="3345"/>
              </a:lnSpc>
            </a:pPr>
            <a:endParaRPr lang="en-US" sz="3345" b="1" spc="110">
              <a:solidFill>
                <a:srgbClr val="282560"/>
              </a:solidFill>
              <a:latin typeface="Gotham Condensed Bold"/>
              <a:ea typeface="Gotham Condensed Bold"/>
              <a:cs typeface="Gotham Condensed Bold"/>
            </a:endParaRPr>
          </a:p>
          <a:p>
            <a:pPr>
              <a:lnSpc>
                <a:spcPts val="3345"/>
              </a:lnSpc>
            </a:pPr>
            <a:r>
              <a:rPr lang="en-US" sz="2500" b="1" spc="110" dirty="0">
                <a:solidFill>
                  <a:srgbClr val="282560"/>
                </a:solidFill>
                <a:latin typeface="Gotham Condensed Bold"/>
                <a:ea typeface="Gotham Condensed Bold"/>
                <a:cs typeface="Gotham Condensed Bold"/>
                <a:sym typeface="Gotham Condensed Bold"/>
              </a:rPr>
              <a:t>-Use this power to approve annual budget, ordinances, and appointments by the administration.​</a:t>
            </a:r>
            <a:endParaRPr lang="en-US" sz="2500" b="1" spc="110" dirty="0">
              <a:solidFill>
                <a:srgbClr val="282560"/>
              </a:solidFill>
              <a:latin typeface="Gotham Condensed Bold"/>
              <a:ea typeface="Gotham Condensed Bold"/>
              <a:cs typeface="Gotham Condensed Bold"/>
            </a:endParaRPr>
          </a:p>
          <a:p>
            <a:pPr>
              <a:lnSpc>
                <a:spcPts val="3345"/>
              </a:lnSpc>
            </a:pPr>
            <a:endParaRPr lang="en-US" sz="2500" b="1" spc="110" dirty="0">
              <a:solidFill>
                <a:srgbClr val="282560"/>
              </a:solidFill>
              <a:latin typeface="Gotham Condensed Bold"/>
              <a:ea typeface="Gotham Condensed Bold"/>
              <a:cs typeface="Gotham Condensed Bold"/>
            </a:endParaRPr>
          </a:p>
          <a:p>
            <a:pPr>
              <a:lnSpc>
                <a:spcPts val="3345"/>
              </a:lnSpc>
            </a:pPr>
            <a:r>
              <a:rPr lang="en-US" sz="2500" b="1" spc="110" dirty="0">
                <a:solidFill>
                  <a:srgbClr val="282560"/>
                </a:solidFill>
                <a:latin typeface="Gotham Condensed Bold"/>
                <a:ea typeface="Gotham Condensed Bold"/>
                <a:cs typeface="Gotham Condensed Bold"/>
                <a:sym typeface="Gotham Condensed Bold"/>
              </a:rPr>
              <a:t>-Administrative power remains with the Mayor and his administration. ​</a:t>
            </a:r>
            <a:endParaRPr lang="en-US" sz="2500" b="1" spc="110" dirty="0">
              <a:solidFill>
                <a:srgbClr val="282560"/>
              </a:solidFill>
              <a:latin typeface="Gotham Condensed Bold"/>
              <a:ea typeface="Gotham Condensed Bold"/>
              <a:cs typeface="Gotham Condensed Bold"/>
            </a:endParaRPr>
          </a:p>
          <a:p>
            <a:pPr>
              <a:lnSpc>
                <a:spcPts val="3345"/>
              </a:lnSpc>
            </a:pPr>
            <a:endParaRPr lang="en-US" sz="2500" b="1" spc="110" dirty="0">
              <a:solidFill>
                <a:srgbClr val="282560"/>
              </a:solidFill>
              <a:latin typeface="Gotham Condensed Bold"/>
              <a:ea typeface="Gotham Condensed Bold"/>
              <a:cs typeface="Gotham Condensed Bold"/>
              <a:sym typeface="Gotham Condensed Bold"/>
            </a:endParaRPr>
          </a:p>
          <a:p>
            <a:pPr>
              <a:lnSpc>
                <a:spcPts val="3345"/>
              </a:lnSpc>
            </a:pPr>
            <a:r>
              <a:rPr lang="en-US" sz="3300" b="1" spc="110" dirty="0">
                <a:solidFill>
                  <a:srgbClr val="282560"/>
                </a:solidFill>
                <a:latin typeface="Gotham Condensed Bold"/>
                <a:ea typeface="Gotham Condensed Bold"/>
                <a:cs typeface="Gotham Condensed Bold"/>
                <a:sym typeface="Gotham Condensed Bold"/>
              </a:rPr>
              <a:t>​</a:t>
            </a:r>
            <a:endParaRPr lang="en-US" sz="3300" b="1" spc="110" dirty="0">
              <a:solidFill>
                <a:srgbClr val="282560"/>
              </a:solidFill>
              <a:latin typeface="Gotham Condensed Bold"/>
              <a:ea typeface="Gotham Condensed Bold"/>
              <a:cs typeface="Gotham Condensed Bold"/>
            </a:endParaRPr>
          </a:p>
          <a:p>
            <a:pPr>
              <a:lnSpc>
                <a:spcPts val="3345"/>
              </a:lnSpc>
            </a:pPr>
            <a:r>
              <a:rPr lang="en-US" sz="3300" b="1" spc="110" dirty="0">
                <a:solidFill>
                  <a:srgbClr val="282560"/>
                </a:solidFill>
                <a:latin typeface="Gotham Condensed Bold"/>
                <a:ea typeface="Gotham Condensed Bold"/>
                <a:cs typeface="Gotham Condensed Bold"/>
                <a:sym typeface="Gotham Condensed Bold"/>
              </a:rPr>
              <a:t>Prior to Proposition A, Council members could only call special meetings.​</a:t>
            </a:r>
            <a:endParaRPr lang="en-US" sz="3300" b="1" spc="110" dirty="0">
              <a:solidFill>
                <a:srgbClr val="282560"/>
              </a:solidFill>
              <a:latin typeface="Gotham Condensed Bold"/>
              <a:ea typeface="Gotham Condensed Bold"/>
              <a:cs typeface="Gotham Condensed Bold"/>
            </a:endParaRPr>
          </a:p>
          <a:p>
            <a:pPr>
              <a:lnSpc>
                <a:spcPts val="3345"/>
              </a:lnSpc>
            </a:pPr>
            <a:endParaRPr lang="en-US" sz="2500" b="1" spc="110" dirty="0">
              <a:solidFill>
                <a:srgbClr val="282560"/>
              </a:solidFill>
              <a:latin typeface="Gotham Condensed Bold"/>
              <a:ea typeface="Gotham Condensed Bold"/>
              <a:cs typeface="Gotham Condensed Bold"/>
            </a:endParaRPr>
          </a:p>
          <a:p>
            <a:pPr>
              <a:lnSpc>
                <a:spcPts val="3345"/>
              </a:lnSpc>
            </a:pPr>
            <a:r>
              <a:rPr lang="en-US" sz="2500" b="1" spc="110" dirty="0">
                <a:solidFill>
                  <a:srgbClr val="282560"/>
                </a:solidFill>
                <a:latin typeface="Gotham Condensed Bold"/>
                <a:ea typeface="Gotham Condensed Bold"/>
                <a:cs typeface="Gotham Condensed Bold"/>
                <a:sym typeface="Gotham Condensed Bold"/>
              </a:rPr>
              <a:t>-Such meetings only could take actions if there was quorum</a:t>
            </a:r>
            <a:r>
              <a:rPr lang="en-US" sz="3300" b="1" spc="110" dirty="0">
                <a:solidFill>
                  <a:srgbClr val="282560"/>
                </a:solidFill>
                <a:latin typeface="Gotham Condensed Bold"/>
                <a:ea typeface="Gotham Condensed Bold"/>
                <a:cs typeface="Gotham Condensed Bold"/>
                <a:sym typeface="Gotham Condensed Bold"/>
              </a:rPr>
              <a:t>.</a:t>
            </a:r>
            <a:r>
              <a:rPr lang="en-US" sz="3300" spc="110" dirty="0">
                <a:solidFill>
                  <a:srgbClr val="282560"/>
                </a:solidFill>
                <a:latin typeface="Gotham Condensed"/>
                <a:ea typeface="Gotham Condensed"/>
                <a:cs typeface="Gotham Condensed"/>
                <a:sym typeface="Gotham Condensed"/>
              </a:rPr>
              <a:t>​</a:t>
            </a:r>
            <a:endParaRPr lang="en-US" sz="3300" spc="110" dirty="0">
              <a:solidFill>
                <a:srgbClr val="282560"/>
              </a:solidFill>
              <a:latin typeface="Gotham Condensed"/>
              <a:ea typeface="Gotham Condensed"/>
              <a:cs typeface="Gotham Condensed"/>
            </a:endParaRPr>
          </a:p>
          <a:p>
            <a:pPr>
              <a:lnSpc>
                <a:spcPts val="5556"/>
              </a:lnSpc>
            </a:pPr>
            <a:endParaRPr lang="en-US" sz="3345" spc="110">
              <a:solidFill>
                <a:srgbClr val="282560"/>
              </a:solidFill>
              <a:latin typeface="Gotham Condensed"/>
              <a:ea typeface="Gotham Condensed"/>
              <a:cs typeface="Gotham Condensed"/>
            </a:endParaRPr>
          </a:p>
        </p:txBody>
      </p:sp>
      <p:sp>
        <p:nvSpPr>
          <p:cNvPr id="6" name="Freeform 6"/>
          <p:cNvSpPr/>
          <p:nvPr/>
        </p:nvSpPr>
        <p:spPr>
          <a:xfrm>
            <a:off x="16227796" y="8152533"/>
            <a:ext cx="1859186" cy="1848341"/>
          </a:xfrm>
          <a:custGeom>
            <a:avLst/>
            <a:gdLst/>
            <a:ahLst/>
            <a:cxnLst/>
            <a:rect l="l" t="t" r="r" b="b"/>
            <a:pathLst>
              <a:path w="1859186" h="1848341">
                <a:moveTo>
                  <a:pt x="0" y="0"/>
                </a:moveTo>
                <a:lnTo>
                  <a:pt x="1859186" y="0"/>
                </a:lnTo>
                <a:lnTo>
                  <a:pt x="1859186" y="1848341"/>
                </a:lnTo>
                <a:lnTo>
                  <a:pt x="0" y="1848341"/>
                </a:lnTo>
                <a:lnTo>
                  <a:pt x="0" y="0"/>
                </a:lnTo>
                <a:close/>
              </a:path>
            </a:pathLst>
          </a:custGeom>
          <a:blipFill>
            <a:blip r:embed="rId2"/>
            <a:stretch>
              <a:fillRect/>
            </a:stretch>
          </a:blipFill>
        </p:spPr>
        <p:txBody>
          <a:bodyPr/>
          <a:lstStyle/>
          <a:p>
            <a:endParaRPr lang="en-US"/>
          </a:p>
        </p:txBody>
      </p:sp>
      <p:pic>
        <p:nvPicPr>
          <p:cNvPr id="7" name="Picture 6" descr="Charter: the City of Houston, Harris County, Texas, as passed by the 29th  legislature">
            <a:extLst>
              <a:ext uri="{FF2B5EF4-FFF2-40B4-BE49-F238E27FC236}">
                <a16:creationId xmlns:a16="http://schemas.microsoft.com/office/drawing/2014/main" id="{D617B438-D7FF-A933-CDDE-85C101F0A5FC}"/>
              </a:ext>
            </a:extLst>
          </p:cNvPr>
          <p:cNvPicPr>
            <a:picLocks noChangeAspect="1"/>
          </p:cNvPicPr>
          <p:nvPr/>
        </p:nvPicPr>
        <p:blipFill>
          <a:blip r:embed="rId3"/>
          <a:stretch>
            <a:fillRect/>
          </a:stretch>
        </p:blipFill>
        <p:spPr>
          <a:xfrm>
            <a:off x="1438274" y="2052638"/>
            <a:ext cx="4924425" cy="7381875"/>
          </a:xfrm>
          <a:prstGeom prst="rect">
            <a:avLst/>
          </a:prstGeom>
        </p:spPr>
      </p:pic>
      <p:pic>
        <p:nvPicPr>
          <p:cNvPr id="12" name="Picture 11" descr="A black text on a white background&#10;&#10;AI-generated content may be incorrect.">
            <a:extLst>
              <a:ext uri="{FF2B5EF4-FFF2-40B4-BE49-F238E27FC236}">
                <a16:creationId xmlns:a16="http://schemas.microsoft.com/office/drawing/2014/main" id="{EEBECA9D-F4A0-882B-250E-BEC09B1FB05B}"/>
              </a:ext>
            </a:extLst>
          </p:cNvPr>
          <p:cNvPicPr>
            <a:picLocks noChangeAspect="1"/>
          </p:cNvPicPr>
          <p:nvPr/>
        </p:nvPicPr>
        <p:blipFill>
          <a:blip r:embed="rId4"/>
          <a:stretch>
            <a:fillRect/>
          </a:stretch>
        </p:blipFill>
        <p:spPr>
          <a:xfrm>
            <a:off x="1681163" y="7762876"/>
            <a:ext cx="13896975" cy="1104900"/>
          </a:xfrm>
          <a:prstGeom prst="rect">
            <a:avLst/>
          </a:prstGeom>
        </p:spPr>
      </p:pic>
      <p:sp>
        <p:nvSpPr>
          <p:cNvPr id="13" name="TextBox 12">
            <a:extLst>
              <a:ext uri="{FF2B5EF4-FFF2-40B4-BE49-F238E27FC236}">
                <a16:creationId xmlns:a16="http://schemas.microsoft.com/office/drawing/2014/main" id="{7B6A3100-3599-7359-E660-45C4FF29E06B}"/>
              </a:ext>
            </a:extLst>
          </p:cNvPr>
          <p:cNvSpPr txBox="1"/>
          <p:nvPr/>
        </p:nvSpPr>
        <p:spPr>
          <a:xfrm>
            <a:off x="11744325" y="9601200"/>
            <a:ext cx="71723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F497D"/>
                </a:solidFill>
                <a:latin typeface="Gotham Condensed"/>
              </a:rPr>
              <a:t>CITY OF HOUSTON LEGAL DEPARTMENT </a:t>
            </a:r>
            <a:r>
              <a:rPr lang="en-US" sz="2000">
                <a:latin typeface="Gotham Condensed"/>
              </a:rPr>
              <a:t>​</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6829" y="1359783"/>
            <a:ext cx="7120013" cy="5429010"/>
          </a:xfrm>
          <a:custGeom>
            <a:avLst/>
            <a:gdLst/>
            <a:ahLst/>
            <a:cxnLst/>
            <a:rect l="l" t="t" r="r" b="b"/>
            <a:pathLst>
              <a:path w="7120013" h="5429010">
                <a:moveTo>
                  <a:pt x="0" y="0"/>
                </a:moveTo>
                <a:lnTo>
                  <a:pt x="7120013" y="0"/>
                </a:lnTo>
                <a:lnTo>
                  <a:pt x="7120013" y="5429010"/>
                </a:lnTo>
                <a:lnTo>
                  <a:pt x="0" y="5429010"/>
                </a:lnTo>
                <a:lnTo>
                  <a:pt x="0" y="0"/>
                </a:lnTo>
                <a:close/>
              </a:path>
            </a:pathLst>
          </a:custGeom>
          <a:blipFill>
            <a:blip r:embed="rId2"/>
            <a:stretch>
              <a:fillRect/>
            </a:stretch>
          </a:blipFill>
        </p:spPr>
        <p:txBody>
          <a:bodyPr/>
          <a:lstStyle/>
          <a:p>
            <a:endParaRPr lang="en-US"/>
          </a:p>
        </p:txBody>
      </p:sp>
      <p:sp>
        <p:nvSpPr>
          <p:cNvPr id="4" name="Freeform 4"/>
          <p:cNvSpPr/>
          <p:nvPr/>
        </p:nvSpPr>
        <p:spPr>
          <a:xfrm>
            <a:off x="16227796" y="8152533"/>
            <a:ext cx="1859186" cy="1848341"/>
          </a:xfrm>
          <a:custGeom>
            <a:avLst/>
            <a:gdLst/>
            <a:ahLst/>
            <a:cxnLst/>
            <a:rect l="l" t="t" r="r" b="b"/>
            <a:pathLst>
              <a:path w="1859186" h="1848341">
                <a:moveTo>
                  <a:pt x="0" y="0"/>
                </a:moveTo>
                <a:lnTo>
                  <a:pt x="1859186" y="0"/>
                </a:lnTo>
                <a:lnTo>
                  <a:pt x="1859186" y="1848341"/>
                </a:lnTo>
                <a:lnTo>
                  <a:pt x="0" y="1848341"/>
                </a:lnTo>
                <a:lnTo>
                  <a:pt x="0" y="0"/>
                </a:lnTo>
                <a:close/>
              </a:path>
            </a:pathLst>
          </a:custGeom>
          <a:blipFill>
            <a:blip r:embed="rId3"/>
            <a:stretch>
              <a:fillRect/>
            </a:stretch>
          </a:blipFill>
        </p:spPr>
        <p:txBody>
          <a:bodyPr/>
          <a:lstStyle/>
          <a:p>
            <a:endParaRPr lang="en-US"/>
          </a:p>
        </p:txBody>
      </p:sp>
      <p:sp>
        <p:nvSpPr>
          <p:cNvPr id="5" name="Freeform 5"/>
          <p:cNvSpPr/>
          <p:nvPr/>
        </p:nvSpPr>
        <p:spPr>
          <a:xfrm>
            <a:off x="715042" y="3469210"/>
            <a:ext cx="7589715" cy="3756909"/>
          </a:xfrm>
          <a:custGeom>
            <a:avLst/>
            <a:gdLst/>
            <a:ahLst/>
            <a:cxnLst/>
            <a:rect l="l" t="t" r="r" b="b"/>
            <a:pathLst>
              <a:path w="7589715" h="3756909">
                <a:moveTo>
                  <a:pt x="0" y="0"/>
                </a:moveTo>
                <a:lnTo>
                  <a:pt x="7589715" y="0"/>
                </a:lnTo>
                <a:lnTo>
                  <a:pt x="7589715" y="3756909"/>
                </a:lnTo>
                <a:lnTo>
                  <a:pt x="0" y="3756909"/>
                </a:lnTo>
                <a:lnTo>
                  <a:pt x="0" y="0"/>
                </a:lnTo>
                <a:close/>
              </a:path>
            </a:pathLst>
          </a:custGeom>
          <a:blipFill>
            <a:blip r:embed="rId4"/>
            <a:stretch>
              <a:fillRect/>
            </a:stretch>
          </a:blipFill>
        </p:spPr>
        <p:txBody>
          <a:bodyPr/>
          <a:lstStyle/>
          <a:p>
            <a:endParaRPr lang="en-US"/>
          </a:p>
        </p:txBody>
      </p:sp>
      <p:sp>
        <p:nvSpPr>
          <p:cNvPr id="6" name="Freeform 6"/>
          <p:cNvSpPr/>
          <p:nvPr/>
        </p:nvSpPr>
        <p:spPr>
          <a:xfrm>
            <a:off x="1670023" y="5652431"/>
            <a:ext cx="7317096" cy="4226465"/>
          </a:xfrm>
          <a:custGeom>
            <a:avLst/>
            <a:gdLst/>
            <a:ahLst/>
            <a:cxnLst/>
            <a:rect l="l" t="t" r="r" b="b"/>
            <a:pathLst>
              <a:path w="7317096" h="4226465">
                <a:moveTo>
                  <a:pt x="0" y="0"/>
                </a:moveTo>
                <a:lnTo>
                  <a:pt x="7317097" y="0"/>
                </a:lnTo>
                <a:lnTo>
                  <a:pt x="7317097" y="4226465"/>
                </a:lnTo>
                <a:lnTo>
                  <a:pt x="0" y="4226465"/>
                </a:lnTo>
                <a:lnTo>
                  <a:pt x="0" y="0"/>
                </a:lnTo>
                <a:close/>
              </a:path>
            </a:pathLst>
          </a:custGeom>
          <a:blipFill>
            <a:blip r:embed="rId5"/>
            <a:stretch>
              <a:fillRect l="-1167" r="-1167" b="-24903"/>
            </a:stretch>
          </a:blipFill>
        </p:spPr>
        <p:txBody>
          <a:bodyPr/>
          <a:lstStyle/>
          <a:p>
            <a:endParaRPr lang="en-US"/>
          </a:p>
        </p:txBody>
      </p:sp>
      <p:sp>
        <p:nvSpPr>
          <p:cNvPr id="7" name="TextBox 7"/>
          <p:cNvSpPr txBox="1"/>
          <p:nvPr/>
        </p:nvSpPr>
        <p:spPr>
          <a:xfrm>
            <a:off x="2812487" y="401745"/>
            <a:ext cx="13046722" cy="594393"/>
          </a:xfrm>
          <a:prstGeom prst="rect">
            <a:avLst/>
          </a:prstGeom>
        </p:spPr>
        <p:txBody>
          <a:bodyPr lIns="0" tIns="0" rIns="0" bIns="0" rtlCol="0" anchor="t">
            <a:spAutoFit/>
          </a:bodyPr>
          <a:lstStyle/>
          <a:p>
            <a:pPr algn="ctr">
              <a:lnSpc>
                <a:spcPts val="4490"/>
              </a:lnSpc>
            </a:pPr>
            <a:r>
              <a:rPr lang="en-US" sz="5250" b="1" spc="707" dirty="0">
                <a:solidFill>
                  <a:srgbClr val="282560"/>
                </a:solidFill>
                <a:latin typeface="Gotham Condensed Bold"/>
                <a:ea typeface="Gotham Condensed Bold"/>
                <a:cs typeface="Gotham Condensed Bold"/>
                <a:sym typeface="Gotham Condensed Bold"/>
              </a:rPr>
              <a:t>PROPOSITION A TIMELINE</a:t>
            </a:r>
          </a:p>
        </p:txBody>
      </p:sp>
      <p:sp>
        <p:nvSpPr>
          <p:cNvPr id="8" name="TextBox 8"/>
          <p:cNvSpPr txBox="1"/>
          <p:nvPr/>
        </p:nvSpPr>
        <p:spPr>
          <a:xfrm>
            <a:off x="9335848" y="1487301"/>
            <a:ext cx="8303337" cy="6793591"/>
          </a:xfrm>
          <a:prstGeom prst="rect">
            <a:avLst/>
          </a:prstGeom>
        </p:spPr>
        <p:txBody>
          <a:bodyPr lIns="0" tIns="0" rIns="0" bIns="0" rtlCol="0" anchor="t">
            <a:spAutoFit/>
          </a:bodyPr>
          <a:lstStyle/>
          <a:p>
            <a:pPr algn="just">
              <a:lnSpc>
                <a:spcPts val="4086"/>
              </a:lnSpc>
              <a:spcBef>
                <a:spcPct val="0"/>
              </a:spcBef>
            </a:pPr>
            <a:r>
              <a:rPr lang="en-US" sz="2900" b="1" spc="178" dirty="0">
                <a:solidFill>
                  <a:srgbClr val="282560"/>
                </a:solidFill>
                <a:latin typeface="Gotham Condensed Bold"/>
                <a:ea typeface="Gotham Condensed Bold"/>
                <a:cs typeface="Gotham Condensed Bold"/>
                <a:sym typeface="Gotham Condensed Bold"/>
              </a:rPr>
              <a:t>2023 - Proposition A was approved by Houston Voters allowing 3+ City Council Members to add items to regular meeting agenda</a:t>
            </a:r>
            <a:r>
              <a:rPr lang="en-US" sz="2900" b="1" u="none" strike="noStrike" spc="178" dirty="0">
                <a:solidFill>
                  <a:srgbClr val="282560"/>
                </a:solidFill>
                <a:latin typeface="Gotham Condensed Bold"/>
                <a:ea typeface="Gotham Condensed Bold"/>
                <a:cs typeface="Gotham Condensed Bold"/>
                <a:sym typeface="Gotham Condensed Bold"/>
              </a:rPr>
              <a:t>. ​</a:t>
            </a:r>
          </a:p>
          <a:p>
            <a:pPr marL="0" lvl="0" indent="0" algn="just">
              <a:lnSpc>
                <a:spcPts val="4086"/>
              </a:lnSpc>
              <a:spcBef>
                <a:spcPct val="0"/>
              </a:spcBef>
            </a:pPr>
            <a:endParaRPr lang="en-US" sz="2918" b="1" u="none" strike="noStrike" spc="178">
              <a:solidFill>
                <a:srgbClr val="282560"/>
              </a:solidFill>
              <a:latin typeface="Gotham Condensed Bold"/>
              <a:ea typeface="Gotham Condensed Bold"/>
              <a:cs typeface="Gotham Condensed Bold"/>
              <a:sym typeface="Gotham Condensed Bold"/>
            </a:endParaRPr>
          </a:p>
          <a:p>
            <a:pPr algn="just">
              <a:lnSpc>
                <a:spcPts val="4086"/>
              </a:lnSpc>
              <a:spcBef>
                <a:spcPct val="0"/>
              </a:spcBef>
            </a:pPr>
            <a:r>
              <a:rPr lang="en-US" sz="2900" b="1" spc="178" dirty="0">
                <a:solidFill>
                  <a:srgbClr val="282560"/>
                </a:solidFill>
                <a:latin typeface="Gotham Condensed Bold"/>
                <a:sym typeface="Gotham Condensed Bold"/>
              </a:rPr>
              <a:t>2023-2024 Council Members submitted without much legal guidance.</a:t>
            </a:r>
            <a:endParaRPr lang="en-US" dirty="0"/>
          </a:p>
          <a:p>
            <a:pPr marL="0" lvl="0" indent="0" algn="just">
              <a:lnSpc>
                <a:spcPts val="4086"/>
              </a:lnSpc>
              <a:spcBef>
                <a:spcPct val="0"/>
              </a:spcBef>
            </a:pPr>
            <a:endParaRPr lang="en-US" sz="2918" b="1" u="none" strike="noStrike" spc="178">
              <a:solidFill>
                <a:srgbClr val="282560"/>
              </a:solidFill>
              <a:latin typeface="Gotham Condensed Bold"/>
              <a:ea typeface="Gotham Condensed Bold"/>
              <a:cs typeface="Gotham Condensed Bold"/>
              <a:sym typeface="Gotham Condensed Bold"/>
            </a:endParaRPr>
          </a:p>
          <a:p>
            <a:pPr algn="just">
              <a:lnSpc>
                <a:spcPts val="4086"/>
              </a:lnSpc>
              <a:spcBef>
                <a:spcPct val="0"/>
              </a:spcBef>
            </a:pPr>
            <a:r>
              <a:rPr lang="en-US" sz="2900" b="1" spc="178" dirty="0">
                <a:solidFill>
                  <a:srgbClr val="282560"/>
                </a:solidFill>
                <a:latin typeface="Gotham Condensed Bold"/>
                <a:ea typeface="Gotham Condensed Bold"/>
                <a:cs typeface="Gotham Condensed Bold"/>
                <a:sym typeface="Gotham Condensed Bold"/>
              </a:rPr>
              <a:t>June 2024 – Legal position created for Proposition A in budget.</a:t>
            </a:r>
            <a:r>
              <a:rPr lang="en-US" sz="2900" b="1" u="none" strike="noStrike" spc="178" dirty="0">
                <a:solidFill>
                  <a:srgbClr val="282560"/>
                </a:solidFill>
                <a:latin typeface="Gotham Condensed Bold"/>
                <a:ea typeface="Gotham Condensed Bold"/>
                <a:cs typeface="Gotham Condensed Bold"/>
                <a:sym typeface="Gotham Condensed Bold"/>
              </a:rPr>
              <a:t> ​</a:t>
            </a:r>
            <a:endParaRPr lang="en-US" sz="2900" b="1" u="none" strike="noStrike" spc="178" dirty="0">
              <a:solidFill>
                <a:srgbClr val="282560"/>
              </a:solidFill>
              <a:latin typeface="Gotham Condensed Bold"/>
              <a:ea typeface="Gotham Condensed Bold"/>
              <a:cs typeface="Gotham Condensed Bold"/>
            </a:endParaRPr>
          </a:p>
          <a:p>
            <a:pPr marL="0" lvl="0" indent="0" algn="just">
              <a:lnSpc>
                <a:spcPts val="4086"/>
              </a:lnSpc>
              <a:spcBef>
                <a:spcPct val="0"/>
              </a:spcBef>
            </a:pPr>
            <a:r>
              <a:rPr lang="en-US" sz="2900" b="1" u="none" strike="noStrike" spc="178" dirty="0">
                <a:solidFill>
                  <a:srgbClr val="282560"/>
                </a:solidFill>
                <a:latin typeface="Gotham Condensed Bold"/>
                <a:ea typeface="Gotham Condensed Bold"/>
                <a:cs typeface="Gotham Condensed Bold"/>
                <a:sym typeface="Gotham Condensed Bold"/>
              </a:rPr>
              <a:t>​</a:t>
            </a:r>
            <a:endParaRPr lang="en-US" sz="2900" b="1" u="none" strike="noStrike" spc="178" dirty="0">
              <a:solidFill>
                <a:srgbClr val="282560"/>
              </a:solidFill>
              <a:latin typeface="Gotham Condensed Bold"/>
              <a:ea typeface="Gotham Condensed Bold"/>
              <a:cs typeface="Gotham Condensed Bold"/>
            </a:endParaRPr>
          </a:p>
          <a:p>
            <a:pPr algn="just">
              <a:lnSpc>
                <a:spcPts val="4086"/>
              </a:lnSpc>
              <a:spcBef>
                <a:spcPct val="0"/>
              </a:spcBef>
            </a:pPr>
            <a:r>
              <a:rPr lang="en-US" sz="2900" b="1" spc="178" dirty="0">
                <a:solidFill>
                  <a:srgbClr val="282560"/>
                </a:solidFill>
                <a:latin typeface="Gotham Condensed Bold"/>
                <a:ea typeface="Gotham Condensed Bold"/>
                <a:cs typeface="Gotham Condensed Bold"/>
                <a:sym typeface="Gotham Condensed Bold"/>
              </a:rPr>
              <a:t>February 2025 – Proposition A position filled.</a:t>
            </a:r>
            <a:r>
              <a:rPr lang="en-US" sz="2900" b="1" u="none" strike="noStrike" spc="178" dirty="0">
                <a:solidFill>
                  <a:srgbClr val="282560"/>
                </a:solidFill>
                <a:latin typeface="Gotham Condensed Bold"/>
                <a:ea typeface="Gotham Condensed Bold"/>
                <a:cs typeface="Gotham Condensed Bold"/>
                <a:sym typeface="Gotham Condensed Bold"/>
              </a:rPr>
              <a:t>​</a:t>
            </a:r>
            <a:endParaRPr lang="en-US" sz="2900" b="1" u="none" strike="noStrike" spc="178" dirty="0">
              <a:solidFill>
                <a:srgbClr val="282560"/>
              </a:solidFill>
              <a:latin typeface="Gotham Condensed Bold"/>
              <a:ea typeface="Gotham Condensed Bold"/>
              <a:cs typeface="Gotham Condensed Bold"/>
            </a:endParaRPr>
          </a:p>
          <a:p>
            <a:pPr marL="0" lvl="0" indent="0" algn="just">
              <a:lnSpc>
                <a:spcPts val="4086"/>
              </a:lnSpc>
              <a:spcBef>
                <a:spcPct val="0"/>
              </a:spcBef>
            </a:pPr>
            <a:endParaRPr lang="en-US" sz="2918" b="1" u="none" strike="noStrike" spc="178">
              <a:solidFill>
                <a:srgbClr val="282560"/>
              </a:solidFill>
              <a:latin typeface="Gotham Condensed Bold"/>
              <a:ea typeface="Gotham Condensed Bold"/>
              <a:cs typeface="Gotham Condensed Bold"/>
              <a:sym typeface="Gotham Condensed Bold"/>
            </a:endParaRPr>
          </a:p>
          <a:p>
            <a:pPr marL="0" lvl="0" indent="0" algn="just">
              <a:lnSpc>
                <a:spcPts val="4086"/>
              </a:lnSpc>
              <a:spcBef>
                <a:spcPct val="0"/>
              </a:spcBef>
            </a:pPr>
            <a:endParaRPr lang="en-US" sz="2918" b="1" u="none" strike="noStrike" spc="178">
              <a:solidFill>
                <a:srgbClr val="282560"/>
              </a:solidFill>
              <a:latin typeface="Gotham Condensed Bold"/>
              <a:ea typeface="Gotham Condensed Bold"/>
              <a:cs typeface="Gotham Condensed Bold"/>
              <a:sym typeface="Gotham Condensed Bold"/>
            </a:endParaRPr>
          </a:p>
        </p:txBody>
      </p:sp>
      <p:sp>
        <p:nvSpPr>
          <p:cNvPr id="10" name="TextBox 9">
            <a:extLst>
              <a:ext uri="{FF2B5EF4-FFF2-40B4-BE49-F238E27FC236}">
                <a16:creationId xmlns:a16="http://schemas.microsoft.com/office/drawing/2014/main" id="{28CF1083-867E-7CFC-EAF1-9B3FD7A4E74C}"/>
              </a:ext>
            </a:extLst>
          </p:cNvPr>
          <p:cNvSpPr txBox="1"/>
          <p:nvPr/>
        </p:nvSpPr>
        <p:spPr>
          <a:xfrm>
            <a:off x="11744325" y="9601200"/>
            <a:ext cx="71723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F497D"/>
                </a:solidFill>
                <a:latin typeface="Gotham Condensed"/>
              </a:rPr>
              <a:t>CITY OF HOUSTON LEGAL DEPARTMENT </a:t>
            </a:r>
            <a:r>
              <a:rPr lang="en-US" sz="2000">
                <a:latin typeface="Gotham Condensed"/>
              </a:rPr>
              <a:t>​</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82560"/>
        </a:solidFill>
        <a:effectLst/>
      </p:bgPr>
    </p:bg>
    <p:spTree>
      <p:nvGrpSpPr>
        <p:cNvPr id="1" name="">
          <a:extLst>
            <a:ext uri="{FF2B5EF4-FFF2-40B4-BE49-F238E27FC236}">
              <a16:creationId xmlns:a16="http://schemas.microsoft.com/office/drawing/2014/main" id="{4E21ADF7-4F0E-10DE-7159-6E70B4BE6FC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EED274A-CB75-14B6-F627-C0633AA5D8E6}"/>
              </a:ext>
            </a:extLst>
          </p:cNvPr>
          <p:cNvSpPr txBox="1"/>
          <p:nvPr/>
        </p:nvSpPr>
        <p:spPr>
          <a:xfrm>
            <a:off x="2635154" y="5081644"/>
            <a:ext cx="15180935" cy="3528956"/>
          </a:xfrm>
          <a:prstGeom prst="rect">
            <a:avLst/>
          </a:prstGeom>
        </p:spPr>
        <p:txBody>
          <a:bodyPr lIns="0" tIns="0" rIns="0" bIns="0" rtlCol="0" anchor="t">
            <a:spAutoFit/>
          </a:bodyPr>
          <a:lstStyle/>
          <a:p>
            <a:pPr algn="r">
              <a:lnSpc>
                <a:spcPts val="13204"/>
              </a:lnSpc>
            </a:pPr>
            <a:r>
              <a:rPr lang="en-US" sz="15500" b="1" dirty="0">
                <a:solidFill>
                  <a:srgbClr val="FFFFFF"/>
                </a:solidFill>
                <a:latin typeface="Gotham Condensed Bold"/>
                <a:ea typeface="Gotham Condensed Bold"/>
                <a:cs typeface="Gotham Condensed Bold"/>
                <a:sym typeface="Gotham Condensed Bold"/>
              </a:rPr>
              <a:t>Proposition A </a:t>
            </a:r>
          </a:p>
          <a:p>
            <a:pPr algn="r">
              <a:lnSpc>
                <a:spcPts val="13204"/>
              </a:lnSpc>
            </a:pPr>
            <a:r>
              <a:rPr lang="en-US" sz="15500" b="1" dirty="0">
                <a:solidFill>
                  <a:srgbClr val="FFFFFF"/>
                </a:solidFill>
                <a:latin typeface="Gotham Condensed Bold"/>
                <a:ea typeface="Gotham Condensed Bold"/>
                <a:cs typeface="Gotham Condensed Bold"/>
                <a:sym typeface="Gotham Condensed Bold"/>
              </a:rPr>
              <a:t>Position</a:t>
            </a:r>
            <a:endParaRPr lang="en-US" sz="15500" b="1" dirty="0">
              <a:solidFill>
                <a:srgbClr val="FFFFFF"/>
              </a:solidFill>
              <a:latin typeface="Gotham Condensed Bold"/>
              <a:ea typeface="Gotham Condensed Bold"/>
              <a:cs typeface="Gotham Condensed Bold"/>
            </a:endParaRPr>
          </a:p>
        </p:txBody>
      </p:sp>
      <p:sp>
        <p:nvSpPr>
          <p:cNvPr id="3" name="TextBox 3">
            <a:extLst>
              <a:ext uri="{FF2B5EF4-FFF2-40B4-BE49-F238E27FC236}">
                <a16:creationId xmlns:a16="http://schemas.microsoft.com/office/drawing/2014/main" id="{97504F6B-CDC4-A5E0-F181-68DB3B6C6A7E}"/>
              </a:ext>
            </a:extLst>
          </p:cNvPr>
          <p:cNvSpPr txBox="1"/>
          <p:nvPr/>
        </p:nvSpPr>
        <p:spPr>
          <a:xfrm>
            <a:off x="13285318" y="9786666"/>
            <a:ext cx="4788657" cy="248238"/>
          </a:xfrm>
          <a:prstGeom prst="rect">
            <a:avLst/>
          </a:prstGeom>
        </p:spPr>
        <p:txBody>
          <a:bodyPr lIns="0" tIns="0" rIns="0" bIns="0" rtlCol="0" anchor="t">
            <a:spAutoFit/>
          </a:bodyPr>
          <a:lstStyle/>
          <a:p>
            <a:pPr algn="ctr">
              <a:lnSpc>
                <a:spcPts val="1720"/>
              </a:lnSpc>
            </a:pPr>
            <a:r>
              <a:rPr lang="en-US" sz="2023" spc="271">
                <a:solidFill>
                  <a:srgbClr val="FFFFFF"/>
                </a:solidFill>
                <a:latin typeface="Gotham Condensed"/>
                <a:ea typeface="Gotham Condensed"/>
                <a:cs typeface="Gotham Condensed"/>
                <a:sym typeface="Gotham Condensed"/>
              </a:rPr>
              <a:t>CITY OF HOUSTON LEGAL DEPARTMENT </a:t>
            </a:r>
          </a:p>
        </p:txBody>
      </p:sp>
      <p:sp>
        <p:nvSpPr>
          <p:cNvPr id="4" name="AutoShape 4">
            <a:extLst>
              <a:ext uri="{FF2B5EF4-FFF2-40B4-BE49-F238E27FC236}">
                <a16:creationId xmlns:a16="http://schemas.microsoft.com/office/drawing/2014/main" id="{1D43F9D3-BE4B-FBFC-7B15-4F4C5E509F59}"/>
              </a:ext>
            </a:extLst>
          </p:cNvPr>
          <p:cNvSpPr/>
          <p:nvPr/>
        </p:nvSpPr>
        <p:spPr>
          <a:xfrm flipV="1">
            <a:off x="5222089" y="4162504"/>
            <a:ext cx="12698553" cy="19050"/>
          </a:xfrm>
          <a:prstGeom prst="line">
            <a:avLst/>
          </a:prstGeom>
          <a:ln w="38100" cap="flat">
            <a:solidFill>
              <a:srgbClr val="FFFFFF"/>
            </a:solidFill>
            <a:prstDash val="sysDot"/>
            <a:headEnd type="none" w="sm" len="sm"/>
            <a:tailEnd type="none" w="sm" len="sm"/>
          </a:ln>
        </p:spPr>
        <p:txBody>
          <a:bodyPr/>
          <a:lstStyle/>
          <a:p>
            <a:endParaRPr lang="en-US"/>
          </a:p>
        </p:txBody>
      </p:sp>
      <p:sp>
        <p:nvSpPr>
          <p:cNvPr id="5" name="Freeform 5">
            <a:extLst>
              <a:ext uri="{FF2B5EF4-FFF2-40B4-BE49-F238E27FC236}">
                <a16:creationId xmlns:a16="http://schemas.microsoft.com/office/drawing/2014/main" id="{82040FBA-A57E-7378-348D-EEADB6B38152}"/>
              </a:ext>
            </a:extLst>
          </p:cNvPr>
          <p:cNvSpPr/>
          <p:nvPr/>
        </p:nvSpPr>
        <p:spPr>
          <a:xfrm>
            <a:off x="493912" y="388733"/>
            <a:ext cx="2679344" cy="2663714"/>
          </a:xfrm>
          <a:custGeom>
            <a:avLst/>
            <a:gdLst/>
            <a:ahLst/>
            <a:cxnLst/>
            <a:rect l="l" t="t" r="r" b="b"/>
            <a:pathLst>
              <a:path w="2679344" h="2663714">
                <a:moveTo>
                  <a:pt x="0" y="0"/>
                </a:moveTo>
                <a:lnTo>
                  <a:pt x="2679344" y="0"/>
                </a:lnTo>
                <a:lnTo>
                  <a:pt x="2679344" y="2663714"/>
                </a:lnTo>
                <a:lnTo>
                  <a:pt x="0" y="2663714"/>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2288031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33C62-4337-D309-5798-3A08971EF033}"/>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F83DBA9B-2276-F16A-C31C-DDCE65322A4B}"/>
              </a:ext>
            </a:extLst>
          </p:cNvPr>
          <p:cNvSpPr/>
          <p:nvPr/>
        </p:nvSpPr>
        <p:spPr>
          <a:xfrm>
            <a:off x="16227796" y="8152533"/>
            <a:ext cx="1859186" cy="1848341"/>
          </a:xfrm>
          <a:custGeom>
            <a:avLst/>
            <a:gdLst/>
            <a:ahLst/>
            <a:cxnLst/>
            <a:rect l="l" t="t" r="r" b="b"/>
            <a:pathLst>
              <a:path w="1859186" h="1848341">
                <a:moveTo>
                  <a:pt x="0" y="0"/>
                </a:moveTo>
                <a:lnTo>
                  <a:pt x="1859186" y="0"/>
                </a:lnTo>
                <a:lnTo>
                  <a:pt x="1859186" y="1848341"/>
                </a:lnTo>
                <a:lnTo>
                  <a:pt x="0" y="1848341"/>
                </a:lnTo>
                <a:lnTo>
                  <a:pt x="0" y="0"/>
                </a:lnTo>
                <a:close/>
              </a:path>
            </a:pathLst>
          </a:custGeom>
          <a:blipFill>
            <a:blip r:embed="rId2"/>
            <a:stretch>
              <a:fillRect/>
            </a:stretch>
          </a:blipFill>
        </p:spPr>
        <p:txBody>
          <a:bodyPr/>
          <a:lstStyle/>
          <a:p>
            <a:endParaRPr lang="en-US"/>
          </a:p>
        </p:txBody>
      </p:sp>
      <p:sp>
        <p:nvSpPr>
          <p:cNvPr id="7" name="TextBox 7">
            <a:extLst>
              <a:ext uri="{FF2B5EF4-FFF2-40B4-BE49-F238E27FC236}">
                <a16:creationId xmlns:a16="http://schemas.microsoft.com/office/drawing/2014/main" id="{C79BD8B2-3109-45EC-B318-4607AA124579}"/>
              </a:ext>
            </a:extLst>
          </p:cNvPr>
          <p:cNvSpPr txBox="1"/>
          <p:nvPr/>
        </p:nvSpPr>
        <p:spPr>
          <a:xfrm>
            <a:off x="2812487" y="401745"/>
            <a:ext cx="13046722" cy="594393"/>
          </a:xfrm>
          <a:prstGeom prst="rect">
            <a:avLst/>
          </a:prstGeom>
        </p:spPr>
        <p:txBody>
          <a:bodyPr lIns="0" tIns="0" rIns="0" bIns="0" rtlCol="0" anchor="t">
            <a:spAutoFit/>
          </a:bodyPr>
          <a:lstStyle/>
          <a:p>
            <a:pPr algn="ctr">
              <a:lnSpc>
                <a:spcPts val="4490"/>
              </a:lnSpc>
            </a:pPr>
            <a:r>
              <a:rPr lang="en-US" sz="5250" b="1" spc="707" dirty="0">
                <a:solidFill>
                  <a:srgbClr val="282560"/>
                </a:solidFill>
                <a:latin typeface="Gotham Condensed Bold"/>
                <a:ea typeface="Gotham Condensed Bold"/>
                <a:cs typeface="Gotham Condensed Bold"/>
                <a:sym typeface="Gotham Condensed Bold"/>
              </a:rPr>
              <a:t>PROPOSITION A POSITION</a:t>
            </a:r>
          </a:p>
        </p:txBody>
      </p:sp>
      <p:sp>
        <p:nvSpPr>
          <p:cNvPr id="8" name="TextBox 8">
            <a:extLst>
              <a:ext uri="{FF2B5EF4-FFF2-40B4-BE49-F238E27FC236}">
                <a16:creationId xmlns:a16="http://schemas.microsoft.com/office/drawing/2014/main" id="{534B494D-6FBC-2B90-8654-FB9F3B28979E}"/>
              </a:ext>
            </a:extLst>
          </p:cNvPr>
          <p:cNvSpPr txBox="1"/>
          <p:nvPr/>
        </p:nvSpPr>
        <p:spPr>
          <a:xfrm>
            <a:off x="420448" y="1558739"/>
            <a:ext cx="8303337" cy="9012147"/>
          </a:xfrm>
          <a:prstGeom prst="rect">
            <a:avLst/>
          </a:prstGeom>
        </p:spPr>
        <p:txBody>
          <a:bodyPr lIns="0" tIns="0" rIns="0" bIns="0" rtlCol="0" anchor="t">
            <a:spAutoFit/>
          </a:bodyPr>
          <a:lstStyle/>
          <a:p>
            <a:pPr algn="just"/>
            <a:r>
              <a:rPr lang="en-US" sz="3000" spc="178" dirty="0">
                <a:solidFill>
                  <a:srgbClr val="1287C3"/>
                </a:solidFill>
                <a:latin typeface="Arial"/>
                <a:cs typeface="Arial"/>
              </a:rPr>
              <a:t>•</a:t>
            </a:r>
            <a:r>
              <a:rPr lang="en-US" sz="3000" spc="178" dirty="0">
                <a:solidFill>
                  <a:srgbClr val="282560"/>
                </a:solidFill>
                <a:latin typeface="Corbel"/>
              </a:rPr>
              <a:t>Housed in the legal department</a:t>
            </a:r>
            <a:endParaRPr lang="en-US" sz="3000">
              <a:solidFill>
                <a:srgbClr val="000000"/>
              </a:solidFill>
              <a:latin typeface="Calibri"/>
              <a:ea typeface="Calibri"/>
              <a:cs typeface="Calibri"/>
            </a:endParaRPr>
          </a:p>
          <a:p>
            <a:pPr algn="just"/>
            <a:r>
              <a:rPr lang="en-US" sz="2500" spc="178" dirty="0">
                <a:solidFill>
                  <a:srgbClr val="1287C3"/>
                </a:solidFill>
                <a:latin typeface="Arial"/>
                <a:cs typeface="Arial"/>
              </a:rPr>
              <a:t> -</a:t>
            </a:r>
            <a:r>
              <a:rPr lang="en-US" sz="2500" spc="178" dirty="0">
                <a:solidFill>
                  <a:srgbClr val="282560"/>
                </a:solidFill>
                <a:latin typeface="Corbel"/>
              </a:rPr>
              <a:t>Meant to have access to the resources of department.</a:t>
            </a:r>
            <a:endParaRPr lang="en-US" sz="2500" dirty="0">
              <a:solidFill>
                <a:srgbClr val="000000"/>
              </a:solidFill>
              <a:latin typeface="Corbel"/>
            </a:endParaRPr>
          </a:p>
          <a:p>
            <a:pPr algn="just"/>
            <a:endParaRPr lang="en-US" sz="3000" spc="178" dirty="0">
              <a:solidFill>
                <a:srgbClr val="1287C3"/>
              </a:solidFill>
              <a:latin typeface="Arial"/>
              <a:cs typeface="Arial"/>
            </a:endParaRPr>
          </a:p>
          <a:p>
            <a:pPr algn="just"/>
            <a:r>
              <a:rPr lang="en-US" sz="3000" spc="178" dirty="0">
                <a:solidFill>
                  <a:srgbClr val="1287C3"/>
                </a:solidFill>
                <a:latin typeface="Arial"/>
                <a:cs typeface="Arial"/>
              </a:rPr>
              <a:t>•</a:t>
            </a:r>
            <a:r>
              <a:rPr lang="en-US" sz="3000" spc="178" dirty="0">
                <a:solidFill>
                  <a:srgbClr val="282560"/>
                </a:solidFill>
                <a:latin typeface="Corbel"/>
              </a:rPr>
              <a:t>Meant to be generally autonomous</a:t>
            </a:r>
            <a:endParaRPr lang="en-US" sz="3000">
              <a:solidFill>
                <a:srgbClr val="000000"/>
              </a:solidFill>
              <a:latin typeface="Calibri"/>
              <a:ea typeface="Calibri"/>
              <a:cs typeface="Calibri"/>
            </a:endParaRPr>
          </a:p>
          <a:p>
            <a:pPr algn="just"/>
            <a:r>
              <a:rPr lang="en-US" sz="2500" spc="178" dirty="0">
                <a:solidFill>
                  <a:srgbClr val="282560"/>
                </a:solidFill>
                <a:latin typeface="Corbel"/>
              </a:rPr>
              <a:t>  -Similar to Office of Inspector General.</a:t>
            </a:r>
            <a:endParaRPr lang="en-US" sz="2500" dirty="0">
              <a:solidFill>
                <a:srgbClr val="000000"/>
              </a:solidFill>
              <a:latin typeface="Corbel"/>
            </a:endParaRPr>
          </a:p>
          <a:p>
            <a:pPr algn="just"/>
            <a:endParaRPr lang="en-US" sz="3000" spc="178" dirty="0">
              <a:solidFill>
                <a:srgbClr val="1287C3"/>
              </a:solidFill>
              <a:latin typeface="Arial"/>
              <a:cs typeface="Arial"/>
            </a:endParaRPr>
          </a:p>
          <a:p>
            <a:pPr algn="just"/>
            <a:r>
              <a:rPr lang="en-US" sz="3000" spc="178" dirty="0">
                <a:solidFill>
                  <a:srgbClr val="1287C3"/>
                </a:solidFill>
                <a:latin typeface="Arial"/>
                <a:cs typeface="Arial"/>
              </a:rPr>
              <a:t>•</a:t>
            </a:r>
            <a:r>
              <a:rPr lang="en-US" sz="3000" spc="178" dirty="0">
                <a:solidFill>
                  <a:srgbClr val="282560"/>
                </a:solidFill>
                <a:latin typeface="Corbel"/>
              </a:rPr>
              <a:t>Meant to inform and assist City Council members with their Proposition A requests</a:t>
            </a:r>
            <a:endParaRPr lang="en-US" sz="3000">
              <a:solidFill>
                <a:srgbClr val="000000"/>
              </a:solidFill>
              <a:latin typeface="Calibri"/>
              <a:ea typeface="Calibri"/>
              <a:cs typeface="Calibri"/>
            </a:endParaRPr>
          </a:p>
          <a:p>
            <a:pPr algn="just"/>
            <a:r>
              <a:rPr lang="en-US" sz="2500" spc="178" dirty="0">
                <a:solidFill>
                  <a:srgbClr val="1287C3"/>
                </a:solidFill>
                <a:latin typeface="Arial"/>
                <a:cs typeface="Arial"/>
              </a:rPr>
              <a:t>   -</a:t>
            </a:r>
            <a:r>
              <a:rPr lang="en-US" sz="2500" spc="178" dirty="0">
                <a:solidFill>
                  <a:srgbClr val="282560"/>
                </a:solidFill>
                <a:latin typeface="Corbel"/>
              </a:rPr>
              <a:t>Council members are encouraged to reach out to me whenever you are considering a Proposition A item.</a:t>
            </a:r>
            <a:endParaRPr lang="en-US" sz="2500">
              <a:solidFill>
                <a:srgbClr val="000000"/>
              </a:solidFill>
              <a:latin typeface="Calibri"/>
              <a:ea typeface="Calibri"/>
              <a:cs typeface="Calibri"/>
            </a:endParaRPr>
          </a:p>
          <a:p>
            <a:pPr algn="just"/>
            <a:r>
              <a:rPr lang="en-US" sz="2500" spc="178" dirty="0">
                <a:solidFill>
                  <a:srgbClr val="1287C3"/>
                </a:solidFill>
                <a:latin typeface="Arial"/>
                <a:cs typeface="Arial"/>
              </a:rPr>
              <a:t> -</a:t>
            </a:r>
            <a:r>
              <a:rPr lang="en-US" sz="2500" spc="178" dirty="0">
                <a:solidFill>
                  <a:srgbClr val="282560"/>
                </a:solidFill>
                <a:latin typeface="Corbel"/>
              </a:rPr>
              <a:t>Will help inform if possible before a formal submission.</a:t>
            </a:r>
            <a:endParaRPr lang="en-US" sz="2500">
              <a:solidFill>
                <a:srgbClr val="000000"/>
              </a:solidFill>
              <a:latin typeface="Calibri"/>
              <a:ea typeface="Calibri"/>
              <a:cs typeface="Calibri"/>
            </a:endParaRPr>
          </a:p>
          <a:p>
            <a:pPr algn="just"/>
            <a:r>
              <a:rPr lang="en-US" sz="2500" spc="178" dirty="0">
                <a:solidFill>
                  <a:srgbClr val="1287C3"/>
                </a:solidFill>
                <a:latin typeface="Arial"/>
                <a:cs typeface="Arial"/>
              </a:rPr>
              <a:t> -</a:t>
            </a:r>
            <a:r>
              <a:rPr lang="en-US" sz="2500" spc="178" dirty="0">
                <a:solidFill>
                  <a:srgbClr val="282560"/>
                </a:solidFill>
                <a:latin typeface="Corbel"/>
              </a:rPr>
              <a:t>Will help draft a version that should make it through.</a:t>
            </a:r>
            <a:endParaRPr lang="en-US" sz="2500">
              <a:solidFill>
                <a:srgbClr val="000000"/>
              </a:solidFill>
              <a:latin typeface="Calibri"/>
              <a:ea typeface="Calibri"/>
              <a:cs typeface="Calibri"/>
            </a:endParaRPr>
          </a:p>
          <a:p>
            <a:pPr algn="just"/>
            <a:endParaRPr lang="en-US" sz="3000" spc="178" dirty="0">
              <a:solidFill>
                <a:srgbClr val="1287C3"/>
              </a:solidFill>
              <a:latin typeface="Arial"/>
              <a:cs typeface="Arial"/>
            </a:endParaRPr>
          </a:p>
          <a:p>
            <a:pPr algn="just"/>
            <a:r>
              <a:rPr lang="en-US" sz="3000" spc="178" dirty="0">
                <a:solidFill>
                  <a:srgbClr val="1287C3"/>
                </a:solidFill>
                <a:latin typeface="Arial"/>
                <a:cs typeface="Arial"/>
              </a:rPr>
              <a:t>•</a:t>
            </a:r>
            <a:r>
              <a:rPr lang="en-US" sz="3000" spc="178" dirty="0">
                <a:solidFill>
                  <a:srgbClr val="282560"/>
                </a:solidFill>
                <a:latin typeface="Corbel"/>
              </a:rPr>
              <a:t>Currently developing a set of guidelines for Council to have for clarity purposes</a:t>
            </a:r>
            <a:endParaRPr lang="en-US" sz="3000">
              <a:solidFill>
                <a:srgbClr val="000000"/>
              </a:solidFill>
              <a:latin typeface="Calibri"/>
              <a:ea typeface="Calibri"/>
              <a:cs typeface="Calibri"/>
            </a:endParaRPr>
          </a:p>
          <a:p>
            <a:pPr algn="just">
              <a:lnSpc>
                <a:spcPts val="4086"/>
              </a:lnSpc>
              <a:spcBef>
                <a:spcPct val="0"/>
              </a:spcBef>
            </a:pPr>
            <a:endParaRPr lang="en-US" sz="2918" b="1" u="none" strike="noStrike" spc="178">
              <a:solidFill>
                <a:srgbClr val="282560"/>
              </a:solidFill>
              <a:latin typeface="Gotham Condensed Bold"/>
              <a:ea typeface="Gotham Condensed Bold"/>
              <a:cs typeface="Gotham Condensed Bold"/>
            </a:endParaRPr>
          </a:p>
          <a:p>
            <a:pPr marL="0" lvl="0" indent="0" algn="just">
              <a:lnSpc>
                <a:spcPts val="4086"/>
              </a:lnSpc>
              <a:spcBef>
                <a:spcPct val="0"/>
              </a:spcBef>
            </a:pPr>
            <a:endParaRPr lang="en-US" sz="2918" b="1" u="none" strike="noStrike" spc="178">
              <a:solidFill>
                <a:srgbClr val="282560"/>
              </a:solidFill>
              <a:latin typeface="Gotham Condensed Bold"/>
              <a:ea typeface="Gotham Condensed Bold"/>
              <a:cs typeface="Gotham Condensed Bold"/>
              <a:sym typeface="Gotham Condensed Bold"/>
            </a:endParaRPr>
          </a:p>
        </p:txBody>
      </p:sp>
      <p:pic>
        <p:nvPicPr>
          <p:cNvPr id="9" name="Picture 8" descr="A diagram of a company&#10;&#10;AI-generated content may be incorrect.">
            <a:extLst>
              <a:ext uri="{FF2B5EF4-FFF2-40B4-BE49-F238E27FC236}">
                <a16:creationId xmlns:a16="http://schemas.microsoft.com/office/drawing/2014/main" id="{4284E30B-7F68-C7B9-8839-DD250D99869A}"/>
              </a:ext>
            </a:extLst>
          </p:cNvPr>
          <p:cNvPicPr>
            <a:picLocks noChangeAspect="1"/>
          </p:cNvPicPr>
          <p:nvPr/>
        </p:nvPicPr>
        <p:blipFill>
          <a:blip r:embed="rId3"/>
          <a:stretch>
            <a:fillRect/>
          </a:stretch>
        </p:blipFill>
        <p:spPr>
          <a:xfrm>
            <a:off x="9982200" y="2033586"/>
            <a:ext cx="8110537" cy="4862513"/>
          </a:xfrm>
          <a:prstGeom prst="rect">
            <a:avLst/>
          </a:prstGeom>
        </p:spPr>
      </p:pic>
      <p:sp>
        <p:nvSpPr>
          <p:cNvPr id="11" name="TextBox 10">
            <a:extLst>
              <a:ext uri="{FF2B5EF4-FFF2-40B4-BE49-F238E27FC236}">
                <a16:creationId xmlns:a16="http://schemas.microsoft.com/office/drawing/2014/main" id="{F303DFA4-504F-DE56-4FD8-37CFA78C0517}"/>
              </a:ext>
            </a:extLst>
          </p:cNvPr>
          <p:cNvSpPr txBox="1"/>
          <p:nvPr/>
        </p:nvSpPr>
        <p:spPr>
          <a:xfrm>
            <a:off x="11744325" y="9601200"/>
            <a:ext cx="71723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F497D"/>
                </a:solidFill>
                <a:latin typeface="Gotham Condensed"/>
              </a:rPr>
              <a:t>CITY OF HOUSTON LEGAL DEPARTMENT </a:t>
            </a:r>
            <a:r>
              <a:rPr lang="en-US" sz="2000">
                <a:latin typeface="Gotham Condensed"/>
              </a:rPr>
              <a:t>​</a:t>
            </a:r>
            <a:endParaRPr lang="en-US"/>
          </a:p>
        </p:txBody>
      </p:sp>
    </p:spTree>
    <p:extLst>
      <p:ext uri="{BB962C8B-B14F-4D97-AF65-F5344CB8AC3E}">
        <p14:creationId xmlns:p14="http://schemas.microsoft.com/office/powerpoint/2010/main" val="126476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06B74-7D98-DC3F-84D9-752C48CB33CA}"/>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762B1AE7-0F2A-812E-85A5-2A02E657E7AC}"/>
              </a:ext>
            </a:extLst>
          </p:cNvPr>
          <p:cNvSpPr/>
          <p:nvPr/>
        </p:nvSpPr>
        <p:spPr>
          <a:xfrm>
            <a:off x="16227796" y="8152533"/>
            <a:ext cx="1859186" cy="1848341"/>
          </a:xfrm>
          <a:custGeom>
            <a:avLst/>
            <a:gdLst/>
            <a:ahLst/>
            <a:cxnLst/>
            <a:rect l="l" t="t" r="r" b="b"/>
            <a:pathLst>
              <a:path w="1859186" h="1848341">
                <a:moveTo>
                  <a:pt x="0" y="0"/>
                </a:moveTo>
                <a:lnTo>
                  <a:pt x="1859186" y="0"/>
                </a:lnTo>
                <a:lnTo>
                  <a:pt x="1859186" y="1848341"/>
                </a:lnTo>
                <a:lnTo>
                  <a:pt x="0" y="1848341"/>
                </a:lnTo>
                <a:lnTo>
                  <a:pt x="0" y="0"/>
                </a:lnTo>
                <a:close/>
              </a:path>
            </a:pathLst>
          </a:custGeom>
          <a:blipFill>
            <a:blip r:embed="rId2"/>
            <a:stretch>
              <a:fillRect/>
            </a:stretch>
          </a:blipFill>
        </p:spPr>
        <p:txBody>
          <a:bodyPr/>
          <a:lstStyle/>
          <a:p>
            <a:endParaRPr lang="en-US"/>
          </a:p>
        </p:txBody>
      </p:sp>
      <p:sp>
        <p:nvSpPr>
          <p:cNvPr id="7" name="TextBox 7">
            <a:extLst>
              <a:ext uri="{FF2B5EF4-FFF2-40B4-BE49-F238E27FC236}">
                <a16:creationId xmlns:a16="http://schemas.microsoft.com/office/drawing/2014/main" id="{FF1BA836-D1CC-6552-4239-A7D25BF65DEE}"/>
              </a:ext>
            </a:extLst>
          </p:cNvPr>
          <p:cNvSpPr txBox="1"/>
          <p:nvPr/>
        </p:nvSpPr>
        <p:spPr>
          <a:xfrm>
            <a:off x="2812487" y="401745"/>
            <a:ext cx="13046722" cy="594393"/>
          </a:xfrm>
          <a:prstGeom prst="rect">
            <a:avLst/>
          </a:prstGeom>
        </p:spPr>
        <p:txBody>
          <a:bodyPr lIns="0" tIns="0" rIns="0" bIns="0" rtlCol="0" anchor="t">
            <a:spAutoFit/>
          </a:bodyPr>
          <a:lstStyle/>
          <a:p>
            <a:pPr algn="ctr">
              <a:lnSpc>
                <a:spcPts val="4490"/>
              </a:lnSpc>
            </a:pPr>
            <a:r>
              <a:rPr lang="en-US" sz="5250" b="1" spc="707" dirty="0">
                <a:solidFill>
                  <a:srgbClr val="282560"/>
                </a:solidFill>
                <a:latin typeface="Gotham Condensed Bold"/>
                <a:ea typeface="Gotham Condensed Bold"/>
                <a:cs typeface="Gotham Condensed Bold"/>
                <a:sym typeface="Gotham Condensed Bold"/>
              </a:rPr>
              <a:t>BACKGROUND OF THE PROPOSITION A ATTORNEY</a:t>
            </a:r>
          </a:p>
        </p:txBody>
      </p:sp>
      <p:sp>
        <p:nvSpPr>
          <p:cNvPr id="8" name="TextBox 8">
            <a:extLst>
              <a:ext uri="{FF2B5EF4-FFF2-40B4-BE49-F238E27FC236}">
                <a16:creationId xmlns:a16="http://schemas.microsoft.com/office/drawing/2014/main" id="{93D07682-2A6E-8BEC-480B-2E0E787AA310}"/>
              </a:ext>
            </a:extLst>
          </p:cNvPr>
          <p:cNvSpPr txBox="1"/>
          <p:nvPr/>
        </p:nvSpPr>
        <p:spPr>
          <a:xfrm>
            <a:off x="420448" y="1558739"/>
            <a:ext cx="12661024" cy="7155805"/>
          </a:xfrm>
          <a:prstGeom prst="rect">
            <a:avLst/>
          </a:prstGeom>
        </p:spPr>
        <p:txBody>
          <a:bodyPr wrap="square" lIns="0" tIns="0" rIns="0" bIns="0" rtlCol="0" anchor="t">
            <a:spAutoFit/>
          </a:bodyPr>
          <a:lstStyle/>
          <a:p>
            <a:r>
              <a:rPr lang="en-US" sz="3000" spc="178" dirty="0">
                <a:solidFill>
                  <a:srgbClr val="1287C3"/>
                </a:solidFill>
                <a:latin typeface="Arial"/>
                <a:cs typeface="Arial"/>
              </a:rPr>
              <a:t>•</a:t>
            </a:r>
            <a:r>
              <a:rPr lang="en-US" sz="3000" spc="178" dirty="0">
                <a:solidFill>
                  <a:srgbClr val="000000"/>
                </a:solidFill>
                <a:latin typeface="Corbel"/>
              </a:rPr>
              <a:t>Practicing law since 2007</a:t>
            </a:r>
            <a:endParaRPr lang="en-US" sz="3000" dirty="0">
              <a:ea typeface="Calibri"/>
              <a:cs typeface="Calibri"/>
            </a:endParaRPr>
          </a:p>
          <a:p>
            <a:r>
              <a:rPr lang="en-US" sz="2500" spc="178" dirty="0">
                <a:solidFill>
                  <a:srgbClr val="1287C3"/>
                </a:solidFill>
                <a:latin typeface="Arial"/>
                <a:cs typeface="Arial"/>
              </a:rPr>
              <a:t> -</a:t>
            </a:r>
            <a:r>
              <a:rPr lang="en-US" sz="2500" spc="178" dirty="0">
                <a:solidFill>
                  <a:srgbClr val="000000"/>
                </a:solidFill>
                <a:latin typeface="Corbel"/>
              </a:rPr>
              <a:t>Primarily intellectual property and transactional legal work</a:t>
            </a:r>
            <a:endParaRPr lang="en-US" sz="2500">
              <a:ea typeface="Calibri"/>
              <a:cs typeface="Calibri"/>
            </a:endParaRPr>
          </a:p>
          <a:p>
            <a:r>
              <a:rPr lang="en-US" sz="2500" spc="178" dirty="0">
                <a:solidFill>
                  <a:srgbClr val="1287C3"/>
                </a:solidFill>
                <a:latin typeface="Arial"/>
                <a:cs typeface="Arial"/>
              </a:rPr>
              <a:t> -</a:t>
            </a:r>
            <a:r>
              <a:rPr lang="en-US" sz="2500" spc="178" dirty="0">
                <a:solidFill>
                  <a:srgbClr val="000000"/>
                </a:solidFill>
                <a:latin typeface="Corbel"/>
                <a:cs typeface="Arial"/>
              </a:rPr>
              <a:t>Former President of the Houston Lawyers Association and former chair of the African American Lawyer Section of</a:t>
            </a:r>
            <a:r>
              <a:rPr lang="en-US" sz="2500" spc="178" dirty="0">
                <a:solidFill>
                  <a:srgbClr val="000000"/>
                </a:solidFill>
                <a:latin typeface="Corbel"/>
              </a:rPr>
              <a:t> the State Bar of Texas</a:t>
            </a:r>
            <a:endParaRPr lang="en-US" sz="2500" dirty="0">
              <a:ea typeface="Calibri"/>
              <a:cs typeface="Calibri"/>
            </a:endParaRPr>
          </a:p>
          <a:p>
            <a:endParaRPr lang="en-US" sz="3000" spc="178" dirty="0">
              <a:solidFill>
                <a:srgbClr val="1287C3"/>
              </a:solidFill>
              <a:latin typeface="Arial"/>
              <a:cs typeface="Arial"/>
            </a:endParaRPr>
          </a:p>
          <a:p>
            <a:r>
              <a:rPr lang="en-US" sz="3000" spc="178" dirty="0">
                <a:solidFill>
                  <a:srgbClr val="1287C3"/>
                </a:solidFill>
                <a:latin typeface="Arial"/>
                <a:cs typeface="Arial"/>
              </a:rPr>
              <a:t>•</a:t>
            </a:r>
            <a:r>
              <a:rPr lang="en-US" sz="3000" spc="178" dirty="0">
                <a:solidFill>
                  <a:srgbClr val="000000"/>
                </a:solidFill>
                <a:latin typeface="Corbel"/>
              </a:rPr>
              <a:t>Worked at TSU’s Law School from 2007-2020</a:t>
            </a:r>
            <a:endParaRPr lang="en-US" sz="3000" dirty="0">
              <a:ea typeface="Calibri"/>
              <a:cs typeface="Calibri"/>
            </a:endParaRPr>
          </a:p>
          <a:p>
            <a:r>
              <a:rPr lang="en-US" sz="2500" spc="178" dirty="0">
                <a:solidFill>
                  <a:srgbClr val="1287C3"/>
                </a:solidFill>
                <a:latin typeface="Arial"/>
                <a:cs typeface="Arial"/>
              </a:rPr>
              <a:t> -</a:t>
            </a:r>
            <a:r>
              <a:rPr lang="en-US" sz="2500" spc="178" dirty="0">
                <a:solidFill>
                  <a:srgbClr val="000000"/>
                </a:solidFill>
                <a:latin typeface="Corbel"/>
              </a:rPr>
              <a:t>Associate Director of Law Library and Legal Instructor</a:t>
            </a:r>
            <a:endParaRPr lang="en-US" sz="2500">
              <a:ea typeface="Calibri"/>
              <a:cs typeface="Calibri"/>
            </a:endParaRPr>
          </a:p>
          <a:p>
            <a:r>
              <a:rPr lang="en-US" sz="2500" spc="178" dirty="0">
                <a:solidFill>
                  <a:srgbClr val="1287C3"/>
                </a:solidFill>
                <a:latin typeface="Arial"/>
                <a:cs typeface="Arial"/>
              </a:rPr>
              <a:t> -</a:t>
            </a:r>
            <a:r>
              <a:rPr lang="en-US" sz="2500" spc="178" dirty="0">
                <a:solidFill>
                  <a:srgbClr val="000000"/>
                </a:solidFill>
                <a:latin typeface="Corbel"/>
              </a:rPr>
              <a:t>Some former students currently work with me in the legal department</a:t>
            </a:r>
            <a:endParaRPr lang="en-US" sz="2500">
              <a:ea typeface="Calibri"/>
              <a:cs typeface="Calibri"/>
            </a:endParaRPr>
          </a:p>
          <a:p>
            <a:endParaRPr lang="en-US" sz="3000" spc="178" dirty="0">
              <a:solidFill>
                <a:srgbClr val="1287C3"/>
              </a:solidFill>
              <a:latin typeface="Arial"/>
              <a:cs typeface="Arial"/>
            </a:endParaRPr>
          </a:p>
          <a:p>
            <a:r>
              <a:rPr lang="en-US" sz="3000" spc="178" dirty="0">
                <a:solidFill>
                  <a:srgbClr val="1287C3"/>
                </a:solidFill>
                <a:latin typeface="Arial"/>
                <a:cs typeface="Arial"/>
              </a:rPr>
              <a:t>•</a:t>
            </a:r>
            <a:r>
              <a:rPr lang="en-US" sz="3000" spc="178" dirty="0">
                <a:solidFill>
                  <a:srgbClr val="000000"/>
                </a:solidFill>
                <a:latin typeface="Corbel"/>
                <a:cs typeface="Arial"/>
              </a:rPr>
              <a:t>Served as</a:t>
            </a:r>
            <a:r>
              <a:rPr lang="en-US" sz="3000" spc="178" dirty="0">
                <a:solidFill>
                  <a:srgbClr val="000000"/>
                </a:solidFill>
                <a:latin typeface="Corbel"/>
              </a:rPr>
              <a:t> a Trustee for the Harris County Department of Education 2018-2023</a:t>
            </a:r>
            <a:endParaRPr lang="en-US" sz="3000" dirty="0">
              <a:ea typeface="Calibri"/>
              <a:cs typeface="Calibri"/>
            </a:endParaRPr>
          </a:p>
          <a:p>
            <a:r>
              <a:rPr lang="en-US" sz="2500" spc="178" dirty="0">
                <a:solidFill>
                  <a:srgbClr val="1287C3"/>
                </a:solidFill>
                <a:latin typeface="Arial"/>
                <a:cs typeface="Arial"/>
              </a:rPr>
              <a:t> -</a:t>
            </a:r>
            <a:r>
              <a:rPr lang="en-US" sz="2500" spc="178" dirty="0">
                <a:solidFill>
                  <a:srgbClr val="000000"/>
                </a:solidFill>
                <a:latin typeface="Corbel"/>
              </a:rPr>
              <a:t>First African American Board President</a:t>
            </a:r>
            <a:endParaRPr lang="en-US" sz="2500">
              <a:ea typeface="Calibri"/>
              <a:cs typeface="Calibri"/>
            </a:endParaRPr>
          </a:p>
          <a:p>
            <a:endParaRPr lang="en-US" sz="3000" spc="178" dirty="0">
              <a:solidFill>
                <a:srgbClr val="1287C3"/>
              </a:solidFill>
              <a:latin typeface="Arial"/>
              <a:cs typeface="Arial"/>
            </a:endParaRPr>
          </a:p>
          <a:p>
            <a:r>
              <a:rPr lang="en-US" sz="3000" spc="178" dirty="0">
                <a:solidFill>
                  <a:srgbClr val="1287C3"/>
                </a:solidFill>
                <a:latin typeface="Arial"/>
                <a:cs typeface="Arial"/>
              </a:rPr>
              <a:t>•</a:t>
            </a:r>
            <a:r>
              <a:rPr lang="en-US" sz="3000" spc="178" dirty="0">
                <a:solidFill>
                  <a:srgbClr val="000000"/>
                </a:solidFill>
                <a:latin typeface="Corbel"/>
              </a:rPr>
              <a:t>Joined the Contracts Section of the Legal Department in 2022</a:t>
            </a:r>
            <a:endParaRPr lang="en-US" sz="3000" dirty="0">
              <a:ea typeface="Calibri"/>
              <a:cs typeface="Calibri"/>
            </a:endParaRPr>
          </a:p>
          <a:p>
            <a:r>
              <a:rPr lang="en-US" sz="2500" spc="178" dirty="0">
                <a:solidFill>
                  <a:srgbClr val="000000"/>
                </a:solidFill>
                <a:latin typeface="Corbel"/>
              </a:rPr>
              <a:t>-Worked mostly with HITS Department on Technology contracts</a:t>
            </a:r>
            <a:endParaRPr lang="en-US" sz="2500">
              <a:ea typeface="Calibri"/>
              <a:cs typeface="Calibri"/>
            </a:endParaRPr>
          </a:p>
          <a:p>
            <a:r>
              <a:rPr lang="en-US" sz="2500" spc="178" dirty="0">
                <a:solidFill>
                  <a:srgbClr val="1287C3"/>
                </a:solidFill>
                <a:latin typeface="Arial"/>
                <a:cs typeface="Arial"/>
              </a:rPr>
              <a:t>-</a:t>
            </a:r>
            <a:r>
              <a:rPr lang="en-US" sz="2500" spc="178" dirty="0">
                <a:solidFill>
                  <a:srgbClr val="000000"/>
                </a:solidFill>
                <a:latin typeface="Corbel"/>
              </a:rPr>
              <a:t>Worked on the contract that secured the 2028 Republican National Convention to Houston in 2023</a:t>
            </a:r>
            <a:endParaRPr lang="en-US" sz="2500" dirty="0">
              <a:ea typeface="Calibri"/>
              <a:cs typeface="Calibri"/>
            </a:endParaRPr>
          </a:p>
        </p:txBody>
      </p:sp>
      <p:pic>
        <p:nvPicPr>
          <p:cNvPr id="2" name="Picture 1" descr="A person in a suit and tie&#10;&#10;AI-generated content may be incorrect.">
            <a:extLst>
              <a:ext uri="{FF2B5EF4-FFF2-40B4-BE49-F238E27FC236}">
                <a16:creationId xmlns:a16="http://schemas.microsoft.com/office/drawing/2014/main" id="{66A4DB7D-94DF-A843-8DB6-142D82F26C06}"/>
              </a:ext>
            </a:extLst>
          </p:cNvPr>
          <p:cNvPicPr>
            <a:picLocks/>
          </p:cNvPicPr>
          <p:nvPr/>
        </p:nvPicPr>
        <p:blipFill>
          <a:blip r:embed="rId3"/>
          <a:stretch>
            <a:fillRect/>
          </a:stretch>
        </p:blipFill>
        <p:spPr>
          <a:xfrm>
            <a:off x="13935075" y="1733550"/>
            <a:ext cx="3748088" cy="510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7C56781C-6D2F-A401-DE46-4E5312309D3D}"/>
              </a:ext>
            </a:extLst>
          </p:cNvPr>
          <p:cNvSpPr txBox="1"/>
          <p:nvPr/>
        </p:nvSpPr>
        <p:spPr>
          <a:xfrm>
            <a:off x="11744325" y="9601200"/>
            <a:ext cx="71723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F497D"/>
                </a:solidFill>
                <a:latin typeface="Gotham Condensed"/>
              </a:rPr>
              <a:t>CITY OF HOUSTON LEGAL DEPARTMENT </a:t>
            </a:r>
            <a:r>
              <a:rPr lang="en-US" sz="2000">
                <a:latin typeface="Gotham Condensed"/>
              </a:rPr>
              <a:t>​</a:t>
            </a:r>
            <a:endParaRPr lang="en-US"/>
          </a:p>
        </p:txBody>
      </p:sp>
    </p:spTree>
    <p:extLst>
      <p:ext uri="{BB962C8B-B14F-4D97-AF65-F5344CB8AC3E}">
        <p14:creationId xmlns:p14="http://schemas.microsoft.com/office/powerpoint/2010/main" val="745988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7a85a10-258b-45b4-a519-c96c7721094c}" enabled="0" method="" siteId="{57a85a10-258b-45b4-a519-c96c7721094c}" removed="1"/>
</clbl:labelList>
</file>

<file path=docProps/app.xml><?xml version="1.0" encoding="utf-8"?>
<Properties xmlns="http://schemas.openxmlformats.org/officeDocument/2006/extended-properties" xmlns:vt="http://schemas.openxmlformats.org/officeDocument/2006/docPropsVTypes">
  <TotalTime>1</TotalTime>
  <Words>2550</Words>
  <Application>Microsoft Office PowerPoint</Application>
  <PresentationFormat>Custom</PresentationFormat>
  <Paragraphs>210</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Calibri</vt:lpstr>
      <vt:lpstr>Roboto Bold</vt:lpstr>
      <vt:lpstr>Roboto Bold Italics</vt:lpstr>
      <vt:lpstr>Open Sans</vt:lpstr>
      <vt:lpstr>Montserrat</vt:lpstr>
      <vt:lpstr>Corbel</vt:lpstr>
      <vt:lpstr>Roboto</vt:lpstr>
      <vt:lpstr>Gotham Condensed</vt:lpstr>
      <vt:lpstr>Arial</vt:lpstr>
      <vt:lpstr>Gotham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Template Share</dc:title>
  <dc:creator>Norris, Danny - LGL</dc:creator>
  <cp:lastModifiedBy>Norris, Danny - LGL</cp:lastModifiedBy>
  <cp:revision>419</cp:revision>
  <dcterms:created xsi:type="dcterms:W3CDTF">2006-08-16T00:00:00Z</dcterms:created>
  <dcterms:modified xsi:type="dcterms:W3CDTF">2025-04-09T20:55:22Z</dcterms:modified>
  <dc:identifier>DAGkFpKgPmg</dc:identifier>
</cp:coreProperties>
</file>