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0" r:id="rId3"/>
    <p:sldId id="261" r:id="rId4"/>
    <p:sldId id="262" r:id="rId5"/>
    <p:sldId id="266" r:id="rId6"/>
    <p:sldId id="263" r:id="rId7"/>
    <p:sldId id="267" r:id="rId8"/>
    <p:sldId id="273" r:id="rId9"/>
    <p:sldId id="268" r:id="rId10"/>
    <p:sldId id="269" r:id="rId11"/>
    <p:sldId id="270" r:id="rId1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0D27305-27F6-498C-BA76-C9B86ED71200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9A738A8-64AB-415C-A987-6047BC3433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12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38A8-64AB-415C-A987-6047BC3433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33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38A8-64AB-415C-A987-6047BC3433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23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38A8-64AB-415C-A987-6047BC3433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5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38A8-64AB-415C-A987-6047BC3433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685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38A8-64AB-415C-A987-6047BC3433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8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38A8-64AB-415C-A987-6047BC3433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086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38A8-64AB-415C-A987-6047BC3433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436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38A8-64AB-415C-A987-6047BC3433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07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38A8-64AB-415C-A987-6047BC3433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367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38A8-64AB-415C-A987-6047BC3433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004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38A8-64AB-415C-A987-6047BC3433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226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98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17034"/>
            <a:ext cx="1463040" cy="99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412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105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37D62-8793-4C0E-AF73-74907AB91733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C3111-E715-48EC-A851-D0E053273B2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houstonseal-colorsmalljpegcorrect_1.jpe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7772400" y="152400"/>
            <a:ext cx="1234440" cy="1246909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1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333" y="1600200"/>
            <a:ext cx="6649334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274638"/>
            <a:ext cx="6309360" cy="1143000"/>
          </a:xfrm>
        </p:spPr>
        <p:txBody>
          <a:bodyPr>
            <a:normAutofit/>
          </a:bodyPr>
          <a:lstStyle/>
          <a:p>
            <a:r>
              <a:rPr lang="en-US" sz="5400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Super Bowl 38 - Houston experience in 2004</a:t>
            </a:r>
          </a:p>
          <a:p>
            <a:r>
              <a:rPr lang="en-US" dirty="0"/>
              <a:t>On-site observation at previous Super Bowls</a:t>
            </a:r>
          </a:p>
          <a:p>
            <a:r>
              <a:rPr lang="en-US" dirty="0"/>
              <a:t>NCAA Final Four</a:t>
            </a:r>
          </a:p>
          <a:p>
            <a:r>
              <a:rPr lang="en-US" dirty="0"/>
              <a:t>NBA All Star</a:t>
            </a:r>
          </a:p>
          <a:p>
            <a:r>
              <a:rPr lang="en-US" dirty="0"/>
              <a:t>MLB All Star</a:t>
            </a:r>
          </a:p>
          <a:p>
            <a:r>
              <a:rPr lang="en-US" dirty="0"/>
              <a:t>Houston Teams games</a:t>
            </a:r>
          </a:p>
          <a:p>
            <a:r>
              <a:rPr lang="en-US" dirty="0"/>
              <a:t>Numerous Other Major Events (RNC, G-8 Economic Summit, World Energy Congress, major conventions)</a:t>
            </a:r>
          </a:p>
          <a:p>
            <a:r>
              <a:rPr lang="en-US" dirty="0"/>
              <a:t>Dignitary Visits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34"/>
            <a:ext cx="1463040" cy="99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15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Questions?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34"/>
            <a:ext cx="1463040" cy="99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9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64770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Ten Days of Activities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January 27, </a:t>
            </a:r>
            <a:r>
              <a:rPr lang="en-US" dirty="0" smtClean="0"/>
              <a:t>2017</a:t>
            </a:r>
          </a:p>
          <a:p>
            <a:pPr lvl="1"/>
            <a:r>
              <a:rPr lang="en-US" b="1" dirty="0" smtClean="0"/>
              <a:t>Super </a:t>
            </a:r>
            <a:r>
              <a:rPr lang="en-US" b="1" dirty="0"/>
              <a:t>Bowl Central VIP Event</a:t>
            </a:r>
          </a:p>
          <a:p>
            <a:r>
              <a:rPr lang="en-US" dirty="0"/>
              <a:t>January 28 – February 5, </a:t>
            </a:r>
            <a:r>
              <a:rPr lang="en-US" dirty="0" smtClean="0"/>
              <a:t>2017</a:t>
            </a:r>
          </a:p>
          <a:p>
            <a:pPr lvl="1"/>
            <a:r>
              <a:rPr lang="en-US" b="1" dirty="0" smtClean="0"/>
              <a:t>Super </a:t>
            </a:r>
            <a:r>
              <a:rPr lang="en-US" b="1" dirty="0"/>
              <a:t>Bowl Central open to the public</a:t>
            </a:r>
          </a:p>
          <a:p>
            <a:r>
              <a:rPr lang="en-US" dirty="0"/>
              <a:t>January 28 – February 5, </a:t>
            </a:r>
            <a:r>
              <a:rPr lang="en-US" dirty="0" smtClean="0"/>
              <a:t>2017</a:t>
            </a:r>
          </a:p>
          <a:p>
            <a:pPr lvl="1"/>
            <a:r>
              <a:rPr lang="en-US" b="1" dirty="0" smtClean="0"/>
              <a:t>NFL </a:t>
            </a:r>
            <a:r>
              <a:rPr lang="en-US" b="1" dirty="0"/>
              <a:t>Experience </a:t>
            </a:r>
          </a:p>
          <a:p>
            <a:r>
              <a:rPr lang="en-US" dirty="0"/>
              <a:t>February 5, </a:t>
            </a:r>
            <a:r>
              <a:rPr lang="en-US" dirty="0" smtClean="0"/>
              <a:t>2017</a:t>
            </a:r>
          </a:p>
          <a:p>
            <a:pPr lvl="1"/>
            <a:r>
              <a:rPr lang="en-US" b="1" dirty="0" smtClean="0"/>
              <a:t>Super </a:t>
            </a:r>
            <a:r>
              <a:rPr lang="en-US" b="1" dirty="0"/>
              <a:t>Bowl LI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34"/>
            <a:ext cx="1463040" cy="99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274638"/>
            <a:ext cx="630936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Super Bowl Central </a:t>
            </a:r>
            <a:r>
              <a:rPr lang="en-US" dirty="0" smtClean="0"/>
              <a:t>Footprint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e068574.HOUTX\Desktop\PPW SB CENTRAL Map_8x11 v7 10.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19200"/>
            <a:ext cx="4274820" cy="55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1463040" cy="99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89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152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Events/Venues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 numCol="2">
            <a:normAutofit fontScale="92500" lnSpcReduction="10000"/>
          </a:bodyPr>
          <a:lstStyle/>
          <a:p>
            <a:r>
              <a:rPr lang="en-US" dirty="0"/>
              <a:t>Super Bowl </a:t>
            </a:r>
            <a:r>
              <a:rPr lang="en-US" dirty="0" smtClean="0"/>
              <a:t>51</a:t>
            </a:r>
          </a:p>
          <a:p>
            <a:pPr lvl="1"/>
            <a:r>
              <a:rPr lang="en-US" dirty="0" smtClean="0"/>
              <a:t>NRG </a:t>
            </a:r>
            <a:r>
              <a:rPr lang="en-US" dirty="0"/>
              <a:t>Stadium</a:t>
            </a:r>
          </a:p>
          <a:p>
            <a:r>
              <a:rPr lang="en-US" dirty="0"/>
              <a:t>NFL </a:t>
            </a:r>
            <a:r>
              <a:rPr lang="en-US" dirty="0" smtClean="0"/>
              <a:t>Experience</a:t>
            </a:r>
          </a:p>
          <a:p>
            <a:pPr lvl="1"/>
            <a:r>
              <a:rPr lang="en-US" dirty="0" smtClean="0"/>
              <a:t>GRB</a:t>
            </a:r>
            <a:endParaRPr lang="en-US" dirty="0"/>
          </a:p>
          <a:p>
            <a:r>
              <a:rPr lang="en-US" dirty="0"/>
              <a:t>Super Bowl </a:t>
            </a:r>
            <a:r>
              <a:rPr lang="en-US" dirty="0" smtClean="0"/>
              <a:t>Central</a:t>
            </a:r>
          </a:p>
          <a:p>
            <a:pPr lvl="1"/>
            <a:r>
              <a:rPr lang="en-US" dirty="0" smtClean="0"/>
              <a:t>Discovery </a:t>
            </a:r>
            <a:r>
              <a:rPr lang="en-US" dirty="0"/>
              <a:t>Green &amp; adjacent blocks</a:t>
            </a:r>
          </a:p>
          <a:p>
            <a:r>
              <a:rPr lang="en-US" dirty="0"/>
              <a:t>Media </a:t>
            </a:r>
            <a:r>
              <a:rPr lang="en-US" dirty="0" smtClean="0"/>
              <a:t>Center</a:t>
            </a:r>
          </a:p>
          <a:p>
            <a:r>
              <a:rPr lang="en-US" dirty="0" smtClean="0"/>
              <a:t>NFL </a:t>
            </a:r>
            <a:r>
              <a:rPr lang="en-US" dirty="0"/>
              <a:t>Headquarters </a:t>
            </a:r>
            <a:r>
              <a:rPr lang="en-US" dirty="0" smtClean="0"/>
              <a:t>Hotel</a:t>
            </a:r>
          </a:p>
          <a:p>
            <a:r>
              <a:rPr lang="en-US" dirty="0" smtClean="0"/>
              <a:t>Team </a:t>
            </a:r>
            <a:r>
              <a:rPr lang="en-US" dirty="0"/>
              <a:t>Hotels (2)</a:t>
            </a:r>
          </a:p>
          <a:p>
            <a:r>
              <a:rPr lang="en-US" dirty="0"/>
              <a:t>Team Practice Sites (2)</a:t>
            </a:r>
          </a:p>
          <a:p>
            <a:r>
              <a:rPr lang="en-US" dirty="0"/>
              <a:t>NFL sanctioned </a:t>
            </a:r>
            <a:r>
              <a:rPr lang="en-US" dirty="0" smtClean="0"/>
              <a:t>events</a:t>
            </a:r>
          </a:p>
          <a:p>
            <a:r>
              <a:rPr lang="en-US" dirty="0"/>
              <a:t>Non-sanctioned Events</a:t>
            </a:r>
          </a:p>
          <a:p>
            <a:r>
              <a:rPr lang="en-US" dirty="0"/>
              <a:t>Potential demonstrations</a:t>
            </a:r>
          </a:p>
          <a:p>
            <a:r>
              <a:rPr lang="en-US" dirty="0"/>
              <a:t>Flash mobs </a:t>
            </a:r>
            <a:r>
              <a:rPr lang="en-US" dirty="0" smtClean="0"/>
              <a:t>(</a:t>
            </a:r>
            <a:r>
              <a:rPr lang="en-US" sz="2600" dirty="0" smtClean="0"/>
              <a:t>e.g.</a:t>
            </a:r>
            <a:r>
              <a:rPr lang="en-US" dirty="0" smtClean="0"/>
              <a:t> Galleria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34"/>
            <a:ext cx="1463040" cy="99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7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274638"/>
            <a:ext cx="6309360" cy="1143000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Types of Special </a:t>
            </a:r>
            <a:r>
              <a:rPr lang="en-US" sz="5400" dirty="0" smtClean="0"/>
              <a:t>Events</a:t>
            </a:r>
            <a:endParaRPr lang="en-US" sz="5400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447800"/>
            <a:ext cx="4516308" cy="4560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C:\Users\e068574.HOUTX\Desktop\SEAR.jpg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470704"/>
            <a:ext cx="4454286" cy="44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34"/>
            <a:ext cx="1463040" cy="99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25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274638"/>
            <a:ext cx="6309360" cy="1143000"/>
          </a:xfrm>
        </p:spPr>
        <p:txBody>
          <a:bodyPr>
            <a:noAutofit/>
          </a:bodyPr>
          <a:lstStyle/>
          <a:p>
            <a:r>
              <a:rPr lang="en-US" sz="5000" dirty="0"/>
              <a:t>Potential </a:t>
            </a:r>
            <a:r>
              <a:rPr lang="en-US" sz="5000" dirty="0" smtClean="0"/>
              <a:t>Attack</a:t>
            </a:r>
            <a:br>
              <a:rPr lang="en-US" sz="5000" dirty="0" smtClean="0"/>
            </a:br>
            <a:r>
              <a:rPr lang="en-US" sz="5000" dirty="0" smtClean="0"/>
              <a:t> Scenarios </a:t>
            </a:r>
            <a:r>
              <a:rPr lang="en-US" sz="5000" dirty="0"/>
              <a:t>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8229600" cy="3733800"/>
          </a:xfrm>
        </p:spPr>
        <p:txBody>
          <a:bodyPr numCol="1"/>
          <a:lstStyle/>
          <a:p>
            <a:r>
              <a:rPr lang="en-US" dirty="0" smtClean="0"/>
              <a:t>Chemical</a:t>
            </a:r>
            <a:endParaRPr lang="en-US" dirty="0"/>
          </a:p>
          <a:p>
            <a:r>
              <a:rPr lang="en-US" dirty="0"/>
              <a:t>Biological</a:t>
            </a:r>
          </a:p>
          <a:p>
            <a:r>
              <a:rPr lang="en-US" dirty="0"/>
              <a:t>Radiological/Nuclear</a:t>
            </a:r>
          </a:p>
          <a:p>
            <a:r>
              <a:rPr lang="en-US" dirty="0"/>
              <a:t>Explosive</a:t>
            </a:r>
          </a:p>
          <a:p>
            <a:r>
              <a:rPr lang="en-US" dirty="0"/>
              <a:t>Aircraft</a:t>
            </a:r>
          </a:p>
          <a:p>
            <a:r>
              <a:rPr lang="en-US" dirty="0"/>
              <a:t>Armed Assault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34"/>
            <a:ext cx="1463040" cy="99583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31520" y="5638800"/>
            <a:ext cx="79626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Prevent-Protect-Respond-Recover</a:t>
            </a:r>
          </a:p>
        </p:txBody>
      </p:sp>
    </p:spTree>
    <p:extLst>
      <p:ext uri="{BB962C8B-B14F-4D97-AF65-F5344CB8AC3E}">
        <p14:creationId xmlns:p14="http://schemas.microsoft.com/office/powerpoint/2010/main" val="407782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274638"/>
            <a:ext cx="6309360" cy="1143000"/>
          </a:xfrm>
        </p:spPr>
        <p:txBody>
          <a:bodyPr>
            <a:noAutofit/>
          </a:bodyPr>
          <a:lstStyle/>
          <a:p>
            <a:r>
              <a:rPr lang="en-US" sz="5400" dirty="0" smtClean="0"/>
              <a:t>Local Agencies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HPD  </a:t>
            </a:r>
            <a:r>
              <a:rPr lang="en-US" dirty="0"/>
              <a:t>(lead agency)</a:t>
            </a:r>
          </a:p>
          <a:p>
            <a:r>
              <a:rPr lang="en-US" dirty="0"/>
              <a:t>HCSO</a:t>
            </a:r>
          </a:p>
          <a:p>
            <a:r>
              <a:rPr lang="en-US" dirty="0"/>
              <a:t>Other local law enforcement agencies</a:t>
            </a:r>
          </a:p>
          <a:p>
            <a:r>
              <a:rPr lang="en-US" dirty="0"/>
              <a:t>Houston OEM</a:t>
            </a:r>
          </a:p>
          <a:p>
            <a:r>
              <a:rPr lang="en-US" dirty="0"/>
              <a:t>HFD</a:t>
            </a:r>
          </a:p>
          <a:p>
            <a:r>
              <a:rPr lang="en-US" dirty="0"/>
              <a:t>PWE</a:t>
            </a:r>
          </a:p>
          <a:p>
            <a:r>
              <a:rPr lang="en-US" dirty="0"/>
              <a:t>Other City Departments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34"/>
            <a:ext cx="1463040" cy="99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20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274638"/>
            <a:ext cx="6309360" cy="1143000"/>
          </a:xfrm>
        </p:spPr>
        <p:txBody>
          <a:bodyPr>
            <a:noAutofit/>
          </a:bodyPr>
          <a:lstStyle/>
          <a:p>
            <a:r>
              <a:rPr lang="en-US" sz="5400" dirty="0" smtClean="0"/>
              <a:t>Federal Partners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Federal </a:t>
            </a:r>
            <a:r>
              <a:rPr lang="en-US" dirty="0"/>
              <a:t>Coordinator</a:t>
            </a:r>
          </a:p>
          <a:p>
            <a:r>
              <a:rPr lang="en-US" dirty="0"/>
              <a:t>FBI</a:t>
            </a:r>
          </a:p>
          <a:p>
            <a:r>
              <a:rPr lang="en-US" dirty="0"/>
              <a:t>Secret Service</a:t>
            </a:r>
          </a:p>
          <a:p>
            <a:r>
              <a:rPr lang="en-US" dirty="0"/>
              <a:t>ATF</a:t>
            </a:r>
          </a:p>
          <a:p>
            <a:r>
              <a:rPr lang="en-US" dirty="0"/>
              <a:t>CBP</a:t>
            </a:r>
          </a:p>
          <a:p>
            <a:r>
              <a:rPr lang="en-US" dirty="0"/>
              <a:t>DHS Agencies,  </a:t>
            </a:r>
            <a:r>
              <a:rPr lang="en-US" dirty="0" smtClean="0"/>
              <a:t>e.g. </a:t>
            </a:r>
            <a:r>
              <a:rPr lang="en-US" dirty="0"/>
              <a:t>HIS, DNDO, etc.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34"/>
            <a:ext cx="1463040" cy="99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0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274638"/>
            <a:ext cx="6309360" cy="1143000"/>
          </a:xfrm>
        </p:spPr>
        <p:txBody>
          <a:bodyPr>
            <a:noAutofit/>
          </a:bodyPr>
          <a:lstStyle/>
          <a:p>
            <a:r>
              <a:rPr lang="en-US" sz="3600" dirty="0"/>
              <a:t>Coordination/Control/Situation Awareness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Location:</a:t>
            </a:r>
            <a:r>
              <a:rPr lang="en-US" dirty="0"/>
              <a:t> Houston Emergency Operations Center (HEC)</a:t>
            </a:r>
          </a:p>
          <a:p>
            <a:r>
              <a:rPr lang="en-US" b="1" dirty="0"/>
              <a:t>Participants:</a:t>
            </a:r>
            <a:r>
              <a:rPr lang="en-US" dirty="0"/>
              <a:t> HPD, Federal and Local partners, NFL, OEM, all involved City Departments, National Weather Service, FAA</a:t>
            </a:r>
          </a:p>
          <a:p>
            <a:r>
              <a:rPr lang="en-US" b="1" dirty="0"/>
              <a:t>Technology:</a:t>
            </a:r>
            <a:r>
              <a:rPr lang="en-US" dirty="0"/>
              <a:t> Video, Video Downlink, Vidsys, Data Casting, Digital Sand Box, HSIN, and others</a:t>
            </a:r>
          </a:p>
          <a:p>
            <a:r>
              <a:rPr lang="en-US" dirty="0"/>
              <a:t>Various WMD Detection Technology (at venues and in the field)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034"/>
            <a:ext cx="1463040" cy="99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6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275</Words>
  <Application>Microsoft Office PowerPoint</Application>
  <PresentationFormat>On-screen Show (4:3)</PresentationFormat>
  <Paragraphs>77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Ten Days of Activities</vt:lpstr>
      <vt:lpstr>Super Bowl Central Footprint</vt:lpstr>
      <vt:lpstr>Events/Venues</vt:lpstr>
      <vt:lpstr>Types of Special Events</vt:lpstr>
      <vt:lpstr>Potential Attack  Scenarios to Consider</vt:lpstr>
      <vt:lpstr>Local Agencies</vt:lpstr>
      <vt:lpstr>Federal Partners</vt:lpstr>
      <vt:lpstr>Coordination/Control/Situation Awareness</vt:lpstr>
      <vt:lpstr>Lessons Learned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Retz</dc:creator>
  <cp:lastModifiedBy>Retz, Richard - MYR</cp:lastModifiedBy>
  <cp:revision>17</cp:revision>
  <cp:lastPrinted>2016-03-04T21:32:51Z</cp:lastPrinted>
  <dcterms:created xsi:type="dcterms:W3CDTF">2012-11-06T21:07:35Z</dcterms:created>
  <dcterms:modified xsi:type="dcterms:W3CDTF">2016-03-04T23:02:59Z</dcterms:modified>
</cp:coreProperties>
</file>