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7" r:id="rId3"/>
    <p:sldId id="258" r:id="rId4"/>
    <p:sldId id="259" r:id="rId5"/>
    <p:sldId id="263" r:id="rId6"/>
    <p:sldId id="260" r:id="rId7"/>
    <p:sldId id="261" r:id="rId8"/>
    <p:sldId id="262" r:id="rId9"/>
    <p:sldId id="270" r:id="rId10"/>
    <p:sldId id="264" r:id="rId11"/>
    <p:sldId id="265" r:id="rId12"/>
    <p:sldId id="266" r:id="rId13"/>
    <p:sldId id="267" r:id="rId14"/>
    <p:sldId id="272" r:id="rId15"/>
    <p:sldId id="268" r:id="rId16"/>
    <p:sldId id="269"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6" d="100"/>
          <a:sy n="126" d="100"/>
        </p:scale>
        <p:origin x="-119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FA30A2-7722-4333-B184-C13D1CF01C8C}" type="datetimeFigureOut">
              <a:rPr lang="en-US" smtClean="0"/>
              <a:t>5/5/2016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F09170-135B-4FB9-8F85-79AF76872109}" type="slidenum">
              <a:rPr lang="en-US" smtClean="0"/>
              <a:t>‹#›</a:t>
            </a:fld>
            <a:endParaRPr lang="en-US"/>
          </a:p>
        </p:txBody>
      </p:sp>
    </p:spTree>
    <p:extLst>
      <p:ext uri="{BB962C8B-B14F-4D97-AF65-F5344CB8AC3E}">
        <p14:creationId xmlns:p14="http://schemas.microsoft.com/office/powerpoint/2010/main" val="42263924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r>
              <a:rPr lang="en-US" smtClean="0"/>
              <a:t>May 10, 2016</a:t>
            </a:r>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24D0B7D-3C0B-4737-A73B-432196C5653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r>
              <a:rPr lang="en-US" smtClean="0"/>
              <a:t>May 10, 2016</a:t>
            </a:r>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24D0B7D-3C0B-4737-A73B-432196C5653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r>
              <a:rPr lang="en-US" smtClean="0"/>
              <a:t>May 10, 2016</a:t>
            </a:r>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24D0B7D-3C0B-4737-A73B-432196C5653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r>
              <a:rPr lang="en-US" smtClean="0"/>
              <a:t>May 10, 2016</a:t>
            </a:r>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24D0B7D-3C0B-4737-A73B-432196C56537}"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r>
              <a:rPr lang="en-US" smtClean="0"/>
              <a:t>May 10, 2016</a:t>
            </a:r>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24D0B7D-3C0B-4737-A73B-432196C56537}"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r>
              <a:rPr lang="en-US" smtClean="0"/>
              <a:t>May 10, 2016</a:t>
            </a:r>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24D0B7D-3C0B-4737-A73B-432196C56537}"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r>
              <a:rPr lang="en-US" smtClean="0"/>
              <a:t>May 10, 2016</a:t>
            </a:r>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A24D0B7D-3C0B-4737-A73B-432196C5653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r>
              <a:rPr lang="en-US" smtClean="0"/>
              <a:t>May 10, 2016</a:t>
            </a:r>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A24D0B7D-3C0B-4737-A73B-432196C56537}"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r>
              <a:rPr lang="en-US" smtClean="0"/>
              <a:t>May 10, 2016</a:t>
            </a:r>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A24D0B7D-3C0B-4737-A73B-432196C5653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r>
              <a:rPr lang="en-US" smtClean="0"/>
              <a:t>May 10, 2016</a:t>
            </a:r>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24D0B7D-3C0B-4737-A73B-432196C5653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r>
              <a:rPr lang="en-US" smtClean="0"/>
              <a:t>May 10, 2016</a:t>
            </a:r>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24D0B7D-3C0B-4737-A73B-432196C56537}"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r>
              <a:rPr lang="en-US" smtClean="0"/>
              <a:t>May 10, 2016</a:t>
            </a:r>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24D0B7D-3C0B-4737-A73B-432196C5653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800"/>
            <a:ext cx="7772400" cy="2152651"/>
          </a:xfrm>
        </p:spPr>
        <p:txBody>
          <a:bodyPr>
            <a:normAutofit fontScale="90000"/>
          </a:bodyPr>
          <a:lstStyle/>
          <a:p>
            <a:r>
              <a:rPr lang="en-US" dirty="0" smtClean="0"/>
              <a:t>Houston Police Department</a:t>
            </a:r>
            <a:br>
              <a:rPr lang="en-US" dirty="0" smtClean="0"/>
            </a:br>
            <a:r>
              <a:rPr lang="en-US" dirty="0" smtClean="0"/>
              <a:t>Auto Dealers Detail</a:t>
            </a:r>
            <a:br>
              <a:rPr lang="en-US" dirty="0" smtClean="0"/>
            </a:br>
            <a:r>
              <a:rPr lang="en-US" dirty="0" smtClean="0"/>
              <a:t>Sgt. Thomas Griffin</a:t>
            </a:r>
            <a:endParaRPr lang="en-US" dirty="0"/>
          </a:p>
        </p:txBody>
      </p:sp>
      <p:sp>
        <p:nvSpPr>
          <p:cNvPr id="3" name="Subtitle 2"/>
          <p:cNvSpPr>
            <a:spLocks noGrp="1"/>
          </p:cNvSpPr>
          <p:nvPr>
            <p:ph type="subTitle" idx="1"/>
          </p:nvPr>
        </p:nvSpPr>
        <p:spPr/>
        <p:txBody>
          <a:bodyPr/>
          <a:lstStyle/>
          <a:p>
            <a:r>
              <a:rPr lang="en-US" dirty="0" smtClean="0"/>
              <a:t>Changes to Chapter 8 of the Code of Ordinances</a:t>
            </a:r>
            <a:endParaRPr lang="en-US" dirty="0"/>
          </a:p>
        </p:txBody>
      </p:sp>
      <p:sp>
        <p:nvSpPr>
          <p:cNvPr id="4" name="Date Placeholder 3"/>
          <p:cNvSpPr>
            <a:spLocks noGrp="1"/>
          </p:cNvSpPr>
          <p:nvPr>
            <p:ph type="dt" sz="half" idx="10"/>
          </p:nvPr>
        </p:nvSpPr>
        <p:spPr/>
        <p:txBody>
          <a:bodyPr/>
          <a:lstStyle/>
          <a:p>
            <a:r>
              <a:rPr lang="en-US" smtClean="0"/>
              <a:t>May 10, 2016</a:t>
            </a:r>
            <a:endParaRPr lang="en-US"/>
          </a:p>
        </p:txBody>
      </p:sp>
      <p:sp>
        <p:nvSpPr>
          <p:cNvPr id="5" name="Slide Number Placeholder 4"/>
          <p:cNvSpPr>
            <a:spLocks noGrp="1"/>
          </p:cNvSpPr>
          <p:nvPr>
            <p:ph type="sldNum" sz="quarter" idx="12"/>
          </p:nvPr>
        </p:nvSpPr>
        <p:spPr/>
        <p:txBody>
          <a:bodyPr/>
          <a:lstStyle/>
          <a:p>
            <a:fld id="{A24D0B7D-3C0B-4737-A73B-432196C56537}" type="slidenum">
              <a:rPr lang="en-US" smtClean="0"/>
              <a:t>1</a:t>
            </a:fld>
            <a:endParaRPr lang="en-US"/>
          </a:p>
        </p:txBody>
      </p:sp>
    </p:spTree>
    <p:extLst>
      <p:ext uri="{BB962C8B-B14F-4D97-AF65-F5344CB8AC3E}">
        <p14:creationId xmlns:p14="http://schemas.microsoft.com/office/powerpoint/2010/main" val="37626299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When this section was revised previously, a sentence was inadvertently omitted.  The proposed change only seeks to add the sentence back to th</a:t>
            </a:r>
            <a:r>
              <a:rPr lang="en-US" dirty="0" smtClean="0"/>
              <a:t>e ordinance</a:t>
            </a:r>
            <a:endParaRPr lang="en-US" dirty="0" smtClean="0"/>
          </a:p>
          <a:p>
            <a:r>
              <a:rPr lang="en-US" dirty="0" smtClean="0"/>
              <a:t>Subsection (a) does not tie the introductory paragraph to the reasons the Chief of Police can deny a wrecker </a:t>
            </a:r>
            <a:r>
              <a:rPr lang="en-US" dirty="0" smtClean="0"/>
              <a:t>applicant</a:t>
            </a:r>
            <a:endParaRPr lang="en-US" dirty="0" smtClean="0"/>
          </a:p>
          <a:p>
            <a:r>
              <a:rPr lang="en-US" dirty="0" smtClean="0"/>
              <a:t>Last updated May 28, 2014</a:t>
            </a:r>
            <a:endParaRPr lang="en-US" dirty="0"/>
          </a:p>
        </p:txBody>
      </p:sp>
      <p:sp>
        <p:nvSpPr>
          <p:cNvPr id="4" name="Date Placeholder 3"/>
          <p:cNvSpPr>
            <a:spLocks noGrp="1"/>
          </p:cNvSpPr>
          <p:nvPr>
            <p:ph type="dt" sz="half" idx="10"/>
          </p:nvPr>
        </p:nvSpPr>
        <p:spPr/>
        <p:txBody>
          <a:bodyPr/>
          <a:lstStyle/>
          <a:p>
            <a:r>
              <a:rPr lang="en-US" smtClean="0"/>
              <a:t>May 10, 2016</a:t>
            </a:r>
            <a:endParaRPr lang="en-US"/>
          </a:p>
        </p:txBody>
      </p:sp>
      <p:sp>
        <p:nvSpPr>
          <p:cNvPr id="5" name="Slide Number Placeholder 4"/>
          <p:cNvSpPr>
            <a:spLocks noGrp="1"/>
          </p:cNvSpPr>
          <p:nvPr>
            <p:ph type="sldNum" sz="quarter" idx="12"/>
          </p:nvPr>
        </p:nvSpPr>
        <p:spPr/>
        <p:txBody>
          <a:bodyPr/>
          <a:lstStyle/>
          <a:p>
            <a:fld id="{A24D0B7D-3C0B-4737-A73B-432196C56537}" type="slidenum">
              <a:rPr lang="en-US" smtClean="0"/>
              <a:t>10</a:t>
            </a:fld>
            <a:endParaRPr lang="en-US"/>
          </a:p>
        </p:txBody>
      </p:sp>
      <p:sp>
        <p:nvSpPr>
          <p:cNvPr id="2" name="Title 1"/>
          <p:cNvSpPr>
            <a:spLocks noGrp="1"/>
          </p:cNvSpPr>
          <p:nvPr>
            <p:ph type="title"/>
          </p:nvPr>
        </p:nvSpPr>
        <p:spPr/>
        <p:txBody>
          <a:bodyPr/>
          <a:lstStyle/>
          <a:p>
            <a:r>
              <a:rPr lang="en-US" dirty="0" smtClean="0"/>
              <a:t>Section 8-134</a:t>
            </a:r>
            <a:endParaRPr lang="en-US" dirty="0"/>
          </a:p>
        </p:txBody>
      </p:sp>
    </p:spTree>
    <p:extLst>
      <p:ext uri="{BB962C8B-B14F-4D97-AF65-F5344CB8AC3E}">
        <p14:creationId xmlns:p14="http://schemas.microsoft.com/office/powerpoint/2010/main" val="28777592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dirty="0" smtClean="0"/>
              <a:t>(a)  Any person desiring a wrecker driver license or wrecker driver trainee license shall pay the non-refundable fee stated for this provision in the city fee schedule at the time he submits his application for the license. There shall also be a prorated fee for a wrecker driver license applicant who has, or has had within past 90 days, a valid wrecker driver trainee license. </a:t>
            </a:r>
          </a:p>
          <a:p>
            <a:endParaRPr lang="en-US" dirty="0" smtClean="0"/>
          </a:p>
          <a:p>
            <a:pPr lvl="1"/>
            <a:r>
              <a:rPr lang="en-US" dirty="0" smtClean="0"/>
              <a:t>(1)  The police chief determines that the applicant is not qualified under section 8-131; </a:t>
            </a:r>
          </a:p>
          <a:p>
            <a:endParaRPr lang="en-US" dirty="0" smtClean="0"/>
          </a:p>
          <a:p>
            <a:pPr lvl="1"/>
            <a:r>
              <a:rPr lang="en-US" dirty="0" smtClean="0"/>
              <a:t>(2)  The information provided in the application is materially false or incorrect or the applicant has failed in any material way to comply with this article; </a:t>
            </a:r>
          </a:p>
          <a:p>
            <a:endParaRPr lang="en-US" dirty="0" smtClean="0"/>
          </a:p>
          <a:p>
            <a:pPr lvl="1"/>
            <a:r>
              <a:rPr lang="en-US" dirty="0" smtClean="0"/>
              <a:t>(3)  The applicant has had a wrecker driver license revoked during the preceding one year period; or </a:t>
            </a:r>
          </a:p>
          <a:p>
            <a:endParaRPr lang="en-US" dirty="0" smtClean="0"/>
          </a:p>
          <a:p>
            <a:pPr lvl="1"/>
            <a:r>
              <a:rPr lang="en-US" dirty="0" smtClean="0"/>
              <a:t>(4)  The applicant is not in compliance with the criminal history provisions of section 1-10 of this Code. </a:t>
            </a:r>
          </a:p>
          <a:p>
            <a:endParaRPr lang="en-US" dirty="0"/>
          </a:p>
        </p:txBody>
      </p:sp>
      <p:sp>
        <p:nvSpPr>
          <p:cNvPr id="4" name="Date Placeholder 3"/>
          <p:cNvSpPr>
            <a:spLocks noGrp="1"/>
          </p:cNvSpPr>
          <p:nvPr>
            <p:ph type="dt" sz="half" idx="10"/>
          </p:nvPr>
        </p:nvSpPr>
        <p:spPr/>
        <p:txBody>
          <a:bodyPr/>
          <a:lstStyle/>
          <a:p>
            <a:r>
              <a:rPr lang="en-US" smtClean="0"/>
              <a:t>May 10, 2016</a:t>
            </a:r>
            <a:endParaRPr lang="en-US"/>
          </a:p>
        </p:txBody>
      </p:sp>
      <p:sp>
        <p:nvSpPr>
          <p:cNvPr id="5" name="Slide Number Placeholder 4"/>
          <p:cNvSpPr>
            <a:spLocks noGrp="1"/>
          </p:cNvSpPr>
          <p:nvPr>
            <p:ph type="sldNum" sz="quarter" idx="12"/>
          </p:nvPr>
        </p:nvSpPr>
        <p:spPr/>
        <p:txBody>
          <a:bodyPr/>
          <a:lstStyle/>
          <a:p>
            <a:fld id="{A24D0B7D-3C0B-4737-A73B-432196C56537}" type="slidenum">
              <a:rPr lang="en-US" smtClean="0"/>
              <a:t>11</a:t>
            </a:fld>
            <a:endParaRPr lang="en-US"/>
          </a:p>
        </p:txBody>
      </p:sp>
      <p:sp>
        <p:nvSpPr>
          <p:cNvPr id="2" name="Title 1"/>
          <p:cNvSpPr>
            <a:spLocks noGrp="1"/>
          </p:cNvSpPr>
          <p:nvPr>
            <p:ph type="title"/>
          </p:nvPr>
        </p:nvSpPr>
        <p:spPr/>
        <p:txBody>
          <a:bodyPr/>
          <a:lstStyle/>
          <a:p>
            <a:r>
              <a:rPr lang="en-US" dirty="0" smtClean="0"/>
              <a:t>Section 8-134</a:t>
            </a:r>
            <a:endParaRPr lang="en-US" dirty="0"/>
          </a:p>
        </p:txBody>
      </p:sp>
    </p:spTree>
    <p:extLst>
      <p:ext uri="{BB962C8B-B14F-4D97-AF65-F5344CB8AC3E}">
        <p14:creationId xmlns:p14="http://schemas.microsoft.com/office/powerpoint/2010/main" val="27612338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Proposed change:  add the following sentence to the end of (a):</a:t>
            </a:r>
          </a:p>
          <a:p>
            <a:pPr lvl="1"/>
            <a:r>
              <a:rPr lang="en-US" dirty="0" smtClean="0"/>
              <a:t>The police chief shall approve an application and issue the wrecker driver license or wrecker driver trainee license after payment of the application fee and completion of the investigation of the criminal and driving record of the applicant, unless:</a:t>
            </a:r>
            <a:endParaRPr lang="en-US" dirty="0"/>
          </a:p>
        </p:txBody>
      </p:sp>
      <p:sp>
        <p:nvSpPr>
          <p:cNvPr id="4" name="Date Placeholder 3"/>
          <p:cNvSpPr>
            <a:spLocks noGrp="1"/>
          </p:cNvSpPr>
          <p:nvPr>
            <p:ph type="dt" sz="half" idx="10"/>
          </p:nvPr>
        </p:nvSpPr>
        <p:spPr/>
        <p:txBody>
          <a:bodyPr/>
          <a:lstStyle/>
          <a:p>
            <a:r>
              <a:rPr lang="en-US" smtClean="0"/>
              <a:t>May 10, 2016</a:t>
            </a:r>
            <a:endParaRPr lang="en-US"/>
          </a:p>
        </p:txBody>
      </p:sp>
      <p:sp>
        <p:nvSpPr>
          <p:cNvPr id="5" name="Slide Number Placeholder 4"/>
          <p:cNvSpPr>
            <a:spLocks noGrp="1"/>
          </p:cNvSpPr>
          <p:nvPr>
            <p:ph type="sldNum" sz="quarter" idx="12"/>
          </p:nvPr>
        </p:nvSpPr>
        <p:spPr/>
        <p:txBody>
          <a:bodyPr/>
          <a:lstStyle/>
          <a:p>
            <a:fld id="{A24D0B7D-3C0B-4737-A73B-432196C56537}" type="slidenum">
              <a:rPr lang="en-US" smtClean="0"/>
              <a:t>12</a:t>
            </a:fld>
            <a:endParaRPr lang="en-US"/>
          </a:p>
        </p:txBody>
      </p:sp>
      <p:sp>
        <p:nvSpPr>
          <p:cNvPr id="2" name="Title 1"/>
          <p:cNvSpPr>
            <a:spLocks noGrp="1"/>
          </p:cNvSpPr>
          <p:nvPr>
            <p:ph type="title"/>
          </p:nvPr>
        </p:nvSpPr>
        <p:spPr/>
        <p:txBody>
          <a:bodyPr/>
          <a:lstStyle/>
          <a:p>
            <a:r>
              <a:rPr lang="en-US" dirty="0" smtClean="0"/>
              <a:t>Section 8-134</a:t>
            </a:r>
            <a:endParaRPr lang="en-US" dirty="0"/>
          </a:p>
        </p:txBody>
      </p:sp>
    </p:spTree>
    <p:extLst>
      <p:ext uri="{BB962C8B-B14F-4D97-AF65-F5344CB8AC3E}">
        <p14:creationId xmlns:p14="http://schemas.microsoft.com/office/powerpoint/2010/main" val="35550299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Subsection (d) allows a wrecker driver or applicant to appeal the decision of the Chief of Police</a:t>
            </a:r>
          </a:p>
          <a:p>
            <a:r>
              <a:rPr lang="en-US" dirty="0" smtClean="0"/>
              <a:t>However, Subsection (b) requires the revocation of a wrecker license if the driver’s Texas Driver License or state-issued tow license is suspended or revoked</a:t>
            </a:r>
          </a:p>
          <a:p>
            <a:r>
              <a:rPr lang="en-US" dirty="0" smtClean="0"/>
              <a:t>As written, Subsection (d) allows for the appeal of that revocation to the Automotive Board</a:t>
            </a:r>
          </a:p>
          <a:p>
            <a:r>
              <a:rPr lang="en-US" dirty="0" smtClean="0"/>
              <a:t>Last updated May 28, 2014</a:t>
            </a:r>
            <a:endParaRPr lang="en-US" dirty="0"/>
          </a:p>
        </p:txBody>
      </p:sp>
      <p:sp>
        <p:nvSpPr>
          <p:cNvPr id="4" name="Date Placeholder 3"/>
          <p:cNvSpPr>
            <a:spLocks noGrp="1"/>
          </p:cNvSpPr>
          <p:nvPr>
            <p:ph type="dt" sz="half" idx="10"/>
          </p:nvPr>
        </p:nvSpPr>
        <p:spPr/>
        <p:txBody>
          <a:bodyPr/>
          <a:lstStyle/>
          <a:p>
            <a:r>
              <a:rPr lang="en-US" smtClean="0"/>
              <a:t>May 10, 2016</a:t>
            </a:r>
            <a:endParaRPr lang="en-US"/>
          </a:p>
        </p:txBody>
      </p:sp>
      <p:sp>
        <p:nvSpPr>
          <p:cNvPr id="5" name="Slide Number Placeholder 4"/>
          <p:cNvSpPr>
            <a:spLocks noGrp="1"/>
          </p:cNvSpPr>
          <p:nvPr>
            <p:ph type="sldNum" sz="quarter" idx="12"/>
          </p:nvPr>
        </p:nvSpPr>
        <p:spPr/>
        <p:txBody>
          <a:bodyPr/>
          <a:lstStyle/>
          <a:p>
            <a:fld id="{A24D0B7D-3C0B-4737-A73B-432196C56537}" type="slidenum">
              <a:rPr lang="en-US" smtClean="0"/>
              <a:t>13</a:t>
            </a:fld>
            <a:endParaRPr lang="en-US"/>
          </a:p>
        </p:txBody>
      </p:sp>
      <p:sp>
        <p:nvSpPr>
          <p:cNvPr id="2" name="Title 1"/>
          <p:cNvSpPr>
            <a:spLocks noGrp="1"/>
          </p:cNvSpPr>
          <p:nvPr>
            <p:ph type="title"/>
          </p:nvPr>
        </p:nvSpPr>
        <p:spPr/>
        <p:txBody>
          <a:bodyPr/>
          <a:lstStyle/>
          <a:p>
            <a:r>
              <a:rPr lang="en-US" dirty="0" smtClean="0"/>
              <a:t>Section 8-137</a:t>
            </a:r>
            <a:endParaRPr lang="en-US" dirty="0"/>
          </a:p>
        </p:txBody>
      </p:sp>
    </p:spTree>
    <p:extLst>
      <p:ext uri="{BB962C8B-B14F-4D97-AF65-F5344CB8AC3E}">
        <p14:creationId xmlns:p14="http://schemas.microsoft.com/office/powerpoint/2010/main" val="13817481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47500" lnSpcReduction="20000"/>
          </a:bodyPr>
          <a:lstStyle/>
          <a:p>
            <a:pPr>
              <a:buFont typeface="Arial"/>
              <a:buChar char="•"/>
            </a:pPr>
            <a:r>
              <a:rPr lang="en-US" dirty="0"/>
              <a:t>(</a:t>
            </a:r>
            <a:r>
              <a:rPr lang="en-US" dirty="0" smtClean="0"/>
              <a:t>a)  The </a:t>
            </a:r>
            <a:r>
              <a:rPr lang="en-US" dirty="0"/>
              <a:t>police chief may suspend or revoke a wrecker driver license or wrecker driver trainee license if: </a:t>
            </a:r>
          </a:p>
          <a:p>
            <a:pPr lvl="1">
              <a:buFont typeface="Arial"/>
              <a:buChar char="•"/>
            </a:pPr>
            <a:r>
              <a:rPr lang="en-US" dirty="0"/>
              <a:t>(</a:t>
            </a:r>
            <a:r>
              <a:rPr lang="en-US" dirty="0" smtClean="0"/>
              <a:t>1)  Any </a:t>
            </a:r>
            <a:r>
              <a:rPr lang="en-US" dirty="0"/>
              <a:t>information supplied in the license application was materially false or incorrect;</a:t>
            </a:r>
          </a:p>
          <a:p>
            <a:pPr lvl="1">
              <a:buFont typeface="Arial"/>
              <a:buChar char="•"/>
            </a:pPr>
            <a:r>
              <a:rPr lang="en-US" dirty="0"/>
              <a:t>(</a:t>
            </a:r>
            <a:r>
              <a:rPr lang="en-US" dirty="0" smtClean="0"/>
              <a:t>2)  The </a:t>
            </a:r>
            <a:r>
              <a:rPr lang="en-US" dirty="0"/>
              <a:t>license was issued through error;</a:t>
            </a:r>
          </a:p>
          <a:p>
            <a:pPr lvl="1">
              <a:buFont typeface="Arial"/>
              <a:buChar char="•"/>
            </a:pPr>
            <a:r>
              <a:rPr lang="en-US" dirty="0"/>
              <a:t>(</a:t>
            </a:r>
            <a:r>
              <a:rPr lang="en-US" dirty="0" smtClean="0"/>
              <a:t>3)  The </a:t>
            </a:r>
            <a:r>
              <a:rPr lang="en-US" dirty="0"/>
              <a:t>licensee has failed to comply with any applicable provision of the license or this chapter; </a:t>
            </a:r>
          </a:p>
          <a:p>
            <a:pPr lvl="1">
              <a:buFont typeface="Arial"/>
              <a:buChar char="•"/>
            </a:pPr>
            <a:r>
              <a:rPr lang="en-US" dirty="0"/>
              <a:t>(</a:t>
            </a:r>
            <a:r>
              <a:rPr lang="en-US" dirty="0" smtClean="0"/>
              <a:t>4)  The </a:t>
            </a:r>
            <a:r>
              <a:rPr lang="en-US" dirty="0"/>
              <a:t>licensee has been convicted of violating state laws or city ordinances; or</a:t>
            </a:r>
          </a:p>
          <a:p>
            <a:pPr lvl="1">
              <a:buFont typeface="Arial"/>
              <a:buChar char="•"/>
            </a:pPr>
            <a:r>
              <a:rPr lang="en-US" dirty="0"/>
              <a:t>(</a:t>
            </a:r>
            <a:r>
              <a:rPr lang="en-US" dirty="0" smtClean="0"/>
              <a:t>5)  The </a:t>
            </a:r>
            <a:r>
              <a:rPr lang="en-US" dirty="0"/>
              <a:t>licensee is under indictment for or has a charge pending for an offense listed in section 1-10 of this Code pertaining to wrecker drivers. </a:t>
            </a:r>
          </a:p>
          <a:p>
            <a:pPr>
              <a:buFont typeface="Arial"/>
              <a:buChar char="•"/>
            </a:pPr>
            <a:r>
              <a:rPr lang="en-US" dirty="0"/>
              <a:t>(</a:t>
            </a:r>
            <a:r>
              <a:rPr lang="en-US" dirty="0" smtClean="0"/>
              <a:t>b)  A </a:t>
            </a:r>
            <a:r>
              <a:rPr lang="en-US" dirty="0"/>
              <a:t>wrecker driver's or wrecker driver trainee's license is automatically revoked if his state-issued driver's license, state-issued incident management towing operator's license, or state-issued towing operator training license (state-issued license) is suspended or revoked. A wrecker driver or wrecker driver trainee shall notify the police chief's designee within three days of a suspension or revocation of any of his state-issued licenses and shall immediately surrender his city wrecker driver's license or wrecker driver trainee's license to the police chief's designee. </a:t>
            </a:r>
          </a:p>
          <a:p>
            <a:pPr>
              <a:buFont typeface="Arial"/>
              <a:buChar char="•"/>
            </a:pPr>
            <a:r>
              <a:rPr lang="en-US" dirty="0"/>
              <a:t>(</a:t>
            </a:r>
            <a:r>
              <a:rPr lang="en-US" dirty="0" smtClean="0"/>
              <a:t>c)  A </a:t>
            </a:r>
            <a:r>
              <a:rPr lang="en-US" dirty="0"/>
              <a:t>revoked wrecker driver license may not be renewed and shall not be subject to reissuance for a one year period as provided in section 8-134 of this Code. A suspended wrecker driver license may not be renewed until the period of suspension has expired. </a:t>
            </a:r>
          </a:p>
          <a:p>
            <a:pPr>
              <a:buFont typeface="Arial"/>
              <a:buChar char="•"/>
            </a:pPr>
            <a:r>
              <a:rPr lang="en-US" dirty="0"/>
              <a:t>(</a:t>
            </a:r>
            <a:r>
              <a:rPr lang="en-US" dirty="0" smtClean="0"/>
              <a:t>d)  An </a:t>
            </a:r>
            <a:r>
              <a:rPr lang="en-US" dirty="0"/>
              <a:t>individual whose wrecker driver or wrecker driver trainee license is revoked or suspended under this section is entitled to an appeal in the same manner as provided in sections 8-134 and 8-135 of this Code upon receipt of written notice of the revocation or suspension of his license. </a:t>
            </a:r>
          </a:p>
          <a:p>
            <a:endParaRPr lang="en-US" dirty="0"/>
          </a:p>
        </p:txBody>
      </p:sp>
      <p:sp>
        <p:nvSpPr>
          <p:cNvPr id="4" name="Date Placeholder 3"/>
          <p:cNvSpPr>
            <a:spLocks noGrp="1"/>
          </p:cNvSpPr>
          <p:nvPr>
            <p:ph type="dt" sz="half" idx="10"/>
          </p:nvPr>
        </p:nvSpPr>
        <p:spPr/>
        <p:txBody>
          <a:bodyPr/>
          <a:lstStyle/>
          <a:p>
            <a:r>
              <a:rPr lang="en-US" smtClean="0"/>
              <a:t>May 10, 2016</a:t>
            </a:r>
            <a:endParaRPr lang="en-US"/>
          </a:p>
        </p:txBody>
      </p:sp>
      <p:sp>
        <p:nvSpPr>
          <p:cNvPr id="5" name="Slide Number Placeholder 4"/>
          <p:cNvSpPr>
            <a:spLocks noGrp="1"/>
          </p:cNvSpPr>
          <p:nvPr>
            <p:ph type="sldNum" sz="quarter" idx="12"/>
          </p:nvPr>
        </p:nvSpPr>
        <p:spPr/>
        <p:txBody>
          <a:bodyPr/>
          <a:lstStyle/>
          <a:p>
            <a:fld id="{A24D0B7D-3C0B-4737-A73B-432196C56537}" type="slidenum">
              <a:rPr lang="en-US" smtClean="0"/>
              <a:t>14</a:t>
            </a:fld>
            <a:endParaRPr lang="en-US"/>
          </a:p>
        </p:txBody>
      </p:sp>
      <p:sp>
        <p:nvSpPr>
          <p:cNvPr id="2" name="Title 1"/>
          <p:cNvSpPr>
            <a:spLocks noGrp="1"/>
          </p:cNvSpPr>
          <p:nvPr>
            <p:ph type="title"/>
          </p:nvPr>
        </p:nvSpPr>
        <p:spPr/>
        <p:txBody>
          <a:bodyPr/>
          <a:lstStyle/>
          <a:p>
            <a:r>
              <a:rPr lang="en-US" dirty="0" smtClean="0"/>
              <a:t>Section 8-137</a:t>
            </a:r>
            <a:endParaRPr lang="en-US" dirty="0"/>
          </a:p>
        </p:txBody>
      </p:sp>
    </p:spTree>
    <p:extLst>
      <p:ext uri="{BB962C8B-B14F-4D97-AF65-F5344CB8AC3E}">
        <p14:creationId xmlns:p14="http://schemas.microsoft.com/office/powerpoint/2010/main" val="2495437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 revocation under Subsection (b) is not appealable.  A wrecker driver must have a valid driver license and state tow license in order to have a City of Houston tow license</a:t>
            </a:r>
          </a:p>
          <a:p>
            <a:r>
              <a:rPr lang="en-US" dirty="0" smtClean="0"/>
              <a:t>The proposed change only allows for appeals based on Subsection (a)</a:t>
            </a:r>
            <a:endParaRPr lang="en-US" dirty="0"/>
          </a:p>
        </p:txBody>
      </p:sp>
      <p:sp>
        <p:nvSpPr>
          <p:cNvPr id="4" name="Date Placeholder 3"/>
          <p:cNvSpPr>
            <a:spLocks noGrp="1"/>
          </p:cNvSpPr>
          <p:nvPr>
            <p:ph type="dt" sz="half" idx="10"/>
          </p:nvPr>
        </p:nvSpPr>
        <p:spPr/>
        <p:txBody>
          <a:bodyPr/>
          <a:lstStyle/>
          <a:p>
            <a:r>
              <a:rPr lang="en-US" smtClean="0"/>
              <a:t>May 10, 2016</a:t>
            </a:r>
            <a:endParaRPr lang="en-US"/>
          </a:p>
        </p:txBody>
      </p:sp>
      <p:sp>
        <p:nvSpPr>
          <p:cNvPr id="5" name="Slide Number Placeholder 4"/>
          <p:cNvSpPr>
            <a:spLocks noGrp="1"/>
          </p:cNvSpPr>
          <p:nvPr>
            <p:ph type="sldNum" sz="quarter" idx="12"/>
          </p:nvPr>
        </p:nvSpPr>
        <p:spPr/>
        <p:txBody>
          <a:bodyPr/>
          <a:lstStyle/>
          <a:p>
            <a:fld id="{A24D0B7D-3C0B-4737-A73B-432196C56537}" type="slidenum">
              <a:rPr lang="en-US" smtClean="0"/>
              <a:t>15</a:t>
            </a:fld>
            <a:endParaRPr lang="en-US"/>
          </a:p>
        </p:txBody>
      </p:sp>
      <p:sp>
        <p:nvSpPr>
          <p:cNvPr id="2" name="Title 1"/>
          <p:cNvSpPr>
            <a:spLocks noGrp="1"/>
          </p:cNvSpPr>
          <p:nvPr>
            <p:ph type="title"/>
          </p:nvPr>
        </p:nvSpPr>
        <p:spPr/>
        <p:txBody>
          <a:bodyPr/>
          <a:lstStyle/>
          <a:p>
            <a:r>
              <a:rPr lang="en-US" dirty="0" smtClean="0"/>
              <a:t>Section 8-137</a:t>
            </a:r>
            <a:endParaRPr lang="en-US" dirty="0"/>
          </a:p>
        </p:txBody>
      </p:sp>
    </p:spTree>
    <p:extLst>
      <p:ext uri="{BB962C8B-B14F-4D97-AF65-F5344CB8AC3E}">
        <p14:creationId xmlns:p14="http://schemas.microsoft.com/office/powerpoint/2010/main" val="6922211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Subsection (d) will be amended to read as follows (added language in bold):</a:t>
            </a:r>
          </a:p>
          <a:p>
            <a:pPr lvl="1"/>
            <a:r>
              <a:rPr lang="en-US" dirty="0" smtClean="0"/>
              <a:t>An individual whose wrecker driver or wrecker driver trainee license is revoked or suspended under</a:t>
            </a:r>
            <a:r>
              <a:rPr lang="en-US" b="1" dirty="0" smtClean="0"/>
              <a:t> subsection (a) of</a:t>
            </a:r>
            <a:r>
              <a:rPr lang="en-US" dirty="0" smtClean="0"/>
              <a:t> this section is entitled to an appeal in the same manner as provided in sections 8-134 and 8-135 of this Code upon receipt of written notice of the revocation or suspension of his license</a:t>
            </a:r>
            <a:endParaRPr lang="en-US" dirty="0"/>
          </a:p>
        </p:txBody>
      </p:sp>
      <p:sp>
        <p:nvSpPr>
          <p:cNvPr id="4" name="Date Placeholder 3"/>
          <p:cNvSpPr>
            <a:spLocks noGrp="1"/>
          </p:cNvSpPr>
          <p:nvPr>
            <p:ph type="dt" sz="half" idx="10"/>
          </p:nvPr>
        </p:nvSpPr>
        <p:spPr/>
        <p:txBody>
          <a:bodyPr/>
          <a:lstStyle/>
          <a:p>
            <a:r>
              <a:rPr lang="en-US" smtClean="0"/>
              <a:t>May 10, 2016</a:t>
            </a:r>
            <a:endParaRPr lang="en-US"/>
          </a:p>
        </p:txBody>
      </p:sp>
      <p:sp>
        <p:nvSpPr>
          <p:cNvPr id="5" name="Slide Number Placeholder 4"/>
          <p:cNvSpPr>
            <a:spLocks noGrp="1"/>
          </p:cNvSpPr>
          <p:nvPr>
            <p:ph type="sldNum" sz="quarter" idx="12"/>
          </p:nvPr>
        </p:nvSpPr>
        <p:spPr/>
        <p:txBody>
          <a:bodyPr/>
          <a:lstStyle/>
          <a:p>
            <a:fld id="{A24D0B7D-3C0B-4737-A73B-432196C56537}" type="slidenum">
              <a:rPr lang="en-US" smtClean="0"/>
              <a:t>16</a:t>
            </a:fld>
            <a:endParaRPr lang="en-US"/>
          </a:p>
        </p:txBody>
      </p:sp>
      <p:sp>
        <p:nvSpPr>
          <p:cNvPr id="2" name="Title 1"/>
          <p:cNvSpPr>
            <a:spLocks noGrp="1"/>
          </p:cNvSpPr>
          <p:nvPr>
            <p:ph type="title"/>
          </p:nvPr>
        </p:nvSpPr>
        <p:spPr/>
        <p:txBody>
          <a:bodyPr/>
          <a:lstStyle/>
          <a:p>
            <a:r>
              <a:rPr lang="en-US" dirty="0" smtClean="0"/>
              <a:t>Section 8-137</a:t>
            </a:r>
            <a:endParaRPr lang="en-US" dirty="0"/>
          </a:p>
        </p:txBody>
      </p:sp>
    </p:spTree>
    <p:extLst>
      <p:ext uri="{BB962C8B-B14F-4D97-AF65-F5344CB8AC3E}">
        <p14:creationId xmlns:p14="http://schemas.microsoft.com/office/powerpoint/2010/main" val="7261978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There is a typographical error in the statute</a:t>
            </a:r>
          </a:p>
          <a:p>
            <a:pPr lvl="1"/>
            <a:r>
              <a:rPr lang="en-US" dirty="0" smtClean="0"/>
              <a:t>If </a:t>
            </a:r>
            <a:r>
              <a:rPr lang="en-US" b="1" dirty="0" smtClean="0"/>
              <a:t>a the </a:t>
            </a:r>
            <a:r>
              <a:rPr lang="en-US" dirty="0" smtClean="0"/>
              <a:t>applicant is a partnership, the partnership registration, if any, and the names and addresses of all the general partners</a:t>
            </a:r>
          </a:p>
          <a:p>
            <a:r>
              <a:rPr lang="en-US" dirty="0" smtClean="0"/>
              <a:t>The change simply removes the extraneous “a”</a:t>
            </a:r>
          </a:p>
          <a:p>
            <a:r>
              <a:rPr lang="en-US" dirty="0" smtClean="0"/>
              <a:t>Last updated February 20, 2013</a:t>
            </a:r>
            <a:endParaRPr lang="en-US" dirty="0"/>
          </a:p>
        </p:txBody>
      </p:sp>
      <p:sp>
        <p:nvSpPr>
          <p:cNvPr id="4" name="Date Placeholder 3"/>
          <p:cNvSpPr>
            <a:spLocks noGrp="1"/>
          </p:cNvSpPr>
          <p:nvPr>
            <p:ph type="dt" sz="half" idx="10"/>
          </p:nvPr>
        </p:nvSpPr>
        <p:spPr/>
        <p:txBody>
          <a:bodyPr/>
          <a:lstStyle/>
          <a:p>
            <a:r>
              <a:rPr lang="en-US" smtClean="0"/>
              <a:t>May 10, 2016</a:t>
            </a:r>
            <a:endParaRPr lang="en-US"/>
          </a:p>
        </p:txBody>
      </p:sp>
      <p:sp>
        <p:nvSpPr>
          <p:cNvPr id="5" name="Slide Number Placeholder 4"/>
          <p:cNvSpPr>
            <a:spLocks noGrp="1"/>
          </p:cNvSpPr>
          <p:nvPr>
            <p:ph type="sldNum" sz="quarter" idx="12"/>
          </p:nvPr>
        </p:nvSpPr>
        <p:spPr/>
        <p:txBody>
          <a:bodyPr/>
          <a:lstStyle/>
          <a:p>
            <a:fld id="{A24D0B7D-3C0B-4737-A73B-432196C56537}" type="slidenum">
              <a:rPr lang="en-US" smtClean="0"/>
              <a:t>17</a:t>
            </a:fld>
            <a:endParaRPr lang="en-US"/>
          </a:p>
        </p:txBody>
      </p:sp>
      <p:sp>
        <p:nvSpPr>
          <p:cNvPr id="2" name="Title 1"/>
          <p:cNvSpPr>
            <a:spLocks noGrp="1"/>
          </p:cNvSpPr>
          <p:nvPr>
            <p:ph type="title"/>
          </p:nvPr>
        </p:nvSpPr>
        <p:spPr/>
        <p:txBody>
          <a:bodyPr/>
          <a:lstStyle/>
          <a:p>
            <a:r>
              <a:rPr lang="en-US" dirty="0" smtClean="0"/>
              <a:t>Section 8-52(a)(10)</a:t>
            </a:r>
            <a:endParaRPr lang="en-US" dirty="0"/>
          </a:p>
        </p:txBody>
      </p:sp>
    </p:spTree>
    <p:extLst>
      <p:ext uri="{BB962C8B-B14F-4D97-AF65-F5344CB8AC3E}">
        <p14:creationId xmlns:p14="http://schemas.microsoft.com/office/powerpoint/2010/main" val="2623091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sz="2800" dirty="0" smtClean="0"/>
              <a:t>The existing law, as written, does not allow Auto Dealers to deny a license for putting fraudulent information on the application for a business license</a:t>
            </a:r>
          </a:p>
          <a:p>
            <a:r>
              <a:rPr lang="en-US" sz="2800" dirty="0" smtClean="0"/>
              <a:t>Sometimes the omission is inadvertent, in which officers will ask them to correct the information</a:t>
            </a:r>
          </a:p>
          <a:p>
            <a:r>
              <a:rPr lang="en-US" sz="2800" dirty="0" smtClean="0"/>
              <a:t>Occasionally, applicants put false or misleading information as it relates to criminal background information</a:t>
            </a:r>
          </a:p>
          <a:p>
            <a:r>
              <a:rPr lang="en-US" sz="2800" dirty="0" smtClean="0"/>
              <a:t>Last updated February 20, 2013</a:t>
            </a:r>
          </a:p>
          <a:p>
            <a:pPr lvl="1"/>
            <a:endParaRPr lang="en-US" dirty="0"/>
          </a:p>
        </p:txBody>
      </p:sp>
      <p:sp>
        <p:nvSpPr>
          <p:cNvPr id="4" name="Date Placeholder 3"/>
          <p:cNvSpPr>
            <a:spLocks noGrp="1"/>
          </p:cNvSpPr>
          <p:nvPr>
            <p:ph type="dt" sz="half" idx="10"/>
          </p:nvPr>
        </p:nvSpPr>
        <p:spPr/>
        <p:txBody>
          <a:bodyPr/>
          <a:lstStyle/>
          <a:p>
            <a:r>
              <a:rPr lang="en-US" smtClean="0"/>
              <a:t>May 10, 2016</a:t>
            </a:r>
            <a:endParaRPr lang="en-US"/>
          </a:p>
        </p:txBody>
      </p:sp>
      <p:sp>
        <p:nvSpPr>
          <p:cNvPr id="5" name="Slide Number Placeholder 4"/>
          <p:cNvSpPr>
            <a:spLocks noGrp="1"/>
          </p:cNvSpPr>
          <p:nvPr>
            <p:ph type="sldNum" sz="quarter" idx="12"/>
          </p:nvPr>
        </p:nvSpPr>
        <p:spPr/>
        <p:txBody>
          <a:bodyPr/>
          <a:lstStyle/>
          <a:p>
            <a:fld id="{A24D0B7D-3C0B-4737-A73B-432196C56537}" type="slidenum">
              <a:rPr lang="en-US" smtClean="0"/>
              <a:t>2</a:t>
            </a:fld>
            <a:endParaRPr lang="en-US"/>
          </a:p>
        </p:txBody>
      </p:sp>
      <p:sp>
        <p:nvSpPr>
          <p:cNvPr id="2" name="Title 1"/>
          <p:cNvSpPr>
            <a:spLocks noGrp="1"/>
          </p:cNvSpPr>
          <p:nvPr>
            <p:ph type="title"/>
          </p:nvPr>
        </p:nvSpPr>
        <p:spPr/>
        <p:txBody>
          <a:bodyPr/>
          <a:lstStyle/>
          <a:p>
            <a:r>
              <a:rPr lang="en-US" dirty="0" smtClean="0"/>
              <a:t>Section 8-52</a:t>
            </a:r>
            <a:endParaRPr lang="en-US" dirty="0"/>
          </a:p>
        </p:txBody>
      </p:sp>
    </p:spTree>
    <p:extLst>
      <p:ext uri="{BB962C8B-B14F-4D97-AF65-F5344CB8AC3E}">
        <p14:creationId xmlns:p14="http://schemas.microsoft.com/office/powerpoint/2010/main" val="698447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Proposed change: add subsection (g), which reads:</a:t>
            </a:r>
          </a:p>
          <a:p>
            <a:pPr lvl="1"/>
            <a:r>
              <a:rPr lang="en-US" dirty="0" smtClean="0"/>
              <a:t>Any fraudulent information provided on the license application, including the omission of any criminal background data, shall be cause for denial of the license</a:t>
            </a:r>
            <a:endParaRPr lang="en-US" dirty="0"/>
          </a:p>
        </p:txBody>
      </p:sp>
      <p:sp>
        <p:nvSpPr>
          <p:cNvPr id="4" name="Date Placeholder 3"/>
          <p:cNvSpPr>
            <a:spLocks noGrp="1"/>
          </p:cNvSpPr>
          <p:nvPr>
            <p:ph type="dt" sz="half" idx="10"/>
          </p:nvPr>
        </p:nvSpPr>
        <p:spPr/>
        <p:txBody>
          <a:bodyPr/>
          <a:lstStyle/>
          <a:p>
            <a:r>
              <a:rPr lang="en-US" smtClean="0"/>
              <a:t>May 10, 2016</a:t>
            </a:r>
            <a:endParaRPr lang="en-US"/>
          </a:p>
        </p:txBody>
      </p:sp>
      <p:sp>
        <p:nvSpPr>
          <p:cNvPr id="5" name="Slide Number Placeholder 4"/>
          <p:cNvSpPr>
            <a:spLocks noGrp="1"/>
          </p:cNvSpPr>
          <p:nvPr>
            <p:ph type="sldNum" sz="quarter" idx="12"/>
          </p:nvPr>
        </p:nvSpPr>
        <p:spPr/>
        <p:txBody>
          <a:bodyPr/>
          <a:lstStyle/>
          <a:p>
            <a:fld id="{A24D0B7D-3C0B-4737-A73B-432196C56537}" type="slidenum">
              <a:rPr lang="en-US" smtClean="0"/>
              <a:t>3</a:t>
            </a:fld>
            <a:endParaRPr lang="en-US"/>
          </a:p>
        </p:txBody>
      </p:sp>
      <p:sp>
        <p:nvSpPr>
          <p:cNvPr id="2" name="Title 1"/>
          <p:cNvSpPr>
            <a:spLocks noGrp="1"/>
          </p:cNvSpPr>
          <p:nvPr>
            <p:ph type="title"/>
          </p:nvPr>
        </p:nvSpPr>
        <p:spPr/>
        <p:txBody>
          <a:bodyPr/>
          <a:lstStyle/>
          <a:p>
            <a:r>
              <a:rPr lang="en-US" dirty="0" smtClean="0"/>
              <a:t>Section 8-52</a:t>
            </a:r>
            <a:endParaRPr lang="en-US" dirty="0"/>
          </a:p>
        </p:txBody>
      </p:sp>
    </p:spTree>
    <p:extLst>
      <p:ext uri="{BB962C8B-B14F-4D97-AF65-F5344CB8AC3E}">
        <p14:creationId xmlns:p14="http://schemas.microsoft.com/office/powerpoint/2010/main" val="82167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As with business licenses, Auto Dealers cannot deny a license to salesman </a:t>
            </a:r>
            <a:r>
              <a:rPr lang="en-US" dirty="0" smtClean="0"/>
              <a:t>applicants who are untruthful on </a:t>
            </a:r>
            <a:r>
              <a:rPr lang="en-US" smtClean="0"/>
              <a:t>the application</a:t>
            </a:r>
            <a:endParaRPr lang="en-US" dirty="0" smtClean="0"/>
          </a:p>
          <a:p>
            <a:r>
              <a:rPr lang="en-US" dirty="0" smtClean="0"/>
              <a:t>The following sentence will be added to the section:</a:t>
            </a:r>
          </a:p>
          <a:p>
            <a:pPr lvl="1"/>
            <a:r>
              <a:rPr lang="en-US" dirty="0" smtClean="0"/>
              <a:t>Any fraudulent information provided on the license application, including the omission of any criminal background data, shall be cause for denial of the license</a:t>
            </a:r>
          </a:p>
          <a:p>
            <a:r>
              <a:rPr lang="en-US" dirty="0" smtClean="0"/>
              <a:t>Last updated January 21, 1975</a:t>
            </a:r>
            <a:endParaRPr lang="en-US" dirty="0"/>
          </a:p>
        </p:txBody>
      </p:sp>
      <p:sp>
        <p:nvSpPr>
          <p:cNvPr id="4" name="Date Placeholder 3"/>
          <p:cNvSpPr>
            <a:spLocks noGrp="1"/>
          </p:cNvSpPr>
          <p:nvPr>
            <p:ph type="dt" sz="half" idx="10"/>
          </p:nvPr>
        </p:nvSpPr>
        <p:spPr/>
        <p:txBody>
          <a:bodyPr/>
          <a:lstStyle/>
          <a:p>
            <a:r>
              <a:rPr lang="en-US" smtClean="0"/>
              <a:t>May 10, 2016</a:t>
            </a:r>
            <a:endParaRPr lang="en-US"/>
          </a:p>
        </p:txBody>
      </p:sp>
      <p:sp>
        <p:nvSpPr>
          <p:cNvPr id="5" name="Slide Number Placeholder 4"/>
          <p:cNvSpPr>
            <a:spLocks noGrp="1"/>
          </p:cNvSpPr>
          <p:nvPr>
            <p:ph type="sldNum" sz="quarter" idx="12"/>
          </p:nvPr>
        </p:nvSpPr>
        <p:spPr/>
        <p:txBody>
          <a:bodyPr/>
          <a:lstStyle/>
          <a:p>
            <a:fld id="{A24D0B7D-3C0B-4737-A73B-432196C56537}" type="slidenum">
              <a:rPr lang="en-US" smtClean="0"/>
              <a:t>4</a:t>
            </a:fld>
            <a:endParaRPr lang="en-US"/>
          </a:p>
        </p:txBody>
      </p:sp>
      <p:sp>
        <p:nvSpPr>
          <p:cNvPr id="2" name="Title 1"/>
          <p:cNvSpPr>
            <a:spLocks noGrp="1"/>
          </p:cNvSpPr>
          <p:nvPr>
            <p:ph type="title"/>
          </p:nvPr>
        </p:nvSpPr>
        <p:spPr/>
        <p:txBody>
          <a:bodyPr/>
          <a:lstStyle/>
          <a:p>
            <a:r>
              <a:rPr lang="en-US" dirty="0" smtClean="0"/>
              <a:t>Section 8-82</a:t>
            </a:r>
            <a:endParaRPr lang="en-US" dirty="0"/>
          </a:p>
        </p:txBody>
      </p:sp>
    </p:spTree>
    <p:extLst>
      <p:ext uri="{BB962C8B-B14F-4D97-AF65-F5344CB8AC3E}">
        <p14:creationId xmlns:p14="http://schemas.microsoft.com/office/powerpoint/2010/main" val="417987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By adding these two provisions, salesmen and business applicants are held to the same standards as wrecker drivers</a:t>
            </a:r>
          </a:p>
          <a:p>
            <a:r>
              <a:rPr lang="en-US" dirty="0" smtClean="0"/>
              <a:t>Applicants who are denied can still appeal the denial to the Automotive Board</a:t>
            </a:r>
            <a:endParaRPr lang="en-US" dirty="0"/>
          </a:p>
        </p:txBody>
      </p:sp>
      <p:sp>
        <p:nvSpPr>
          <p:cNvPr id="4" name="Date Placeholder 3"/>
          <p:cNvSpPr>
            <a:spLocks noGrp="1"/>
          </p:cNvSpPr>
          <p:nvPr>
            <p:ph type="dt" sz="half" idx="10"/>
          </p:nvPr>
        </p:nvSpPr>
        <p:spPr/>
        <p:txBody>
          <a:bodyPr/>
          <a:lstStyle/>
          <a:p>
            <a:r>
              <a:rPr lang="en-US" smtClean="0"/>
              <a:t>May 10, 2016</a:t>
            </a:r>
            <a:endParaRPr lang="en-US"/>
          </a:p>
        </p:txBody>
      </p:sp>
      <p:sp>
        <p:nvSpPr>
          <p:cNvPr id="5" name="Slide Number Placeholder 4"/>
          <p:cNvSpPr>
            <a:spLocks noGrp="1"/>
          </p:cNvSpPr>
          <p:nvPr>
            <p:ph type="sldNum" sz="quarter" idx="12"/>
          </p:nvPr>
        </p:nvSpPr>
        <p:spPr/>
        <p:txBody>
          <a:bodyPr/>
          <a:lstStyle/>
          <a:p>
            <a:fld id="{A24D0B7D-3C0B-4737-A73B-432196C56537}" type="slidenum">
              <a:rPr lang="en-US" smtClean="0"/>
              <a:t>5</a:t>
            </a:fld>
            <a:endParaRPr lang="en-US"/>
          </a:p>
        </p:txBody>
      </p:sp>
      <p:sp>
        <p:nvSpPr>
          <p:cNvPr id="2" name="Title 1"/>
          <p:cNvSpPr>
            <a:spLocks noGrp="1"/>
          </p:cNvSpPr>
          <p:nvPr>
            <p:ph type="title"/>
          </p:nvPr>
        </p:nvSpPr>
        <p:spPr/>
        <p:txBody>
          <a:bodyPr/>
          <a:lstStyle/>
          <a:p>
            <a:r>
              <a:rPr lang="en-US" dirty="0" smtClean="0"/>
              <a:t>Sections 8-52 and 8-82</a:t>
            </a:r>
            <a:endParaRPr lang="en-US" dirty="0"/>
          </a:p>
        </p:txBody>
      </p:sp>
    </p:spTree>
    <p:extLst>
      <p:ext uri="{BB962C8B-B14F-4D97-AF65-F5344CB8AC3E}">
        <p14:creationId xmlns:p14="http://schemas.microsoft.com/office/powerpoint/2010/main" val="1795131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In addition to criminal convictions, Auto Dealers also recommends the revocation of business licenses because of persistent, uncorrected violations of city ordinances</a:t>
            </a:r>
          </a:p>
          <a:p>
            <a:r>
              <a:rPr lang="en-US" dirty="0" smtClean="0"/>
              <a:t>Under Section 8-66, these license holders have appeal rights to the Automotive Board</a:t>
            </a:r>
          </a:p>
          <a:p>
            <a:r>
              <a:rPr lang="en-US" dirty="0" smtClean="0"/>
              <a:t>License holders can appeal the Board’s decision to City Council under Section 8-57</a:t>
            </a:r>
            <a:endParaRPr lang="en-US" dirty="0"/>
          </a:p>
        </p:txBody>
      </p:sp>
      <p:sp>
        <p:nvSpPr>
          <p:cNvPr id="4" name="Date Placeholder 3"/>
          <p:cNvSpPr>
            <a:spLocks noGrp="1"/>
          </p:cNvSpPr>
          <p:nvPr>
            <p:ph type="dt" sz="half" idx="10"/>
          </p:nvPr>
        </p:nvSpPr>
        <p:spPr/>
        <p:txBody>
          <a:bodyPr/>
          <a:lstStyle/>
          <a:p>
            <a:r>
              <a:rPr lang="en-US" smtClean="0"/>
              <a:t>May 10, 2016</a:t>
            </a:r>
            <a:endParaRPr lang="en-US"/>
          </a:p>
        </p:txBody>
      </p:sp>
      <p:sp>
        <p:nvSpPr>
          <p:cNvPr id="5" name="Slide Number Placeholder 4"/>
          <p:cNvSpPr>
            <a:spLocks noGrp="1"/>
          </p:cNvSpPr>
          <p:nvPr>
            <p:ph type="sldNum" sz="quarter" idx="12"/>
          </p:nvPr>
        </p:nvSpPr>
        <p:spPr/>
        <p:txBody>
          <a:bodyPr/>
          <a:lstStyle/>
          <a:p>
            <a:fld id="{A24D0B7D-3C0B-4737-A73B-432196C56537}" type="slidenum">
              <a:rPr lang="en-US" smtClean="0"/>
              <a:t>6</a:t>
            </a:fld>
            <a:endParaRPr lang="en-US"/>
          </a:p>
        </p:txBody>
      </p:sp>
      <p:sp>
        <p:nvSpPr>
          <p:cNvPr id="2" name="Title 1"/>
          <p:cNvSpPr>
            <a:spLocks noGrp="1"/>
          </p:cNvSpPr>
          <p:nvPr>
            <p:ph type="title"/>
          </p:nvPr>
        </p:nvSpPr>
        <p:spPr/>
        <p:txBody>
          <a:bodyPr/>
          <a:lstStyle/>
          <a:p>
            <a:r>
              <a:rPr lang="en-US" dirty="0" smtClean="0"/>
              <a:t>Section 8-66</a:t>
            </a:r>
            <a:endParaRPr lang="en-US" dirty="0"/>
          </a:p>
        </p:txBody>
      </p:sp>
    </p:spTree>
    <p:extLst>
      <p:ext uri="{BB962C8B-B14F-4D97-AF65-F5344CB8AC3E}">
        <p14:creationId xmlns:p14="http://schemas.microsoft.com/office/powerpoint/2010/main" val="30746873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Currently, there is no mechanism to prevent a person whose license is revoked from reapplying immediately</a:t>
            </a:r>
          </a:p>
          <a:p>
            <a:r>
              <a:rPr lang="en-US" dirty="0" smtClean="0"/>
              <a:t>Unless the applicant has a criminal conviction, Auto Dealers must issue a license</a:t>
            </a:r>
          </a:p>
          <a:p>
            <a:r>
              <a:rPr lang="en-US" dirty="0" smtClean="0"/>
              <a:t>This removes oversight of the automotive industry from the Automotive Board and City Council</a:t>
            </a:r>
            <a:endParaRPr lang="en-US" dirty="0"/>
          </a:p>
        </p:txBody>
      </p:sp>
      <p:sp>
        <p:nvSpPr>
          <p:cNvPr id="4" name="Date Placeholder 3"/>
          <p:cNvSpPr>
            <a:spLocks noGrp="1"/>
          </p:cNvSpPr>
          <p:nvPr>
            <p:ph type="dt" sz="half" idx="10"/>
          </p:nvPr>
        </p:nvSpPr>
        <p:spPr/>
        <p:txBody>
          <a:bodyPr/>
          <a:lstStyle/>
          <a:p>
            <a:r>
              <a:rPr lang="en-US" smtClean="0"/>
              <a:t>May 10, 2016</a:t>
            </a:r>
            <a:endParaRPr lang="en-US"/>
          </a:p>
        </p:txBody>
      </p:sp>
      <p:sp>
        <p:nvSpPr>
          <p:cNvPr id="5" name="Slide Number Placeholder 4"/>
          <p:cNvSpPr>
            <a:spLocks noGrp="1"/>
          </p:cNvSpPr>
          <p:nvPr>
            <p:ph type="sldNum" sz="quarter" idx="12"/>
          </p:nvPr>
        </p:nvSpPr>
        <p:spPr/>
        <p:txBody>
          <a:bodyPr/>
          <a:lstStyle/>
          <a:p>
            <a:fld id="{A24D0B7D-3C0B-4737-A73B-432196C56537}" type="slidenum">
              <a:rPr lang="en-US" smtClean="0"/>
              <a:t>7</a:t>
            </a:fld>
            <a:endParaRPr lang="en-US"/>
          </a:p>
        </p:txBody>
      </p:sp>
      <p:sp>
        <p:nvSpPr>
          <p:cNvPr id="2" name="Title 1"/>
          <p:cNvSpPr>
            <a:spLocks noGrp="1"/>
          </p:cNvSpPr>
          <p:nvPr>
            <p:ph type="title"/>
          </p:nvPr>
        </p:nvSpPr>
        <p:spPr/>
        <p:txBody>
          <a:bodyPr/>
          <a:lstStyle/>
          <a:p>
            <a:r>
              <a:rPr lang="en-US" dirty="0" smtClean="0"/>
              <a:t>Section 8-66</a:t>
            </a:r>
            <a:endParaRPr lang="en-US" dirty="0"/>
          </a:p>
        </p:txBody>
      </p:sp>
    </p:spTree>
    <p:extLst>
      <p:ext uri="{BB962C8B-B14F-4D97-AF65-F5344CB8AC3E}">
        <p14:creationId xmlns:p14="http://schemas.microsoft.com/office/powerpoint/2010/main" val="383764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In order to close this loophole, Subsection (d) will be added, and reads as follows:</a:t>
            </a:r>
          </a:p>
          <a:p>
            <a:pPr lvl="1"/>
            <a:r>
              <a:rPr lang="en-US" dirty="0" smtClean="0"/>
              <a:t>A licensee whose license has been revoked pursuant to this section shall not be eligible to apply for the same type of license for a period of one year from the date of revocation</a:t>
            </a:r>
            <a:endParaRPr lang="en-US" dirty="0"/>
          </a:p>
        </p:txBody>
      </p:sp>
      <p:sp>
        <p:nvSpPr>
          <p:cNvPr id="4" name="Date Placeholder 3"/>
          <p:cNvSpPr>
            <a:spLocks noGrp="1"/>
          </p:cNvSpPr>
          <p:nvPr>
            <p:ph type="dt" sz="half" idx="10"/>
          </p:nvPr>
        </p:nvSpPr>
        <p:spPr/>
        <p:txBody>
          <a:bodyPr/>
          <a:lstStyle/>
          <a:p>
            <a:r>
              <a:rPr lang="en-US" smtClean="0"/>
              <a:t>May 10, 2016</a:t>
            </a:r>
            <a:endParaRPr lang="en-US"/>
          </a:p>
        </p:txBody>
      </p:sp>
      <p:sp>
        <p:nvSpPr>
          <p:cNvPr id="5" name="Slide Number Placeholder 4"/>
          <p:cNvSpPr>
            <a:spLocks noGrp="1"/>
          </p:cNvSpPr>
          <p:nvPr>
            <p:ph type="sldNum" sz="quarter" idx="12"/>
          </p:nvPr>
        </p:nvSpPr>
        <p:spPr/>
        <p:txBody>
          <a:bodyPr/>
          <a:lstStyle/>
          <a:p>
            <a:fld id="{A24D0B7D-3C0B-4737-A73B-432196C56537}" type="slidenum">
              <a:rPr lang="en-US" smtClean="0"/>
              <a:t>8</a:t>
            </a:fld>
            <a:endParaRPr lang="en-US"/>
          </a:p>
        </p:txBody>
      </p:sp>
      <p:sp>
        <p:nvSpPr>
          <p:cNvPr id="2" name="Title 1"/>
          <p:cNvSpPr>
            <a:spLocks noGrp="1"/>
          </p:cNvSpPr>
          <p:nvPr>
            <p:ph type="title"/>
          </p:nvPr>
        </p:nvSpPr>
        <p:spPr/>
        <p:txBody>
          <a:bodyPr/>
          <a:lstStyle/>
          <a:p>
            <a:r>
              <a:rPr lang="en-US" dirty="0" smtClean="0"/>
              <a:t>Section 8-66</a:t>
            </a:r>
            <a:endParaRPr lang="en-US" dirty="0"/>
          </a:p>
        </p:txBody>
      </p:sp>
    </p:spTree>
    <p:extLst>
      <p:ext uri="{BB962C8B-B14F-4D97-AF65-F5344CB8AC3E}">
        <p14:creationId xmlns:p14="http://schemas.microsoft.com/office/powerpoint/2010/main" val="34888924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This is similar to wrecker drivers, who cannot reapply for a license for one year after revocation</a:t>
            </a:r>
          </a:p>
          <a:p>
            <a:r>
              <a:rPr lang="en-US" dirty="0" smtClean="0"/>
              <a:t>Last updated August 18, 1971</a:t>
            </a:r>
            <a:endParaRPr lang="en-US" dirty="0"/>
          </a:p>
        </p:txBody>
      </p:sp>
      <p:sp>
        <p:nvSpPr>
          <p:cNvPr id="4" name="Date Placeholder 3"/>
          <p:cNvSpPr>
            <a:spLocks noGrp="1"/>
          </p:cNvSpPr>
          <p:nvPr>
            <p:ph type="dt" sz="half" idx="10"/>
          </p:nvPr>
        </p:nvSpPr>
        <p:spPr/>
        <p:txBody>
          <a:bodyPr/>
          <a:lstStyle/>
          <a:p>
            <a:r>
              <a:rPr lang="en-US" smtClean="0"/>
              <a:t>May 10, 2016</a:t>
            </a:r>
            <a:endParaRPr lang="en-US"/>
          </a:p>
        </p:txBody>
      </p:sp>
      <p:sp>
        <p:nvSpPr>
          <p:cNvPr id="5" name="Slide Number Placeholder 4"/>
          <p:cNvSpPr>
            <a:spLocks noGrp="1"/>
          </p:cNvSpPr>
          <p:nvPr>
            <p:ph type="sldNum" sz="quarter" idx="12"/>
          </p:nvPr>
        </p:nvSpPr>
        <p:spPr/>
        <p:txBody>
          <a:bodyPr/>
          <a:lstStyle/>
          <a:p>
            <a:fld id="{A24D0B7D-3C0B-4737-A73B-432196C56537}" type="slidenum">
              <a:rPr lang="en-US" smtClean="0"/>
              <a:t>9</a:t>
            </a:fld>
            <a:endParaRPr lang="en-US"/>
          </a:p>
        </p:txBody>
      </p:sp>
      <p:sp>
        <p:nvSpPr>
          <p:cNvPr id="2" name="Title 1"/>
          <p:cNvSpPr>
            <a:spLocks noGrp="1"/>
          </p:cNvSpPr>
          <p:nvPr>
            <p:ph type="title"/>
          </p:nvPr>
        </p:nvSpPr>
        <p:spPr/>
        <p:txBody>
          <a:bodyPr/>
          <a:lstStyle/>
          <a:p>
            <a:r>
              <a:rPr lang="en-US" dirty="0" smtClean="0"/>
              <a:t>Section 8-66</a:t>
            </a:r>
            <a:endParaRPr lang="en-US" dirty="0"/>
          </a:p>
        </p:txBody>
      </p:sp>
    </p:spTree>
    <p:extLst>
      <p:ext uri="{BB962C8B-B14F-4D97-AF65-F5344CB8AC3E}">
        <p14:creationId xmlns:p14="http://schemas.microsoft.com/office/powerpoint/2010/main" val="18640622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264</TotalTime>
  <Words>1311</Words>
  <Application>Microsoft Office PowerPoint</Application>
  <PresentationFormat>On-screen Show (4:3)</PresentationFormat>
  <Paragraphs>109</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Concourse</vt:lpstr>
      <vt:lpstr>Houston Police Department Auto Dealers Detail Sgt. Thomas Griffin</vt:lpstr>
      <vt:lpstr>Section 8-52</vt:lpstr>
      <vt:lpstr>Section 8-52</vt:lpstr>
      <vt:lpstr>Section 8-82</vt:lpstr>
      <vt:lpstr>Sections 8-52 and 8-82</vt:lpstr>
      <vt:lpstr>Section 8-66</vt:lpstr>
      <vt:lpstr>Section 8-66</vt:lpstr>
      <vt:lpstr>Section 8-66</vt:lpstr>
      <vt:lpstr>Section 8-66</vt:lpstr>
      <vt:lpstr>Section 8-134</vt:lpstr>
      <vt:lpstr>Section 8-134</vt:lpstr>
      <vt:lpstr>Section 8-134</vt:lpstr>
      <vt:lpstr>Section 8-137</vt:lpstr>
      <vt:lpstr>Section 8-137</vt:lpstr>
      <vt:lpstr>Section 8-137</vt:lpstr>
      <vt:lpstr>Section 8-137</vt:lpstr>
      <vt:lpstr>Section 8-52(a)(10)</vt:lpstr>
    </vt:vector>
  </TitlesOfParts>
  <Company>Houston Police Department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Houston Police Department Auto Dealers Detail</dc:title>
  <dc:creator>Griffin, Thomas</dc:creator>
  <cp:lastModifiedBy>Griffin, Thomas</cp:lastModifiedBy>
  <cp:revision>20</cp:revision>
  <dcterms:created xsi:type="dcterms:W3CDTF">2016-01-22T01:32:37Z</dcterms:created>
  <dcterms:modified xsi:type="dcterms:W3CDTF">2016-05-05T14:55:47Z</dcterms:modified>
</cp:coreProperties>
</file>