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2" r:id="rId4"/>
  </p:sldMasterIdLst>
  <p:notesMasterIdLst>
    <p:notesMasterId r:id="rId20"/>
  </p:notesMasterIdLst>
  <p:handoutMasterIdLst>
    <p:handoutMasterId r:id="rId21"/>
  </p:handoutMasterIdLst>
  <p:sldIdLst>
    <p:sldId id="325" r:id="rId5"/>
    <p:sldId id="337" r:id="rId6"/>
    <p:sldId id="326" r:id="rId7"/>
    <p:sldId id="398" r:id="rId8"/>
    <p:sldId id="348" r:id="rId9"/>
    <p:sldId id="371" r:id="rId10"/>
    <p:sldId id="372" r:id="rId11"/>
    <p:sldId id="373" r:id="rId12"/>
    <p:sldId id="374" r:id="rId13"/>
    <p:sldId id="387" r:id="rId14"/>
    <p:sldId id="388" r:id="rId15"/>
    <p:sldId id="359" r:id="rId16"/>
    <p:sldId id="377" r:id="rId17"/>
    <p:sldId id="397" r:id="rId18"/>
    <p:sldId id="375" r:id="rId1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EEEEEE"/>
    <a:srgbClr val="4E66C1"/>
    <a:srgbClr val="EF897A"/>
    <a:srgbClr val="98C11E"/>
    <a:srgbClr val="E4EC53"/>
    <a:srgbClr val="FAEB33"/>
    <a:srgbClr val="687FA4"/>
    <a:srgbClr val="89A1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91" autoAdjust="0"/>
    <p:restoredTop sz="86443" autoAdjust="0"/>
  </p:normalViewPr>
  <p:slideViewPr>
    <p:cSldViewPr>
      <p:cViewPr>
        <p:scale>
          <a:sx n="96" d="100"/>
          <a:sy n="96" d="100"/>
        </p:scale>
        <p:origin x="-138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hrc-server\TeamShare\Users%20Read-Only\WORKING%20LOG\History\New%20WL%20Testing\2016.4.01-Test%20(3-%20AMO)%20-Working%20Log%20Migration%20Update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10.100.150.10\TeamShare\Programs\1115%20Waiver%20Report\Statistics\Health%20Dept%20Sta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00.150.10\TeamShare\Programs\1115%20Waiver%20Report\Statistics\Health%20Dept%20Sta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Part Clients</a:t>
            </a:r>
            <a:endParaRPr lang="en-US" dirty="0"/>
          </a:p>
        </c:rich>
      </c:tx>
      <c:layout>
        <c:manualLayout>
          <c:xMode val="edge"/>
          <c:yMode val="edge"/>
          <c:x val="0.56386106736657915"/>
          <c:y val="3.1924258565379122E-3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89A1C3"/>
              </a:solidFill>
            </c:spPr>
          </c:dPt>
          <c:dPt>
            <c:idx val="1"/>
            <c:bubble3D val="0"/>
            <c:spPr>
              <a:solidFill>
                <a:srgbClr val="98C11E"/>
              </a:solidFill>
            </c:spPr>
          </c:dPt>
          <c:dLbls>
            <c:dLbl>
              <c:idx val="0"/>
              <c:layout>
                <c:manualLayout>
                  <c:x val="0.20666666666666675"/>
                  <c:y val="1.915455513922747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5.3333333333333337E-2"/>
                  <c:y val="-0.1723909962530472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Criteria!$N$5:$N$6</c:f>
              <c:strCache>
                <c:ptCount val="2"/>
                <c:pt idx="0">
                  <c:v>Homeless </c:v>
                </c:pt>
                <c:pt idx="1">
                  <c:v>Private Residence</c:v>
                </c:pt>
              </c:strCache>
            </c:strRef>
          </c:cat>
          <c:val>
            <c:numRef>
              <c:f>Criteria!$O$5:$O$6</c:f>
              <c:numCache>
                <c:formatCode>General</c:formatCode>
                <c:ptCount val="2"/>
                <c:pt idx="0">
                  <c:v>276</c:v>
                </c:pt>
                <c:pt idx="1">
                  <c:v>39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2160"/>
            </a:pPr>
            <a:r>
              <a:rPr lang="en-US" sz="2160" dirty="0" smtClean="0"/>
              <a:t>Sobering Center- Unique</a:t>
            </a:r>
            <a:endParaRPr lang="en-US" sz="216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32678438599430393"/>
          <c:y val="0.24741096836579637"/>
          <c:w val="0.50336705027256212"/>
          <c:h val="0.57401505732836022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89A1C3"/>
              </a:solidFill>
            </c:spPr>
          </c:dPt>
          <c:dPt>
            <c:idx val="1"/>
            <c:bubble3D val="0"/>
            <c:spPr>
              <a:solidFill>
                <a:srgbClr val="98C11E"/>
              </a:solidFill>
            </c:spPr>
          </c:dPt>
          <c:dPt>
            <c:idx val="2"/>
            <c:bubble3D val="0"/>
            <c:spPr>
              <a:solidFill>
                <a:srgbClr val="FAEB33"/>
              </a:solidFill>
            </c:spPr>
          </c:dPt>
          <c:dLbls>
            <c:delete val="1"/>
          </c:dLbls>
          <c:cat>
            <c:strRef>
              <c:f>Stats!$A$19:$A$21</c:f>
              <c:strCache>
                <c:ptCount val="3"/>
                <c:pt idx="0">
                  <c:v>Homeless</c:v>
                </c:pt>
                <c:pt idx="1">
                  <c:v>Private Res</c:v>
                </c:pt>
                <c:pt idx="2">
                  <c:v>N/A</c:v>
                </c:pt>
              </c:strCache>
            </c:strRef>
          </c:cat>
          <c:val>
            <c:numRef>
              <c:f>Stats!$B$19:$B$21</c:f>
              <c:numCache>
                <c:formatCode>General</c:formatCode>
                <c:ptCount val="3"/>
                <c:pt idx="0">
                  <c:v>3015</c:v>
                </c:pt>
                <c:pt idx="1">
                  <c:v>8813</c:v>
                </c:pt>
                <c:pt idx="2">
                  <c:v>198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290"/>
      <c:rAngAx val="0"/>
      <c:perspective val="6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8"/>
          <c:dPt>
            <c:idx val="0"/>
            <c:bubble3D val="0"/>
            <c:spPr>
              <a:solidFill>
                <a:srgbClr val="89A1C3"/>
              </a:solidFill>
            </c:spPr>
          </c:dPt>
          <c:dPt>
            <c:idx val="1"/>
            <c:bubble3D val="0"/>
            <c:spPr>
              <a:solidFill>
                <a:srgbClr val="FAEB33"/>
              </a:solidFill>
            </c:spPr>
          </c:dPt>
          <c:dPt>
            <c:idx val="2"/>
            <c:bubble3D val="0"/>
            <c:spPr>
              <a:solidFill>
                <a:srgbClr val="98C11E"/>
              </a:solidFill>
            </c:spPr>
          </c:dPt>
          <c:dPt>
            <c:idx val="3"/>
            <c:bubble3D val="0"/>
            <c:spPr>
              <a:solidFill>
                <a:srgbClr val="687FA4"/>
              </a:solidFill>
            </c:spPr>
          </c:dPt>
          <c:dPt>
            <c:idx val="4"/>
            <c:bubble3D val="0"/>
            <c:spPr>
              <a:solidFill>
                <a:srgbClr val="E4EC53"/>
              </a:solidFill>
            </c:spPr>
          </c:dPt>
          <c:dLbls>
            <c:dLbl>
              <c:idx val="0"/>
              <c:layout>
                <c:manualLayout>
                  <c:x val="8.8832020997375333E-2"/>
                  <c:y val="0.1334030029334568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8045769278840146"/>
                  <c:y val="9.6381426586382591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037419072615923"/>
                  <c:y val="-0.3680309170912459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8095238095238095"/>
                  <c:y val="-0.1674311023622047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4.4247787610619477E-3"/>
                  <c:y val="-0.184967476891475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5.3968253968253971E-2"/>
                  <c:y val="2.281476763933919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5.9229471316085483E-2"/>
                  <c:y val="-0.139202369924347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'Mental Health'!$E$2:$E$6</c:f>
              <c:strCache>
                <c:ptCount val="5"/>
                <c:pt idx="0">
                  <c:v>No Reported Diagnosis</c:v>
                </c:pt>
                <c:pt idx="1">
                  <c:v>Bipolar</c:v>
                </c:pt>
                <c:pt idx="2">
                  <c:v>Depression</c:v>
                </c:pt>
                <c:pt idx="3">
                  <c:v>Schizophrenia</c:v>
                </c:pt>
                <c:pt idx="4">
                  <c:v>Other (Anxiety/Panic, Mood Disorder, PTSD, OCD…)</c:v>
                </c:pt>
              </c:strCache>
            </c:strRef>
          </c:cat>
          <c:val>
            <c:numRef>
              <c:f>'Mental Health'!$F$2:$F$6</c:f>
              <c:numCache>
                <c:formatCode>General</c:formatCode>
                <c:ptCount val="5"/>
                <c:pt idx="0">
                  <c:v>66</c:v>
                </c:pt>
                <c:pt idx="1">
                  <c:v>56</c:v>
                </c:pt>
                <c:pt idx="2">
                  <c:v>80</c:v>
                </c:pt>
                <c:pt idx="3">
                  <c:v>32</c:v>
                </c:pt>
                <c:pt idx="4">
                  <c:v>40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spPr>
    <a:noFill/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rgbClr val="FAEB33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98C11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</c:dPt>
          <c:dLbls>
            <c:dLbl>
              <c:idx val="0"/>
              <c:layout>
                <c:manualLayout>
                  <c:x val="0.28771929824561404"/>
                  <c:y val="-8.7431693989071038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 smtClean="0"/>
                      <a:t>Criminal </a:t>
                    </a:r>
                    <a:r>
                      <a:rPr lang="en-US" sz="2000" b="1" dirty="0"/>
                      <a:t>Justice History
</a:t>
                    </a:r>
                    <a:r>
                      <a:rPr lang="en-US" sz="2000" b="1" dirty="0" smtClean="0"/>
                      <a:t>85%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000" b="1"/>
                      <a:t>None
</a:t>
                    </a:r>
                    <a:r>
                      <a:rPr lang="en-US" sz="2000" b="1" smtClean="0"/>
                      <a:t>15%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CJ!$B$2:$C$2</c:f>
              <c:strCache>
                <c:ptCount val="2"/>
                <c:pt idx="0">
                  <c:v>Criminal Justice History</c:v>
                </c:pt>
                <c:pt idx="1">
                  <c:v>None</c:v>
                </c:pt>
              </c:strCache>
            </c:strRef>
          </c:cat>
          <c:val>
            <c:numRef>
              <c:f>CJ!$B$3:$C$3</c:f>
              <c:numCache>
                <c:formatCode>General</c:formatCode>
                <c:ptCount val="2"/>
                <c:pt idx="0">
                  <c:v>246</c:v>
                </c:pt>
                <c:pt idx="1">
                  <c:v>41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0.26154</cdr:x>
      <cdr:y>0.14035</cdr:y>
    </cdr:from>
    <cdr:to>
      <cdr:x>0.68781</cdr:x>
      <cdr:y>0.30362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95400" y="609600"/>
          <a:ext cx="2111315" cy="7091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 smtClean="0"/>
            <a:t>Unknown/ No Answer</a:t>
          </a:r>
        </a:p>
        <a:p xmlns:a="http://schemas.openxmlformats.org/drawingml/2006/main">
          <a:pPr algn="ctr"/>
          <a:r>
            <a:rPr lang="en-US" sz="1400" b="1" dirty="0"/>
            <a:t>2</a:t>
          </a:r>
          <a:r>
            <a:rPr lang="en-US" sz="1400" b="1" dirty="0" smtClean="0"/>
            <a:t>%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0.12308</cdr:x>
      <cdr:y>0.57895</cdr:y>
    </cdr:from>
    <cdr:to>
      <cdr:x>0.38462</cdr:x>
      <cdr:y>0.80702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609599" y="2514600"/>
          <a:ext cx="1295400" cy="990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 smtClean="0"/>
            <a:t>Private Residence </a:t>
          </a:r>
        </a:p>
        <a:p xmlns:a="http://schemas.openxmlformats.org/drawingml/2006/main">
          <a:pPr algn="ctr"/>
          <a:r>
            <a:rPr lang="en-US" sz="1600" b="1" dirty="0" smtClean="0"/>
            <a:t>73%</a:t>
          </a:r>
          <a:endParaRPr lang="en-US" sz="1600" b="1" dirty="0"/>
        </a:p>
      </cdr:txBody>
    </cdr:sp>
  </cdr:relSizeAnchor>
  <cdr:relSizeAnchor xmlns:cdr="http://schemas.openxmlformats.org/drawingml/2006/chartDrawing">
    <cdr:from>
      <cdr:x>0.67692</cdr:x>
      <cdr:y>0.22807</cdr:y>
    </cdr:from>
    <cdr:to>
      <cdr:x>0.95385</cdr:x>
      <cdr:y>0.36271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352800" y="990600"/>
          <a:ext cx="1371634" cy="58479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rebuchet MS" pitchFamily="34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rebuchet MS" pitchFamily="34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rebuchet MS" pitchFamily="34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rebuchet MS" pitchFamily="34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rebuchet MS" pitchFamily="34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Trebuchet MS" pitchFamily="34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Trebuchet MS" pitchFamily="34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Trebuchet MS" pitchFamily="34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Trebuchet MS" pitchFamily="34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/>
          <a:r>
            <a:rPr lang="en-US" sz="1600" b="1" dirty="0" smtClean="0"/>
            <a:t>Homeless</a:t>
          </a:r>
        </a:p>
        <a:p xmlns:a="http://schemas.openxmlformats.org/drawingml/2006/main">
          <a:pPr algn="ctr"/>
          <a:r>
            <a:rPr lang="en-US" sz="1600" b="1" dirty="0" smtClean="0"/>
            <a:t>25%</a:t>
          </a:r>
          <a:endParaRPr lang="en-US" sz="16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0.14286</cdr:x>
      <cdr:y>0</cdr:y>
    </cdr:from>
    <cdr:to>
      <cdr:x>0.86667</cdr:x>
      <cdr:y>0.08824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143000" y="0"/>
          <a:ext cx="57912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400" b="1" dirty="0" smtClean="0"/>
            <a:t>Mental Health Issues Actual: 76%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5E0D627-A371-4560-A79C-AA3FBD62A26C}" type="datetimeFigureOut">
              <a:rPr lang="en-US"/>
              <a:pPr>
                <a:defRPr/>
              </a:pPr>
              <a:t>5/9/2016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4BA3CD6-16EC-4126-AC53-3E6097D57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305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F56F263-95A0-44DA-8CE9-CA89DE801961}" type="datetimeFigureOut">
              <a:rPr lang="en-US"/>
              <a:pPr>
                <a:defRPr/>
              </a:pPr>
              <a:t>5/9/2016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0E0A69F-87FA-496D-AC76-DB3E483A60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4728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Surprised</a:t>
            </a:r>
            <a:r>
              <a:rPr lang="en-US" baseline="0" dirty="0" smtClean="0"/>
              <a:t> us that PART had almost 100% homeless enroll</a:t>
            </a:r>
          </a:p>
          <a:p>
            <a:endParaRPr lang="en-US" baseline="0" dirty="0" smtClean="0"/>
          </a:p>
          <a:p>
            <a:r>
              <a:rPr lang="en-US" baseline="0" dirty="0" smtClean="0"/>
              <a:t>I copied the sobering center chart as a picture and just regular, copy-paste to see which one you prefer. –Ashley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E0A69F-87FA-496D-AC76-DB3E483A60E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Self report indicators</a:t>
            </a:r>
          </a:p>
          <a:p>
            <a:r>
              <a:rPr lang="en-US" dirty="0" smtClean="0"/>
              <a:t>Normal to see mental health combined</a:t>
            </a:r>
            <a:r>
              <a:rPr lang="en-US" baseline="0" dirty="0" smtClean="0"/>
              <a:t> with substance use disorders</a:t>
            </a:r>
          </a:p>
          <a:p>
            <a:r>
              <a:rPr lang="en-US" baseline="0" dirty="0" smtClean="0"/>
              <a:t>Licensed professional now added to our staff</a:t>
            </a:r>
          </a:p>
          <a:p>
            <a:r>
              <a:rPr lang="en-US" baseline="0" dirty="0" smtClean="0"/>
              <a:t>Add Psych Technicians to sobering unit due to mental health issues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E0A69F-87FA-496D-AC76-DB3E483A60E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D16549-2E36-4B4E-AB72-BF5E84C7587F}" type="datetime1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E34052-107D-4903-9B24-87DCC3B9D0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693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CDFC1-5C25-41AF-AF4D-705EA3E39041}" type="datetime1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E94601-3779-4C04-A61B-C67D1499D2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290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892550-AE01-4D64-AE5B-8A1C7B46EA90}" type="datetime1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6413E0-4686-4838-9945-3568600274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00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384AB1-D699-4B8F-9094-0572327D125F}" type="datetime1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76BC65-A0C4-402C-9F46-B9DF7C93D8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04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DDE20F-5060-440F-AFBD-7830859434EE}" type="datetime1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4D7AB-F090-43F7-8CC2-816E56A176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49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20416C-1909-47B1-A441-6EDB5FF89DA0}" type="datetime1">
              <a:rPr lang="en-US" smtClean="0"/>
              <a:t>5/9/2016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49D490-1114-4041-8249-8F861EC9B1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90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79788B-250C-4326-8B2A-F837C86AAD8C}" type="datetime1">
              <a:rPr lang="en-US" smtClean="0"/>
              <a:t>5/9/2016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9858A9-5081-47CB-BE08-31FA4A18A9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1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77B37C-B719-4AEA-B370-2F5401DEB8EE}" type="datetime1">
              <a:rPr lang="en-US" smtClean="0"/>
              <a:t>5/9/2016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B773E-1128-4CBB-844D-1B5D18DE60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246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CBEF9E-00AD-4D24-A76A-F154512D382E}" type="datetime1">
              <a:rPr lang="en-US" smtClean="0"/>
              <a:t>5/9/2016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DC2329-9865-4F4D-A53C-D4CF8D95FB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45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024822-128C-4C84-84B7-D038940EEFD7}" type="datetime1">
              <a:rPr lang="en-US" smtClean="0"/>
              <a:t>5/9/2016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65BFB-2AAC-4BF3-A019-CAF078A15A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408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661635-114C-450D-9A14-AFCE60E1DC37}" type="datetime1">
              <a:rPr lang="en-US" smtClean="0"/>
              <a:t>5/9/2016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A07D1-823C-4A6F-855E-E7F2C5D2A0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61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BE50FF6-A8B6-42A1-8630-4DAA1DAD59EF}" type="datetime1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0D91A93-58B9-469B-B28E-C9DC26AFC1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41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aochoa@houstonrecoverycenter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93127" y="4536918"/>
            <a:ext cx="7917473" cy="1793167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r>
              <a:rPr lang="en-US" sz="5000" dirty="0" smtClean="0">
                <a:effectLst/>
                <a:latin typeface="Minion Pro SmBd" pitchFamily="18" charset="0"/>
              </a:rPr>
              <a:t>Houston Recovery </a:t>
            </a:r>
            <a:r>
              <a:rPr lang="en-US" sz="5000" dirty="0" smtClean="0">
                <a:effectLst/>
                <a:latin typeface="Minion Pro SmBd" pitchFamily="18" charset="0"/>
              </a:rPr>
              <a:t>Center</a:t>
            </a:r>
            <a:endParaRPr lang="en-US" sz="5000" dirty="0">
              <a:effectLst/>
              <a:latin typeface="Minion Pro SmBd" pitchFamily="18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6248400"/>
            <a:ext cx="8483303" cy="433855"/>
          </a:xfrm>
        </p:spPr>
        <p:txBody>
          <a:bodyPr>
            <a:normAutofit fontScale="85000" lnSpcReduction="10000"/>
          </a:bodyPr>
          <a:lstStyle/>
          <a:p>
            <a:r>
              <a:rPr lang="en-US" sz="2000" dirty="0" smtClean="0">
                <a:latin typeface="Minion Pro" pitchFamily="18" charset="0"/>
              </a:rPr>
              <a:t>Houston City Council, Public Safety and Homeland Security Committee           May </a:t>
            </a:r>
            <a:r>
              <a:rPr lang="en-US" sz="2000" dirty="0" smtClean="0">
                <a:latin typeface="Minion Pro" pitchFamily="18" charset="0"/>
              </a:rPr>
              <a:t>10</a:t>
            </a:r>
            <a:r>
              <a:rPr lang="en-US" sz="2000" dirty="0" smtClean="0">
                <a:latin typeface="Minion Pro" pitchFamily="18" charset="0"/>
              </a:rPr>
              <a:t>, </a:t>
            </a:r>
            <a:r>
              <a:rPr lang="en-US" sz="2000" dirty="0" smtClean="0">
                <a:latin typeface="Minion Pro" pitchFamily="18" charset="0"/>
              </a:rPr>
              <a:t>2016</a:t>
            </a:r>
            <a:endParaRPr lang="en-US" sz="2000" dirty="0">
              <a:latin typeface="Minion Pro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190500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" t="12555" r="1739" b="3135"/>
          <a:stretch/>
        </p:blipFill>
        <p:spPr>
          <a:xfrm>
            <a:off x="0" y="1"/>
            <a:ext cx="7848600" cy="453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7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Minion Pro" pitchFamily="18" charset="0"/>
              </a:rPr>
              <a:t>Profile Client J</a:t>
            </a:r>
            <a:endParaRPr lang="en-US" b="1" dirty="0">
              <a:latin typeface="Minion Pro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Minion Pro" pitchFamily="18" charset="0"/>
              </a:rPr>
              <a:t>Male</a:t>
            </a:r>
          </a:p>
          <a:p>
            <a:r>
              <a:rPr lang="en-US" dirty="0" smtClean="0">
                <a:latin typeface="Minion Pro" pitchFamily="18" charset="0"/>
              </a:rPr>
              <a:t>56 years old </a:t>
            </a:r>
          </a:p>
          <a:p>
            <a:r>
              <a:rPr lang="en-US" dirty="0" smtClean="0">
                <a:latin typeface="Minion Pro" pitchFamily="18" charset="0"/>
              </a:rPr>
              <a:t>Homeless*</a:t>
            </a:r>
          </a:p>
          <a:p>
            <a:r>
              <a:rPr lang="en-US" dirty="0" smtClean="0">
                <a:latin typeface="Minion Pro" pitchFamily="18" charset="0"/>
              </a:rPr>
              <a:t>Using 41 years*</a:t>
            </a:r>
          </a:p>
          <a:p>
            <a:r>
              <a:rPr lang="en-US" dirty="0" smtClean="0">
                <a:latin typeface="Minion Pro" pitchFamily="18" charset="0"/>
              </a:rPr>
              <a:t>DOC: Alcohol</a:t>
            </a:r>
          </a:p>
          <a:p>
            <a:r>
              <a:rPr lang="en-US" dirty="0" smtClean="0">
                <a:latin typeface="Minion Pro" pitchFamily="18" charset="0"/>
              </a:rPr>
              <a:t>86 arrests prior to program enrollment*</a:t>
            </a:r>
          </a:p>
          <a:p>
            <a:endParaRPr lang="en-US" dirty="0">
              <a:latin typeface="Minion Pro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3" y="5767682"/>
            <a:ext cx="1562100" cy="106381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76BC65-A0C4-402C-9F46-B9DF7C93D81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8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Minion Pro" pitchFamily="18" charset="0"/>
              </a:rPr>
              <a:t>Client J Timeline</a:t>
            </a:r>
            <a:endParaRPr lang="en-US" b="1" dirty="0">
              <a:latin typeface="Minion Pro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9262579"/>
              </p:ext>
            </p:extLst>
          </p:nvPr>
        </p:nvGraphicFramePr>
        <p:xfrm>
          <a:off x="457200" y="2331720"/>
          <a:ext cx="67056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05600"/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Minion Pro" pitchFamily="18" charset="0"/>
                        </a:rPr>
                        <a:t>8 Failed Detox Admissions</a:t>
                      </a:r>
                      <a:endParaRPr lang="en-US" sz="3200" dirty="0">
                        <a:solidFill>
                          <a:schemeClr val="tx1"/>
                        </a:solidFill>
                        <a:latin typeface="Minion Pro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048699"/>
              </p:ext>
            </p:extLst>
          </p:nvPr>
        </p:nvGraphicFramePr>
        <p:xfrm>
          <a:off x="457200" y="2941320"/>
          <a:ext cx="67056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4267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Minion Pro" pitchFamily="18" charset="0"/>
                        </a:rPr>
                        <a:t>95 EMS Transports</a:t>
                      </a:r>
                      <a:endParaRPr lang="en-US" sz="3600" dirty="0">
                        <a:solidFill>
                          <a:schemeClr val="tx1"/>
                        </a:solidFill>
                        <a:latin typeface="Minion Pro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Minion Pro" pitchFamily="18" charset="0"/>
                        </a:rPr>
                        <a:t>65 </a:t>
                      </a:r>
                    </a:p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Minion Pro" pitchFamily="18" charset="0"/>
                        </a:rPr>
                        <a:t>Hospitalizations</a:t>
                      </a:r>
                      <a:endParaRPr lang="en-US" sz="3600" dirty="0">
                        <a:solidFill>
                          <a:schemeClr val="tx1"/>
                        </a:solidFill>
                        <a:latin typeface="Minion Pro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190334"/>
              </p:ext>
            </p:extLst>
          </p:nvPr>
        </p:nvGraphicFramePr>
        <p:xfrm>
          <a:off x="457200" y="4084320"/>
          <a:ext cx="67056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3352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Minion Pro" pitchFamily="18" charset="0"/>
                        </a:rPr>
                        <a:t>76 Arrests</a:t>
                      </a:r>
                      <a:endParaRPr lang="en-US" dirty="0">
                        <a:solidFill>
                          <a:schemeClr val="tx1"/>
                        </a:solidFill>
                        <a:latin typeface="Minion Pro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Minion Pro" pitchFamily="18" charset="0"/>
                        </a:rPr>
                        <a:t>6 Jail Admissions</a:t>
                      </a:r>
                      <a:endParaRPr lang="en-US" sz="3200" dirty="0">
                        <a:solidFill>
                          <a:schemeClr val="tx1"/>
                        </a:solidFill>
                        <a:latin typeface="Minion Pro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708715"/>
              </p:ext>
            </p:extLst>
          </p:nvPr>
        </p:nvGraphicFramePr>
        <p:xfrm>
          <a:off x="457200" y="4770120"/>
          <a:ext cx="6705600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0683"/>
                <a:gridCol w="2180683"/>
                <a:gridCol w="2344234"/>
              </a:tblGrid>
              <a:tr h="15240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Minion Pro" pitchFamily="18" charset="0"/>
                        </a:rPr>
                        <a:t>44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Minion Pro" pitchFamily="18" charset="0"/>
                        </a:rPr>
                        <a:t> </a:t>
                      </a:r>
                    </a:p>
                    <a:p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Minion Pro" pitchFamily="18" charset="0"/>
                        </a:rPr>
                        <a:t>HRC Visits: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Minion Pro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Minion Pro" pitchFamily="18" charset="0"/>
                        </a:rPr>
                        <a:t>5 </a:t>
                      </a:r>
                    </a:p>
                    <a:p>
                      <a:pPr algn="l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Minion Pro" pitchFamily="18" charset="0"/>
                        </a:rPr>
                        <a:t>Walk-Ins</a:t>
                      </a:r>
                      <a:endParaRPr lang="en-US" sz="2800" dirty="0">
                        <a:solidFill>
                          <a:schemeClr val="tx1"/>
                        </a:solidFill>
                        <a:latin typeface="Minion Pro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Minion Pro" pitchFamily="18" charset="0"/>
                        </a:rPr>
                        <a:t>8 Extended Visits (13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Minion Pro" pitchFamily="18" charset="0"/>
                        </a:rPr>
                        <a:t>hrs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Minion Pro" pitchFamily="18" charset="0"/>
                        </a:rPr>
                        <a:t>)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Minion Pro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849197"/>
              </p:ext>
            </p:extLst>
          </p:nvPr>
        </p:nvGraphicFramePr>
        <p:xfrm>
          <a:off x="457200" y="1798320"/>
          <a:ext cx="67056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056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Minion Pro" pitchFamily="18" charset="0"/>
                        </a:rPr>
                        <a:t>Enrolled in PART – 17 months of activity</a:t>
                      </a:r>
                      <a:endParaRPr lang="en-US" dirty="0">
                        <a:latin typeface="Minion Pro" pitchFamily="18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563033"/>
              </p:ext>
            </p:extLst>
          </p:nvPr>
        </p:nvGraphicFramePr>
        <p:xfrm>
          <a:off x="7467600" y="1798320"/>
          <a:ext cx="1447800" cy="388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</a:tblGrid>
              <a:tr h="3886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Minion Pro" pitchFamily="18" charset="0"/>
                        </a:rPr>
                        <a:t>After</a:t>
                      </a:r>
                      <a:r>
                        <a:rPr lang="en-US" sz="2000" baseline="0" dirty="0" smtClean="0">
                          <a:latin typeface="Minion Pro" pitchFamily="18" charset="0"/>
                        </a:rPr>
                        <a:t> 17 months* client e</a:t>
                      </a:r>
                      <a:r>
                        <a:rPr lang="en-US" sz="2000" dirty="0" smtClean="0">
                          <a:latin typeface="Minion Pro" pitchFamily="18" charset="0"/>
                        </a:rPr>
                        <a:t>ngages in 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Minion Pro" pitchFamily="18" charset="0"/>
                        </a:rPr>
                        <a:t>treatment</a:t>
                      </a:r>
                      <a:endParaRPr lang="en-US" sz="2000" dirty="0">
                        <a:latin typeface="Minion Pro" pitchFamily="18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5794186"/>
            <a:ext cx="1562100" cy="106381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76BC65-A0C4-402C-9F46-B9DF7C93D81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01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9817" y="16565"/>
            <a:ext cx="9144000" cy="838200"/>
          </a:xfrm>
        </p:spPr>
        <p:txBody>
          <a:bodyPr>
            <a:normAutofit/>
          </a:bodyPr>
          <a:lstStyle/>
          <a:p>
            <a:pPr marL="4572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3600" b="1" kern="2000" dirty="0" smtClean="0">
                <a:effectLst/>
                <a:latin typeface="Minion Pro" pitchFamily="18" charset="0"/>
                <a:cs typeface="Times New Roman" panose="02020603050405020304" pitchFamily="18" charset="0"/>
              </a:rPr>
              <a:t>Program and Collaborations</a:t>
            </a:r>
          </a:p>
        </p:txBody>
      </p:sp>
      <p:sp>
        <p:nvSpPr>
          <p:cNvPr id="17412" name="Content Placeholder 2"/>
          <p:cNvSpPr>
            <a:spLocks noGrp="1"/>
          </p:cNvSpPr>
          <p:nvPr>
            <p:ph idx="1"/>
          </p:nvPr>
        </p:nvSpPr>
        <p:spPr>
          <a:xfrm>
            <a:off x="76200" y="785340"/>
            <a:ext cx="8991600" cy="5386860"/>
          </a:xfrm>
        </p:spPr>
        <p:txBody>
          <a:bodyPr>
            <a:noAutofit/>
          </a:bodyPr>
          <a:lstStyle/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1800" b="1" dirty="0" smtClean="0">
                <a:latin typeface="Minion Pro" pitchFamily="18" charset="0"/>
                <a:cs typeface="Times New Roman" pitchFamily="18" charset="0"/>
              </a:rPr>
              <a:t>Telephone Follow-Up</a:t>
            </a:r>
            <a:r>
              <a:rPr lang="en-US" altLang="en-US" sz="1800" dirty="0" smtClean="0">
                <a:latin typeface="Minion Pro" pitchFamily="18" charset="0"/>
                <a:cs typeface="Times New Roman" pitchFamily="18" charset="0"/>
              </a:rPr>
              <a:t>, Launched 2013: individuals admitted to the sobering center program agree to receive follow-up phone calls at a safe number to review their action plan 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1800" b="1" dirty="0" smtClean="0">
                <a:latin typeface="Minion Pro" pitchFamily="18" charset="0"/>
                <a:cs typeface="Times New Roman" pitchFamily="18" charset="0"/>
              </a:rPr>
              <a:t>Care Coordination Planning Team</a:t>
            </a:r>
            <a:r>
              <a:rPr lang="en-US" altLang="en-US" sz="1800" dirty="0" smtClean="0">
                <a:latin typeface="Minion Pro" pitchFamily="18" charset="0"/>
                <a:cs typeface="Times New Roman" pitchFamily="18" charset="0"/>
              </a:rPr>
              <a:t>, Launched September 2013: a collaborative working to improve care coordination for all groups interacting with clients 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1800" b="1" dirty="0" smtClean="0">
                <a:latin typeface="Minion Pro" pitchFamily="18" charset="0"/>
                <a:cs typeface="Times New Roman" pitchFamily="18" charset="0"/>
              </a:rPr>
              <a:t>Criminal </a:t>
            </a:r>
            <a:r>
              <a:rPr lang="en-US" altLang="en-US" sz="1800" b="1" dirty="0">
                <a:latin typeface="Minion Pro" pitchFamily="18" charset="0"/>
                <a:cs typeface="Times New Roman" pitchFamily="18" charset="0"/>
              </a:rPr>
              <a:t>Justice Program</a:t>
            </a:r>
            <a:r>
              <a:rPr lang="en-US" altLang="en-US" sz="1800" dirty="0">
                <a:latin typeface="Minion Pro" pitchFamily="18" charset="0"/>
                <a:cs typeface="Times New Roman" pitchFamily="18" charset="0"/>
              </a:rPr>
              <a:t>, Launched January 2015: reaches in to  clients at Harris County jail who want recovery assistance post discharge or while on probation </a:t>
            </a:r>
            <a:endParaRPr lang="en-US" altLang="en-US" sz="1800" dirty="0" smtClean="0">
              <a:latin typeface="Minion Pro" pitchFamily="18" charset="0"/>
              <a:cs typeface="Times New Roman" pitchFamily="18" charset="0"/>
            </a:endParaRP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1800" b="1" dirty="0" smtClean="0">
                <a:latin typeface="Minion Pro" pitchFamily="18" charset="0"/>
                <a:cs typeface="Times New Roman" pitchFamily="18" charset="0"/>
              </a:rPr>
              <a:t>HRC Van, </a:t>
            </a:r>
            <a:r>
              <a:rPr lang="en-US" altLang="en-US" sz="1800" dirty="0" smtClean="0">
                <a:latin typeface="Minion Pro" pitchFamily="18" charset="0"/>
                <a:cs typeface="Times New Roman" pitchFamily="18" charset="0"/>
              </a:rPr>
              <a:t>Launched June 2015: transports engaged clients to and from services supporting their treatment and recovery plan 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1800" b="1" dirty="0" smtClean="0">
                <a:latin typeface="Minion Pro" pitchFamily="18" charset="0"/>
                <a:cs typeface="Times New Roman" pitchFamily="18" charset="0"/>
              </a:rPr>
              <a:t>PART-PREP(Pre-Recovery Engagement Plan)</a:t>
            </a:r>
            <a:r>
              <a:rPr lang="en-US" altLang="en-US" sz="1800" dirty="0" smtClean="0">
                <a:latin typeface="Minion Pro" pitchFamily="18" charset="0"/>
                <a:cs typeface="Times New Roman" pitchFamily="18" charset="0"/>
              </a:rPr>
              <a:t>, Launched March 2016: supports frequent clients wanting to address critical health and life issues before engaging in addiction recovery programs 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1800" b="1" dirty="0" smtClean="0">
                <a:latin typeface="Minion Pro" pitchFamily="18" charset="0"/>
                <a:cs typeface="Times New Roman" pitchFamily="18" charset="0"/>
              </a:rPr>
              <a:t>Telephone Recovery Support</a:t>
            </a:r>
            <a:r>
              <a:rPr lang="en-US" altLang="en-US" sz="1800" dirty="0" smtClean="0">
                <a:latin typeface="Minion Pro" pitchFamily="18" charset="0"/>
                <a:cs typeface="Times New Roman" pitchFamily="18" charset="0"/>
              </a:rPr>
              <a:t>, Launched March 2016: provides twelve weeks of telephone recovery coaching for individuals who would like follow-up from the Houston Recovery Center 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1800" b="1" dirty="0">
                <a:latin typeface="Minion Pro" pitchFamily="18" charset="0"/>
                <a:cs typeface="Times New Roman" pitchFamily="18" charset="0"/>
              </a:rPr>
              <a:t>Public Intoxication Transportation Program</a:t>
            </a:r>
            <a:r>
              <a:rPr lang="en-US" altLang="en-US" sz="1800" dirty="0">
                <a:latin typeface="Minion Pro" pitchFamily="18" charset="0"/>
                <a:cs typeface="Times New Roman" pitchFamily="18" charset="0"/>
              </a:rPr>
              <a:t>, </a:t>
            </a:r>
            <a:r>
              <a:rPr lang="en-US" altLang="en-US" sz="1800" dirty="0" smtClean="0">
                <a:latin typeface="Minion Pro" pitchFamily="18" charset="0"/>
                <a:cs typeface="Times New Roman" pitchFamily="18" charset="0"/>
              </a:rPr>
              <a:t>Launches May 2016: outreach to the downtown community for recovery services in coordination with the Houston Police Department </a:t>
            </a:r>
            <a:endParaRPr lang="en-US" altLang="en-US" sz="1800" dirty="0" smtClean="0"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9" y="6072660"/>
            <a:ext cx="1219200" cy="765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76BC65-A0C4-402C-9F46-B9DF7C93D81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8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8280"/>
            <a:ext cx="8305800" cy="608771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4572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lang="en-US" sz="2500" b="1" kern="2000" dirty="0" smtClean="0">
                <a:latin typeface="Minion Pro" pitchFamily="18" charset="0"/>
                <a:ea typeface="+mj-ea"/>
                <a:cs typeface="Times New Roman" panose="02020603050405020304" pitchFamily="18" charset="0"/>
              </a:rPr>
              <a:t>   </a:t>
            </a:r>
          </a:p>
          <a:p>
            <a:pPr marL="4572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lang="en-US" sz="3800" b="1" kern="2000" dirty="0" smtClean="0">
                <a:latin typeface="Minion Pro" pitchFamily="18" charset="0"/>
                <a:ea typeface="+mj-ea"/>
                <a:cs typeface="Times New Roman" panose="02020603050405020304" pitchFamily="18" charset="0"/>
              </a:rPr>
              <a:t>Challenges and Opportunities</a:t>
            </a:r>
          </a:p>
          <a:p>
            <a:pPr marL="4572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lang="en-US" sz="3000" b="1" kern="2000" dirty="0" smtClean="0">
                <a:latin typeface="Minion Pro" pitchFamily="18" charset="0"/>
                <a:ea typeface="+mj-ea"/>
                <a:cs typeface="Times New Roman" panose="02020603050405020304" pitchFamily="18" charset="0"/>
              </a:rPr>
              <a:t>   </a:t>
            </a:r>
            <a:endParaRPr lang="en-US" sz="3000" b="1" kern="2000" dirty="0">
              <a:latin typeface="Minion Pro" pitchFamily="18" charset="0"/>
              <a:ea typeface="+mj-ea"/>
              <a:cs typeface="Times New Roman" panose="02020603050405020304" pitchFamily="18" charset="0"/>
            </a:endParaRPr>
          </a:p>
          <a:p>
            <a:pPr marL="50292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ct val="128000"/>
              <a:buFont typeface="Arial" panose="020B0604020202020204" pitchFamily="34" charset="0"/>
              <a:buChar char="•"/>
              <a:tabLst/>
              <a:defRPr/>
            </a:pPr>
            <a:r>
              <a:rPr lang="en-US" sz="3000" kern="2000" dirty="0" smtClean="0">
                <a:latin typeface="Minion Pro" pitchFamily="18" charset="0"/>
                <a:ea typeface="+mj-ea"/>
                <a:cs typeface="Times New Roman" panose="02020603050405020304" pitchFamily="18" charset="0"/>
              </a:rPr>
              <a:t>Increased access to treatment, especially detox</a:t>
            </a:r>
          </a:p>
          <a:p>
            <a:pPr marL="50292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ct val="128000"/>
              <a:buFont typeface="Arial" panose="020B0604020202020204" pitchFamily="34" charset="0"/>
              <a:buChar char="•"/>
              <a:tabLst/>
              <a:defRPr/>
            </a:pPr>
            <a:r>
              <a:rPr lang="en-US" sz="3000" kern="2000" dirty="0" smtClean="0">
                <a:latin typeface="Minion Pro" pitchFamily="18" charset="0"/>
                <a:ea typeface="+mj-ea"/>
                <a:cs typeface="Times New Roman" panose="02020603050405020304" pitchFamily="18" charset="0"/>
              </a:rPr>
              <a:t>Expand our ability to serve as a resource for EMS and emergency centers</a:t>
            </a:r>
          </a:p>
          <a:p>
            <a:pPr marL="50292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ct val="128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i="0" u="none" strike="noStrike" kern="20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inion Pro" pitchFamily="18" charset="0"/>
                <a:ea typeface="+mj-ea"/>
                <a:cs typeface="Times New Roman" panose="02020603050405020304" pitchFamily="18" charset="0"/>
              </a:rPr>
              <a:t>Expand</a:t>
            </a:r>
            <a:r>
              <a:rPr kumimoji="0" lang="en-US" sz="3000" i="0" u="none" strike="noStrike" kern="2000" cap="none" spc="0" normalizeH="0" noProof="0" dirty="0" smtClean="0">
                <a:ln>
                  <a:noFill/>
                </a:ln>
                <a:effectLst/>
                <a:uLnTx/>
                <a:uFillTx/>
                <a:latin typeface="Minion Pro" pitchFamily="18" charset="0"/>
                <a:ea typeface="+mj-ea"/>
                <a:cs typeface="Times New Roman" panose="02020603050405020304" pitchFamily="18" charset="0"/>
              </a:rPr>
              <a:t> access to affordable recovery housing </a:t>
            </a:r>
          </a:p>
          <a:p>
            <a:pPr marL="50292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ct val="128000"/>
              <a:buFont typeface="Arial" panose="020B0604020202020204" pitchFamily="34" charset="0"/>
              <a:buChar char="•"/>
              <a:tabLst/>
              <a:defRPr/>
            </a:pPr>
            <a:r>
              <a:rPr lang="en-US" sz="3000" kern="2000" baseline="0" dirty="0" smtClean="0">
                <a:latin typeface="Minion Pro" pitchFamily="18" charset="0"/>
                <a:ea typeface="+mj-ea"/>
                <a:cs typeface="Times New Roman" panose="02020603050405020304" pitchFamily="18" charset="0"/>
              </a:rPr>
              <a:t>Overcome</a:t>
            </a:r>
            <a:r>
              <a:rPr lang="en-US" sz="3000" kern="2000" dirty="0" smtClean="0">
                <a:latin typeface="Minion Pro" pitchFamily="18" charset="0"/>
                <a:ea typeface="+mj-ea"/>
                <a:cs typeface="Times New Roman" panose="02020603050405020304" pitchFamily="18" charset="0"/>
              </a:rPr>
              <a:t> space needs for program expansion</a:t>
            </a:r>
            <a:r>
              <a:rPr kumimoji="0" lang="en-US" sz="3500" b="1" i="0" u="none" strike="noStrike" kern="20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en-US" sz="3500" b="1" i="0" u="none" strike="noStrike" kern="20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4000" b="1" i="0" u="none" strike="noStrike" kern="20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en-US" sz="4000" b="1" i="0" u="none" strike="noStrike" kern="20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en-US" sz="4000" b="1" i="0" u="none" strike="noStrike" kern="20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67400"/>
            <a:ext cx="1219200" cy="765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76BC65-A0C4-402C-9F46-B9DF7C93D81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12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6511925" cy="1143000"/>
          </a:xfrm>
        </p:spPr>
        <p:txBody>
          <a:bodyPr>
            <a:normAutofit fontScale="90000"/>
          </a:bodyPr>
          <a:lstStyle/>
          <a:p>
            <a:pPr marL="45720" lvl="0" indent="0" algn="ctr" fontAlgn="auto">
              <a:spcAft>
                <a:spcPts val="0"/>
              </a:spcAft>
              <a:buNone/>
              <a:defRPr/>
            </a:pPr>
            <a:r>
              <a:rPr lang="en-US" sz="3600" b="1" kern="2000" dirty="0">
                <a:effectLst/>
                <a:latin typeface="Minion Pro" pitchFamily="18" charset="0"/>
                <a:cs typeface="Times New Roman" panose="02020603050405020304" pitchFamily="18" charset="0"/>
              </a:rPr>
              <a:t>Houston Recovery Center- </a:t>
            </a:r>
            <a:br>
              <a:rPr lang="en-US" sz="3600" b="1" kern="2000" dirty="0">
                <a:effectLst/>
                <a:latin typeface="Minion Pro" pitchFamily="18" charset="0"/>
                <a:cs typeface="Times New Roman" panose="02020603050405020304" pitchFamily="18" charset="0"/>
              </a:rPr>
            </a:br>
            <a:r>
              <a:rPr lang="en-US" sz="3600" b="1" kern="2000" dirty="0">
                <a:effectLst/>
                <a:latin typeface="Minion Pro" pitchFamily="18" charset="0"/>
                <a:cs typeface="Times New Roman" panose="02020603050405020304" pitchFamily="18" charset="0"/>
              </a:rPr>
              <a:t>A Sobering Center on the </a:t>
            </a:r>
            <a:r>
              <a:rPr lang="en-US" sz="3600" b="1" kern="2000" dirty="0" smtClean="0">
                <a:effectLst/>
                <a:latin typeface="Minion Pro" pitchFamily="18" charset="0"/>
                <a:cs typeface="Times New Roman" panose="02020603050405020304" pitchFamily="18" charset="0"/>
              </a:rPr>
              <a:t>Map</a:t>
            </a:r>
            <a:endParaRPr lang="en-US" sz="3600" b="1" dirty="0">
              <a:effectLst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0"/>
            <a:ext cx="3346704" cy="639762"/>
          </a:xfrm>
        </p:spPr>
        <p:txBody>
          <a:bodyPr/>
          <a:lstStyle/>
          <a:p>
            <a:r>
              <a:rPr lang="en-US" dirty="0">
                <a:latin typeface="Minion Pro" pitchFamily="18" charset="0"/>
              </a:rPr>
              <a:t>In-Person Visitors: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85800" y="2057400"/>
            <a:ext cx="3817351" cy="3505200"/>
          </a:xfrm>
        </p:spPr>
        <p:txBody>
          <a:bodyPr>
            <a:normAutofit fontScale="92500" lnSpcReduction="20000"/>
          </a:bodyPr>
          <a:lstStyle/>
          <a:p>
            <a:pPr marL="457200" lvl="0" indent="-457200">
              <a:buClrTx/>
              <a:buFont typeface="Arial" panose="020B0604020202020204" pitchFamily="34" charset="0"/>
              <a:buChar char="•"/>
            </a:pPr>
            <a:r>
              <a:rPr lang="en-US" sz="2200" dirty="0">
                <a:latin typeface="Minion Pro" pitchFamily="18" charset="0"/>
              </a:rPr>
              <a:t>Austin, Texas </a:t>
            </a:r>
          </a:p>
          <a:p>
            <a:pPr marL="457200" lvl="0" indent="-457200">
              <a:buClrTx/>
              <a:buFont typeface="Arial" panose="020B0604020202020204" pitchFamily="34" charset="0"/>
              <a:buChar char="•"/>
            </a:pPr>
            <a:r>
              <a:rPr lang="en-US" sz="2200" dirty="0">
                <a:latin typeface="Minion Pro" pitchFamily="18" charset="0"/>
              </a:rPr>
              <a:t>Baltimore, Maryland</a:t>
            </a:r>
          </a:p>
          <a:p>
            <a:pPr marL="457200" lvl="0" indent="-457200">
              <a:buClrTx/>
              <a:buFont typeface="Arial" panose="020B0604020202020204" pitchFamily="34" charset="0"/>
              <a:buChar char="•"/>
            </a:pPr>
            <a:r>
              <a:rPr lang="en-US" sz="2200" dirty="0">
                <a:latin typeface="Minion Pro" pitchFamily="18" charset="0"/>
              </a:rPr>
              <a:t>Corpus Christi, Texas </a:t>
            </a:r>
          </a:p>
          <a:p>
            <a:pPr marL="457200" lvl="0" indent="-457200">
              <a:buClrTx/>
              <a:buFont typeface="Arial" panose="020B0604020202020204" pitchFamily="34" charset="0"/>
              <a:buChar char="•"/>
            </a:pPr>
            <a:r>
              <a:rPr lang="en-US" sz="2200" dirty="0">
                <a:latin typeface="Minion Pro" pitchFamily="18" charset="0"/>
              </a:rPr>
              <a:t>Edmonton, Canada</a:t>
            </a:r>
          </a:p>
          <a:p>
            <a:pPr marL="457200" lvl="0" indent="-457200">
              <a:buClrTx/>
              <a:buFont typeface="Arial" panose="020B0604020202020204" pitchFamily="34" charset="0"/>
              <a:buChar char="•"/>
            </a:pPr>
            <a:r>
              <a:rPr lang="en-US" sz="2200" dirty="0">
                <a:latin typeface="Minion Pro" pitchFamily="18" charset="0"/>
              </a:rPr>
              <a:t>Everett, Washington</a:t>
            </a:r>
          </a:p>
          <a:p>
            <a:pPr marL="457200" lvl="0" indent="-457200">
              <a:buClrTx/>
              <a:buFont typeface="Arial" panose="020B0604020202020204" pitchFamily="34" charset="0"/>
              <a:buChar char="•"/>
            </a:pPr>
            <a:r>
              <a:rPr lang="en-US" sz="2200" dirty="0">
                <a:latin typeface="Minion Pro" pitchFamily="18" charset="0"/>
              </a:rPr>
              <a:t>Los Angeles, California </a:t>
            </a:r>
          </a:p>
          <a:p>
            <a:pPr marL="457200" lvl="0" indent="-457200">
              <a:buClrTx/>
              <a:buFont typeface="Arial" panose="020B0604020202020204" pitchFamily="34" charset="0"/>
              <a:buChar char="•"/>
            </a:pPr>
            <a:r>
              <a:rPr lang="en-US" sz="2200" dirty="0">
                <a:latin typeface="Minion Pro" pitchFamily="18" charset="0"/>
              </a:rPr>
              <a:t>Pasadena, Texas</a:t>
            </a:r>
          </a:p>
          <a:p>
            <a:pPr marL="457200" lvl="0" indent="-457200">
              <a:buClrTx/>
              <a:buFont typeface="Arial" panose="020B0604020202020204" pitchFamily="34" charset="0"/>
              <a:buChar char="•"/>
            </a:pPr>
            <a:r>
              <a:rPr lang="en-US" sz="2200" dirty="0">
                <a:latin typeface="Minion Pro" pitchFamily="18" charset="0"/>
              </a:rPr>
              <a:t>People’s Republic of China (Xinhua News Agency) </a:t>
            </a:r>
            <a:endParaRPr lang="en-US" sz="2200" dirty="0" smtClean="0">
              <a:latin typeface="Minion Pro" pitchFamily="18" charset="0"/>
            </a:endParaRPr>
          </a:p>
          <a:p>
            <a:pPr marL="457200" lvl="0" indent="-457200">
              <a:buClrTx/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Minion Pro" pitchFamily="18" charset="0"/>
              </a:rPr>
              <a:t>Prescott, Arizona</a:t>
            </a:r>
          </a:p>
          <a:p>
            <a:pPr marL="457200" lvl="0" indent="-457200">
              <a:buClrTx/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Minion Pro" pitchFamily="18" charset="0"/>
              </a:rPr>
              <a:t>Salt Lake City, Utah</a:t>
            </a:r>
            <a:endParaRPr lang="en-US" sz="2200" dirty="0">
              <a:latin typeface="Minion Pro" pitchFamily="18" charset="0"/>
            </a:endParaRPr>
          </a:p>
          <a:p>
            <a:endParaRPr lang="en-US" dirty="0">
              <a:latin typeface="Minion Pro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7302" y="1388593"/>
            <a:ext cx="3346704" cy="639762"/>
          </a:xfrm>
        </p:spPr>
        <p:txBody>
          <a:bodyPr/>
          <a:lstStyle/>
          <a:p>
            <a:r>
              <a:rPr lang="en-US" dirty="0">
                <a:latin typeface="Minion Pro" pitchFamily="18" charset="0"/>
              </a:rPr>
              <a:t>Phone Visitors</a:t>
            </a:r>
            <a:r>
              <a:rPr lang="en-US" dirty="0" smtClean="0">
                <a:latin typeface="Minion Pro" pitchFamily="18" charset="0"/>
              </a:rPr>
              <a:t>:</a:t>
            </a:r>
            <a:endParaRPr lang="en-US" dirty="0">
              <a:latin typeface="Minion Pro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4" y="2056104"/>
            <a:ext cx="3813175" cy="3354095"/>
          </a:xfrm>
        </p:spPr>
        <p:txBody>
          <a:bodyPr/>
          <a:lstStyle/>
          <a:p>
            <a:pPr marL="457200" lvl="0" indent="-457200"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latin typeface="Minion Pro" pitchFamily="18" charset="0"/>
              </a:rPr>
              <a:t>Austin, Texas; professionals and students  </a:t>
            </a:r>
          </a:p>
          <a:p>
            <a:pPr marL="457200" lvl="0" indent="-457200"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latin typeface="Minion Pro" pitchFamily="18" charset="0"/>
              </a:rPr>
              <a:t>Baltimore, Maryland</a:t>
            </a:r>
          </a:p>
          <a:p>
            <a:pPr marL="457200" lvl="0" indent="-457200"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latin typeface="Minion Pro" pitchFamily="18" charset="0"/>
              </a:rPr>
              <a:t>Brown University</a:t>
            </a:r>
          </a:p>
          <a:p>
            <a:pPr marL="457200" lvl="0" indent="-457200">
              <a:buClrTx/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Minion Pro" pitchFamily="18" charset="0"/>
              </a:rPr>
              <a:t>England (radio interview)</a:t>
            </a:r>
            <a:endParaRPr lang="en-US" sz="2000" dirty="0">
              <a:latin typeface="Minion Pro" pitchFamily="18" charset="0"/>
            </a:endParaRPr>
          </a:p>
          <a:p>
            <a:pPr marL="457200" lvl="0" indent="-457200"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latin typeface="Minion Pro" pitchFamily="18" charset="0"/>
              </a:rPr>
              <a:t>Evansville, Indiana; </a:t>
            </a:r>
            <a:r>
              <a:rPr lang="en-US" sz="2000" dirty="0" smtClean="0">
                <a:latin typeface="Minion Pro" pitchFamily="18" charset="0"/>
              </a:rPr>
              <a:t>students</a:t>
            </a:r>
          </a:p>
          <a:p>
            <a:pPr marL="457200" lvl="0" indent="-457200">
              <a:buClrTx/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Minion Pro" pitchFamily="18" charset="0"/>
              </a:rPr>
              <a:t>Kansas City, Kansas</a:t>
            </a:r>
          </a:p>
          <a:p>
            <a:pPr marL="457200" lvl="0" indent="-457200">
              <a:buClrTx/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Minion Pro" pitchFamily="18" charset="0"/>
              </a:rPr>
              <a:t>New Mexico</a:t>
            </a:r>
            <a:endParaRPr lang="en-US" sz="2000" dirty="0">
              <a:latin typeface="Minion Pro" pitchFamily="18" charset="0"/>
            </a:endParaRPr>
          </a:p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67400"/>
            <a:ext cx="1219200" cy="765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9858A9-5081-47CB-BE08-31FA4A18A9A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73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2286000"/>
            <a:ext cx="8229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800" b="1" dirty="0" smtClean="0">
                <a:solidFill>
                  <a:srgbClr val="687FA4"/>
                </a:solidFill>
                <a:latin typeface="Minion Pro" pitchFamily="18" charset="0"/>
              </a:rPr>
              <a:t>THANK YOU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67400"/>
            <a:ext cx="1219200" cy="765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DC2329-9865-4F4D-A53C-D4CF8D95FB6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712113"/>
            <a:ext cx="973707" cy="10760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487680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Minion Pro" pitchFamily="18" charset="0"/>
              </a:rPr>
              <a:t>To schedule a tour, please contact Ashley Ochoa at 713.236.7801; </a:t>
            </a:r>
            <a:r>
              <a:rPr lang="en-US" sz="1400" b="1" dirty="0" smtClean="0">
                <a:latin typeface="Minion Pro" pitchFamily="18" charset="0"/>
                <a:hlinkClick r:id="rId4"/>
              </a:rPr>
              <a:t>aochoa@houstonrecoverycenter.org</a:t>
            </a:r>
            <a:r>
              <a:rPr lang="en-US" sz="1400" b="1" dirty="0" smtClean="0">
                <a:latin typeface="Minion Pro" pitchFamily="18" charset="0"/>
              </a:rPr>
              <a:t>. </a:t>
            </a:r>
            <a:endParaRPr lang="en-US" sz="1400" b="1" dirty="0" smtClean="0">
              <a:latin typeface="Mini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11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609600"/>
            <a:ext cx="7848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Minion Pro" pitchFamily="18" charset="0"/>
              </a:rPr>
              <a:t>The City of Houston created the Houston Recovery Center to: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 smtClean="0">
                <a:latin typeface="Minion Pro" pitchFamily="18" charset="0"/>
              </a:rPr>
              <a:t>Divert individuals from jail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 smtClean="0">
                <a:latin typeface="Minion Pro" pitchFamily="18" charset="0"/>
              </a:rPr>
              <a:t>Reduce the jail population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 smtClean="0">
                <a:latin typeface="Minion Pro" pitchFamily="18" charset="0"/>
              </a:rPr>
              <a:t>Preserve law enforcement resources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 smtClean="0">
                <a:latin typeface="Minion Pro" pitchFamily="18" charset="0"/>
              </a:rPr>
              <a:t>Preserve medical resources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 smtClean="0">
                <a:latin typeface="Minion Pro" pitchFamily="18" charset="0"/>
              </a:rPr>
              <a:t>Provide a chance for many to escape the revolving door of substance abuse and incarceration</a:t>
            </a:r>
            <a:endParaRPr lang="en-US" sz="3600" dirty="0">
              <a:latin typeface="Minion Pro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67400"/>
            <a:ext cx="1219200" cy="765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DC2329-9865-4F4D-A53C-D4CF8D95FB6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896" y="1593575"/>
            <a:ext cx="6305163" cy="4130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191"/>
            <a:ext cx="91440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effectLst/>
                <a:latin typeface="Minion Pro" pitchFamily="18" charset="0"/>
              </a:rPr>
              <a:t>Our Impact</a:t>
            </a:r>
            <a:endParaRPr lang="en-US" b="1" dirty="0">
              <a:effectLst/>
              <a:latin typeface="Minion Pro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2640" y="3797921"/>
            <a:ext cx="4601761" cy="714375"/>
            <a:chOff x="-107030" y="30162"/>
            <a:chExt cx="4323431" cy="714375"/>
          </a:xfrm>
        </p:grpSpPr>
        <p:sp>
          <p:nvSpPr>
            <p:cNvPr id="6" name="Bent-Up Arrow 5"/>
            <p:cNvSpPr/>
            <p:nvPr/>
          </p:nvSpPr>
          <p:spPr>
            <a:xfrm>
              <a:off x="2311400" y="368299"/>
              <a:ext cx="1905001" cy="165100"/>
            </a:xfrm>
            <a:prstGeom prst="bentUpArrow">
              <a:avLst/>
            </a:prstGeom>
            <a:solidFill>
              <a:srgbClr val="687FA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" name="Text Box 23"/>
            <p:cNvSpPr txBox="1"/>
            <p:nvPr/>
          </p:nvSpPr>
          <p:spPr>
            <a:xfrm>
              <a:off x="-107030" y="30162"/>
              <a:ext cx="2533651" cy="7143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effectLst/>
                  <a:latin typeface="Minion Pro" pitchFamily="18" charset="0"/>
                  <a:ea typeface="Calibri"/>
                  <a:cs typeface="Times New Roman"/>
                </a:rPr>
                <a:t>The Sobering Center program opened April 2013 to one division of HPD, then to all of HPD May 2013</a:t>
              </a:r>
              <a:endParaRPr lang="en-US" sz="1100" dirty="0">
                <a:effectLst/>
                <a:latin typeface="Minion Pro" pitchFamily="18" charset="0"/>
                <a:ea typeface="Calibri"/>
                <a:cs typeface="Times New Roman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948466" y="5829319"/>
            <a:ext cx="7055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Minion Pro" pitchFamily="18" charset="0"/>
              </a:rPr>
              <a:t>HRC has reduced the jail population 90% from 2010-2014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20" y="5977542"/>
            <a:ext cx="1219200" cy="765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B773E-1128-4CBB-844D-1B5D18DE60C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9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81000" y="385968"/>
            <a:ext cx="8610600" cy="532903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4572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endParaRPr lang="en-US" sz="4000" b="1" kern="2000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latin typeface="Minion Pro" pitchFamily="18" charset="0"/>
              <a:ea typeface="+mj-ea"/>
              <a:cs typeface="Times New Roman" panose="02020603050405020304" pitchFamily="18" charset="0"/>
            </a:endParaRPr>
          </a:p>
          <a:p>
            <a:pPr marL="4572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lang="en-US" sz="4000" b="1" kern="20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Minion Pro" pitchFamily="18" charset="0"/>
                <a:ea typeface="+mj-ea"/>
                <a:cs typeface="Times New Roman" panose="02020603050405020304" pitchFamily="18" charset="0"/>
              </a:rPr>
              <a:t>Every Diversion Counts- Even the First</a:t>
            </a:r>
            <a:endParaRPr lang="en-US" sz="4000" b="1" kern="2000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latin typeface="Minion Pro" pitchFamily="18" charset="0"/>
              <a:ea typeface="+mj-ea"/>
              <a:cs typeface="Times New Roman" panose="02020603050405020304" pitchFamily="18" charset="0"/>
            </a:endParaRPr>
          </a:p>
          <a:p>
            <a:pPr marL="4572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endParaRPr lang="en-US" sz="4000" b="1" kern="2000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latin typeface="Minion Pro" pitchFamily="18" charset="0"/>
              <a:ea typeface="+mj-ea"/>
              <a:cs typeface="Times New Roman" panose="02020603050405020304" pitchFamily="18" charset="0"/>
            </a:endParaRPr>
          </a:p>
          <a:p>
            <a:pPr marL="45720" lvl="0" fontAlgn="auto">
              <a:spcAft>
                <a:spcPts val="0"/>
              </a:spcAft>
              <a:buSzPct val="128000"/>
              <a:defRPr/>
            </a:pPr>
            <a:r>
              <a:rPr lang="en-US" sz="2600" kern="20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Received a call from a client 120 on May 7, 2016. Client had been brought to the sobering center program May 16, 2013 and hasn’t had a drink since then. He now owns his own home and is about to get married. He’s writing his story to continue sharing what a great place the Houston Recovery Center is. </a:t>
            </a:r>
            <a:r>
              <a:rPr kumimoji="0" lang="en-US" sz="2600" b="1" i="0" u="none" strike="noStrike" kern="20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en-US" sz="2600" b="1" i="0" u="none" strike="noStrike" kern="20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4000" b="1" i="0" u="none" strike="noStrike" kern="20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en-US" sz="4000" b="1" i="0" u="none" strike="noStrike" kern="20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en-US" sz="4000" b="1" i="0" u="none" strike="noStrike" kern="20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67400"/>
            <a:ext cx="1219200" cy="765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76BC65-A0C4-402C-9F46-B9DF7C93D81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1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67400"/>
            <a:ext cx="1219200" cy="765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62000" y="152400"/>
            <a:ext cx="76200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4572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lang="en-US" sz="3400" b="1" kern="20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Minion Pro" pitchFamily="18" charset="0"/>
                <a:ea typeface="+mj-ea"/>
                <a:cs typeface="Times New Roman" panose="02020603050405020304" pitchFamily="18" charset="0"/>
              </a:rPr>
              <a:t>Sobering Center Clients </a:t>
            </a:r>
            <a:r>
              <a:rPr kumimoji="0" lang="en-US" sz="3400" b="1" i="0" u="none" strike="noStrike" kern="20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Minion Pro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marL="4572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en-US" sz="4600" b="1" i="0" u="none" strike="noStrike" kern="20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en-US" sz="4600" b="1" i="0" u="none" strike="noStrike" kern="20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4000" b="1" i="0" u="none" strike="noStrike" kern="20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en-US" sz="4000" b="1" i="0" u="none" strike="noStrike" kern="20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en-US" sz="4000" b="1" i="0" u="none" strike="noStrike" kern="20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42" y="1036983"/>
            <a:ext cx="7473758" cy="462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DC2329-9865-4F4D-A53C-D4CF8D95FB6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3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33451" y="3048000"/>
            <a:ext cx="6400800" cy="2590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2400" b="1" dirty="0" smtClean="0">
                <a:latin typeface="Minion Pro" pitchFamily="18" charset="0"/>
                <a:cs typeface="Times New Roman" panose="02020603050405020304" pitchFamily="18" charset="0"/>
              </a:rPr>
              <a:t>During</a:t>
            </a:r>
            <a:r>
              <a:rPr lang="en-US" sz="2400" b="1" dirty="0" smtClean="0">
                <a:solidFill>
                  <a:schemeClr val="tx1"/>
                </a:solidFill>
                <a:latin typeface="Minion Pro" pitchFamily="18" charset="0"/>
                <a:cs typeface="Times New Roman" panose="02020603050405020304" pitchFamily="18" charset="0"/>
              </a:rPr>
              <a:t> 24 </a:t>
            </a:r>
            <a:r>
              <a:rPr lang="en-US" sz="2400" b="1" dirty="0" smtClean="0">
                <a:latin typeface="Minion Pro" pitchFamily="18" charset="0"/>
                <a:cs typeface="Times New Roman" panose="02020603050405020304" pitchFamily="18" charset="0"/>
              </a:rPr>
              <a:t>Months of Enrollment: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Minion Pro" pitchFamily="18" charset="0"/>
                <a:cs typeface="Times New Roman" panose="02020603050405020304" pitchFamily="18" charset="0"/>
              </a:rPr>
              <a:t>  388 </a:t>
            </a:r>
            <a:r>
              <a:rPr lang="en-US" dirty="0">
                <a:latin typeface="Minion Pro" pitchFamily="18" charset="0"/>
                <a:cs typeface="Times New Roman" panose="02020603050405020304" pitchFamily="18" charset="0"/>
              </a:rPr>
              <a:t>individuals enrolled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Minion Pro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Minion Pro" pitchFamily="18" charset="0"/>
                <a:cs typeface="Times New Roman" panose="02020603050405020304" pitchFamily="18" charset="0"/>
              </a:rPr>
              <a:t>378 </a:t>
            </a:r>
            <a:r>
              <a:rPr lang="en-US" dirty="0">
                <a:latin typeface="Minion Pro" pitchFamily="18" charset="0"/>
                <a:cs typeface="Times New Roman" panose="02020603050405020304" pitchFamily="18" charset="0"/>
              </a:rPr>
              <a:t>individuals referred to a safe facility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Minion Pro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Minion Pro" pitchFamily="18" charset="0"/>
                <a:cs typeface="Times New Roman" panose="02020603050405020304" pitchFamily="18" charset="0"/>
              </a:rPr>
              <a:t>163 </a:t>
            </a:r>
            <a:r>
              <a:rPr lang="en-US" dirty="0">
                <a:latin typeface="Minion Pro" pitchFamily="18" charset="0"/>
                <a:cs typeface="Times New Roman" panose="02020603050405020304" pitchFamily="18" charset="0"/>
              </a:rPr>
              <a:t>individuals in recovery coaching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Minion Pro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Minion Pro" pitchFamily="18" charset="0"/>
                <a:cs typeface="Times New Roman" panose="02020603050405020304" pitchFamily="18" charset="0"/>
              </a:rPr>
              <a:t>42 </a:t>
            </a:r>
            <a:r>
              <a:rPr lang="en-US" dirty="0">
                <a:latin typeface="Minion Pro" pitchFamily="18" charset="0"/>
                <a:cs typeface="Times New Roman" panose="02020603050405020304" pitchFamily="18" charset="0"/>
              </a:rPr>
              <a:t>individuals receiving case management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Minion Pro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Minion Pro" pitchFamily="18" charset="0"/>
                <a:cs typeface="Times New Roman" panose="02020603050405020304" pitchFamily="18" charset="0"/>
              </a:rPr>
              <a:t>28 </a:t>
            </a:r>
            <a:r>
              <a:rPr lang="en-US" dirty="0">
                <a:latin typeface="Minion Pro" pitchFamily="18" charset="0"/>
                <a:cs typeface="Times New Roman" panose="02020603050405020304" pitchFamily="18" charset="0"/>
              </a:rPr>
              <a:t>individuals currently in treatment/detox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429000" y="385968"/>
            <a:ext cx="5562600" cy="2433431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4572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lang="en-US" sz="4000" b="1" kern="20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Minion Pro" pitchFamily="18" charset="0"/>
                <a:ea typeface="+mj-ea"/>
                <a:cs typeface="Times New Roman" panose="02020603050405020304" pitchFamily="18" charset="0"/>
              </a:rPr>
              <a:t>Personal Addiction Recovery Team (PART)</a:t>
            </a:r>
          </a:p>
          <a:p>
            <a:pPr marL="4572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lang="en-US" sz="2600" b="1" kern="20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Minion Pro" pitchFamily="18" charset="0"/>
                <a:ea typeface="+mj-ea"/>
                <a:cs typeface="Times New Roman" panose="02020603050405020304" pitchFamily="18" charset="0"/>
              </a:rPr>
              <a:t>March 2016 Update</a:t>
            </a:r>
          </a:p>
          <a:p>
            <a:pPr marL="4572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lang="en-US" sz="2600" b="1" kern="20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Minion Pro" pitchFamily="18" charset="0"/>
                <a:ea typeface="+mj-ea"/>
                <a:cs typeface="Times New Roman" panose="02020603050405020304" pitchFamily="18" charset="0"/>
              </a:rPr>
              <a:t>Program Launch 4/1/2014</a:t>
            </a:r>
            <a:r>
              <a:rPr kumimoji="0" lang="en-US" sz="2600" b="1" i="0" u="none" strike="noStrike" kern="20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Minion Pro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en-US" sz="2600" b="1" i="0" u="none" strike="noStrike" kern="20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Minion Pro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4000" b="1" i="0" u="none" strike="noStrike" kern="20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Minion Pro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en-US" sz="4000" b="1" i="0" u="none" strike="noStrike" kern="20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Minion Pro" pitchFamily="18" charset="0"/>
                <a:ea typeface="+mj-ea"/>
                <a:cs typeface="Times New Roman" panose="02020603050405020304" pitchFamily="18" charset="0"/>
              </a:rPr>
            </a:br>
            <a:endParaRPr kumimoji="0" lang="en-US" sz="4000" b="1" i="0" u="none" strike="noStrike" kern="20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Minion Pro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0" name="Picture 9" descr="Calendar 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8084" y="304799"/>
            <a:ext cx="2544716" cy="25146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71600" y="990600"/>
            <a:ext cx="304800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67400"/>
            <a:ext cx="1219200" cy="765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76BC65-A0C4-402C-9F46-B9DF7C93D81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69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04461" y="76200"/>
            <a:ext cx="7696200" cy="1219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100" b="1" dirty="0" smtClean="0">
                <a:latin typeface="Minion Pro" pitchFamily="18" charset="0"/>
              </a:rPr>
              <a:t>PART Client Profile</a:t>
            </a:r>
          </a:p>
          <a:p>
            <a:pPr algn="ctr">
              <a:buNone/>
            </a:pPr>
            <a:r>
              <a:rPr lang="en-US" sz="2300" b="1" dirty="0" smtClean="0">
                <a:latin typeface="Minion Pro" pitchFamily="18" charset="0"/>
              </a:rPr>
              <a:t>Living Status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67400"/>
            <a:ext cx="1219200" cy="765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4665087"/>
              </p:ext>
            </p:extLst>
          </p:nvPr>
        </p:nvGraphicFramePr>
        <p:xfrm>
          <a:off x="3555124" y="2209800"/>
          <a:ext cx="5588876" cy="3978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348842"/>
              </p:ext>
            </p:extLst>
          </p:nvPr>
        </p:nvGraphicFramePr>
        <p:xfrm>
          <a:off x="0" y="1219200"/>
          <a:ext cx="49530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76BC65-A0C4-402C-9F46-B9DF7C93D81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8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3400" y="152400"/>
            <a:ext cx="8229600" cy="83820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sz="4000" b="1" dirty="0" smtClean="0">
                <a:latin typeface="Minion Pro" pitchFamily="18" charset="0"/>
              </a:rPr>
              <a:t>PART Client Profile</a:t>
            </a:r>
            <a:endParaRPr lang="en-US" sz="3000" b="1" dirty="0" smtClean="0">
              <a:latin typeface="Minion Pro" pitchFamily="18" charset="0"/>
            </a:endParaRPr>
          </a:p>
          <a:p>
            <a:pPr algn="ctr">
              <a:buNone/>
            </a:pPr>
            <a:r>
              <a:rPr lang="en-US" sz="3000" b="1" dirty="0" smtClean="0">
                <a:latin typeface="Minion Pro" pitchFamily="18" charset="0"/>
              </a:rPr>
              <a:t>Mental Health</a:t>
            </a:r>
          </a:p>
          <a:p>
            <a:pPr algn="ctr">
              <a:buNone/>
            </a:pPr>
            <a:endParaRPr lang="en-US" dirty="0">
              <a:latin typeface="Minion Pro" pitchFamily="18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845784"/>
              </p:ext>
            </p:extLst>
          </p:nvPr>
        </p:nvGraphicFramePr>
        <p:xfrm>
          <a:off x="304800" y="1447800"/>
          <a:ext cx="86106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76BC65-A0C4-402C-9F46-B9DF7C93D81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19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3400" y="152400"/>
            <a:ext cx="8229600" cy="83820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sz="4000" b="1" dirty="0" smtClean="0">
                <a:latin typeface="Minion Pro" pitchFamily="18" charset="0"/>
              </a:rPr>
              <a:t>PART Client Profile</a:t>
            </a:r>
          </a:p>
          <a:p>
            <a:pPr algn="ctr">
              <a:buNone/>
            </a:pPr>
            <a:r>
              <a:rPr lang="en-US" sz="3000" b="1" dirty="0" smtClean="0">
                <a:latin typeface="Minion Pro" pitchFamily="18" charset="0"/>
              </a:rPr>
              <a:t>Criminal History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384253334"/>
              </p:ext>
            </p:extLst>
          </p:nvPr>
        </p:nvGraphicFramePr>
        <p:xfrm>
          <a:off x="914400" y="1219200"/>
          <a:ext cx="72390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76BC65-A0C4-402C-9F46-B9DF7C93D81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20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769BD4FB345E47939D7839CEAB118E" ma:contentTypeVersion="1" ma:contentTypeDescription="Create a new document." ma:contentTypeScope="" ma:versionID="f9e1ba360eaad44c7ff833f1424a1db6">
  <xsd:schema xmlns:xsd="http://www.w3.org/2001/XMLSchema" xmlns:xs="http://www.w3.org/2001/XMLSchema" xmlns:p="http://schemas.microsoft.com/office/2006/metadata/properties" xmlns:ns3="139b4c63-1618-4342-b371-5032ad58f073" targetNamespace="http://schemas.microsoft.com/office/2006/metadata/properties" ma:root="true" ma:fieldsID="9ffff30b508cee189fca153db7c3c04b" ns3:_="">
    <xsd:import namespace="139b4c63-1618-4342-b371-5032ad58f073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9b4c63-1618-4342-b371-5032ad58f07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39b4c63-1618-4342-b371-5032ad58f073">
      <UserInfo>
        <DisplayName>Ashley Ochoa</DisplayName>
        <AccountId>13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1133885-4D29-445C-B892-350650C705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9b4c63-1618-4342-b371-5032ad58f0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451C55B-9113-441C-A613-6CC4602753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CFE692-CB62-4943-98AA-E37E7FA6EDBE}">
  <ds:schemaRefs>
    <ds:schemaRef ds:uri="http://purl.org/dc/dcmitype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139b4c63-1618-4342-b371-5032ad58f073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5537</TotalTime>
  <Words>730</Words>
  <Application>Microsoft Office PowerPoint</Application>
  <PresentationFormat>On-screen Show (4:3)</PresentationFormat>
  <Paragraphs>133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Houston Recovery Center</vt:lpstr>
      <vt:lpstr>PowerPoint Presentation</vt:lpstr>
      <vt:lpstr>Our Impact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Profile Client J</vt:lpstr>
      <vt:lpstr>Client J Timeline</vt:lpstr>
      <vt:lpstr>Program and Collaborations</vt:lpstr>
      <vt:lpstr>PowerPoint Presentation</vt:lpstr>
      <vt:lpstr>Houston Recovery Center-  A Sobering Center on the Map</vt:lpstr>
      <vt:lpstr>PowerPoint Presentation</vt:lpstr>
    </vt:vector>
  </TitlesOfParts>
  <Company>Star of Hope 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SWOT ANALYSIS</dc:title>
  <dc:creator>Ashley Reeder</dc:creator>
  <cp:lastModifiedBy>Ashley Ochoa</cp:lastModifiedBy>
  <cp:revision>456</cp:revision>
  <cp:lastPrinted>2016-05-09T17:37:14Z</cp:lastPrinted>
  <dcterms:created xsi:type="dcterms:W3CDTF">2014-02-28T00:11:32Z</dcterms:created>
  <dcterms:modified xsi:type="dcterms:W3CDTF">2016-05-09T21:25:46Z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0x010100C1769BD4FB345E47939D7839CEAB118E</vt:lpwstr>
  </property>
</Properties>
</file>