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0"/>
  </p:notesMasterIdLst>
  <p:handoutMasterIdLst>
    <p:handoutMasterId r:id="rId51"/>
  </p:handoutMasterIdLst>
  <p:sldIdLst>
    <p:sldId id="300" r:id="rId2"/>
    <p:sldId id="257" r:id="rId3"/>
    <p:sldId id="259" r:id="rId4"/>
    <p:sldId id="258" r:id="rId5"/>
    <p:sldId id="261" r:id="rId6"/>
    <p:sldId id="340" r:id="rId7"/>
    <p:sldId id="312" r:id="rId8"/>
    <p:sldId id="314" r:id="rId9"/>
    <p:sldId id="339" r:id="rId10"/>
    <p:sldId id="341" r:id="rId11"/>
    <p:sldId id="349" r:id="rId12"/>
    <p:sldId id="350" r:id="rId13"/>
    <p:sldId id="357" r:id="rId14"/>
    <p:sldId id="358" r:id="rId15"/>
    <p:sldId id="351" r:id="rId16"/>
    <p:sldId id="352" r:id="rId17"/>
    <p:sldId id="353" r:id="rId18"/>
    <p:sldId id="302" r:id="rId19"/>
    <p:sldId id="262" r:id="rId20"/>
    <p:sldId id="265" r:id="rId21"/>
    <p:sldId id="315" r:id="rId22"/>
    <p:sldId id="317" r:id="rId23"/>
    <p:sldId id="267" r:id="rId24"/>
    <p:sldId id="321" r:id="rId25"/>
    <p:sldId id="268" r:id="rId26"/>
    <p:sldId id="285" r:id="rId27"/>
    <p:sldId id="355" r:id="rId28"/>
    <p:sldId id="356" r:id="rId29"/>
    <p:sldId id="298" r:id="rId30"/>
    <p:sldId id="269" r:id="rId31"/>
    <p:sldId id="323" r:id="rId32"/>
    <p:sldId id="306" r:id="rId33"/>
    <p:sldId id="271" r:id="rId34"/>
    <p:sldId id="354" r:id="rId35"/>
    <p:sldId id="307" r:id="rId36"/>
    <p:sldId id="273" r:id="rId37"/>
    <p:sldId id="308" r:id="rId38"/>
    <p:sldId id="326" r:id="rId39"/>
    <p:sldId id="309" r:id="rId40"/>
    <p:sldId id="332" r:id="rId41"/>
    <p:sldId id="333" r:id="rId42"/>
    <p:sldId id="310" r:id="rId43"/>
    <p:sldId id="335" r:id="rId44"/>
    <p:sldId id="311" r:id="rId45"/>
    <p:sldId id="337" r:id="rId46"/>
    <p:sldId id="359" r:id="rId47"/>
    <p:sldId id="338" r:id="rId48"/>
    <p:sldId id="284" r:id="rId4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948"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60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CC998A3F-1EB9-48AD-B718-808032AF703F}" type="datetimeFigureOut">
              <a:rPr lang="en-US" smtClean="0"/>
              <a:pPr/>
              <a:t>8/31/2016</a:t>
            </a:fld>
            <a:endParaRPr lang="en-US" dirty="0"/>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98EC5108-478B-4C05-970C-D1FD8FBD067A}" type="slidenum">
              <a:rPr lang="en-US" smtClean="0"/>
              <a:pPr/>
              <a:t>‹#›</a:t>
            </a:fld>
            <a:endParaRPr lang="en-US" dirty="0"/>
          </a:p>
        </p:txBody>
      </p:sp>
    </p:spTree>
    <p:extLst>
      <p:ext uri="{BB962C8B-B14F-4D97-AF65-F5344CB8AC3E}">
        <p14:creationId xmlns:p14="http://schemas.microsoft.com/office/powerpoint/2010/main" val="25434680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4143375" y="0"/>
            <a:ext cx="3170238" cy="479425"/>
          </a:xfrm>
          <a:prstGeom prst="rect">
            <a:avLst/>
          </a:prstGeom>
        </p:spPr>
        <p:txBody>
          <a:bodyPr vert="horz" lIns="91440" tIns="45720" rIns="91440" bIns="45720" rtlCol="0"/>
          <a:lstStyle>
            <a:lvl1pPr algn="r">
              <a:defRPr sz="1200"/>
            </a:lvl1pPr>
          </a:lstStyle>
          <a:p>
            <a:fld id="{6000AFD3-7CEB-43E9-9D36-61517FC2342E}" type="datetimeFigureOut">
              <a:rPr lang="en-US" smtClean="0"/>
              <a:pPr/>
              <a:t>8/31/2016</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1440" tIns="45720" rIns="91440" bIns="45720" rtlCol="0" anchor="b"/>
          <a:lstStyle>
            <a:lvl1pPr algn="r">
              <a:defRPr sz="1200"/>
            </a:lvl1pPr>
          </a:lstStyle>
          <a:p>
            <a:fld id="{3AC9EAC8-E516-48B1-8A53-31665D460B34}" type="slidenum">
              <a:rPr lang="en-US" smtClean="0"/>
              <a:pPr/>
              <a:t>‹#›</a:t>
            </a:fld>
            <a:endParaRPr lang="en-US" dirty="0"/>
          </a:p>
        </p:txBody>
      </p:sp>
    </p:spTree>
    <p:extLst>
      <p:ext uri="{BB962C8B-B14F-4D97-AF65-F5344CB8AC3E}">
        <p14:creationId xmlns:p14="http://schemas.microsoft.com/office/powerpoint/2010/main" val="4184882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DB8BC35-96D7-452C-8BA0-7D1A4EBD5633}" type="datetime1">
              <a:rPr lang="en-US" smtClean="0"/>
              <a:pPr/>
              <a:t>8/31/2016</a:t>
            </a:fld>
            <a:endParaRPr lang="en-US" dirty="0"/>
          </a:p>
        </p:txBody>
      </p:sp>
      <p:sp>
        <p:nvSpPr>
          <p:cNvPr id="17" name="Footer Placeholder 16"/>
          <p:cNvSpPr>
            <a:spLocks noGrp="1"/>
          </p:cNvSpPr>
          <p:nvPr>
            <p:ph type="ftr" sz="quarter" idx="11"/>
          </p:nvPr>
        </p:nvSpPr>
        <p:spPr/>
        <p:txBody>
          <a:bodyPr/>
          <a:lstStyle/>
          <a:p>
            <a:endParaRPr kumimoji="0"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F42FDE4-A7DD-41A7-A0A6-9B649FB43336}" type="slidenum">
              <a:rPr kumimoji="0" lang="en-US" smtClean="0"/>
              <a:pPr/>
              <a:t>‹#›</a:t>
            </a:fld>
            <a:endParaRPr kumimoji="0" lang="en-US" sz="1400" dirty="0">
              <a:solidFill>
                <a:srgbClr val="FFFFFF"/>
              </a:solidFill>
            </a:endParaRP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F4BC9B8-337D-44E7-B9E5-74529B7EEF12}" type="datetime1">
              <a:rPr lang="en-US" smtClean="0"/>
              <a:pPr/>
              <a:t>8/31/2016</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F42FDE4-A7DD-41A7-A0A6-9B649FB43336}" type="slidenum">
              <a:rPr kumimoji="0" lang="en-US" smtClean="0"/>
              <a:pPr/>
              <a:t>‹#›</a:t>
            </a:fld>
            <a:endParaRPr kumimoji="0"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A9A81D6-FF40-4170-AD72-B47C6FD5F10E}" type="datetime1">
              <a:rPr lang="en-US" smtClean="0"/>
              <a:pPr/>
              <a:t>8/31/2016</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F42FDE4-A7DD-41A7-A0A6-9B649FB43336}" type="slidenum">
              <a:rPr kumimoji="0" lang="en-US" smtClean="0"/>
              <a:pPr/>
              <a:t>‹#›</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93362F2-6AB9-44AA-A6E9-B07E2E6040BE}" type="datetime1">
              <a:rPr lang="en-US" smtClean="0"/>
              <a:pPr/>
              <a:t>8/31/2016</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F42FDE4-A7DD-41A7-A0A6-9B649FB43336}" type="slidenum">
              <a:rPr kumimoji="0" lang="en-US" smtClean="0"/>
              <a:pPr/>
              <a:t>‹#›</a:t>
            </a:fld>
            <a:endParaRPr kumimoji="0"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C1191DF-3EB4-4EDB-8600-9EA02E50926C}" type="datetime1">
              <a:rPr lang="en-US" smtClean="0"/>
              <a:pPr/>
              <a:t>8/31/2016</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endParaRPr kumimoji="0"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146304" y="6208776"/>
            <a:ext cx="457200" cy="457200"/>
          </a:xfrm>
        </p:spPr>
        <p:txBody>
          <a:bodyPr/>
          <a:lstStyle/>
          <a:p>
            <a:fld id="{6F42FDE4-A7DD-41A7-A0A6-9B649FB43336}" type="slidenum">
              <a:rPr kumimoji="0" lang="en-US" smtClean="0"/>
              <a:pPr/>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A42CA2C-F5E1-447A-A3C6-FF27A517260B}" type="datetime1">
              <a:rPr lang="en-US" smtClean="0"/>
              <a:pPr/>
              <a:t>8/31/2016</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F42FDE4-A7DD-41A7-A0A6-9B649FB43336}" type="slidenum">
              <a:rPr kumimoji="0" lang="en-US" smtClean="0"/>
              <a:pPr/>
              <a:t>‹#›</a:t>
            </a:fld>
            <a:endParaRPr kumimoji="0"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E5546ED-8C97-4D8C-AAAF-0CFB155C1A1D}" type="datetime1">
              <a:rPr lang="en-US" smtClean="0"/>
              <a:pPr/>
              <a:t>8/31/2016</a:t>
            </a:fld>
            <a:endParaRPr lang="en-US" dirty="0"/>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6F42FDE4-A7DD-41A7-A0A6-9B649FB43336}" type="slidenum">
              <a:rPr kumimoji="0" lang="en-US" smtClean="0"/>
              <a:pPr/>
              <a:t>‹#›</a:t>
            </a:fld>
            <a:endParaRPr kumimoji="0"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68BFD27-E476-45CA-83F4-6EDFBA786329}" type="datetime1">
              <a:rPr lang="en-US" smtClean="0"/>
              <a:pPr/>
              <a:t>8/31/2016</a:t>
            </a:fld>
            <a:endParaRPr lang="en-US" dirty="0"/>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6F42FDE4-A7DD-41A7-A0A6-9B649FB43336}" type="slidenum">
              <a:rPr kumimoji="0" lang="en-US" smtClean="0"/>
              <a:pPr/>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C164D1-97F8-4006-B142-1DE97A37AA9D}" type="datetime1">
              <a:rPr lang="en-US" smtClean="0"/>
              <a:pPr/>
              <a:t>8/31/2016</a:t>
            </a:fld>
            <a:endParaRPr lang="en-US" dirty="0"/>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a:t>
            </a:fld>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C82575B-B4C0-45E4-80D6-7E793592F168}" type="datetime1">
              <a:rPr lang="en-US" smtClean="0"/>
              <a:pPr/>
              <a:t>8/31/2016</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F42FDE4-A7DD-41A7-A0A6-9B649FB43336}" type="slidenum">
              <a:rPr kumimoji="0" lang="en-US" smtClean="0"/>
              <a:pPr/>
              <a:t>‹#›</a:t>
            </a:fld>
            <a:endParaRPr kumimoji="0"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F3B586B-2B76-4548-9037-397D25F116A8}" type="datetime1">
              <a:rPr lang="en-US" smtClean="0"/>
              <a:pPr/>
              <a:t>8/31/2016</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kumimoji="0" lang="en-US" dirty="0"/>
          </a:p>
        </p:txBody>
      </p:sp>
      <p:sp>
        <p:nvSpPr>
          <p:cNvPr id="7" name="Slide Number Placeholder 6"/>
          <p:cNvSpPr>
            <a:spLocks noGrp="1"/>
          </p:cNvSpPr>
          <p:nvPr>
            <p:ph type="sldNum" sz="quarter" idx="12"/>
          </p:nvPr>
        </p:nvSpPr>
        <p:spPr>
          <a:xfrm>
            <a:off x="146304" y="6208776"/>
            <a:ext cx="457200" cy="457200"/>
          </a:xfrm>
        </p:spPr>
        <p:txBody>
          <a:bodyPr/>
          <a:lstStyle/>
          <a:p>
            <a:fld id="{6F42FDE4-A7DD-41A7-A0A6-9B649FB43336}" type="slidenum">
              <a:rPr kumimoji="0" lang="en-US" smtClean="0"/>
              <a:pPr/>
              <a:t>‹#›</a:t>
            </a:fld>
            <a:endParaRPr kumimoji="0"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lgn="r" eaLnBrk="1" latinLnBrk="0" hangingPunct="1"/>
            <a:fld id="{6D8B40CF-26A2-4DB4-AD34-4A03288A7EC9}" type="datetime1">
              <a:rPr lang="en-US" smtClean="0"/>
              <a:pPr algn="r" eaLnBrk="1" latinLnBrk="0" hangingPunct="1"/>
              <a:t>8/31/2016</a:t>
            </a:fld>
            <a:endParaRPr lang="en-US" sz="1400" dirty="0">
              <a:solidFill>
                <a:schemeClr val="tx2"/>
              </a:solidFill>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kumimoji="0" lang="en-US" sz="1400" dirty="0">
              <a:solidFill>
                <a:schemeClr val="tx2"/>
              </a:solidFill>
            </a:endParaRP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lgn="ctr" eaLnBrk="1" latinLnBrk="0" hangingPunct="1"/>
            <a:fld id="{6F42FDE4-A7DD-41A7-A0A6-9B649FB43336}" type="slidenum">
              <a:rPr kumimoji="0" lang="en-US" smtClean="0"/>
              <a:pPr algn="ctr" eaLnBrk="1" latinLnBrk="0" hangingPunct="1"/>
              <a:t>‹#›</a:t>
            </a:fld>
            <a:endParaRPr kumimoji="0" lang="en-US" sz="1400" dirty="0">
              <a:solidFill>
                <a:srgbClr val="FFFFFF"/>
              </a:solidFill>
              <a:latin typeface="+mj-lt"/>
              <a:ea typeface="+mj-ea"/>
              <a:cs typeface="+mj-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381000" y="1905000"/>
            <a:ext cx="8229600" cy="1219200"/>
          </a:xfrm>
        </p:spPr>
        <p:txBody>
          <a:bodyPr>
            <a:normAutofit fontScale="90000"/>
          </a:bodyPr>
          <a:lstStyle/>
          <a:p>
            <a:r>
              <a:rPr lang="en-US" dirty="0" smtClean="0"/>
              <a:t/>
            </a:r>
            <a:br>
              <a:rPr lang="en-US" dirty="0" smtClean="0"/>
            </a:br>
            <a:r>
              <a:rPr lang="en-US" dirty="0" smtClean="0"/>
              <a:t/>
            </a:r>
            <a:br>
              <a:rPr lang="en-US" dirty="0" smtClean="0"/>
            </a:br>
            <a:r>
              <a:rPr lang="en-US" sz="3600" b="1" dirty="0" smtClean="0"/>
              <a:t>Response Time and Staffing Analysis Model for the Houston Fire Department</a:t>
            </a: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pic>
        <p:nvPicPr>
          <p:cNvPr id="8" name="Picture 7" descr="http://quartzsitefirerescue.com/wp-content/uploads/2013/06/Houstonfd012411.jpg"/>
          <p:cNvPicPr/>
          <p:nvPr/>
        </p:nvPicPr>
        <p:blipFill>
          <a:blip r:embed="rId2"/>
          <a:srcRect/>
          <a:stretch>
            <a:fillRect/>
          </a:stretch>
        </p:blipFill>
        <p:spPr bwMode="auto">
          <a:xfrm>
            <a:off x="1828800" y="3276600"/>
            <a:ext cx="2295525" cy="2908930"/>
          </a:xfrm>
          <a:prstGeom prst="rect">
            <a:avLst/>
          </a:prstGeom>
          <a:noFill/>
          <a:ln w="9525">
            <a:noFill/>
            <a:miter lim="800000"/>
            <a:headEnd/>
            <a:tailEnd/>
          </a:ln>
        </p:spPr>
      </p:pic>
      <p:pic>
        <p:nvPicPr>
          <p:cNvPr id="9" name="Picture 8" descr="http://www.hopetx.org/wp-content/uploads/2014/07/houstonseal.jpg"/>
          <p:cNvPicPr/>
          <p:nvPr/>
        </p:nvPicPr>
        <p:blipFill>
          <a:blip r:embed="rId3" cstate="print"/>
          <a:srcRect/>
          <a:stretch>
            <a:fillRect/>
          </a:stretch>
        </p:blipFill>
        <p:spPr bwMode="auto">
          <a:xfrm>
            <a:off x="4724400" y="3200400"/>
            <a:ext cx="2895600" cy="292777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6F42FDE4-A7DD-41A7-A0A6-9B649FB43336}" type="slidenum">
              <a:rPr kumimoji="0" lang="en-US" smtClean="0"/>
              <a:pPr/>
              <a:t>1</a:t>
            </a:fld>
            <a:endParaRPr kumimoji="0" lang="en-US" sz="1400" dirty="0">
              <a:solidFill>
                <a:srgbClr val="FFFFFF"/>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EMS Model Changes</a:t>
            </a:r>
            <a:endParaRPr lang="en-US" dirty="0"/>
          </a:p>
        </p:txBody>
      </p:sp>
      <p:sp>
        <p:nvSpPr>
          <p:cNvPr id="3" name="Content Placeholder 2"/>
          <p:cNvSpPr>
            <a:spLocks noGrp="1"/>
          </p:cNvSpPr>
          <p:nvPr>
            <p:ph sz="quarter" idx="1"/>
          </p:nvPr>
        </p:nvSpPr>
        <p:spPr>
          <a:xfrm>
            <a:off x="914400" y="1752600"/>
            <a:ext cx="7772400" cy="4572000"/>
          </a:xfrm>
        </p:spPr>
        <p:txBody>
          <a:bodyPr>
            <a:normAutofit/>
          </a:bodyPr>
          <a:lstStyle/>
          <a:p>
            <a:r>
              <a:rPr lang="en-US" sz="2200" b="1" dirty="0" smtClean="0">
                <a:latin typeface="Arial" pitchFamily="34" charset="0"/>
                <a:cs typeface="Arial" pitchFamily="34" charset="0"/>
              </a:rPr>
              <a:t>HFD All-Hazards Deployment Model is a Best Practice</a:t>
            </a:r>
          </a:p>
          <a:p>
            <a:r>
              <a:rPr lang="en-US" sz="2200" b="1" dirty="0" smtClean="0">
                <a:latin typeface="Arial" pitchFamily="34" charset="0"/>
                <a:cs typeface="Arial" pitchFamily="34" charset="0"/>
              </a:rPr>
              <a:t>Help at the Customer’s Side</a:t>
            </a:r>
          </a:p>
          <a:p>
            <a:r>
              <a:rPr lang="en-US" sz="2200" b="1" dirty="0" smtClean="0">
                <a:latin typeface="Arial" pitchFamily="34" charset="0"/>
                <a:cs typeface="Arial" pitchFamily="34" charset="0"/>
              </a:rPr>
              <a:t>Preservation of Finite Resources</a:t>
            </a:r>
          </a:p>
          <a:p>
            <a:pPr lvl="1"/>
            <a:r>
              <a:rPr lang="en-US" sz="2200" b="1" dirty="0" smtClean="0">
                <a:latin typeface="Arial" pitchFamily="34" charset="0"/>
                <a:cs typeface="Arial" pitchFamily="34" charset="0"/>
              </a:rPr>
              <a:t>Call Processing at Dispatch</a:t>
            </a:r>
          </a:p>
          <a:p>
            <a:pPr lvl="1"/>
            <a:r>
              <a:rPr lang="en-US" sz="2200" b="1" dirty="0" smtClean="0">
                <a:latin typeface="Arial" pitchFamily="34" charset="0"/>
                <a:cs typeface="Arial" pitchFamily="34" charset="0"/>
              </a:rPr>
              <a:t>BLS/ALS Response</a:t>
            </a:r>
          </a:p>
          <a:p>
            <a:pPr lvl="1"/>
            <a:r>
              <a:rPr lang="en-US" sz="2200" b="1" dirty="0" smtClean="0">
                <a:latin typeface="Arial" pitchFamily="34" charset="0"/>
                <a:cs typeface="Arial" pitchFamily="34" charset="0"/>
              </a:rPr>
              <a:t>ETHAN</a:t>
            </a:r>
          </a:p>
          <a:p>
            <a:pPr lvl="1"/>
            <a:r>
              <a:rPr lang="en-US" sz="2200" b="1" dirty="0" smtClean="0">
                <a:latin typeface="Arial" pitchFamily="34" charset="0"/>
                <a:cs typeface="Arial" pitchFamily="34" charset="0"/>
              </a:rPr>
              <a:t>PoP Engines</a:t>
            </a:r>
          </a:p>
          <a:p>
            <a:r>
              <a:rPr lang="en-US" sz="2200" b="1" dirty="0" smtClean="0">
                <a:latin typeface="Arial" pitchFamily="34" charset="0"/>
                <a:cs typeface="Arial" pitchFamily="34" charset="0"/>
              </a:rPr>
              <a:t>Suggestions on Expanded EMS and Role of Squads</a:t>
            </a:r>
          </a:p>
          <a:p>
            <a:pPr lvl="1"/>
            <a:endParaRPr lang="en-US" sz="2800" b="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10</a:t>
            </a:fld>
            <a:endParaRPr kumimoji="0" lang="en-US" dirty="0"/>
          </a:p>
        </p:txBody>
      </p:sp>
    </p:spTree>
    <p:extLst>
      <p:ext uri="{BB962C8B-B14F-4D97-AF65-F5344CB8AC3E}">
        <p14:creationId xmlns:p14="http://schemas.microsoft.com/office/powerpoint/2010/main" val="9104053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Ambulance Service Privatization</a:t>
            </a:r>
            <a:endParaRPr lang="en-US" dirty="0"/>
          </a:p>
        </p:txBody>
      </p:sp>
      <p:sp>
        <p:nvSpPr>
          <p:cNvPr id="3" name="Content Placeholder 2"/>
          <p:cNvSpPr>
            <a:spLocks noGrp="1"/>
          </p:cNvSpPr>
          <p:nvPr>
            <p:ph sz="quarter" idx="1"/>
          </p:nvPr>
        </p:nvSpPr>
        <p:spPr>
          <a:xfrm>
            <a:off x="914400" y="1752600"/>
            <a:ext cx="7772400" cy="4572000"/>
          </a:xfrm>
        </p:spPr>
        <p:txBody>
          <a:bodyPr>
            <a:normAutofit/>
          </a:bodyPr>
          <a:lstStyle/>
          <a:p>
            <a:r>
              <a:rPr lang="en-US" sz="2200" b="1" dirty="0" smtClean="0">
                <a:latin typeface="Arial" pitchFamily="34" charset="0"/>
                <a:cs typeface="Arial" pitchFamily="34" charset="0"/>
              </a:rPr>
              <a:t>Fully Integrated EMS Provided by the HFD</a:t>
            </a:r>
          </a:p>
          <a:p>
            <a:r>
              <a:rPr lang="en-US" sz="2200" b="1" dirty="0" smtClean="0">
                <a:latin typeface="Arial" pitchFamily="34" charset="0"/>
                <a:cs typeface="Arial" pitchFamily="34" charset="0"/>
              </a:rPr>
              <a:t>Likely Need for Subsidy if Privatized</a:t>
            </a:r>
          </a:p>
          <a:p>
            <a:r>
              <a:rPr lang="en-US" sz="2200" b="1" dirty="0" smtClean="0">
                <a:latin typeface="Arial" pitchFamily="34" charset="0"/>
                <a:cs typeface="Arial" pitchFamily="34" charset="0"/>
              </a:rPr>
              <a:t>12 Largest Cities (population)</a:t>
            </a:r>
          </a:p>
          <a:p>
            <a:pPr lvl="1"/>
            <a:r>
              <a:rPr lang="en-US" sz="2200" b="1" dirty="0" smtClean="0">
                <a:latin typeface="Arial" pitchFamily="34" charset="0"/>
                <a:cs typeface="Arial" pitchFamily="34" charset="0"/>
              </a:rPr>
              <a:t>12 Provide EMS</a:t>
            </a:r>
          </a:p>
          <a:p>
            <a:pPr lvl="1"/>
            <a:r>
              <a:rPr lang="en-US" sz="2200" b="1" dirty="0" smtClean="0">
                <a:latin typeface="Arial" pitchFamily="34" charset="0"/>
                <a:cs typeface="Arial" pitchFamily="34" charset="0"/>
              </a:rPr>
              <a:t>9 Provide Ambulance Service</a:t>
            </a:r>
          </a:p>
          <a:p>
            <a:pPr lvl="1"/>
            <a:r>
              <a:rPr lang="en-US" sz="2200" b="1" dirty="0" smtClean="0">
                <a:latin typeface="Arial" pitchFamily="34" charset="0"/>
                <a:cs typeface="Arial" pitchFamily="34" charset="0"/>
              </a:rPr>
              <a:t>2 Use 3</a:t>
            </a:r>
            <a:r>
              <a:rPr lang="en-US" sz="2200" b="1" baseline="30000" dirty="0" smtClean="0">
                <a:latin typeface="Arial" pitchFamily="34" charset="0"/>
                <a:cs typeface="Arial" pitchFamily="34" charset="0"/>
              </a:rPr>
              <a:t>rd</a:t>
            </a:r>
            <a:r>
              <a:rPr lang="en-US" sz="2200" b="1" dirty="0" smtClean="0">
                <a:latin typeface="Arial" pitchFamily="34" charset="0"/>
                <a:cs typeface="Arial" pitchFamily="34" charset="0"/>
              </a:rPr>
              <a:t> Public Service</a:t>
            </a:r>
          </a:p>
          <a:p>
            <a:r>
              <a:rPr lang="en-US" sz="2200" b="1" dirty="0" smtClean="0">
                <a:latin typeface="Arial" pitchFamily="34" charset="0"/>
                <a:cs typeface="Arial" pitchFamily="34" charset="0"/>
              </a:rPr>
              <a:t>Issues with Service Abandonment and Underserved Areas</a:t>
            </a:r>
            <a:endParaRPr lang="en-US" sz="2200" b="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11</a:t>
            </a:fld>
            <a:endParaRPr kumimoji="0" lang="en-US" dirty="0"/>
          </a:p>
        </p:txBody>
      </p:sp>
    </p:spTree>
    <p:extLst>
      <p:ext uri="{BB962C8B-B14F-4D97-AF65-F5344CB8AC3E}">
        <p14:creationId xmlns:p14="http://schemas.microsoft.com/office/powerpoint/2010/main" val="15432690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7772400" cy="1143000"/>
          </a:xfrm>
        </p:spPr>
        <p:txBody>
          <a:bodyPr>
            <a:normAutofit fontScale="90000"/>
          </a:bodyPr>
          <a:lstStyle/>
          <a:p>
            <a:r>
              <a:rPr lang="en-US" b="1" dirty="0" smtClean="0"/>
              <a:t>Peak-Time Ambulances, Medic Units, Squads</a:t>
            </a:r>
            <a:endParaRPr lang="en-US" dirty="0"/>
          </a:p>
        </p:txBody>
      </p:sp>
      <p:sp>
        <p:nvSpPr>
          <p:cNvPr id="3" name="Content Placeholder 2"/>
          <p:cNvSpPr>
            <a:spLocks noGrp="1"/>
          </p:cNvSpPr>
          <p:nvPr>
            <p:ph sz="quarter" idx="1"/>
          </p:nvPr>
        </p:nvSpPr>
        <p:spPr>
          <a:xfrm>
            <a:off x="914400" y="2590800"/>
            <a:ext cx="7772400" cy="2895600"/>
          </a:xfrm>
        </p:spPr>
        <p:txBody>
          <a:bodyPr>
            <a:normAutofit/>
          </a:bodyPr>
          <a:lstStyle/>
          <a:p>
            <a:r>
              <a:rPr lang="en-US" sz="2200" b="1" dirty="0" smtClean="0">
                <a:latin typeface="Arial" pitchFamily="34" charset="0"/>
                <a:cs typeface="Arial" pitchFamily="34" charset="0"/>
              </a:rPr>
              <a:t>Houston Fire Staffs Constant Staffs 58 BLS Ambulances and 34 Medic Units</a:t>
            </a:r>
          </a:p>
          <a:p>
            <a:r>
              <a:rPr lang="en-US" sz="2200" b="1" dirty="0" smtClean="0">
                <a:latin typeface="Arial" pitchFamily="34" charset="0"/>
                <a:cs typeface="Arial" pitchFamily="34" charset="0"/>
              </a:rPr>
              <a:t>Our Assumption that HFD did not Need All Units 24/7</a:t>
            </a:r>
          </a:p>
          <a:p>
            <a:r>
              <a:rPr lang="en-US" sz="2200" b="1" dirty="0" smtClean="0">
                <a:latin typeface="Arial" pitchFamily="34" charset="0"/>
                <a:cs typeface="Arial" pitchFamily="34" charset="0"/>
              </a:rPr>
              <a:t>Performance Analysis and Modeling Show All Units Needed Plus Peak-Time Capability</a:t>
            </a:r>
          </a:p>
          <a:p>
            <a:r>
              <a:rPr lang="en-US" sz="2200" b="1" dirty="0" smtClean="0">
                <a:latin typeface="Arial" pitchFamily="34" charset="0"/>
                <a:cs typeface="Arial" pitchFamily="34" charset="0"/>
              </a:rPr>
              <a:t>Peak-Time Units - Used During Most Active Times</a:t>
            </a:r>
          </a:p>
          <a:p>
            <a:endParaRPr lang="en-US" sz="2200" b="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12</a:t>
            </a:fld>
            <a:endParaRPr kumimoji="0" lang="en-US" dirty="0"/>
          </a:p>
        </p:txBody>
      </p:sp>
    </p:spTree>
    <p:extLst>
      <p:ext uri="{BB962C8B-B14F-4D97-AF65-F5344CB8AC3E}">
        <p14:creationId xmlns:p14="http://schemas.microsoft.com/office/powerpoint/2010/main" val="7168023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Emergency Unit Staffing</a:t>
            </a:r>
            <a:endParaRPr lang="en-US" dirty="0"/>
          </a:p>
        </p:txBody>
      </p:sp>
      <p:sp>
        <p:nvSpPr>
          <p:cNvPr id="3" name="Content Placeholder 2"/>
          <p:cNvSpPr>
            <a:spLocks noGrp="1"/>
          </p:cNvSpPr>
          <p:nvPr>
            <p:ph sz="quarter" idx="1"/>
          </p:nvPr>
        </p:nvSpPr>
        <p:spPr>
          <a:xfrm>
            <a:off x="914400" y="1752600"/>
            <a:ext cx="7772400" cy="4572000"/>
          </a:xfrm>
        </p:spPr>
        <p:txBody>
          <a:bodyPr>
            <a:normAutofit/>
          </a:bodyPr>
          <a:lstStyle/>
          <a:p>
            <a:r>
              <a:rPr lang="en-US" sz="2200" b="1" dirty="0" smtClean="0">
                <a:latin typeface="Arial" pitchFamily="34" charset="0"/>
                <a:cs typeface="Arial" pitchFamily="34" charset="0"/>
              </a:rPr>
              <a:t>HFD Constant-Staffs Engines, Ladders, Towers at 4</a:t>
            </a:r>
          </a:p>
          <a:p>
            <a:r>
              <a:rPr lang="en-US" sz="2200" b="1" dirty="0" smtClean="0">
                <a:latin typeface="Arial" pitchFamily="34" charset="0"/>
                <a:cs typeface="Arial" pitchFamily="34" charset="0"/>
              </a:rPr>
              <a:t>HFD Constant-Staffs Ambulances, Medic Units, Squads at 2</a:t>
            </a:r>
          </a:p>
          <a:p>
            <a:r>
              <a:rPr lang="en-US" sz="2200" b="1" dirty="0" smtClean="0">
                <a:latin typeface="Arial" pitchFamily="34" charset="0"/>
                <a:cs typeface="Arial" pitchFamily="34" charset="0"/>
              </a:rPr>
              <a:t>Consistent with NFPA 1710</a:t>
            </a:r>
          </a:p>
          <a:p>
            <a:r>
              <a:rPr lang="en-US" sz="2200" b="1" dirty="0" smtClean="0">
                <a:latin typeface="Arial" pitchFamily="34" charset="0"/>
                <a:cs typeface="Arial" pitchFamily="34" charset="0"/>
              </a:rPr>
              <a:t>Consistent with other Large US Cities</a:t>
            </a:r>
          </a:p>
          <a:p>
            <a:r>
              <a:rPr lang="en-US" sz="2200" b="1" dirty="0" smtClean="0">
                <a:latin typeface="Arial" pitchFamily="34" charset="0"/>
                <a:cs typeface="Arial" pitchFamily="34" charset="0"/>
              </a:rPr>
              <a:t>Reduction in On-Duty Unit Staffing</a:t>
            </a:r>
          </a:p>
          <a:p>
            <a:pPr lvl="1"/>
            <a:r>
              <a:rPr lang="en-US" sz="2000" b="1" dirty="0" smtClean="0">
                <a:latin typeface="Arial" pitchFamily="34" charset="0"/>
                <a:cs typeface="Arial" pitchFamily="34" charset="0"/>
              </a:rPr>
              <a:t>Negative Performance Impact</a:t>
            </a:r>
          </a:p>
          <a:p>
            <a:pPr lvl="1"/>
            <a:r>
              <a:rPr lang="en-US" sz="2000" b="1" dirty="0" smtClean="0">
                <a:latin typeface="Arial" pitchFamily="34" charset="0"/>
                <a:cs typeface="Arial" pitchFamily="34" charset="0"/>
              </a:rPr>
              <a:t>Negative Customer Service Impact</a:t>
            </a:r>
          </a:p>
          <a:p>
            <a:pPr lvl="1"/>
            <a:r>
              <a:rPr lang="en-US" sz="2000" b="1" dirty="0" smtClean="0">
                <a:latin typeface="Arial" pitchFamily="34" charset="0"/>
                <a:cs typeface="Arial" pitchFamily="34" charset="0"/>
              </a:rPr>
              <a:t>Negative Firefighter Safety Impact</a:t>
            </a:r>
          </a:p>
          <a:p>
            <a:endParaRPr lang="en-US" sz="2200" b="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13</a:t>
            </a:fld>
            <a:endParaRPr kumimoji="0" lang="en-US" dirty="0"/>
          </a:p>
        </p:txBody>
      </p:sp>
    </p:spTree>
    <p:extLst>
      <p:ext uri="{BB962C8B-B14F-4D97-AF65-F5344CB8AC3E}">
        <p14:creationId xmlns:p14="http://schemas.microsoft.com/office/powerpoint/2010/main" val="15432690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249362"/>
          </a:xfrm>
        </p:spPr>
        <p:txBody>
          <a:bodyPr/>
          <a:lstStyle/>
          <a:p>
            <a:r>
              <a:rPr lang="en-US" b="1" dirty="0" smtClean="0"/>
              <a:t>Emergency Unit Staffing</a:t>
            </a:r>
            <a:endParaRPr lang="en-US" dirty="0"/>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14</a:t>
            </a:fld>
            <a:endParaRPr kumimoji="0" lang="en-US" dirty="0"/>
          </a:p>
        </p:txBody>
      </p:sp>
      <p:graphicFrame>
        <p:nvGraphicFramePr>
          <p:cNvPr id="7" name="Table 6"/>
          <p:cNvGraphicFramePr>
            <a:graphicFrameLocks noGrp="1"/>
          </p:cNvGraphicFramePr>
          <p:nvPr/>
        </p:nvGraphicFramePr>
        <p:xfrm>
          <a:off x="685800" y="1371600"/>
          <a:ext cx="7543801" cy="4904298"/>
        </p:xfrm>
        <a:graphic>
          <a:graphicData uri="http://schemas.openxmlformats.org/drawingml/2006/table">
            <a:tbl>
              <a:tblPr/>
              <a:tblGrid>
                <a:gridCol w="1482638"/>
                <a:gridCol w="1482638"/>
                <a:gridCol w="1030786"/>
                <a:gridCol w="1101387"/>
                <a:gridCol w="1186110"/>
                <a:gridCol w="1260242"/>
              </a:tblGrid>
              <a:tr h="389597">
                <a:tc gridSpan="3">
                  <a:txBody>
                    <a:bodyPr/>
                    <a:lstStyle/>
                    <a:p>
                      <a:pPr algn="l" fontAlgn="b"/>
                      <a:r>
                        <a:rPr lang="en-US" sz="1800" b="1" i="0" u="none" strike="noStrike">
                          <a:solidFill>
                            <a:srgbClr val="000000"/>
                          </a:solidFill>
                          <a:latin typeface="Arial"/>
                        </a:rPr>
                        <a:t>Minimum On-Duty Staffing</a:t>
                      </a:r>
                    </a:p>
                  </a:txBody>
                  <a:tcPr marL="8562" marR="8562" marT="8562"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1300" b="0" i="0" u="none" strike="noStrike">
                        <a:solidFill>
                          <a:srgbClr val="000000"/>
                        </a:solidFill>
                        <a:latin typeface="Arial"/>
                      </a:endParaRPr>
                    </a:p>
                  </a:txBody>
                  <a:tcPr marL="8562" marR="8562" marT="8562" marB="0" anchor="b">
                    <a:lnL>
                      <a:noFill/>
                    </a:lnL>
                    <a:lnR>
                      <a:noFill/>
                    </a:lnR>
                    <a:lnT>
                      <a:noFill/>
                    </a:lnT>
                    <a:lnB>
                      <a:noFill/>
                    </a:lnB>
                  </a:tcPr>
                </a:tc>
                <a:tc>
                  <a:txBody>
                    <a:bodyPr/>
                    <a:lstStyle/>
                    <a:p>
                      <a:pPr algn="l" fontAlgn="b"/>
                      <a:endParaRPr lang="en-US" sz="1300" b="0" i="0" u="none" strike="noStrike">
                        <a:solidFill>
                          <a:srgbClr val="000000"/>
                        </a:solidFill>
                        <a:latin typeface="Arial"/>
                      </a:endParaRPr>
                    </a:p>
                  </a:txBody>
                  <a:tcPr marL="8562" marR="8562" marT="8562" marB="0" anchor="b">
                    <a:lnL>
                      <a:noFill/>
                    </a:lnL>
                    <a:lnR>
                      <a:noFill/>
                    </a:lnR>
                    <a:lnT>
                      <a:noFill/>
                    </a:lnT>
                    <a:lnB>
                      <a:noFill/>
                    </a:lnB>
                  </a:tcPr>
                </a:tc>
                <a:tc>
                  <a:txBody>
                    <a:bodyPr/>
                    <a:lstStyle/>
                    <a:p>
                      <a:pPr algn="l" fontAlgn="b"/>
                      <a:endParaRPr lang="en-US" sz="1300" b="0" i="0" u="none" strike="noStrike">
                        <a:solidFill>
                          <a:srgbClr val="000000"/>
                        </a:solidFill>
                        <a:latin typeface="Arial"/>
                      </a:endParaRPr>
                    </a:p>
                  </a:txBody>
                  <a:tcPr marL="8562" marR="8562" marT="8562" marB="0" anchor="b">
                    <a:lnL>
                      <a:noFill/>
                    </a:lnL>
                    <a:lnR>
                      <a:noFill/>
                    </a:lnR>
                    <a:lnT>
                      <a:noFill/>
                    </a:lnT>
                    <a:lnB>
                      <a:noFill/>
                    </a:lnB>
                  </a:tcPr>
                </a:tc>
              </a:tr>
              <a:tr h="220003">
                <a:tc>
                  <a:txBody>
                    <a:bodyPr/>
                    <a:lstStyle/>
                    <a:p>
                      <a:pPr algn="l" fontAlgn="b"/>
                      <a:endParaRPr lang="en-US" sz="1300" b="0" i="0" u="none" strike="noStrike">
                        <a:solidFill>
                          <a:srgbClr val="000000"/>
                        </a:solidFill>
                        <a:latin typeface="Arial"/>
                      </a:endParaRPr>
                    </a:p>
                  </a:txBody>
                  <a:tcPr marL="8562" marR="8562" marT="8562" marB="0" anchor="b">
                    <a:lnL>
                      <a:noFill/>
                    </a:lnL>
                    <a:lnR>
                      <a:noFill/>
                    </a:lnR>
                    <a:lnT>
                      <a:noFill/>
                    </a:lnT>
                    <a:lnB>
                      <a:noFill/>
                    </a:lnB>
                  </a:tcPr>
                </a:tc>
                <a:tc>
                  <a:txBody>
                    <a:bodyPr/>
                    <a:lstStyle/>
                    <a:p>
                      <a:pPr algn="l" fontAlgn="b"/>
                      <a:endParaRPr lang="en-US" sz="1300" b="0" i="0" u="none" strike="noStrike">
                        <a:solidFill>
                          <a:srgbClr val="000000"/>
                        </a:solidFill>
                        <a:latin typeface="Arial"/>
                      </a:endParaRPr>
                    </a:p>
                  </a:txBody>
                  <a:tcPr marL="8562" marR="8562" marT="8562" marB="0" anchor="b">
                    <a:lnL>
                      <a:noFill/>
                    </a:lnL>
                    <a:lnR>
                      <a:noFill/>
                    </a:lnR>
                    <a:lnT>
                      <a:noFill/>
                    </a:lnT>
                    <a:lnB>
                      <a:noFill/>
                    </a:lnB>
                  </a:tcPr>
                </a:tc>
                <a:tc>
                  <a:txBody>
                    <a:bodyPr/>
                    <a:lstStyle/>
                    <a:p>
                      <a:pPr algn="l" fontAlgn="b"/>
                      <a:endParaRPr lang="en-US" sz="1300" b="0" i="0" u="none" strike="noStrike">
                        <a:solidFill>
                          <a:srgbClr val="000000"/>
                        </a:solidFill>
                        <a:latin typeface="Arial"/>
                      </a:endParaRPr>
                    </a:p>
                  </a:txBody>
                  <a:tcPr marL="8562" marR="8562" marT="8562" marB="0" anchor="b">
                    <a:lnL>
                      <a:noFill/>
                    </a:lnL>
                    <a:lnR>
                      <a:noFill/>
                    </a:lnR>
                    <a:lnT>
                      <a:noFill/>
                    </a:lnT>
                    <a:lnB>
                      <a:noFill/>
                    </a:lnB>
                  </a:tcPr>
                </a:tc>
                <a:tc>
                  <a:txBody>
                    <a:bodyPr/>
                    <a:lstStyle/>
                    <a:p>
                      <a:pPr algn="l" fontAlgn="b"/>
                      <a:endParaRPr lang="en-US" sz="1300" b="0" i="0" u="none" strike="noStrike">
                        <a:solidFill>
                          <a:srgbClr val="000000"/>
                        </a:solidFill>
                        <a:latin typeface="Arial"/>
                      </a:endParaRPr>
                    </a:p>
                  </a:txBody>
                  <a:tcPr marL="8562" marR="8562" marT="8562" marB="0" anchor="b">
                    <a:lnL>
                      <a:noFill/>
                    </a:lnL>
                    <a:lnR>
                      <a:noFill/>
                    </a:lnR>
                    <a:lnT>
                      <a:noFill/>
                    </a:lnT>
                    <a:lnB>
                      <a:noFill/>
                    </a:lnB>
                  </a:tcPr>
                </a:tc>
                <a:tc>
                  <a:txBody>
                    <a:bodyPr/>
                    <a:lstStyle/>
                    <a:p>
                      <a:pPr algn="l" fontAlgn="b"/>
                      <a:endParaRPr lang="en-US" sz="1300" b="0" i="0" u="none" strike="noStrike">
                        <a:solidFill>
                          <a:srgbClr val="000000"/>
                        </a:solidFill>
                        <a:latin typeface="Arial"/>
                      </a:endParaRPr>
                    </a:p>
                  </a:txBody>
                  <a:tcPr marL="8562" marR="8562" marT="8562" marB="0" anchor="b">
                    <a:lnL>
                      <a:noFill/>
                    </a:lnL>
                    <a:lnR>
                      <a:noFill/>
                    </a:lnR>
                    <a:lnT>
                      <a:noFill/>
                    </a:lnT>
                    <a:lnB>
                      <a:noFill/>
                    </a:lnB>
                  </a:tcPr>
                </a:tc>
                <a:tc>
                  <a:txBody>
                    <a:bodyPr/>
                    <a:lstStyle/>
                    <a:p>
                      <a:pPr algn="l" fontAlgn="b"/>
                      <a:endParaRPr lang="en-US" sz="1300" b="0" i="0" u="none" strike="noStrike">
                        <a:solidFill>
                          <a:srgbClr val="000000"/>
                        </a:solidFill>
                        <a:latin typeface="Arial"/>
                      </a:endParaRPr>
                    </a:p>
                  </a:txBody>
                  <a:tcPr marL="8562" marR="8562" marT="8562" marB="0" anchor="b">
                    <a:lnL>
                      <a:noFill/>
                    </a:lnL>
                    <a:lnR>
                      <a:noFill/>
                    </a:lnR>
                    <a:lnT>
                      <a:noFill/>
                    </a:lnT>
                    <a:lnB>
                      <a:noFill/>
                    </a:lnB>
                  </a:tcPr>
                </a:tc>
              </a:tr>
              <a:tr h="801455">
                <a:tc>
                  <a:txBody>
                    <a:bodyPr/>
                    <a:lstStyle/>
                    <a:p>
                      <a:pPr algn="l" fontAlgn="b"/>
                      <a:r>
                        <a:rPr lang="en-US" sz="1300" b="1" i="0" u="none" strike="noStrike" dirty="0">
                          <a:solidFill>
                            <a:srgbClr val="000000"/>
                          </a:solidFill>
                          <a:latin typeface="Arial"/>
                        </a:rPr>
                        <a:t>Fire Department/ City</a:t>
                      </a:r>
                    </a:p>
                  </a:txBody>
                  <a:tcPr marL="8562" marR="8562" marT="8562" marB="0" anchor="b">
                    <a:lnL>
                      <a:noFill/>
                    </a:lnL>
                    <a:lnR>
                      <a:noFill/>
                    </a:lnR>
                    <a:lnT>
                      <a:noFill/>
                    </a:lnT>
                    <a:lnB>
                      <a:noFill/>
                    </a:lnB>
                  </a:tcPr>
                </a:tc>
                <a:tc>
                  <a:txBody>
                    <a:bodyPr/>
                    <a:lstStyle/>
                    <a:p>
                      <a:pPr algn="l" fontAlgn="b"/>
                      <a:r>
                        <a:rPr lang="en-US" sz="1300" b="1" i="0" u="none" strike="noStrike">
                          <a:solidFill>
                            <a:srgbClr val="000000"/>
                          </a:solidFill>
                          <a:latin typeface="Arial"/>
                        </a:rPr>
                        <a:t>Population</a:t>
                      </a:r>
                    </a:p>
                  </a:txBody>
                  <a:tcPr marL="8562" marR="8562" marT="8562" marB="0" anchor="b">
                    <a:lnL>
                      <a:noFill/>
                    </a:lnL>
                    <a:lnR>
                      <a:noFill/>
                    </a:lnR>
                    <a:lnT>
                      <a:noFill/>
                    </a:lnT>
                    <a:lnB>
                      <a:noFill/>
                    </a:lnB>
                  </a:tcPr>
                </a:tc>
                <a:tc>
                  <a:txBody>
                    <a:bodyPr/>
                    <a:lstStyle/>
                    <a:p>
                      <a:pPr algn="l" fontAlgn="b"/>
                      <a:r>
                        <a:rPr lang="en-US" sz="1300" b="1" i="0" u="none" strike="noStrike">
                          <a:solidFill>
                            <a:srgbClr val="000000"/>
                          </a:solidFill>
                          <a:latin typeface="Arial"/>
                        </a:rPr>
                        <a:t>Engine Company</a:t>
                      </a:r>
                    </a:p>
                  </a:txBody>
                  <a:tcPr marL="8562" marR="8562" marT="8562" marB="0" anchor="b">
                    <a:lnL>
                      <a:noFill/>
                    </a:lnL>
                    <a:lnR>
                      <a:noFill/>
                    </a:lnR>
                    <a:lnT>
                      <a:noFill/>
                    </a:lnT>
                    <a:lnB>
                      <a:noFill/>
                    </a:lnB>
                  </a:tcPr>
                </a:tc>
                <a:tc>
                  <a:txBody>
                    <a:bodyPr/>
                    <a:lstStyle/>
                    <a:p>
                      <a:pPr algn="l" fontAlgn="b"/>
                      <a:r>
                        <a:rPr lang="en-US" sz="1300" b="1" i="0" u="none" strike="noStrike">
                          <a:solidFill>
                            <a:srgbClr val="000000"/>
                          </a:solidFill>
                          <a:latin typeface="Arial"/>
                        </a:rPr>
                        <a:t>Ladder Company</a:t>
                      </a:r>
                    </a:p>
                  </a:txBody>
                  <a:tcPr marL="8562" marR="8562" marT="8562" marB="0" anchor="b">
                    <a:lnL>
                      <a:noFill/>
                    </a:lnL>
                    <a:lnR>
                      <a:noFill/>
                    </a:lnR>
                    <a:lnT>
                      <a:noFill/>
                    </a:lnT>
                    <a:lnB>
                      <a:noFill/>
                    </a:lnB>
                  </a:tcPr>
                </a:tc>
                <a:tc>
                  <a:txBody>
                    <a:bodyPr/>
                    <a:lstStyle/>
                    <a:p>
                      <a:pPr algn="l" fontAlgn="b"/>
                      <a:r>
                        <a:rPr lang="en-US" sz="1300" b="1" i="0" u="none" strike="noStrike">
                          <a:solidFill>
                            <a:srgbClr val="000000"/>
                          </a:solidFill>
                          <a:latin typeface="Arial"/>
                        </a:rPr>
                        <a:t>Tower Company</a:t>
                      </a:r>
                    </a:p>
                  </a:txBody>
                  <a:tcPr marL="8562" marR="8562" marT="8562" marB="0" anchor="b">
                    <a:lnL>
                      <a:noFill/>
                    </a:lnL>
                    <a:lnR>
                      <a:noFill/>
                    </a:lnR>
                    <a:lnT>
                      <a:noFill/>
                    </a:lnT>
                    <a:lnB>
                      <a:noFill/>
                    </a:lnB>
                  </a:tcPr>
                </a:tc>
                <a:tc>
                  <a:txBody>
                    <a:bodyPr/>
                    <a:lstStyle/>
                    <a:p>
                      <a:pPr algn="l" fontAlgn="b"/>
                      <a:r>
                        <a:rPr lang="en-US" sz="1300" b="1" i="0" u="none" strike="noStrike">
                          <a:solidFill>
                            <a:srgbClr val="000000"/>
                          </a:solidFill>
                          <a:latin typeface="Arial"/>
                        </a:rPr>
                        <a:t>Ambulance/Medic</a:t>
                      </a:r>
                    </a:p>
                  </a:txBody>
                  <a:tcPr marL="8562" marR="8562" marT="8562" marB="0" anchor="b">
                    <a:lnL>
                      <a:noFill/>
                    </a:lnL>
                    <a:lnR>
                      <a:noFill/>
                    </a:lnR>
                    <a:lnT>
                      <a:noFill/>
                    </a:lnT>
                    <a:lnB>
                      <a:noFill/>
                    </a:lnB>
                  </a:tcPr>
                </a:tc>
              </a:tr>
              <a:tr h="268711">
                <a:tc>
                  <a:txBody>
                    <a:bodyPr/>
                    <a:lstStyle/>
                    <a:p>
                      <a:pPr algn="l" fontAlgn="b"/>
                      <a:endParaRPr lang="en-US" sz="1300" b="0" i="0" u="none" strike="noStrike">
                        <a:solidFill>
                          <a:srgbClr val="000000"/>
                        </a:solidFill>
                        <a:latin typeface="Arial"/>
                      </a:endParaRPr>
                    </a:p>
                  </a:txBody>
                  <a:tcPr marL="8562" marR="8562" marT="856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300" b="0" i="0" u="none" strike="noStrike">
                        <a:solidFill>
                          <a:srgbClr val="000000"/>
                        </a:solidFill>
                        <a:latin typeface="Arial"/>
                      </a:endParaRPr>
                    </a:p>
                  </a:txBody>
                  <a:tcPr marL="8562" marR="8562" marT="856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300" b="0" i="0" u="none" strike="noStrike">
                        <a:solidFill>
                          <a:srgbClr val="000000"/>
                        </a:solidFill>
                        <a:latin typeface="Arial"/>
                      </a:endParaRPr>
                    </a:p>
                  </a:txBody>
                  <a:tcPr marL="8562" marR="8562" marT="856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300" b="0" i="0" u="none" strike="noStrike">
                        <a:solidFill>
                          <a:srgbClr val="000000"/>
                        </a:solidFill>
                        <a:latin typeface="Arial"/>
                      </a:endParaRPr>
                    </a:p>
                  </a:txBody>
                  <a:tcPr marL="8562" marR="8562" marT="856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300" b="0" i="0" u="none" strike="noStrike">
                        <a:solidFill>
                          <a:srgbClr val="000000"/>
                        </a:solidFill>
                        <a:latin typeface="Arial"/>
                      </a:endParaRPr>
                    </a:p>
                  </a:txBody>
                  <a:tcPr marL="8562" marR="8562" marT="856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300" b="0" i="0" u="none" strike="noStrike">
                        <a:solidFill>
                          <a:srgbClr val="000000"/>
                        </a:solidFill>
                        <a:latin typeface="Arial"/>
                      </a:endParaRPr>
                    </a:p>
                  </a:txBody>
                  <a:tcPr marL="8562" marR="8562" marT="8562" marB="0" anchor="b">
                    <a:lnL>
                      <a:noFill/>
                    </a:lnL>
                    <a:lnR>
                      <a:noFill/>
                    </a:lnR>
                    <a:lnT>
                      <a:noFill/>
                    </a:lnT>
                    <a:lnB w="6350" cap="flat" cmpd="sng" algn="ctr">
                      <a:solidFill>
                        <a:srgbClr val="000000"/>
                      </a:solidFill>
                      <a:prstDash val="solid"/>
                      <a:round/>
                      <a:headEnd type="none" w="med" len="med"/>
                      <a:tailEnd type="none" w="med" len="med"/>
                    </a:lnB>
                  </a:tcPr>
                </a:tc>
              </a:tr>
              <a:tr h="268711">
                <a:tc>
                  <a:txBody>
                    <a:bodyPr/>
                    <a:lstStyle/>
                    <a:p>
                      <a:pPr algn="l" fontAlgn="b"/>
                      <a:r>
                        <a:rPr lang="en-US" sz="1300" b="1" i="0" u="none" strike="noStrike">
                          <a:solidFill>
                            <a:srgbClr val="000000"/>
                          </a:solidFill>
                          <a:latin typeface="Arial"/>
                        </a:rPr>
                        <a:t>Austin</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1" i="0" u="none" strike="noStrike">
                          <a:solidFill>
                            <a:srgbClr val="000000"/>
                          </a:solidFill>
                          <a:latin typeface="Arial"/>
                        </a:rPr>
                        <a:t>           888,204 </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4</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4</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4</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NA</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8711">
                <a:tc>
                  <a:txBody>
                    <a:bodyPr/>
                    <a:lstStyle/>
                    <a:p>
                      <a:pPr algn="l" fontAlgn="b"/>
                      <a:r>
                        <a:rPr lang="en-US" sz="1300" b="1" i="0" u="none" strike="noStrike">
                          <a:solidFill>
                            <a:srgbClr val="000000"/>
                          </a:solidFill>
                          <a:latin typeface="Arial"/>
                        </a:rPr>
                        <a:t>Chicago</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1" i="0" u="none" strike="noStrike">
                          <a:solidFill>
                            <a:srgbClr val="000000"/>
                          </a:solidFill>
                          <a:latin typeface="Arial"/>
                        </a:rPr>
                        <a:t>        2,709,466 </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5</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5</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5</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2</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8711">
                <a:tc>
                  <a:txBody>
                    <a:bodyPr/>
                    <a:lstStyle/>
                    <a:p>
                      <a:pPr algn="l" fontAlgn="b"/>
                      <a:r>
                        <a:rPr lang="en-US" sz="1300" b="1" i="0" u="none" strike="noStrike">
                          <a:solidFill>
                            <a:srgbClr val="000000"/>
                          </a:solidFill>
                          <a:latin typeface="Arial"/>
                        </a:rPr>
                        <a:t>Dallas</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1" i="0" u="none" strike="noStrike">
                          <a:solidFill>
                            <a:srgbClr val="000000"/>
                          </a:solidFill>
                          <a:latin typeface="Arial"/>
                        </a:rPr>
                        <a:t>        1,257,000 </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4</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4</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4</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2</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8711">
                <a:tc>
                  <a:txBody>
                    <a:bodyPr/>
                    <a:lstStyle/>
                    <a:p>
                      <a:pPr algn="l" fontAlgn="b"/>
                      <a:r>
                        <a:rPr lang="en-US" sz="1300" b="1" i="0" u="none" strike="noStrike">
                          <a:solidFill>
                            <a:srgbClr val="000000"/>
                          </a:solidFill>
                          <a:latin typeface="Arial"/>
                        </a:rPr>
                        <a:t>Houston</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r>
                        <a:rPr lang="en-US" sz="1300" b="1" i="0" u="none" strike="noStrike">
                          <a:solidFill>
                            <a:srgbClr val="000000"/>
                          </a:solidFill>
                          <a:latin typeface="Arial"/>
                        </a:rPr>
                        <a:t>        2,239,558 </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r" fontAlgn="b"/>
                      <a:r>
                        <a:rPr lang="en-US" sz="1300" b="1" i="0" u="none" strike="noStrike">
                          <a:solidFill>
                            <a:srgbClr val="000000"/>
                          </a:solidFill>
                          <a:latin typeface="Arial"/>
                        </a:rPr>
                        <a:t>4</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r" fontAlgn="b"/>
                      <a:r>
                        <a:rPr lang="en-US" sz="1300" b="1" i="0" u="none" strike="noStrike">
                          <a:solidFill>
                            <a:srgbClr val="000000"/>
                          </a:solidFill>
                          <a:latin typeface="Arial"/>
                        </a:rPr>
                        <a:t>4</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r" fontAlgn="b"/>
                      <a:r>
                        <a:rPr lang="en-US" sz="1300" b="1" i="0" u="none" strike="noStrike">
                          <a:solidFill>
                            <a:srgbClr val="000000"/>
                          </a:solidFill>
                          <a:latin typeface="Arial"/>
                        </a:rPr>
                        <a:t>4</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r" fontAlgn="b"/>
                      <a:r>
                        <a:rPr lang="en-US" sz="1300" b="1" i="0" u="none" strike="noStrike">
                          <a:solidFill>
                            <a:srgbClr val="000000"/>
                          </a:solidFill>
                          <a:latin typeface="Arial"/>
                        </a:rPr>
                        <a:t>2</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268711">
                <a:tc>
                  <a:txBody>
                    <a:bodyPr/>
                    <a:lstStyle/>
                    <a:p>
                      <a:pPr algn="l" fontAlgn="b"/>
                      <a:r>
                        <a:rPr lang="en-US" sz="1300" b="1" i="0" u="none" strike="noStrike">
                          <a:solidFill>
                            <a:srgbClr val="000000"/>
                          </a:solidFill>
                          <a:latin typeface="Arial"/>
                        </a:rPr>
                        <a:t>Indianapolis</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1" i="0" u="none" strike="noStrike">
                          <a:solidFill>
                            <a:srgbClr val="000000"/>
                          </a:solidFill>
                          <a:latin typeface="Arial"/>
                        </a:rPr>
                        <a:t>        1,200,000 </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4</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4</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4</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NA</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8711">
                <a:tc>
                  <a:txBody>
                    <a:bodyPr/>
                    <a:lstStyle/>
                    <a:p>
                      <a:pPr algn="l" fontAlgn="b"/>
                      <a:r>
                        <a:rPr lang="en-US" sz="1300" b="1" i="0" u="none" strike="noStrike">
                          <a:solidFill>
                            <a:srgbClr val="000000"/>
                          </a:solidFill>
                          <a:latin typeface="Arial"/>
                        </a:rPr>
                        <a:t>Los Angeles</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1" i="0" u="none" strike="noStrike">
                          <a:solidFill>
                            <a:srgbClr val="000000"/>
                          </a:solidFill>
                          <a:latin typeface="Arial"/>
                        </a:rPr>
                        <a:t>        3,792,621 </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4</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5</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NA</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2</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8711">
                <a:tc>
                  <a:txBody>
                    <a:bodyPr/>
                    <a:lstStyle/>
                    <a:p>
                      <a:pPr algn="l" fontAlgn="b"/>
                      <a:r>
                        <a:rPr lang="en-US" sz="1300" b="1" i="0" u="none" strike="noStrike">
                          <a:solidFill>
                            <a:srgbClr val="000000"/>
                          </a:solidFill>
                          <a:latin typeface="Arial"/>
                        </a:rPr>
                        <a:t>New York City</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1" i="0" u="none" strike="noStrike">
                          <a:solidFill>
                            <a:srgbClr val="000000"/>
                          </a:solidFill>
                          <a:latin typeface="Arial"/>
                        </a:rPr>
                        <a:t>        8,400,000 </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6</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6</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6</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2</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8711">
                <a:tc>
                  <a:txBody>
                    <a:bodyPr/>
                    <a:lstStyle/>
                    <a:p>
                      <a:pPr algn="l" fontAlgn="b"/>
                      <a:r>
                        <a:rPr lang="en-US" sz="1300" b="1" i="0" u="none" strike="noStrike">
                          <a:solidFill>
                            <a:srgbClr val="000000"/>
                          </a:solidFill>
                          <a:latin typeface="Arial"/>
                        </a:rPr>
                        <a:t>Philadelphia</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1" i="0" u="none" strike="noStrike">
                          <a:solidFill>
                            <a:srgbClr val="000000"/>
                          </a:solidFill>
                          <a:latin typeface="Arial"/>
                        </a:rPr>
                        <a:t>        1,567,442 </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4</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5</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5</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2</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8711">
                <a:tc>
                  <a:txBody>
                    <a:bodyPr/>
                    <a:lstStyle/>
                    <a:p>
                      <a:pPr algn="l" fontAlgn="b"/>
                      <a:r>
                        <a:rPr lang="en-US" sz="1300" b="1" i="0" u="none" strike="noStrike">
                          <a:solidFill>
                            <a:srgbClr val="000000"/>
                          </a:solidFill>
                          <a:latin typeface="Arial"/>
                        </a:rPr>
                        <a:t>Phoenix</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1" i="0" u="none" strike="noStrike">
                          <a:solidFill>
                            <a:srgbClr val="000000"/>
                          </a:solidFill>
                          <a:latin typeface="Arial"/>
                        </a:rPr>
                        <a:t>        1,513,000 </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4</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4</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4</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2</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8711">
                <a:tc>
                  <a:txBody>
                    <a:bodyPr/>
                    <a:lstStyle/>
                    <a:p>
                      <a:pPr algn="l" fontAlgn="b"/>
                      <a:r>
                        <a:rPr lang="en-US" sz="1300" b="1" i="0" u="none" strike="noStrike">
                          <a:solidFill>
                            <a:srgbClr val="000000"/>
                          </a:solidFill>
                          <a:latin typeface="Arial"/>
                        </a:rPr>
                        <a:t>San Antonio</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1" i="0" u="none" strike="noStrike">
                          <a:solidFill>
                            <a:srgbClr val="000000"/>
                          </a:solidFill>
                          <a:latin typeface="Arial"/>
                        </a:rPr>
                        <a:t>        1,400,000 </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4</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4</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4</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2</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8711">
                <a:tc>
                  <a:txBody>
                    <a:bodyPr/>
                    <a:lstStyle/>
                    <a:p>
                      <a:pPr algn="l" fontAlgn="b"/>
                      <a:r>
                        <a:rPr lang="en-US" sz="1300" b="1" i="0" u="none" strike="noStrike">
                          <a:solidFill>
                            <a:srgbClr val="000000"/>
                          </a:solidFill>
                          <a:latin typeface="Arial"/>
                        </a:rPr>
                        <a:t>San Diego</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1" i="0" u="none" strike="noStrike">
                          <a:solidFill>
                            <a:srgbClr val="000000"/>
                          </a:solidFill>
                          <a:latin typeface="Arial"/>
                        </a:rPr>
                        <a:t>        1,381,000 </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4</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4</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4</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NA</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8711">
                <a:tc>
                  <a:txBody>
                    <a:bodyPr/>
                    <a:lstStyle/>
                    <a:p>
                      <a:pPr algn="l" fontAlgn="b"/>
                      <a:r>
                        <a:rPr lang="en-US" sz="1300" b="1" i="0" u="none" strike="noStrike">
                          <a:solidFill>
                            <a:srgbClr val="000000"/>
                          </a:solidFill>
                          <a:latin typeface="Arial"/>
                        </a:rPr>
                        <a:t>San Francisco</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1" i="0" u="none" strike="noStrike">
                          <a:solidFill>
                            <a:srgbClr val="000000"/>
                          </a:solidFill>
                          <a:latin typeface="Arial"/>
                        </a:rPr>
                        <a:t>           864,816 </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4</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5</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Arial"/>
                        </a:rPr>
                        <a:t>NA</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dirty="0">
                          <a:solidFill>
                            <a:srgbClr val="000000"/>
                          </a:solidFill>
                          <a:latin typeface="Arial"/>
                        </a:rPr>
                        <a:t>2</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432690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Work Shift Change from 4 to 3 Shifts</a:t>
            </a:r>
            <a:endParaRPr lang="en-US" dirty="0"/>
          </a:p>
        </p:txBody>
      </p:sp>
      <p:sp>
        <p:nvSpPr>
          <p:cNvPr id="3" name="Content Placeholder 2"/>
          <p:cNvSpPr>
            <a:spLocks noGrp="1"/>
          </p:cNvSpPr>
          <p:nvPr>
            <p:ph sz="quarter" idx="1"/>
          </p:nvPr>
        </p:nvSpPr>
        <p:spPr>
          <a:xfrm>
            <a:off x="914400" y="1752600"/>
            <a:ext cx="7772400" cy="4572000"/>
          </a:xfrm>
        </p:spPr>
        <p:txBody>
          <a:bodyPr>
            <a:normAutofit lnSpcReduction="10000"/>
          </a:bodyPr>
          <a:lstStyle/>
          <a:p>
            <a:r>
              <a:rPr lang="en-US" sz="2000" b="1" dirty="0" smtClean="0">
                <a:latin typeface="Arial" pitchFamily="34" charset="0"/>
                <a:cs typeface="Arial" pitchFamily="34" charset="0"/>
              </a:rPr>
              <a:t>Current Schedule</a:t>
            </a:r>
          </a:p>
          <a:p>
            <a:pPr lvl="1"/>
            <a:r>
              <a:rPr lang="en-US" sz="2000" b="1" dirty="0" smtClean="0">
                <a:latin typeface="Arial" pitchFamily="34" charset="0"/>
                <a:cs typeface="Arial" pitchFamily="34" charset="0"/>
              </a:rPr>
              <a:t>Firefighters and Fire Officers work 46.7 Hours per Week</a:t>
            </a:r>
          </a:p>
          <a:p>
            <a:pPr lvl="1"/>
            <a:r>
              <a:rPr lang="en-US" sz="2000" b="1" dirty="0" smtClean="0">
                <a:latin typeface="Arial" pitchFamily="34" charset="0"/>
                <a:cs typeface="Arial" pitchFamily="34" charset="0"/>
              </a:rPr>
              <a:t>Work 1 out of 4 </a:t>
            </a:r>
          </a:p>
          <a:p>
            <a:pPr lvl="1"/>
            <a:r>
              <a:rPr lang="en-US" sz="2000" b="1" dirty="0" smtClean="0">
                <a:latin typeface="Arial" pitchFamily="34" charset="0"/>
                <a:cs typeface="Arial" pitchFamily="34" charset="0"/>
              </a:rPr>
              <a:t>Additional Hours - 10 “debit days” per Year</a:t>
            </a:r>
          </a:p>
          <a:p>
            <a:r>
              <a:rPr lang="en-US" sz="2000" b="1" dirty="0" smtClean="0">
                <a:latin typeface="Arial" pitchFamily="34" charset="0"/>
                <a:cs typeface="Arial" pitchFamily="34" charset="0"/>
              </a:rPr>
              <a:t>Three Shift Schedule</a:t>
            </a:r>
          </a:p>
          <a:p>
            <a:pPr marL="548640" lvl="2" indent="-274320">
              <a:spcBef>
                <a:spcPts val="580"/>
              </a:spcBef>
              <a:buClr>
                <a:schemeClr val="accent1"/>
              </a:buClr>
            </a:pPr>
            <a:r>
              <a:rPr lang="en-US" b="1" dirty="0" smtClean="0">
                <a:latin typeface="Arial" pitchFamily="34" charset="0"/>
                <a:cs typeface="Arial" pitchFamily="34" charset="0"/>
              </a:rPr>
              <a:t>Firefighters and Fire Officers work 46.7 Hours per Week</a:t>
            </a:r>
          </a:p>
          <a:p>
            <a:pPr lvl="1"/>
            <a:r>
              <a:rPr lang="en-US" sz="2000" b="1" dirty="0" smtClean="0">
                <a:latin typeface="Arial" pitchFamily="34" charset="0"/>
                <a:cs typeface="Arial" pitchFamily="34" charset="0"/>
              </a:rPr>
              <a:t>Work 1 out of 3</a:t>
            </a:r>
          </a:p>
          <a:p>
            <a:pPr lvl="1"/>
            <a:r>
              <a:rPr lang="en-US" sz="2000" b="1" dirty="0" smtClean="0">
                <a:latin typeface="Arial" pitchFamily="34" charset="0"/>
                <a:cs typeface="Arial" pitchFamily="34" charset="0"/>
              </a:rPr>
              <a:t>Work Week Reduction - 20 “Kelly Days” per Year</a:t>
            </a:r>
          </a:p>
          <a:p>
            <a:r>
              <a:rPr lang="en-US" sz="2000" b="1" dirty="0" smtClean="0">
                <a:latin typeface="Arial" pitchFamily="34" charset="0"/>
                <a:cs typeface="Arial" pitchFamily="34" charset="0"/>
              </a:rPr>
              <a:t>Firefighters and Fire Officers Scheduled for Work Approximately 102 Times per Year – Both Shift Configurations</a:t>
            </a:r>
          </a:p>
          <a:p>
            <a:r>
              <a:rPr lang="en-US" sz="2000" b="1" dirty="0" smtClean="0">
                <a:latin typeface="Arial" pitchFamily="34" charset="0"/>
                <a:cs typeface="Arial" pitchFamily="34" charset="0"/>
              </a:rPr>
              <a:t>No Appreciable Savings in Absence of Increase in Average Work Week</a:t>
            </a:r>
            <a:endParaRPr lang="en-US" sz="2000" b="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15</a:t>
            </a:fld>
            <a:endParaRPr kumimoji="0" lang="en-US" dirty="0"/>
          </a:p>
        </p:txBody>
      </p:sp>
    </p:spTree>
    <p:extLst>
      <p:ext uri="{BB962C8B-B14F-4D97-AF65-F5344CB8AC3E}">
        <p14:creationId xmlns:p14="http://schemas.microsoft.com/office/powerpoint/2010/main" val="34056213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Cost Recovery</a:t>
            </a:r>
            <a:endParaRPr lang="en-US" dirty="0"/>
          </a:p>
        </p:txBody>
      </p:sp>
      <p:sp>
        <p:nvSpPr>
          <p:cNvPr id="3" name="Content Placeholder 2"/>
          <p:cNvSpPr>
            <a:spLocks noGrp="1"/>
          </p:cNvSpPr>
          <p:nvPr>
            <p:ph sz="quarter" idx="1"/>
          </p:nvPr>
        </p:nvSpPr>
        <p:spPr>
          <a:xfrm>
            <a:off x="914400" y="2514600"/>
            <a:ext cx="7772400" cy="1981200"/>
          </a:xfrm>
        </p:spPr>
        <p:txBody>
          <a:bodyPr>
            <a:normAutofit/>
          </a:bodyPr>
          <a:lstStyle/>
          <a:p>
            <a:r>
              <a:rPr lang="en-US" sz="2000" b="1" dirty="0" smtClean="0">
                <a:latin typeface="Arial" pitchFamily="34" charset="0"/>
                <a:cs typeface="Arial" pitchFamily="34" charset="0"/>
              </a:rPr>
              <a:t>Current – Ambulance Fees, Fire Prevention Fees, Hazmat Program</a:t>
            </a:r>
          </a:p>
          <a:p>
            <a:r>
              <a:rPr lang="en-US" sz="2000" b="1" dirty="0" smtClean="0">
                <a:latin typeface="Arial" pitchFamily="34" charset="0"/>
                <a:cs typeface="Arial" pitchFamily="34" charset="0"/>
              </a:rPr>
              <a:t>Few Opportunities for Cost Recovery by Fire Departments</a:t>
            </a:r>
          </a:p>
          <a:p>
            <a:r>
              <a:rPr lang="en-US" sz="2000" b="1" dirty="0" smtClean="0">
                <a:latin typeface="Arial" pitchFamily="34" charset="0"/>
                <a:cs typeface="Arial" pitchFamily="34" charset="0"/>
              </a:rPr>
              <a:t>Changes in the Health Care System</a:t>
            </a:r>
            <a:endParaRPr lang="en-US" sz="2000" b="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16</a:t>
            </a:fld>
            <a:endParaRPr kumimoji="0" lang="en-US" dirty="0"/>
          </a:p>
        </p:txBody>
      </p:sp>
    </p:spTree>
    <p:extLst>
      <p:ext uri="{BB962C8B-B14F-4D97-AF65-F5344CB8AC3E}">
        <p14:creationId xmlns:p14="http://schemas.microsoft.com/office/powerpoint/2010/main" val="35807268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Ambulance Billing Efficiency</a:t>
            </a:r>
            <a:endParaRPr lang="en-US" dirty="0"/>
          </a:p>
        </p:txBody>
      </p:sp>
      <p:sp>
        <p:nvSpPr>
          <p:cNvPr id="3" name="Content Placeholder 2"/>
          <p:cNvSpPr>
            <a:spLocks noGrp="1"/>
          </p:cNvSpPr>
          <p:nvPr>
            <p:ph sz="quarter" idx="1"/>
          </p:nvPr>
        </p:nvSpPr>
        <p:spPr>
          <a:xfrm>
            <a:off x="838200" y="2438400"/>
            <a:ext cx="7772400" cy="1828800"/>
          </a:xfrm>
        </p:spPr>
        <p:txBody>
          <a:bodyPr>
            <a:normAutofit/>
          </a:bodyPr>
          <a:lstStyle/>
          <a:p>
            <a:r>
              <a:rPr lang="en-US" sz="2000" b="1" dirty="0" smtClean="0">
                <a:latin typeface="Arial" pitchFamily="34" charset="0"/>
                <a:cs typeface="Arial" pitchFamily="34" charset="0"/>
              </a:rPr>
              <a:t>Cooperative Effort Between Finance and Fire</a:t>
            </a:r>
          </a:p>
          <a:p>
            <a:r>
              <a:rPr lang="en-US" sz="2000" b="1" dirty="0" smtClean="0">
                <a:latin typeface="Arial" pitchFamily="34" charset="0"/>
                <a:cs typeface="Arial" pitchFamily="34" charset="0"/>
              </a:rPr>
              <a:t>Billing Quality Control</a:t>
            </a:r>
          </a:p>
          <a:p>
            <a:r>
              <a:rPr lang="en-US" sz="2000" b="1" dirty="0" smtClean="0">
                <a:latin typeface="Arial" pitchFamily="34" charset="0"/>
                <a:cs typeface="Arial" pitchFamily="34" charset="0"/>
              </a:rPr>
              <a:t>Partial Day Coverage</a:t>
            </a:r>
          </a:p>
          <a:p>
            <a:pPr lvl="1"/>
            <a:r>
              <a:rPr lang="en-US" sz="2000" b="1" dirty="0" smtClean="0">
                <a:latin typeface="Arial" pitchFamily="34" charset="0"/>
                <a:cs typeface="Arial" pitchFamily="34" charset="0"/>
              </a:rPr>
              <a:t>Should be Expanded</a:t>
            </a:r>
            <a:endParaRPr lang="en-US" sz="2000" b="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17</a:t>
            </a:fld>
            <a:endParaRPr kumimoji="0" lang="en-US" dirty="0"/>
          </a:p>
        </p:txBody>
      </p:sp>
    </p:spTree>
    <p:extLst>
      <p:ext uri="{BB962C8B-B14F-4D97-AF65-F5344CB8AC3E}">
        <p14:creationId xmlns:p14="http://schemas.microsoft.com/office/powerpoint/2010/main" val="17637889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Areas of Analysis</a:t>
            </a:r>
            <a:endParaRPr lang="en-US" dirty="0"/>
          </a:p>
        </p:txBody>
      </p:sp>
      <p:sp>
        <p:nvSpPr>
          <p:cNvPr id="3" name="Content Placeholder 2"/>
          <p:cNvSpPr>
            <a:spLocks noGrp="1"/>
          </p:cNvSpPr>
          <p:nvPr>
            <p:ph sz="quarter" idx="1"/>
          </p:nvPr>
        </p:nvSpPr>
        <p:spPr>
          <a:xfrm>
            <a:off x="914400" y="1752600"/>
            <a:ext cx="7772400" cy="4572000"/>
          </a:xfrm>
        </p:spPr>
        <p:txBody>
          <a:bodyPr>
            <a:normAutofit/>
          </a:bodyPr>
          <a:lstStyle/>
          <a:p>
            <a:r>
              <a:rPr lang="en-US" sz="2400" b="1" dirty="0" smtClean="0">
                <a:latin typeface="Arial" pitchFamily="34" charset="0"/>
                <a:cs typeface="Arial" pitchFamily="34" charset="0"/>
              </a:rPr>
              <a:t>Logistics</a:t>
            </a:r>
          </a:p>
          <a:p>
            <a:r>
              <a:rPr lang="en-US" sz="2400" b="1" dirty="0" smtClean="0">
                <a:latin typeface="Arial" pitchFamily="34" charset="0"/>
                <a:cs typeface="Arial" pitchFamily="34" charset="0"/>
              </a:rPr>
              <a:t>Professional Development</a:t>
            </a:r>
          </a:p>
          <a:p>
            <a:r>
              <a:rPr lang="en-US" sz="2400" b="1" dirty="0" smtClean="0">
                <a:latin typeface="Arial" pitchFamily="34" charset="0"/>
                <a:cs typeface="Arial" pitchFamily="34" charset="0"/>
              </a:rPr>
              <a:t>Deployment – Emergency Operations</a:t>
            </a:r>
          </a:p>
          <a:p>
            <a:r>
              <a:rPr lang="en-US" sz="2400" b="1" dirty="0" smtClean="0">
                <a:latin typeface="Arial" pitchFamily="34" charset="0"/>
                <a:cs typeface="Arial" pitchFamily="34" charset="0"/>
              </a:rPr>
              <a:t>Emergency Medical Services</a:t>
            </a:r>
          </a:p>
          <a:p>
            <a:r>
              <a:rPr lang="en-US" sz="2400" b="1" dirty="0" smtClean="0">
                <a:latin typeface="Arial" pitchFamily="34" charset="0"/>
                <a:cs typeface="Arial" pitchFamily="34" charset="0"/>
              </a:rPr>
              <a:t>Dispatch and Technology</a:t>
            </a:r>
          </a:p>
          <a:p>
            <a:r>
              <a:rPr lang="en-US" sz="2400" b="1" dirty="0" smtClean="0">
                <a:latin typeface="Arial" pitchFamily="34" charset="0"/>
                <a:cs typeface="Arial" pitchFamily="34" charset="0"/>
              </a:rPr>
              <a:t>Staffing of Emergency Operations</a:t>
            </a:r>
          </a:p>
          <a:p>
            <a:r>
              <a:rPr lang="en-US" sz="2400" b="1" dirty="0" smtClean="0">
                <a:latin typeface="Arial" pitchFamily="34" charset="0"/>
                <a:cs typeface="Arial" pitchFamily="34" charset="0"/>
              </a:rPr>
              <a:t>Life Safety Bureau</a:t>
            </a:r>
          </a:p>
          <a:p>
            <a:r>
              <a:rPr lang="en-US" sz="2400" b="1" dirty="0" smtClean="0">
                <a:latin typeface="Arial" pitchFamily="34" charset="0"/>
                <a:cs typeface="Arial" pitchFamily="34" charset="0"/>
              </a:rPr>
              <a:t>Arson Bureau</a:t>
            </a:r>
          </a:p>
          <a:p>
            <a:r>
              <a:rPr lang="en-US" sz="2400" b="1" dirty="0" smtClean="0">
                <a:latin typeface="Arial" pitchFamily="34" charset="0"/>
                <a:cs typeface="Arial" pitchFamily="34" charset="0"/>
              </a:rPr>
              <a:t>Safety and Health Programs</a:t>
            </a:r>
          </a:p>
          <a:p>
            <a:endParaRPr lang="en-US" sz="3000" b="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18</a:t>
            </a:fld>
            <a:endParaRPr kumimoji="0"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609600" y="1447800"/>
            <a:ext cx="7772400" cy="4572000"/>
          </a:xfrm>
        </p:spPr>
        <p:txBody>
          <a:bodyPr>
            <a:normAutofit/>
          </a:bodyPr>
          <a:lstStyle/>
          <a:p>
            <a:pPr>
              <a:buNone/>
            </a:pPr>
            <a:endParaRPr lang="en-US" sz="3200" b="1" dirty="0" smtClean="0">
              <a:latin typeface="Arial" pitchFamily="34" charset="0"/>
              <a:cs typeface="Arial" pitchFamily="34" charset="0"/>
            </a:endParaRPr>
          </a:p>
          <a:p>
            <a:pPr>
              <a:buNone/>
            </a:pPr>
            <a:endParaRPr lang="en-US" sz="3200" b="1" dirty="0" smtClean="0">
              <a:latin typeface="Arial" pitchFamily="34" charset="0"/>
              <a:cs typeface="Arial" pitchFamily="34" charset="0"/>
            </a:endParaRPr>
          </a:p>
          <a:p>
            <a:pPr algn="ctr">
              <a:buNone/>
            </a:pPr>
            <a:r>
              <a:rPr lang="en-US" sz="4000" b="1" dirty="0" smtClean="0">
                <a:latin typeface="Arial" pitchFamily="34" charset="0"/>
                <a:cs typeface="Arial" pitchFamily="34" charset="0"/>
              </a:rPr>
              <a:t>Logistics</a:t>
            </a:r>
            <a:endParaRPr lang="en-US" sz="4000" b="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19</a:t>
            </a:fld>
            <a:endParaRPr kumimoji="0"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Houston Fire Department</a:t>
            </a:r>
            <a:endParaRPr lang="en-US" b="1" dirty="0"/>
          </a:p>
        </p:txBody>
      </p:sp>
      <p:sp>
        <p:nvSpPr>
          <p:cNvPr id="3" name="Content Placeholder 2"/>
          <p:cNvSpPr>
            <a:spLocks noGrp="1"/>
          </p:cNvSpPr>
          <p:nvPr>
            <p:ph sz="quarter" idx="1"/>
          </p:nvPr>
        </p:nvSpPr>
        <p:spPr>
          <a:xfrm>
            <a:off x="914400" y="1447800"/>
            <a:ext cx="7772400" cy="3505200"/>
          </a:xfrm>
        </p:spPr>
        <p:txBody>
          <a:bodyPr>
            <a:normAutofit lnSpcReduction="10000"/>
          </a:bodyPr>
          <a:lstStyle/>
          <a:p>
            <a:endParaRPr lang="en-US" dirty="0" smtClean="0"/>
          </a:p>
          <a:p>
            <a:r>
              <a:rPr lang="en-US" sz="3200" b="1" dirty="0" smtClean="0">
                <a:latin typeface="Arial" pitchFamily="34" charset="0"/>
                <a:cs typeface="Arial" pitchFamily="34" charset="0"/>
              </a:rPr>
              <a:t>Introductions</a:t>
            </a:r>
          </a:p>
          <a:p>
            <a:endParaRPr lang="en-US" sz="1200" b="1" dirty="0" smtClean="0">
              <a:latin typeface="Arial" pitchFamily="34" charset="0"/>
              <a:cs typeface="Arial" pitchFamily="34" charset="0"/>
            </a:endParaRPr>
          </a:p>
          <a:p>
            <a:r>
              <a:rPr lang="en-US" sz="3200" b="1" dirty="0" smtClean="0">
                <a:latin typeface="Arial" pitchFamily="34" charset="0"/>
                <a:cs typeface="Arial" pitchFamily="34" charset="0"/>
              </a:rPr>
              <a:t>Our Process</a:t>
            </a:r>
          </a:p>
          <a:p>
            <a:endParaRPr lang="en-US" sz="1200" b="1" dirty="0" smtClean="0">
              <a:latin typeface="Arial" pitchFamily="34" charset="0"/>
              <a:cs typeface="Arial" pitchFamily="34" charset="0"/>
            </a:endParaRPr>
          </a:p>
          <a:p>
            <a:r>
              <a:rPr lang="en-US" sz="3200" b="1" dirty="0" smtClean="0">
                <a:latin typeface="Arial" pitchFamily="34" charset="0"/>
                <a:cs typeface="Arial" pitchFamily="34" charset="0"/>
              </a:rPr>
              <a:t>Overview</a:t>
            </a:r>
          </a:p>
          <a:p>
            <a:endParaRPr lang="en-US" sz="1200" b="1" dirty="0" smtClean="0">
              <a:latin typeface="Arial" pitchFamily="34" charset="0"/>
              <a:cs typeface="Arial" pitchFamily="34" charset="0"/>
            </a:endParaRPr>
          </a:p>
          <a:p>
            <a:r>
              <a:rPr lang="en-US" sz="3200" b="1" dirty="0" smtClean="0">
                <a:latin typeface="Arial" pitchFamily="34" charset="0"/>
                <a:cs typeface="Arial" pitchFamily="34" charset="0"/>
              </a:rPr>
              <a:t>Specific Recommendations</a:t>
            </a:r>
          </a:p>
          <a:p>
            <a:endParaRPr lang="en-US" sz="1300" b="1" dirty="0" smtClean="0">
              <a:latin typeface="Arial" pitchFamily="34" charset="0"/>
              <a:cs typeface="Arial" pitchFamily="34" charset="0"/>
            </a:endParaRPr>
          </a:p>
          <a:p>
            <a:pPr>
              <a:buNone/>
            </a:pPr>
            <a:endParaRPr lang="en-US" sz="3200" b="1" dirty="0">
              <a:latin typeface="Arial" pitchFamily="34" charset="0"/>
              <a:cs typeface="Arial" pitchFamily="34" charset="0"/>
            </a:endParaRPr>
          </a:p>
        </p:txBody>
      </p:sp>
      <p:pic>
        <p:nvPicPr>
          <p:cNvPr id="4" name="Picture 4" descr="bluegoldnodropshadow.gif"/>
          <p:cNvPicPr>
            <a:picLocks noChangeAspect="1"/>
          </p:cNvPicPr>
          <p:nvPr/>
        </p:nvPicPr>
        <p:blipFill>
          <a:blip r:embed="rId2" cstate="print"/>
          <a:srcRect/>
          <a:stretch>
            <a:fillRect/>
          </a:stretch>
        </p:blipFill>
        <p:spPr bwMode="auto">
          <a:xfrm>
            <a:off x="4953000" y="4806065"/>
            <a:ext cx="3505200" cy="118516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6F42FDE4-A7DD-41A7-A0A6-9B649FB43336}" type="slidenum">
              <a:rPr kumimoji="0" lang="en-US" smtClean="0"/>
              <a:pPr/>
              <a:t>2</a:t>
            </a:fld>
            <a:endParaRPr kumimoji="0"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Logistics Recommendations</a:t>
            </a:r>
            <a:endParaRPr lang="en-US" dirty="0"/>
          </a:p>
        </p:txBody>
      </p:sp>
      <p:sp>
        <p:nvSpPr>
          <p:cNvPr id="3" name="Content Placeholder 2"/>
          <p:cNvSpPr>
            <a:spLocks noGrp="1"/>
          </p:cNvSpPr>
          <p:nvPr>
            <p:ph sz="quarter" idx="1"/>
          </p:nvPr>
        </p:nvSpPr>
        <p:spPr>
          <a:xfrm>
            <a:off x="914400" y="1752600"/>
            <a:ext cx="7772400" cy="4572000"/>
          </a:xfrm>
        </p:spPr>
        <p:txBody>
          <a:bodyPr>
            <a:normAutofit/>
          </a:bodyPr>
          <a:lstStyle/>
          <a:p>
            <a:r>
              <a:rPr lang="en-US" sz="2000" b="1" dirty="0" smtClean="0">
                <a:latin typeface="Arial" panose="020B0604020202020204" pitchFamily="34" charset="0"/>
                <a:cs typeface="Arial" panose="020B0604020202020204" pitchFamily="34" charset="0"/>
              </a:rPr>
              <a:t>Fleet </a:t>
            </a:r>
            <a:r>
              <a:rPr lang="en-US" sz="2000" b="1" dirty="0">
                <a:latin typeface="Arial" panose="020B0604020202020204" pitchFamily="34" charset="0"/>
                <a:cs typeface="Arial" panose="020B0604020202020204" pitchFamily="34" charset="0"/>
              </a:rPr>
              <a:t>R</a:t>
            </a:r>
            <a:r>
              <a:rPr lang="en-US" sz="2000" b="1" dirty="0" smtClean="0">
                <a:latin typeface="Arial" panose="020B0604020202020204" pitchFamily="34" charset="0"/>
                <a:cs typeface="Arial" panose="020B0604020202020204" pitchFamily="34" charset="0"/>
              </a:rPr>
              <a:t>eplacement Fund  </a:t>
            </a:r>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Return </a:t>
            </a:r>
            <a:r>
              <a:rPr lang="en-US" sz="2000" b="1" dirty="0">
                <a:latin typeface="Arial" panose="020B0604020202020204" pitchFamily="34" charset="0"/>
                <a:cs typeface="Arial" panose="020B0604020202020204" pitchFamily="34" charset="0"/>
              </a:rPr>
              <a:t>F</a:t>
            </a:r>
            <a:r>
              <a:rPr lang="en-US" sz="2000" b="1" dirty="0" smtClean="0">
                <a:latin typeface="Arial" panose="020B0604020202020204" pitchFamily="34" charset="0"/>
                <a:cs typeface="Arial" panose="020B0604020202020204" pitchFamily="34" charset="0"/>
              </a:rPr>
              <a:t>leet </a:t>
            </a:r>
            <a:r>
              <a:rPr lang="en-US" sz="2000" b="1" dirty="0">
                <a:latin typeface="Arial" panose="020B0604020202020204" pitchFamily="34" charset="0"/>
                <a:cs typeface="Arial" panose="020B0604020202020204" pitchFamily="34" charset="0"/>
              </a:rPr>
              <a:t>M</a:t>
            </a:r>
            <a:r>
              <a:rPr lang="en-US" sz="2000" b="1" dirty="0" smtClean="0">
                <a:latin typeface="Arial" panose="020B0604020202020204" pitchFamily="34" charset="0"/>
                <a:cs typeface="Arial" panose="020B0604020202020204" pitchFamily="34" charset="0"/>
              </a:rPr>
              <a:t>aintenance Responsibilities to </a:t>
            </a:r>
            <a:r>
              <a:rPr lang="en-US" sz="2000" b="1" dirty="0">
                <a:latin typeface="Arial" panose="020B0604020202020204" pitchFamily="34" charset="0"/>
                <a:cs typeface="Arial" panose="020B0604020202020204" pitchFamily="34" charset="0"/>
              </a:rPr>
              <a:t>the control of the Fire Department.  </a:t>
            </a:r>
          </a:p>
          <a:p>
            <a:pPr marL="0" indent="0">
              <a:buNone/>
            </a:pPr>
            <a:r>
              <a:rPr lang="en-US" sz="2000" b="1" dirty="0">
                <a:latin typeface="Arial" panose="020B0604020202020204" pitchFamily="34" charset="0"/>
                <a:cs typeface="Arial" panose="020B0604020202020204" pitchFamily="34" charset="0"/>
              </a:rPr>
              <a:t> </a:t>
            </a:r>
          </a:p>
          <a:p>
            <a:r>
              <a:rPr lang="en-US" sz="2000" b="1" dirty="0" smtClean="0">
                <a:latin typeface="Arial" panose="020B0604020202020204" pitchFamily="34" charset="0"/>
                <a:cs typeface="Arial" panose="020B0604020202020204" pitchFamily="34" charset="0"/>
              </a:rPr>
              <a:t>Training for Fleet Mechanics - Emergency </a:t>
            </a:r>
            <a:r>
              <a:rPr lang="en-US" sz="2000" b="1" dirty="0">
                <a:latin typeface="Arial" panose="020B0604020202020204" pitchFamily="34" charset="0"/>
                <a:cs typeface="Arial" panose="020B0604020202020204" pitchFamily="34" charset="0"/>
              </a:rPr>
              <a:t>Vehicle Certification (EVT) program. </a:t>
            </a:r>
            <a:endParaRPr lang="en-US" sz="2000" b="1" dirty="0" smtClean="0">
              <a:latin typeface="Arial" panose="020B0604020202020204" pitchFamily="34" charset="0"/>
              <a:cs typeface="Arial" panose="020B0604020202020204" pitchFamily="34" charset="0"/>
            </a:endParaRPr>
          </a:p>
          <a:p>
            <a:pPr>
              <a:buNone/>
            </a:pPr>
            <a:endParaRPr lang="en-US" sz="2000" b="1" dirty="0">
              <a:latin typeface="Arial" panose="020B0604020202020204" pitchFamily="34" charset="0"/>
              <a:cs typeface="Arial" panose="020B0604020202020204" pitchFamily="34" charset="0"/>
            </a:endParaRPr>
          </a:p>
          <a:p>
            <a:r>
              <a:rPr lang="en-US" sz="2000" b="1" dirty="0" smtClean="0">
                <a:latin typeface="Arial" pitchFamily="34" charset="0"/>
                <a:cs typeface="Arial" pitchFamily="34" charset="0"/>
              </a:rPr>
              <a:t>Self-Contained Breathing Apparatus (SCBA) Replacement  </a:t>
            </a:r>
          </a:p>
          <a:p>
            <a:endParaRPr lang="en-US" sz="2900" b="1" dirty="0" smtClean="0">
              <a:latin typeface="Arial" pitchFamily="34" charset="0"/>
              <a:cs typeface="Arial" pitchFamily="34" charset="0"/>
            </a:endParaRPr>
          </a:p>
          <a:p>
            <a:pPr marL="0" indent="0">
              <a:buNone/>
            </a:pPr>
            <a:endParaRPr lang="en-US" sz="2000" b="1" dirty="0" smtClean="0">
              <a:latin typeface="Arial" pitchFamily="34" charset="0"/>
              <a:cs typeface="Arial" pitchFamily="34" charset="0"/>
            </a:endParaRPr>
          </a:p>
          <a:p>
            <a:pPr marL="0" indent="0">
              <a:buNone/>
            </a:pPr>
            <a:endParaRPr lang="en-US" sz="3200" dirty="0" smtClean="0"/>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20</a:t>
            </a:fld>
            <a:endParaRPr kumimoji="0"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Logistics Recommendations</a:t>
            </a:r>
            <a:endParaRPr lang="en-US" dirty="0"/>
          </a:p>
        </p:txBody>
      </p:sp>
      <p:sp>
        <p:nvSpPr>
          <p:cNvPr id="3" name="Content Placeholder 2"/>
          <p:cNvSpPr>
            <a:spLocks noGrp="1"/>
          </p:cNvSpPr>
          <p:nvPr>
            <p:ph sz="quarter" idx="1"/>
          </p:nvPr>
        </p:nvSpPr>
        <p:spPr>
          <a:xfrm>
            <a:off x="914400" y="1752600"/>
            <a:ext cx="7772400" cy="4572000"/>
          </a:xfrm>
        </p:spPr>
        <p:txBody>
          <a:bodyPr>
            <a:normAutofit/>
          </a:bodyPr>
          <a:lstStyle/>
          <a:p>
            <a:r>
              <a:rPr lang="en-US" sz="2000" b="1" dirty="0" smtClean="0">
                <a:latin typeface="Arial" pitchFamily="34" charset="0"/>
                <a:cs typeface="Arial" pitchFamily="34" charset="0"/>
              </a:rPr>
              <a:t> Dedicated General Services Division (GSD) Facility Maintenance Crew </a:t>
            </a:r>
          </a:p>
          <a:p>
            <a:pPr marL="0" indent="0">
              <a:buNone/>
            </a:pPr>
            <a:r>
              <a:rPr lang="en-US" sz="2000" b="1" dirty="0" smtClean="0">
                <a:latin typeface="Arial" pitchFamily="34" charset="0"/>
                <a:cs typeface="Arial" pitchFamily="34" charset="0"/>
              </a:rPr>
              <a:t> </a:t>
            </a:r>
          </a:p>
          <a:p>
            <a:r>
              <a:rPr lang="en-US" sz="2000" b="1" dirty="0" smtClean="0">
                <a:latin typeface="Arial" pitchFamily="34" charset="0"/>
                <a:cs typeface="Arial" pitchFamily="34" charset="0"/>
              </a:rPr>
              <a:t>Install  Diesel Exhaust Systems  in Fire Stations </a:t>
            </a:r>
          </a:p>
          <a:p>
            <a:endParaRPr lang="en-US" sz="2000" b="1" dirty="0" smtClean="0">
              <a:latin typeface="Arial" pitchFamily="34" charset="0"/>
              <a:cs typeface="Arial" pitchFamily="34" charset="0"/>
            </a:endParaRPr>
          </a:p>
          <a:p>
            <a:r>
              <a:rPr lang="en-US" sz="2000" b="1" dirty="0" smtClean="0">
                <a:latin typeface="Arial" pitchFamily="34" charset="0"/>
                <a:cs typeface="Arial" pitchFamily="34" charset="0"/>
              </a:rPr>
              <a:t>Dedicated Procurement Personnel in Fire </a:t>
            </a:r>
            <a:endParaRPr lang="en-US" sz="2000" b="1" dirty="0">
              <a:latin typeface="Arial" panose="020B0604020202020204" pitchFamily="34" charset="0"/>
              <a:cs typeface="Arial" panose="020B0604020202020204" pitchFamily="34" charset="0"/>
            </a:endParaRPr>
          </a:p>
          <a:p>
            <a:pPr marL="0" indent="0">
              <a:buNone/>
            </a:pPr>
            <a:endParaRPr lang="en-US" sz="2000" b="1" dirty="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Explore Purchasing Partnerships – Hospital System - EMS Supplies </a:t>
            </a:r>
            <a:endParaRPr lang="en-US" sz="2000" b="1" dirty="0">
              <a:latin typeface="Arial" panose="020B0604020202020204" pitchFamily="34" charset="0"/>
              <a:cs typeface="Arial" panose="020B0604020202020204" pitchFamily="34" charset="0"/>
            </a:endParaRPr>
          </a:p>
          <a:p>
            <a:pPr>
              <a:buNone/>
            </a:pPr>
            <a:endParaRPr lang="en-US" sz="3200" b="1"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21</a:t>
            </a:fld>
            <a:endParaRPr kumimoji="0"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609600" y="1447800"/>
            <a:ext cx="7772400" cy="4572000"/>
          </a:xfrm>
        </p:spPr>
        <p:txBody>
          <a:bodyPr>
            <a:normAutofit/>
          </a:bodyPr>
          <a:lstStyle/>
          <a:p>
            <a:pPr>
              <a:buNone/>
            </a:pPr>
            <a:endParaRPr lang="en-US" sz="3200" b="1" dirty="0" smtClean="0">
              <a:latin typeface="Arial" pitchFamily="34" charset="0"/>
              <a:cs typeface="Arial" pitchFamily="34" charset="0"/>
            </a:endParaRPr>
          </a:p>
          <a:p>
            <a:pPr>
              <a:buNone/>
            </a:pPr>
            <a:endParaRPr lang="en-US" sz="3200" b="1" dirty="0" smtClean="0">
              <a:latin typeface="Arial" pitchFamily="34" charset="0"/>
              <a:cs typeface="Arial" pitchFamily="34" charset="0"/>
            </a:endParaRPr>
          </a:p>
          <a:p>
            <a:pPr algn="ctr">
              <a:buNone/>
            </a:pPr>
            <a:r>
              <a:rPr lang="en-US" sz="4000" b="1" dirty="0" smtClean="0">
                <a:latin typeface="Arial" pitchFamily="34" charset="0"/>
                <a:cs typeface="Arial" pitchFamily="34" charset="0"/>
              </a:rPr>
              <a:t>Professional Development</a:t>
            </a:r>
            <a:endParaRPr lang="en-US" sz="4000" b="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22</a:t>
            </a:fld>
            <a:endParaRPr kumimoji="0"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Professional Development Recommendations</a:t>
            </a:r>
            <a:endParaRPr lang="en-US" dirty="0"/>
          </a:p>
        </p:txBody>
      </p:sp>
      <p:sp>
        <p:nvSpPr>
          <p:cNvPr id="3" name="Content Placeholder 2"/>
          <p:cNvSpPr>
            <a:spLocks noGrp="1"/>
          </p:cNvSpPr>
          <p:nvPr>
            <p:ph sz="quarter" idx="1"/>
          </p:nvPr>
        </p:nvSpPr>
        <p:spPr>
          <a:xfrm>
            <a:off x="914400" y="1752600"/>
            <a:ext cx="7772400" cy="4572000"/>
          </a:xfrm>
        </p:spPr>
        <p:txBody>
          <a:bodyPr>
            <a:normAutofit fontScale="92500" lnSpcReduction="20000"/>
          </a:bodyPr>
          <a:lstStyle/>
          <a:p>
            <a:r>
              <a:rPr lang="en-US" sz="2200" b="1" dirty="0" smtClean="0">
                <a:latin typeface="Arial" panose="020B0604020202020204" pitchFamily="34" charset="0"/>
                <a:cs typeface="Arial" panose="020B0604020202020204" pitchFamily="34" charset="0"/>
              </a:rPr>
              <a:t>Involve Uniformed </a:t>
            </a:r>
            <a:r>
              <a:rPr lang="en-US" sz="2200" b="1" dirty="0">
                <a:latin typeface="Arial" panose="020B0604020202020204" pitchFamily="34" charset="0"/>
                <a:cs typeface="Arial" panose="020B0604020202020204" pitchFamily="34" charset="0"/>
              </a:rPr>
              <a:t>HFD members </a:t>
            </a:r>
            <a:r>
              <a:rPr lang="en-US" sz="2200" b="1" dirty="0" smtClean="0">
                <a:latin typeface="Arial" panose="020B0604020202020204" pitchFamily="34" charset="0"/>
                <a:cs typeface="Arial" panose="020B0604020202020204" pitchFamily="34" charset="0"/>
              </a:rPr>
              <a:t>in </a:t>
            </a:r>
            <a:r>
              <a:rPr lang="en-US" sz="2200" b="1" dirty="0">
                <a:latin typeface="Arial" panose="020B0604020202020204" pitchFamily="34" charset="0"/>
                <a:cs typeface="Arial" panose="020B0604020202020204" pitchFamily="34" charset="0"/>
              </a:rPr>
              <a:t>the </a:t>
            </a:r>
            <a:r>
              <a:rPr lang="en-US" sz="2200" b="1" dirty="0" smtClean="0">
                <a:latin typeface="Arial" panose="020B0604020202020204" pitchFamily="34" charset="0"/>
                <a:cs typeface="Arial" panose="020B0604020202020204" pitchFamily="34" charset="0"/>
              </a:rPr>
              <a:t>Recruiting Process - Diversity </a:t>
            </a:r>
            <a:endParaRPr lang="en-US" sz="2200" b="1" dirty="0">
              <a:latin typeface="Arial" panose="020B0604020202020204" pitchFamily="34" charset="0"/>
              <a:cs typeface="Arial" panose="020B0604020202020204" pitchFamily="34" charset="0"/>
            </a:endParaRPr>
          </a:p>
          <a:p>
            <a:endParaRPr lang="en-US" sz="2200" b="1" dirty="0">
              <a:latin typeface="Arial" panose="020B0604020202020204" pitchFamily="34" charset="0"/>
              <a:cs typeface="Arial" panose="020B0604020202020204" pitchFamily="34" charset="0"/>
            </a:endParaRPr>
          </a:p>
          <a:p>
            <a:r>
              <a:rPr lang="en-US" sz="2200" b="1" dirty="0" smtClean="0">
                <a:latin typeface="Arial" panose="020B0604020202020204" pitchFamily="34" charset="0"/>
                <a:cs typeface="Arial" panose="020B0604020202020204" pitchFamily="34" charset="0"/>
              </a:rPr>
              <a:t>Utilize </a:t>
            </a:r>
            <a:r>
              <a:rPr lang="en-US" sz="2200" b="1" dirty="0">
                <a:latin typeface="Arial" panose="020B0604020202020204" pitchFamily="34" charset="0"/>
                <a:cs typeface="Arial" panose="020B0604020202020204" pitchFamily="34" charset="0"/>
              </a:rPr>
              <a:t>the Candidate Physical Abilities Test (CPAT</a:t>
            </a:r>
            <a:r>
              <a:rPr lang="en-US" sz="2200" b="1" dirty="0" smtClean="0">
                <a:latin typeface="Arial" panose="020B0604020202020204" pitchFamily="34" charset="0"/>
                <a:cs typeface="Arial" panose="020B0604020202020204" pitchFamily="34" charset="0"/>
              </a:rPr>
              <a:t>)</a:t>
            </a:r>
            <a:endParaRPr lang="en-US" sz="2200" b="1" dirty="0">
              <a:latin typeface="Arial" panose="020B0604020202020204" pitchFamily="34" charset="0"/>
              <a:cs typeface="Arial" panose="020B0604020202020204" pitchFamily="34" charset="0"/>
            </a:endParaRPr>
          </a:p>
          <a:p>
            <a:pPr marL="0" indent="0">
              <a:buNone/>
            </a:pPr>
            <a:r>
              <a:rPr lang="en-US" sz="2200" b="1" dirty="0">
                <a:latin typeface="Arial" panose="020B0604020202020204" pitchFamily="34" charset="0"/>
                <a:cs typeface="Arial" panose="020B0604020202020204" pitchFamily="34" charset="0"/>
              </a:rPr>
              <a:t> </a:t>
            </a:r>
          </a:p>
          <a:p>
            <a:r>
              <a:rPr lang="en-US" sz="2200" b="1" dirty="0" smtClean="0">
                <a:latin typeface="Arial" panose="020B0604020202020204" pitchFamily="34" charset="0"/>
                <a:cs typeface="Arial" panose="020B0604020202020204" pitchFamily="34" charset="0"/>
              </a:rPr>
              <a:t>Analyze </a:t>
            </a:r>
            <a:r>
              <a:rPr lang="en-US" sz="2200" b="1" dirty="0">
                <a:latin typeface="Arial" panose="020B0604020202020204" pitchFamily="34" charset="0"/>
                <a:cs typeface="Arial" panose="020B0604020202020204" pitchFamily="34" charset="0"/>
              </a:rPr>
              <a:t>the </a:t>
            </a:r>
            <a:r>
              <a:rPr lang="en-US" sz="2200" b="1" dirty="0" smtClean="0">
                <a:latin typeface="Arial" panose="020B0604020202020204" pitchFamily="34" charset="0"/>
                <a:cs typeface="Arial" panose="020B0604020202020204" pitchFamily="34" charset="0"/>
              </a:rPr>
              <a:t>Causes </a:t>
            </a:r>
            <a:r>
              <a:rPr lang="en-US" sz="2200" b="1" dirty="0">
                <a:latin typeface="Arial" panose="020B0604020202020204" pitchFamily="34" charset="0"/>
                <a:cs typeface="Arial" panose="020B0604020202020204" pitchFamily="34" charset="0"/>
              </a:rPr>
              <a:t>of </a:t>
            </a:r>
            <a:r>
              <a:rPr lang="en-US" sz="2200" b="1" dirty="0" smtClean="0">
                <a:latin typeface="Arial" panose="020B0604020202020204" pitchFamily="34" charset="0"/>
                <a:cs typeface="Arial" panose="020B0604020202020204" pitchFamily="34" charset="0"/>
              </a:rPr>
              <a:t>Cadet “Washouts” – Mitigation</a:t>
            </a:r>
          </a:p>
          <a:p>
            <a:endParaRPr lang="en-US" sz="2200" b="1" dirty="0" smtClean="0">
              <a:latin typeface="Arial" panose="020B0604020202020204" pitchFamily="34" charset="0"/>
              <a:cs typeface="Arial" panose="020B0604020202020204" pitchFamily="34" charset="0"/>
            </a:endParaRPr>
          </a:p>
          <a:p>
            <a:r>
              <a:rPr lang="en-US" sz="2200" b="1" dirty="0" smtClean="0">
                <a:latin typeface="Arial" panose="020B0604020202020204" pitchFamily="34" charset="0"/>
                <a:cs typeface="Arial" panose="020B0604020202020204" pitchFamily="34" charset="0"/>
              </a:rPr>
              <a:t>Standardized Driver Training Program</a:t>
            </a:r>
          </a:p>
          <a:p>
            <a:endParaRPr lang="en-US" sz="2200" b="1" dirty="0" smtClean="0">
              <a:latin typeface="Arial" panose="020B0604020202020204" pitchFamily="34" charset="0"/>
              <a:cs typeface="Arial" panose="020B0604020202020204" pitchFamily="34" charset="0"/>
            </a:endParaRPr>
          </a:p>
          <a:p>
            <a:r>
              <a:rPr lang="en-US" sz="2200" b="1" dirty="0" smtClean="0">
                <a:latin typeface="Arial" panose="020B0604020202020204" pitchFamily="34" charset="0"/>
                <a:cs typeface="Arial" panose="020B0604020202020204" pitchFamily="34" charset="0"/>
              </a:rPr>
              <a:t>Fire Officers  Continuing Education</a:t>
            </a:r>
          </a:p>
          <a:p>
            <a:endParaRPr lang="en-US" sz="2200" b="1" dirty="0" smtClean="0">
              <a:latin typeface="Arial" panose="020B0604020202020204" pitchFamily="34" charset="0"/>
              <a:cs typeface="Arial" panose="020B0604020202020204" pitchFamily="34" charset="0"/>
            </a:endParaRPr>
          </a:p>
          <a:p>
            <a:r>
              <a:rPr lang="en-US" sz="2200" b="1" dirty="0" smtClean="0">
                <a:latin typeface="Arial" panose="020B0604020202020204" pitchFamily="34" charset="0"/>
                <a:cs typeface="Arial" panose="020B0604020202020204" pitchFamily="34" charset="0"/>
              </a:rPr>
              <a:t>Career Development Plan </a:t>
            </a:r>
          </a:p>
          <a:p>
            <a:pPr marL="0" indent="0">
              <a:buNone/>
            </a:pPr>
            <a:endParaRPr lang="en-US" sz="2200" b="1" dirty="0" smtClean="0">
              <a:latin typeface="Arial" panose="020B0604020202020204" pitchFamily="34" charset="0"/>
              <a:cs typeface="Arial" panose="020B0604020202020204" pitchFamily="34" charset="0"/>
            </a:endParaRPr>
          </a:p>
          <a:p>
            <a:r>
              <a:rPr lang="en-US" sz="2200" b="1" dirty="0" smtClean="0">
                <a:latin typeface="Arial" panose="020B0604020202020204" pitchFamily="34" charset="0"/>
                <a:cs typeface="Arial" panose="020B0604020202020204" pitchFamily="34" charset="0"/>
              </a:rPr>
              <a:t>Refresh Facility Master Plan for the VJTF</a:t>
            </a:r>
          </a:p>
          <a:p>
            <a:endParaRPr lang="en-US" sz="2000" b="1" dirty="0" smtClean="0">
              <a:latin typeface="Arial" panose="020B0604020202020204" pitchFamily="34" charset="0"/>
              <a:cs typeface="Arial" panose="020B0604020202020204" pitchFamily="34" charset="0"/>
            </a:endParaRPr>
          </a:p>
          <a:p>
            <a:endParaRPr lang="en-US" sz="2000" b="1" dirty="0" smtClean="0">
              <a:latin typeface="Arial" panose="020B0604020202020204" pitchFamily="34" charset="0"/>
              <a:cs typeface="Arial" panose="020B0604020202020204" pitchFamily="34" charset="0"/>
            </a:endParaRPr>
          </a:p>
          <a:p>
            <a:pPr marL="0" indent="0">
              <a:buNone/>
            </a:pPr>
            <a:endParaRPr lang="en-US" sz="8800" b="1" dirty="0" smtClean="0">
              <a:latin typeface="Arial" pitchFamily="34" charset="0"/>
              <a:cs typeface="Arial" pitchFamily="34" charset="0"/>
            </a:endParaRPr>
          </a:p>
          <a:p>
            <a:pPr>
              <a:buNone/>
            </a:pPr>
            <a:endParaRPr lang="en-US" sz="3200" b="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23</a:t>
            </a:fld>
            <a:endParaRPr kumimoji="0"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609600" y="1981200"/>
            <a:ext cx="7772400" cy="3657600"/>
          </a:xfrm>
        </p:spPr>
        <p:txBody>
          <a:bodyPr>
            <a:normAutofit/>
          </a:bodyPr>
          <a:lstStyle/>
          <a:p>
            <a:pPr algn="ctr">
              <a:buNone/>
            </a:pPr>
            <a:r>
              <a:rPr lang="en-US" sz="4000" b="1" dirty="0" smtClean="0">
                <a:latin typeface="Arial" pitchFamily="34" charset="0"/>
                <a:cs typeface="Arial" pitchFamily="34" charset="0"/>
              </a:rPr>
              <a:t>Deployment – Emergency Operations</a:t>
            </a:r>
            <a:endParaRPr lang="en-US" sz="4000" b="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24</a:t>
            </a:fld>
            <a:endParaRPr kumimoji="0"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Deployment – Emergency Operations</a:t>
            </a:r>
            <a:endParaRPr lang="en-US" dirty="0"/>
          </a:p>
        </p:txBody>
      </p:sp>
      <p:sp>
        <p:nvSpPr>
          <p:cNvPr id="3" name="Content Placeholder 2"/>
          <p:cNvSpPr>
            <a:spLocks noGrp="1"/>
          </p:cNvSpPr>
          <p:nvPr>
            <p:ph sz="quarter" idx="1"/>
          </p:nvPr>
        </p:nvSpPr>
        <p:spPr>
          <a:xfrm>
            <a:off x="914400" y="1752600"/>
            <a:ext cx="7772400" cy="4572000"/>
          </a:xfrm>
        </p:spPr>
        <p:txBody>
          <a:bodyPr>
            <a:normAutofit/>
          </a:bodyPr>
          <a:lstStyle/>
          <a:p>
            <a:pPr>
              <a:buNone/>
            </a:pPr>
            <a:r>
              <a:rPr lang="en-US" sz="3200" b="1" dirty="0" smtClean="0">
                <a:latin typeface="Arial" pitchFamily="34" charset="0"/>
                <a:cs typeface="Arial" pitchFamily="34" charset="0"/>
              </a:rPr>
              <a:t>NFPA 1710</a:t>
            </a:r>
          </a:p>
          <a:p>
            <a:pPr marL="0" indent="0">
              <a:buNone/>
            </a:pPr>
            <a:r>
              <a:rPr lang="en-US" sz="1800" b="1" i="1" dirty="0" smtClean="0">
                <a:latin typeface="Arial" pitchFamily="34" charset="0"/>
                <a:cs typeface="Arial" pitchFamily="34" charset="0"/>
              </a:rPr>
              <a:t>Standard for the Organization and Deployment of Fire Suppression Operations, Emergency Medical Operations, and Special Operations to the Public by Career Fire Departments</a:t>
            </a:r>
          </a:p>
          <a:p>
            <a:pPr marL="0" indent="0">
              <a:buNone/>
            </a:pPr>
            <a:endParaRPr lang="en-US" sz="1800" b="1" i="1" dirty="0" smtClean="0">
              <a:latin typeface="Arial" pitchFamily="34" charset="0"/>
              <a:cs typeface="Arial" pitchFamily="34" charset="0"/>
            </a:endParaRPr>
          </a:p>
          <a:p>
            <a:pPr lvl="1"/>
            <a:r>
              <a:rPr lang="en-US" sz="1800" b="1" dirty="0" smtClean="0">
                <a:latin typeface="Arial" pitchFamily="34" charset="0"/>
                <a:cs typeface="Arial" pitchFamily="34" charset="0"/>
              </a:rPr>
              <a:t>240 seconds travel – first engine on-scene</a:t>
            </a:r>
          </a:p>
          <a:p>
            <a:pPr lvl="1"/>
            <a:r>
              <a:rPr lang="en-US" sz="1800" b="1" dirty="0" smtClean="0">
                <a:latin typeface="Arial" pitchFamily="34" charset="0"/>
                <a:cs typeface="Arial" pitchFamily="34" charset="0"/>
              </a:rPr>
              <a:t>480 seconds travel – initial full alarm</a:t>
            </a:r>
          </a:p>
          <a:p>
            <a:pPr lvl="1"/>
            <a:r>
              <a:rPr lang="en-US" sz="1800" b="1" dirty="0" smtClean="0">
                <a:latin typeface="Arial" pitchFamily="34" charset="0"/>
                <a:cs typeface="Arial" pitchFamily="34" charset="0"/>
              </a:rPr>
              <a:t>610 seconds travel – highrise initial alarm</a:t>
            </a:r>
          </a:p>
          <a:p>
            <a:pPr lvl="1"/>
            <a:r>
              <a:rPr lang="en-US" sz="1800" b="1" dirty="0" smtClean="0">
                <a:latin typeface="Arial" pitchFamily="34" charset="0"/>
                <a:cs typeface="Arial" pitchFamily="34" charset="0"/>
              </a:rPr>
              <a:t>240 seconds travel – EMS</a:t>
            </a:r>
          </a:p>
          <a:p>
            <a:pPr lvl="1"/>
            <a:r>
              <a:rPr lang="en-US" sz="1800" b="1" dirty="0" smtClean="0">
                <a:latin typeface="Arial" pitchFamily="34" charset="0"/>
                <a:cs typeface="Arial" pitchFamily="34" charset="0"/>
              </a:rPr>
              <a:t>480 seconds travel – Advanced Life Support</a:t>
            </a:r>
          </a:p>
          <a:p>
            <a:pPr lvl="1"/>
            <a:r>
              <a:rPr lang="en-US" sz="1800" b="1" dirty="0" smtClean="0">
                <a:latin typeface="Arial" pitchFamily="34" charset="0"/>
                <a:cs typeface="Arial" pitchFamily="34" charset="0"/>
              </a:rPr>
              <a:t>90</a:t>
            </a:r>
            <a:r>
              <a:rPr lang="en-US" sz="1800" b="1" baseline="30000" dirty="0" smtClean="0">
                <a:latin typeface="Arial" pitchFamily="34" charset="0"/>
                <a:cs typeface="Arial" pitchFamily="34" charset="0"/>
              </a:rPr>
              <a:t>th</a:t>
            </a:r>
            <a:r>
              <a:rPr lang="en-US" sz="1800" b="1" dirty="0" smtClean="0">
                <a:latin typeface="Arial" pitchFamily="34" charset="0"/>
                <a:cs typeface="Arial" pitchFamily="34" charset="0"/>
              </a:rPr>
              <a:t> Percentile</a:t>
            </a:r>
          </a:p>
          <a:p>
            <a:endParaRPr lang="en-US" sz="3200" b="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25</a:t>
            </a:fld>
            <a:endParaRPr kumimoji="0"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Deployment – Emergency Operations</a:t>
            </a:r>
            <a:endParaRPr lang="en-US" dirty="0"/>
          </a:p>
        </p:txBody>
      </p:sp>
      <p:sp>
        <p:nvSpPr>
          <p:cNvPr id="3" name="Content Placeholder 2"/>
          <p:cNvSpPr>
            <a:spLocks noGrp="1"/>
          </p:cNvSpPr>
          <p:nvPr>
            <p:ph sz="quarter" idx="1"/>
          </p:nvPr>
        </p:nvSpPr>
        <p:spPr>
          <a:xfrm>
            <a:off x="914400" y="1752600"/>
            <a:ext cx="7772400" cy="4572000"/>
          </a:xfrm>
        </p:spPr>
        <p:txBody>
          <a:bodyPr>
            <a:normAutofit fontScale="92500" lnSpcReduction="20000"/>
          </a:bodyPr>
          <a:lstStyle/>
          <a:p>
            <a:pPr>
              <a:buNone/>
            </a:pPr>
            <a:r>
              <a:rPr lang="en-US" sz="3200" b="1" dirty="0" smtClean="0">
                <a:latin typeface="Arial" pitchFamily="34" charset="0"/>
                <a:cs typeface="Arial" pitchFamily="34" charset="0"/>
              </a:rPr>
              <a:t>Current HFD Performance</a:t>
            </a:r>
          </a:p>
          <a:p>
            <a:r>
              <a:rPr lang="en-US" sz="2400" b="1" dirty="0" smtClean="0">
                <a:latin typeface="Arial" pitchFamily="34" charset="0"/>
                <a:cs typeface="Arial" pitchFamily="34" charset="0"/>
              </a:rPr>
              <a:t>First on-Scene – less than 50% in 240 seconds – 90</a:t>
            </a:r>
            <a:r>
              <a:rPr lang="en-US" sz="2400" b="1" baseline="30000" dirty="0" smtClean="0">
                <a:latin typeface="Arial" pitchFamily="34" charset="0"/>
                <a:cs typeface="Arial" pitchFamily="34" charset="0"/>
              </a:rPr>
              <a:t>th</a:t>
            </a:r>
            <a:r>
              <a:rPr lang="en-US" sz="2400" b="1" dirty="0" smtClean="0">
                <a:latin typeface="Arial" pitchFamily="34" charset="0"/>
                <a:cs typeface="Arial" pitchFamily="34" charset="0"/>
              </a:rPr>
              <a:t> percentile = nearly 7 minutes</a:t>
            </a:r>
          </a:p>
          <a:p>
            <a:r>
              <a:rPr lang="en-US" sz="2400" b="1" dirty="0" smtClean="0">
                <a:latin typeface="Arial" pitchFamily="34" charset="0"/>
                <a:cs typeface="Arial" pitchFamily="34" charset="0"/>
              </a:rPr>
              <a:t>Advanced Life Support – average 7.5 minutes – 90</a:t>
            </a:r>
            <a:r>
              <a:rPr lang="en-US" sz="2400" b="1" baseline="30000" dirty="0" smtClean="0">
                <a:latin typeface="Arial" pitchFamily="34" charset="0"/>
                <a:cs typeface="Arial" pitchFamily="34" charset="0"/>
              </a:rPr>
              <a:t>th</a:t>
            </a:r>
            <a:r>
              <a:rPr lang="en-US" sz="2400" b="1" dirty="0" smtClean="0">
                <a:latin typeface="Arial" pitchFamily="34" charset="0"/>
                <a:cs typeface="Arial" pitchFamily="34" charset="0"/>
              </a:rPr>
              <a:t> percentile = 12.5 minutes</a:t>
            </a:r>
          </a:p>
          <a:p>
            <a:r>
              <a:rPr lang="en-US" sz="2400" b="1" dirty="0" smtClean="0">
                <a:latin typeface="Arial" pitchFamily="34" charset="0"/>
                <a:cs typeface="Arial" pitchFamily="34" charset="0"/>
              </a:rPr>
              <a:t>Ambulance/Medic Response Time – 90</a:t>
            </a:r>
            <a:r>
              <a:rPr lang="en-US" sz="2400" b="1" baseline="30000" dirty="0" smtClean="0">
                <a:latin typeface="Arial" pitchFamily="34" charset="0"/>
                <a:cs typeface="Arial" pitchFamily="34" charset="0"/>
              </a:rPr>
              <a:t>th</a:t>
            </a:r>
            <a:r>
              <a:rPr lang="en-US" sz="2400" b="1" dirty="0" smtClean="0">
                <a:latin typeface="Arial" pitchFamily="34" charset="0"/>
                <a:cs typeface="Arial" pitchFamily="34" charset="0"/>
              </a:rPr>
              <a:t> percentile = 11:33</a:t>
            </a:r>
          </a:p>
          <a:p>
            <a:r>
              <a:rPr lang="en-US" sz="2400" b="1" dirty="0" smtClean="0">
                <a:latin typeface="Arial" pitchFamily="34" charset="0"/>
                <a:cs typeface="Arial" pitchFamily="34" charset="0"/>
              </a:rPr>
              <a:t>Residential Structure Fire Initial Alarm – average 7:18 – 90</a:t>
            </a:r>
            <a:r>
              <a:rPr lang="en-US" sz="2400" b="1" baseline="30000" dirty="0" smtClean="0">
                <a:latin typeface="Arial" pitchFamily="34" charset="0"/>
                <a:cs typeface="Arial" pitchFamily="34" charset="0"/>
              </a:rPr>
              <a:t>th</a:t>
            </a:r>
            <a:r>
              <a:rPr lang="en-US" sz="2400" b="1" dirty="0" smtClean="0">
                <a:latin typeface="Arial" pitchFamily="34" charset="0"/>
                <a:cs typeface="Arial" pitchFamily="34" charset="0"/>
              </a:rPr>
              <a:t> percentile 10:33</a:t>
            </a:r>
          </a:p>
          <a:p>
            <a:r>
              <a:rPr lang="en-US" sz="2400" b="1" dirty="0" smtClean="0">
                <a:latin typeface="Arial" pitchFamily="34" charset="0"/>
                <a:cs typeface="Arial" pitchFamily="34" charset="0"/>
              </a:rPr>
              <a:t>Commercial Structure Fire Initial Alarm – meets standard 5% of the time</a:t>
            </a:r>
          </a:p>
          <a:p>
            <a:r>
              <a:rPr lang="en-US" sz="2400" b="1" dirty="0" smtClean="0">
                <a:latin typeface="Arial" pitchFamily="34" charset="0"/>
                <a:cs typeface="Arial" pitchFamily="34" charset="0"/>
              </a:rPr>
              <a:t>High Rise First Alarm – meets standard 20% of the time</a:t>
            </a:r>
          </a:p>
          <a:p>
            <a:endParaRPr lang="en-US" sz="2800" b="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26</a:t>
            </a:fld>
            <a:endParaRPr kumimoji="0"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F42FDE4-A7DD-41A7-A0A6-9B649FB43336}" type="slidenum">
              <a:rPr kumimoji="0" lang="en-US" smtClean="0"/>
              <a:pPr/>
              <a:t>27</a:t>
            </a:fld>
            <a:endParaRPr kumimoji="0" lang="en-US" dirty="0"/>
          </a:p>
        </p:txBody>
      </p:sp>
      <p:sp>
        <p:nvSpPr>
          <p:cNvPr id="7" name="TextBox 6"/>
          <p:cNvSpPr txBox="1"/>
          <p:nvPr/>
        </p:nvSpPr>
        <p:spPr>
          <a:xfrm>
            <a:off x="7315200" y="1371600"/>
            <a:ext cx="1524000" cy="1477328"/>
          </a:xfrm>
          <a:prstGeom prst="rect">
            <a:avLst/>
          </a:prstGeom>
          <a:noFill/>
        </p:spPr>
        <p:txBody>
          <a:bodyPr wrap="square" rtlCol="0">
            <a:spAutoFit/>
          </a:bodyPr>
          <a:lstStyle/>
          <a:p>
            <a:r>
              <a:rPr lang="en-US" b="1" dirty="0" smtClean="0">
                <a:latin typeface="Arial" pitchFamily="34" charset="0"/>
                <a:cs typeface="Arial" pitchFamily="34" charset="0"/>
              </a:rPr>
              <a:t>Address Coverage – Structure Fire - 8 Minutes</a:t>
            </a:r>
            <a:endParaRPr lang="en-US" b="1" dirty="0">
              <a:latin typeface="Arial" pitchFamily="34" charset="0"/>
              <a:cs typeface="Arial" pitchFamily="34" charset="0"/>
            </a:endParaRPr>
          </a:p>
        </p:txBody>
      </p:sp>
      <p:pic>
        <p:nvPicPr>
          <p:cNvPr id="8" name="Picture 7"/>
          <p:cNvPicPr/>
          <p:nvPr/>
        </p:nvPicPr>
        <p:blipFill>
          <a:blip r:embed="rId2" cstate="print"/>
          <a:stretch>
            <a:fillRect/>
          </a:stretch>
        </p:blipFill>
        <p:spPr>
          <a:xfrm>
            <a:off x="533400" y="381000"/>
            <a:ext cx="6553200" cy="5562600"/>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F42FDE4-A7DD-41A7-A0A6-9B649FB43336}" type="slidenum">
              <a:rPr kumimoji="0" lang="en-US" smtClean="0"/>
              <a:pPr/>
              <a:t>28</a:t>
            </a:fld>
            <a:endParaRPr kumimoji="0" lang="en-US" dirty="0"/>
          </a:p>
        </p:txBody>
      </p:sp>
      <p:sp>
        <p:nvSpPr>
          <p:cNvPr id="5" name="TextBox 4"/>
          <p:cNvSpPr txBox="1"/>
          <p:nvPr/>
        </p:nvSpPr>
        <p:spPr>
          <a:xfrm>
            <a:off x="7315200" y="1371600"/>
            <a:ext cx="1524000" cy="1754326"/>
          </a:xfrm>
          <a:prstGeom prst="rect">
            <a:avLst/>
          </a:prstGeom>
          <a:noFill/>
        </p:spPr>
        <p:txBody>
          <a:bodyPr wrap="square" rtlCol="0">
            <a:spAutoFit/>
          </a:bodyPr>
          <a:lstStyle/>
          <a:p>
            <a:r>
              <a:rPr lang="en-US" b="1" dirty="0" smtClean="0">
                <a:latin typeface="Arial" pitchFamily="34" charset="0"/>
                <a:cs typeface="Arial" pitchFamily="34" charset="0"/>
              </a:rPr>
              <a:t>Actual Coverage – Structure Fire - 8 Minutes</a:t>
            </a:r>
          </a:p>
          <a:p>
            <a:endParaRPr lang="en-US" b="1" dirty="0">
              <a:latin typeface="Arial" pitchFamily="34" charset="0"/>
              <a:cs typeface="Arial" pitchFamily="34" charset="0"/>
            </a:endParaRPr>
          </a:p>
        </p:txBody>
      </p:sp>
      <p:pic>
        <p:nvPicPr>
          <p:cNvPr id="6" name="Picture 5"/>
          <p:cNvPicPr/>
          <p:nvPr/>
        </p:nvPicPr>
        <p:blipFill>
          <a:blip r:embed="rId2" cstate="print"/>
          <a:stretch>
            <a:fillRect/>
          </a:stretch>
        </p:blipFill>
        <p:spPr>
          <a:xfrm>
            <a:off x="457200" y="304800"/>
            <a:ext cx="6629400" cy="5562600"/>
          </a:xfrm>
          <a:prstGeom prst="rect">
            <a:avLst/>
          </a:prstGeo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Deployment – Emergency Operations</a:t>
            </a:r>
            <a:endParaRPr lang="en-US" dirty="0"/>
          </a:p>
        </p:txBody>
      </p:sp>
      <p:sp>
        <p:nvSpPr>
          <p:cNvPr id="3" name="Content Placeholder 2"/>
          <p:cNvSpPr>
            <a:spLocks noGrp="1"/>
          </p:cNvSpPr>
          <p:nvPr>
            <p:ph sz="quarter" idx="1"/>
          </p:nvPr>
        </p:nvSpPr>
        <p:spPr>
          <a:xfrm>
            <a:off x="914400" y="1752600"/>
            <a:ext cx="7772400" cy="4572000"/>
          </a:xfrm>
        </p:spPr>
        <p:txBody>
          <a:bodyPr>
            <a:normAutofit lnSpcReduction="10000"/>
          </a:bodyPr>
          <a:lstStyle/>
          <a:p>
            <a:pPr>
              <a:buNone/>
            </a:pPr>
            <a:r>
              <a:rPr lang="en-US" sz="3200" b="1" dirty="0" smtClean="0">
                <a:latin typeface="Arial" pitchFamily="34" charset="0"/>
                <a:cs typeface="Arial" pitchFamily="34" charset="0"/>
              </a:rPr>
              <a:t>Projected Performance</a:t>
            </a:r>
          </a:p>
          <a:p>
            <a:pPr marL="0" indent="0">
              <a:buNone/>
            </a:pPr>
            <a:endParaRPr lang="en-US" sz="2400" b="1" dirty="0" smtClean="0">
              <a:latin typeface="Arial" pitchFamily="34" charset="0"/>
              <a:cs typeface="Arial" pitchFamily="34" charset="0"/>
            </a:endParaRPr>
          </a:p>
          <a:p>
            <a:pPr marL="0" indent="0">
              <a:buNone/>
            </a:pPr>
            <a:r>
              <a:rPr lang="en-US" sz="2400" b="1" dirty="0" smtClean="0">
                <a:latin typeface="Arial" pitchFamily="34" charset="0"/>
                <a:cs typeface="Arial" pitchFamily="34" charset="0"/>
              </a:rPr>
              <a:t>Convert Squads to Medics – ALS Response Time down, lower workload per ambulance, shorter ambulance response time</a:t>
            </a:r>
          </a:p>
          <a:p>
            <a:pPr marL="0" indent="0">
              <a:buNone/>
            </a:pPr>
            <a:endParaRPr lang="en-US" sz="2400" b="1" dirty="0" smtClean="0">
              <a:latin typeface="Arial" pitchFamily="34" charset="0"/>
              <a:cs typeface="Arial" pitchFamily="34" charset="0"/>
            </a:endParaRPr>
          </a:p>
          <a:p>
            <a:pPr marL="0" indent="0">
              <a:buNone/>
            </a:pPr>
            <a:r>
              <a:rPr lang="en-US" sz="2400" b="1" dirty="0" smtClean="0">
                <a:latin typeface="Arial" pitchFamily="34" charset="0"/>
                <a:cs typeface="Arial" pitchFamily="34" charset="0"/>
              </a:rPr>
              <a:t>Utilize AVL Location for Dispatch – 30 second system-wide response time improvement</a:t>
            </a:r>
          </a:p>
          <a:p>
            <a:pPr marL="0" indent="0">
              <a:buNone/>
            </a:pPr>
            <a:endParaRPr lang="en-US" sz="2400" b="1" dirty="0" smtClean="0">
              <a:latin typeface="Arial" pitchFamily="34" charset="0"/>
              <a:cs typeface="Arial" pitchFamily="34" charset="0"/>
            </a:endParaRPr>
          </a:p>
          <a:p>
            <a:pPr marL="0" indent="0">
              <a:buNone/>
            </a:pPr>
            <a:r>
              <a:rPr lang="en-US" sz="2400" b="1" dirty="0" smtClean="0">
                <a:latin typeface="Arial" pitchFamily="34" charset="0"/>
                <a:cs typeface="Arial" pitchFamily="34" charset="0"/>
              </a:rPr>
              <a:t>Convert all Squads and Ambulances to ALS – reduce ALS response times, smooth unit activity</a:t>
            </a:r>
            <a:endParaRPr lang="en-US" sz="2400" b="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29</a:t>
            </a:fld>
            <a:endParaRPr kumimoji="0"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Introductions</a:t>
            </a:r>
            <a:endParaRPr lang="en-US" dirty="0"/>
          </a:p>
        </p:txBody>
      </p:sp>
      <p:sp>
        <p:nvSpPr>
          <p:cNvPr id="3" name="Content Placeholder 2"/>
          <p:cNvSpPr>
            <a:spLocks noGrp="1"/>
          </p:cNvSpPr>
          <p:nvPr>
            <p:ph sz="quarter" idx="1"/>
          </p:nvPr>
        </p:nvSpPr>
        <p:spPr>
          <a:xfrm>
            <a:off x="914400" y="1600200"/>
            <a:ext cx="7772400" cy="4572000"/>
          </a:xfrm>
        </p:spPr>
        <p:txBody>
          <a:bodyPr>
            <a:normAutofit/>
          </a:bodyPr>
          <a:lstStyle/>
          <a:p>
            <a:pPr marL="274320" lvl="1" indent="-274320">
              <a:spcBef>
                <a:spcPts val="580"/>
              </a:spcBef>
              <a:buClr>
                <a:schemeClr val="accent1"/>
              </a:buClr>
            </a:pPr>
            <a:r>
              <a:rPr lang="en-US" sz="2800" b="1" dirty="0" smtClean="0">
                <a:latin typeface="Arial" pitchFamily="34" charset="0"/>
                <a:cs typeface="Arial" pitchFamily="34" charset="0"/>
              </a:rPr>
              <a:t>William Bryson</a:t>
            </a:r>
          </a:p>
          <a:p>
            <a:pPr marL="274320" lvl="1" indent="-274320">
              <a:spcBef>
                <a:spcPts val="580"/>
              </a:spcBef>
              <a:buClr>
                <a:schemeClr val="accent1"/>
              </a:buClr>
            </a:pPr>
            <a:r>
              <a:rPr lang="en-US" sz="2800" b="1" dirty="0" smtClean="0">
                <a:latin typeface="Arial" pitchFamily="34" charset="0"/>
                <a:cs typeface="Arial" pitchFamily="34" charset="0"/>
              </a:rPr>
              <a:t>Cathy Gleason</a:t>
            </a:r>
          </a:p>
          <a:p>
            <a:pPr marL="274320" lvl="1" indent="-274320">
              <a:spcBef>
                <a:spcPts val="580"/>
              </a:spcBef>
              <a:buClr>
                <a:schemeClr val="accent1"/>
              </a:buClr>
            </a:pPr>
            <a:r>
              <a:rPr lang="en-US" sz="2600" b="1" dirty="0" smtClean="0">
                <a:latin typeface="Arial" pitchFamily="34" charset="0"/>
                <a:cs typeface="Arial" pitchFamily="34" charset="0"/>
              </a:rPr>
              <a:t>Ken Riddle</a:t>
            </a:r>
          </a:p>
          <a:p>
            <a:pPr marL="274320" lvl="1" indent="-274320">
              <a:spcBef>
                <a:spcPts val="580"/>
              </a:spcBef>
              <a:buClr>
                <a:schemeClr val="accent1"/>
              </a:buClr>
            </a:pPr>
            <a:r>
              <a:rPr lang="en-US" sz="2600" b="1" dirty="0" smtClean="0">
                <a:latin typeface="Arial" pitchFamily="34" charset="0"/>
                <a:cs typeface="Arial" pitchFamily="34" charset="0"/>
              </a:rPr>
              <a:t>Kevin Roche</a:t>
            </a:r>
          </a:p>
          <a:p>
            <a:pPr marL="274320" lvl="1" indent="-274320">
              <a:spcBef>
                <a:spcPts val="580"/>
              </a:spcBef>
              <a:buClr>
                <a:schemeClr val="accent1"/>
              </a:buClr>
            </a:pPr>
            <a:r>
              <a:rPr lang="en-US" sz="2800" b="1" dirty="0" smtClean="0">
                <a:latin typeface="Arial" pitchFamily="34" charset="0"/>
                <a:cs typeface="Arial" pitchFamily="34" charset="0"/>
              </a:rPr>
              <a:t>Nancy Trench </a:t>
            </a:r>
            <a:endParaRPr lang="en-US" sz="2600" b="1" dirty="0" smtClean="0">
              <a:latin typeface="Arial" pitchFamily="34" charset="0"/>
              <a:cs typeface="Arial" pitchFamily="34" charset="0"/>
            </a:endParaRPr>
          </a:p>
          <a:p>
            <a:pPr lvl="1"/>
            <a:endParaRPr lang="en-US" sz="3000" b="1" dirty="0" smtClean="0">
              <a:latin typeface="Arial" pitchFamily="34" charset="0"/>
              <a:cs typeface="Arial" pitchFamily="34" charset="0"/>
            </a:endParaRPr>
          </a:p>
          <a:p>
            <a:pPr marL="0" indent="0">
              <a:buNone/>
            </a:pPr>
            <a:r>
              <a:rPr lang="en-US" sz="2000" b="1" dirty="0" smtClean="0">
                <a:latin typeface="Arial" pitchFamily="34" charset="0"/>
                <a:cs typeface="Arial" pitchFamily="34" charset="0"/>
              </a:rPr>
              <a:t>Chris Callsen, Amos Chalmers, Randy Griffin, Charles Hood, Charles Jennings, Brett Lacey, Gary Ludwig, Richard Marinucci, Larry Schwarz, Denise Smith, Eric Tade, Robert Tutterow, Andy Whitehead, Mike Wieder, Sally Young</a:t>
            </a: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3</a:t>
            </a:fld>
            <a:endParaRPr kumimoji="0"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Deployment – Emergency Operations  Recommendations</a:t>
            </a:r>
            <a:endParaRPr lang="en-US" dirty="0"/>
          </a:p>
        </p:txBody>
      </p:sp>
      <p:sp>
        <p:nvSpPr>
          <p:cNvPr id="3" name="Content Placeholder 2"/>
          <p:cNvSpPr>
            <a:spLocks noGrp="1"/>
          </p:cNvSpPr>
          <p:nvPr>
            <p:ph sz="quarter" idx="1"/>
          </p:nvPr>
        </p:nvSpPr>
        <p:spPr>
          <a:xfrm>
            <a:off x="990600" y="1470819"/>
            <a:ext cx="7772400" cy="967581"/>
          </a:xfrm>
        </p:spPr>
        <p:txBody>
          <a:bodyPr>
            <a:normAutofit/>
          </a:bodyPr>
          <a:lstStyle/>
          <a:p>
            <a:pPr marL="0" indent="0"/>
            <a:r>
              <a:rPr lang="en-US" sz="2400" b="1" dirty="0" smtClean="0">
                <a:latin typeface="Arial" panose="020B0604020202020204" pitchFamily="34" charset="0"/>
                <a:cs typeface="Arial" panose="020B0604020202020204" pitchFamily="34" charset="0"/>
              </a:rPr>
              <a:t> Add </a:t>
            </a:r>
            <a:r>
              <a:rPr lang="en-US" sz="2400" b="1" dirty="0">
                <a:latin typeface="Arial" panose="020B0604020202020204" pitchFamily="34" charset="0"/>
                <a:cs typeface="Arial" panose="020B0604020202020204" pitchFamily="34" charset="0"/>
              </a:rPr>
              <a:t>EMS </a:t>
            </a:r>
            <a:r>
              <a:rPr lang="en-US" sz="2400" b="1" dirty="0" smtClean="0">
                <a:latin typeface="Arial" panose="020B0604020202020204" pitchFamily="34" charset="0"/>
                <a:cs typeface="Arial" panose="020B0604020202020204" pitchFamily="34" charset="0"/>
              </a:rPr>
              <a:t>Transport Resources -  Full-Time </a:t>
            </a:r>
            <a:r>
              <a:rPr lang="en-US" sz="2400" b="1" dirty="0">
                <a:latin typeface="Arial" panose="020B0604020202020204" pitchFamily="34" charset="0"/>
                <a:cs typeface="Arial" panose="020B0604020202020204" pitchFamily="34" charset="0"/>
              </a:rPr>
              <a:t>or </a:t>
            </a:r>
            <a:r>
              <a:rPr lang="en-US" sz="2400" b="1" dirty="0" smtClean="0">
                <a:latin typeface="Arial" panose="020B0604020202020204" pitchFamily="34" charset="0"/>
                <a:cs typeface="Arial" panose="020B0604020202020204" pitchFamily="34" charset="0"/>
              </a:rPr>
              <a:t>Peak-Time </a:t>
            </a:r>
            <a:endParaRPr lang="en-US" sz="2400" b="1" dirty="0">
              <a:latin typeface="Arial" panose="020B0604020202020204" pitchFamily="34" charset="0"/>
              <a:cs typeface="Arial" panose="020B0604020202020204" pitchFamily="34" charset="0"/>
            </a:endParaRPr>
          </a:p>
        </p:txBody>
      </p:sp>
      <p:sp>
        <p:nvSpPr>
          <p:cNvPr id="48129" name="Rectangle 1"/>
          <p:cNvSpPr>
            <a:spLocks noChangeArrowheads="1"/>
          </p:cNvSpPr>
          <p:nvPr/>
        </p:nvSpPr>
        <p:spPr bwMode="auto">
          <a:xfrm>
            <a:off x="457200" y="3810000"/>
            <a:ext cx="1107996"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949764460"/>
              </p:ext>
            </p:extLst>
          </p:nvPr>
        </p:nvGraphicFramePr>
        <p:xfrm>
          <a:off x="990600" y="2819400"/>
          <a:ext cx="6553200" cy="3505198"/>
        </p:xfrm>
        <a:graphic>
          <a:graphicData uri="http://schemas.openxmlformats.org/drawingml/2006/table">
            <a:tbl>
              <a:tblPr firstRow="1" firstCol="1" bandRow="1">
                <a:tableStyleId>{C083E6E3-FA7D-4D7B-A595-EF9225AFEA82}</a:tableStyleId>
              </a:tblPr>
              <a:tblGrid>
                <a:gridCol w="2183918"/>
                <a:gridCol w="2184641"/>
                <a:gridCol w="2184641"/>
              </a:tblGrid>
              <a:tr h="1054702">
                <a:tc>
                  <a:txBody>
                    <a:bodyPr/>
                    <a:lstStyle/>
                    <a:p>
                      <a:pPr marL="0" marR="0" algn="ctr">
                        <a:lnSpc>
                          <a:spcPct val="150000"/>
                        </a:lnSpc>
                        <a:spcBef>
                          <a:spcPts val="0"/>
                        </a:spcBef>
                        <a:spcAft>
                          <a:spcPts val="0"/>
                        </a:spcAft>
                      </a:pPr>
                      <a:r>
                        <a:rPr lang="en-US" sz="1200" dirty="0" smtClean="0">
                          <a:effectLst/>
                          <a:latin typeface="Arial" panose="020B0604020202020204" pitchFamily="34" charset="0"/>
                          <a:cs typeface="Arial" panose="020B0604020202020204" pitchFamily="34" charset="0"/>
                        </a:rPr>
                        <a:t>Number of Additional 12-hour peak-time ambulances</a:t>
                      </a:r>
                      <a:endParaRPr lang="en-US"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36195" marR="36195" marT="36195" marB="36195"/>
                </a:tc>
                <a:tc>
                  <a:txBody>
                    <a:bodyPr/>
                    <a:lstStyle/>
                    <a:p>
                      <a:pPr marL="0" marR="0" algn="ctr">
                        <a:lnSpc>
                          <a:spcPct val="150000"/>
                        </a:lnSpc>
                        <a:spcBef>
                          <a:spcPts val="0"/>
                        </a:spcBef>
                        <a:spcAft>
                          <a:spcPts val="0"/>
                        </a:spcAft>
                      </a:pPr>
                      <a:r>
                        <a:rPr lang="en-US" sz="1200" dirty="0" smtClean="0">
                          <a:effectLst/>
                          <a:latin typeface="Arial" panose="020B0604020202020204" pitchFamily="34" charset="0"/>
                          <a:cs typeface="Arial" panose="020B0604020202020204" pitchFamily="34" charset="0"/>
                        </a:rPr>
                        <a:t>Additional Benefit from baseline</a:t>
                      </a:r>
                      <a:endParaRPr lang="en-US"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36195" marR="36195" marT="36195" marB="36195"/>
                </a:tc>
                <a:tc>
                  <a:txBody>
                    <a:bodyPr/>
                    <a:lstStyle/>
                    <a:p>
                      <a:pPr marL="0" marR="0" algn="ctr">
                        <a:lnSpc>
                          <a:spcPct val="150000"/>
                        </a:lnSpc>
                        <a:spcBef>
                          <a:spcPts val="0"/>
                        </a:spcBef>
                        <a:spcAft>
                          <a:spcPts val="0"/>
                        </a:spcAft>
                      </a:pPr>
                      <a:r>
                        <a:rPr lang="en-US" sz="1200" dirty="0" smtClean="0">
                          <a:effectLst/>
                          <a:latin typeface="Arial" panose="020B0604020202020204" pitchFamily="34" charset="0"/>
                          <a:cs typeface="Arial" panose="020B0604020202020204" pitchFamily="34" charset="0"/>
                        </a:rPr>
                        <a:t>Expected percentage of transport vehicles travel time within 480 seconds</a:t>
                      </a:r>
                      <a:endParaRPr lang="en-US"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36195" marR="36195" marT="36195" marB="36195"/>
                </a:tc>
              </a:tr>
              <a:tr h="408416">
                <a:tc>
                  <a:txBody>
                    <a:bodyPr/>
                    <a:lstStyle/>
                    <a:p>
                      <a:pPr marL="0" marR="0" algn="ctr">
                        <a:lnSpc>
                          <a:spcPct val="150000"/>
                        </a:lnSpc>
                        <a:spcBef>
                          <a:spcPts val="0"/>
                        </a:spcBef>
                        <a:spcAft>
                          <a:spcPts val="0"/>
                        </a:spcAft>
                      </a:pPr>
                      <a:r>
                        <a:rPr lang="en-US" sz="1200" b="1" dirty="0">
                          <a:effectLst/>
                          <a:latin typeface="Arial" pitchFamily="34" charset="0"/>
                          <a:cs typeface="Arial" pitchFamily="34" charset="0"/>
                        </a:rPr>
                        <a:t>5</a:t>
                      </a:r>
                      <a:endParaRPr lang="en-US" sz="1100" b="1" dirty="0">
                        <a:solidFill>
                          <a:srgbClr val="000000"/>
                        </a:solidFill>
                        <a:effectLst/>
                        <a:latin typeface="Arial" pitchFamily="34" charset="0"/>
                        <a:ea typeface="Times New Roman" panose="02020603050405020304" pitchFamily="18" charset="0"/>
                        <a:cs typeface="Arial" pitchFamily="34" charset="0"/>
                      </a:endParaRPr>
                    </a:p>
                  </a:txBody>
                  <a:tcPr marL="36195" marR="36195" marT="36195" marB="36195"/>
                </a:tc>
                <a:tc>
                  <a:txBody>
                    <a:bodyPr/>
                    <a:lstStyle/>
                    <a:p>
                      <a:pPr marL="0" marR="0" algn="ctr">
                        <a:lnSpc>
                          <a:spcPct val="150000"/>
                        </a:lnSpc>
                        <a:spcBef>
                          <a:spcPts val="0"/>
                        </a:spcBef>
                        <a:spcAft>
                          <a:spcPts val="0"/>
                        </a:spcAft>
                      </a:pPr>
                      <a:r>
                        <a:rPr lang="en-US" sz="1200" b="1" dirty="0">
                          <a:effectLst/>
                          <a:latin typeface="Arial" pitchFamily="34" charset="0"/>
                          <a:cs typeface="Arial" pitchFamily="34" charset="0"/>
                        </a:rPr>
                        <a:t>+2%</a:t>
                      </a:r>
                      <a:endParaRPr lang="en-US" sz="1100" b="1" dirty="0">
                        <a:solidFill>
                          <a:srgbClr val="000000"/>
                        </a:solidFill>
                        <a:effectLst/>
                        <a:latin typeface="Arial" pitchFamily="34" charset="0"/>
                        <a:ea typeface="Times New Roman" panose="02020603050405020304" pitchFamily="18" charset="0"/>
                        <a:cs typeface="Arial" pitchFamily="34" charset="0"/>
                      </a:endParaRPr>
                    </a:p>
                  </a:txBody>
                  <a:tcPr marL="36195" marR="36195" marT="36195" marB="36195"/>
                </a:tc>
                <a:tc>
                  <a:txBody>
                    <a:bodyPr/>
                    <a:lstStyle/>
                    <a:p>
                      <a:pPr marL="0" marR="0" algn="ctr">
                        <a:lnSpc>
                          <a:spcPct val="150000"/>
                        </a:lnSpc>
                        <a:spcBef>
                          <a:spcPts val="0"/>
                        </a:spcBef>
                        <a:spcAft>
                          <a:spcPts val="0"/>
                        </a:spcAft>
                      </a:pPr>
                      <a:r>
                        <a:rPr lang="en-US" sz="1200" b="1" dirty="0">
                          <a:effectLst/>
                          <a:latin typeface="Arial" pitchFamily="34" charset="0"/>
                          <a:cs typeface="Arial" pitchFamily="34" charset="0"/>
                        </a:rPr>
                        <a:t>75%</a:t>
                      </a:r>
                      <a:endParaRPr lang="en-US" sz="1100" b="1" dirty="0">
                        <a:solidFill>
                          <a:srgbClr val="000000"/>
                        </a:solidFill>
                        <a:effectLst/>
                        <a:latin typeface="Arial" pitchFamily="34" charset="0"/>
                        <a:ea typeface="Times New Roman" panose="02020603050405020304" pitchFamily="18" charset="0"/>
                        <a:cs typeface="Arial" pitchFamily="34" charset="0"/>
                      </a:endParaRPr>
                    </a:p>
                  </a:txBody>
                  <a:tcPr marL="36195" marR="36195" marT="36195" marB="36195"/>
                </a:tc>
              </a:tr>
              <a:tr h="408416">
                <a:tc>
                  <a:txBody>
                    <a:bodyPr/>
                    <a:lstStyle/>
                    <a:p>
                      <a:pPr marL="0" marR="0" algn="ctr">
                        <a:lnSpc>
                          <a:spcPct val="150000"/>
                        </a:lnSpc>
                        <a:spcBef>
                          <a:spcPts val="0"/>
                        </a:spcBef>
                        <a:spcAft>
                          <a:spcPts val="0"/>
                        </a:spcAft>
                      </a:pPr>
                      <a:r>
                        <a:rPr lang="en-US" sz="1200" b="1" dirty="0">
                          <a:effectLst/>
                          <a:latin typeface="Arial" pitchFamily="34" charset="0"/>
                          <a:cs typeface="Arial" pitchFamily="34" charset="0"/>
                        </a:rPr>
                        <a:t>10</a:t>
                      </a:r>
                      <a:endParaRPr lang="en-US" sz="1100" b="1" dirty="0">
                        <a:solidFill>
                          <a:srgbClr val="000000"/>
                        </a:solidFill>
                        <a:effectLst/>
                        <a:latin typeface="Arial" pitchFamily="34" charset="0"/>
                        <a:ea typeface="Times New Roman" panose="02020603050405020304" pitchFamily="18" charset="0"/>
                        <a:cs typeface="Arial" pitchFamily="34" charset="0"/>
                      </a:endParaRPr>
                    </a:p>
                  </a:txBody>
                  <a:tcPr marL="36195" marR="36195" marT="36195" marB="36195"/>
                </a:tc>
                <a:tc>
                  <a:txBody>
                    <a:bodyPr/>
                    <a:lstStyle/>
                    <a:p>
                      <a:pPr marL="0" marR="0" algn="ctr">
                        <a:lnSpc>
                          <a:spcPct val="150000"/>
                        </a:lnSpc>
                        <a:spcBef>
                          <a:spcPts val="0"/>
                        </a:spcBef>
                        <a:spcAft>
                          <a:spcPts val="0"/>
                        </a:spcAft>
                      </a:pPr>
                      <a:r>
                        <a:rPr lang="en-US" sz="1200" b="1" dirty="0">
                          <a:effectLst/>
                          <a:latin typeface="Arial" pitchFamily="34" charset="0"/>
                          <a:cs typeface="Arial" pitchFamily="34" charset="0"/>
                        </a:rPr>
                        <a:t>+4%</a:t>
                      </a:r>
                      <a:endParaRPr lang="en-US" sz="1100" b="1" dirty="0">
                        <a:solidFill>
                          <a:srgbClr val="000000"/>
                        </a:solidFill>
                        <a:effectLst/>
                        <a:latin typeface="Arial" pitchFamily="34" charset="0"/>
                        <a:ea typeface="Times New Roman" panose="02020603050405020304" pitchFamily="18" charset="0"/>
                        <a:cs typeface="Arial" pitchFamily="34" charset="0"/>
                      </a:endParaRPr>
                    </a:p>
                  </a:txBody>
                  <a:tcPr marL="36195" marR="36195" marT="36195" marB="36195"/>
                </a:tc>
                <a:tc>
                  <a:txBody>
                    <a:bodyPr/>
                    <a:lstStyle/>
                    <a:p>
                      <a:pPr marL="0" marR="0" algn="ctr">
                        <a:lnSpc>
                          <a:spcPct val="150000"/>
                        </a:lnSpc>
                        <a:spcBef>
                          <a:spcPts val="0"/>
                        </a:spcBef>
                        <a:spcAft>
                          <a:spcPts val="0"/>
                        </a:spcAft>
                      </a:pPr>
                      <a:r>
                        <a:rPr lang="en-US" sz="1200" b="1" dirty="0">
                          <a:effectLst/>
                          <a:latin typeface="Arial" pitchFamily="34" charset="0"/>
                          <a:cs typeface="Arial" pitchFamily="34" charset="0"/>
                        </a:rPr>
                        <a:t>77%</a:t>
                      </a:r>
                      <a:endParaRPr lang="en-US" sz="1100" b="1" dirty="0">
                        <a:solidFill>
                          <a:srgbClr val="000000"/>
                        </a:solidFill>
                        <a:effectLst/>
                        <a:latin typeface="Arial" pitchFamily="34" charset="0"/>
                        <a:ea typeface="Times New Roman" panose="02020603050405020304" pitchFamily="18" charset="0"/>
                        <a:cs typeface="Arial" pitchFamily="34" charset="0"/>
                      </a:endParaRPr>
                    </a:p>
                  </a:txBody>
                  <a:tcPr marL="36195" marR="36195" marT="36195" marB="36195"/>
                </a:tc>
              </a:tr>
              <a:tr h="408416">
                <a:tc>
                  <a:txBody>
                    <a:bodyPr/>
                    <a:lstStyle/>
                    <a:p>
                      <a:pPr marL="0" marR="0" algn="ctr">
                        <a:lnSpc>
                          <a:spcPct val="150000"/>
                        </a:lnSpc>
                        <a:spcBef>
                          <a:spcPts val="0"/>
                        </a:spcBef>
                        <a:spcAft>
                          <a:spcPts val="0"/>
                        </a:spcAft>
                      </a:pPr>
                      <a:r>
                        <a:rPr lang="en-US" sz="1200" b="1" dirty="0">
                          <a:effectLst/>
                          <a:latin typeface="Arial" pitchFamily="34" charset="0"/>
                          <a:cs typeface="Arial" pitchFamily="34" charset="0"/>
                        </a:rPr>
                        <a:t>15</a:t>
                      </a:r>
                      <a:endParaRPr lang="en-US" sz="1100" b="1" dirty="0">
                        <a:solidFill>
                          <a:srgbClr val="000000"/>
                        </a:solidFill>
                        <a:effectLst/>
                        <a:latin typeface="Arial" pitchFamily="34" charset="0"/>
                        <a:ea typeface="Times New Roman" panose="02020603050405020304" pitchFamily="18" charset="0"/>
                        <a:cs typeface="Arial" pitchFamily="34" charset="0"/>
                      </a:endParaRPr>
                    </a:p>
                  </a:txBody>
                  <a:tcPr marL="36195" marR="36195" marT="36195" marB="36195"/>
                </a:tc>
                <a:tc>
                  <a:txBody>
                    <a:bodyPr/>
                    <a:lstStyle/>
                    <a:p>
                      <a:pPr marL="0" marR="0" algn="ctr">
                        <a:lnSpc>
                          <a:spcPct val="150000"/>
                        </a:lnSpc>
                        <a:spcBef>
                          <a:spcPts val="0"/>
                        </a:spcBef>
                        <a:spcAft>
                          <a:spcPts val="0"/>
                        </a:spcAft>
                      </a:pPr>
                      <a:r>
                        <a:rPr lang="en-US" sz="1200" b="1" dirty="0">
                          <a:effectLst/>
                          <a:latin typeface="Arial" pitchFamily="34" charset="0"/>
                          <a:cs typeface="Arial" pitchFamily="34" charset="0"/>
                        </a:rPr>
                        <a:t>+6%</a:t>
                      </a:r>
                      <a:endParaRPr lang="en-US" sz="1100" b="1" dirty="0">
                        <a:solidFill>
                          <a:srgbClr val="000000"/>
                        </a:solidFill>
                        <a:effectLst/>
                        <a:latin typeface="Arial" pitchFamily="34" charset="0"/>
                        <a:ea typeface="Times New Roman" panose="02020603050405020304" pitchFamily="18" charset="0"/>
                        <a:cs typeface="Arial" pitchFamily="34" charset="0"/>
                      </a:endParaRPr>
                    </a:p>
                  </a:txBody>
                  <a:tcPr marL="36195" marR="36195" marT="36195" marB="36195"/>
                </a:tc>
                <a:tc>
                  <a:txBody>
                    <a:bodyPr/>
                    <a:lstStyle/>
                    <a:p>
                      <a:pPr marL="0" marR="0" algn="ctr">
                        <a:lnSpc>
                          <a:spcPct val="150000"/>
                        </a:lnSpc>
                        <a:spcBef>
                          <a:spcPts val="0"/>
                        </a:spcBef>
                        <a:spcAft>
                          <a:spcPts val="0"/>
                        </a:spcAft>
                      </a:pPr>
                      <a:r>
                        <a:rPr lang="en-US" sz="1200" b="1" dirty="0">
                          <a:effectLst/>
                          <a:latin typeface="Arial" pitchFamily="34" charset="0"/>
                          <a:cs typeface="Arial" pitchFamily="34" charset="0"/>
                        </a:rPr>
                        <a:t>8</a:t>
                      </a:r>
                      <a:r>
                        <a:rPr lang="en-US" sz="1200" b="1" dirty="0" smtClean="0">
                          <a:effectLst/>
                          <a:latin typeface="Arial" pitchFamily="34" charset="0"/>
                          <a:cs typeface="Arial" pitchFamily="34" charset="0"/>
                        </a:rPr>
                        <a:t>0</a:t>
                      </a:r>
                      <a:r>
                        <a:rPr lang="en-US" sz="1200" b="1" dirty="0">
                          <a:effectLst/>
                          <a:latin typeface="Arial" pitchFamily="34" charset="0"/>
                          <a:cs typeface="Arial" pitchFamily="34" charset="0"/>
                        </a:rPr>
                        <a:t>%</a:t>
                      </a:r>
                      <a:endParaRPr lang="en-US" sz="1100" b="1" dirty="0">
                        <a:solidFill>
                          <a:srgbClr val="000000"/>
                        </a:solidFill>
                        <a:effectLst/>
                        <a:latin typeface="Arial" pitchFamily="34" charset="0"/>
                        <a:ea typeface="Times New Roman" panose="02020603050405020304" pitchFamily="18" charset="0"/>
                        <a:cs typeface="Arial" pitchFamily="34" charset="0"/>
                      </a:endParaRPr>
                    </a:p>
                  </a:txBody>
                  <a:tcPr marL="36195" marR="36195" marT="36195" marB="36195"/>
                </a:tc>
              </a:tr>
              <a:tr h="408416">
                <a:tc>
                  <a:txBody>
                    <a:bodyPr/>
                    <a:lstStyle/>
                    <a:p>
                      <a:pPr marL="0" marR="0" algn="ctr">
                        <a:lnSpc>
                          <a:spcPct val="150000"/>
                        </a:lnSpc>
                        <a:spcBef>
                          <a:spcPts val="0"/>
                        </a:spcBef>
                        <a:spcAft>
                          <a:spcPts val="0"/>
                        </a:spcAft>
                      </a:pPr>
                      <a:r>
                        <a:rPr lang="en-US" sz="1200" b="1" dirty="0">
                          <a:effectLst/>
                          <a:latin typeface="Arial" pitchFamily="34" charset="0"/>
                          <a:cs typeface="Arial" pitchFamily="34" charset="0"/>
                        </a:rPr>
                        <a:t>50</a:t>
                      </a:r>
                      <a:endParaRPr lang="en-US" sz="1100" b="1" dirty="0">
                        <a:solidFill>
                          <a:srgbClr val="000000"/>
                        </a:solidFill>
                        <a:effectLst/>
                        <a:latin typeface="Arial" pitchFamily="34" charset="0"/>
                        <a:ea typeface="Times New Roman" panose="02020603050405020304" pitchFamily="18" charset="0"/>
                        <a:cs typeface="Arial" pitchFamily="34" charset="0"/>
                      </a:endParaRPr>
                    </a:p>
                  </a:txBody>
                  <a:tcPr marL="36195" marR="36195" marT="36195" marB="36195"/>
                </a:tc>
                <a:tc>
                  <a:txBody>
                    <a:bodyPr/>
                    <a:lstStyle/>
                    <a:p>
                      <a:pPr marL="0" marR="0" algn="ctr">
                        <a:lnSpc>
                          <a:spcPct val="150000"/>
                        </a:lnSpc>
                        <a:spcBef>
                          <a:spcPts val="0"/>
                        </a:spcBef>
                        <a:spcAft>
                          <a:spcPts val="0"/>
                        </a:spcAft>
                      </a:pPr>
                      <a:r>
                        <a:rPr lang="en-US" sz="1200" b="1" dirty="0">
                          <a:effectLst/>
                          <a:latin typeface="Arial" pitchFamily="34" charset="0"/>
                          <a:cs typeface="Arial" pitchFamily="34" charset="0"/>
                        </a:rPr>
                        <a:t>+14%</a:t>
                      </a:r>
                      <a:endParaRPr lang="en-US" sz="1100" b="1" dirty="0">
                        <a:solidFill>
                          <a:srgbClr val="000000"/>
                        </a:solidFill>
                        <a:effectLst/>
                        <a:latin typeface="Arial" pitchFamily="34" charset="0"/>
                        <a:ea typeface="Times New Roman" panose="02020603050405020304" pitchFamily="18" charset="0"/>
                        <a:cs typeface="Arial" pitchFamily="34" charset="0"/>
                      </a:endParaRPr>
                    </a:p>
                  </a:txBody>
                  <a:tcPr marL="36195" marR="36195" marT="36195" marB="36195"/>
                </a:tc>
                <a:tc>
                  <a:txBody>
                    <a:bodyPr/>
                    <a:lstStyle/>
                    <a:p>
                      <a:pPr marL="0" marR="0" algn="ctr">
                        <a:lnSpc>
                          <a:spcPct val="150000"/>
                        </a:lnSpc>
                        <a:spcBef>
                          <a:spcPts val="0"/>
                        </a:spcBef>
                        <a:spcAft>
                          <a:spcPts val="0"/>
                        </a:spcAft>
                      </a:pPr>
                      <a:r>
                        <a:rPr lang="en-US" sz="1200" b="1" dirty="0">
                          <a:effectLst/>
                          <a:latin typeface="Arial" pitchFamily="34" charset="0"/>
                          <a:cs typeface="Arial" pitchFamily="34" charset="0"/>
                        </a:rPr>
                        <a:t>87%</a:t>
                      </a:r>
                      <a:endParaRPr lang="en-US" sz="1100" b="1" dirty="0">
                        <a:solidFill>
                          <a:srgbClr val="000000"/>
                        </a:solidFill>
                        <a:effectLst/>
                        <a:latin typeface="Arial" pitchFamily="34" charset="0"/>
                        <a:ea typeface="Times New Roman" panose="02020603050405020304" pitchFamily="18" charset="0"/>
                        <a:cs typeface="Arial" pitchFamily="34" charset="0"/>
                      </a:endParaRPr>
                    </a:p>
                  </a:txBody>
                  <a:tcPr marL="36195" marR="36195" marT="36195" marB="36195"/>
                </a:tc>
              </a:tr>
              <a:tr h="408416">
                <a:tc>
                  <a:txBody>
                    <a:bodyPr/>
                    <a:lstStyle/>
                    <a:p>
                      <a:pPr marL="0" marR="0" algn="ctr">
                        <a:lnSpc>
                          <a:spcPct val="150000"/>
                        </a:lnSpc>
                        <a:spcBef>
                          <a:spcPts val="0"/>
                        </a:spcBef>
                        <a:spcAft>
                          <a:spcPts val="0"/>
                        </a:spcAft>
                      </a:pPr>
                      <a:r>
                        <a:rPr lang="en-US" sz="1200" b="1" dirty="0">
                          <a:effectLst/>
                          <a:latin typeface="Arial" pitchFamily="34" charset="0"/>
                          <a:cs typeface="Arial" pitchFamily="34" charset="0"/>
                        </a:rPr>
                        <a:t>60</a:t>
                      </a:r>
                      <a:endParaRPr lang="en-US" sz="1100" b="1" dirty="0">
                        <a:solidFill>
                          <a:srgbClr val="000000"/>
                        </a:solidFill>
                        <a:effectLst/>
                        <a:latin typeface="Arial" pitchFamily="34" charset="0"/>
                        <a:ea typeface="Times New Roman" panose="02020603050405020304" pitchFamily="18" charset="0"/>
                        <a:cs typeface="Arial" pitchFamily="34" charset="0"/>
                      </a:endParaRPr>
                    </a:p>
                  </a:txBody>
                  <a:tcPr marL="36195" marR="36195" marT="36195" marB="36195"/>
                </a:tc>
                <a:tc>
                  <a:txBody>
                    <a:bodyPr/>
                    <a:lstStyle/>
                    <a:p>
                      <a:pPr marL="0" marR="0" algn="ctr">
                        <a:lnSpc>
                          <a:spcPct val="150000"/>
                        </a:lnSpc>
                        <a:spcBef>
                          <a:spcPts val="0"/>
                        </a:spcBef>
                        <a:spcAft>
                          <a:spcPts val="0"/>
                        </a:spcAft>
                      </a:pPr>
                      <a:r>
                        <a:rPr lang="en-US" sz="1200" b="1" dirty="0">
                          <a:effectLst/>
                          <a:latin typeface="Arial" pitchFamily="34" charset="0"/>
                          <a:cs typeface="Arial" pitchFamily="34" charset="0"/>
                        </a:rPr>
                        <a:t>+15.5%</a:t>
                      </a:r>
                      <a:endParaRPr lang="en-US" sz="1100" b="1" dirty="0">
                        <a:solidFill>
                          <a:srgbClr val="000000"/>
                        </a:solidFill>
                        <a:effectLst/>
                        <a:latin typeface="Arial" pitchFamily="34" charset="0"/>
                        <a:ea typeface="Times New Roman" panose="02020603050405020304" pitchFamily="18" charset="0"/>
                        <a:cs typeface="Arial" pitchFamily="34" charset="0"/>
                      </a:endParaRPr>
                    </a:p>
                  </a:txBody>
                  <a:tcPr marL="36195" marR="36195" marT="36195" marB="36195"/>
                </a:tc>
                <a:tc>
                  <a:txBody>
                    <a:bodyPr/>
                    <a:lstStyle/>
                    <a:p>
                      <a:pPr marL="0" marR="0" algn="ctr">
                        <a:lnSpc>
                          <a:spcPct val="150000"/>
                        </a:lnSpc>
                        <a:spcBef>
                          <a:spcPts val="0"/>
                        </a:spcBef>
                        <a:spcAft>
                          <a:spcPts val="0"/>
                        </a:spcAft>
                      </a:pPr>
                      <a:r>
                        <a:rPr lang="en-US" sz="1200" b="1" dirty="0">
                          <a:effectLst/>
                          <a:latin typeface="Arial" pitchFamily="34" charset="0"/>
                          <a:cs typeface="Arial" pitchFamily="34" charset="0"/>
                        </a:rPr>
                        <a:t>88.5%</a:t>
                      </a:r>
                      <a:endParaRPr lang="en-US" sz="1100" b="1" dirty="0">
                        <a:solidFill>
                          <a:srgbClr val="000000"/>
                        </a:solidFill>
                        <a:effectLst/>
                        <a:latin typeface="Arial" pitchFamily="34" charset="0"/>
                        <a:ea typeface="Times New Roman" panose="02020603050405020304" pitchFamily="18" charset="0"/>
                        <a:cs typeface="Arial" pitchFamily="34" charset="0"/>
                      </a:endParaRPr>
                    </a:p>
                  </a:txBody>
                  <a:tcPr marL="36195" marR="36195" marT="36195" marB="36195"/>
                </a:tc>
              </a:tr>
              <a:tr h="408416">
                <a:tc>
                  <a:txBody>
                    <a:bodyPr/>
                    <a:lstStyle/>
                    <a:p>
                      <a:pPr marL="0" marR="0" algn="ctr">
                        <a:lnSpc>
                          <a:spcPct val="150000"/>
                        </a:lnSpc>
                        <a:spcBef>
                          <a:spcPts val="0"/>
                        </a:spcBef>
                        <a:spcAft>
                          <a:spcPts val="0"/>
                        </a:spcAft>
                      </a:pPr>
                      <a:r>
                        <a:rPr lang="en-US" sz="1200" b="1" dirty="0">
                          <a:effectLst/>
                          <a:latin typeface="Arial" pitchFamily="34" charset="0"/>
                          <a:cs typeface="Arial" pitchFamily="34" charset="0"/>
                        </a:rPr>
                        <a:t>70</a:t>
                      </a:r>
                      <a:endParaRPr lang="en-US" sz="1100" b="1" dirty="0">
                        <a:solidFill>
                          <a:srgbClr val="000000"/>
                        </a:solidFill>
                        <a:effectLst/>
                        <a:latin typeface="Arial" pitchFamily="34" charset="0"/>
                        <a:ea typeface="Times New Roman" panose="02020603050405020304" pitchFamily="18" charset="0"/>
                        <a:cs typeface="Arial" pitchFamily="34" charset="0"/>
                      </a:endParaRPr>
                    </a:p>
                  </a:txBody>
                  <a:tcPr marL="36195" marR="36195" marT="36195" marB="36195"/>
                </a:tc>
                <a:tc>
                  <a:txBody>
                    <a:bodyPr/>
                    <a:lstStyle/>
                    <a:p>
                      <a:pPr marL="0" marR="0" algn="ctr">
                        <a:lnSpc>
                          <a:spcPct val="150000"/>
                        </a:lnSpc>
                        <a:spcBef>
                          <a:spcPts val="0"/>
                        </a:spcBef>
                        <a:spcAft>
                          <a:spcPts val="0"/>
                        </a:spcAft>
                      </a:pPr>
                      <a:r>
                        <a:rPr lang="en-US" sz="1200" b="1" dirty="0">
                          <a:effectLst/>
                          <a:latin typeface="Arial" pitchFamily="34" charset="0"/>
                          <a:cs typeface="Arial" pitchFamily="34" charset="0"/>
                        </a:rPr>
                        <a:t>+17%</a:t>
                      </a:r>
                      <a:endParaRPr lang="en-US" sz="1100" b="1" dirty="0">
                        <a:solidFill>
                          <a:srgbClr val="000000"/>
                        </a:solidFill>
                        <a:effectLst/>
                        <a:latin typeface="Arial" pitchFamily="34" charset="0"/>
                        <a:ea typeface="Times New Roman" panose="02020603050405020304" pitchFamily="18" charset="0"/>
                        <a:cs typeface="Arial" pitchFamily="34" charset="0"/>
                      </a:endParaRPr>
                    </a:p>
                  </a:txBody>
                  <a:tcPr marL="36195" marR="36195" marT="36195" marB="36195"/>
                </a:tc>
                <a:tc>
                  <a:txBody>
                    <a:bodyPr/>
                    <a:lstStyle/>
                    <a:p>
                      <a:pPr marL="0" marR="0" algn="ctr">
                        <a:lnSpc>
                          <a:spcPct val="150000"/>
                        </a:lnSpc>
                        <a:spcBef>
                          <a:spcPts val="0"/>
                        </a:spcBef>
                        <a:spcAft>
                          <a:spcPts val="0"/>
                        </a:spcAft>
                      </a:pPr>
                      <a:r>
                        <a:rPr lang="en-US" sz="1200" b="1" dirty="0">
                          <a:effectLst/>
                          <a:latin typeface="Arial" pitchFamily="34" charset="0"/>
                          <a:cs typeface="Arial" pitchFamily="34" charset="0"/>
                        </a:rPr>
                        <a:t>90%</a:t>
                      </a:r>
                      <a:endParaRPr lang="en-US" sz="1100" b="1" dirty="0">
                        <a:solidFill>
                          <a:srgbClr val="000000"/>
                        </a:solidFill>
                        <a:effectLst/>
                        <a:latin typeface="Arial" pitchFamily="34" charset="0"/>
                        <a:ea typeface="Times New Roman" panose="02020603050405020304" pitchFamily="18" charset="0"/>
                        <a:cs typeface="Arial" pitchFamily="34" charset="0"/>
                      </a:endParaRPr>
                    </a:p>
                  </a:txBody>
                  <a:tcPr marL="36195" marR="36195" marT="36195" marB="36195"/>
                </a:tc>
              </a:tr>
            </a:tbl>
          </a:graphicData>
        </a:graphic>
      </p:graphicFrame>
      <p:sp>
        <p:nvSpPr>
          <p:cNvPr id="6" name="Rectangle 1"/>
          <p:cNvSpPr>
            <a:spLocks noChangeArrowheads="1"/>
          </p:cNvSpPr>
          <p:nvPr/>
        </p:nvSpPr>
        <p:spPr bwMode="auto">
          <a:xfrm>
            <a:off x="762000" y="2362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Table 7 - Expected Impact of Additional Peak-Time Ambulances</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7" name="Slide Number Placeholder 6"/>
          <p:cNvSpPr>
            <a:spLocks noGrp="1"/>
          </p:cNvSpPr>
          <p:nvPr>
            <p:ph type="sldNum" sz="quarter" idx="12"/>
          </p:nvPr>
        </p:nvSpPr>
        <p:spPr/>
        <p:txBody>
          <a:bodyPr/>
          <a:lstStyle/>
          <a:p>
            <a:fld id="{6F42FDE4-A7DD-41A7-A0A6-9B649FB43336}" type="slidenum">
              <a:rPr kumimoji="0" lang="en-US" smtClean="0"/>
              <a:pPr/>
              <a:t>30</a:t>
            </a:fld>
            <a:endParaRPr kumimoji="0"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Deployment – Emergency Operations  Recommendations</a:t>
            </a:r>
            <a:endParaRPr lang="en-US" dirty="0"/>
          </a:p>
        </p:txBody>
      </p:sp>
      <p:sp>
        <p:nvSpPr>
          <p:cNvPr id="3" name="Content Placeholder 2"/>
          <p:cNvSpPr>
            <a:spLocks noGrp="1"/>
          </p:cNvSpPr>
          <p:nvPr>
            <p:ph sz="quarter" idx="1"/>
          </p:nvPr>
        </p:nvSpPr>
        <p:spPr>
          <a:xfrm>
            <a:off x="838200" y="1752600"/>
            <a:ext cx="7772400" cy="4419600"/>
          </a:xfrm>
        </p:spPr>
        <p:txBody>
          <a:bodyPr>
            <a:normAutofit/>
          </a:bodyPr>
          <a:lstStyle/>
          <a:p>
            <a:r>
              <a:rPr lang="en-US" sz="2100" b="1" dirty="0" smtClean="0">
                <a:latin typeface="Arial" panose="020B0604020202020204" pitchFamily="34" charset="0"/>
                <a:cs typeface="Arial" panose="020B0604020202020204" pitchFamily="34" charset="0"/>
              </a:rPr>
              <a:t>New </a:t>
            </a:r>
            <a:r>
              <a:rPr lang="en-US" sz="2100" b="1" dirty="0">
                <a:latin typeface="Arial" panose="020B0604020202020204" pitchFamily="34" charset="0"/>
                <a:cs typeface="Arial" panose="020B0604020202020204" pitchFamily="34" charset="0"/>
              </a:rPr>
              <a:t>F</a:t>
            </a:r>
            <a:r>
              <a:rPr lang="en-US" sz="2100" b="1" dirty="0" smtClean="0">
                <a:latin typeface="Arial" panose="020B0604020202020204" pitchFamily="34" charset="0"/>
                <a:cs typeface="Arial" panose="020B0604020202020204" pitchFamily="34" charset="0"/>
              </a:rPr>
              <a:t>ire </a:t>
            </a:r>
            <a:r>
              <a:rPr lang="en-US" sz="2100" b="1" dirty="0">
                <a:latin typeface="Arial" panose="020B0604020202020204" pitchFamily="34" charset="0"/>
                <a:cs typeface="Arial" panose="020B0604020202020204" pitchFamily="34" charset="0"/>
              </a:rPr>
              <a:t>S</a:t>
            </a:r>
            <a:r>
              <a:rPr lang="en-US" sz="2100" b="1" dirty="0" smtClean="0">
                <a:latin typeface="Arial" panose="020B0604020202020204" pitchFamily="34" charset="0"/>
                <a:cs typeface="Arial" panose="020B0604020202020204" pitchFamily="34" charset="0"/>
              </a:rPr>
              <a:t>tation </a:t>
            </a:r>
            <a:r>
              <a:rPr lang="en-US" sz="2100" b="1" dirty="0">
                <a:latin typeface="Arial" panose="020B0604020202020204" pitchFamily="34" charset="0"/>
                <a:cs typeface="Arial" panose="020B0604020202020204" pitchFamily="34" charset="0"/>
              </a:rPr>
              <a:t>(901) </a:t>
            </a:r>
            <a:r>
              <a:rPr lang="en-US" sz="2100" b="1" dirty="0" smtClean="0">
                <a:latin typeface="Arial" panose="020B0604020202020204" pitchFamily="34" charset="0"/>
                <a:cs typeface="Arial" panose="020B0604020202020204" pitchFamily="34" charset="0"/>
              </a:rPr>
              <a:t>- Southwest </a:t>
            </a:r>
            <a:r>
              <a:rPr lang="en-US" sz="2100" b="1" dirty="0">
                <a:latin typeface="Arial" panose="020B0604020202020204" pitchFamily="34" charset="0"/>
                <a:cs typeface="Arial" panose="020B0604020202020204" pitchFamily="34" charset="0"/>
              </a:rPr>
              <a:t>Houston </a:t>
            </a:r>
            <a:endParaRPr lang="en-US" sz="2100" b="1" dirty="0" smtClean="0">
              <a:latin typeface="Arial" panose="020B0604020202020204" pitchFamily="34" charset="0"/>
              <a:cs typeface="Arial" panose="020B0604020202020204" pitchFamily="34" charset="0"/>
            </a:endParaRPr>
          </a:p>
          <a:p>
            <a:pPr marL="914400" indent="0">
              <a:buNone/>
            </a:pPr>
            <a:r>
              <a:rPr lang="en-US" sz="1500" b="1" dirty="0" smtClean="0">
                <a:latin typeface="Arial" panose="020B0604020202020204" pitchFamily="34" charset="0"/>
                <a:cs typeface="Arial" panose="020B0604020202020204" pitchFamily="34" charset="0"/>
              </a:rPr>
              <a:t>(</a:t>
            </a:r>
            <a:r>
              <a:rPr lang="en-US" sz="1500" b="1" dirty="0">
                <a:latin typeface="Arial" panose="020B0604020202020204" pitchFamily="34" charset="0"/>
                <a:cs typeface="Arial" panose="020B0604020202020204" pitchFamily="34" charset="0"/>
              </a:rPr>
              <a:t>approximately Chimney Rock and Beechnut, District C) in the areas served by fire stations 37 (7026 Stella Link, District C), 48 (11616 Chimney Rock Road, District K), and 51 (6902 Bellaire Boulevard, District J</a:t>
            </a:r>
            <a:r>
              <a:rPr lang="en-US" sz="1500" b="1" dirty="0" smtClean="0">
                <a:latin typeface="Arial" panose="020B0604020202020204" pitchFamily="34" charset="0"/>
                <a:cs typeface="Arial" panose="020B0604020202020204" pitchFamily="34" charset="0"/>
              </a:rPr>
              <a:t>)</a:t>
            </a:r>
            <a:endParaRPr lang="en-US" sz="2100" b="1" dirty="0">
              <a:latin typeface="Arial" panose="020B0604020202020204" pitchFamily="34" charset="0"/>
              <a:cs typeface="Arial" panose="020B0604020202020204" pitchFamily="34" charset="0"/>
            </a:endParaRPr>
          </a:p>
          <a:p>
            <a:r>
              <a:rPr lang="en-US" sz="2100" b="1" dirty="0" smtClean="0">
                <a:latin typeface="Arial" panose="020B0604020202020204" pitchFamily="34" charset="0"/>
                <a:cs typeface="Arial" panose="020B0604020202020204" pitchFamily="34" charset="0"/>
              </a:rPr>
              <a:t>New Fire Station (902</a:t>
            </a:r>
            <a:r>
              <a:rPr lang="en-US" sz="2100" b="1" dirty="0">
                <a:latin typeface="Arial" panose="020B0604020202020204" pitchFamily="34" charset="0"/>
                <a:cs typeface="Arial" panose="020B0604020202020204" pitchFamily="34" charset="0"/>
              </a:rPr>
              <a:t>) </a:t>
            </a:r>
            <a:r>
              <a:rPr lang="en-US" sz="2100" b="1" dirty="0" smtClean="0">
                <a:latin typeface="Arial" panose="020B0604020202020204" pitchFamily="34" charset="0"/>
                <a:cs typeface="Arial" panose="020B0604020202020204" pitchFamily="34" charset="0"/>
              </a:rPr>
              <a:t>- North </a:t>
            </a:r>
            <a:r>
              <a:rPr lang="en-US" sz="2100" b="1" dirty="0">
                <a:latin typeface="Arial" panose="020B0604020202020204" pitchFamily="34" charset="0"/>
                <a:cs typeface="Arial" panose="020B0604020202020204" pitchFamily="34" charset="0"/>
              </a:rPr>
              <a:t>C</a:t>
            </a:r>
            <a:r>
              <a:rPr lang="en-US" sz="2100" b="1" dirty="0" smtClean="0">
                <a:latin typeface="Arial" panose="020B0604020202020204" pitchFamily="34" charset="0"/>
                <a:cs typeface="Arial" panose="020B0604020202020204" pitchFamily="34" charset="0"/>
              </a:rPr>
              <a:t>entral </a:t>
            </a:r>
            <a:r>
              <a:rPr lang="en-US" sz="2100" b="1" dirty="0">
                <a:latin typeface="Arial" panose="020B0604020202020204" pitchFamily="34" charset="0"/>
                <a:cs typeface="Arial" panose="020B0604020202020204" pitchFamily="34" charset="0"/>
              </a:rPr>
              <a:t>Houston </a:t>
            </a:r>
            <a:endParaRPr lang="en-US" sz="2100" b="1" dirty="0" smtClean="0">
              <a:latin typeface="Arial" panose="020B0604020202020204" pitchFamily="34" charset="0"/>
              <a:cs typeface="Arial" panose="020B0604020202020204" pitchFamily="34" charset="0"/>
            </a:endParaRPr>
          </a:p>
          <a:p>
            <a:pPr marL="911225" indent="3175">
              <a:buNone/>
            </a:pPr>
            <a:r>
              <a:rPr lang="en-US" sz="1500" b="1" dirty="0" smtClean="0">
                <a:latin typeface="Arial" panose="020B0604020202020204" pitchFamily="34" charset="0"/>
                <a:cs typeface="Arial" panose="020B0604020202020204" pitchFamily="34" charset="0"/>
              </a:rPr>
              <a:t>(</a:t>
            </a:r>
            <a:r>
              <a:rPr lang="en-US" sz="1500" b="1" dirty="0">
                <a:latin typeface="Arial" panose="020B0604020202020204" pitchFamily="34" charset="0"/>
                <a:cs typeface="Arial" panose="020B0604020202020204" pitchFamily="34" charset="0"/>
              </a:rPr>
              <a:t>approximately North Freeway and Mount Houston, District B/H) in the areas served by fire stations 58 (10413 Fulton Street, District H), 67 (1616 West Little York Drive, District B), and 74 (460 Aldine Bender Road, District B</a:t>
            </a:r>
            <a:r>
              <a:rPr lang="en-US" sz="1500" b="1" dirty="0" smtClean="0">
                <a:latin typeface="Arial" panose="020B0604020202020204" pitchFamily="34" charset="0"/>
                <a:cs typeface="Arial" panose="020B0604020202020204" pitchFamily="34" charset="0"/>
              </a:rPr>
              <a:t>)</a:t>
            </a:r>
            <a:endParaRPr lang="en-US" sz="2100" b="1" dirty="0">
              <a:latin typeface="Arial" panose="020B0604020202020204" pitchFamily="34" charset="0"/>
              <a:cs typeface="Arial" panose="020B0604020202020204" pitchFamily="34" charset="0"/>
            </a:endParaRPr>
          </a:p>
          <a:p>
            <a:r>
              <a:rPr lang="en-US" sz="2100" b="1" dirty="0" smtClean="0">
                <a:latin typeface="Arial" panose="020B0604020202020204" pitchFamily="34" charset="0"/>
                <a:cs typeface="Arial" panose="020B0604020202020204" pitchFamily="34" charset="0"/>
              </a:rPr>
              <a:t>New Fire Station (</a:t>
            </a:r>
            <a:r>
              <a:rPr lang="en-US" sz="2100" b="1" dirty="0">
                <a:latin typeface="Arial" panose="020B0604020202020204" pitchFamily="34" charset="0"/>
                <a:cs typeface="Arial" panose="020B0604020202020204" pitchFamily="34" charset="0"/>
              </a:rPr>
              <a:t>903</a:t>
            </a:r>
            <a:r>
              <a:rPr lang="en-US" sz="2100" b="1" dirty="0" smtClean="0">
                <a:latin typeface="Arial" panose="020B0604020202020204" pitchFamily="34" charset="0"/>
                <a:cs typeface="Arial" panose="020B0604020202020204" pitchFamily="34" charset="0"/>
              </a:rPr>
              <a:t>) - Sam </a:t>
            </a:r>
            <a:r>
              <a:rPr lang="en-US" sz="2100" b="1" dirty="0">
                <a:latin typeface="Arial" panose="020B0604020202020204" pitchFamily="34" charset="0"/>
                <a:cs typeface="Arial" panose="020B0604020202020204" pitchFamily="34" charset="0"/>
              </a:rPr>
              <a:t>Houston Parkway </a:t>
            </a:r>
            <a:r>
              <a:rPr lang="en-US" sz="2100" b="1" dirty="0" smtClean="0">
                <a:latin typeface="Arial" panose="020B0604020202020204" pitchFamily="34" charset="0"/>
                <a:cs typeface="Arial" panose="020B0604020202020204" pitchFamily="34" charset="0"/>
              </a:rPr>
              <a:t>Corridor</a:t>
            </a:r>
          </a:p>
          <a:p>
            <a:pPr marL="914400" indent="0">
              <a:buNone/>
            </a:pPr>
            <a:r>
              <a:rPr lang="en-US" sz="1400" b="1" dirty="0" smtClean="0">
                <a:latin typeface="Arial" panose="020B0604020202020204" pitchFamily="34" charset="0"/>
                <a:cs typeface="Arial" panose="020B0604020202020204" pitchFamily="34" charset="0"/>
              </a:rPr>
              <a:t> </a:t>
            </a:r>
            <a:r>
              <a:rPr lang="en-US" sz="1400" b="1" dirty="0">
                <a:latin typeface="Arial" panose="020B0604020202020204" pitchFamily="34" charset="0"/>
                <a:cs typeface="Arial" panose="020B0604020202020204" pitchFamily="34" charset="0"/>
              </a:rPr>
              <a:t>(approximately Cullen and Beltway 8, District D) in the areas served by fire stations 47 (2615 Tidewater Drive, District K) and 55 (11212 Cullen Boulevard, District D</a:t>
            </a:r>
            <a:r>
              <a:rPr lang="en-US" sz="1400" b="1" dirty="0" smtClean="0">
                <a:latin typeface="Arial" panose="020B0604020202020204" pitchFamily="34" charset="0"/>
                <a:cs typeface="Arial" panose="020B0604020202020204" pitchFamily="34" charset="0"/>
              </a:rPr>
              <a:t>)</a:t>
            </a:r>
          </a:p>
          <a:p>
            <a:r>
              <a:rPr lang="en-US" sz="2000" b="1" dirty="0" smtClean="0">
                <a:latin typeface="Arial" pitchFamily="34" charset="0"/>
                <a:cs typeface="Arial" pitchFamily="34" charset="0"/>
              </a:rPr>
              <a:t>Hazmat Unit, Technical Rescue, Safety Officers</a:t>
            </a:r>
            <a:endParaRPr lang="en-US" sz="2000" b="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31</a:t>
            </a:fld>
            <a:endParaRPr kumimoji="0"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609600" y="1447800"/>
            <a:ext cx="7772400" cy="4572000"/>
          </a:xfrm>
        </p:spPr>
        <p:txBody>
          <a:bodyPr>
            <a:normAutofit/>
          </a:bodyPr>
          <a:lstStyle/>
          <a:p>
            <a:pPr>
              <a:buNone/>
            </a:pPr>
            <a:endParaRPr lang="en-US" sz="3200" b="1" dirty="0" smtClean="0">
              <a:latin typeface="Arial" pitchFamily="34" charset="0"/>
              <a:cs typeface="Arial" pitchFamily="34" charset="0"/>
            </a:endParaRPr>
          </a:p>
          <a:p>
            <a:pPr>
              <a:buNone/>
            </a:pPr>
            <a:endParaRPr lang="en-US" sz="3200" b="1" dirty="0" smtClean="0">
              <a:latin typeface="Arial" pitchFamily="34" charset="0"/>
              <a:cs typeface="Arial" pitchFamily="34" charset="0"/>
            </a:endParaRPr>
          </a:p>
          <a:p>
            <a:pPr algn="ctr">
              <a:buNone/>
            </a:pPr>
            <a:r>
              <a:rPr lang="en-US" sz="4000" b="1" dirty="0" smtClean="0">
                <a:latin typeface="Arial" pitchFamily="34" charset="0"/>
                <a:cs typeface="Arial" pitchFamily="34" charset="0"/>
              </a:rPr>
              <a:t>Emergency Medical Services</a:t>
            </a:r>
            <a:endParaRPr lang="en-US" sz="4000" b="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32</a:t>
            </a:fld>
            <a:endParaRPr kumimoji="0"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Emergency Medical Services Recommendations</a:t>
            </a:r>
            <a:endParaRPr lang="en-US" dirty="0"/>
          </a:p>
        </p:txBody>
      </p:sp>
      <p:sp>
        <p:nvSpPr>
          <p:cNvPr id="3" name="Content Placeholder 2"/>
          <p:cNvSpPr>
            <a:spLocks noGrp="1"/>
          </p:cNvSpPr>
          <p:nvPr>
            <p:ph sz="quarter" idx="1"/>
          </p:nvPr>
        </p:nvSpPr>
        <p:spPr>
          <a:xfrm>
            <a:off x="914400" y="1752600"/>
            <a:ext cx="7772400" cy="4572000"/>
          </a:xfrm>
        </p:spPr>
        <p:txBody>
          <a:bodyPr>
            <a:normAutofit/>
          </a:bodyPr>
          <a:lstStyle/>
          <a:p>
            <a:r>
              <a:rPr lang="en-US" sz="2000" b="1" dirty="0" smtClean="0">
                <a:latin typeface="Arial" panose="020B0604020202020204" pitchFamily="34" charset="0"/>
                <a:cs typeface="Arial" panose="020B0604020202020204" pitchFamily="34" charset="0"/>
              </a:rPr>
              <a:t>Hire Firefighters </a:t>
            </a:r>
            <a:r>
              <a:rPr lang="en-US" sz="2000" b="1" dirty="0">
                <a:latin typeface="Arial" panose="020B0604020202020204" pitchFamily="34" charset="0"/>
                <a:cs typeface="Arial" panose="020B0604020202020204" pitchFamily="34" charset="0"/>
              </a:rPr>
              <a:t>with </a:t>
            </a:r>
            <a:r>
              <a:rPr lang="en-US" sz="2000" b="1" dirty="0" smtClean="0">
                <a:latin typeface="Arial" panose="020B0604020202020204" pitchFamily="34" charset="0"/>
                <a:cs typeface="Arial" panose="020B0604020202020204" pitchFamily="34" charset="0"/>
              </a:rPr>
              <a:t>EMT </a:t>
            </a:r>
            <a:r>
              <a:rPr lang="en-US" sz="2000" b="1" dirty="0">
                <a:latin typeface="Arial" panose="020B0604020202020204" pitchFamily="34" charset="0"/>
                <a:cs typeface="Arial" panose="020B0604020202020204" pitchFamily="34" charset="0"/>
              </a:rPr>
              <a:t>C</a:t>
            </a:r>
            <a:r>
              <a:rPr lang="en-US" sz="2000" b="1" dirty="0" smtClean="0">
                <a:latin typeface="Arial" panose="020B0604020202020204" pitchFamily="34" charset="0"/>
                <a:cs typeface="Arial" panose="020B0604020202020204" pitchFamily="34" charset="0"/>
              </a:rPr>
              <a:t>ertification  - Diversity </a:t>
            </a:r>
            <a:endParaRPr lang="en-US" sz="2000" b="1" dirty="0">
              <a:latin typeface="Arial" panose="020B0604020202020204" pitchFamily="34" charset="0"/>
              <a:cs typeface="Arial" panose="020B0604020202020204" pitchFamily="34" charset="0"/>
            </a:endParaRPr>
          </a:p>
          <a:p>
            <a:pPr marL="0" indent="0">
              <a:buNone/>
            </a:pPr>
            <a:endParaRPr lang="en-US" sz="2000" b="1" dirty="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Alternate Paramedic Training Schedule </a:t>
            </a:r>
            <a:endParaRPr lang="en-US" sz="2000" b="1" dirty="0">
              <a:latin typeface="Arial" panose="020B0604020202020204" pitchFamily="34" charset="0"/>
              <a:cs typeface="Arial" panose="020B0604020202020204" pitchFamily="34" charset="0"/>
            </a:endParaRPr>
          </a:p>
          <a:p>
            <a:pPr marL="0" indent="0">
              <a:buNone/>
            </a:pPr>
            <a:endParaRPr lang="en-US" sz="2000" b="1" dirty="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EMS </a:t>
            </a:r>
            <a:r>
              <a:rPr lang="en-US" sz="2000" b="1" dirty="0">
                <a:latin typeface="Arial" panose="020B0604020202020204" pitchFamily="34" charset="0"/>
                <a:cs typeface="Arial" panose="020B0604020202020204" pitchFamily="34" charset="0"/>
              </a:rPr>
              <a:t>Continuing </a:t>
            </a:r>
            <a:r>
              <a:rPr lang="en-US" sz="2000" b="1" dirty="0" smtClean="0">
                <a:latin typeface="Arial" panose="020B0604020202020204" pitchFamily="34" charset="0"/>
                <a:cs typeface="Arial" panose="020B0604020202020204" pitchFamily="34" charset="0"/>
              </a:rPr>
              <a:t>Education</a:t>
            </a:r>
          </a:p>
          <a:p>
            <a:endParaRPr lang="en-US" sz="2000" b="1" dirty="0" smtClean="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EMS Support Staff Needs Assessment/Workload Analysis</a:t>
            </a:r>
          </a:p>
          <a:p>
            <a:pPr marL="0" indent="0">
              <a:buNone/>
            </a:pPr>
            <a:endParaRPr lang="en-US" sz="2000" b="1" dirty="0" smtClean="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Evaluate EMS Supervisor Administrative Duties</a:t>
            </a:r>
          </a:p>
          <a:p>
            <a:endParaRPr lang="en-US" sz="2400" b="1" dirty="0" smtClean="0">
              <a:latin typeface="Arial" panose="020B0604020202020204" pitchFamily="34" charset="0"/>
              <a:cs typeface="Arial" panose="020B0604020202020204" pitchFamily="34" charset="0"/>
            </a:endParaRPr>
          </a:p>
          <a:p>
            <a:endParaRPr lang="en-US" sz="2400"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33</a:t>
            </a:fld>
            <a:endParaRPr kumimoji="0"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Emergency Medical Services Recommendations</a:t>
            </a:r>
            <a:endParaRPr lang="en-US" dirty="0"/>
          </a:p>
        </p:txBody>
      </p:sp>
      <p:sp>
        <p:nvSpPr>
          <p:cNvPr id="3" name="Content Placeholder 2"/>
          <p:cNvSpPr>
            <a:spLocks noGrp="1"/>
          </p:cNvSpPr>
          <p:nvPr>
            <p:ph sz="quarter" idx="1"/>
          </p:nvPr>
        </p:nvSpPr>
        <p:spPr>
          <a:xfrm>
            <a:off x="914400" y="1524000"/>
            <a:ext cx="7772400" cy="4572000"/>
          </a:xfrm>
        </p:spPr>
        <p:txBody>
          <a:bodyPr>
            <a:noAutofit/>
          </a:bodyPr>
          <a:lstStyle/>
          <a:p>
            <a:r>
              <a:rPr lang="en-US" sz="2000" b="1" dirty="0" smtClean="0">
                <a:latin typeface="Arial" panose="020B0604020202020204" pitchFamily="34" charset="0"/>
                <a:cs typeface="Arial" panose="020B0604020202020204" pitchFamily="34" charset="0"/>
              </a:rPr>
              <a:t>Continue to Evaluate the Efficacy of the Medical Priority Dispatch System </a:t>
            </a:r>
          </a:p>
          <a:p>
            <a:endParaRPr lang="en-US" sz="2000" b="1" dirty="0" smtClean="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Consider </a:t>
            </a:r>
            <a:r>
              <a:rPr lang="en-US" sz="2000" b="1" dirty="0">
                <a:latin typeface="Arial" panose="020B0604020202020204" pitchFamily="34" charset="0"/>
                <a:cs typeface="Arial" panose="020B0604020202020204" pitchFamily="34" charset="0"/>
              </a:rPr>
              <a:t>C</a:t>
            </a:r>
            <a:r>
              <a:rPr lang="en-US" sz="2000" b="1" dirty="0" smtClean="0">
                <a:latin typeface="Arial" panose="020B0604020202020204" pitchFamily="34" charset="0"/>
                <a:cs typeface="Arial" panose="020B0604020202020204" pitchFamily="34" charset="0"/>
              </a:rPr>
              <a:t>hanges </a:t>
            </a:r>
            <a:r>
              <a:rPr lang="en-US" sz="2000" b="1" dirty="0">
                <a:latin typeface="Arial" panose="020B0604020202020204" pitchFamily="34" charset="0"/>
                <a:cs typeface="Arial" panose="020B0604020202020204" pitchFamily="34" charset="0"/>
              </a:rPr>
              <a:t>to the </a:t>
            </a:r>
            <a:r>
              <a:rPr lang="en-US" sz="2000" b="1" dirty="0" smtClean="0">
                <a:latin typeface="Arial" panose="020B0604020202020204" pitchFamily="34" charset="0"/>
                <a:cs typeface="Arial" panose="020B0604020202020204" pitchFamily="34" charset="0"/>
              </a:rPr>
              <a:t>Medical </a:t>
            </a:r>
            <a:r>
              <a:rPr lang="en-US" sz="2000" b="1" dirty="0">
                <a:latin typeface="Arial" panose="020B0604020202020204" pitchFamily="34" charset="0"/>
                <a:cs typeface="Arial" panose="020B0604020202020204" pitchFamily="34" charset="0"/>
              </a:rPr>
              <a:t>C</a:t>
            </a:r>
            <a:r>
              <a:rPr lang="en-US" sz="2000" b="1" dirty="0" smtClean="0">
                <a:latin typeface="Arial" panose="020B0604020202020204" pitchFamily="34" charset="0"/>
                <a:cs typeface="Arial" panose="020B0604020202020204" pitchFamily="34" charset="0"/>
              </a:rPr>
              <a:t>redentialing Process and the Utilization of Paramedics </a:t>
            </a:r>
            <a:r>
              <a:rPr lang="en-US" sz="2000" b="1" dirty="0">
                <a:latin typeface="Arial" panose="020B0604020202020204" pitchFamily="34" charset="0"/>
                <a:cs typeface="Arial" panose="020B0604020202020204" pitchFamily="34" charset="0"/>
              </a:rPr>
              <a:t>within the </a:t>
            </a:r>
            <a:r>
              <a:rPr lang="en-US" sz="2000" b="1" dirty="0" smtClean="0">
                <a:latin typeface="Arial" panose="020B0604020202020204" pitchFamily="34" charset="0"/>
                <a:cs typeface="Arial" panose="020B0604020202020204" pitchFamily="34" charset="0"/>
              </a:rPr>
              <a:t>HFD </a:t>
            </a:r>
            <a:endParaRPr lang="en-US" sz="2000" b="1" dirty="0">
              <a:latin typeface="Arial" panose="020B0604020202020204" pitchFamily="34" charset="0"/>
              <a:cs typeface="Arial" panose="020B0604020202020204" pitchFamily="34" charset="0"/>
            </a:endParaRPr>
          </a:p>
          <a:p>
            <a:pPr marL="0" indent="0">
              <a:buNone/>
            </a:pPr>
            <a:endParaRPr lang="en-US" sz="2000" b="1" dirty="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Continue the ETHAN </a:t>
            </a:r>
            <a:r>
              <a:rPr lang="en-US" sz="2000" b="1" dirty="0">
                <a:latin typeface="Arial" panose="020B0604020202020204" pitchFamily="34" charset="0"/>
                <a:cs typeface="Arial" panose="020B0604020202020204" pitchFamily="34" charset="0"/>
              </a:rPr>
              <a:t>P</a:t>
            </a:r>
            <a:r>
              <a:rPr lang="en-US" sz="2000" b="1" dirty="0" smtClean="0">
                <a:latin typeface="Arial" panose="020B0604020202020204" pitchFamily="34" charset="0"/>
                <a:cs typeface="Arial" panose="020B0604020202020204" pitchFamily="34" charset="0"/>
              </a:rPr>
              <a:t>rogram - Explore </a:t>
            </a:r>
            <a:r>
              <a:rPr lang="en-US" sz="2000" b="1" dirty="0">
                <a:latin typeface="Arial" panose="020B0604020202020204" pitchFamily="34" charset="0"/>
                <a:cs typeface="Arial" panose="020B0604020202020204" pitchFamily="34" charset="0"/>
              </a:rPr>
              <a:t>A</a:t>
            </a:r>
            <a:r>
              <a:rPr lang="en-US" sz="2000" b="1" dirty="0" smtClean="0">
                <a:latin typeface="Arial" panose="020B0604020202020204" pitchFamily="34" charset="0"/>
                <a:cs typeface="Arial" panose="020B0604020202020204" pitchFamily="34" charset="0"/>
              </a:rPr>
              <a:t>lternative Funding</a:t>
            </a:r>
            <a:endParaRPr lang="en-US" sz="2000" b="1" dirty="0">
              <a:latin typeface="Arial" panose="020B0604020202020204" pitchFamily="34" charset="0"/>
              <a:cs typeface="Arial" panose="020B0604020202020204" pitchFamily="34" charset="0"/>
            </a:endParaRPr>
          </a:p>
          <a:p>
            <a:pPr marL="0" indent="0">
              <a:buNone/>
            </a:pPr>
            <a:endParaRPr lang="en-US" sz="2000" b="1" dirty="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Continue Care Houston - Seek </a:t>
            </a:r>
            <a:r>
              <a:rPr lang="en-US" sz="2000" b="1" dirty="0">
                <a:latin typeface="Arial" panose="020B0604020202020204" pitchFamily="34" charset="0"/>
                <a:cs typeface="Arial" panose="020B0604020202020204" pitchFamily="34" charset="0"/>
              </a:rPr>
              <a:t>F</a:t>
            </a:r>
            <a:r>
              <a:rPr lang="en-US" sz="2000" b="1" dirty="0" smtClean="0">
                <a:latin typeface="Arial" panose="020B0604020202020204" pitchFamily="34" charset="0"/>
                <a:cs typeface="Arial" panose="020B0604020202020204" pitchFamily="34" charset="0"/>
              </a:rPr>
              <a:t>unding </a:t>
            </a:r>
            <a:r>
              <a:rPr lang="en-US" sz="2000" b="1" dirty="0">
                <a:latin typeface="Arial" panose="020B0604020202020204" pitchFamily="34" charset="0"/>
                <a:cs typeface="Arial" panose="020B0604020202020204" pitchFamily="34" charset="0"/>
              </a:rPr>
              <a:t>and </a:t>
            </a:r>
            <a:r>
              <a:rPr lang="en-US" sz="2000" b="1" dirty="0" smtClean="0">
                <a:latin typeface="Arial" panose="020B0604020202020204" pitchFamily="34" charset="0"/>
                <a:cs typeface="Arial" panose="020B0604020202020204" pitchFamily="34" charset="0"/>
              </a:rPr>
              <a:t>Opportunities - Methods </a:t>
            </a:r>
            <a:r>
              <a:rPr lang="en-US" sz="2000" b="1" dirty="0">
                <a:latin typeface="Arial" panose="020B0604020202020204" pitchFamily="34" charset="0"/>
                <a:cs typeface="Arial" panose="020B0604020202020204" pitchFamily="34" charset="0"/>
              </a:rPr>
              <a:t>to </a:t>
            </a:r>
            <a:r>
              <a:rPr lang="en-US" sz="2000" b="1" dirty="0" smtClean="0">
                <a:latin typeface="Arial" panose="020B0604020202020204" pitchFamily="34" charset="0"/>
                <a:cs typeface="Arial" panose="020B0604020202020204" pitchFamily="34" charset="0"/>
              </a:rPr>
              <a:t>Manage Demand </a:t>
            </a:r>
            <a:endParaRPr lang="en-US" sz="2000"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34</a:t>
            </a:fld>
            <a:endParaRPr kumimoji="0" lang="en-US" dirty="0"/>
          </a:p>
        </p:txBody>
      </p:sp>
    </p:spTree>
    <p:extLst>
      <p:ext uri="{BB962C8B-B14F-4D97-AF65-F5344CB8AC3E}">
        <p14:creationId xmlns:p14="http://schemas.microsoft.com/office/powerpoint/2010/main" val="27837949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609600" y="1447800"/>
            <a:ext cx="7772400" cy="4572000"/>
          </a:xfrm>
        </p:spPr>
        <p:txBody>
          <a:bodyPr>
            <a:normAutofit/>
          </a:bodyPr>
          <a:lstStyle/>
          <a:p>
            <a:pPr>
              <a:buNone/>
            </a:pPr>
            <a:endParaRPr lang="en-US" sz="3200" b="1" dirty="0" smtClean="0">
              <a:latin typeface="Arial" pitchFamily="34" charset="0"/>
              <a:cs typeface="Arial" pitchFamily="34" charset="0"/>
            </a:endParaRPr>
          </a:p>
          <a:p>
            <a:pPr algn="ctr">
              <a:buNone/>
            </a:pPr>
            <a:r>
              <a:rPr lang="en-US" sz="4000" b="1" dirty="0" smtClean="0">
                <a:latin typeface="Arial" pitchFamily="34" charset="0"/>
                <a:cs typeface="Arial" pitchFamily="34" charset="0"/>
              </a:rPr>
              <a:t>Dispatch and Technology</a:t>
            </a:r>
            <a:endParaRPr lang="en-US" sz="4000" b="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35</a:t>
            </a:fld>
            <a:endParaRPr kumimoji="0"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Dispatch and Technology Recommendations</a:t>
            </a:r>
            <a:endParaRPr lang="en-US" dirty="0"/>
          </a:p>
        </p:txBody>
      </p:sp>
      <p:sp>
        <p:nvSpPr>
          <p:cNvPr id="3" name="Content Placeholder 2"/>
          <p:cNvSpPr>
            <a:spLocks noGrp="1"/>
          </p:cNvSpPr>
          <p:nvPr>
            <p:ph sz="quarter" idx="1"/>
          </p:nvPr>
        </p:nvSpPr>
        <p:spPr>
          <a:xfrm>
            <a:off x="838200" y="2362200"/>
            <a:ext cx="7772400" cy="2438400"/>
          </a:xfrm>
        </p:spPr>
        <p:txBody>
          <a:bodyPr>
            <a:normAutofit/>
          </a:bodyPr>
          <a:lstStyle/>
          <a:p>
            <a:r>
              <a:rPr lang="en-US" sz="2000" b="1" dirty="0" smtClean="0">
                <a:latin typeface="Arial" panose="020B0604020202020204" pitchFamily="34" charset="0"/>
                <a:cs typeface="Arial" panose="020B0604020202020204" pitchFamily="34" charset="0"/>
              </a:rPr>
              <a:t>Utilize </a:t>
            </a:r>
            <a:r>
              <a:rPr lang="en-US" sz="2000" b="1" dirty="0">
                <a:latin typeface="Arial" panose="020B0604020202020204" pitchFamily="34" charset="0"/>
                <a:cs typeface="Arial" panose="020B0604020202020204" pitchFamily="34" charset="0"/>
              </a:rPr>
              <a:t>Automatic Vehicle Location (AVL) </a:t>
            </a:r>
            <a:r>
              <a:rPr lang="en-US" sz="2000" b="1" dirty="0" smtClean="0">
                <a:latin typeface="Arial" panose="020B0604020202020204" pitchFamily="34" charset="0"/>
                <a:cs typeface="Arial" panose="020B0604020202020204" pitchFamily="34" charset="0"/>
              </a:rPr>
              <a:t>Technology </a:t>
            </a:r>
            <a:endParaRPr lang="en-US" sz="2000" b="1" dirty="0">
              <a:latin typeface="Arial" panose="020B0604020202020204" pitchFamily="34" charset="0"/>
              <a:cs typeface="Arial" panose="020B0604020202020204" pitchFamily="34" charset="0"/>
            </a:endParaRPr>
          </a:p>
          <a:p>
            <a:pPr marL="0" indent="0">
              <a:buNone/>
            </a:pPr>
            <a:endParaRPr lang="en-US" sz="2000" b="1" dirty="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Streamline Call </a:t>
            </a:r>
            <a:r>
              <a:rPr lang="en-US" sz="2000" b="1" dirty="0">
                <a:latin typeface="Arial" panose="020B0604020202020204" pitchFamily="34" charset="0"/>
                <a:cs typeface="Arial" panose="020B0604020202020204" pitchFamily="34" charset="0"/>
              </a:rPr>
              <a:t>T</a:t>
            </a:r>
            <a:r>
              <a:rPr lang="en-US" sz="2000" b="1" dirty="0" smtClean="0">
                <a:latin typeface="Arial" panose="020B0604020202020204" pitchFamily="34" charset="0"/>
                <a:cs typeface="Arial" panose="020B0604020202020204" pitchFamily="34" charset="0"/>
              </a:rPr>
              <a:t>aking Process</a:t>
            </a:r>
            <a:endParaRPr lang="en-US" sz="2000" b="1" dirty="0">
              <a:latin typeface="Arial" panose="020B0604020202020204" pitchFamily="34" charset="0"/>
              <a:cs typeface="Arial" panose="020B0604020202020204" pitchFamily="34" charset="0"/>
            </a:endParaRPr>
          </a:p>
          <a:p>
            <a:pPr marL="0" indent="0">
              <a:buNone/>
            </a:pPr>
            <a:endParaRPr lang="en-US" sz="2000" b="1" dirty="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Prompt Responders - Acknowledgement</a:t>
            </a:r>
            <a:endParaRPr lang="en-US" sz="2000" b="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36</a:t>
            </a:fld>
            <a:endParaRPr kumimoji="0"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609600" y="1447800"/>
            <a:ext cx="7772400" cy="4572000"/>
          </a:xfrm>
        </p:spPr>
        <p:txBody>
          <a:bodyPr>
            <a:normAutofit/>
          </a:bodyPr>
          <a:lstStyle/>
          <a:p>
            <a:pPr>
              <a:buNone/>
            </a:pPr>
            <a:endParaRPr lang="en-US" sz="3200" b="1" dirty="0" smtClean="0">
              <a:latin typeface="Arial" pitchFamily="34" charset="0"/>
              <a:cs typeface="Arial" pitchFamily="34" charset="0"/>
            </a:endParaRPr>
          </a:p>
          <a:p>
            <a:pPr algn="ctr">
              <a:buNone/>
            </a:pPr>
            <a:r>
              <a:rPr lang="en-US" sz="4000" b="1" dirty="0" smtClean="0">
                <a:latin typeface="Arial" pitchFamily="34" charset="0"/>
                <a:cs typeface="Arial" pitchFamily="34" charset="0"/>
              </a:rPr>
              <a:t>Staffing of Emergency Operations</a:t>
            </a:r>
            <a:endParaRPr lang="en-US" sz="4000" b="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37</a:t>
            </a:fld>
            <a:endParaRPr kumimoji="0"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Staffing of Emergency Operations Recommendations</a:t>
            </a:r>
            <a:endParaRPr lang="en-US" dirty="0"/>
          </a:p>
        </p:txBody>
      </p:sp>
      <p:sp>
        <p:nvSpPr>
          <p:cNvPr id="3" name="Content Placeholder 2"/>
          <p:cNvSpPr>
            <a:spLocks noGrp="1"/>
          </p:cNvSpPr>
          <p:nvPr>
            <p:ph sz="quarter" idx="1"/>
          </p:nvPr>
        </p:nvSpPr>
        <p:spPr>
          <a:xfrm>
            <a:off x="838200" y="2286000"/>
            <a:ext cx="7772400" cy="3048000"/>
          </a:xfrm>
        </p:spPr>
        <p:txBody>
          <a:bodyPr>
            <a:normAutofit/>
          </a:bodyPr>
          <a:lstStyle/>
          <a:p>
            <a:r>
              <a:rPr lang="en-US" sz="2400" b="1" dirty="0" smtClean="0">
                <a:latin typeface="Arial" panose="020B0604020202020204" pitchFamily="34" charset="0"/>
                <a:cs typeface="Arial" panose="020B0604020202020204" pitchFamily="34" charset="0"/>
              </a:rPr>
              <a:t>Staff Emergency Operations at 3,634 FTE (plus/minus 3%)</a:t>
            </a:r>
          </a:p>
          <a:p>
            <a:pPr lvl="1"/>
            <a:r>
              <a:rPr lang="en-US" sz="2200" b="1" dirty="0" smtClean="0">
                <a:latin typeface="Arial" panose="020B0604020202020204" pitchFamily="34" charset="0"/>
                <a:cs typeface="Arial" panose="020B0604020202020204" pitchFamily="34" charset="0"/>
              </a:rPr>
              <a:t>Staffing in Emergency Operations (plus Life Safety, Staff, Logistics, etc.)</a:t>
            </a:r>
          </a:p>
          <a:p>
            <a:pPr lvl="1"/>
            <a:r>
              <a:rPr lang="en-US" sz="2200" b="1" dirty="0" smtClean="0">
                <a:latin typeface="Arial" panose="020B0604020202020204" pitchFamily="34" charset="0"/>
                <a:cs typeface="Arial" panose="020B0604020202020204" pitchFamily="34" charset="0"/>
              </a:rPr>
              <a:t>Constant Staffing</a:t>
            </a:r>
          </a:p>
          <a:p>
            <a:pPr lvl="1"/>
            <a:r>
              <a:rPr lang="en-US" sz="2200" b="1" dirty="0" smtClean="0">
                <a:latin typeface="Arial" panose="020B0604020202020204" pitchFamily="34" charset="0"/>
                <a:cs typeface="Arial" panose="020B0604020202020204" pitchFamily="34" charset="0"/>
              </a:rPr>
              <a:t>Most Efficient Balance Between FTE and Overtime</a:t>
            </a:r>
          </a:p>
          <a:p>
            <a:pPr lvl="1"/>
            <a:r>
              <a:rPr lang="en-US" sz="2200" b="1" dirty="0" smtClean="0">
                <a:latin typeface="Arial" panose="020B0604020202020204" pitchFamily="34" charset="0"/>
                <a:cs typeface="Arial" panose="020B0604020202020204" pitchFamily="34" charset="0"/>
              </a:rPr>
              <a:t>Staffing Factor = 4.3 </a:t>
            </a:r>
            <a:endParaRPr lang="en-US" sz="2200"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38</a:t>
            </a:fld>
            <a:endParaRPr kumimoji="0"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609600" y="1447800"/>
            <a:ext cx="7772400" cy="4572000"/>
          </a:xfrm>
        </p:spPr>
        <p:txBody>
          <a:bodyPr>
            <a:normAutofit/>
          </a:bodyPr>
          <a:lstStyle/>
          <a:p>
            <a:pPr>
              <a:buNone/>
            </a:pPr>
            <a:endParaRPr lang="en-US" sz="3200" b="1" dirty="0" smtClean="0">
              <a:latin typeface="Arial" pitchFamily="34" charset="0"/>
              <a:cs typeface="Arial" pitchFamily="34" charset="0"/>
            </a:endParaRPr>
          </a:p>
          <a:p>
            <a:pPr>
              <a:buNone/>
            </a:pPr>
            <a:endParaRPr lang="en-US" sz="3200" b="1" dirty="0" smtClean="0">
              <a:latin typeface="Arial" pitchFamily="34" charset="0"/>
              <a:cs typeface="Arial" pitchFamily="34" charset="0"/>
            </a:endParaRPr>
          </a:p>
          <a:p>
            <a:pPr algn="ctr">
              <a:buNone/>
            </a:pPr>
            <a:r>
              <a:rPr lang="en-US" sz="4000" b="1" dirty="0" smtClean="0">
                <a:latin typeface="Arial" pitchFamily="34" charset="0"/>
                <a:cs typeface="Arial" pitchFamily="34" charset="0"/>
              </a:rPr>
              <a:t>Life Safety Bureau</a:t>
            </a:r>
            <a:endParaRPr lang="en-US" sz="4000" b="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39</a:t>
            </a:fld>
            <a:endParaRPr kumimoji="0"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1143000"/>
          </a:xfrm>
        </p:spPr>
        <p:txBody>
          <a:bodyPr/>
          <a:lstStyle/>
          <a:p>
            <a:r>
              <a:rPr lang="en-US" b="1" dirty="0" smtClean="0"/>
              <a:t>Our Process – First-Hand</a:t>
            </a:r>
            <a:endParaRPr lang="en-US" dirty="0"/>
          </a:p>
        </p:txBody>
      </p:sp>
      <p:sp>
        <p:nvSpPr>
          <p:cNvPr id="3" name="Content Placeholder 2"/>
          <p:cNvSpPr>
            <a:spLocks noGrp="1"/>
          </p:cNvSpPr>
          <p:nvPr>
            <p:ph sz="quarter" idx="1"/>
          </p:nvPr>
        </p:nvSpPr>
        <p:spPr>
          <a:xfrm>
            <a:off x="838200" y="1676400"/>
            <a:ext cx="7772400" cy="4572000"/>
          </a:xfrm>
        </p:spPr>
        <p:txBody>
          <a:bodyPr>
            <a:normAutofit fontScale="92500" lnSpcReduction="10000"/>
          </a:bodyPr>
          <a:lstStyle/>
          <a:p>
            <a:r>
              <a:rPr lang="en-US" sz="2200" b="1" dirty="0" smtClean="0">
                <a:latin typeface="Arial" pitchFamily="34" charset="0"/>
                <a:cs typeface="Arial" pitchFamily="34" charset="0"/>
              </a:rPr>
              <a:t>Fire Executive Staff</a:t>
            </a:r>
          </a:p>
          <a:p>
            <a:r>
              <a:rPr lang="en-US" sz="2200" b="1" dirty="0" smtClean="0">
                <a:latin typeface="Arial" pitchFamily="34" charset="0"/>
                <a:cs typeface="Arial" pitchFamily="34" charset="0"/>
              </a:rPr>
              <a:t>Fire Management</a:t>
            </a:r>
          </a:p>
          <a:p>
            <a:pPr lvl="1"/>
            <a:r>
              <a:rPr lang="en-US" sz="2200" b="1" dirty="0" smtClean="0">
                <a:latin typeface="Arial" pitchFamily="34" charset="0"/>
                <a:cs typeface="Arial" pitchFamily="34" charset="0"/>
              </a:rPr>
              <a:t>Prevention, Logistics, Operations and Special Operations, Training, Administration</a:t>
            </a:r>
          </a:p>
          <a:p>
            <a:r>
              <a:rPr lang="en-US" sz="2200" b="1" dirty="0" smtClean="0">
                <a:latin typeface="Arial" pitchFamily="34" charset="0"/>
                <a:cs typeface="Arial" pitchFamily="34" charset="0"/>
              </a:rPr>
              <a:t>Firefighters and Fire Officers</a:t>
            </a:r>
          </a:p>
          <a:p>
            <a:r>
              <a:rPr lang="en-US" sz="2200" b="1" dirty="0" smtClean="0">
                <a:latin typeface="Arial" pitchFamily="34" charset="0"/>
                <a:cs typeface="Arial" pitchFamily="34" charset="0"/>
              </a:rPr>
              <a:t> Medical Director</a:t>
            </a:r>
          </a:p>
          <a:p>
            <a:r>
              <a:rPr lang="en-US" sz="2200" b="1" dirty="0" smtClean="0">
                <a:latin typeface="Arial" pitchFamily="34" charset="0"/>
                <a:cs typeface="Arial" pitchFamily="34" charset="0"/>
              </a:rPr>
              <a:t>Mayor’s Office</a:t>
            </a:r>
          </a:p>
          <a:p>
            <a:r>
              <a:rPr lang="en-US" sz="2200" b="1" dirty="0" smtClean="0">
                <a:latin typeface="Arial" pitchFamily="34" charset="0"/>
                <a:cs typeface="Arial" pitchFamily="34" charset="0"/>
              </a:rPr>
              <a:t>Finance, Emergency Management, Dispatch, Fleet, Human Resources</a:t>
            </a:r>
          </a:p>
          <a:p>
            <a:r>
              <a:rPr lang="en-US" sz="2200" b="1" dirty="0" smtClean="0">
                <a:latin typeface="Arial" pitchFamily="34" charset="0"/>
                <a:cs typeface="Arial" pitchFamily="34" charset="0"/>
              </a:rPr>
              <a:t>Houston Black Firefighters Association</a:t>
            </a:r>
          </a:p>
          <a:p>
            <a:r>
              <a:rPr lang="en-US" sz="2200" b="1" dirty="0" smtClean="0">
                <a:latin typeface="Arial" pitchFamily="34" charset="0"/>
                <a:cs typeface="Arial" pitchFamily="34" charset="0"/>
              </a:rPr>
              <a:t>Houston Professional Firefighters Association - International Association of Fire Fighters Local 341</a:t>
            </a:r>
          </a:p>
          <a:p>
            <a:r>
              <a:rPr lang="en-US" sz="2200" b="1" dirty="0" smtClean="0">
                <a:latin typeface="Arial" pitchFamily="34" charset="0"/>
                <a:cs typeface="Arial" pitchFamily="34" charset="0"/>
              </a:rPr>
              <a:t>Houston Female Firefighters and Fire Officers</a:t>
            </a:r>
          </a:p>
          <a:p>
            <a:endParaRPr lang="en-US" b="1" dirty="0" smtClean="0">
              <a:latin typeface="Arial" pitchFamily="34" charset="0"/>
              <a:cs typeface="Arial" pitchFamily="34" charset="0"/>
            </a:endParaRPr>
          </a:p>
          <a:p>
            <a:endParaRPr lang="en-US" b="1" dirty="0" smtClean="0">
              <a:latin typeface="Arial" pitchFamily="34" charset="0"/>
              <a:cs typeface="Arial" pitchFamily="34" charset="0"/>
            </a:endParaRPr>
          </a:p>
          <a:p>
            <a:pPr lvl="1"/>
            <a:endParaRPr lang="en-US" sz="2800" b="1"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4</a:t>
            </a:fld>
            <a:endParaRPr kumimoji="0"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Life Safety Bureau Recommendations</a:t>
            </a:r>
            <a:endParaRPr lang="en-US" dirty="0"/>
          </a:p>
        </p:txBody>
      </p:sp>
      <p:sp>
        <p:nvSpPr>
          <p:cNvPr id="3" name="Content Placeholder 2"/>
          <p:cNvSpPr>
            <a:spLocks noGrp="1"/>
          </p:cNvSpPr>
          <p:nvPr>
            <p:ph sz="quarter" idx="1"/>
          </p:nvPr>
        </p:nvSpPr>
        <p:spPr>
          <a:xfrm>
            <a:off x="762000" y="2438400"/>
            <a:ext cx="7772400" cy="2667000"/>
          </a:xfrm>
        </p:spPr>
        <p:txBody>
          <a:bodyPr>
            <a:noAutofit/>
          </a:bodyPr>
          <a:lstStyle/>
          <a:p>
            <a:r>
              <a:rPr lang="en-US" sz="2000" b="1" dirty="0" smtClean="0">
                <a:latin typeface="Arial" panose="020B0604020202020204" pitchFamily="34" charset="0"/>
                <a:cs typeface="Arial" panose="020B0604020202020204" pitchFamily="34" charset="0"/>
              </a:rPr>
              <a:t>Basic </a:t>
            </a:r>
            <a:r>
              <a:rPr lang="en-US" sz="2000" b="1" dirty="0">
                <a:latin typeface="Arial" panose="020B0604020202020204" pitchFamily="34" charset="0"/>
                <a:cs typeface="Arial" panose="020B0604020202020204" pitchFamily="34" charset="0"/>
              </a:rPr>
              <a:t>R</a:t>
            </a:r>
            <a:r>
              <a:rPr lang="en-US" sz="2000" b="1" dirty="0" smtClean="0">
                <a:latin typeface="Arial" panose="020B0604020202020204" pitchFamily="34" charset="0"/>
                <a:cs typeface="Arial" panose="020B0604020202020204" pitchFamily="34" charset="0"/>
              </a:rPr>
              <a:t>esources – vehicles, computers </a:t>
            </a:r>
            <a:endParaRPr lang="en-US" sz="2000" b="1" dirty="0">
              <a:latin typeface="Arial" panose="020B0604020202020204" pitchFamily="34" charset="0"/>
              <a:cs typeface="Arial" panose="020B0604020202020204" pitchFamily="34" charset="0"/>
            </a:endParaRPr>
          </a:p>
          <a:p>
            <a:pPr marL="0" indent="0">
              <a:buNone/>
            </a:pPr>
            <a:r>
              <a:rPr lang="en-US" sz="2000" b="1" dirty="0">
                <a:latin typeface="Arial" panose="020B0604020202020204" pitchFamily="34" charset="0"/>
                <a:cs typeface="Arial" panose="020B0604020202020204" pitchFamily="34" charset="0"/>
              </a:rPr>
              <a:t> </a:t>
            </a:r>
            <a:endParaRPr lang="en-US" sz="1200" b="1" dirty="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Inspection Management System</a:t>
            </a:r>
          </a:p>
          <a:p>
            <a:endParaRPr lang="en-US" sz="2000" b="1" dirty="0" smtClean="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Business and Organizational Best Practices -strategic plan, standard operating procedures, internal communications plan </a:t>
            </a:r>
          </a:p>
          <a:p>
            <a:endParaRPr lang="en-US" sz="2000" b="1" dirty="0" smtClean="0">
              <a:latin typeface="Arial" panose="020B0604020202020204" pitchFamily="34" charset="0"/>
              <a:cs typeface="Arial" panose="020B0604020202020204" pitchFamily="34" charset="0"/>
            </a:endParaRPr>
          </a:p>
          <a:p>
            <a:endParaRPr lang="en-US" sz="2000" b="1"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40</a:t>
            </a:fld>
            <a:endParaRPr kumimoji="0"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Life Safety Bureau Recommendations</a:t>
            </a:r>
            <a:endParaRPr lang="en-US" dirty="0"/>
          </a:p>
        </p:txBody>
      </p:sp>
      <p:sp>
        <p:nvSpPr>
          <p:cNvPr id="3" name="Content Placeholder 2"/>
          <p:cNvSpPr>
            <a:spLocks noGrp="1"/>
          </p:cNvSpPr>
          <p:nvPr>
            <p:ph sz="quarter" idx="1"/>
          </p:nvPr>
        </p:nvSpPr>
        <p:spPr>
          <a:xfrm>
            <a:off x="914400" y="2057400"/>
            <a:ext cx="7772400" cy="3200400"/>
          </a:xfrm>
        </p:spPr>
        <p:txBody>
          <a:bodyPr>
            <a:noAutofit/>
          </a:bodyPr>
          <a:lstStyle/>
          <a:p>
            <a:r>
              <a:rPr lang="en-US" sz="2000" b="1" dirty="0" smtClean="0">
                <a:latin typeface="Arial" panose="020B0604020202020204" pitchFamily="34" charset="0"/>
                <a:cs typeface="Arial" panose="020B0604020202020204" pitchFamily="34" charset="0"/>
              </a:rPr>
              <a:t>Access to Fire Experience Data</a:t>
            </a:r>
          </a:p>
          <a:p>
            <a:endParaRPr lang="en-US" sz="2000" b="1" dirty="0" smtClean="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Community Risk Reduction Strategy – Target Risk Based on Data </a:t>
            </a:r>
          </a:p>
          <a:p>
            <a:pPr marL="0" indent="0">
              <a:buNone/>
            </a:pPr>
            <a:endParaRPr lang="en-US" sz="2000" b="1" dirty="0" smtClean="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Increase Bureau Involvement – Construction Review Process - FPE’s </a:t>
            </a:r>
          </a:p>
          <a:p>
            <a:endParaRPr lang="en-US" sz="2400"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41</a:t>
            </a:fld>
            <a:endParaRPr kumimoji="0"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609600" y="1447800"/>
            <a:ext cx="7772400" cy="4572000"/>
          </a:xfrm>
        </p:spPr>
        <p:txBody>
          <a:bodyPr>
            <a:normAutofit/>
          </a:bodyPr>
          <a:lstStyle/>
          <a:p>
            <a:pPr>
              <a:buNone/>
            </a:pPr>
            <a:endParaRPr lang="en-US" sz="3200" b="1" dirty="0" smtClean="0">
              <a:latin typeface="Arial" pitchFamily="34" charset="0"/>
              <a:cs typeface="Arial" pitchFamily="34" charset="0"/>
            </a:endParaRPr>
          </a:p>
          <a:p>
            <a:pPr>
              <a:buNone/>
            </a:pPr>
            <a:endParaRPr lang="en-US" sz="3200" b="1" dirty="0" smtClean="0">
              <a:latin typeface="Arial" pitchFamily="34" charset="0"/>
              <a:cs typeface="Arial" pitchFamily="34" charset="0"/>
            </a:endParaRPr>
          </a:p>
          <a:p>
            <a:pPr algn="ctr">
              <a:buNone/>
            </a:pPr>
            <a:r>
              <a:rPr lang="en-US" sz="4000" b="1" dirty="0" smtClean="0">
                <a:latin typeface="Arial" pitchFamily="34" charset="0"/>
                <a:cs typeface="Arial" pitchFamily="34" charset="0"/>
              </a:rPr>
              <a:t>Arson Bureau</a:t>
            </a:r>
            <a:endParaRPr lang="en-US" sz="4000" b="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42</a:t>
            </a:fld>
            <a:endParaRPr kumimoji="0"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Arson Bureau Recommendations</a:t>
            </a:r>
            <a:endParaRPr lang="en-US" dirty="0"/>
          </a:p>
        </p:txBody>
      </p:sp>
      <p:sp>
        <p:nvSpPr>
          <p:cNvPr id="3" name="Content Placeholder 2"/>
          <p:cNvSpPr>
            <a:spLocks noGrp="1"/>
          </p:cNvSpPr>
          <p:nvPr>
            <p:ph sz="quarter" idx="1"/>
          </p:nvPr>
        </p:nvSpPr>
        <p:spPr>
          <a:xfrm>
            <a:off x="914400" y="2209800"/>
            <a:ext cx="7772400" cy="3124200"/>
          </a:xfrm>
        </p:spPr>
        <p:txBody>
          <a:bodyPr>
            <a:normAutofit/>
          </a:bodyPr>
          <a:lstStyle/>
          <a:p>
            <a:r>
              <a:rPr lang="en-US" sz="2000" b="1" dirty="0" smtClean="0">
                <a:latin typeface="Arial" panose="020B0604020202020204" pitchFamily="34" charset="0"/>
                <a:cs typeface="Arial" panose="020B0604020202020204" pitchFamily="34" charset="0"/>
              </a:rPr>
              <a:t>Mission Statement</a:t>
            </a:r>
            <a:endParaRPr lang="en-US" sz="2000" b="1" dirty="0">
              <a:latin typeface="Arial" panose="020B0604020202020204" pitchFamily="34" charset="0"/>
              <a:cs typeface="Arial" panose="020B0604020202020204" pitchFamily="34" charset="0"/>
            </a:endParaRPr>
          </a:p>
          <a:p>
            <a:pPr marL="0" indent="0">
              <a:buNone/>
            </a:pPr>
            <a:endParaRPr lang="en-US" sz="2000" b="1" dirty="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Fleet </a:t>
            </a:r>
            <a:r>
              <a:rPr lang="en-US" sz="2000" b="1" dirty="0">
                <a:latin typeface="Arial" panose="020B0604020202020204" pitchFamily="34" charset="0"/>
                <a:cs typeface="Arial" panose="020B0604020202020204" pitchFamily="34" charset="0"/>
              </a:rPr>
              <a:t>M</a:t>
            </a:r>
            <a:r>
              <a:rPr lang="en-US" sz="2000" b="1" dirty="0" smtClean="0">
                <a:latin typeface="Arial" panose="020B0604020202020204" pitchFamily="34" charset="0"/>
                <a:cs typeface="Arial" panose="020B0604020202020204" pitchFamily="34" charset="0"/>
              </a:rPr>
              <a:t>anagement Plan</a:t>
            </a:r>
            <a:endParaRPr lang="en-US" sz="2000" b="1" dirty="0">
              <a:latin typeface="Arial" panose="020B0604020202020204" pitchFamily="34" charset="0"/>
              <a:cs typeface="Arial" panose="020B0604020202020204" pitchFamily="34" charset="0"/>
            </a:endParaRPr>
          </a:p>
          <a:p>
            <a:pPr marL="0" indent="0">
              <a:buNone/>
            </a:pPr>
            <a:endParaRPr lang="en-US" sz="2000" b="1" dirty="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Additional Certifications </a:t>
            </a:r>
            <a:r>
              <a:rPr lang="en-US" sz="2000" b="1" dirty="0">
                <a:latin typeface="Arial" panose="020B0604020202020204" pitchFamily="34" charset="0"/>
                <a:cs typeface="Arial" panose="020B0604020202020204" pitchFamily="34" charset="0"/>
              </a:rPr>
              <a:t>for </a:t>
            </a:r>
            <a:r>
              <a:rPr lang="en-US" sz="2000" b="1" dirty="0" smtClean="0">
                <a:latin typeface="Arial" panose="020B0604020202020204" pitchFamily="34" charset="0"/>
                <a:cs typeface="Arial" panose="020B0604020202020204" pitchFamily="34" charset="0"/>
              </a:rPr>
              <a:t>Fire Investigators</a:t>
            </a:r>
            <a:endParaRPr lang="en-US" sz="2000"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43</a:t>
            </a:fld>
            <a:endParaRPr kumimoji="0"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609600" y="1447800"/>
            <a:ext cx="7772400" cy="4572000"/>
          </a:xfrm>
        </p:spPr>
        <p:txBody>
          <a:bodyPr>
            <a:normAutofit/>
          </a:bodyPr>
          <a:lstStyle/>
          <a:p>
            <a:pPr>
              <a:buNone/>
            </a:pPr>
            <a:endParaRPr lang="en-US" sz="3200" b="1" dirty="0" smtClean="0">
              <a:latin typeface="Arial" pitchFamily="34" charset="0"/>
              <a:cs typeface="Arial" pitchFamily="34" charset="0"/>
            </a:endParaRPr>
          </a:p>
          <a:p>
            <a:pPr algn="ctr">
              <a:buNone/>
            </a:pPr>
            <a:r>
              <a:rPr lang="en-US" sz="4000" b="1" dirty="0" smtClean="0">
                <a:latin typeface="Arial" pitchFamily="34" charset="0"/>
                <a:cs typeface="Arial" pitchFamily="34" charset="0"/>
              </a:rPr>
              <a:t>Firefighter Safety and Health Programs</a:t>
            </a:r>
            <a:endParaRPr lang="en-US" sz="4000" b="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44</a:t>
            </a:fld>
            <a:endParaRPr kumimoji="0"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Firefighter Safety and Health Program Recommendations</a:t>
            </a:r>
            <a:endParaRPr lang="en-US" dirty="0"/>
          </a:p>
        </p:txBody>
      </p:sp>
      <p:sp>
        <p:nvSpPr>
          <p:cNvPr id="3" name="Content Placeholder 2"/>
          <p:cNvSpPr>
            <a:spLocks noGrp="1"/>
          </p:cNvSpPr>
          <p:nvPr>
            <p:ph sz="quarter" idx="1"/>
          </p:nvPr>
        </p:nvSpPr>
        <p:spPr>
          <a:xfrm>
            <a:off x="914400" y="2286000"/>
            <a:ext cx="7772400" cy="3733800"/>
          </a:xfrm>
        </p:spPr>
        <p:txBody>
          <a:bodyPr>
            <a:normAutofit/>
          </a:bodyPr>
          <a:lstStyle/>
          <a:p>
            <a:r>
              <a:rPr lang="en-US" sz="2000" b="1" dirty="0" smtClean="0">
                <a:latin typeface="Arial" panose="020B0604020202020204" pitchFamily="34" charset="0"/>
                <a:cs typeface="Arial" panose="020B0604020202020204" pitchFamily="34" charset="0"/>
              </a:rPr>
              <a:t>Annual </a:t>
            </a:r>
            <a:r>
              <a:rPr lang="en-US" sz="2000" b="1" dirty="0">
                <a:latin typeface="Arial" panose="020B0604020202020204" pitchFamily="34" charset="0"/>
                <a:cs typeface="Arial" panose="020B0604020202020204" pitchFamily="34" charset="0"/>
              </a:rPr>
              <a:t>M</a:t>
            </a:r>
            <a:r>
              <a:rPr lang="en-US" sz="2000" b="1" dirty="0" smtClean="0">
                <a:latin typeface="Arial" panose="020B0604020202020204" pitchFamily="34" charset="0"/>
                <a:cs typeface="Arial" panose="020B0604020202020204" pitchFamily="34" charset="0"/>
              </a:rPr>
              <a:t>edical Evaluations</a:t>
            </a:r>
            <a:endParaRPr lang="en-US" sz="2000" b="1" dirty="0">
              <a:latin typeface="Arial" panose="020B0604020202020204" pitchFamily="34" charset="0"/>
              <a:cs typeface="Arial" panose="020B0604020202020204" pitchFamily="34" charset="0"/>
            </a:endParaRPr>
          </a:p>
          <a:p>
            <a:pPr marL="0" indent="0">
              <a:buNone/>
            </a:pPr>
            <a:endParaRPr lang="en-US" sz="2000" b="1" dirty="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Comprehensive Wellness/Fitness Program</a:t>
            </a:r>
            <a:endParaRPr lang="en-US" sz="2000" b="1" dirty="0">
              <a:latin typeface="Arial" panose="020B0604020202020204" pitchFamily="34" charset="0"/>
              <a:cs typeface="Arial" panose="020B0604020202020204" pitchFamily="34" charset="0"/>
            </a:endParaRPr>
          </a:p>
          <a:p>
            <a:pPr marL="0" indent="0">
              <a:buNone/>
            </a:pPr>
            <a:endParaRPr lang="en-US" sz="2000" b="1" dirty="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Tobacco-Free </a:t>
            </a:r>
            <a:r>
              <a:rPr lang="en-US" sz="2000" b="1" dirty="0">
                <a:latin typeface="Arial" panose="020B0604020202020204" pitchFamily="34" charset="0"/>
                <a:cs typeface="Arial" panose="020B0604020202020204" pitchFamily="34" charset="0"/>
              </a:rPr>
              <a:t>W</a:t>
            </a:r>
            <a:r>
              <a:rPr lang="en-US" sz="2000" b="1" dirty="0" smtClean="0">
                <a:latin typeface="Arial" panose="020B0604020202020204" pitchFamily="34" charset="0"/>
                <a:cs typeface="Arial" panose="020B0604020202020204" pitchFamily="34" charset="0"/>
              </a:rPr>
              <a:t>ork Environment</a:t>
            </a:r>
            <a:endParaRPr lang="en-US" sz="2000" b="1" dirty="0">
              <a:latin typeface="Arial" panose="020B0604020202020204" pitchFamily="34" charset="0"/>
              <a:cs typeface="Arial" panose="020B0604020202020204" pitchFamily="34" charset="0"/>
            </a:endParaRPr>
          </a:p>
          <a:p>
            <a:pPr marL="0" indent="0">
              <a:buNone/>
            </a:pPr>
            <a:endParaRPr lang="en-US" sz="2000" b="1" dirty="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Cancer Awareness/Prevention Program</a:t>
            </a:r>
            <a:endParaRPr lang="en-US" sz="2000"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45</a:t>
            </a:fld>
            <a:endParaRPr kumimoji="0"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Savings and Efficiencies</a:t>
            </a:r>
            <a:endParaRPr lang="en-US" dirty="0"/>
          </a:p>
        </p:txBody>
      </p:sp>
      <p:sp>
        <p:nvSpPr>
          <p:cNvPr id="3" name="Content Placeholder 2"/>
          <p:cNvSpPr>
            <a:spLocks noGrp="1"/>
          </p:cNvSpPr>
          <p:nvPr>
            <p:ph sz="quarter" idx="1"/>
          </p:nvPr>
        </p:nvSpPr>
        <p:spPr>
          <a:xfrm>
            <a:off x="914400" y="1752600"/>
            <a:ext cx="7772400" cy="4572000"/>
          </a:xfrm>
        </p:spPr>
        <p:txBody>
          <a:bodyPr>
            <a:normAutofit/>
          </a:bodyPr>
          <a:lstStyle/>
          <a:p>
            <a:r>
              <a:rPr lang="en-US" sz="2400" b="1" dirty="0" smtClean="0">
                <a:latin typeface="Arial" pitchFamily="34" charset="0"/>
                <a:cs typeface="Arial" pitchFamily="34" charset="0"/>
              </a:rPr>
              <a:t>Emergency Call Taking and Dispatch</a:t>
            </a:r>
          </a:p>
          <a:p>
            <a:r>
              <a:rPr lang="en-US" sz="2400" b="1" dirty="0" smtClean="0">
                <a:latin typeface="Arial" pitchFamily="34" charset="0"/>
                <a:cs typeface="Arial" pitchFamily="34" charset="0"/>
              </a:rPr>
              <a:t>Overtime Management</a:t>
            </a:r>
          </a:p>
          <a:p>
            <a:r>
              <a:rPr lang="en-US" sz="2400" b="1" dirty="0" smtClean="0">
                <a:latin typeface="Arial" pitchFamily="34" charset="0"/>
                <a:cs typeface="Arial" pitchFamily="34" charset="0"/>
              </a:rPr>
              <a:t>Increased Efficiency in Life Safety Bureau</a:t>
            </a:r>
          </a:p>
          <a:p>
            <a:pPr lvl="1"/>
            <a:r>
              <a:rPr lang="en-US" b="1" dirty="0" smtClean="0">
                <a:latin typeface="Arial" pitchFamily="34" charset="0"/>
                <a:cs typeface="Arial" pitchFamily="34" charset="0"/>
              </a:rPr>
              <a:t>Deployment of Technology</a:t>
            </a:r>
          </a:p>
          <a:p>
            <a:pPr lvl="1"/>
            <a:r>
              <a:rPr lang="en-US" b="1" dirty="0" smtClean="0">
                <a:latin typeface="Arial" pitchFamily="34" charset="0"/>
                <a:cs typeface="Arial" pitchFamily="34" charset="0"/>
              </a:rPr>
              <a:t>Involvement in Construction Process</a:t>
            </a:r>
          </a:p>
          <a:p>
            <a:pPr lvl="1"/>
            <a:r>
              <a:rPr lang="en-US" b="1" dirty="0" smtClean="0">
                <a:latin typeface="Arial" pitchFamily="34" charset="0"/>
                <a:cs typeface="Arial" pitchFamily="34" charset="0"/>
              </a:rPr>
              <a:t>Focus on Risk</a:t>
            </a:r>
          </a:p>
          <a:p>
            <a:r>
              <a:rPr lang="en-US" sz="2400" b="1" dirty="0" smtClean="0">
                <a:latin typeface="Arial" pitchFamily="34" charset="0"/>
                <a:cs typeface="Arial" pitchFamily="34" charset="0"/>
              </a:rPr>
              <a:t>Hazmat Fee Changes</a:t>
            </a:r>
          </a:p>
          <a:p>
            <a:r>
              <a:rPr lang="en-US" sz="2400" b="1" dirty="0" smtClean="0">
                <a:latin typeface="Arial" pitchFamily="34" charset="0"/>
                <a:cs typeface="Arial" pitchFamily="34" charset="0"/>
              </a:rPr>
              <a:t>Response Time Reductions</a:t>
            </a:r>
          </a:p>
          <a:p>
            <a:r>
              <a:rPr lang="en-US" sz="2400" b="1" dirty="0" smtClean="0">
                <a:latin typeface="Arial" pitchFamily="34" charset="0"/>
                <a:cs typeface="Arial" pitchFamily="34" charset="0"/>
              </a:rPr>
              <a:t>Recruitment</a:t>
            </a:r>
          </a:p>
          <a:p>
            <a:r>
              <a:rPr lang="en-US" sz="2400" b="1" dirty="0" smtClean="0">
                <a:latin typeface="Arial" pitchFamily="34" charset="0"/>
                <a:cs typeface="Arial" pitchFamily="34" charset="0"/>
              </a:rPr>
              <a:t>Purchasing</a:t>
            </a:r>
            <a:endParaRPr lang="en-US" sz="2400" b="1" dirty="0" smtClean="0">
              <a:latin typeface="Arial" pitchFamily="34" charset="0"/>
              <a:cs typeface="Arial" pitchFamily="34" charset="0"/>
            </a:endParaRPr>
          </a:p>
          <a:p>
            <a:endParaRPr lang="en-US" b="1" dirty="0" smtClean="0">
              <a:latin typeface="Arial" pitchFamily="34" charset="0"/>
              <a:cs typeface="Arial" pitchFamily="34" charset="0"/>
            </a:endParaRPr>
          </a:p>
          <a:p>
            <a:endParaRPr lang="en-US" b="1" dirty="0" smtClean="0">
              <a:latin typeface="Arial" pitchFamily="34" charset="0"/>
              <a:cs typeface="Arial" pitchFamily="34" charset="0"/>
            </a:endParaRPr>
          </a:p>
          <a:p>
            <a:endParaRPr lang="en-US" sz="2400" b="1" dirty="0" smtClean="0">
              <a:latin typeface="Arial" pitchFamily="34" charset="0"/>
              <a:cs typeface="Arial" pitchFamily="34" charset="0"/>
            </a:endParaRPr>
          </a:p>
          <a:p>
            <a:endParaRPr lang="en-US" sz="2400" b="1"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46</a:t>
            </a:fld>
            <a:endParaRPr kumimoji="0"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Summary</a:t>
            </a:r>
            <a:endParaRPr lang="en-US" dirty="0"/>
          </a:p>
        </p:txBody>
      </p:sp>
      <p:sp>
        <p:nvSpPr>
          <p:cNvPr id="3" name="Content Placeholder 2"/>
          <p:cNvSpPr>
            <a:spLocks noGrp="1"/>
          </p:cNvSpPr>
          <p:nvPr>
            <p:ph sz="quarter" idx="1"/>
          </p:nvPr>
        </p:nvSpPr>
        <p:spPr>
          <a:xfrm>
            <a:off x="914400" y="1752600"/>
            <a:ext cx="7772400" cy="4572000"/>
          </a:xfrm>
        </p:spPr>
        <p:txBody>
          <a:bodyPr>
            <a:normAutofit/>
          </a:bodyPr>
          <a:lstStyle/>
          <a:p>
            <a:r>
              <a:rPr lang="en-US" sz="2400" b="1" dirty="0" smtClean="0">
                <a:latin typeface="Arial" pitchFamily="34" charset="0"/>
                <a:cs typeface="Arial" pitchFamily="34" charset="0"/>
              </a:rPr>
              <a:t>Highly Active Emergency Response System</a:t>
            </a:r>
          </a:p>
          <a:p>
            <a:r>
              <a:rPr lang="en-US" sz="2400" b="1" dirty="0" smtClean="0">
                <a:latin typeface="Arial" pitchFamily="34" charset="0"/>
                <a:cs typeface="Arial" pitchFamily="34" charset="0"/>
              </a:rPr>
              <a:t>Efficient Use of Resources</a:t>
            </a:r>
          </a:p>
          <a:p>
            <a:r>
              <a:rPr lang="en-US" sz="2400" b="1" dirty="0" smtClean="0">
                <a:latin typeface="Arial" pitchFamily="34" charset="0"/>
                <a:cs typeface="Arial" pitchFamily="34" charset="0"/>
              </a:rPr>
              <a:t>Challenging Service Area</a:t>
            </a:r>
          </a:p>
          <a:p>
            <a:r>
              <a:rPr lang="en-US" sz="2400" b="1" dirty="0" smtClean="0">
                <a:latin typeface="Arial" pitchFamily="34" charset="0"/>
                <a:cs typeface="Arial" pitchFamily="34" charset="0"/>
              </a:rPr>
              <a:t>Dedicated Staff</a:t>
            </a:r>
          </a:p>
          <a:p>
            <a:r>
              <a:rPr lang="en-US" sz="2400" b="1" dirty="0" smtClean="0">
                <a:latin typeface="Arial" pitchFamily="34" charset="0"/>
                <a:cs typeface="Arial" pitchFamily="34" charset="0"/>
              </a:rPr>
              <a:t>Fiscal Constraints</a:t>
            </a:r>
          </a:p>
          <a:p>
            <a:r>
              <a:rPr lang="en-US" sz="2400" b="1" dirty="0" smtClean="0">
                <a:latin typeface="Arial" pitchFamily="34" charset="0"/>
                <a:cs typeface="Arial" pitchFamily="34" charset="0"/>
              </a:rPr>
              <a:t>Need for Investment</a:t>
            </a:r>
          </a:p>
          <a:p>
            <a:r>
              <a:rPr lang="en-US" sz="2400" b="1" dirty="0" smtClean="0">
                <a:latin typeface="Arial" pitchFamily="34" charset="0"/>
                <a:cs typeface="Arial" pitchFamily="34" charset="0"/>
              </a:rPr>
              <a:t>Prioritization of Needs</a:t>
            </a: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47</a:t>
            </a:fld>
            <a:endParaRPr kumimoji="0"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1066800"/>
            <a:ext cx="7772400" cy="4572000"/>
          </a:xfrm>
        </p:spPr>
        <p:txBody>
          <a:bodyPr>
            <a:normAutofit/>
          </a:bodyPr>
          <a:lstStyle/>
          <a:p>
            <a:pPr algn="ctr">
              <a:buNone/>
            </a:pPr>
            <a:r>
              <a:rPr lang="en-US" sz="2800" b="1" dirty="0" smtClean="0">
                <a:latin typeface="Arial" pitchFamily="34" charset="0"/>
                <a:cs typeface="Arial" pitchFamily="34" charset="0"/>
              </a:rPr>
              <a:t>Thank you – to HFD and City of Houston Staffs</a:t>
            </a:r>
          </a:p>
          <a:p>
            <a:pPr algn="ctr">
              <a:buNone/>
            </a:pPr>
            <a:endParaRPr lang="en-US" sz="2800" b="1" dirty="0" smtClean="0">
              <a:latin typeface="Arial" pitchFamily="34" charset="0"/>
              <a:cs typeface="Arial" pitchFamily="34" charset="0"/>
            </a:endParaRPr>
          </a:p>
          <a:p>
            <a:pPr algn="ctr">
              <a:buNone/>
            </a:pPr>
            <a:r>
              <a:rPr lang="en-US" sz="2800" b="1" dirty="0" smtClean="0">
                <a:latin typeface="Arial" pitchFamily="34" charset="0"/>
                <a:cs typeface="Arial" pitchFamily="34" charset="0"/>
              </a:rPr>
              <a:t>Questions?</a:t>
            </a:r>
            <a:endParaRPr lang="en-US" sz="2800" b="1" dirty="0">
              <a:latin typeface="Arial" pitchFamily="34" charset="0"/>
              <a:cs typeface="Arial" pitchFamily="34" charset="0"/>
            </a:endParaRPr>
          </a:p>
        </p:txBody>
      </p:sp>
      <p:pic>
        <p:nvPicPr>
          <p:cNvPr id="5" name="Picture 4" descr="bluegoldnodropshadow.gif"/>
          <p:cNvPicPr>
            <a:picLocks noChangeAspect="1"/>
          </p:cNvPicPr>
          <p:nvPr/>
        </p:nvPicPr>
        <p:blipFill>
          <a:blip r:embed="rId2" cstate="print"/>
          <a:srcRect/>
          <a:stretch>
            <a:fillRect/>
          </a:stretch>
        </p:blipFill>
        <p:spPr bwMode="auto">
          <a:xfrm>
            <a:off x="5784734" y="5562600"/>
            <a:ext cx="3070629" cy="1038225"/>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6F42FDE4-A7DD-41A7-A0A6-9B649FB43336}" type="slidenum">
              <a:rPr kumimoji="0" lang="en-US" smtClean="0"/>
              <a:pPr/>
              <a:t>48</a:t>
            </a:fld>
            <a:endParaRPr kumimoji="0"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7772400" cy="1143000"/>
          </a:xfrm>
        </p:spPr>
        <p:txBody>
          <a:bodyPr/>
          <a:lstStyle/>
          <a:p>
            <a:r>
              <a:rPr lang="en-US" b="1" dirty="0" smtClean="0"/>
              <a:t>Our Process – First-Hand</a:t>
            </a:r>
            <a:endParaRPr lang="en-US" dirty="0"/>
          </a:p>
        </p:txBody>
      </p:sp>
      <p:sp>
        <p:nvSpPr>
          <p:cNvPr id="3" name="Content Placeholder 2"/>
          <p:cNvSpPr>
            <a:spLocks noGrp="1"/>
          </p:cNvSpPr>
          <p:nvPr>
            <p:ph sz="quarter" idx="1"/>
          </p:nvPr>
        </p:nvSpPr>
        <p:spPr>
          <a:xfrm>
            <a:off x="838200" y="2057400"/>
            <a:ext cx="7772400" cy="3505200"/>
          </a:xfrm>
        </p:spPr>
        <p:txBody>
          <a:bodyPr>
            <a:normAutofit/>
          </a:bodyPr>
          <a:lstStyle/>
          <a:p>
            <a:r>
              <a:rPr lang="en-US" sz="2400" b="1" dirty="0" smtClean="0">
                <a:latin typeface="Arial" pitchFamily="34" charset="0"/>
                <a:cs typeface="Arial" pitchFamily="34" charset="0"/>
              </a:rPr>
              <a:t>Dispatch System Data Review</a:t>
            </a:r>
          </a:p>
          <a:p>
            <a:r>
              <a:rPr lang="en-US" sz="2400" b="1" dirty="0" smtClean="0">
                <a:latin typeface="Arial" pitchFamily="34" charset="0"/>
                <a:cs typeface="Arial" pitchFamily="34" charset="0"/>
              </a:rPr>
              <a:t>Computerized Deployment Modeling</a:t>
            </a:r>
          </a:p>
          <a:p>
            <a:r>
              <a:rPr lang="en-US" sz="2400" b="1" dirty="0" smtClean="0">
                <a:latin typeface="Arial" pitchFamily="34" charset="0"/>
                <a:cs typeface="Arial" pitchFamily="34" charset="0"/>
              </a:rPr>
              <a:t>SOP and Document Review</a:t>
            </a:r>
          </a:p>
          <a:p>
            <a:r>
              <a:rPr lang="en-US" sz="2400" b="1" dirty="0" smtClean="0">
                <a:latin typeface="Arial" pitchFamily="34" charset="0"/>
                <a:cs typeface="Arial" pitchFamily="34" charset="0"/>
              </a:rPr>
              <a:t>Standards and Best Practices</a:t>
            </a:r>
          </a:p>
          <a:p>
            <a:r>
              <a:rPr lang="en-US" sz="2400" b="1" dirty="0" smtClean="0">
                <a:latin typeface="Arial" pitchFamily="34" charset="0"/>
                <a:cs typeface="Arial" pitchFamily="34" charset="0"/>
              </a:rPr>
              <a:t>Benchmarking</a:t>
            </a:r>
          </a:p>
          <a:p>
            <a:endParaRPr lang="en-US" sz="2400" b="1" dirty="0" smtClean="0">
              <a:latin typeface="Arial" pitchFamily="34" charset="0"/>
              <a:cs typeface="Arial" pitchFamily="34" charset="0"/>
            </a:endParaRPr>
          </a:p>
          <a:p>
            <a:r>
              <a:rPr lang="en-US" sz="2400" b="1" dirty="0" smtClean="0">
                <a:latin typeface="Arial" pitchFamily="34" charset="0"/>
                <a:cs typeface="Arial" pitchFamily="34" charset="0"/>
              </a:rPr>
              <a:t>Close Coordination with Fire Department Administration</a:t>
            </a:r>
            <a:endParaRPr lang="en-US" sz="2400" b="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5</a:t>
            </a:fld>
            <a:endParaRPr kumimoji="0"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1143000"/>
          </a:xfrm>
        </p:spPr>
        <p:txBody>
          <a:bodyPr/>
          <a:lstStyle/>
          <a:p>
            <a:r>
              <a:rPr lang="en-US" b="1" dirty="0" smtClean="0"/>
              <a:t>Our Premise</a:t>
            </a:r>
            <a:endParaRPr lang="en-US" dirty="0"/>
          </a:p>
        </p:txBody>
      </p:sp>
      <p:sp>
        <p:nvSpPr>
          <p:cNvPr id="3" name="Content Placeholder 2"/>
          <p:cNvSpPr>
            <a:spLocks noGrp="1"/>
          </p:cNvSpPr>
          <p:nvPr>
            <p:ph sz="quarter" idx="1"/>
          </p:nvPr>
        </p:nvSpPr>
        <p:spPr>
          <a:xfrm>
            <a:off x="838200" y="1676400"/>
            <a:ext cx="7772400" cy="4572000"/>
          </a:xfrm>
        </p:spPr>
        <p:txBody>
          <a:bodyPr>
            <a:normAutofit/>
          </a:bodyPr>
          <a:lstStyle/>
          <a:p>
            <a:r>
              <a:rPr lang="en-US" sz="3000" b="1" dirty="0" smtClean="0">
                <a:latin typeface="Arial" pitchFamily="34" charset="0"/>
                <a:cs typeface="Arial" pitchFamily="34" charset="0"/>
              </a:rPr>
              <a:t>Outside Experts</a:t>
            </a:r>
          </a:p>
          <a:p>
            <a:pPr lvl="1"/>
            <a:r>
              <a:rPr lang="en-US" sz="2800" b="1" dirty="0" smtClean="0">
                <a:latin typeface="Arial" pitchFamily="34" charset="0"/>
                <a:cs typeface="Arial" pitchFamily="34" charset="0"/>
              </a:rPr>
              <a:t>Unencumbered by the “way things are done”</a:t>
            </a:r>
          </a:p>
          <a:p>
            <a:r>
              <a:rPr lang="en-US" sz="3000" b="1" dirty="0" smtClean="0">
                <a:latin typeface="Arial" pitchFamily="34" charset="0"/>
                <a:cs typeface="Arial" pitchFamily="34" charset="0"/>
              </a:rPr>
              <a:t>A Critical Eye</a:t>
            </a:r>
          </a:p>
          <a:p>
            <a:r>
              <a:rPr lang="en-US" sz="3000" b="1" dirty="0" smtClean="0">
                <a:latin typeface="Arial" pitchFamily="34" charset="0"/>
                <a:cs typeface="Arial" pitchFamily="34" charset="0"/>
              </a:rPr>
              <a:t>Realistic and Achievable Recommendations</a:t>
            </a:r>
          </a:p>
          <a:p>
            <a:r>
              <a:rPr lang="en-US" sz="3000" b="1" dirty="0" smtClean="0">
                <a:latin typeface="Arial" pitchFamily="34" charset="0"/>
                <a:cs typeface="Arial" pitchFamily="34" charset="0"/>
              </a:rPr>
              <a:t>Recognition of Best Practices</a:t>
            </a:r>
          </a:p>
          <a:p>
            <a:endParaRPr lang="en-US" sz="2800" b="1" dirty="0" smtClean="0">
              <a:latin typeface="Arial" pitchFamily="34" charset="0"/>
              <a:cs typeface="Arial" pitchFamily="34" charset="0"/>
            </a:endParaRPr>
          </a:p>
          <a:p>
            <a:pPr lvl="1"/>
            <a:endParaRPr lang="en-US" sz="2800" b="1"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6</a:t>
            </a:fld>
            <a:endParaRPr kumimoji="0" lang="en-US" dirty="0"/>
          </a:p>
        </p:txBody>
      </p:sp>
    </p:spTree>
    <p:extLst>
      <p:ext uri="{BB962C8B-B14F-4D97-AF65-F5344CB8AC3E}">
        <p14:creationId xmlns:p14="http://schemas.microsoft.com/office/powerpoint/2010/main" val="17846268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Fire and EMS in Houston</a:t>
            </a:r>
            <a:endParaRPr lang="en-US" dirty="0"/>
          </a:p>
        </p:txBody>
      </p:sp>
      <p:sp>
        <p:nvSpPr>
          <p:cNvPr id="3" name="Content Placeholder 2"/>
          <p:cNvSpPr>
            <a:spLocks noGrp="1"/>
          </p:cNvSpPr>
          <p:nvPr>
            <p:ph sz="quarter" idx="1"/>
          </p:nvPr>
        </p:nvSpPr>
        <p:spPr>
          <a:xfrm>
            <a:off x="914400" y="1752600"/>
            <a:ext cx="7772400" cy="4572000"/>
          </a:xfrm>
        </p:spPr>
        <p:txBody>
          <a:bodyPr>
            <a:normAutofit/>
          </a:bodyPr>
          <a:lstStyle/>
          <a:p>
            <a:pPr marL="0" indent="0">
              <a:buNone/>
            </a:pPr>
            <a:r>
              <a:rPr lang="en-US" sz="3200" b="1" dirty="0" smtClean="0">
                <a:latin typeface="Arial" pitchFamily="34" charset="0"/>
                <a:cs typeface="Arial" pitchFamily="34" charset="0"/>
              </a:rPr>
              <a:t>City of Houston</a:t>
            </a:r>
          </a:p>
          <a:p>
            <a:pPr marL="0" indent="0">
              <a:buNone/>
            </a:pPr>
            <a:endParaRPr lang="en-US" sz="1200" b="1" dirty="0" smtClean="0">
              <a:latin typeface="Arial" pitchFamily="34" charset="0"/>
              <a:cs typeface="Arial" pitchFamily="34" charset="0"/>
            </a:endParaRPr>
          </a:p>
          <a:p>
            <a:r>
              <a:rPr lang="en-US" sz="2400" b="1" dirty="0" smtClean="0">
                <a:latin typeface="Arial" pitchFamily="34" charset="0"/>
                <a:cs typeface="Arial" pitchFamily="34" charset="0"/>
              </a:rPr>
              <a:t>Complicated Transportation System</a:t>
            </a:r>
          </a:p>
          <a:p>
            <a:r>
              <a:rPr lang="en-US" sz="2400" b="1" dirty="0" smtClean="0">
                <a:latin typeface="Arial" pitchFamily="34" charset="0"/>
                <a:cs typeface="Arial" pitchFamily="34" charset="0"/>
              </a:rPr>
              <a:t>Significant Industrial Presence</a:t>
            </a:r>
          </a:p>
          <a:p>
            <a:r>
              <a:rPr lang="en-US" sz="2400" b="1" dirty="0" smtClean="0">
                <a:latin typeface="Arial" pitchFamily="34" charset="0"/>
                <a:cs typeface="Arial" pitchFamily="34" charset="0"/>
              </a:rPr>
              <a:t>Significant Educational and Medical Presence</a:t>
            </a:r>
          </a:p>
          <a:p>
            <a:r>
              <a:rPr lang="en-US" sz="2400" b="1" dirty="0" smtClean="0">
                <a:latin typeface="Arial" pitchFamily="34" charset="0"/>
                <a:cs typeface="Arial" pitchFamily="34" charset="0"/>
              </a:rPr>
              <a:t>Lack of a Single Central Core</a:t>
            </a:r>
          </a:p>
          <a:p>
            <a:r>
              <a:rPr lang="en-US" sz="2400" b="1" dirty="0" smtClean="0">
                <a:latin typeface="Arial" pitchFamily="34" charset="0"/>
                <a:cs typeface="Arial" pitchFamily="34" charset="0"/>
              </a:rPr>
              <a:t>Historic Peripheral Growth and Current Urbanization</a:t>
            </a:r>
          </a:p>
          <a:p>
            <a:endParaRPr lang="en-US" sz="3000" b="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7</a:t>
            </a:fld>
            <a:endParaRPr kumimoji="0"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Fire and EMS in Houston</a:t>
            </a:r>
            <a:endParaRPr lang="en-US" dirty="0"/>
          </a:p>
        </p:txBody>
      </p:sp>
      <p:sp>
        <p:nvSpPr>
          <p:cNvPr id="3" name="Content Placeholder 2"/>
          <p:cNvSpPr>
            <a:spLocks noGrp="1"/>
          </p:cNvSpPr>
          <p:nvPr>
            <p:ph sz="quarter" idx="1"/>
          </p:nvPr>
        </p:nvSpPr>
        <p:spPr>
          <a:xfrm>
            <a:off x="914400" y="1752600"/>
            <a:ext cx="7772400" cy="4572000"/>
          </a:xfrm>
        </p:spPr>
        <p:txBody>
          <a:bodyPr>
            <a:normAutofit lnSpcReduction="10000"/>
          </a:bodyPr>
          <a:lstStyle/>
          <a:p>
            <a:pPr marL="0" indent="0">
              <a:buNone/>
            </a:pPr>
            <a:r>
              <a:rPr lang="en-US" sz="3200" b="1" dirty="0" smtClean="0">
                <a:latin typeface="Arial" pitchFamily="34" charset="0"/>
                <a:cs typeface="Arial" pitchFamily="34" charset="0"/>
              </a:rPr>
              <a:t>Houston Fire Department Description</a:t>
            </a:r>
          </a:p>
          <a:p>
            <a:pPr lvl="1"/>
            <a:r>
              <a:rPr lang="en-US" sz="2000" b="1" dirty="0" smtClean="0">
                <a:latin typeface="Arial" pitchFamily="34" charset="0"/>
                <a:cs typeface="Arial" pitchFamily="34" charset="0"/>
              </a:rPr>
              <a:t>Dedicated Staff – System Efficiency</a:t>
            </a:r>
          </a:p>
          <a:p>
            <a:pPr lvl="1"/>
            <a:r>
              <a:rPr lang="en-US" sz="2000" b="1" dirty="0" smtClean="0">
                <a:latin typeface="Arial" pitchFamily="34" charset="0"/>
                <a:cs typeface="Arial" pitchFamily="34" charset="0"/>
              </a:rPr>
              <a:t>Reductions in Support Staff</a:t>
            </a:r>
          </a:p>
          <a:p>
            <a:pPr lvl="1"/>
            <a:r>
              <a:rPr lang="en-US" sz="2000" b="1" dirty="0" smtClean="0">
                <a:latin typeface="Arial" pitchFamily="34" charset="0"/>
                <a:cs typeface="Arial" pitchFamily="34" charset="0"/>
              </a:rPr>
              <a:t>Emergency Unit Staffing in Compliance with National Standard</a:t>
            </a:r>
          </a:p>
          <a:p>
            <a:pPr lvl="1"/>
            <a:r>
              <a:rPr lang="en-US" sz="2000" b="1" dirty="0" smtClean="0">
                <a:latin typeface="Arial" pitchFamily="34" charset="0"/>
                <a:cs typeface="Arial" pitchFamily="34" charset="0"/>
              </a:rPr>
              <a:t>Deferral of  Capital Expenditures</a:t>
            </a:r>
          </a:p>
          <a:p>
            <a:pPr lvl="1"/>
            <a:r>
              <a:rPr lang="en-US" sz="2000" b="1" dirty="0" smtClean="0">
                <a:latin typeface="Arial" pitchFamily="34" charset="0"/>
                <a:cs typeface="Arial" pitchFamily="34" charset="0"/>
              </a:rPr>
              <a:t>Very, Very Busy Response System</a:t>
            </a:r>
          </a:p>
          <a:p>
            <a:pPr marL="0" indent="0">
              <a:buNone/>
            </a:pPr>
            <a:r>
              <a:rPr lang="en-US" sz="3200" b="1" dirty="0" smtClean="0">
                <a:latin typeface="Arial" pitchFamily="34" charset="0"/>
                <a:cs typeface="Arial" pitchFamily="34" charset="0"/>
              </a:rPr>
              <a:t>Budget and Governance</a:t>
            </a:r>
          </a:p>
          <a:p>
            <a:pPr lvl="1"/>
            <a:r>
              <a:rPr lang="en-US" sz="2000" b="1" dirty="0" smtClean="0">
                <a:latin typeface="Arial" pitchFamily="34" charset="0"/>
                <a:cs typeface="Arial" pitchFamily="34" charset="0"/>
              </a:rPr>
              <a:t>Fire – 21-23 percent of General Fund - $509M</a:t>
            </a:r>
          </a:p>
          <a:p>
            <a:pPr lvl="1"/>
            <a:r>
              <a:rPr lang="en-US" sz="2000" b="1" dirty="0" smtClean="0">
                <a:latin typeface="Arial" pitchFamily="34" charset="0"/>
                <a:cs typeface="Arial" pitchFamily="34" charset="0"/>
              </a:rPr>
              <a:t>Fire Revenue - $75M – ambulance/prevention</a:t>
            </a:r>
          </a:p>
          <a:p>
            <a:pPr lvl="1"/>
            <a:r>
              <a:rPr lang="en-US" sz="2000" b="1" dirty="0" smtClean="0">
                <a:latin typeface="Arial" pitchFamily="34" charset="0"/>
                <a:cs typeface="Arial" pitchFamily="34" charset="0"/>
              </a:rPr>
              <a:t>Sales Tax Rate Restriction – Texas</a:t>
            </a:r>
          </a:p>
          <a:p>
            <a:pPr lvl="1"/>
            <a:r>
              <a:rPr lang="en-US" sz="2000" b="1" dirty="0" smtClean="0">
                <a:latin typeface="Arial" pitchFamily="34" charset="0"/>
                <a:cs typeface="Arial" pitchFamily="34" charset="0"/>
              </a:rPr>
              <a:t>Property Tax Growth Restriction - Houston</a:t>
            </a:r>
          </a:p>
          <a:p>
            <a:endParaRPr lang="en-US" sz="3000" b="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8</a:t>
            </a:fld>
            <a:endParaRPr kumimoji="0"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1143000"/>
          </a:xfrm>
        </p:spPr>
        <p:txBody>
          <a:bodyPr/>
          <a:lstStyle/>
          <a:p>
            <a:r>
              <a:rPr lang="en-US" b="1" dirty="0" smtClean="0"/>
              <a:t>Ideas Considered</a:t>
            </a:r>
            <a:endParaRPr lang="en-US" dirty="0"/>
          </a:p>
        </p:txBody>
      </p:sp>
      <p:sp>
        <p:nvSpPr>
          <p:cNvPr id="3" name="Content Placeholder 2"/>
          <p:cNvSpPr>
            <a:spLocks noGrp="1"/>
          </p:cNvSpPr>
          <p:nvPr>
            <p:ph sz="quarter" idx="1"/>
          </p:nvPr>
        </p:nvSpPr>
        <p:spPr>
          <a:xfrm>
            <a:off x="838200" y="1676400"/>
            <a:ext cx="7772400" cy="4572000"/>
          </a:xfrm>
        </p:spPr>
        <p:txBody>
          <a:bodyPr>
            <a:normAutofit/>
          </a:bodyPr>
          <a:lstStyle/>
          <a:p>
            <a:r>
              <a:rPr lang="en-US" sz="3000" b="1" dirty="0" smtClean="0">
                <a:latin typeface="Arial" pitchFamily="34" charset="0"/>
                <a:cs typeface="Arial" pitchFamily="34" charset="0"/>
              </a:rPr>
              <a:t>EMS Model Changes</a:t>
            </a:r>
          </a:p>
          <a:p>
            <a:r>
              <a:rPr lang="en-US" sz="3000" b="1" dirty="0" smtClean="0">
                <a:latin typeface="Arial" pitchFamily="34" charset="0"/>
                <a:cs typeface="Arial" pitchFamily="34" charset="0"/>
              </a:rPr>
              <a:t>Ambulance Service Privatization</a:t>
            </a:r>
          </a:p>
          <a:p>
            <a:r>
              <a:rPr lang="en-US" sz="3000" b="1" dirty="0" smtClean="0">
                <a:latin typeface="Arial" pitchFamily="34" charset="0"/>
                <a:cs typeface="Arial" pitchFamily="34" charset="0"/>
              </a:rPr>
              <a:t>Peak-Time Ambulances, Medic Units, and Squads</a:t>
            </a:r>
          </a:p>
          <a:p>
            <a:r>
              <a:rPr lang="en-US" sz="3000" b="1" dirty="0" smtClean="0">
                <a:latin typeface="Arial" pitchFamily="34" charset="0"/>
                <a:cs typeface="Arial" pitchFamily="34" charset="0"/>
              </a:rPr>
              <a:t>Emergency Unit Staffing</a:t>
            </a:r>
          </a:p>
          <a:p>
            <a:r>
              <a:rPr lang="en-US" sz="3000" b="1" dirty="0" smtClean="0">
                <a:latin typeface="Arial" pitchFamily="34" charset="0"/>
                <a:cs typeface="Arial" pitchFamily="34" charset="0"/>
              </a:rPr>
              <a:t>Work Shift Change from 4 to 3 shifts</a:t>
            </a:r>
          </a:p>
          <a:p>
            <a:r>
              <a:rPr lang="en-US" sz="3000" b="1" dirty="0" smtClean="0">
                <a:latin typeface="Arial" pitchFamily="34" charset="0"/>
                <a:cs typeface="Arial" pitchFamily="34" charset="0"/>
              </a:rPr>
              <a:t>Cost Recovery</a:t>
            </a:r>
          </a:p>
          <a:p>
            <a:r>
              <a:rPr lang="en-US" sz="3000" b="1" dirty="0" smtClean="0">
                <a:latin typeface="Arial" pitchFamily="34" charset="0"/>
                <a:cs typeface="Arial" pitchFamily="34" charset="0"/>
              </a:rPr>
              <a:t>Ambulance Billing Efficiency</a:t>
            </a:r>
          </a:p>
          <a:p>
            <a:endParaRPr lang="en-US" sz="2800" b="1" dirty="0" smtClean="0">
              <a:latin typeface="Arial" pitchFamily="34" charset="0"/>
              <a:cs typeface="Arial" pitchFamily="34" charset="0"/>
            </a:endParaRPr>
          </a:p>
          <a:p>
            <a:pPr lvl="1"/>
            <a:endParaRPr lang="en-US" sz="2800" b="1"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9</a:t>
            </a:fld>
            <a:endParaRPr kumimoji="0" lang="en-US" dirty="0"/>
          </a:p>
        </p:txBody>
      </p:sp>
    </p:spTree>
    <p:extLst>
      <p:ext uri="{BB962C8B-B14F-4D97-AF65-F5344CB8AC3E}">
        <p14:creationId xmlns:p14="http://schemas.microsoft.com/office/powerpoint/2010/main" val="4503483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965</TotalTime>
  <Words>1621</Words>
  <Application>Microsoft Office PowerPoint</Application>
  <PresentationFormat>On-screen Show (4:3)</PresentationFormat>
  <Paragraphs>457</Paragraphs>
  <Slides>48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48</vt:i4>
      </vt:variant>
    </vt:vector>
  </HeadingPairs>
  <TitlesOfParts>
    <vt:vector size="55" baseType="lpstr">
      <vt:lpstr>Arial</vt:lpstr>
      <vt:lpstr>Calibri</vt:lpstr>
      <vt:lpstr>Franklin Gothic Book</vt:lpstr>
      <vt:lpstr>Perpetua</vt:lpstr>
      <vt:lpstr>Times New Roman</vt:lpstr>
      <vt:lpstr>Wingdings 2</vt:lpstr>
      <vt:lpstr>Equity</vt:lpstr>
      <vt:lpstr>  Response Time and Staffing Analysis Model for the Houston Fire Department   </vt:lpstr>
      <vt:lpstr>Houston Fire Department</vt:lpstr>
      <vt:lpstr>Introductions</vt:lpstr>
      <vt:lpstr>Our Process – First-Hand</vt:lpstr>
      <vt:lpstr>Our Process – First-Hand</vt:lpstr>
      <vt:lpstr>Our Premise</vt:lpstr>
      <vt:lpstr>Fire and EMS in Houston</vt:lpstr>
      <vt:lpstr>Fire and EMS in Houston</vt:lpstr>
      <vt:lpstr>Ideas Considered</vt:lpstr>
      <vt:lpstr>EMS Model Changes</vt:lpstr>
      <vt:lpstr>Ambulance Service Privatization</vt:lpstr>
      <vt:lpstr>Peak-Time Ambulances, Medic Units, Squads</vt:lpstr>
      <vt:lpstr>Emergency Unit Staffing</vt:lpstr>
      <vt:lpstr>Emergency Unit Staffing</vt:lpstr>
      <vt:lpstr>Work Shift Change from 4 to 3 Shifts</vt:lpstr>
      <vt:lpstr>Cost Recovery</vt:lpstr>
      <vt:lpstr>Ambulance Billing Efficiency</vt:lpstr>
      <vt:lpstr>Areas of Analysis</vt:lpstr>
      <vt:lpstr>PowerPoint Presentation</vt:lpstr>
      <vt:lpstr>Logistics Recommendations</vt:lpstr>
      <vt:lpstr>Logistics Recommendations</vt:lpstr>
      <vt:lpstr>PowerPoint Presentation</vt:lpstr>
      <vt:lpstr>Professional Development Recommendations</vt:lpstr>
      <vt:lpstr>PowerPoint Presentation</vt:lpstr>
      <vt:lpstr>Deployment – Emergency Operations</vt:lpstr>
      <vt:lpstr>Deployment – Emergency Operations</vt:lpstr>
      <vt:lpstr>PowerPoint Presentation</vt:lpstr>
      <vt:lpstr>PowerPoint Presentation</vt:lpstr>
      <vt:lpstr>Deployment – Emergency Operations</vt:lpstr>
      <vt:lpstr>Deployment – Emergency Operations  Recommendations</vt:lpstr>
      <vt:lpstr>Deployment – Emergency Operations  Recommendations</vt:lpstr>
      <vt:lpstr>PowerPoint Presentation</vt:lpstr>
      <vt:lpstr>Emergency Medical Services Recommendations</vt:lpstr>
      <vt:lpstr>Emergency Medical Services Recommendations</vt:lpstr>
      <vt:lpstr>PowerPoint Presentation</vt:lpstr>
      <vt:lpstr>Dispatch and Technology Recommendations</vt:lpstr>
      <vt:lpstr>PowerPoint Presentation</vt:lpstr>
      <vt:lpstr>Staffing of Emergency Operations Recommendations</vt:lpstr>
      <vt:lpstr>PowerPoint Presentation</vt:lpstr>
      <vt:lpstr>Life Safety Bureau Recommendations</vt:lpstr>
      <vt:lpstr>Life Safety Bureau Recommendations</vt:lpstr>
      <vt:lpstr>PowerPoint Presentation</vt:lpstr>
      <vt:lpstr>Arson Bureau Recommendations</vt:lpstr>
      <vt:lpstr>PowerPoint Presentation</vt:lpstr>
      <vt:lpstr>Firefighter Safety and Health Program Recommendations</vt:lpstr>
      <vt:lpstr>Savings and Efficiencies</vt:lpstr>
      <vt:lpstr>Summary</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City of New Bedford</dc:title>
  <dc:creator>Cathleen</dc:creator>
  <cp:lastModifiedBy>Kevin Roche</cp:lastModifiedBy>
  <cp:revision>95</cp:revision>
  <dcterms:created xsi:type="dcterms:W3CDTF">2014-11-03T16:48:15Z</dcterms:created>
  <dcterms:modified xsi:type="dcterms:W3CDTF">2016-08-31T14:02:54Z</dcterms:modified>
</cp:coreProperties>
</file>