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9" r:id="rId3"/>
    <p:sldId id="288" r:id="rId4"/>
    <p:sldId id="301" r:id="rId5"/>
    <p:sldId id="302" r:id="rId6"/>
    <p:sldId id="292" r:id="rId7"/>
    <p:sldId id="298" r:id="rId8"/>
    <p:sldId id="280" r:id="rId9"/>
    <p:sldId id="303" r:id="rId10"/>
    <p:sldId id="308" r:id="rId11"/>
    <p:sldId id="307" r:id="rId12"/>
    <p:sldId id="305" r:id="rId13"/>
    <p:sldId id="310" r:id="rId14"/>
    <p:sldId id="309" r:id="rId15"/>
    <p:sldId id="304" r:id="rId16"/>
    <p:sldId id="311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04" autoAdjust="0"/>
    <p:restoredTop sz="94344" autoAdjust="0"/>
  </p:normalViewPr>
  <p:slideViewPr>
    <p:cSldViewPr>
      <p:cViewPr>
        <p:scale>
          <a:sx n="80" d="100"/>
          <a:sy n="80" d="100"/>
        </p:scale>
        <p:origin x="-3030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33972-8DD9-41D0-A3B4-096701470D4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FDCB69-5340-48CA-9014-55B459A89A13}">
      <dgm:prSet phldrT="[Text]"/>
      <dgm:spPr/>
      <dgm:t>
        <a:bodyPr/>
        <a:lstStyle/>
        <a:p>
          <a:r>
            <a:rPr lang="en-US" dirty="0" smtClean="0"/>
            <a:t>Common RMS</a:t>
          </a:r>
        </a:p>
        <a:p>
          <a:r>
            <a:rPr lang="en-US" dirty="0" smtClean="0"/>
            <a:t>(INFOR)</a:t>
          </a:r>
          <a:endParaRPr lang="en-US" dirty="0"/>
        </a:p>
      </dgm:t>
    </dgm:pt>
    <dgm:pt modelId="{59622CFD-855F-4095-BE01-03059BA63A73}" type="parTrans" cxnId="{EA57EBC7-53B2-449F-AB6B-D6F73380349E}">
      <dgm:prSet/>
      <dgm:spPr/>
      <dgm:t>
        <a:bodyPr/>
        <a:lstStyle/>
        <a:p>
          <a:endParaRPr lang="en-US"/>
        </a:p>
      </dgm:t>
    </dgm:pt>
    <dgm:pt modelId="{401C20A3-C916-46F6-A501-0AA66BB99B36}" type="sibTrans" cxnId="{EA57EBC7-53B2-449F-AB6B-D6F73380349E}">
      <dgm:prSet/>
      <dgm:spPr/>
      <dgm:t>
        <a:bodyPr/>
        <a:lstStyle/>
        <a:p>
          <a:endParaRPr lang="en-US"/>
        </a:p>
      </dgm:t>
    </dgm:pt>
    <dgm:pt modelId="{0DDB9D06-DBFB-40A0-8CA9-1D081B52DC19}">
      <dgm:prSet phldrT="[Text]"/>
      <dgm:spPr/>
      <dgm:t>
        <a:bodyPr/>
        <a:lstStyle/>
        <a:p>
          <a:r>
            <a:rPr lang="en-US" dirty="0" smtClean="0"/>
            <a:t>Properties for Inspection</a:t>
          </a:r>
          <a:endParaRPr lang="en-US" dirty="0"/>
        </a:p>
      </dgm:t>
    </dgm:pt>
    <dgm:pt modelId="{A9C79714-BF65-43CD-92CB-48841275539C}" type="parTrans" cxnId="{2E2A4B74-F687-439F-9AD0-B757B697C1F9}">
      <dgm:prSet/>
      <dgm:spPr/>
      <dgm:t>
        <a:bodyPr/>
        <a:lstStyle/>
        <a:p>
          <a:endParaRPr lang="en-US"/>
        </a:p>
      </dgm:t>
    </dgm:pt>
    <dgm:pt modelId="{D03E2ACB-8180-48B3-93B8-5A7D1E860125}" type="sibTrans" cxnId="{2E2A4B74-F687-439F-9AD0-B757B697C1F9}">
      <dgm:prSet/>
      <dgm:spPr/>
      <dgm:t>
        <a:bodyPr/>
        <a:lstStyle/>
        <a:p>
          <a:endParaRPr lang="en-US"/>
        </a:p>
      </dgm:t>
    </dgm:pt>
    <dgm:pt modelId="{94AE8B4F-1934-4EE5-AAEF-F008E3F57F37}">
      <dgm:prSet phldrT="[Text]"/>
      <dgm:spPr/>
      <dgm:t>
        <a:bodyPr/>
        <a:lstStyle/>
        <a:p>
          <a:r>
            <a:rPr lang="en-US" dirty="0" smtClean="0"/>
            <a:t>Prioritized Fire Inspection and Personnel Allocation</a:t>
          </a:r>
          <a:endParaRPr lang="en-US" dirty="0"/>
        </a:p>
      </dgm:t>
    </dgm:pt>
    <dgm:pt modelId="{6A79F04B-2959-4142-AC11-E9906B0F9EDD}" type="parTrans" cxnId="{580F0601-0186-4C07-8A85-A367783BDC21}">
      <dgm:prSet/>
      <dgm:spPr/>
      <dgm:t>
        <a:bodyPr/>
        <a:lstStyle/>
        <a:p>
          <a:endParaRPr lang="en-US"/>
        </a:p>
      </dgm:t>
    </dgm:pt>
    <dgm:pt modelId="{EF3F7015-DE75-44BD-88E4-30240F7EFE24}" type="sibTrans" cxnId="{580F0601-0186-4C07-8A85-A367783BDC21}">
      <dgm:prSet/>
      <dgm:spPr/>
      <dgm:t>
        <a:bodyPr/>
        <a:lstStyle/>
        <a:p>
          <a:endParaRPr lang="en-US"/>
        </a:p>
      </dgm:t>
    </dgm:pt>
    <dgm:pt modelId="{97D5AD49-1703-48C9-982F-14CD71543989}">
      <dgm:prSet phldrT="[Text]"/>
      <dgm:spPr/>
      <dgm:t>
        <a:bodyPr/>
        <a:lstStyle/>
        <a:p>
          <a:r>
            <a:rPr lang="en-US" dirty="0" smtClean="0"/>
            <a:t>Fire Risk Predictive Model</a:t>
          </a:r>
          <a:endParaRPr lang="en-US" dirty="0"/>
        </a:p>
      </dgm:t>
    </dgm:pt>
    <dgm:pt modelId="{40CDC649-630F-427A-B1E4-EA356286649D}" type="parTrans" cxnId="{5D4985AD-5BDD-48FE-B211-6C30980CAD3B}">
      <dgm:prSet/>
      <dgm:spPr/>
      <dgm:t>
        <a:bodyPr/>
        <a:lstStyle/>
        <a:p>
          <a:endParaRPr lang="en-US"/>
        </a:p>
      </dgm:t>
    </dgm:pt>
    <dgm:pt modelId="{69879D5F-D484-4F2A-8EFA-AEF4A44FFB70}" type="sibTrans" cxnId="{5D4985AD-5BDD-48FE-B211-6C30980CAD3B}">
      <dgm:prSet/>
      <dgm:spPr/>
      <dgm:t>
        <a:bodyPr/>
        <a:lstStyle/>
        <a:p>
          <a:endParaRPr lang="en-US"/>
        </a:p>
      </dgm:t>
    </dgm:pt>
    <dgm:pt modelId="{409D4CF7-CF2D-44F7-BF24-8646B1A708A5}">
      <dgm:prSet custScaleX="46700" custScaleY="54304" custRadScaleRad="35980" custRadScaleInc="94080"/>
      <dgm:spPr/>
      <dgm:t>
        <a:bodyPr/>
        <a:lstStyle/>
        <a:p>
          <a:endParaRPr lang="en-US"/>
        </a:p>
      </dgm:t>
    </dgm:pt>
    <dgm:pt modelId="{BC3FA54A-6C8E-477C-B2FD-30F6B6137668}" type="parTrans" cxnId="{E10E428B-CB1A-4050-946F-D49941470B3B}">
      <dgm:prSet/>
      <dgm:spPr/>
      <dgm:t>
        <a:bodyPr/>
        <a:lstStyle/>
        <a:p>
          <a:endParaRPr lang="en-US"/>
        </a:p>
      </dgm:t>
    </dgm:pt>
    <dgm:pt modelId="{586705AB-375F-4027-BC74-036F39D1BB9B}" type="sibTrans" cxnId="{E10E428B-CB1A-4050-946F-D49941470B3B}">
      <dgm:prSet/>
      <dgm:spPr/>
      <dgm:t>
        <a:bodyPr/>
        <a:lstStyle/>
        <a:p>
          <a:endParaRPr lang="en-US"/>
        </a:p>
      </dgm:t>
    </dgm:pt>
    <dgm:pt modelId="{99E49AE8-BEAB-4BF6-A857-83BBA059DFE5}" type="pres">
      <dgm:prSet presAssocID="{1B533972-8DD9-41D0-A3B4-096701470D4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CD8F73-BDB6-4363-8BD8-C6FE2FFD859D}" type="pres">
      <dgm:prSet presAssocID="{A3FDCB69-5340-48CA-9014-55B459A89A13}" presName="centerShape" presStyleLbl="node0" presStyleIdx="0" presStyleCnt="1" custScaleX="66268" custScaleY="57419" custLinFactNeighborX="2609" custLinFactNeighborY="-29186"/>
      <dgm:spPr/>
      <dgm:t>
        <a:bodyPr/>
        <a:lstStyle/>
        <a:p>
          <a:endParaRPr lang="en-US"/>
        </a:p>
      </dgm:t>
    </dgm:pt>
    <dgm:pt modelId="{DD44C8D1-AB32-4D70-8BC3-D6E03BDA2EFC}" type="pres">
      <dgm:prSet presAssocID="{A9C79714-BF65-43CD-92CB-48841275539C}" presName="parTrans" presStyleLbl="sibTrans2D1" presStyleIdx="0" presStyleCnt="3"/>
      <dgm:spPr/>
      <dgm:t>
        <a:bodyPr/>
        <a:lstStyle/>
        <a:p>
          <a:endParaRPr lang="en-US"/>
        </a:p>
      </dgm:t>
    </dgm:pt>
    <dgm:pt modelId="{19B443F8-0A24-4970-AF32-734D8DDF2776}" type="pres">
      <dgm:prSet presAssocID="{A9C79714-BF65-43CD-92CB-48841275539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9E3A1E3-76DF-4CC0-823E-CBA160324488}" type="pres">
      <dgm:prSet presAssocID="{0DDB9D06-DBFB-40A0-8CA9-1D081B52DC19}" presName="node" presStyleLbl="node1" presStyleIdx="0" presStyleCnt="3" custScaleX="59029" custScaleY="48056" custRadScaleRad="58297" custRadScaleInc="119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D030B-F248-4958-878E-FBB9D7AC0392}" type="pres">
      <dgm:prSet presAssocID="{6A79F04B-2959-4142-AC11-E9906B0F9EDD}" presName="parTrans" presStyleLbl="sibTrans2D1" presStyleIdx="1" presStyleCnt="3" custAng="5449649" custFlipVert="0" custFlipHor="1" custScaleX="11004" custScaleY="9621" custLinFactX="79326" custLinFactY="-157820" custLinFactNeighborX="100000" custLinFactNeighborY="-200000"/>
      <dgm:spPr/>
      <dgm:t>
        <a:bodyPr/>
        <a:lstStyle/>
        <a:p>
          <a:endParaRPr lang="en-US"/>
        </a:p>
      </dgm:t>
    </dgm:pt>
    <dgm:pt modelId="{AA118AE5-4D68-49E2-9095-D1EE1B6C1E16}" type="pres">
      <dgm:prSet presAssocID="{6A79F04B-2959-4142-AC11-E9906B0F9ED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57CBB07-27DD-43BC-B47F-039D7A24A1D2}" type="pres">
      <dgm:prSet presAssocID="{94AE8B4F-1934-4EE5-AAEF-F008E3F57F37}" presName="node" presStyleLbl="node1" presStyleIdx="1" presStyleCnt="3" custScaleX="68057" custScaleY="63322" custRadScaleRad="56172" custRadScaleInc="93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1FF5D-C35D-4FEA-B6D3-633FA8208D0E}" type="pres">
      <dgm:prSet presAssocID="{40CDC649-630F-427A-B1E4-EA356286649D}" presName="parTrans" presStyleLbl="sibTrans2D1" presStyleIdx="2" presStyleCnt="3"/>
      <dgm:spPr/>
      <dgm:t>
        <a:bodyPr/>
        <a:lstStyle/>
        <a:p>
          <a:endParaRPr lang="en-US"/>
        </a:p>
      </dgm:t>
    </dgm:pt>
    <dgm:pt modelId="{D8307724-E839-4328-8EC4-75A9C4C7C416}" type="pres">
      <dgm:prSet presAssocID="{40CDC649-630F-427A-B1E4-EA356286649D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804B9BA-58E2-43BE-A2D9-1EF41BF6AB34}" type="pres">
      <dgm:prSet presAssocID="{97D5AD49-1703-48C9-982F-14CD71543989}" presName="node" presStyleLbl="node1" presStyleIdx="2" presStyleCnt="3" custScaleX="55343" custScaleY="54304" custRadScaleRad="56369" custRadScaleInc="83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E2B8CD-3ADB-45C4-BE24-5FD490783911}" type="presOf" srcId="{94AE8B4F-1934-4EE5-AAEF-F008E3F57F37}" destId="{657CBB07-27DD-43BC-B47F-039D7A24A1D2}" srcOrd="0" destOrd="0" presId="urn:microsoft.com/office/officeart/2005/8/layout/radial5"/>
    <dgm:cxn modelId="{EA57EBC7-53B2-449F-AB6B-D6F73380349E}" srcId="{1B533972-8DD9-41D0-A3B4-096701470D4D}" destId="{A3FDCB69-5340-48CA-9014-55B459A89A13}" srcOrd="0" destOrd="0" parTransId="{59622CFD-855F-4095-BE01-03059BA63A73}" sibTransId="{401C20A3-C916-46F6-A501-0AA66BB99B36}"/>
    <dgm:cxn modelId="{5D4985AD-5BDD-48FE-B211-6C30980CAD3B}" srcId="{A3FDCB69-5340-48CA-9014-55B459A89A13}" destId="{97D5AD49-1703-48C9-982F-14CD71543989}" srcOrd="2" destOrd="0" parTransId="{40CDC649-630F-427A-B1E4-EA356286649D}" sibTransId="{69879D5F-D484-4F2A-8EFA-AEF4A44FFB70}"/>
    <dgm:cxn modelId="{0585AFB1-7A35-4C7E-B06B-A4D91B1E05E1}" type="presOf" srcId="{6A79F04B-2959-4142-AC11-E9906B0F9EDD}" destId="{AA118AE5-4D68-49E2-9095-D1EE1B6C1E16}" srcOrd="1" destOrd="0" presId="urn:microsoft.com/office/officeart/2005/8/layout/radial5"/>
    <dgm:cxn modelId="{7332E0F0-7604-45DF-9B8E-DCFBE6DB0706}" type="presOf" srcId="{A3FDCB69-5340-48CA-9014-55B459A89A13}" destId="{62CD8F73-BDB6-4363-8BD8-C6FE2FFD859D}" srcOrd="0" destOrd="0" presId="urn:microsoft.com/office/officeart/2005/8/layout/radial5"/>
    <dgm:cxn modelId="{BA2F4325-9BB0-40E0-9807-47F8870A7161}" type="presOf" srcId="{0DDB9D06-DBFB-40A0-8CA9-1D081B52DC19}" destId="{E9E3A1E3-76DF-4CC0-823E-CBA160324488}" srcOrd="0" destOrd="0" presId="urn:microsoft.com/office/officeart/2005/8/layout/radial5"/>
    <dgm:cxn modelId="{27E77575-00E6-4B57-B399-818F725E71BC}" type="presOf" srcId="{40CDC649-630F-427A-B1E4-EA356286649D}" destId="{1531FF5D-C35D-4FEA-B6D3-633FA8208D0E}" srcOrd="0" destOrd="0" presId="urn:microsoft.com/office/officeart/2005/8/layout/radial5"/>
    <dgm:cxn modelId="{2E2A4B74-F687-439F-9AD0-B757B697C1F9}" srcId="{A3FDCB69-5340-48CA-9014-55B459A89A13}" destId="{0DDB9D06-DBFB-40A0-8CA9-1D081B52DC19}" srcOrd="0" destOrd="0" parTransId="{A9C79714-BF65-43CD-92CB-48841275539C}" sibTransId="{D03E2ACB-8180-48B3-93B8-5A7D1E860125}"/>
    <dgm:cxn modelId="{ECD97CB0-726F-4438-BDC7-D1BFC0910C09}" type="presOf" srcId="{A9C79714-BF65-43CD-92CB-48841275539C}" destId="{19B443F8-0A24-4970-AF32-734D8DDF2776}" srcOrd="1" destOrd="0" presId="urn:microsoft.com/office/officeart/2005/8/layout/radial5"/>
    <dgm:cxn modelId="{E10E428B-CB1A-4050-946F-D49941470B3B}" srcId="{1B533972-8DD9-41D0-A3B4-096701470D4D}" destId="{409D4CF7-CF2D-44F7-BF24-8646B1A708A5}" srcOrd="1" destOrd="0" parTransId="{BC3FA54A-6C8E-477C-B2FD-30F6B6137668}" sibTransId="{586705AB-375F-4027-BC74-036F39D1BB9B}"/>
    <dgm:cxn modelId="{864EBEB2-47CB-4542-86CA-148B5C73D3D6}" type="presOf" srcId="{A9C79714-BF65-43CD-92CB-48841275539C}" destId="{DD44C8D1-AB32-4D70-8BC3-D6E03BDA2EFC}" srcOrd="0" destOrd="0" presId="urn:microsoft.com/office/officeart/2005/8/layout/radial5"/>
    <dgm:cxn modelId="{580F0601-0186-4C07-8A85-A367783BDC21}" srcId="{A3FDCB69-5340-48CA-9014-55B459A89A13}" destId="{94AE8B4F-1934-4EE5-AAEF-F008E3F57F37}" srcOrd="1" destOrd="0" parTransId="{6A79F04B-2959-4142-AC11-E9906B0F9EDD}" sibTransId="{EF3F7015-DE75-44BD-88E4-30240F7EFE24}"/>
    <dgm:cxn modelId="{E2F7865A-C414-49C3-9FED-067A7B999FA1}" type="presOf" srcId="{1B533972-8DD9-41D0-A3B4-096701470D4D}" destId="{99E49AE8-BEAB-4BF6-A857-83BBA059DFE5}" srcOrd="0" destOrd="0" presId="urn:microsoft.com/office/officeart/2005/8/layout/radial5"/>
    <dgm:cxn modelId="{ABFC83BA-12D3-44F6-9B0B-AC256F08CA02}" type="presOf" srcId="{6A79F04B-2959-4142-AC11-E9906B0F9EDD}" destId="{9F2D030B-F248-4958-878E-FBB9D7AC0392}" srcOrd="0" destOrd="0" presId="urn:microsoft.com/office/officeart/2005/8/layout/radial5"/>
    <dgm:cxn modelId="{33F05F6D-8775-446A-863D-3A6E018C9546}" type="presOf" srcId="{40CDC649-630F-427A-B1E4-EA356286649D}" destId="{D8307724-E839-4328-8EC4-75A9C4C7C416}" srcOrd="1" destOrd="0" presId="urn:microsoft.com/office/officeart/2005/8/layout/radial5"/>
    <dgm:cxn modelId="{F10F148F-680E-474F-A006-986915ED4A2D}" type="presOf" srcId="{97D5AD49-1703-48C9-982F-14CD71543989}" destId="{2804B9BA-58E2-43BE-A2D9-1EF41BF6AB34}" srcOrd="0" destOrd="0" presId="urn:microsoft.com/office/officeart/2005/8/layout/radial5"/>
    <dgm:cxn modelId="{2C34254D-AD8F-4553-8D4E-6C994DB44212}" type="presParOf" srcId="{99E49AE8-BEAB-4BF6-A857-83BBA059DFE5}" destId="{62CD8F73-BDB6-4363-8BD8-C6FE2FFD859D}" srcOrd="0" destOrd="0" presId="urn:microsoft.com/office/officeart/2005/8/layout/radial5"/>
    <dgm:cxn modelId="{B859E799-DC87-4F5A-8CFF-33F90D36F7AF}" type="presParOf" srcId="{99E49AE8-BEAB-4BF6-A857-83BBA059DFE5}" destId="{DD44C8D1-AB32-4D70-8BC3-D6E03BDA2EFC}" srcOrd="1" destOrd="0" presId="urn:microsoft.com/office/officeart/2005/8/layout/radial5"/>
    <dgm:cxn modelId="{D74680F5-DFF3-4307-9E94-518AF4B14444}" type="presParOf" srcId="{DD44C8D1-AB32-4D70-8BC3-D6E03BDA2EFC}" destId="{19B443F8-0A24-4970-AF32-734D8DDF2776}" srcOrd="0" destOrd="0" presId="urn:microsoft.com/office/officeart/2005/8/layout/radial5"/>
    <dgm:cxn modelId="{7AB47D18-64D8-4068-9206-52BFCD9DCE46}" type="presParOf" srcId="{99E49AE8-BEAB-4BF6-A857-83BBA059DFE5}" destId="{E9E3A1E3-76DF-4CC0-823E-CBA160324488}" srcOrd="2" destOrd="0" presId="urn:microsoft.com/office/officeart/2005/8/layout/radial5"/>
    <dgm:cxn modelId="{4B7AA43A-982B-4B55-916A-E0F2FDAC1B41}" type="presParOf" srcId="{99E49AE8-BEAB-4BF6-A857-83BBA059DFE5}" destId="{9F2D030B-F248-4958-878E-FBB9D7AC0392}" srcOrd="3" destOrd="0" presId="urn:microsoft.com/office/officeart/2005/8/layout/radial5"/>
    <dgm:cxn modelId="{46FBE3A2-0564-4FEA-A9B3-AE6746A7C632}" type="presParOf" srcId="{9F2D030B-F248-4958-878E-FBB9D7AC0392}" destId="{AA118AE5-4D68-49E2-9095-D1EE1B6C1E16}" srcOrd="0" destOrd="0" presId="urn:microsoft.com/office/officeart/2005/8/layout/radial5"/>
    <dgm:cxn modelId="{A51ADE15-7DE5-47F3-B935-9BE444054096}" type="presParOf" srcId="{99E49AE8-BEAB-4BF6-A857-83BBA059DFE5}" destId="{657CBB07-27DD-43BC-B47F-039D7A24A1D2}" srcOrd="4" destOrd="0" presId="urn:microsoft.com/office/officeart/2005/8/layout/radial5"/>
    <dgm:cxn modelId="{88AA936A-984A-46AB-B4A8-5FD736E1FDB6}" type="presParOf" srcId="{99E49AE8-BEAB-4BF6-A857-83BBA059DFE5}" destId="{1531FF5D-C35D-4FEA-B6D3-633FA8208D0E}" srcOrd="5" destOrd="0" presId="urn:microsoft.com/office/officeart/2005/8/layout/radial5"/>
    <dgm:cxn modelId="{BA987B10-35CD-46DA-9A74-EF81D7B07BEF}" type="presParOf" srcId="{1531FF5D-C35D-4FEA-B6D3-633FA8208D0E}" destId="{D8307724-E839-4328-8EC4-75A9C4C7C416}" srcOrd="0" destOrd="0" presId="urn:microsoft.com/office/officeart/2005/8/layout/radial5"/>
    <dgm:cxn modelId="{F7773419-6778-4D88-B180-550A0CDD8BBA}" type="presParOf" srcId="{99E49AE8-BEAB-4BF6-A857-83BBA059DFE5}" destId="{2804B9BA-58E2-43BE-A2D9-1EF41BF6AB34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D8F73-BDB6-4363-8BD8-C6FE2FFD859D}">
      <dsp:nvSpPr>
        <dsp:cNvPr id="0" name=""/>
        <dsp:cNvSpPr/>
      </dsp:nvSpPr>
      <dsp:spPr>
        <a:xfrm>
          <a:off x="3517340" y="1294908"/>
          <a:ext cx="925837" cy="8022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Common RMS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(INFOR)</a:t>
          </a:r>
          <a:endParaRPr lang="en-US" sz="1200" kern="1200" dirty="0"/>
        </a:p>
      </dsp:txBody>
      <dsp:txXfrm>
        <a:off x="3652926" y="1412388"/>
        <a:ext cx="654665" cy="567247"/>
      </dsp:txXfrm>
    </dsp:sp>
    <dsp:sp modelId="{DD44C8D1-AB32-4D70-8BC3-D6E03BDA2EFC}">
      <dsp:nvSpPr>
        <dsp:cNvPr id="0" name=""/>
        <dsp:cNvSpPr/>
      </dsp:nvSpPr>
      <dsp:spPr>
        <a:xfrm rot="2309837">
          <a:off x="4373737" y="1867943"/>
          <a:ext cx="242618" cy="475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381647" y="1940292"/>
        <a:ext cx="169833" cy="285011"/>
      </dsp:txXfrm>
    </dsp:sp>
    <dsp:sp modelId="{E9E3A1E3-76DF-4CC0-823E-CBA160324488}">
      <dsp:nvSpPr>
        <dsp:cNvPr id="0" name=""/>
        <dsp:cNvSpPr/>
      </dsp:nvSpPr>
      <dsp:spPr>
        <a:xfrm>
          <a:off x="4533724" y="2126611"/>
          <a:ext cx="1024433" cy="833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Properties for Inspection</a:t>
          </a:r>
          <a:endParaRPr lang="en-US" sz="1100" kern="1200" dirty="0"/>
        </a:p>
      </dsp:txBody>
      <dsp:txXfrm>
        <a:off x="4683749" y="2248747"/>
        <a:ext cx="724383" cy="589727"/>
      </dsp:txXfrm>
    </dsp:sp>
    <dsp:sp modelId="{9F2D030B-F248-4958-878E-FBB9D7AC0392}">
      <dsp:nvSpPr>
        <dsp:cNvPr id="0" name=""/>
        <dsp:cNvSpPr/>
      </dsp:nvSpPr>
      <dsp:spPr>
        <a:xfrm rot="10700702" flipH="1">
          <a:off x="5333565" y="1095427"/>
          <a:ext cx="86697" cy="457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333568" y="1104765"/>
        <a:ext cx="72987" cy="27421"/>
      </dsp:txXfrm>
    </dsp:sp>
    <dsp:sp modelId="{657CBB07-27DD-43BC-B47F-039D7A24A1D2}">
      <dsp:nvSpPr>
        <dsp:cNvPr id="0" name=""/>
        <dsp:cNvSpPr/>
      </dsp:nvSpPr>
      <dsp:spPr>
        <a:xfrm>
          <a:off x="3354506" y="3583431"/>
          <a:ext cx="1181111" cy="1098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Prioritized Fire Inspection and Personnel Allocation</a:t>
          </a:r>
          <a:endParaRPr lang="en-US" sz="1100" kern="1200" dirty="0"/>
        </a:p>
      </dsp:txBody>
      <dsp:txXfrm>
        <a:off x="3527476" y="3744366"/>
        <a:ext cx="835171" cy="777066"/>
      </dsp:txXfrm>
    </dsp:sp>
    <dsp:sp modelId="{1531FF5D-C35D-4FEA-B6D3-633FA8208D0E}">
      <dsp:nvSpPr>
        <dsp:cNvPr id="0" name=""/>
        <dsp:cNvSpPr/>
      </dsp:nvSpPr>
      <dsp:spPr>
        <a:xfrm rot="8776235">
          <a:off x="3233531" y="1856457"/>
          <a:ext cx="301367" cy="475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3316332" y="1926359"/>
        <a:ext cx="210957" cy="285011"/>
      </dsp:txXfrm>
    </dsp:sp>
    <dsp:sp modelId="{2804B9BA-58E2-43BE-A2D9-1EF41BF6AB34}">
      <dsp:nvSpPr>
        <dsp:cNvPr id="0" name=""/>
        <dsp:cNvSpPr/>
      </dsp:nvSpPr>
      <dsp:spPr>
        <a:xfrm>
          <a:off x="2263402" y="2050440"/>
          <a:ext cx="960463" cy="9424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Fire Risk Predictive Model</a:t>
          </a:r>
          <a:endParaRPr lang="en-US" sz="1100" kern="1200" dirty="0"/>
        </a:p>
      </dsp:txBody>
      <dsp:txXfrm>
        <a:off x="2404059" y="2188456"/>
        <a:ext cx="679149" cy="666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27927-A2C8-4F31-B11B-92C96B5CCBEB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20C31-5359-4653-B482-E48E17A4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CDD037-AC32-4EED-8AC1-FB8DFADAD9D7}" type="datetimeFigureOut">
              <a:rPr lang="en-US" smtClean="0"/>
              <a:t>4/11/2017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224E90-B2C8-4400-B7FF-E1E00B9257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7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4E90-B2C8-4400-B7FF-E1E00B9257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12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4E90-B2C8-4400-B7FF-E1E00B92574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86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4E90-B2C8-4400-B7FF-E1E00B92574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44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0594" lvl="1" indent="-174708">
              <a:buFont typeface="Arial" panose="020B0604020202020204" pitchFamily="34" charset="0"/>
              <a:buChar char="•"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31774">
              <a:defRPr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4E90-B2C8-4400-B7FF-E1E00B92574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04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31774">
              <a:defRPr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4E90-B2C8-4400-B7FF-E1E00B92574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04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4E90-B2C8-4400-B7FF-E1E00B92574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991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4E90-B2C8-4400-B7FF-E1E00B92574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35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4E90-B2C8-4400-B7FF-E1E00B92574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7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4E90-B2C8-4400-B7FF-E1E00B92574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4E90-B2C8-4400-B7FF-E1E00B92574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92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4E90-B2C8-4400-B7FF-E1E00B92574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31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774">
              <a:buFont typeface="Arial" panose="020B0604020202020204" pitchFamily="34" charset="0"/>
              <a:buNone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4E90-B2C8-4400-B7FF-E1E00B92574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58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4E90-B2C8-4400-B7FF-E1E00B92574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65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4E90-B2C8-4400-B7FF-E1E00B92574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25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4E90-B2C8-4400-B7FF-E1E00B92574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00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4E90-B2C8-4400-B7FF-E1E00B92574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0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F220-2C5F-4218-9A78-C97983976AB6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B25F-B830-4AD7-9F9E-5DCA46724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E1B1-F4A0-4416-88D4-62698556D79E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B25F-B830-4AD7-9F9E-5DCA467246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B6C6-6D0D-4810-9A43-D38F1F343550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B25F-B830-4AD7-9F9E-5DCA467246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0911-76E5-41C3-9D1F-4AC7387517DC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B25F-B830-4AD7-9F9E-5DCA467246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9A71-5900-46BC-B4E2-5DB43381635F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B25F-B830-4AD7-9F9E-5DCA46724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775-7FE6-480F-8A2A-E6D69FEBEC3B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B25F-B830-4AD7-9F9E-5DCA467246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ADA6-F2E7-4121-A413-C14FBB87EE62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B25F-B830-4AD7-9F9E-5DCA4672467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E221-ACD2-46F9-A103-98C8E4683E4A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B25F-B830-4AD7-9F9E-5DCA467246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8F36-262B-4F5A-A505-CDAD43786F8C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B25F-B830-4AD7-9F9E-5DCA467246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84C7-1CFE-4FCC-9A25-7D1F05DEAC38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B25F-B830-4AD7-9F9E-5DCA4672467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BC98-91E4-434A-97CB-15E0FB760881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B25F-B830-4AD7-9F9E-5DCA467246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33EF451-DDFB-4747-ADA1-4A93C6123218}" type="datetime1">
              <a:rPr lang="en-US" smtClean="0"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E9EB25F-B830-4AD7-9F9E-5DCA46724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em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emf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gif"/><Relationship Id="rId1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2977" y="1828800"/>
            <a:ext cx="7010400" cy="9906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Houston Fire Department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62000"/>
            <a:ext cx="6620401" cy="914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Public Safety Committee Meeting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87290"/>
            <a:ext cx="1262410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0"/>
            <a:ext cx="1532064" cy="155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6541" y="3356517"/>
            <a:ext cx="2047355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Samuel Peña</a:t>
            </a:r>
          </a:p>
          <a:p>
            <a:pPr algn="ctr"/>
            <a:r>
              <a:rPr lang="en-US" sz="2800" dirty="0" smtClean="0"/>
              <a:t>Fire Chief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000" dirty="0" smtClean="0"/>
              <a:t>April 11, 2017</a:t>
            </a:r>
          </a:p>
          <a:p>
            <a:pPr algn="ctr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B25F-B830-4AD7-9F9E-5DCA4672467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9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Identifying Risk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720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Annual Average of 1,600 Structure fires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/>
              <a:t>6,295 Miscellaneous </a:t>
            </a:r>
            <a:r>
              <a:rPr lang="en-US" dirty="0" err="1"/>
              <a:t>HazMat</a:t>
            </a:r>
            <a:r>
              <a:rPr lang="en-US" dirty="0"/>
              <a:t> Commercial Businesses identified by PWE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2782 facilities requiring permits to store hazardous materials of various quantities</a:t>
            </a:r>
          </a:p>
          <a:p>
            <a:endParaRPr lang="en-US" dirty="0"/>
          </a:p>
          <a:p>
            <a:r>
              <a:rPr lang="en-US" dirty="0"/>
              <a:t>174 H-Occupancies as defined by the Hazardous Enterprise Ordinance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B25F-B830-4AD7-9F9E-5DCA4672467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6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10200"/>
            <a:ext cx="7315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400" dirty="0" smtClean="0"/>
              <a:t>Identifying Risk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7543800" cy="4724400"/>
          </a:xfrm>
        </p:spPr>
        <p:txBody>
          <a:bodyPr/>
          <a:lstStyle/>
          <a:p>
            <a:r>
              <a:rPr lang="en-US" dirty="0" smtClean="0"/>
              <a:t>Technology Challenges with Smart CM and ILMS</a:t>
            </a:r>
          </a:p>
          <a:p>
            <a:endParaRPr lang="en-US" dirty="0" smtClean="0"/>
          </a:p>
          <a:p>
            <a:r>
              <a:rPr lang="en-US" dirty="0" smtClean="0"/>
              <a:t>Deficient data integrity and information sharing between departments</a:t>
            </a:r>
          </a:p>
          <a:p>
            <a:endParaRPr lang="en-US" dirty="0" smtClean="0"/>
          </a:p>
          <a:p>
            <a:r>
              <a:rPr lang="en-US" dirty="0" smtClean="0"/>
              <a:t>Faulty risk-based approach to inspections</a:t>
            </a:r>
          </a:p>
          <a:p>
            <a:endParaRPr lang="en-US" dirty="0" smtClean="0"/>
          </a:p>
          <a:p>
            <a:r>
              <a:rPr lang="en-US" dirty="0" smtClean="0"/>
              <a:t>Deficient information sharing between divisions</a:t>
            </a:r>
          </a:p>
          <a:p>
            <a:endParaRPr lang="en-US" dirty="0" smtClean="0"/>
          </a:p>
          <a:p>
            <a:r>
              <a:rPr lang="en-US" dirty="0" smtClean="0"/>
              <a:t>Understaffing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B25F-B830-4AD7-9F9E-5DCA4672467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5105400"/>
            <a:ext cx="7848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Regular System of Fire Inspections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Identifying Fire Risk at the Operational Level</a:t>
            </a:r>
          </a:p>
          <a:p>
            <a:endParaRPr lang="en-US" dirty="0" smtClean="0"/>
          </a:p>
          <a:p>
            <a:r>
              <a:rPr lang="en-US" dirty="0" smtClean="0"/>
              <a:t>Coordinating </a:t>
            </a:r>
            <a:r>
              <a:rPr lang="en-US" dirty="0"/>
              <a:t>elements of response that mitigate </a:t>
            </a:r>
            <a:r>
              <a:rPr lang="en-US" dirty="0" smtClean="0"/>
              <a:t>risk</a:t>
            </a:r>
          </a:p>
          <a:p>
            <a:endParaRPr lang="en-US" dirty="0"/>
          </a:p>
          <a:p>
            <a:r>
              <a:rPr lang="en-US" dirty="0" smtClean="0"/>
              <a:t>Prioritizing the risk to be addressed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5791200"/>
            <a:ext cx="762000" cy="365125"/>
          </a:xfrm>
        </p:spPr>
        <p:txBody>
          <a:bodyPr/>
          <a:lstStyle/>
          <a:p>
            <a:fld id="{5E9EB25F-B830-4AD7-9F9E-5DCA4672467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5105400"/>
            <a:ext cx="7848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Regular System of Fire Inspections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Potential Elements of Prioritization Model</a:t>
            </a:r>
          </a:p>
          <a:p>
            <a:pPr lvl="1"/>
            <a:r>
              <a:rPr lang="en-US" dirty="0" smtClean="0"/>
              <a:t>Historical Incident Frequency</a:t>
            </a:r>
          </a:p>
          <a:p>
            <a:pPr lvl="1"/>
            <a:r>
              <a:rPr lang="en-US" dirty="0" smtClean="0"/>
              <a:t>Code Compliance </a:t>
            </a:r>
            <a:r>
              <a:rPr lang="en-US" dirty="0" err="1" smtClean="0"/>
              <a:t>Hx</a:t>
            </a:r>
            <a:endParaRPr lang="en-US" dirty="0" smtClean="0"/>
          </a:p>
          <a:p>
            <a:pPr lvl="1"/>
            <a:r>
              <a:rPr lang="en-US" dirty="0" smtClean="0"/>
              <a:t>Date of Last </a:t>
            </a:r>
            <a:r>
              <a:rPr lang="en-US" dirty="0"/>
              <a:t>I</a:t>
            </a:r>
            <a:r>
              <a:rPr lang="en-US" dirty="0" smtClean="0"/>
              <a:t>nspection</a:t>
            </a:r>
          </a:p>
          <a:p>
            <a:pPr lvl="1"/>
            <a:r>
              <a:rPr lang="en-US" dirty="0" smtClean="0"/>
              <a:t>Fire Activity</a:t>
            </a:r>
          </a:p>
          <a:p>
            <a:pPr lvl="1"/>
            <a:r>
              <a:rPr lang="en-US" dirty="0" smtClean="0"/>
              <a:t>Age of Property</a:t>
            </a:r>
          </a:p>
          <a:p>
            <a:pPr lvl="1"/>
            <a:r>
              <a:rPr lang="en-US" dirty="0" smtClean="0"/>
              <a:t>Suppression Systems</a:t>
            </a:r>
          </a:p>
          <a:p>
            <a:pPr lvl="1"/>
            <a:r>
              <a:rPr lang="en-US" dirty="0" smtClean="0"/>
              <a:t>Building Use</a:t>
            </a:r>
            <a:endParaRPr lang="en-US" dirty="0"/>
          </a:p>
          <a:p>
            <a:pPr lvl="1"/>
            <a:r>
              <a:rPr lang="en-US" dirty="0" smtClean="0"/>
              <a:t>Population Density</a:t>
            </a:r>
          </a:p>
          <a:p>
            <a:pPr lvl="1"/>
            <a:r>
              <a:rPr lang="en-US" dirty="0" smtClean="0"/>
              <a:t>Flammable/Combustible Quantities</a:t>
            </a:r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5715000"/>
            <a:ext cx="762000" cy="365125"/>
          </a:xfrm>
        </p:spPr>
        <p:txBody>
          <a:bodyPr/>
          <a:lstStyle/>
          <a:p>
            <a:fld id="{5E9EB25F-B830-4AD7-9F9E-5DCA4672467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5334000"/>
            <a:ext cx="74676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Regular System of Fire Inspections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251888"/>
              </p:ext>
            </p:extLst>
          </p:nvPr>
        </p:nvGraphicFramePr>
        <p:xfrm>
          <a:off x="609600" y="540544"/>
          <a:ext cx="7848600" cy="494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E162237\AppData\Local\Microsoft\Windows\Temporary Internet Files\Content.IE5\611KNOCN\fire64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29" y="801585"/>
            <a:ext cx="382587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162237\AppData\Local\Microsoft\Windows\Temporary Internet Files\Content.IE5\OXUDISPO\인스펙션[1]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48" y="1171425"/>
            <a:ext cx="65607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94" y="801585"/>
            <a:ext cx="1502540" cy="87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803" y="639173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97" y="3657600"/>
            <a:ext cx="687903" cy="49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19465">
            <a:off x="4910802" y="3610935"/>
            <a:ext cx="622867" cy="45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059" y="125595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Fire Incidents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3424021" y="1760202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Permits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4117279" y="1448800"/>
            <a:ext cx="15632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Commercial Property Permits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5557851" y="1616935"/>
            <a:ext cx="18710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Parcel Condition-Code Enforcement</a:t>
            </a:r>
            <a:endParaRPr lang="en-US" sz="900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49" y="1632581"/>
            <a:ext cx="486074" cy="48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88486" y="2170584"/>
            <a:ext cx="15376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Business Licenses and </a:t>
            </a:r>
            <a:r>
              <a:rPr lang="en-US" sz="900" dirty="0" err="1" smtClean="0"/>
              <a:t>Cof</a:t>
            </a:r>
            <a:r>
              <a:rPr lang="en-US" sz="900" dirty="0" smtClean="0"/>
              <a:t> O</a:t>
            </a:r>
            <a:endParaRPr lang="en-US" sz="9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60" y="1932768"/>
            <a:ext cx="994048" cy="59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25954" y="2570634"/>
            <a:ext cx="16754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Crime and Emergency Incidents</a:t>
            </a:r>
            <a:endParaRPr lang="en-US" sz="9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229600" y="5791200"/>
            <a:ext cx="762000" cy="365125"/>
          </a:xfrm>
        </p:spPr>
        <p:txBody>
          <a:bodyPr/>
          <a:lstStyle/>
          <a:p>
            <a:fld id="{5E9EB25F-B830-4AD7-9F9E-5DCA4672467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76200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Outcomes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Permitting and Inspection Process</a:t>
            </a:r>
          </a:p>
          <a:p>
            <a:endParaRPr lang="en-US" dirty="0" smtClean="0"/>
          </a:p>
          <a:p>
            <a:r>
              <a:rPr lang="en-US" dirty="0"/>
              <a:t>Data-driven </a:t>
            </a:r>
            <a:r>
              <a:rPr lang="en-US" dirty="0" smtClean="0"/>
              <a:t>Inspection Prioritization Program</a:t>
            </a:r>
          </a:p>
          <a:p>
            <a:endParaRPr lang="en-US" dirty="0" smtClean="0"/>
          </a:p>
          <a:p>
            <a:r>
              <a:rPr lang="en-US" dirty="0" smtClean="0"/>
              <a:t>Identification of Permit Non-Compliance</a:t>
            </a:r>
          </a:p>
          <a:p>
            <a:endParaRPr lang="en-US" dirty="0" smtClean="0"/>
          </a:p>
          <a:p>
            <a:r>
              <a:rPr lang="en-US" dirty="0"/>
              <a:t>Commercial Property Risk Reduction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B25F-B830-4AD7-9F9E-5DCA4672467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2977" y="1828800"/>
            <a:ext cx="7010400" cy="9906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Houston Fire Department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62000"/>
            <a:ext cx="6620401" cy="914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Public Safety Committee Meeting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87290"/>
            <a:ext cx="1262410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0"/>
            <a:ext cx="1532064" cy="155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89805" y="5105400"/>
            <a:ext cx="326082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QUESTIONS?</a:t>
            </a:r>
          </a:p>
          <a:p>
            <a:pPr algn="ctr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B25F-B830-4AD7-9F9E-5DCA4672467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H-Occupancy Facility Inspection Status</a:t>
            </a:r>
          </a:p>
          <a:p>
            <a:endParaRPr lang="en-US" dirty="0" smtClean="0"/>
          </a:p>
          <a:p>
            <a:r>
              <a:rPr lang="en-US" dirty="0" smtClean="0"/>
              <a:t>Regular system of Fire Inspection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B25F-B830-4AD7-9F9E-5DCA4672467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6705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2800" y="5811798"/>
            <a:ext cx="23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8960 Spring Branch Dr.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B25F-B830-4AD7-9F9E-5DCA4672467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839200" cy="554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B25F-B830-4AD7-9F9E-5DCA4672467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1"/>
            <a:ext cx="8686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B25F-B830-4AD7-9F9E-5DCA4672467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8824"/>
            <a:ext cx="8991600" cy="569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B25F-B830-4AD7-9F9E-5DCA4672467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0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8934450" cy="559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B25F-B830-4AD7-9F9E-5DCA4672467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257800"/>
            <a:ext cx="76200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Identifying Risk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Exceeded </a:t>
            </a:r>
            <a:r>
              <a:rPr lang="en-US" dirty="0"/>
              <a:t>10,000 </a:t>
            </a:r>
            <a:r>
              <a:rPr lang="en-US" dirty="0" err="1"/>
              <a:t>lbs</a:t>
            </a:r>
            <a:r>
              <a:rPr lang="en-US" dirty="0"/>
              <a:t> of non-Extremely Hazardous Substance (ESH) 25 TAC 295.182(B)(4)(A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Failure </a:t>
            </a:r>
            <a:r>
              <a:rPr lang="en-US" dirty="0"/>
              <a:t>to submit a Tier II form/report that includes all hazardous chemicals stored above the reportable </a:t>
            </a:r>
            <a:r>
              <a:rPr lang="en-US" dirty="0" smtClean="0"/>
              <a:t>threshold</a:t>
            </a:r>
          </a:p>
          <a:p>
            <a:endParaRPr lang="en-US" dirty="0"/>
          </a:p>
          <a:p>
            <a:r>
              <a:rPr lang="en-US" dirty="0" smtClean="0"/>
              <a:t>Facility had not been inspected in several years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B25F-B830-4AD7-9F9E-5DCA4672467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Identifying Risk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457200"/>
            <a:ext cx="46482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Thousands of chemicals handled and stored in plants and factories</a:t>
            </a:r>
          </a:p>
          <a:p>
            <a:endParaRPr lang="en-US" dirty="0" smtClean="0"/>
          </a:p>
          <a:p>
            <a:r>
              <a:rPr lang="en-US" dirty="0"/>
              <a:t>75% of </a:t>
            </a:r>
            <a:r>
              <a:rPr lang="en-US" dirty="0" err="1" smtClean="0"/>
              <a:t>HazMat</a:t>
            </a:r>
            <a:r>
              <a:rPr lang="en-US" dirty="0" smtClean="0"/>
              <a:t> incidents </a:t>
            </a:r>
            <a:r>
              <a:rPr lang="en-US" dirty="0"/>
              <a:t>happen </a:t>
            </a:r>
            <a:r>
              <a:rPr lang="en-US" dirty="0" smtClean="0"/>
              <a:t>at fixed locations</a:t>
            </a:r>
          </a:p>
          <a:p>
            <a:endParaRPr lang="en-US" dirty="0"/>
          </a:p>
          <a:p>
            <a:r>
              <a:rPr lang="en-US" dirty="0" smtClean="0"/>
              <a:t>80% of DOT incidents are in non-bulk packages</a:t>
            </a:r>
          </a:p>
          <a:p>
            <a:endParaRPr lang="en-US" dirty="0"/>
          </a:p>
          <a:p>
            <a:r>
              <a:rPr lang="en-US" dirty="0" smtClean="0"/>
              <a:t>98% of </a:t>
            </a:r>
            <a:r>
              <a:rPr lang="en-US" dirty="0" err="1" smtClean="0"/>
              <a:t>HazMat</a:t>
            </a:r>
            <a:r>
              <a:rPr lang="en-US" dirty="0" smtClean="0"/>
              <a:t> incidents caused by package failure and human error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38424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15" y="2728818"/>
            <a:ext cx="1929419" cy="199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e162237\AppData\Local\Microsoft\Windows\Temporary Internet Files\Content.IE5\IXZP6TYV\table-placard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42925"/>
            <a:ext cx="2590800" cy="199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B25F-B830-4AD7-9F9E-5DCA4672467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18128</TotalTime>
  <Words>341</Words>
  <Application>Microsoft Office PowerPoint</Application>
  <PresentationFormat>On-screen Show (4:3)</PresentationFormat>
  <Paragraphs>128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NewsPrint</vt:lpstr>
      <vt:lpstr>Houston Fire Department </vt:lpstr>
      <vt:lpstr>Objectives</vt:lpstr>
      <vt:lpstr> </vt:lpstr>
      <vt:lpstr>PowerPoint Presentation</vt:lpstr>
      <vt:lpstr>PowerPoint Presentation</vt:lpstr>
      <vt:lpstr>PowerPoint Presentation</vt:lpstr>
      <vt:lpstr>PowerPoint Presentation</vt:lpstr>
      <vt:lpstr>Identifying Risk</vt:lpstr>
      <vt:lpstr>Identifying Risk</vt:lpstr>
      <vt:lpstr>Identifying Risk</vt:lpstr>
      <vt:lpstr> Identifying Risk</vt:lpstr>
      <vt:lpstr>Regular System of Fire Inspections</vt:lpstr>
      <vt:lpstr>Regular System of Fire Inspections</vt:lpstr>
      <vt:lpstr>Regular System of Fire Inspections</vt:lpstr>
      <vt:lpstr>Outcomes</vt:lpstr>
      <vt:lpstr>Houston Fire Department </vt:lpstr>
    </vt:vector>
  </TitlesOfParts>
  <Company>Houston Fire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Peck, Amy - CNL</cp:lastModifiedBy>
  <cp:revision>156</cp:revision>
  <cp:lastPrinted>2017-04-09T20:25:25Z</cp:lastPrinted>
  <dcterms:created xsi:type="dcterms:W3CDTF">2016-07-07T20:41:06Z</dcterms:created>
  <dcterms:modified xsi:type="dcterms:W3CDTF">2017-04-11T14:18:35Z</dcterms:modified>
</cp:coreProperties>
</file>