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7"/>
  </p:notesMasterIdLst>
  <p:handoutMasterIdLst>
    <p:handoutMasterId r:id="rId28"/>
  </p:handoutMasterIdLst>
  <p:sldIdLst>
    <p:sldId id="256" r:id="rId2"/>
    <p:sldId id="363" r:id="rId3"/>
    <p:sldId id="400" r:id="rId4"/>
    <p:sldId id="313" r:id="rId5"/>
    <p:sldId id="381" r:id="rId6"/>
    <p:sldId id="297" r:id="rId7"/>
    <p:sldId id="318" r:id="rId8"/>
    <p:sldId id="319" r:id="rId9"/>
    <p:sldId id="382" r:id="rId10"/>
    <p:sldId id="397" r:id="rId11"/>
    <p:sldId id="406" r:id="rId12"/>
    <p:sldId id="353" r:id="rId13"/>
    <p:sldId id="354" r:id="rId14"/>
    <p:sldId id="300" r:id="rId15"/>
    <p:sldId id="398" r:id="rId16"/>
    <p:sldId id="301" r:id="rId17"/>
    <p:sldId id="311" r:id="rId18"/>
    <p:sldId id="302" r:id="rId19"/>
    <p:sldId id="303" r:id="rId20"/>
    <p:sldId id="401" r:id="rId21"/>
    <p:sldId id="403" r:id="rId22"/>
    <p:sldId id="404" r:id="rId23"/>
    <p:sldId id="402" r:id="rId24"/>
    <p:sldId id="407" r:id="rId25"/>
    <p:sldId id="274" r:id="rId26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5E0BBD9-4EAD-4DFA-856B-B73458530573}">
          <p14:sldIdLst>
            <p14:sldId id="256"/>
            <p14:sldId id="363"/>
            <p14:sldId id="400"/>
            <p14:sldId id="313"/>
            <p14:sldId id="381"/>
            <p14:sldId id="297"/>
            <p14:sldId id="318"/>
            <p14:sldId id="319"/>
            <p14:sldId id="382"/>
            <p14:sldId id="397"/>
            <p14:sldId id="406"/>
            <p14:sldId id="353"/>
            <p14:sldId id="354"/>
            <p14:sldId id="300"/>
            <p14:sldId id="398"/>
            <p14:sldId id="301"/>
            <p14:sldId id="311"/>
            <p14:sldId id="302"/>
            <p14:sldId id="303"/>
            <p14:sldId id="401"/>
            <p14:sldId id="403"/>
            <p14:sldId id="404"/>
            <p14:sldId id="402"/>
            <p14:sldId id="407"/>
            <p14:sldId id="274"/>
          </p14:sldIdLst>
        </p14:section>
        <p14:section name="Untitled Section" id="{2763DB06-5A81-49BC-A359-8B213180B2A4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66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28" autoAdjust="0"/>
  </p:normalViewPr>
  <p:slideViewPr>
    <p:cSldViewPr>
      <p:cViewPr>
        <p:scale>
          <a:sx n="103" d="100"/>
          <a:sy n="103" d="100"/>
        </p:scale>
        <p:origin x="-180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9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9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F2190496-A076-430E-80E3-C64F39CCA21A}" type="datetimeFigureOut">
              <a:rPr lang="en-US" smtClean="0"/>
              <a:t>5/3/2017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9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9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08390A84-077C-408D-8FE3-FE2B81B621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975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229BF3C1-F0F2-4A5D-82B6-C5A1900570B0}" type="datetimeFigureOut">
              <a:rPr lang="en-US" smtClean="0"/>
              <a:t>5/3/2017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4BB16B79-1D7F-45E1-8056-096C5D78E0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48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16B79-1D7F-45E1-8056-096C5D78E05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275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16B79-1D7F-45E1-8056-096C5D78E05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275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16B79-1D7F-45E1-8056-096C5D78E05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275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16B79-1D7F-45E1-8056-096C5D78E05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275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16B79-1D7F-45E1-8056-096C5D78E05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275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16B79-1D7F-45E1-8056-096C5D78E05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275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F357-27EE-43A5-8E8C-1E00A05C9B4E}" type="datetime1">
              <a:rPr lang="en-US" smtClean="0"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A2C5-38BD-4678-ABF7-445A7D9D1D70}" type="datetime1">
              <a:rPr lang="en-US" smtClean="0"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C30E-B998-425A-B59C-3936B85B0BEF}" type="datetime1">
              <a:rPr lang="en-US" smtClean="0"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18B2-C29A-4D7C-99C0-1FC60931C50E}" type="datetime1">
              <a:rPr lang="en-US" smtClean="0"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C1E7-7876-43D9-BD0C-4E7F629EDA6E}" type="datetime1">
              <a:rPr lang="en-US" smtClean="0"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A9C2-30FE-496C-BD4B-E10766775D79}" type="datetime1">
              <a:rPr lang="en-US" smtClean="0"/>
              <a:t>5/3/2017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A227-465E-4183-BF76-5BA3FCCF58C0}" type="datetime1">
              <a:rPr lang="en-US" smtClean="0"/>
              <a:t>5/3/2017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8EF5-D228-49D9-9689-9BC9252AB61A}" type="datetime1">
              <a:rPr lang="en-US" smtClean="0"/>
              <a:t>5/3/2017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CFE2-0EA5-42A4-A627-5486D02186E6}" type="datetime1">
              <a:rPr lang="en-US" smtClean="0"/>
              <a:t>5/3/2017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6E16-FF20-4710-89DE-0DEC8A3F4A25}" type="datetime1">
              <a:rPr lang="en-US" smtClean="0"/>
              <a:t>5/3/2017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7B77-4B2D-416B-B76B-712A6836A5AD}" type="datetime1">
              <a:rPr lang="en-US" smtClean="0"/>
              <a:t>5/3/2017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001E65F-E687-4856-96ED-CF661DBA66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5C0283A-B60E-4218-88B2-5FE2E2B98C1A}" type="datetime1">
              <a:rPr lang="en-US" smtClean="0"/>
              <a:t>5/3/2017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humantraffickinghoust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humantraffickinghouston.org/toolkits/task-force-toolkit/" TargetMode="External"/><Relationship Id="rId3" Type="http://schemas.openxmlformats.org/officeDocument/2006/relationships/hyperlink" Target="http://humantraffickinghouston.org/toolkits/massage-establishment-ordinance-toolkit/" TargetMode="External"/><Relationship Id="rId7" Type="http://schemas.openxmlformats.org/officeDocument/2006/relationships/hyperlink" Target="http://humantraffickinghouston.org/toolkits/watch-for-traffick-media-campaig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umantraffickinghouston.org/toolkits/municipal-jail-signs-toolkit/" TargetMode="External"/><Relationship Id="rId5" Type="http://schemas.openxmlformats.org/officeDocument/2006/relationships/hyperlink" Target="http://humantraffickinghouston.org/toolkits/palm-sized-cards-for-direct-outreach/" TargetMode="External"/><Relationship Id="rId4" Type="http://schemas.openxmlformats.org/officeDocument/2006/relationships/hyperlink" Target="http://humantraffickinghouston.org/toolkits/taxi-industry-initiative-toolkit/" TargetMode="External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e156746\Desktop\CHAHT Mayor's Office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54165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0"/>
            <a:ext cx="7620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City of Houston’s Strategic Plan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000" b="1" baseline="30000" dirty="0" smtClean="0">
                <a:solidFill>
                  <a:schemeClr val="tx1"/>
                </a:solidFill>
                <a:latin typeface="+mn-lt"/>
              </a:rPr>
              <a:t>nd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 Objective: Raise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Awareness and Change Public 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Perception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838200"/>
            <a:ext cx="9052578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9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0"/>
            <a:ext cx="7620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City of Houston’s Strategic Plan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000" b="1" baseline="30000" dirty="0" smtClean="0">
                <a:solidFill>
                  <a:schemeClr val="tx1"/>
                </a:solidFill>
                <a:latin typeface="+mn-lt"/>
              </a:rPr>
              <a:t>nd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 Objective: Raise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Awareness and Change Public 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Perception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61" y="815109"/>
            <a:ext cx="8297477" cy="589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2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772400" cy="4038600"/>
          </a:xfrm>
        </p:spPr>
        <p:txBody>
          <a:bodyPr>
            <a:noAutofit/>
          </a:bodyPr>
          <a:lstStyle/>
          <a:p>
            <a:endParaRPr lang="en-US" sz="1600" b="1" dirty="0" smtClean="0"/>
          </a:p>
          <a:p>
            <a:r>
              <a:rPr lang="en-US" sz="1600" b="1" dirty="0" smtClean="0"/>
              <a:t>Strategy: Coordinate Victim Services</a:t>
            </a:r>
          </a:p>
          <a:p>
            <a:pPr lvl="1"/>
            <a:r>
              <a:rPr lang="en-US" sz="1600" dirty="0" smtClean="0"/>
              <a:t>COH </a:t>
            </a:r>
            <a:r>
              <a:rPr lang="en-US" sz="1600" dirty="0"/>
              <a:t>has shelter beds on reserve for direct outreach agencies.</a:t>
            </a:r>
          </a:p>
          <a:p>
            <a:pPr lvl="1"/>
            <a:r>
              <a:rPr lang="en-US" sz="1600" dirty="0"/>
              <a:t>Addresses need for emergency shelter beds. </a:t>
            </a:r>
          </a:p>
          <a:p>
            <a:pPr lvl="1"/>
            <a:r>
              <a:rPr lang="en-US" sz="1600" dirty="0"/>
              <a:t>Also creates pathways to transitional housing and rapid re-housing solutions.</a:t>
            </a:r>
          </a:p>
          <a:p>
            <a:pPr lvl="1"/>
            <a:r>
              <a:rPr lang="en-US" sz="1600" dirty="0"/>
              <a:t>Initially in place for the Super Bowl, extending long term until we have additional options for transitional housing.</a:t>
            </a:r>
          </a:p>
          <a:p>
            <a:pPr lvl="1"/>
            <a:r>
              <a:rPr lang="en-US" sz="1600" dirty="0"/>
              <a:t>Placed 10 people over a 5 week pilot period and have since placed more. </a:t>
            </a:r>
            <a:endParaRPr lang="en-US" sz="1600" dirty="0" smtClean="0"/>
          </a:p>
          <a:p>
            <a:pPr lvl="1"/>
            <a:endParaRPr lang="en-US" sz="1600" dirty="0"/>
          </a:p>
          <a:p>
            <a:pPr marL="342900" lvl="1">
              <a:buClr>
                <a:schemeClr val="accent1"/>
              </a:buClr>
            </a:pPr>
            <a:r>
              <a:rPr lang="en-US" sz="1600" b="1" dirty="0" smtClean="0"/>
              <a:t>Strategy</a:t>
            </a:r>
            <a:r>
              <a:rPr lang="en-US" sz="1600" b="1" dirty="0"/>
              <a:t>: Build Bridge to City’s Coordinated Access System </a:t>
            </a:r>
          </a:p>
          <a:p>
            <a:pPr lvl="1"/>
            <a:r>
              <a:rPr lang="en-US" sz="1600" dirty="0" smtClean="0"/>
              <a:t>Develop coordinated assessments for at-risk intersecting populations.</a:t>
            </a:r>
          </a:p>
          <a:p>
            <a:pPr lvl="1"/>
            <a:r>
              <a:rPr lang="en-US" sz="1600" dirty="0" smtClean="0"/>
              <a:t>If housing is an identified need, ease access to housing resources. </a:t>
            </a:r>
          </a:p>
          <a:p>
            <a:pPr lvl="1"/>
            <a:r>
              <a:rPr lang="en-US" sz="1600" dirty="0" smtClean="0"/>
              <a:t>Develop programmatic supports around housing.</a:t>
            </a:r>
            <a:r>
              <a:rPr lang="en-US" sz="1400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5638800"/>
            <a:ext cx="4229100" cy="985132"/>
          </a:xfrm>
          <a:prstGeom prst="rect">
            <a:avLst/>
          </a:prstGeom>
        </p:spPr>
      </p:pic>
      <p:sp>
        <p:nvSpPr>
          <p:cNvPr id="7" name="Slide Number Placeholder 27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D001E65F-E687-4856-96ED-CF661DBA66A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304800"/>
            <a:ext cx="7620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City of Houston’s Strategic Plan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3</a:t>
            </a:r>
            <a:r>
              <a:rPr lang="en-US" sz="2000" b="1" baseline="30000" dirty="0" smtClean="0">
                <a:solidFill>
                  <a:schemeClr val="tx1"/>
                </a:solidFill>
                <a:latin typeface="+mn-lt"/>
              </a:rPr>
              <a:t>rd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 Objective: Coordinate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Victim Services and Engage in Direct Outreach </a:t>
            </a:r>
            <a:endParaRPr lang="en-US" sz="2000" b="1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059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13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5638800"/>
            <a:ext cx="4229100" cy="98513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-98612"/>
            <a:ext cx="7620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City of Houston’s Strategic Plan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3</a:t>
            </a:r>
            <a:r>
              <a:rPr lang="en-US" sz="2000" b="1" baseline="30000" dirty="0" smtClean="0">
                <a:solidFill>
                  <a:schemeClr val="tx1"/>
                </a:solidFill>
                <a:latin typeface="+mn-lt"/>
              </a:rPr>
              <a:t>rd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 Objective: Coordinate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Victim Services and Engage in Direct Outreach </a:t>
            </a:r>
            <a:endParaRPr lang="en-US" sz="2000" b="1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6EB"/>
              </a:clrFrom>
              <a:clrTo>
                <a:srgbClr val="FEF6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330" y="762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4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06" y="1371600"/>
            <a:ext cx="7620000" cy="4225491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Strategy: Increase Victim Self-Identification through Direct Outreach</a:t>
            </a:r>
          </a:p>
          <a:p>
            <a:pPr lvl="1"/>
            <a:r>
              <a:rPr lang="en-US" sz="1600" dirty="0" smtClean="0"/>
              <a:t>Creation and distribution of palm-sized cards for victims.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lvl="2"/>
            <a:r>
              <a:rPr lang="en-US" sz="1400" dirty="0" smtClean="0">
                <a:solidFill>
                  <a:prstClr val="black"/>
                </a:solidFill>
              </a:rPr>
              <a:t>Double-sided, perforated, list intake-style questions.</a:t>
            </a:r>
          </a:p>
          <a:p>
            <a:pPr lvl="2"/>
            <a:r>
              <a:rPr lang="en-US" sz="1400" dirty="0" smtClean="0">
                <a:solidFill>
                  <a:prstClr val="black"/>
                </a:solidFill>
              </a:rPr>
              <a:t>Tailored to specific industries and venues and available in 5 non-English languages:</a:t>
            </a:r>
          </a:p>
          <a:p>
            <a:pPr lvl="3"/>
            <a:r>
              <a:rPr lang="en-US" sz="1400" b="1" dirty="0" smtClean="0">
                <a:solidFill>
                  <a:prstClr val="black"/>
                </a:solidFill>
              </a:rPr>
              <a:t>Cantinas</a:t>
            </a:r>
            <a:r>
              <a:rPr lang="en-US" sz="1400" dirty="0" smtClean="0">
                <a:solidFill>
                  <a:prstClr val="black"/>
                </a:solidFill>
              </a:rPr>
              <a:t>: English, Spanish, Arabic, Mandarin, Urdu, and Vietnamese.</a:t>
            </a:r>
          </a:p>
          <a:p>
            <a:pPr lvl="3"/>
            <a:r>
              <a:rPr lang="en-US" sz="1400" b="1" dirty="0" smtClean="0">
                <a:solidFill>
                  <a:prstClr val="black"/>
                </a:solidFill>
              </a:rPr>
              <a:t>Massage Establishments</a:t>
            </a:r>
            <a:r>
              <a:rPr lang="en-US" sz="1400" dirty="0" smtClean="0">
                <a:solidFill>
                  <a:prstClr val="black"/>
                </a:solidFill>
              </a:rPr>
              <a:t>: English, Spanish, Korean, Mandarin, Vietnamese, and Thai.</a:t>
            </a:r>
          </a:p>
          <a:p>
            <a:pPr lvl="3"/>
            <a:r>
              <a:rPr lang="en-US" sz="1400" b="1" dirty="0" smtClean="0">
                <a:solidFill>
                  <a:prstClr val="black"/>
                </a:solidFill>
              </a:rPr>
              <a:t>Food Establishments</a:t>
            </a:r>
            <a:r>
              <a:rPr lang="en-US" sz="1400" dirty="0" smtClean="0">
                <a:solidFill>
                  <a:prstClr val="black"/>
                </a:solidFill>
              </a:rPr>
              <a:t>: English, Spanish, Arabic, Mandarin, Urdu, and Vietnamese.</a:t>
            </a:r>
          </a:p>
          <a:p>
            <a:pPr lvl="3"/>
            <a:r>
              <a:rPr lang="en-US" sz="1400" b="1" dirty="0">
                <a:solidFill>
                  <a:prstClr val="black"/>
                </a:solidFill>
              </a:rPr>
              <a:t>Street </a:t>
            </a:r>
            <a:r>
              <a:rPr lang="en-US" sz="1400" b="1" dirty="0" smtClean="0">
                <a:solidFill>
                  <a:prstClr val="black"/>
                </a:solidFill>
              </a:rPr>
              <a:t>Outreach</a:t>
            </a:r>
            <a:r>
              <a:rPr lang="en-US" sz="1400" dirty="0" smtClean="0">
                <a:solidFill>
                  <a:prstClr val="black"/>
                </a:solidFill>
              </a:rPr>
              <a:t>: English, Spanish, Arabic, Mandarin, Urdu, and Vietnamese.</a:t>
            </a:r>
            <a:endParaRPr lang="en-US" sz="1000" dirty="0">
              <a:solidFill>
                <a:prstClr val="black"/>
              </a:solidFill>
            </a:endParaRPr>
          </a:p>
          <a:p>
            <a:pPr lvl="2"/>
            <a:r>
              <a:rPr lang="en-US" sz="1400" dirty="0" smtClean="0"/>
              <a:t>Distributing </a:t>
            </a:r>
            <a:r>
              <a:rPr lang="en-US" sz="1400" dirty="0"/>
              <a:t>Agencies</a:t>
            </a:r>
          </a:p>
          <a:p>
            <a:pPr lvl="3"/>
            <a:r>
              <a:rPr lang="en-US" sz="1400" b="1" dirty="0" smtClean="0">
                <a:solidFill>
                  <a:prstClr val="black"/>
                </a:solidFill>
              </a:rPr>
              <a:t>Houston Health Department</a:t>
            </a:r>
            <a:r>
              <a:rPr lang="en-US" sz="1400" dirty="0" smtClean="0">
                <a:solidFill>
                  <a:prstClr val="black"/>
                </a:solidFill>
              </a:rPr>
              <a:t>: Food Establishments.</a:t>
            </a:r>
          </a:p>
          <a:p>
            <a:pPr lvl="3"/>
            <a:r>
              <a:rPr lang="en-US" sz="1400" b="1" dirty="0" smtClean="0">
                <a:solidFill>
                  <a:prstClr val="black"/>
                </a:solidFill>
              </a:rPr>
              <a:t>Texas Alcohol and Beverage Commission</a:t>
            </a:r>
            <a:r>
              <a:rPr lang="en-US" sz="1400" dirty="0" smtClean="0">
                <a:solidFill>
                  <a:prstClr val="black"/>
                </a:solidFill>
              </a:rPr>
              <a:t>: Food Establishments and Cantinas.</a:t>
            </a:r>
          </a:p>
          <a:p>
            <a:pPr lvl="3"/>
            <a:r>
              <a:rPr lang="en-US" sz="1400" b="1" dirty="0" smtClean="0">
                <a:solidFill>
                  <a:prstClr val="black"/>
                </a:solidFill>
              </a:rPr>
              <a:t>Houston Police Department-Vice</a:t>
            </a:r>
            <a:r>
              <a:rPr lang="en-US" sz="1400" dirty="0" smtClean="0">
                <a:solidFill>
                  <a:prstClr val="black"/>
                </a:solidFill>
              </a:rPr>
              <a:t>: Massage Establishments and Street Outreach.</a:t>
            </a:r>
          </a:p>
          <a:p>
            <a:pPr lvl="3"/>
            <a:r>
              <a:rPr lang="en-US" sz="1400" b="1" dirty="0" smtClean="0">
                <a:solidFill>
                  <a:prstClr val="black"/>
                </a:solidFill>
              </a:rPr>
              <a:t>Houston Police Department-Differential Response Team</a:t>
            </a:r>
            <a:r>
              <a:rPr lang="en-US" sz="1400" dirty="0" smtClean="0">
                <a:solidFill>
                  <a:prstClr val="black"/>
                </a:solidFill>
              </a:rPr>
              <a:t>: Massage Establishments.</a:t>
            </a:r>
          </a:p>
          <a:p>
            <a:pPr lvl="3"/>
            <a:r>
              <a:rPr lang="en-US" sz="1400" b="1" dirty="0" smtClean="0">
                <a:solidFill>
                  <a:prstClr val="black"/>
                </a:solidFill>
              </a:rPr>
              <a:t>Department of State</a:t>
            </a:r>
            <a:r>
              <a:rPr lang="en-US" sz="1400" dirty="0" smtClean="0">
                <a:solidFill>
                  <a:prstClr val="black"/>
                </a:solidFill>
              </a:rPr>
              <a:t>: Food Establishments, Cantinas, and Massage Establishments.</a:t>
            </a:r>
          </a:p>
          <a:p>
            <a:pPr lvl="3"/>
            <a:r>
              <a:rPr lang="en-US" sz="1400" b="1" dirty="0" smtClean="0">
                <a:solidFill>
                  <a:prstClr val="black"/>
                </a:solidFill>
              </a:rPr>
              <a:t>FBI</a:t>
            </a:r>
            <a:r>
              <a:rPr lang="en-US" sz="1400" dirty="0" smtClean="0">
                <a:solidFill>
                  <a:prstClr val="black"/>
                </a:solidFill>
              </a:rPr>
              <a:t>: Food Establishments, Cantinas, Massage Establishments, and Street Outreach. </a:t>
            </a:r>
          </a:p>
          <a:p>
            <a:pPr lvl="3"/>
            <a:r>
              <a:rPr lang="en-US" sz="1400" dirty="0" smtClean="0">
                <a:solidFill>
                  <a:prstClr val="black"/>
                </a:solidFill>
              </a:rPr>
              <a:t>Coded by distributing agency and card type to allow City to track impact.</a:t>
            </a:r>
            <a:endParaRPr lang="en-US" sz="14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0306" y="228600"/>
            <a:ext cx="7620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City of Houston’s Strategic Plan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3</a:t>
            </a:r>
            <a:r>
              <a:rPr lang="en-US" sz="2000" b="1" baseline="30000" dirty="0" smtClean="0">
                <a:solidFill>
                  <a:schemeClr val="tx1"/>
                </a:solidFill>
                <a:latin typeface="+mn-lt"/>
              </a:rPr>
              <a:t>rd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 Objective: Coordinate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Victim Services and Engage in Direct Outreach </a:t>
            </a:r>
            <a:endParaRPr lang="en-US" sz="2000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14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5638800"/>
            <a:ext cx="4229100" cy="98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5638800"/>
            <a:ext cx="4229100" cy="98513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381000"/>
            <a:ext cx="7620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Addressing Illicit Massage Businesses</a:t>
            </a:r>
          </a:p>
          <a:p>
            <a:pPr lvl="0" algn="ctr">
              <a:spcBef>
                <a:spcPts val="0"/>
              </a:spcBef>
            </a:pPr>
            <a:r>
              <a:rPr lang="en-US" sz="2000" b="1" spc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Results of Palm Card Distribution</a:t>
            </a:r>
          </a:p>
          <a:p>
            <a:pPr lvl="0" algn="ctr">
              <a:spcBef>
                <a:spcPts val="0"/>
              </a:spcBef>
            </a:pPr>
            <a:r>
              <a:rPr lang="en-US" sz="2000" b="1" spc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HPD</a:t>
            </a:r>
            <a:endParaRPr lang="en-US" sz="2000" b="1" spc="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369612"/>
              </p:ext>
            </p:extLst>
          </p:nvPr>
        </p:nvGraphicFramePr>
        <p:xfrm>
          <a:off x="1194816" y="1828800"/>
          <a:ext cx="6144768" cy="3017520"/>
        </p:xfrm>
        <a:graphic>
          <a:graphicData uri="http://schemas.openxmlformats.org/drawingml/2006/table">
            <a:tbl>
              <a:tblPr firstRow="1" firstCol="1" bandRow="1"/>
              <a:tblGrid>
                <a:gridCol w="1280160"/>
                <a:gridCol w="1216152"/>
                <a:gridCol w="1216152"/>
                <a:gridCol w="1216152"/>
                <a:gridCol w="1216152"/>
              </a:tblGrid>
              <a:tr h="0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Agency: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Houston Police Department, Differential Response Team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Card Type(s) Distributed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: Cards for Illicit Massage Establishments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Note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14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Numbers are Cumulative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October 10</a:t>
                      </a:r>
                      <a:r>
                        <a:rPr lang="en-US" sz="1200" b="1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2016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November 8</a:t>
                      </a:r>
                      <a:r>
                        <a:rPr lang="en-US" sz="1200" b="1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2016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February 9</a:t>
                      </a:r>
                      <a:r>
                        <a:rPr lang="en-US" sz="1200" b="1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2017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April 21</a:t>
                      </a:r>
                      <a:r>
                        <a:rPr lang="en-US" sz="1200" b="1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Locations Visited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Citations Issued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388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Palm Cards Distributed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Individuals </a:t>
                      </a: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Present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84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147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274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Level of Trafficking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Low, Moderate, and High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Low, Moderate, and High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Low, Moderate, and High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Low, Moderate, and High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08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864" y="1362635"/>
            <a:ext cx="7848600" cy="428064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F0A22E"/>
              </a:buClr>
            </a:pPr>
            <a:r>
              <a:rPr lang="en-US" sz="1600" b="1" dirty="0" smtClean="0"/>
              <a:t>Background</a:t>
            </a:r>
            <a:endParaRPr lang="en-US" sz="1600" dirty="0" smtClean="0"/>
          </a:p>
          <a:p>
            <a:pPr lvl="1">
              <a:spcBef>
                <a:spcPts val="0"/>
              </a:spcBef>
            </a:pPr>
            <a:r>
              <a:rPr lang="en-US" sz="1600" dirty="0" smtClean="0"/>
              <a:t>HAC-HT is a 42-member, multi-disciplinary task force. 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Stakeholders are convened to collaborate on joint anti-human trafficking initiatives framed by the vision and goals of the Mayor’s Office.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Execute a community-based response to human </a:t>
            </a:r>
            <a:r>
              <a:rPr lang="en-US" sz="1600" dirty="0" smtClean="0"/>
              <a:t>trafficking at scale.</a:t>
            </a:r>
            <a:endParaRPr lang="en-US" sz="1600" dirty="0"/>
          </a:p>
          <a:p>
            <a:pPr lvl="1">
              <a:spcBef>
                <a:spcPts val="0"/>
              </a:spcBef>
            </a:pPr>
            <a:r>
              <a:rPr lang="en-US" sz="1600" dirty="0" smtClean="0"/>
              <a:t>Law enforcement is represented, but HAC-HT does not operate in a law enforcement capacity.</a:t>
            </a:r>
          </a:p>
          <a:p>
            <a:pPr marL="114300" indent="0">
              <a:spcBef>
                <a:spcPts val="0"/>
              </a:spcBef>
              <a:buClr>
                <a:srgbClr val="F0A22E"/>
              </a:buClr>
              <a:buNone/>
            </a:pPr>
            <a:endParaRPr lang="en-US" sz="800" b="1" dirty="0" smtClean="0"/>
          </a:p>
          <a:p>
            <a:pPr>
              <a:spcBef>
                <a:spcPts val="0"/>
              </a:spcBef>
              <a:buClr>
                <a:srgbClr val="F0A22E"/>
              </a:buClr>
            </a:pPr>
            <a:r>
              <a:rPr lang="en-US" sz="1600" b="1" dirty="0" smtClean="0"/>
              <a:t>Strategy: Engage Taxi Industry to Increase Tip Reporting</a:t>
            </a:r>
            <a:endParaRPr lang="en-US" sz="1600" dirty="0" smtClean="0"/>
          </a:p>
          <a:p>
            <a:pPr lvl="1"/>
            <a:r>
              <a:rPr lang="en-US" sz="1600" dirty="0" smtClean="0"/>
              <a:t>Partnered with the Greater Houston Transportation Company (Yellow Cab and Taxis Fiesta).</a:t>
            </a:r>
          </a:p>
          <a:p>
            <a:pPr lvl="2"/>
            <a:r>
              <a:rPr lang="en-US" sz="1600" dirty="0" smtClean="0"/>
              <a:t>Drivers receive English- and Spanish-language texts and e-mails that list red flags.</a:t>
            </a:r>
            <a:endParaRPr lang="en-US" sz="800" dirty="0" smtClean="0"/>
          </a:p>
          <a:p>
            <a:pPr lvl="2"/>
            <a:r>
              <a:rPr lang="en-US" sz="1600" dirty="0" smtClean="0"/>
              <a:t>Messages are delivered in coordination with dates of events held at Houston venues (GRB Convention Center, NRG Center/Park, Minute Maid Park, and BBVA Compass Stadium).</a:t>
            </a:r>
          </a:p>
          <a:p>
            <a:pPr lvl="2"/>
            <a:r>
              <a:rPr lang="en-US" sz="1600" dirty="0" smtClean="0"/>
              <a:t>Donated free ad space on trunks to display Watch for Traffick PSAs.</a:t>
            </a:r>
            <a:endParaRPr lang="en-US" sz="1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6164" y="228600"/>
            <a:ext cx="7620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City of Houston’s Strategic Plan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4</a:t>
            </a:r>
            <a:r>
              <a:rPr lang="en-US" sz="2000" b="1" baseline="30000" dirty="0" smtClean="0">
                <a:solidFill>
                  <a:schemeClr val="tx1"/>
                </a:solidFill>
                <a:latin typeface="+mn-lt"/>
              </a:rPr>
              <a:t>th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Objective: Implement Joint Initiatives of the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+mn-lt"/>
              </a:rPr>
              <a:t>Houston Area Council on Human Trafficking (HAC-HT)</a:t>
            </a:r>
          </a:p>
          <a:p>
            <a:pPr algn="ctr"/>
            <a:endParaRPr lang="en-US" sz="2000" b="1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16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5638800"/>
            <a:ext cx="4229100" cy="98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6164" y="304800"/>
            <a:ext cx="7620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City of Houston’s Strategic Plan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Impact of Taxi Industry Initiative as of March 31</a:t>
            </a:r>
            <a:r>
              <a:rPr lang="en-US" sz="2000" b="1" baseline="30000" dirty="0" smtClean="0">
                <a:solidFill>
                  <a:schemeClr val="tx1"/>
                </a:solidFill>
                <a:latin typeface="+mn-lt"/>
              </a:rPr>
              <a:t>st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, 2017</a:t>
            </a:r>
            <a:endParaRPr lang="en-US" sz="2000" b="1" dirty="0">
              <a:solidFill>
                <a:schemeClr val="tx1"/>
              </a:solidFill>
              <a:latin typeface="+mn-lt"/>
            </a:endParaRPr>
          </a:p>
          <a:p>
            <a:pPr algn="ctr"/>
            <a:endParaRPr lang="en-US" sz="2000" b="1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14" y="1752600"/>
            <a:ext cx="758190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5638800"/>
            <a:ext cx="4229100" cy="98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8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51645"/>
            <a:ext cx="4191000" cy="4267200"/>
          </a:xfrm>
        </p:spPr>
        <p:txBody>
          <a:bodyPr>
            <a:noAutofit/>
          </a:bodyPr>
          <a:lstStyle/>
          <a:p>
            <a:r>
              <a:rPr lang="en-US" sz="1600" b="1" dirty="0" smtClean="0"/>
              <a:t>Strategy</a:t>
            </a:r>
            <a:r>
              <a:rPr lang="en-US" sz="1600" b="1" dirty="0"/>
              <a:t>: </a:t>
            </a:r>
            <a:r>
              <a:rPr lang="en-US" sz="1600" b="1" dirty="0" smtClean="0"/>
              <a:t>Build capacity of partner cities through free downloadable Strategic Plan and toolkits available at:</a:t>
            </a:r>
          </a:p>
          <a:p>
            <a:pPr lvl="1"/>
            <a:r>
              <a:rPr lang="en-US" sz="1600" dirty="0" smtClean="0"/>
              <a:t> </a:t>
            </a:r>
            <a:r>
              <a:rPr lang="en-US" sz="1600" b="1" dirty="0" smtClean="0">
                <a:hlinkClick r:id="rId2"/>
              </a:rPr>
              <a:t>www.humantraffickinghouston.org</a:t>
            </a:r>
            <a:r>
              <a:rPr lang="en-US" sz="1600" b="1" dirty="0" smtClean="0"/>
              <a:t>.</a:t>
            </a:r>
          </a:p>
          <a:p>
            <a:pPr lvl="1"/>
            <a:r>
              <a:rPr lang="en-US" sz="1600" dirty="0" smtClean="0"/>
              <a:t>Short registration form is required, allows City to track impact of its resources.</a:t>
            </a:r>
          </a:p>
          <a:p>
            <a:pPr lvl="1"/>
            <a:r>
              <a:rPr lang="en-US" sz="1600" dirty="0" smtClean="0"/>
              <a:t>6 initiative-specific toolkits available.</a:t>
            </a:r>
            <a:endParaRPr lang="en-US" sz="1600" dirty="0"/>
          </a:p>
          <a:p>
            <a:pPr lvl="1"/>
            <a:r>
              <a:rPr lang="en-US" sz="1600" dirty="0" smtClean="0"/>
              <a:t>Contain resources that can be modified by users to support their organization’s branding efforts.</a:t>
            </a:r>
          </a:p>
          <a:p>
            <a:pPr lvl="1"/>
            <a:r>
              <a:rPr lang="en-US" sz="1600" dirty="0" smtClean="0"/>
              <a:t>Generic files without our logos for your use.</a:t>
            </a:r>
          </a:p>
          <a:p>
            <a:pPr lvl="1"/>
            <a:r>
              <a:rPr lang="en-US" sz="1600" dirty="0" smtClean="0"/>
              <a:t>Word, Publisher, PDF files.</a:t>
            </a:r>
          </a:p>
          <a:p>
            <a:pPr lvl="1"/>
            <a:r>
              <a:rPr lang="en-US" sz="1600" dirty="0" smtClean="0"/>
              <a:t>Select files require InDesign.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8576" y="228600"/>
            <a:ext cx="7620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City of Houston’s Strategic Plan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5</a:t>
            </a:r>
            <a:r>
              <a:rPr lang="en-US" sz="2000" b="1" baseline="30000" dirty="0" smtClean="0">
                <a:solidFill>
                  <a:schemeClr val="tx1"/>
                </a:solidFill>
                <a:latin typeface="+mn-lt"/>
              </a:rPr>
              <a:t>th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Objective: Serve as the National Model for Municipal Response</a:t>
            </a:r>
          </a:p>
          <a:p>
            <a:pPr algn="ctr"/>
            <a:endParaRPr lang="en-US" sz="2000" b="1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18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5638800"/>
            <a:ext cx="4229100" cy="9851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47800"/>
            <a:ext cx="2864224" cy="387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5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140691"/>
            <a:ext cx="7924800" cy="4495800"/>
          </a:xfrm>
          <a:noFill/>
        </p:spPr>
        <p:txBody>
          <a:bodyPr>
            <a:noAutofit/>
          </a:bodyPr>
          <a:lstStyle/>
          <a:p>
            <a:r>
              <a:rPr lang="en-US" sz="1600" b="1" dirty="0" smtClean="0">
                <a:hlinkClick r:id="rId3"/>
              </a:rPr>
              <a:t>Massage Establishment Ordinance</a:t>
            </a:r>
            <a:endParaRPr lang="en-US" sz="1600" b="1" dirty="0" smtClean="0"/>
          </a:p>
          <a:p>
            <a:pPr lvl="1"/>
            <a:r>
              <a:rPr lang="en-US" sz="1300" dirty="0" smtClean="0"/>
              <a:t>Learn what is involved in amending the ordinance. Contains documents City used to amend its ordinance.</a:t>
            </a:r>
          </a:p>
          <a:p>
            <a:r>
              <a:rPr lang="en-US" sz="1600" b="1" dirty="0" smtClean="0">
                <a:solidFill>
                  <a:srgbClr val="000000"/>
                </a:solidFill>
                <a:hlinkClick r:id="rId4"/>
              </a:rPr>
              <a:t>Taxi Industry Initiative</a:t>
            </a:r>
            <a:endParaRPr lang="en-US" sz="1600" b="1" dirty="0" smtClean="0">
              <a:solidFill>
                <a:srgbClr val="000000"/>
              </a:solidFill>
            </a:endParaRPr>
          </a:p>
          <a:p>
            <a:pPr lvl="1"/>
            <a:r>
              <a:rPr lang="en-US" sz="1300" dirty="0" smtClean="0"/>
              <a:t>Use the included e-mail and text message templates to start your own partnership with a local transportation company. Templates can be modified.</a:t>
            </a:r>
          </a:p>
          <a:p>
            <a:r>
              <a:rPr lang="en-US" sz="1600" b="1" dirty="0" smtClean="0">
                <a:solidFill>
                  <a:srgbClr val="000000"/>
                </a:solidFill>
                <a:hlinkClick r:id="rId5"/>
              </a:rPr>
              <a:t>Palm Cards</a:t>
            </a:r>
            <a:endParaRPr lang="en-US" sz="1600" b="1" dirty="0" smtClean="0">
              <a:solidFill>
                <a:srgbClr val="000000"/>
              </a:solidFill>
            </a:endParaRPr>
          </a:p>
          <a:p>
            <a:pPr lvl="1"/>
            <a:r>
              <a:rPr lang="en-US" sz="1300" dirty="0" smtClean="0"/>
              <a:t>Grow your direct outreach efforts with 3 sets of palm-sized cards translated into five non-English languages. Content can be edited using InDesign.</a:t>
            </a:r>
          </a:p>
          <a:p>
            <a:r>
              <a:rPr lang="en-US" sz="1600" b="1" dirty="0" smtClean="0">
                <a:solidFill>
                  <a:srgbClr val="000000"/>
                </a:solidFill>
                <a:hlinkClick r:id="rId6"/>
              </a:rPr>
              <a:t>Municipal Jail Sign</a:t>
            </a:r>
            <a:endParaRPr lang="en-US" sz="1600" b="1" dirty="0" smtClean="0">
              <a:solidFill>
                <a:srgbClr val="000000"/>
              </a:solidFill>
            </a:endParaRPr>
          </a:p>
          <a:p>
            <a:pPr lvl="1"/>
            <a:r>
              <a:rPr lang="en-US" sz="1300" dirty="0" smtClean="0"/>
              <a:t>Reach out to victims who may happen to be caught in the criminal justice system. The sign can be hung over jail phone banks.</a:t>
            </a:r>
            <a:r>
              <a:rPr lang="en-US" sz="1300" dirty="0"/>
              <a:t> Content can be edited using InDesign</a:t>
            </a:r>
            <a:r>
              <a:rPr lang="en-US" sz="1300" dirty="0" smtClean="0"/>
              <a:t>.</a:t>
            </a:r>
          </a:p>
          <a:p>
            <a:r>
              <a:rPr lang="en-US" sz="1600" b="1" dirty="0" smtClean="0">
                <a:solidFill>
                  <a:srgbClr val="000000"/>
                </a:solidFill>
                <a:hlinkClick r:id="rId7"/>
              </a:rPr>
              <a:t>Media Campaign </a:t>
            </a:r>
            <a:endParaRPr lang="en-US" sz="1400" dirty="0" smtClean="0"/>
          </a:p>
          <a:p>
            <a:pPr lvl="1"/>
            <a:r>
              <a:rPr lang="en-US" sz="1300" dirty="0" smtClean="0"/>
              <a:t>Raise awareness in your city with multi-modal Watch for Traffick PSAs.</a:t>
            </a:r>
          </a:p>
          <a:p>
            <a:r>
              <a:rPr lang="en-US" sz="1600" b="1" dirty="0" smtClean="0">
                <a:hlinkClick r:id="rId8"/>
              </a:rPr>
              <a:t>Task Force</a:t>
            </a:r>
            <a:endParaRPr lang="en-US" sz="1600" b="1" dirty="0" smtClean="0"/>
          </a:p>
          <a:p>
            <a:pPr lvl="1"/>
            <a:r>
              <a:rPr lang="en-US" sz="1200" dirty="0"/>
              <a:t>NGOs and </a:t>
            </a:r>
            <a:r>
              <a:rPr lang="en-US" sz="1200" dirty="0" smtClean="0"/>
              <a:t>govt. representatives can used included documents to build </a:t>
            </a:r>
            <a:r>
              <a:rPr lang="en-US" sz="1200" dirty="0"/>
              <a:t>their own task force from the ground up. </a:t>
            </a:r>
            <a:endParaRPr lang="en-US" sz="1200" dirty="0" smtClean="0"/>
          </a:p>
          <a:p>
            <a:pPr marL="114300" indent="0" algn="ctr">
              <a:buNone/>
            </a:pPr>
            <a:endParaRPr lang="en-US" sz="16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8564" y="73891"/>
            <a:ext cx="7620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City of Houston’s Strategic Plan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5</a:t>
            </a:r>
            <a:r>
              <a:rPr lang="en-US" sz="2000" b="1" baseline="30000" dirty="0" smtClean="0">
                <a:solidFill>
                  <a:schemeClr val="tx1"/>
                </a:solidFill>
                <a:latin typeface="+mn-lt"/>
              </a:rPr>
              <a:t>th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 Objective – Preview of Available Toolkits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5638800"/>
            <a:ext cx="4229100" cy="98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3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0964"/>
            <a:ext cx="7620000" cy="4047836"/>
          </a:xfrm>
        </p:spPr>
        <p:txBody>
          <a:bodyPr>
            <a:noAutofit/>
          </a:bodyPr>
          <a:lstStyle/>
          <a:p>
            <a:pPr lvl="0">
              <a:buClr>
                <a:srgbClr val="F0A22E"/>
              </a:buClr>
            </a:pPr>
            <a:endParaRPr lang="en-US" sz="1600" b="1" dirty="0" smtClean="0">
              <a:solidFill>
                <a:prstClr val="black"/>
              </a:solidFill>
            </a:endParaRPr>
          </a:p>
          <a:p>
            <a:pPr lvl="0">
              <a:buClr>
                <a:srgbClr val="F0A22E"/>
              </a:buClr>
            </a:pPr>
            <a:r>
              <a:rPr lang="en-US" sz="1600" b="1" dirty="0" smtClean="0">
                <a:solidFill>
                  <a:prstClr val="black"/>
                </a:solidFill>
              </a:rPr>
              <a:t>Strategy</a:t>
            </a:r>
            <a:r>
              <a:rPr lang="en-US" sz="1600" b="1" dirty="0">
                <a:solidFill>
                  <a:prstClr val="black"/>
                </a:solidFill>
              </a:rPr>
              <a:t>: </a:t>
            </a:r>
            <a:r>
              <a:rPr lang="en-US" sz="1600" b="1" dirty="0" smtClean="0">
                <a:solidFill>
                  <a:prstClr val="black"/>
                </a:solidFill>
              </a:rPr>
              <a:t>Engage </a:t>
            </a:r>
            <a:r>
              <a:rPr lang="en-US" sz="1600" b="1" dirty="0">
                <a:solidFill>
                  <a:prstClr val="black"/>
                </a:solidFill>
              </a:rPr>
              <a:t>City of Houston Departments </a:t>
            </a:r>
            <a:r>
              <a:rPr lang="en-US" sz="1600" b="1" dirty="0" smtClean="0">
                <a:solidFill>
                  <a:prstClr val="black"/>
                </a:solidFill>
              </a:rPr>
              <a:t> and Implement Trainings</a:t>
            </a:r>
            <a:endParaRPr lang="en-US" sz="1600" b="1" dirty="0">
              <a:solidFill>
                <a:prstClr val="black"/>
              </a:solidFill>
            </a:endParaRPr>
          </a:p>
          <a:p>
            <a:pPr lvl="1">
              <a:buClr>
                <a:srgbClr val="A5644E"/>
              </a:buClr>
            </a:pPr>
            <a:r>
              <a:rPr lang="en-US" sz="1600" dirty="0">
                <a:solidFill>
                  <a:prstClr val="black"/>
                </a:solidFill>
              </a:rPr>
              <a:t>Engage Houston Health </a:t>
            </a:r>
            <a:r>
              <a:rPr lang="en-US" sz="1600" dirty="0" smtClean="0">
                <a:solidFill>
                  <a:prstClr val="black"/>
                </a:solidFill>
              </a:rPr>
              <a:t>Department and </a:t>
            </a:r>
            <a:r>
              <a:rPr lang="en-US" sz="1600" dirty="0">
                <a:solidFill>
                  <a:prstClr val="black"/>
                </a:solidFill>
              </a:rPr>
              <a:t>Airport </a:t>
            </a:r>
            <a:r>
              <a:rPr lang="en-US" sz="1600" dirty="0" smtClean="0">
                <a:solidFill>
                  <a:prstClr val="black"/>
                </a:solidFill>
              </a:rPr>
              <a:t>System.</a:t>
            </a:r>
          </a:p>
          <a:p>
            <a:pPr lvl="2">
              <a:buClr>
                <a:srgbClr val="A5644E"/>
              </a:buClr>
            </a:pPr>
            <a:r>
              <a:rPr lang="en-US" sz="1400" dirty="0" smtClean="0">
                <a:solidFill>
                  <a:prstClr val="black"/>
                </a:solidFill>
              </a:rPr>
              <a:t>Health </a:t>
            </a:r>
            <a:r>
              <a:rPr lang="en-US" sz="1400" dirty="0">
                <a:solidFill>
                  <a:prstClr val="black"/>
                </a:solidFill>
              </a:rPr>
              <a:t>Department will require training for its 1,200 employees.</a:t>
            </a:r>
          </a:p>
          <a:p>
            <a:pPr lvl="1">
              <a:buClr>
                <a:srgbClr val="A5644E"/>
              </a:buClr>
            </a:pPr>
            <a:r>
              <a:rPr lang="en-US" sz="1600" dirty="0" smtClean="0">
                <a:solidFill>
                  <a:prstClr val="black"/>
                </a:solidFill>
              </a:rPr>
              <a:t>Houston </a:t>
            </a:r>
            <a:r>
              <a:rPr lang="en-US" sz="1600" dirty="0">
                <a:solidFill>
                  <a:prstClr val="black"/>
                </a:solidFill>
              </a:rPr>
              <a:t>Municipal </a:t>
            </a:r>
            <a:r>
              <a:rPr lang="en-US" sz="1600" dirty="0" smtClean="0">
                <a:solidFill>
                  <a:prstClr val="black"/>
                </a:solidFill>
              </a:rPr>
              <a:t>Court and </a:t>
            </a:r>
            <a:r>
              <a:rPr lang="en-US" sz="1600" dirty="0">
                <a:solidFill>
                  <a:prstClr val="black"/>
                </a:solidFill>
              </a:rPr>
              <a:t>Houston Police Department </a:t>
            </a:r>
            <a:r>
              <a:rPr lang="en-US" sz="1600" dirty="0" smtClean="0">
                <a:solidFill>
                  <a:prstClr val="black"/>
                </a:solidFill>
              </a:rPr>
              <a:t>(Vice and Jail </a:t>
            </a:r>
            <a:r>
              <a:rPr lang="en-US" sz="1600" dirty="0">
                <a:solidFill>
                  <a:prstClr val="black"/>
                </a:solidFill>
              </a:rPr>
              <a:t>Division</a:t>
            </a:r>
            <a:r>
              <a:rPr lang="en-US" sz="1600" dirty="0" smtClean="0">
                <a:solidFill>
                  <a:prstClr val="black"/>
                </a:solidFill>
              </a:rPr>
              <a:t>). </a:t>
            </a:r>
          </a:p>
          <a:p>
            <a:pPr lvl="1">
              <a:buClr>
                <a:srgbClr val="A5644E"/>
              </a:buClr>
            </a:pPr>
            <a:r>
              <a:rPr lang="en-US" sz="1600" dirty="0">
                <a:solidFill>
                  <a:prstClr val="black"/>
                </a:solidFill>
              </a:rPr>
              <a:t>Collaborate with Procurement to detect labor trafficking in vendor supply chains</a:t>
            </a:r>
            <a:r>
              <a:rPr lang="en-US" sz="1600" dirty="0" smtClean="0">
                <a:solidFill>
                  <a:prstClr val="black"/>
                </a:solidFill>
              </a:rPr>
              <a:t>. Mayor Turner scheduled to sign AP.</a:t>
            </a:r>
          </a:p>
          <a:p>
            <a:pPr lvl="1">
              <a:buClr>
                <a:srgbClr val="A5644E"/>
              </a:buClr>
            </a:pPr>
            <a:r>
              <a:rPr lang="en-US" sz="1600" dirty="0" smtClean="0">
                <a:solidFill>
                  <a:prstClr val="black"/>
                </a:solidFill>
              </a:rPr>
              <a:t>Enable Office of Business Opportunity to prevent labor trafficking by incorporating assessment questions in forms used for on-site interviews with contractors.</a:t>
            </a:r>
            <a:endParaRPr lang="en-US" sz="1600" dirty="0">
              <a:solidFill>
                <a:prstClr val="black"/>
              </a:solidFill>
            </a:endParaRPr>
          </a:p>
          <a:p>
            <a:pPr marL="411480" lvl="1" indent="0">
              <a:buClr>
                <a:srgbClr val="A5644E"/>
              </a:buClr>
              <a:buNone/>
            </a:pPr>
            <a:endParaRPr lang="en-US" sz="800" b="1" dirty="0" smtClean="0">
              <a:solidFill>
                <a:prstClr val="black"/>
              </a:solidFill>
            </a:endParaRPr>
          </a:p>
          <a:p>
            <a:pPr lvl="0">
              <a:buClr>
                <a:srgbClr val="F0A22E"/>
              </a:buClr>
            </a:pPr>
            <a:r>
              <a:rPr lang="en-US" sz="1600" b="1" dirty="0" smtClean="0">
                <a:solidFill>
                  <a:prstClr val="black"/>
                </a:solidFill>
              </a:rPr>
              <a:t>Strategy: Analyze and Pass Ordinances and Departmental Policies</a:t>
            </a:r>
          </a:p>
          <a:p>
            <a:pPr lvl="1">
              <a:buClr>
                <a:srgbClr val="A5644E"/>
              </a:buClr>
            </a:pPr>
            <a:r>
              <a:rPr lang="en-US" sz="1600" dirty="0">
                <a:solidFill>
                  <a:prstClr val="black"/>
                </a:solidFill>
              </a:rPr>
              <a:t>Massage Establishment Ordinance unanimously passed on December 2nd, 2015. </a:t>
            </a:r>
            <a:r>
              <a:rPr lang="en-US" sz="1600" dirty="0" smtClean="0">
                <a:solidFill>
                  <a:prstClr val="black"/>
                </a:solidFill>
              </a:rPr>
              <a:t/>
            </a:r>
            <a:br>
              <a:rPr lang="en-US" sz="1600" dirty="0" smtClean="0">
                <a:solidFill>
                  <a:prstClr val="black"/>
                </a:solidFill>
              </a:rPr>
            </a:br>
            <a:endParaRPr lang="en-US" sz="1600" dirty="0" smtClean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5638800"/>
            <a:ext cx="4229100" cy="98513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2400"/>
            <a:ext cx="768096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City of Houston’s Strategic Plan</a:t>
            </a:r>
          </a:p>
          <a:p>
            <a:pPr algn="ctr"/>
            <a:endParaRPr lang="en-US" sz="500" b="1" dirty="0" smtClean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2000" b="1" baseline="30000" dirty="0" smtClean="0">
                <a:solidFill>
                  <a:schemeClr val="tx1"/>
                </a:solidFill>
                <a:latin typeface="+mn-lt"/>
              </a:rPr>
              <a:t>st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Objective: Institutionalize the City of Houston’s R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esponse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3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8564" y="73891"/>
            <a:ext cx="7620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City of Houston’s Strategic Plan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Reach of Plan and Toolkit Downloads as of April 17</a:t>
            </a:r>
            <a:r>
              <a:rPr lang="en-US" sz="2000" b="1" baseline="30000" dirty="0" smtClean="0">
                <a:solidFill>
                  <a:schemeClr val="tx1"/>
                </a:solidFill>
                <a:latin typeface="+mn-lt"/>
              </a:rPr>
              <a:t>th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, 2017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626" y="1905000"/>
            <a:ext cx="433387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5638800"/>
            <a:ext cx="4229100" cy="98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8564" y="228599"/>
            <a:ext cx="7620000" cy="1642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City of Houston’s Strategic Plan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Reach of  Plan and Toolkit Downloads as of April 17</a:t>
            </a:r>
            <a:r>
              <a:rPr lang="en-US" sz="2000" b="1" baseline="30000" dirty="0" smtClean="0">
                <a:solidFill>
                  <a:schemeClr val="tx1"/>
                </a:solidFill>
                <a:latin typeface="+mn-lt"/>
              </a:rPr>
              <a:t>th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, 2017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Texas (by city)</a:t>
            </a:r>
          </a:p>
          <a:p>
            <a:pPr algn="ctr"/>
            <a:endParaRPr lang="en-US" sz="1200" b="1" dirty="0" smtClean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Total Number of Downloads: 314 downloads in  44 cities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86" y="1871473"/>
            <a:ext cx="7904141" cy="43525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86" y="4392182"/>
            <a:ext cx="1930433" cy="18318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028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22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51" y="1828800"/>
            <a:ext cx="8031426" cy="44226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51" y="4419601"/>
            <a:ext cx="1930433" cy="18318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18564" y="152400"/>
            <a:ext cx="76200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City of Houston’s Strategic Plan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+mn-lt"/>
              </a:rPr>
              <a:t>Reach of  Plan and Toolkit Downloads 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as of April 17</a:t>
            </a:r>
            <a:r>
              <a:rPr lang="en-US" sz="2000" b="1" baseline="30000" dirty="0" smtClean="0">
                <a:solidFill>
                  <a:schemeClr val="tx1"/>
                </a:solidFill>
                <a:latin typeface="+mn-lt"/>
              </a:rPr>
              <a:t>th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, 2017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U.S. and Canada (by city)</a:t>
            </a:r>
          </a:p>
          <a:p>
            <a:pPr algn="ctr"/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Total Number of Downloads: U.S. (</a:t>
            </a:r>
            <a:r>
              <a:rPr lang="en-US" sz="1600" i="1" dirty="0" smtClean="0">
                <a:solidFill>
                  <a:schemeClr val="tx1"/>
                </a:solidFill>
                <a:latin typeface="+mn-lt"/>
              </a:rPr>
              <a:t>states outside Texas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):  95 downloads in  26 states; Canada: 6 downloads </a:t>
            </a:r>
          </a:p>
        </p:txBody>
      </p:sp>
    </p:spTree>
    <p:extLst>
      <p:ext uri="{BB962C8B-B14F-4D97-AF65-F5344CB8AC3E}">
        <p14:creationId xmlns:p14="http://schemas.microsoft.com/office/powerpoint/2010/main" val="357748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23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8036941" cy="44256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46438"/>
            <a:ext cx="1930433" cy="18318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18564" y="228600"/>
            <a:ext cx="76200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City of Houston’s Strategic Plan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Reach of  Plan and Toolkit Downloads as of April 17</a:t>
            </a:r>
            <a:r>
              <a:rPr lang="en-US" sz="2000" b="1" baseline="30000" dirty="0" smtClean="0">
                <a:solidFill>
                  <a:schemeClr val="tx1"/>
                </a:solidFill>
                <a:latin typeface="+mn-lt"/>
              </a:rPr>
              <a:t>th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, 2017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International (by city)</a:t>
            </a:r>
          </a:p>
          <a:p>
            <a:pPr algn="ctr"/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Total Number of Downloads: 3 downloads in 3 countries</a:t>
            </a:r>
          </a:p>
        </p:txBody>
      </p:sp>
    </p:spTree>
    <p:extLst>
      <p:ext uri="{BB962C8B-B14F-4D97-AF65-F5344CB8AC3E}">
        <p14:creationId xmlns:p14="http://schemas.microsoft.com/office/powerpoint/2010/main" val="26683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24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273" y="76200"/>
            <a:ext cx="7620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City of Houston’s Strategic Plan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Financial Snapshot - Expenditures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6746" y="1032165"/>
            <a:ext cx="8196391" cy="1143000"/>
            <a:chOff x="392545" y="1143000"/>
            <a:chExt cx="8196391" cy="1143000"/>
          </a:xfrm>
        </p:grpSpPr>
        <p:sp>
          <p:nvSpPr>
            <p:cNvPr id="2" name="Oval 1"/>
            <p:cNvSpPr/>
            <p:nvPr/>
          </p:nvSpPr>
          <p:spPr>
            <a:xfrm>
              <a:off x="392545" y="1143000"/>
              <a:ext cx="1295400" cy="1143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Mayor’s Office Resources</a:t>
              </a:r>
            </a:p>
            <a:p>
              <a:pPr algn="ctr"/>
              <a:r>
                <a:rPr lang="en-US" sz="1100" u="sng" dirty="0" smtClean="0">
                  <a:solidFill>
                    <a:schemeClr val="tx1"/>
                  </a:solidFill>
                </a:rPr>
                <a:t>$50,000</a:t>
              </a:r>
              <a:endParaRPr lang="en-US" sz="1100" u="sng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161309" y="1143000"/>
              <a:ext cx="1295400" cy="1143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Grants and Private Support</a:t>
              </a:r>
            </a:p>
            <a:p>
              <a:pPr algn="ctr"/>
              <a:r>
                <a:rPr lang="en-US" sz="1100" u="sng" dirty="0" smtClean="0">
                  <a:solidFill>
                    <a:schemeClr val="tx1"/>
                  </a:solidFill>
                </a:rPr>
                <a:t>$112,000</a:t>
              </a:r>
              <a:endParaRPr lang="en-US" sz="1100" u="sng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10446" y="1143000"/>
              <a:ext cx="1295400" cy="1143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Total</a:t>
              </a:r>
            </a:p>
            <a:p>
              <a:pPr algn="ctr"/>
              <a:r>
                <a:rPr lang="en-US" sz="1100" u="sng" dirty="0" smtClean="0">
                  <a:solidFill>
                    <a:schemeClr val="tx1"/>
                  </a:solidFill>
                </a:rPr>
                <a:t>$162,000</a:t>
              </a:r>
              <a:endParaRPr lang="en-US" sz="1100" u="sng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619173" y="1143000"/>
              <a:ext cx="1295400" cy="1143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Expenditures</a:t>
              </a:r>
            </a:p>
            <a:p>
              <a:pPr algn="ctr"/>
              <a:r>
                <a:rPr lang="en-US" sz="1100" u="sng" dirty="0" smtClean="0">
                  <a:solidFill>
                    <a:schemeClr val="tx1"/>
                  </a:solidFill>
                </a:rPr>
                <a:t>$143,176.33</a:t>
              </a:r>
              <a:endParaRPr lang="en-US" sz="1100" u="sng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293536" y="1143000"/>
              <a:ext cx="1295400" cy="1143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Remaining in FY2017</a:t>
              </a:r>
            </a:p>
            <a:p>
              <a:pPr algn="ctr"/>
              <a:r>
                <a:rPr lang="en-US" sz="1100" u="sng" dirty="0" smtClean="0">
                  <a:solidFill>
                    <a:schemeClr val="tx1"/>
                  </a:solidFill>
                </a:rPr>
                <a:t>$18,823.67</a:t>
              </a:r>
              <a:endParaRPr lang="en-US" sz="1100" u="sng" dirty="0">
                <a:solidFill>
                  <a:schemeClr val="tx1"/>
                </a:solidFill>
              </a:endParaRPr>
            </a:p>
          </p:txBody>
        </p:sp>
        <p:sp>
          <p:nvSpPr>
            <p:cNvPr id="3" name="Plus 2"/>
            <p:cNvSpPr/>
            <p:nvPr/>
          </p:nvSpPr>
          <p:spPr>
            <a:xfrm>
              <a:off x="1687945" y="1524000"/>
              <a:ext cx="457200" cy="381000"/>
            </a:xfrm>
            <a:prstGeom prst="mathPlus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Equal 3"/>
            <p:cNvSpPr/>
            <p:nvPr/>
          </p:nvSpPr>
          <p:spPr>
            <a:xfrm>
              <a:off x="6914573" y="1562100"/>
              <a:ext cx="372036" cy="304800"/>
            </a:xfrm>
            <a:prstGeom prst="mathEqual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Equal 11"/>
            <p:cNvSpPr/>
            <p:nvPr/>
          </p:nvSpPr>
          <p:spPr>
            <a:xfrm>
              <a:off x="3492637" y="1562100"/>
              <a:ext cx="372036" cy="304800"/>
            </a:xfrm>
            <a:prstGeom prst="mathEqual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Minus 4"/>
            <p:cNvSpPr/>
            <p:nvPr/>
          </p:nvSpPr>
          <p:spPr>
            <a:xfrm>
              <a:off x="5215082" y="1562100"/>
              <a:ext cx="381000" cy="304800"/>
            </a:xfrm>
            <a:prstGeom prst="mathMinus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66" y="2177474"/>
            <a:ext cx="5980562" cy="468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2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5638800"/>
            <a:ext cx="4229100" cy="98513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1752600"/>
            <a:ext cx="76200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itchFamily="34" charset="0"/>
              <a:buNone/>
            </a:pPr>
            <a:endParaRPr lang="en-US" sz="2000" dirty="0" smtClean="0"/>
          </a:p>
          <a:p>
            <a:pPr marL="114300" indent="0" algn="ctr">
              <a:buFont typeface="Arial" pitchFamily="34" charset="0"/>
              <a:buNone/>
            </a:pPr>
            <a:r>
              <a:rPr lang="en-US" sz="1400" b="1" dirty="0" smtClean="0"/>
              <a:t>Presented by</a:t>
            </a:r>
            <a:r>
              <a:rPr lang="en-US" sz="1400" dirty="0" smtClean="0"/>
              <a:t>:</a:t>
            </a:r>
          </a:p>
          <a:p>
            <a:pPr marL="114300" indent="0" algn="ctr">
              <a:buFont typeface="Arial" pitchFamily="34" charset="0"/>
              <a:buNone/>
            </a:pPr>
            <a:r>
              <a:rPr lang="en-US" sz="1800" b="1" dirty="0" smtClean="0"/>
              <a:t>Minal Patel Davis</a:t>
            </a:r>
          </a:p>
          <a:p>
            <a:pPr marL="114300" indent="0" algn="ctr">
              <a:buFont typeface="Arial" pitchFamily="34" charset="0"/>
              <a:buNone/>
            </a:pPr>
            <a:r>
              <a:rPr lang="en-US" sz="1800" b="1" dirty="0" smtClean="0"/>
              <a:t>Special Advisor to the Mayor on Human Trafficking</a:t>
            </a:r>
          </a:p>
          <a:p>
            <a:pPr marL="114300" indent="0" algn="ctr">
              <a:buFont typeface="Arial" pitchFamily="34" charset="0"/>
              <a:buNone/>
            </a:pPr>
            <a:r>
              <a:rPr lang="en-US" sz="1800" b="1" dirty="0" smtClean="0"/>
              <a:t>Office of Mayor Sylvester Turner</a:t>
            </a:r>
            <a:endParaRPr lang="en-US" sz="1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3973944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Office</a:t>
            </a:r>
            <a:r>
              <a:rPr lang="en-US" dirty="0" smtClean="0"/>
              <a:t>: (</a:t>
            </a:r>
            <a:r>
              <a:rPr lang="en-US" dirty="0"/>
              <a:t>832) 393-0977</a:t>
            </a:r>
            <a:endParaRPr lang="en-US" dirty="0" smtClean="0"/>
          </a:p>
          <a:p>
            <a:pPr algn="ctr"/>
            <a:r>
              <a:rPr lang="en-US" b="1" dirty="0" smtClean="0"/>
              <a:t>Cell</a:t>
            </a:r>
            <a:r>
              <a:rPr lang="en-US" dirty="0" smtClean="0"/>
              <a:t>: (</a:t>
            </a:r>
            <a:r>
              <a:rPr lang="en-US" dirty="0"/>
              <a:t>832) 596-9965 </a:t>
            </a:r>
            <a:endParaRPr lang="en-US" dirty="0" smtClean="0"/>
          </a:p>
          <a:p>
            <a:pPr algn="ctr"/>
            <a:r>
              <a:rPr lang="en-US" b="1" dirty="0" smtClean="0"/>
              <a:t>E-Mail</a:t>
            </a:r>
            <a:r>
              <a:rPr lang="en-US" dirty="0" smtClean="0"/>
              <a:t>: Minal.Davis@houstontx.gov</a:t>
            </a:r>
          </a:p>
          <a:p>
            <a:pPr algn="ctr"/>
            <a:r>
              <a:rPr lang="en-US" b="1" dirty="0" smtClean="0"/>
              <a:t>Website</a:t>
            </a:r>
            <a:r>
              <a:rPr lang="en-US" dirty="0" smtClean="0"/>
              <a:t>: HumanTraffickingHouston.org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65150" y="304800"/>
            <a:ext cx="7620000" cy="1935162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City of Houston’s </a:t>
            </a:r>
            <a:b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Anti-Human Trafficking Strategic Plan</a:t>
            </a:r>
            <a:r>
              <a:rPr lang="en-US" sz="3200" b="1" dirty="0" smtClean="0">
                <a:latin typeface="+mn-lt"/>
              </a:rPr>
              <a:t/>
            </a:r>
            <a:br>
              <a:rPr lang="en-US" sz="3200" b="1" dirty="0" smtClean="0">
                <a:latin typeface="+mn-lt"/>
              </a:rPr>
            </a:br>
            <a:endParaRPr lang="en-US" sz="3200" b="1" dirty="0">
              <a:latin typeface="+mn-lt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66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28600"/>
            <a:ext cx="7620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City 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of Houston’s Strategic Plan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Impact of  Amended Massage Establishment Ordinance as of April 21, 2017</a:t>
            </a:r>
            <a:endParaRPr lang="en-US" sz="2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914400"/>
            <a:ext cx="8914864" cy="554127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009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2154"/>
            <a:ext cx="7620000" cy="4384234"/>
          </a:xfrm>
        </p:spPr>
        <p:txBody>
          <a:bodyPr>
            <a:noAutofit/>
          </a:bodyPr>
          <a:lstStyle/>
          <a:p>
            <a:pPr marL="342900" lvl="1">
              <a:buClr>
                <a:srgbClr val="F0A22E"/>
              </a:buClr>
            </a:pPr>
            <a:r>
              <a:rPr lang="en-US" sz="1600" dirty="0" smtClean="0">
                <a:solidFill>
                  <a:prstClr val="black"/>
                </a:solidFill>
              </a:rPr>
              <a:t>Launched </a:t>
            </a:r>
            <a:r>
              <a:rPr lang="en-US" sz="1600" dirty="0">
                <a:solidFill>
                  <a:prstClr val="black"/>
                </a:solidFill>
              </a:rPr>
              <a:t>Municipal Court diversion program on June 17</a:t>
            </a:r>
            <a:r>
              <a:rPr lang="en-US" sz="1600" baseline="30000" dirty="0">
                <a:solidFill>
                  <a:prstClr val="black"/>
                </a:solidFill>
              </a:rPr>
              <a:t>th</a:t>
            </a:r>
            <a:r>
              <a:rPr lang="en-US" sz="1600" dirty="0">
                <a:solidFill>
                  <a:prstClr val="black"/>
                </a:solidFill>
              </a:rPr>
              <a:t>, 2016. </a:t>
            </a:r>
          </a:p>
          <a:p>
            <a:pPr>
              <a:buClr>
                <a:srgbClr val="F0A22E"/>
              </a:buClr>
            </a:pPr>
            <a:r>
              <a:rPr lang="en-US" sz="1600" dirty="0" smtClean="0">
                <a:solidFill>
                  <a:prstClr val="black"/>
                </a:solidFill>
              </a:rPr>
              <a:t>Establish trust with potential trafficking victims by supporting their civil legal needs.</a:t>
            </a:r>
          </a:p>
          <a:p>
            <a:pPr>
              <a:buClr>
                <a:srgbClr val="F0A22E"/>
              </a:buClr>
            </a:pPr>
            <a:r>
              <a:rPr lang="en-US" sz="1600" dirty="0" smtClean="0">
                <a:solidFill>
                  <a:prstClr val="black"/>
                </a:solidFill>
              </a:rPr>
              <a:t>Those cited with following Class C Misdemeanor charges are connected with legal service professionals:</a:t>
            </a:r>
          </a:p>
          <a:p>
            <a:pPr lvl="2">
              <a:buClr>
                <a:srgbClr val="A5644E"/>
              </a:buClr>
            </a:pPr>
            <a:r>
              <a:rPr lang="en-US" sz="1400" dirty="0" smtClean="0">
                <a:solidFill>
                  <a:prstClr val="black"/>
                </a:solidFill>
              </a:rPr>
              <a:t>CC1464 </a:t>
            </a:r>
            <a:r>
              <a:rPr lang="en-US" sz="1400" dirty="0">
                <a:solidFill>
                  <a:prstClr val="black"/>
                </a:solidFill>
              </a:rPr>
              <a:t>Manifesting the purpose of engaging in prostitution or solicitation of prostitution.</a:t>
            </a:r>
          </a:p>
          <a:p>
            <a:pPr lvl="2">
              <a:buClr>
                <a:srgbClr val="A5644E"/>
              </a:buClr>
            </a:pPr>
            <a:r>
              <a:rPr lang="en-US" sz="1400" dirty="0">
                <a:solidFill>
                  <a:prstClr val="black"/>
                </a:solidFill>
              </a:rPr>
              <a:t>OP1 Fail as a massage therapist to obtain a certificate of registration. </a:t>
            </a:r>
          </a:p>
          <a:p>
            <a:pPr lvl="2">
              <a:buClr>
                <a:srgbClr val="A5644E"/>
              </a:buClr>
            </a:pPr>
            <a:r>
              <a:rPr lang="en-US" sz="1400" dirty="0">
                <a:solidFill>
                  <a:prstClr val="black"/>
                </a:solidFill>
              </a:rPr>
              <a:t>OP5 Representing oneself as a massage therapist without holding a certificate of registration.</a:t>
            </a:r>
          </a:p>
          <a:p>
            <a:pPr lvl="2">
              <a:buClr>
                <a:srgbClr val="A5644E"/>
              </a:buClr>
            </a:pPr>
            <a:r>
              <a:rPr lang="en-US" sz="1400" dirty="0">
                <a:solidFill>
                  <a:prstClr val="black"/>
                </a:solidFill>
              </a:rPr>
              <a:t>OP10 Performing massage therapy as a massage therapist at/for a sexually oriented business.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Open not only to those trafficked in illicit massage businesses. Serves domestic and international victims.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Lawyers refer victims to social service agencies. Charges are dismissed if victim satisfactorily attends legal services screening.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Partnership </a:t>
            </a:r>
            <a:r>
              <a:rPr lang="en-US" sz="1600" dirty="0">
                <a:solidFill>
                  <a:prstClr val="black"/>
                </a:solidFill>
              </a:rPr>
              <a:t>between </a:t>
            </a:r>
            <a:r>
              <a:rPr lang="en-US" sz="1600" dirty="0" smtClean="0">
                <a:solidFill>
                  <a:prstClr val="black"/>
                </a:solidFill>
              </a:rPr>
              <a:t>HPD, Municipal Court, Tahirih Justice Center, Catholic Charities, Boat People SOS, and Lone Star Legal Aid.</a:t>
            </a:r>
            <a:endParaRPr lang="en-US" sz="1600" dirty="0">
              <a:solidFill>
                <a:prstClr val="black"/>
              </a:solidFill>
            </a:endParaRPr>
          </a:p>
          <a:p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5638800"/>
            <a:ext cx="4229100" cy="98513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228600"/>
            <a:ext cx="7620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City 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of Houston’s Strategic Plan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2000" b="1" baseline="30000" dirty="0" smtClean="0">
                <a:solidFill>
                  <a:schemeClr val="tx1"/>
                </a:solidFill>
                <a:latin typeface="+mn-lt"/>
              </a:rPr>
              <a:t>st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 Objective: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Institutionalize the City of Houston’s Response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+mn-lt"/>
              </a:rPr>
              <a:t>Municipal Court Diversion 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Pilot</a:t>
            </a:r>
            <a:endParaRPr lang="en-US" sz="20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487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28600"/>
            <a:ext cx="7620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City of Houston’s Strategic 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Plan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Municipal Court Diversion Program—Results as of April 20,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5638800"/>
            <a:ext cx="4229100" cy="98513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130936"/>
              </p:ext>
            </p:extLst>
          </p:nvPr>
        </p:nvGraphicFramePr>
        <p:xfrm>
          <a:off x="304800" y="1600200"/>
          <a:ext cx="7619997" cy="2602365"/>
        </p:xfrm>
        <a:graphic>
          <a:graphicData uri="http://schemas.openxmlformats.org/drawingml/2006/table">
            <a:tbl>
              <a:tblPr/>
              <a:tblGrid>
                <a:gridCol w="1088571"/>
                <a:gridCol w="1088571"/>
                <a:gridCol w="1088571"/>
                <a:gridCol w="1088571"/>
                <a:gridCol w="1088571"/>
                <a:gridCol w="1088571"/>
                <a:gridCol w="1088571"/>
              </a:tblGrid>
              <a:tr h="31466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Participation in Municipal Court Diversion Program</a:t>
                      </a:r>
                    </a:p>
                  </a:txBody>
                  <a:tcPr marL="8504" marR="8504" marT="8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78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04" marR="8504" marT="8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Served</a:t>
                      </a:r>
                    </a:p>
                  </a:txBody>
                  <a:tcPr marL="8504" marR="8504" marT="8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Declined Services</a:t>
                      </a:r>
                    </a:p>
                  </a:txBody>
                  <a:tcPr marL="8504" marR="8504" marT="8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Appeared</a:t>
                      </a:r>
                    </a:p>
                  </a:txBody>
                  <a:tcPr marL="8504" marR="8504" marT="8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Scheduled to Appear</a:t>
                      </a:r>
                    </a:p>
                  </a:txBody>
                  <a:tcPr marL="8504" marR="8504" marT="8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Served by Total Possible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(Served / Scheduled)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Seeking Services     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(Served / Appeared)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363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Grand Total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08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466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Trafficking Indications in Number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78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04" marR="8504" marT="8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 Trafficking Indications</a:t>
                      </a:r>
                    </a:p>
                  </a:txBody>
                  <a:tcPr marL="8504" marR="8504" marT="8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Moderate Trafficking Indications</a:t>
                      </a:r>
                    </a:p>
                  </a:txBody>
                  <a:tcPr marL="8504" marR="8504" marT="8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 Trafficking Indications</a:t>
                      </a:r>
                    </a:p>
                  </a:txBody>
                  <a:tcPr marL="8504" marR="8504" marT="8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63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Grand Total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04" marR="8504" marT="8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07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36" y="1219200"/>
            <a:ext cx="7620000" cy="3505200"/>
          </a:xfrm>
        </p:spPr>
        <p:txBody>
          <a:bodyPr>
            <a:noAutofit/>
          </a:bodyPr>
          <a:lstStyle/>
          <a:p>
            <a:pPr lvl="0">
              <a:buClr>
                <a:srgbClr val="F0A22E"/>
              </a:buClr>
            </a:pPr>
            <a:r>
              <a:rPr lang="en-US" sz="1800" b="1" dirty="0" smtClean="0">
                <a:solidFill>
                  <a:prstClr val="black"/>
                </a:solidFill>
              </a:rPr>
              <a:t>Strategy</a:t>
            </a:r>
            <a:r>
              <a:rPr lang="en-US" sz="1800" b="1" dirty="0">
                <a:solidFill>
                  <a:prstClr val="black"/>
                </a:solidFill>
              </a:rPr>
              <a:t>: Hold Events to Raise the Level of Dialogue and Engage Influencers</a:t>
            </a:r>
            <a:endParaRPr lang="en-US" sz="1800" dirty="0">
              <a:solidFill>
                <a:prstClr val="black"/>
              </a:solidFill>
            </a:endParaRPr>
          </a:p>
          <a:p>
            <a:pPr lvl="1">
              <a:buClr>
                <a:srgbClr val="A5644E"/>
              </a:buClr>
            </a:pPr>
            <a:r>
              <a:rPr lang="en-US" sz="1600" b="1" dirty="0" smtClean="0">
                <a:solidFill>
                  <a:prstClr val="black"/>
                </a:solidFill>
              </a:rPr>
              <a:t>2015</a:t>
            </a:r>
            <a:r>
              <a:rPr lang="en-US" sz="1600" dirty="0" smtClean="0">
                <a:solidFill>
                  <a:prstClr val="black"/>
                </a:solidFill>
              </a:rPr>
              <a:t>: Held </a:t>
            </a:r>
            <a:r>
              <a:rPr lang="en-US" sz="1600" dirty="0">
                <a:solidFill>
                  <a:prstClr val="black"/>
                </a:solidFill>
              </a:rPr>
              <a:t>“Up the Ante” human trafficking symposium on </a:t>
            </a:r>
            <a:r>
              <a:rPr lang="en-US" sz="1600" dirty="0"/>
              <a:t>October 29</a:t>
            </a:r>
            <a:r>
              <a:rPr lang="en-US" sz="1600" baseline="30000" dirty="0"/>
              <a:t>th</a:t>
            </a:r>
            <a:r>
              <a:rPr lang="en-US" sz="1600" dirty="0"/>
              <a:t>, 2015. Featured Bradley Myles</a:t>
            </a:r>
            <a:r>
              <a:rPr lang="en-US" sz="1600" i="1" dirty="0"/>
              <a:t>, </a:t>
            </a:r>
            <a:r>
              <a:rPr lang="en-US" sz="1600" dirty="0"/>
              <a:t>Siddharth Kara, Brooke Axtell, and Dorchen </a:t>
            </a:r>
            <a:r>
              <a:rPr lang="en-US" sz="1600" dirty="0" smtClean="0"/>
              <a:t>Leidholdt.</a:t>
            </a:r>
          </a:p>
          <a:p>
            <a:pPr lvl="1">
              <a:buClr>
                <a:srgbClr val="A5644E"/>
              </a:buClr>
            </a:pPr>
            <a:r>
              <a:rPr lang="en-US" sz="1600" b="1" dirty="0" smtClean="0"/>
              <a:t>2016</a:t>
            </a:r>
            <a:r>
              <a:rPr lang="en-US" sz="1600" dirty="0" smtClean="0"/>
              <a:t>: Screened </a:t>
            </a:r>
            <a:r>
              <a:rPr lang="en-US" sz="1600" dirty="0"/>
              <a:t>Siddharth Kara’s Hollywood feature film, </a:t>
            </a:r>
            <a:r>
              <a:rPr lang="en-US" sz="1600" i="1" dirty="0"/>
              <a:t>Trafficked</a:t>
            </a:r>
            <a:r>
              <a:rPr lang="en-US" sz="1600" dirty="0"/>
              <a:t>; </a:t>
            </a:r>
            <a:r>
              <a:rPr lang="en-US" sz="1600" dirty="0" smtClean="0"/>
              <a:t>concluded </a:t>
            </a:r>
            <a:r>
              <a:rPr lang="en-US" sz="1600" dirty="0"/>
              <a:t>with a panel discussion featuring Mr. Kara, </a:t>
            </a:r>
            <a:r>
              <a:rPr lang="en-US" sz="1600" dirty="0" smtClean="0"/>
              <a:t>actors Anne Archer and Patrick Duffy, and Anne Chandler (Tahirih Justice Center).</a:t>
            </a:r>
          </a:p>
          <a:p>
            <a:r>
              <a:rPr lang="en-US" sz="1800" b="1" dirty="0" smtClean="0"/>
              <a:t>Strategy: Develop and Launch “Watch for Traffick” Media Campaign</a:t>
            </a:r>
            <a:endParaRPr lang="en-US" sz="1800" dirty="0" smtClean="0"/>
          </a:p>
          <a:p>
            <a:pPr lvl="1"/>
            <a:r>
              <a:rPr lang="en-US" sz="1600" dirty="0" smtClean="0"/>
              <a:t>Led two-phase campaign (Aug. – Dec. 2016, Jan. – mid-Feb. 2017) with </a:t>
            </a:r>
            <a:r>
              <a:rPr lang="en-US" sz="1600" dirty="0"/>
              <a:t>Houston Police Department, </a:t>
            </a:r>
            <a:r>
              <a:rPr lang="en-US" sz="1600" dirty="0" smtClean="0"/>
              <a:t>United Against Human Trafficking, and the DA’s Office.</a:t>
            </a:r>
            <a:endParaRPr lang="en-US" sz="1600" dirty="0"/>
          </a:p>
          <a:p>
            <a:pPr lvl="1"/>
            <a:r>
              <a:rPr lang="en-US" sz="1600" dirty="0" smtClean="0"/>
              <a:t>A </a:t>
            </a:r>
            <a:r>
              <a:rPr lang="en-US" sz="1600" dirty="0"/>
              <a:t>Houston-based consulting </a:t>
            </a:r>
            <a:r>
              <a:rPr lang="en-US" sz="1600" dirty="0" smtClean="0"/>
              <a:t>firm </a:t>
            </a:r>
            <a:r>
              <a:rPr lang="en-US" sz="1600" dirty="0"/>
              <a:t>donated all creative capital.</a:t>
            </a:r>
          </a:p>
          <a:p>
            <a:pPr lvl="1"/>
            <a:r>
              <a:rPr lang="en-US" sz="1600" dirty="0"/>
              <a:t>Watch for Traffick has 9 images, 2 sex trafficking and 7 labor trafficking images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/>
              <a:t>Channel 2, HTV, 950 Metro Buses, 60 YC, SM and Direct Outreach.</a:t>
            </a:r>
          </a:p>
          <a:p>
            <a:pPr lvl="1"/>
            <a:endParaRPr lang="en-US" sz="16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6436" y="152400"/>
            <a:ext cx="7620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City of Houston’s Strategic Plan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000" b="1" baseline="30000" dirty="0" smtClean="0">
                <a:solidFill>
                  <a:schemeClr val="tx1"/>
                </a:solidFill>
                <a:latin typeface="+mn-lt"/>
              </a:rPr>
              <a:t>nd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 Objective: Raise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Awareness and Change Public Perception</a:t>
            </a:r>
            <a:endParaRPr lang="en-US" sz="2000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5638800"/>
            <a:ext cx="4229100" cy="985132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729418"/>
              </p:ext>
            </p:extLst>
          </p:nvPr>
        </p:nvGraphicFramePr>
        <p:xfrm>
          <a:off x="2283460" y="4633422"/>
          <a:ext cx="420624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274320"/>
                <a:gridCol w="1219200"/>
                <a:gridCol w="274320"/>
                <a:gridCol w="1219200"/>
              </a:tblGrid>
              <a:tr h="274320"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Cost of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Media C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ampaign to City of Houston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Cost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Grants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City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Funds Expended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$78,114.04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$75,000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$3,114.04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89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381000"/>
            <a:ext cx="7620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City of Houston’s Strategic Plan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000" b="1" baseline="30000" dirty="0" smtClean="0">
                <a:solidFill>
                  <a:schemeClr val="tx1"/>
                </a:solidFill>
                <a:latin typeface="+mn-lt"/>
              </a:rPr>
              <a:t>nd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 Objective: Raise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Awareness and Change Public Perception</a:t>
            </a:r>
            <a:endParaRPr lang="en-US" sz="2000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5638800"/>
            <a:ext cx="4229100" cy="985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6" y="2231136"/>
            <a:ext cx="7699248" cy="299286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438400" y="1752599"/>
            <a:ext cx="3657600" cy="45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600" b="1" dirty="0"/>
              <a:t>Example of </a:t>
            </a:r>
            <a:r>
              <a:rPr lang="en-US" sz="1600" b="1" dirty="0" smtClean="0"/>
              <a:t>Watch </a:t>
            </a:r>
            <a:r>
              <a:rPr lang="en-US" sz="1600" b="1" dirty="0"/>
              <a:t>for </a:t>
            </a:r>
            <a:r>
              <a:rPr lang="en-US" sz="1600" b="1" dirty="0" smtClean="0"/>
              <a:t>Traffick PSA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59746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381000"/>
            <a:ext cx="7620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City of Houston’s Strategic Plan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000" b="1" baseline="30000" dirty="0" smtClean="0">
                <a:solidFill>
                  <a:schemeClr val="tx1"/>
                </a:solidFill>
                <a:latin typeface="+mn-lt"/>
              </a:rPr>
              <a:t>nd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 Objective: Raise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Awareness and Change Public Perception</a:t>
            </a:r>
            <a:endParaRPr lang="en-US" sz="2000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5638800"/>
            <a:ext cx="4229100" cy="985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228112"/>
            <a:ext cx="7696200" cy="3002449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438400" y="1752599"/>
            <a:ext cx="3657600" cy="45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600" b="1" dirty="0"/>
              <a:t>Example of </a:t>
            </a:r>
            <a:r>
              <a:rPr lang="en-US" sz="1600" b="1" dirty="0" smtClean="0"/>
              <a:t>Watch </a:t>
            </a:r>
            <a:r>
              <a:rPr lang="en-US" sz="1600" b="1" dirty="0"/>
              <a:t>for </a:t>
            </a:r>
            <a:r>
              <a:rPr lang="en-US" sz="1600" b="1" dirty="0" smtClean="0"/>
              <a:t>Traffick PSA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91740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7620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City of Houston’s Strategic Plan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000" b="1" baseline="30000" dirty="0" smtClean="0">
                <a:solidFill>
                  <a:schemeClr val="tx1"/>
                </a:solidFill>
                <a:latin typeface="+mn-lt"/>
              </a:rPr>
              <a:t>nd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 Objective: Raise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Awareness and Change Public Perception</a:t>
            </a:r>
            <a:endParaRPr lang="en-US" sz="2000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65F-E687-4856-96ED-CF661DBA66A6}" type="slidenum">
              <a:rPr lang="en-US" smtClean="0"/>
              <a:t>9</a:t>
            </a:fld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861" y="1066799"/>
            <a:ext cx="4576678" cy="563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2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- Allies Against Slavery Conference [Austin TX - April 2016]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- Allies Against Slavery Conference [Austin TX - April 2016]</Template>
  <TotalTime>18840</TotalTime>
  <Words>1757</Words>
  <Application>Microsoft Office PowerPoint</Application>
  <PresentationFormat>On-screen Show (4:3)</PresentationFormat>
  <Paragraphs>265</Paragraphs>
  <Slides>25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Presentation - Allies Against Slavery Conference [Austin TX - April 2016]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City of Houston’s  Anti-Human Trafficking Strategic Plan </vt:lpstr>
    </vt:vector>
  </TitlesOfParts>
  <Company>City of Houston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Graves, Chris - DON</dc:creator>
  <cp:lastModifiedBy>Davis, Minal - MYR</cp:lastModifiedBy>
  <cp:revision>248</cp:revision>
  <cp:lastPrinted>2017-05-02T17:06:22Z</cp:lastPrinted>
  <dcterms:created xsi:type="dcterms:W3CDTF">2016-07-01T19:32:55Z</dcterms:created>
  <dcterms:modified xsi:type="dcterms:W3CDTF">2017-05-03T18:02:50Z</dcterms:modified>
</cp:coreProperties>
</file>