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314" r:id="rId2"/>
    <p:sldId id="267" r:id="rId3"/>
    <p:sldId id="285" r:id="rId4"/>
    <p:sldId id="257" r:id="rId5"/>
    <p:sldId id="262" r:id="rId6"/>
    <p:sldId id="263" r:id="rId7"/>
    <p:sldId id="284" r:id="rId8"/>
    <p:sldId id="259" r:id="rId9"/>
    <p:sldId id="283" r:id="rId10"/>
    <p:sldId id="288" r:id="rId11"/>
    <p:sldId id="289" r:id="rId12"/>
    <p:sldId id="260" r:id="rId13"/>
    <p:sldId id="278" r:id="rId14"/>
    <p:sldId id="279" r:id="rId15"/>
    <p:sldId id="280" r:id="rId16"/>
    <p:sldId id="309" r:id="rId17"/>
    <p:sldId id="270" r:id="rId18"/>
    <p:sldId id="271" r:id="rId19"/>
    <p:sldId id="300" r:id="rId20"/>
    <p:sldId id="301" r:id="rId21"/>
    <p:sldId id="302" r:id="rId22"/>
    <p:sldId id="273" r:id="rId23"/>
    <p:sldId id="274" r:id="rId24"/>
    <p:sldId id="276" r:id="rId25"/>
    <p:sldId id="277" r:id="rId26"/>
    <p:sldId id="281" r:id="rId27"/>
    <p:sldId id="303" r:id="rId28"/>
    <p:sldId id="310" r:id="rId29"/>
    <p:sldId id="313" r:id="rId30"/>
    <p:sldId id="311" r:id="rId31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151" autoAdjust="0"/>
  </p:normalViewPr>
  <p:slideViewPr>
    <p:cSldViewPr>
      <p:cViewPr varScale="1">
        <p:scale>
          <a:sx n="67" d="100"/>
          <a:sy n="67" d="100"/>
        </p:scale>
        <p:origin x="4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1EF4134-C641-4980-9EF8-56BE5B78B958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0E6C12C-45F9-456C-8844-D196C348A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42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BC86D8D-E82D-4529-A3AE-B417117A5C77}" type="datetimeFigureOut">
              <a:rPr lang="en-US" smtClean="0"/>
              <a:t>8/2/2017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EB4A8512-2418-4E49-AC13-AAC6EF8A6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819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News head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37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of heroin, fentanyl and </a:t>
            </a:r>
            <a:r>
              <a:rPr lang="en-US" dirty="0" err="1"/>
              <a:t>carfentanil</a:t>
            </a:r>
            <a:r>
              <a:rPr lang="en-US" dirty="0"/>
              <a:t>.</a:t>
            </a:r>
            <a:r>
              <a:rPr lang="en-US" baseline="0" dirty="0"/>
              <a:t> (</a:t>
            </a:r>
            <a:r>
              <a:rPr lang="en-US" baseline="0" dirty="0" err="1"/>
              <a:t>carfentanil</a:t>
            </a:r>
            <a:r>
              <a:rPr lang="en-US" baseline="0" dirty="0"/>
              <a:t> is much more then lethal dose. Lethal dose would not show in bottle)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00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people take fentanyl?. Many</a:t>
            </a:r>
            <a:r>
              <a:rPr lang="en-US" baseline="0" dirty="0"/>
              <a:t> are not aware that they are taking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9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Forensic</a:t>
            </a:r>
            <a:r>
              <a:rPr lang="en-US" baseline="0" dirty="0"/>
              <a:t> lab results from 2014, 2015 and first 6 months of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50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.Northeast</a:t>
            </a:r>
            <a:r>
              <a:rPr lang="en-US" baseline="0" dirty="0"/>
              <a:t> and </a:t>
            </a:r>
            <a:r>
              <a:rPr lang="en-US" baseline="0" dirty="0" err="1"/>
              <a:t>midwest</a:t>
            </a:r>
            <a:r>
              <a:rPr lang="en-US" baseline="0" dirty="0"/>
              <a:t> had most reports.  Few reports so far from west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1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Fentanyl lab reports 2001</a:t>
            </a:r>
            <a:r>
              <a:rPr lang="en-US" baseline="0" dirty="0"/>
              <a:t> compared to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78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Opioids deaths in 2015.  Note that some states appear to have</a:t>
            </a:r>
            <a:r>
              <a:rPr lang="en-US" baseline="0" dirty="0"/>
              <a:t> none or little. East coast and west coast many od, and blue color areas such as W Virginia.  Blue color jobs where patients were prescribed medicine by doctors, made into addicts and then taken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33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</a:t>
            </a:r>
            <a:r>
              <a:rPr lang="en-US" baseline="0" dirty="0"/>
              <a:t> to lead to fentanyl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3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  <a:r>
              <a:rPr lang="en-US" baseline="0" dirty="0"/>
              <a:t> of legal and illegal fentanyl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41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Carfentanil</a:t>
            </a:r>
            <a:r>
              <a:rPr lang="en-US" dirty="0"/>
              <a:t> recovered in HPD case. Officer</a:t>
            </a:r>
            <a:r>
              <a:rPr lang="en-US" baseline="0" dirty="0"/>
              <a:t> responded to OD call. Patient transported, </a:t>
            </a:r>
            <a:r>
              <a:rPr lang="en-US" dirty="0"/>
              <a:t> FTP for meth and officer filed to-be. Point 8 </a:t>
            </a:r>
            <a:r>
              <a:rPr lang="en-US" dirty="0" err="1"/>
              <a:t>grms</a:t>
            </a:r>
            <a:r>
              <a:rPr lang="en-US" dirty="0"/>
              <a:t>, enough to kill 4000 non addicts.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09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synthetics</a:t>
            </a:r>
            <a:r>
              <a:rPr lang="en-US" baseline="0" dirty="0"/>
              <a:t> are here to stay. Its cheaper then heroin.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3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en-US" baseline="0" dirty="0"/>
              <a:t> did suspects not od, but officer did?. Tolerance level. Imagine giving 2 beers to kid that never had beer, how would he react? How many beers would it take for alcoholic before they feel the effect.  We are not accustomed to opioids.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6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addict</a:t>
            </a:r>
            <a:r>
              <a:rPr lang="en-US" baseline="0" dirty="0"/>
              <a:t>s buy heroin? They want to see what they buy.  Most addicts want a high not die.  They know that pure fentanyl is hard to manage and kills.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75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Fentanyl exposure symptoms.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21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Symptoms continued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9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protect ourselves.  P100 or N100 masks department is buying. Nitrile</a:t>
            </a:r>
            <a:r>
              <a:rPr lang="en-US" baseline="0" dirty="0"/>
              <a:t> gloves being purchased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12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Wear goggles collecting</a:t>
            </a:r>
            <a:r>
              <a:rPr lang="en-US" baseline="0" dirty="0"/>
              <a:t> evidence when possible.  Long sleeves.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54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on skin or on clothes. Was</a:t>
            </a:r>
            <a:r>
              <a:rPr lang="en-US" baseline="0" dirty="0"/>
              <a:t> with water and soap. Take off shirt and wash. Do not use hand sanitizers.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80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Field</a:t>
            </a:r>
            <a:r>
              <a:rPr lang="en-US" baseline="0" dirty="0"/>
              <a:t> for department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6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 statement for filing charges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53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Narcan</a:t>
            </a:r>
            <a:r>
              <a:rPr lang="en-US" dirty="0"/>
              <a:t> for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8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Difference between opiates and opioids. (natural v synthetics)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1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</a:t>
            </a:r>
            <a:r>
              <a:rPr lang="en-US" dirty="0" err="1"/>
              <a:t>ofopiates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4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of opioids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5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seizures and the relevance</a:t>
            </a:r>
            <a:r>
              <a:rPr lang="en-US" baseline="0" dirty="0"/>
              <a:t> to toxicity.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</a:t>
            </a:r>
            <a:r>
              <a:rPr lang="en-US" baseline="0" dirty="0"/>
              <a:t> of fentanyl.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5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forms of fentanyl analogs. </a:t>
            </a:r>
            <a:r>
              <a:rPr lang="en-US" dirty="0" err="1"/>
              <a:t>Carfentanil</a:t>
            </a:r>
            <a:r>
              <a:rPr lang="en-US" dirty="0"/>
              <a:t> elephant </a:t>
            </a:r>
            <a:r>
              <a:rPr lang="en-US" dirty="0" err="1"/>
              <a:t>tranqualizer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90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Potency</a:t>
            </a:r>
            <a:r>
              <a:rPr lang="en-US" baseline="0" dirty="0"/>
              <a:t> charts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8512-2418-4E49-AC13-AAC6EF8A6CB9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5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EF9016B0-05D8-48E2-B56F-86190574A2AB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47D1-E1CE-437F-BA72-22F684E74087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A056-F9A3-495B-A29A-698D3F2CC90F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637B-E3A8-452C-AFD0-5072FA23C544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0AC4A9B6-F23C-4468-8C7E-658A20CC24E9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4F26-1CAF-46E9-B26F-5A7472C38542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8F83-CD9D-4AB4-9B9F-2AFAE86CE034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9FBA6-8777-4895-9E0F-2878EE64F5C7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85BA-A60C-49B2-A1F3-9BD10E21A879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6660E57C-140A-4DDF-8A79-14EE9FCDC76D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A2BE3838-B96D-4A45-AFDE-B873CE01E941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3EC3C42-377C-41CC-8EB4-165FA5FCFE87}" type="datetime1">
              <a:rPr lang="en-US" smtClean="0"/>
              <a:t>8/2/2017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37DCCD3-5B33-4F62-9CEF-1C5E59FF61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Narcotic%20Processing%20Procedure.doc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Fentanyl Threat</a:t>
            </a:r>
            <a:br>
              <a:rPr lang="en-US" dirty="0"/>
            </a:br>
            <a:r>
              <a:rPr lang="en-US" dirty="0"/>
              <a:t>and Changes to the Drug Testing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895600"/>
            <a:ext cx="6560234" cy="1752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H.P.D. Narcotics Division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August 8, 2017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8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4403852" cy="5029200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9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roin+fentanyl+and+carfentani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27075" y="1755775"/>
            <a:ext cx="7715250" cy="4333875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Lethal Amounts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1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people take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Most don’t realize that they are taking fentanyl.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Due to low cost,  it is used as a cutting agent for heroin. 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It is used, along with filler compounds, to make fake hydrocodone and OxyContin pills. </a:t>
            </a:r>
          </a:p>
          <a:p>
            <a:pPr lvl="2">
              <a:buFont typeface="Arial" pitchFamily="34" charset="0"/>
              <a:buChar char="•"/>
            </a:pPr>
            <a:endParaRPr lang="en-US" dirty="0"/>
          </a:p>
          <a:p>
            <a:r>
              <a:rPr lang="en-US" dirty="0"/>
              <a:t>Those that know they are taking Fentanyl do so because it offers the possibility of a “stronger high” </a:t>
            </a:r>
          </a:p>
          <a:p>
            <a:endParaRPr lang="en-US" dirty="0"/>
          </a:p>
          <a:p>
            <a:r>
              <a:rPr lang="en-US" dirty="0"/>
              <a:t>Fentanyl-related overdose deaths increased from 550 deaths in 2013 to more than 2,000 deaths in 2014 and 2015.</a:t>
            </a:r>
          </a:p>
          <a:p>
            <a:endParaRPr lang="en-US" dirty="0"/>
          </a:p>
          <a:p>
            <a:pPr marL="630936" lvl="2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love stats…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According to the National Forensic Laboratory Information System (NFLIS), which does not</a:t>
            </a:r>
          </a:p>
          <a:p>
            <a:pPr marL="0" indent="0">
              <a:buNone/>
            </a:pPr>
            <a:r>
              <a:rPr lang="en-US" dirty="0"/>
              <a:t>distinguish between pharmaceutical and illicitly manufactured fentanyl, there were nearly </a:t>
            </a:r>
            <a:r>
              <a:rPr lang="en-US" dirty="0">
                <a:solidFill>
                  <a:srgbClr val="FFC000"/>
                </a:solidFill>
              </a:rPr>
              <a:t>5,400</a:t>
            </a:r>
            <a:r>
              <a:rPr lang="en-US" dirty="0"/>
              <a:t> reports of fentanyl lab submissions for </a:t>
            </a:r>
            <a:r>
              <a:rPr lang="en-US" dirty="0">
                <a:solidFill>
                  <a:srgbClr val="FFC000"/>
                </a:solidFill>
              </a:rPr>
              <a:t>2014</a:t>
            </a:r>
            <a:r>
              <a:rPr lang="en-US" dirty="0"/>
              <a:t> and over </a:t>
            </a:r>
            <a:r>
              <a:rPr lang="en-US" dirty="0">
                <a:solidFill>
                  <a:srgbClr val="FFC000"/>
                </a:solidFill>
              </a:rPr>
              <a:t>14,600</a:t>
            </a:r>
            <a:r>
              <a:rPr lang="en-US" dirty="0"/>
              <a:t> in </a:t>
            </a:r>
            <a:r>
              <a:rPr lang="en-US" dirty="0">
                <a:solidFill>
                  <a:srgbClr val="FFC000"/>
                </a:solidFill>
              </a:rPr>
              <a:t>2015</a:t>
            </a:r>
            <a:r>
              <a:rPr lang="en-US" dirty="0"/>
              <a:t> by federal, state and local forensic laboratories in the United States. In the first six months of </a:t>
            </a:r>
            <a:r>
              <a:rPr lang="en-US" dirty="0">
                <a:solidFill>
                  <a:srgbClr val="FFC000"/>
                </a:solidFill>
              </a:rPr>
              <a:t>2016</a:t>
            </a:r>
            <a:r>
              <a:rPr lang="en-US" dirty="0"/>
              <a:t>, over </a:t>
            </a:r>
            <a:r>
              <a:rPr lang="en-US" dirty="0">
                <a:solidFill>
                  <a:srgbClr val="FFC000"/>
                </a:solidFill>
              </a:rPr>
              <a:t>13,500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fentanyl seizures were identified by forensic</a:t>
            </a:r>
          </a:p>
          <a:p>
            <a:pPr marL="0" indent="0">
              <a:buNone/>
            </a:pPr>
            <a:r>
              <a:rPr lang="en-US" dirty="0"/>
              <a:t>laboratories.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4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love stats…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Of the 14,440 fentanyl reports identified in 2015, more than three-quarters were identified by laboratories in the Northeast (5,896 reports) and Midwest (5,253 reports). About one-fifth of fentanyl reports were identified by laboratories in the </a:t>
            </a:r>
            <a:r>
              <a:rPr lang="en-US" dirty="0">
                <a:solidFill>
                  <a:srgbClr val="FFC000"/>
                </a:solidFill>
              </a:rPr>
              <a:t>South (3,013 reports). </a:t>
            </a:r>
            <a:r>
              <a:rPr lang="en-US" dirty="0"/>
              <a:t>Few fentanyl reports were identified by laboratories in the West (278 reports).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8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love stats…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2006, the number of States reporting fentanyl seizures more than doubled to 37, and by 2011, the number increased to 43.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By 2015, all but one</a:t>
            </a:r>
          </a:p>
          <a:p>
            <a:pPr marL="0" indent="0">
              <a:buNone/>
            </a:pPr>
            <a:r>
              <a:rPr lang="en-US" dirty="0"/>
              <a:t>state reported analyzing fentanyl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733800" cy="43888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10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7579475" cy="5854849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Fentanyl look like?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886200" cy="44500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2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7200" dirty="0"/>
              <a:t>Fentanyl</a:t>
            </a:r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237637" cy="1676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2593848" cy="1752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060252" cy="27606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993"/>
            <a:ext cx="2624512" cy="15994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994"/>
            <a:ext cx="2743200" cy="159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2" y="5215730"/>
            <a:ext cx="2800099" cy="14176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61904"/>
            <a:ext cx="4030663" cy="13230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1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 dirty="0" err="1"/>
              <a:t>carfentanil</a:t>
            </a:r>
            <a:r>
              <a:rPr lang="en-US" dirty="0"/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56" y="1646238"/>
            <a:ext cx="5771687" cy="4525962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3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are we talking about this 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10816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405063"/>
            <a:ext cx="7366000" cy="20558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8186737" cy="21955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492625"/>
            <a:ext cx="8720137" cy="12969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9" presetClass="emph" presetSubtype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fentanyl not leaving?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of heroin production</a:t>
            </a:r>
          </a:p>
          <a:p>
            <a:pPr lvl="1"/>
            <a:r>
              <a:rPr lang="en-US" dirty="0"/>
              <a:t>Need field and farmer (90% from Afghanistan)</a:t>
            </a:r>
          </a:p>
          <a:p>
            <a:pPr lvl="1"/>
            <a:r>
              <a:rPr lang="en-US" dirty="0"/>
              <a:t>Shipping, processing</a:t>
            </a:r>
          </a:p>
          <a:p>
            <a:pPr lvl="1"/>
            <a:r>
              <a:rPr lang="en-US" dirty="0"/>
              <a:t>$50,000 per kilo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Cost of Fentanyl</a:t>
            </a:r>
          </a:p>
          <a:p>
            <a:pPr lvl="1"/>
            <a:r>
              <a:rPr lang="en-US" dirty="0"/>
              <a:t>Individual components can be had under $400</a:t>
            </a:r>
          </a:p>
          <a:p>
            <a:pPr lvl="1"/>
            <a:r>
              <a:rPr lang="en-US" dirty="0"/>
              <a:t>$1 per gram from China  (1 Kilo is $1000)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36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“Market Value”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Let’s say Fentanyl produces 1 million addict user units…</a:t>
            </a:r>
          </a:p>
          <a:p>
            <a:pPr lvl="1"/>
            <a:r>
              <a:rPr lang="en-US" sz="2400" dirty="0"/>
              <a:t>Cost of product</a:t>
            </a:r>
          </a:p>
          <a:p>
            <a:pPr lvl="1"/>
            <a:r>
              <a:rPr lang="en-US" sz="2400" dirty="0"/>
              <a:t>Cost of press</a:t>
            </a:r>
          </a:p>
          <a:p>
            <a:pPr lvl="1"/>
            <a:r>
              <a:rPr lang="en-US" sz="2400" dirty="0"/>
              <a:t>Cost of binder</a:t>
            </a:r>
          </a:p>
          <a:p>
            <a:pPr lvl="1"/>
            <a:endParaRPr lang="en-US" sz="2400" dirty="0"/>
          </a:p>
          <a:p>
            <a:pPr marL="411480" lvl="1" indent="0">
              <a:buNone/>
            </a:pPr>
            <a:r>
              <a:rPr lang="en-US" sz="2400" dirty="0"/>
              <a:t>Now how about </a:t>
            </a:r>
            <a:r>
              <a:rPr lang="en-US" sz="2400" dirty="0" err="1"/>
              <a:t>Carfentanil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r>
              <a:rPr lang="en-US" sz="2400" dirty="0"/>
              <a:t>Hardcore addicts buy heroin to see product.</a:t>
            </a:r>
          </a:p>
          <a:p>
            <a:endParaRPr lang="en-US" sz="2400" dirty="0"/>
          </a:p>
          <a:p>
            <a:r>
              <a:rPr lang="en-US" sz="2400" dirty="0"/>
              <a:t>Since Fentanyl is 100X more potent then heroin, when used as cutting agent, 1 kilo of heroin could potentially become 100 kilos.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Symptoms of a Fentanyl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Confusion.</a:t>
            </a:r>
          </a:p>
          <a:p>
            <a:r>
              <a:rPr lang="en-US" dirty="0"/>
              <a:t>Dizziness.</a:t>
            </a:r>
          </a:p>
          <a:p>
            <a:r>
              <a:rPr lang="en-US" dirty="0"/>
              <a:t>Difficulty thinking, speaking, or walking.</a:t>
            </a:r>
          </a:p>
          <a:p>
            <a:r>
              <a:rPr lang="en-US" dirty="0"/>
              <a:t>Pale face.</a:t>
            </a:r>
          </a:p>
          <a:p>
            <a:r>
              <a:rPr lang="en-US" dirty="0"/>
              <a:t>Blue- or purple-colored lips, fingernails, or extremities.</a:t>
            </a:r>
          </a:p>
          <a:p>
            <a:r>
              <a:rPr lang="en-US" dirty="0"/>
              <a:t>Throwing up.</a:t>
            </a:r>
          </a:p>
          <a:p>
            <a:r>
              <a:rPr lang="en-US" dirty="0"/>
              <a:t>Choking sounds.</a:t>
            </a:r>
          </a:p>
          <a:p>
            <a:r>
              <a:rPr lang="en-US" dirty="0"/>
              <a:t>Pinpoint pupils Seizures.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05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Symptoms of a Fentanyl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Slowed heart rate.</a:t>
            </a:r>
          </a:p>
          <a:p>
            <a:r>
              <a:rPr lang="en-US" dirty="0"/>
              <a:t>Excessive drowsiness.</a:t>
            </a:r>
          </a:p>
          <a:p>
            <a:r>
              <a:rPr lang="en-US" dirty="0"/>
              <a:t>Frequent fainting spells (nodding off).</a:t>
            </a:r>
          </a:p>
          <a:p>
            <a:r>
              <a:rPr lang="en-US" dirty="0"/>
              <a:t>Limp body.</a:t>
            </a:r>
          </a:p>
          <a:p>
            <a:r>
              <a:rPr lang="en-US" dirty="0"/>
              <a:t>Unresponsive.</a:t>
            </a:r>
          </a:p>
          <a:p>
            <a:r>
              <a:rPr lang="en-US" dirty="0"/>
              <a:t>Coma.</a:t>
            </a:r>
          </a:p>
          <a:p>
            <a:r>
              <a:rPr lang="en-US" dirty="0"/>
              <a:t>Difficulty breathing.</a:t>
            </a:r>
          </a:p>
          <a:p>
            <a:r>
              <a:rPr lang="en-US" dirty="0"/>
              <a:t>Hypoventilation (slow, shallow breathing).</a:t>
            </a:r>
          </a:p>
          <a:p>
            <a:r>
              <a:rPr lang="en-US" dirty="0"/>
              <a:t>Respiratory arrest.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78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Be Safe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Do not wear latex gloves when handling evidence, always wear nitrile gloves (double glove in case of glove breakage)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Wear a tight fitting mask/respirator that is rated P100 or N100.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74284"/>
            <a:ext cx="2921000" cy="16595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78974"/>
            <a:ext cx="2921000" cy="2190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90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BE SAFE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Wear goggles or glasses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Wear long sleeves or preferably a water resistant jacket or disposable coveralls to protect your arms.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2895600" cy="16546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7857"/>
            <a:ext cx="2819400" cy="19000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53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Accidental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Wash with water and soap immediately.</a:t>
            </a:r>
          </a:p>
          <a:p>
            <a:endParaRPr lang="en-US" sz="2400" dirty="0"/>
          </a:p>
          <a:p>
            <a:r>
              <a:rPr lang="en-US" sz="2400" dirty="0"/>
              <a:t>Pay attention to the washing process in order to prevent scratches to yourself and creating a break in the skin.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If on clothes, remove clothes and wash. Do not shake out.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Do not use hand sanitizers, they may contain alcohol which increases skin absorption.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72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what about the new policy change with the DA’s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 action="ppaction://hlinkfile"/>
              </a:rPr>
              <a:t>Narcotic Processing Procedure.docx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34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5257800"/>
          </a:xfrm>
        </p:spPr>
        <p:txBody>
          <a:bodyPr>
            <a:noAutofit/>
          </a:bodyPr>
          <a:lstStyle/>
          <a:p>
            <a:r>
              <a:rPr lang="en-US" sz="2000" b="1" u="sng" dirty="0"/>
              <a:t>Color:</a:t>
            </a:r>
            <a:r>
              <a:rPr lang="en-US" sz="2000" dirty="0"/>
              <a:t> describe the color and is it consistent with past     experience of officer</a:t>
            </a:r>
          </a:p>
          <a:p>
            <a:r>
              <a:rPr lang="en-US" sz="2000" b="1" u="sng" dirty="0"/>
              <a:t>Texture:</a:t>
            </a:r>
            <a:r>
              <a:rPr lang="en-US" sz="2000" dirty="0"/>
              <a:t> describe the texture and is it consistent with past experience of officer</a:t>
            </a:r>
          </a:p>
          <a:p>
            <a:r>
              <a:rPr lang="en-US" sz="2000" b="1" u="sng" dirty="0"/>
              <a:t>Packaging:</a:t>
            </a:r>
            <a:r>
              <a:rPr lang="en-US" sz="2000" dirty="0"/>
              <a:t> is it the type known to be used in drug trafficking and by drug users</a:t>
            </a:r>
          </a:p>
          <a:p>
            <a:r>
              <a:rPr lang="en-US" sz="2000" b="1" u="sng" dirty="0"/>
              <a:t>Paraphernalia:</a:t>
            </a:r>
            <a:r>
              <a:rPr lang="en-US" sz="2000" dirty="0"/>
              <a:t> Presence of drug paraphernalia with the contraband</a:t>
            </a:r>
          </a:p>
          <a:p>
            <a:r>
              <a:rPr lang="en-US" sz="2000" b="1" u="sng" dirty="0"/>
              <a:t>Statements:</a:t>
            </a:r>
            <a:r>
              <a:rPr lang="en-US" sz="2000" dirty="0"/>
              <a:t> Incriminating or identifying statements by the defendant or witnesses as to the    identification of the contraband</a:t>
            </a:r>
          </a:p>
          <a:p>
            <a:r>
              <a:rPr lang="en-US" sz="2000" b="1" u="sng" dirty="0"/>
              <a:t>Location of Contraband:</a:t>
            </a:r>
            <a:r>
              <a:rPr lang="en-US" sz="2000" u="sng" dirty="0"/>
              <a:t> </a:t>
            </a:r>
            <a:r>
              <a:rPr lang="en-US" sz="2000" dirty="0"/>
              <a:t>in a defendant’s actual possession vs. hidden location</a:t>
            </a:r>
          </a:p>
          <a:p>
            <a:r>
              <a:rPr lang="en-US" sz="2000" b="1" u="sng" dirty="0"/>
              <a:t>Odors:</a:t>
            </a:r>
            <a:r>
              <a:rPr lang="en-US" sz="2000" dirty="0"/>
              <a:t> Odors in immediate vicinity of the contraband, chemical or plant (do not smell the substance)</a:t>
            </a:r>
          </a:p>
          <a:p>
            <a:r>
              <a:rPr lang="en-US" sz="2000" b="1" u="sng" dirty="0"/>
              <a:t>Furtive Movements: </a:t>
            </a:r>
            <a:r>
              <a:rPr lang="en-US" sz="2000" dirty="0"/>
              <a:t>defendant made furtive movements</a:t>
            </a:r>
          </a:p>
          <a:p>
            <a:r>
              <a:rPr lang="en-US" sz="2000" b="1" u="sng" dirty="0"/>
              <a:t>Demeanor:</a:t>
            </a:r>
            <a:r>
              <a:rPr lang="en-US" sz="2000" b="1" dirty="0"/>
              <a:t> </a:t>
            </a:r>
            <a:r>
              <a:rPr lang="en-US" sz="2000" dirty="0"/>
              <a:t>nervousness of the defendant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8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79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u="sng" dirty="0"/>
              <a:t>High Crime/Narcotics Area:</a:t>
            </a:r>
            <a:r>
              <a:rPr lang="en-US" u="sng" dirty="0"/>
              <a:t> </a:t>
            </a:r>
            <a:r>
              <a:rPr lang="en-US" dirty="0"/>
              <a:t>area where arrest was made is a high crime area known for narcotics use</a:t>
            </a:r>
          </a:p>
          <a:p>
            <a:pPr>
              <a:lnSpc>
                <a:spcPct val="120000"/>
              </a:lnSpc>
            </a:pPr>
            <a:r>
              <a:rPr lang="en-US" b="1" u="sng" dirty="0"/>
              <a:t>Officer’s Prior PCS Arrests:</a:t>
            </a:r>
            <a:r>
              <a:rPr lang="en-US" u="sng" dirty="0"/>
              <a:t> </a:t>
            </a:r>
            <a:r>
              <a:rPr lang="en-US" dirty="0"/>
              <a:t>Prior arrests for PCS by the arresting officer in which (s)he made identifications of contraband which were confirmed by a lab</a:t>
            </a:r>
          </a:p>
          <a:p>
            <a:pPr>
              <a:lnSpc>
                <a:spcPct val="120000"/>
              </a:lnSpc>
            </a:pPr>
            <a:r>
              <a:rPr lang="en-US" b="1" u="sng" dirty="0"/>
              <a:t>Prior Arrests/Convictions: </a:t>
            </a:r>
            <a:r>
              <a:rPr lang="en-US" dirty="0"/>
              <a:t>prior arrests/convictions of the Defendant for possession or delivery of a controlled substance.</a:t>
            </a:r>
          </a:p>
          <a:p>
            <a:pPr>
              <a:lnSpc>
                <a:spcPct val="120000"/>
              </a:lnSpc>
            </a:pPr>
            <a:r>
              <a:rPr lang="en-US" b="1" u="sng" dirty="0"/>
              <a:t>Drug Identification Booklet:</a:t>
            </a:r>
            <a:r>
              <a:rPr lang="en-US" u="sng" dirty="0"/>
              <a:t> </a:t>
            </a:r>
            <a:r>
              <a:rPr lang="en-US" dirty="0"/>
              <a:t>Referenced by the Drug Identification Booklet approved by the Houston Forensic Science Center (available on the portal)</a:t>
            </a:r>
          </a:p>
          <a:p>
            <a:pPr>
              <a:lnSpc>
                <a:spcPct val="120000"/>
              </a:lnSpc>
            </a:pPr>
            <a:r>
              <a:rPr lang="en-US" b="1" u="sng" dirty="0"/>
              <a:t>Training &amp; Experience:</a:t>
            </a:r>
            <a:r>
              <a:rPr lang="en-US" u="sng" dirty="0"/>
              <a:t> </a:t>
            </a:r>
            <a:r>
              <a:rPr lang="en-US" dirty="0"/>
              <a:t>Arresting officer’s experience, training, and expertise</a:t>
            </a:r>
          </a:p>
          <a:p>
            <a:pPr>
              <a:lnSpc>
                <a:spcPct val="120000"/>
              </a:lnSpc>
            </a:pPr>
            <a:r>
              <a:rPr lang="en-US" b="1" u="sng" dirty="0"/>
              <a:t>Second Officer Opinion:</a:t>
            </a:r>
            <a:r>
              <a:rPr lang="en-US" u="sng" dirty="0"/>
              <a:t> </a:t>
            </a:r>
            <a:r>
              <a:rPr lang="en-US" dirty="0"/>
              <a:t>Opinion of second officer (mandatory requirement before arrest)</a:t>
            </a:r>
          </a:p>
          <a:p>
            <a:pPr>
              <a:lnSpc>
                <a:spcPct val="120000"/>
              </a:lnSpc>
            </a:pPr>
            <a:r>
              <a:rPr lang="en-US" b="1" u="sng" dirty="0"/>
              <a:t>NOCC Officer Opinion:</a:t>
            </a:r>
            <a:r>
              <a:rPr lang="en-US" dirty="0"/>
              <a:t> Opinion of NOCC intake officer (mandatory when entering DIMS summary)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0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Ohio exposure</a:t>
            </a:r>
          </a:p>
        </p:txBody>
      </p:sp>
      <p:pic>
        <p:nvPicPr>
          <p:cNvPr id="5" name="Cop Overdoses An Hour After Brushing Fentanyl Off His Uniform!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752599"/>
            <a:ext cx="6705600" cy="3771985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6172200" cy="4526280"/>
          </a:xfrm>
        </p:spPr>
        <p:txBody>
          <a:bodyPr/>
          <a:lstStyle/>
          <a:p>
            <a:r>
              <a:rPr lang="en-US" sz="2400" dirty="0"/>
              <a:t>Department is looking at Naloxone (</a:t>
            </a:r>
            <a:r>
              <a:rPr lang="en-US" sz="2400" dirty="0" err="1"/>
              <a:t>Narcan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400" dirty="0"/>
              <a:t>Very temperature sensitive (59-77)</a:t>
            </a:r>
          </a:p>
          <a:p>
            <a:pPr lvl="1"/>
            <a:r>
              <a:rPr lang="en-US" sz="2400" dirty="0"/>
              <a:t>Shelf life (about 18 months)</a:t>
            </a:r>
          </a:p>
          <a:p>
            <a:pPr lvl="1"/>
            <a:r>
              <a:rPr lang="en-US" sz="2400" dirty="0"/>
              <a:t>Cost ($75 per two doses)</a:t>
            </a:r>
          </a:p>
          <a:p>
            <a:pPr lvl="1"/>
            <a:r>
              <a:rPr lang="en-US" sz="2400" dirty="0"/>
              <a:t>When department obtains </a:t>
            </a:r>
            <a:r>
              <a:rPr lang="en-US" sz="2400" dirty="0" err="1"/>
              <a:t>Narcan</a:t>
            </a:r>
            <a:r>
              <a:rPr lang="en-US" sz="2400" dirty="0"/>
              <a:t> a class will be taught</a:t>
            </a:r>
          </a:p>
          <a:p>
            <a:pPr lvl="1"/>
            <a:r>
              <a:rPr lang="en-US" sz="2400" dirty="0"/>
              <a:t>Have caution forms available to hand out.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33600"/>
            <a:ext cx="2457450" cy="4381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3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opiate…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Types of Opiates (Natural)</a:t>
            </a:r>
          </a:p>
          <a:p>
            <a:pPr lvl="1"/>
            <a:r>
              <a:rPr lang="en-US" dirty="0"/>
              <a:t>Heroin</a:t>
            </a:r>
          </a:p>
          <a:p>
            <a:pPr lvl="1"/>
            <a:r>
              <a:rPr lang="en-US" dirty="0"/>
              <a:t>Morphine</a:t>
            </a:r>
          </a:p>
          <a:p>
            <a:pPr lvl="1"/>
            <a:r>
              <a:rPr lang="en-US" dirty="0"/>
              <a:t>Codeine</a:t>
            </a:r>
          </a:p>
          <a:p>
            <a:pPr lvl="1"/>
            <a:r>
              <a:rPr lang="en-US" dirty="0"/>
              <a:t>Opium</a:t>
            </a:r>
          </a:p>
          <a:p>
            <a:r>
              <a:rPr lang="en-US" dirty="0"/>
              <a:t>Types of Opioids (Synthetic)</a:t>
            </a:r>
          </a:p>
          <a:p>
            <a:pPr lvl="1"/>
            <a:r>
              <a:rPr lang="en-US" dirty="0"/>
              <a:t>Fentanyl</a:t>
            </a:r>
          </a:p>
          <a:p>
            <a:pPr lvl="1"/>
            <a:r>
              <a:rPr lang="en-US" dirty="0" err="1"/>
              <a:t>Carfentanyl</a:t>
            </a:r>
            <a:endParaRPr lang="en-US" dirty="0"/>
          </a:p>
          <a:p>
            <a:pPr lvl="1"/>
            <a:r>
              <a:rPr lang="en-US" dirty="0" err="1"/>
              <a:t>OxyContin</a:t>
            </a:r>
            <a:endParaRPr lang="en-US" dirty="0"/>
          </a:p>
          <a:p>
            <a:pPr lvl="1"/>
            <a:r>
              <a:rPr lang="en-US" dirty="0"/>
              <a:t>Hydrocodone</a:t>
            </a:r>
          </a:p>
          <a:p>
            <a:pPr lvl="1"/>
            <a:r>
              <a:rPr lang="en-US" dirty="0"/>
              <a:t>Methadone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1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Opiates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2618775" cy="1611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1"/>
            <a:ext cx="2212644" cy="16001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2590800" cy="21294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60" y="4038600"/>
            <a:ext cx="2019300" cy="21294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1"/>
            <a:ext cx="2743200" cy="16001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44" y="4038600"/>
            <a:ext cx="2968956" cy="21294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1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Opioids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2799569" cy="1676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752600"/>
            <a:ext cx="2667000" cy="16763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1862137" cy="16763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0" y="3886200"/>
            <a:ext cx="2728989" cy="2362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86200"/>
            <a:ext cx="2209800" cy="2362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06" y="4057650"/>
            <a:ext cx="3003724" cy="20193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0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83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May 2017 Pasadena narcotics seized 8 kilos of fentanyl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July 2017 HPD seized 14 kilos of fentanyl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Canada seized 1 kilo of </a:t>
            </a:r>
            <a:r>
              <a:rPr lang="en-US" dirty="0" err="1"/>
              <a:t>carfentanil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26 OD’S in Harris County 2016</a:t>
            </a:r>
          </a:p>
          <a:p>
            <a:endParaRPr lang="en-US" dirty="0"/>
          </a:p>
          <a:p>
            <a:r>
              <a:rPr lang="en-US" dirty="0"/>
              <a:t>100 grams is enough to supply all of the medical center</a:t>
            </a:r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Fentanyl….</a:t>
            </a:r>
            <a:r>
              <a:rPr lang="en-US" sz="2800" dirty="0"/>
              <a:t>the game changer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4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7200" dirty="0"/>
              <a:t>Fentanyl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Fentanyl is an extremely potent Opioid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50 to 300 times stronger than morphine</a:t>
            </a:r>
          </a:p>
          <a:p>
            <a:pPr marL="411480" lvl="1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r>
              <a:rPr lang="en-US" sz="2600" dirty="0"/>
              <a:t>Fentanyl is cheap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Cost between a hundred to a few thousand dollars to make and all ingredients can be bought from China</a:t>
            </a:r>
          </a:p>
          <a:p>
            <a:pPr marL="411480" lvl="1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600" dirty="0"/>
              <a:t>No field test available for Fentanyl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Now being used to lace multiple types of narcotics 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Deaths from Fentanyl overdose is on the rise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Fentanyl is spreading across the country and is no longer just affecting the addicts!!!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77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FENTANYL ANALOGS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800" dirty="0"/>
              <a:t>ANALOGS</a:t>
            </a:r>
            <a:r>
              <a:rPr lang="en-US" sz="4400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sz="2400" dirty="0"/>
              <a:t>Potency compared to Morphine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FENTANYL	</a:t>
            </a:r>
          </a:p>
          <a:p>
            <a:endParaRPr lang="en-US" dirty="0"/>
          </a:p>
          <a:p>
            <a:r>
              <a:rPr lang="en-US" dirty="0"/>
              <a:t>ALFENTANIL</a:t>
            </a:r>
          </a:p>
          <a:p>
            <a:endParaRPr lang="en-US" dirty="0"/>
          </a:p>
          <a:p>
            <a:r>
              <a:rPr lang="en-US" dirty="0"/>
              <a:t>SUFENTANIL</a:t>
            </a:r>
          </a:p>
          <a:p>
            <a:endParaRPr lang="en-US" dirty="0"/>
          </a:p>
          <a:p>
            <a:r>
              <a:rPr lang="en-US" dirty="0"/>
              <a:t>LEFENTANIL</a:t>
            </a:r>
          </a:p>
          <a:p>
            <a:endParaRPr lang="en-US" dirty="0"/>
          </a:p>
          <a:p>
            <a:r>
              <a:rPr lang="en-US" dirty="0"/>
              <a:t>CARFENTANIL</a:t>
            </a:r>
          </a:p>
          <a:p>
            <a:endParaRPr lang="en-US" dirty="0"/>
          </a:p>
          <a:p>
            <a:r>
              <a:rPr lang="en-US" dirty="0"/>
              <a:t>OHMEFENTANIL</a:t>
            </a:r>
          </a:p>
          <a:p>
            <a:endParaRPr lang="en-US" sz="11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50 – 300 </a:t>
            </a:r>
          </a:p>
          <a:p>
            <a:endParaRPr lang="en-US" dirty="0"/>
          </a:p>
          <a:p>
            <a:r>
              <a:rPr lang="en-US" dirty="0"/>
              <a:t>72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2400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7000 </a:t>
            </a:r>
          </a:p>
          <a:p>
            <a:endParaRPr lang="en-US" dirty="0"/>
          </a:p>
          <a:p>
            <a:r>
              <a:rPr lang="en-US" dirty="0"/>
              <a:t>7000 – 10,000</a:t>
            </a:r>
          </a:p>
          <a:p>
            <a:endParaRPr lang="en-US" dirty="0"/>
          </a:p>
          <a:p>
            <a:r>
              <a:rPr lang="en-US" dirty="0"/>
              <a:t>20,000 – 50,000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CCD3-5B33-4F62-9CEF-1C5E59FF61E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33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2567</TotalTime>
  <Words>1528</Words>
  <Application>Microsoft Office PowerPoint</Application>
  <PresentationFormat>On-screen Show (4:3)</PresentationFormat>
  <Paragraphs>261</Paragraphs>
  <Slides>30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Rockwell</vt:lpstr>
      <vt:lpstr>Wingdings 2</vt:lpstr>
      <vt:lpstr>Foundry</vt:lpstr>
      <vt:lpstr>The Fentanyl Threat and Changes to the Drug Testing Policy</vt:lpstr>
      <vt:lpstr>Why are we talking about this ?</vt:lpstr>
      <vt:lpstr>Ohio exposure</vt:lpstr>
      <vt:lpstr>What is an opiate…</vt:lpstr>
      <vt:lpstr>Types of Opiates </vt:lpstr>
      <vt:lpstr>Types of Opioids</vt:lpstr>
      <vt:lpstr>Fentanyl….the game changer</vt:lpstr>
      <vt:lpstr>Fentanyl </vt:lpstr>
      <vt:lpstr>FENTANYL ANALOGS</vt:lpstr>
      <vt:lpstr>Potency</vt:lpstr>
      <vt:lpstr>Lethal Amounts</vt:lpstr>
      <vt:lpstr>Why do people take it?</vt:lpstr>
      <vt:lpstr>We love stats…</vt:lpstr>
      <vt:lpstr>We love stats…</vt:lpstr>
      <vt:lpstr>We love stats…</vt:lpstr>
      <vt:lpstr>PowerPoint Presentation</vt:lpstr>
      <vt:lpstr>What does Fentanyl look like? </vt:lpstr>
      <vt:lpstr>Fentanyl </vt:lpstr>
      <vt:lpstr>What about carfentanil?</vt:lpstr>
      <vt:lpstr>Why is fentanyl not leaving?</vt:lpstr>
      <vt:lpstr>“Market Value”</vt:lpstr>
      <vt:lpstr>Symptoms of a Fentanyl exposure</vt:lpstr>
      <vt:lpstr>Symptoms of a Fentanyl exposure</vt:lpstr>
      <vt:lpstr>Be Safe</vt:lpstr>
      <vt:lpstr>BE SAFE</vt:lpstr>
      <vt:lpstr>Accidental Exposure</vt:lpstr>
      <vt:lpstr>Now what about the new policy change with the DA’s office</vt:lpstr>
      <vt:lpstr>New Procedures</vt:lpstr>
      <vt:lpstr>New Procedures</vt:lpstr>
      <vt:lpstr>The Future</vt:lpstr>
    </vt:vector>
  </TitlesOfParts>
  <Company>Houston Police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Opiote Epidemic</dc:title>
  <dc:creator>Termeulen, Erik</dc:creator>
  <cp:lastModifiedBy>Thorp, Laura - CNL</cp:lastModifiedBy>
  <cp:revision>100</cp:revision>
  <cp:lastPrinted>2017-08-02T17:00:24Z</cp:lastPrinted>
  <dcterms:created xsi:type="dcterms:W3CDTF">2017-04-19T17:30:47Z</dcterms:created>
  <dcterms:modified xsi:type="dcterms:W3CDTF">2017-08-02T17:59:21Z</dcterms:modified>
</cp:coreProperties>
</file>