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0" r:id="rId2"/>
  </p:sldMasterIdLst>
  <p:notesMasterIdLst>
    <p:notesMasterId r:id="rId20"/>
  </p:notesMasterIdLst>
  <p:handoutMasterIdLst>
    <p:handoutMasterId r:id="rId21"/>
  </p:handoutMasterIdLst>
  <p:sldIdLst>
    <p:sldId id="665" r:id="rId3"/>
    <p:sldId id="635" r:id="rId4"/>
    <p:sldId id="699" r:id="rId5"/>
    <p:sldId id="697" r:id="rId6"/>
    <p:sldId id="696" r:id="rId7"/>
    <p:sldId id="683" r:id="rId8"/>
    <p:sldId id="692" r:id="rId9"/>
    <p:sldId id="693" r:id="rId10"/>
    <p:sldId id="694" r:id="rId11"/>
    <p:sldId id="695" r:id="rId12"/>
    <p:sldId id="691" r:id="rId13"/>
    <p:sldId id="700" r:id="rId14"/>
    <p:sldId id="701" r:id="rId15"/>
    <p:sldId id="702" r:id="rId16"/>
    <p:sldId id="704" r:id="rId17"/>
    <p:sldId id="705" r:id="rId18"/>
    <p:sldId id="703" r:id="rId1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p15:clr>
            <a:srgbClr val="A4A3A4"/>
          </p15:clr>
        </p15:guide>
        <p15:guide id="2" pos="2200">
          <p15:clr>
            <a:srgbClr val="A4A3A4"/>
          </p15:clr>
        </p15:guide>
        <p15:guide id="3" orient="horz" pos="2928">
          <p15:clr>
            <a:srgbClr val="A4A3A4"/>
          </p15:clr>
        </p15:guide>
        <p15:guide id="4"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746"/>
    <a:srgbClr val="E6EDF6"/>
    <a:srgbClr val="CF1F62"/>
    <a:srgbClr val="C22C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88" autoAdjust="0"/>
    <p:restoredTop sz="89303" autoAdjust="0"/>
  </p:normalViewPr>
  <p:slideViewPr>
    <p:cSldViewPr>
      <p:cViewPr varScale="1">
        <p:scale>
          <a:sx n="95" d="100"/>
          <a:sy n="95" d="100"/>
        </p:scale>
        <p:origin x="300" y="90"/>
      </p:cViewPr>
      <p:guideLst>
        <p:guide orient="horz" pos="2160"/>
        <p:guide pos="2880"/>
      </p:guideLst>
    </p:cSldViewPr>
  </p:slideViewPr>
  <p:outlineViewPr>
    <p:cViewPr>
      <p:scale>
        <a:sx n="33" d="100"/>
        <a:sy n="33" d="100"/>
      </p:scale>
      <p:origin x="0" y="3822"/>
    </p:cViewPr>
  </p:outlineViewPr>
  <p:notesTextViewPr>
    <p:cViewPr>
      <p:scale>
        <a:sx n="1" d="1"/>
        <a:sy n="1" d="1"/>
      </p:scale>
      <p:origin x="0" y="0"/>
    </p:cViewPr>
  </p:notesTextViewPr>
  <p:sorterViewPr>
    <p:cViewPr>
      <p:scale>
        <a:sx n="100" d="100"/>
        <a:sy n="100" d="100"/>
      </p:scale>
      <p:origin x="0" y="0"/>
    </p:cViewPr>
  </p:sorterViewPr>
  <p:notesViewPr>
    <p:cSldViewPr>
      <p:cViewPr>
        <p:scale>
          <a:sx n="100" d="100"/>
          <a:sy n="100" d="100"/>
        </p:scale>
        <p:origin x="-2700" y="588"/>
      </p:cViewPr>
      <p:guideLst>
        <p:guide orient="horz" pos="2924"/>
        <p:guide pos="2200"/>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2"/>
            <a:ext cx="3038475" cy="464981"/>
          </a:xfrm>
          <a:prstGeom prst="rect">
            <a:avLst/>
          </a:prstGeom>
        </p:spPr>
        <p:txBody>
          <a:bodyPr vert="horz" wrap="square" lIns="91609" tIns="45804" rIns="91609" bIns="45804" numCol="1" anchor="t" anchorCtr="0" compatLnSpc="1">
            <a:prstTxWarp prst="textNoShape">
              <a:avLst/>
            </a:prstTxWarp>
          </a:bodyPr>
          <a:lstStyle>
            <a:lvl1pPr>
              <a:defRPr sz="1200"/>
            </a:lvl1pPr>
          </a:lstStyle>
          <a:p>
            <a:endParaRPr lang="en-US" altLang="en-US"/>
          </a:p>
        </p:txBody>
      </p:sp>
      <p:sp>
        <p:nvSpPr>
          <p:cNvPr id="3" name="Date Placeholder 2"/>
          <p:cNvSpPr>
            <a:spLocks noGrp="1"/>
          </p:cNvSpPr>
          <p:nvPr>
            <p:ph type="dt" sz="quarter" idx="1"/>
          </p:nvPr>
        </p:nvSpPr>
        <p:spPr>
          <a:xfrm>
            <a:off x="3970342" y="2"/>
            <a:ext cx="3038475" cy="464981"/>
          </a:xfrm>
          <a:prstGeom prst="rect">
            <a:avLst/>
          </a:prstGeom>
        </p:spPr>
        <p:txBody>
          <a:bodyPr vert="horz" wrap="square" lIns="91609" tIns="45804" rIns="91609" bIns="45804" numCol="1" anchor="t" anchorCtr="0" compatLnSpc="1">
            <a:prstTxWarp prst="textNoShape">
              <a:avLst/>
            </a:prstTxWarp>
          </a:bodyPr>
          <a:lstStyle>
            <a:lvl1pPr algn="r">
              <a:defRPr sz="1200"/>
            </a:lvl1pPr>
          </a:lstStyle>
          <a:p>
            <a:fld id="{67B79682-6D08-430A-8397-1F136B912076}" type="datetimeFigureOut">
              <a:rPr lang="en-US" altLang="en-US"/>
              <a:pPr/>
              <a:t>2/11/2018</a:t>
            </a:fld>
            <a:endParaRPr lang="en-US" altLang="en-US"/>
          </a:p>
        </p:txBody>
      </p:sp>
      <p:sp>
        <p:nvSpPr>
          <p:cNvPr id="4" name="Footer Placeholder 3"/>
          <p:cNvSpPr>
            <a:spLocks noGrp="1"/>
          </p:cNvSpPr>
          <p:nvPr>
            <p:ph type="ftr" sz="quarter" idx="2"/>
          </p:nvPr>
        </p:nvSpPr>
        <p:spPr>
          <a:xfrm>
            <a:off x="5" y="8829824"/>
            <a:ext cx="3038475" cy="464981"/>
          </a:xfrm>
          <a:prstGeom prst="rect">
            <a:avLst/>
          </a:prstGeom>
        </p:spPr>
        <p:txBody>
          <a:bodyPr vert="horz" wrap="square" lIns="91609" tIns="45804" rIns="91609" bIns="45804" numCol="1" anchor="b" anchorCtr="0" compatLnSpc="1">
            <a:prstTxWarp prst="textNoShape">
              <a:avLst/>
            </a:prstTxWarp>
          </a:bodyPr>
          <a:lstStyle>
            <a:lvl1pPr>
              <a:defRPr sz="1200"/>
            </a:lvl1pPr>
          </a:lstStyle>
          <a:p>
            <a:endParaRPr lang="en-US" altLang="en-US"/>
          </a:p>
        </p:txBody>
      </p:sp>
      <p:sp>
        <p:nvSpPr>
          <p:cNvPr id="5" name="Slide Number Placeholder 4"/>
          <p:cNvSpPr>
            <a:spLocks noGrp="1"/>
          </p:cNvSpPr>
          <p:nvPr>
            <p:ph type="sldNum" sz="quarter" idx="3"/>
          </p:nvPr>
        </p:nvSpPr>
        <p:spPr>
          <a:xfrm>
            <a:off x="3970342" y="8829824"/>
            <a:ext cx="3038475" cy="464981"/>
          </a:xfrm>
          <a:prstGeom prst="rect">
            <a:avLst/>
          </a:prstGeom>
        </p:spPr>
        <p:txBody>
          <a:bodyPr vert="horz" wrap="square" lIns="91609" tIns="45804" rIns="91609" bIns="45804" numCol="1" anchor="b" anchorCtr="0" compatLnSpc="1">
            <a:prstTxWarp prst="textNoShape">
              <a:avLst/>
            </a:prstTxWarp>
          </a:bodyPr>
          <a:lstStyle>
            <a:lvl1pPr algn="r">
              <a:defRPr sz="1200"/>
            </a:lvl1pPr>
          </a:lstStyle>
          <a:p>
            <a:fld id="{2E2FBC40-79EB-4C03-A20C-B6CD7AA15EEA}" type="slidenum">
              <a:rPr lang="en-US" altLang="en-US"/>
              <a:pPr/>
              <a:t>‹#›</a:t>
            </a:fld>
            <a:endParaRPr lang="en-US" altLang="en-US"/>
          </a:p>
        </p:txBody>
      </p:sp>
    </p:spTree>
    <p:extLst>
      <p:ext uri="{BB962C8B-B14F-4D97-AF65-F5344CB8AC3E}">
        <p14:creationId xmlns:p14="http://schemas.microsoft.com/office/powerpoint/2010/main" val="28435335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2"/>
            <a:ext cx="3038475" cy="464981"/>
          </a:xfrm>
          <a:prstGeom prst="rect">
            <a:avLst/>
          </a:prstGeom>
        </p:spPr>
        <p:txBody>
          <a:bodyPr vert="horz" wrap="square" lIns="93001" tIns="46500" rIns="93001" bIns="46500" numCol="1" anchor="t" anchorCtr="0" compatLnSpc="1">
            <a:prstTxWarp prst="textNoShape">
              <a:avLst/>
            </a:prstTxWarp>
          </a:bodyPr>
          <a:lstStyle>
            <a:lvl1pPr>
              <a:defRPr sz="1200"/>
            </a:lvl1pPr>
          </a:lstStyle>
          <a:p>
            <a:endParaRPr lang="en-US" altLang="en-US"/>
          </a:p>
        </p:txBody>
      </p:sp>
      <p:sp>
        <p:nvSpPr>
          <p:cNvPr id="3" name="Date Placeholder 2"/>
          <p:cNvSpPr>
            <a:spLocks noGrp="1"/>
          </p:cNvSpPr>
          <p:nvPr>
            <p:ph type="dt" idx="1"/>
          </p:nvPr>
        </p:nvSpPr>
        <p:spPr>
          <a:xfrm>
            <a:off x="3970342" y="2"/>
            <a:ext cx="3038475" cy="464981"/>
          </a:xfrm>
          <a:prstGeom prst="rect">
            <a:avLst/>
          </a:prstGeom>
        </p:spPr>
        <p:txBody>
          <a:bodyPr vert="horz" wrap="square" lIns="93001" tIns="46500" rIns="93001" bIns="46500" numCol="1" anchor="t" anchorCtr="0" compatLnSpc="1">
            <a:prstTxWarp prst="textNoShape">
              <a:avLst/>
            </a:prstTxWarp>
          </a:bodyPr>
          <a:lstStyle>
            <a:lvl1pPr algn="r">
              <a:defRPr sz="1200"/>
            </a:lvl1pPr>
          </a:lstStyle>
          <a:p>
            <a:fld id="{0F68B561-1841-494E-81F9-23724D81CD2D}" type="datetimeFigureOut">
              <a:rPr lang="en-US" altLang="en-US"/>
              <a:pPr/>
              <a:t>2/11/2018</a:t>
            </a:fld>
            <a:endParaRPr lang="en-US" altLang="en-US"/>
          </a:p>
        </p:txBody>
      </p:sp>
      <p:sp>
        <p:nvSpPr>
          <p:cNvPr id="4" name="Slide Image Placeholder 3"/>
          <p:cNvSpPr>
            <a:spLocks noGrp="1" noRot="1" noChangeAspect="1"/>
          </p:cNvSpPr>
          <p:nvPr>
            <p:ph type="sldImg" idx="2"/>
          </p:nvPr>
        </p:nvSpPr>
        <p:spPr>
          <a:xfrm>
            <a:off x="1179513" y="693738"/>
            <a:ext cx="4651375" cy="3487737"/>
          </a:xfrm>
          <a:prstGeom prst="rect">
            <a:avLst/>
          </a:prstGeom>
          <a:noFill/>
          <a:ln w="12700">
            <a:solidFill>
              <a:prstClr val="black"/>
            </a:solidFill>
          </a:ln>
        </p:spPr>
        <p:txBody>
          <a:bodyPr vert="horz" lIns="93001" tIns="46500" rIns="93001" bIns="46500" rtlCol="0" anchor="ctr"/>
          <a:lstStyle/>
          <a:p>
            <a:pPr lvl="0"/>
            <a:endParaRPr lang="en-US" noProof="0"/>
          </a:p>
        </p:txBody>
      </p:sp>
      <p:sp>
        <p:nvSpPr>
          <p:cNvPr id="5" name="Notes Placeholder 4"/>
          <p:cNvSpPr>
            <a:spLocks noGrp="1"/>
          </p:cNvSpPr>
          <p:nvPr>
            <p:ph type="body" sz="quarter" idx="3"/>
          </p:nvPr>
        </p:nvSpPr>
        <p:spPr>
          <a:xfrm>
            <a:off x="701676" y="4416515"/>
            <a:ext cx="5607050" cy="4183220"/>
          </a:xfrm>
          <a:prstGeom prst="rect">
            <a:avLst/>
          </a:prstGeom>
        </p:spPr>
        <p:txBody>
          <a:bodyPr vert="horz" lIns="93001" tIns="46500" rIns="93001" bIns="4650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5" y="8829824"/>
            <a:ext cx="3038475" cy="464981"/>
          </a:xfrm>
          <a:prstGeom prst="rect">
            <a:avLst/>
          </a:prstGeom>
        </p:spPr>
        <p:txBody>
          <a:bodyPr vert="horz" wrap="square" lIns="93001" tIns="46500" rIns="93001" bIns="46500" numCol="1" anchor="b" anchorCtr="0" compatLnSpc="1">
            <a:prstTxWarp prst="textNoShape">
              <a:avLst/>
            </a:prstTxWarp>
          </a:bodyPr>
          <a:lstStyle>
            <a:lvl1pPr>
              <a:defRPr sz="1200"/>
            </a:lvl1pPr>
          </a:lstStyle>
          <a:p>
            <a:endParaRPr lang="en-US" altLang="en-US"/>
          </a:p>
        </p:txBody>
      </p:sp>
      <p:sp>
        <p:nvSpPr>
          <p:cNvPr id="7" name="Slide Number Placeholder 6"/>
          <p:cNvSpPr>
            <a:spLocks noGrp="1"/>
          </p:cNvSpPr>
          <p:nvPr>
            <p:ph type="sldNum" sz="quarter" idx="5"/>
          </p:nvPr>
        </p:nvSpPr>
        <p:spPr>
          <a:xfrm>
            <a:off x="3970342" y="8829824"/>
            <a:ext cx="3038475" cy="464981"/>
          </a:xfrm>
          <a:prstGeom prst="rect">
            <a:avLst/>
          </a:prstGeom>
        </p:spPr>
        <p:txBody>
          <a:bodyPr vert="horz" wrap="square" lIns="93001" tIns="46500" rIns="93001" bIns="46500" numCol="1" anchor="b" anchorCtr="0" compatLnSpc="1">
            <a:prstTxWarp prst="textNoShape">
              <a:avLst/>
            </a:prstTxWarp>
          </a:bodyPr>
          <a:lstStyle>
            <a:lvl1pPr algn="r">
              <a:defRPr sz="1200"/>
            </a:lvl1pPr>
          </a:lstStyle>
          <a:p>
            <a:fld id="{18586329-D906-4814-A94D-8478C86AFAF8}" type="slidenum">
              <a:rPr lang="en-US" altLang="en-US"/>
              <a:pPr/>
              <a:t>‹#›</a:t>
            </a:fld>
            <a:endParaRPr lang="en-US" altLang="en-US"/>
          </a:p>
        </p:txBody>
      </p:sp>
    </p:spTree>
    <p:extLst>
      <p:ext uri="{BB962C8B-B14F-4D97-AF65-F5344CB8AC3E}">
        <p14:creationId xmlns:p14="http://schemas.microsoft.com/office/powerpoint/2010/main" val="135928423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F6483-8743-41C2-846C-DF8FE3810E0C}"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669257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18586329-D906-4814-A94D-8478C86AFAF8}" type="slidenum">
              <a:rPr lang="en-US" altLang="en-US" smtClean="0"/>
              <a:pPr/>
              <a:t>10</a:t>
            </a:fld>
            <a:endParaRPr lang="en-US" altLang="en-US"/>
          </a:p>
        </p:txBody>
      </p:sp>
    </p:spTree>
    <p:extLst>
      <p:ext uri="{BB962C8B-B14F-4D97-AF65-F5344CB8AC3E}">
        <p14:creationId xmlns:p14="http://schemas.microsoft.com/office/powerpoint/2010/main" val="3946684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18586329-D906-4814-A94D-8478C86AFAF8}" type="slidenum">
              <a:rPr lang="en-US" altLang="en-US" smtClean="0"/>
              <a:pPr/>
              <a:t>11</a:t>
            </a:fld>
            <a:endParaRPr lang="en-US" altLang="en-US"/>
          </a:p>
        </p:txBody>
      </p:sp>
    </p:spTree>
    <p:extLst>
      <p:ext uri="{BB962C8B-B14F-4D97-AF65-F5344CB8AC3E}">
        <p14:creationId xmlns:p14="http://schemas.microsoft.com/office/powerpoint/2010/main" val="2322143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18586329-D906-4814-A94D-8478C86AFAF8}" type="slidenum">
              <a:rPr lang="en-US" altLang="en-US" smtClean="0"/>
              <a:pPr/>
              <a:t>12</a:t>
            </a:fld>
            <a:endParaRPr lang="en-US" altLang="en-US"/>
          </a:p>
        </p:txBody>
      </p:sp>
    </p:spTree>
    <p:extLst>
      <p:ext uri="{BB962C8B-B14F-4D97-AF65-F5344CB8AC3E}">
        <p14:creationId xmlns:p14="http://schemas.microsoft.com/office/powerpoint/2010/main" val="9571913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18586329-D906-4814-A94D-8478C86AFAF8}" type="slidenum">
              <a:rPr lang="en-US" altLang="en-US" smtClean="0"/>
              <a:pPr/>
              <a:t>13</a:t>
            </a:fld>
            <a:endParaRPr lang="en-US" altLang="en-US"/>
          </a:p>
        </p:txBody>
      </p:sp>
    </p:spTree>
    <p:extLst>
      <p:ext uri="{BB962C8B-B14F-4D97-AF65-F5344CB8AC3E}">
        <p14:creationId xmlns:p14="http://schemas.microsoft.com/office/powerpoint/2010/main" val="2625816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18586329-D906-4814-A94D-8478C86AFAF8}" type="slidenum">
              <a:rPr lang="en-US" altLang="en-US" smtClean="0"/>
              <a:pPr/>
              <a:t>14</a:t>
            </a:fld>
            <a:endParaRPr lang="en-US" altLang="en-US"/>
          </a:p>
        </p:txBody>
      </p:sp>
    </p:spTree>
    <p:extLst>
      <p:ext uri="{BB962C8B-B14F-4D97-AF65-F5344CB8AC3E}">
        <p14:creationId xmlns:p14="http://schemas.microsoft.com/office/powerpoint/2010/main" val="1211635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18586329-D906-4814-A94D-8478C86AFAF8}" type="slidenum">
              <a:rPr lang="en-US" altLang="en-US" smtClean="0"/>
              <a:pPr/>
              <a:t>15</a:t>
            </a:fld>
            <a:endParaRPr lang="en-US" altLang="en-US"/>
          </a:p>
        </p:txBody>
      </p:sp>
    </p:spTree>
    <p:extLst>
      <p:ext uri="{BB962C8B-B14F-4D97-AF65-F5344CB8AC3E}">
        <p14:creationId xmlns:p14="http://schemas.microsoft.com/office/powerpoint/2010/main" val="1338583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18586329-D906-4814-A94D-8478C86AFAF8}" type="slidenum">
              <a:rPr lang="en-US" altLang="en-US" smtClean="0"/>
              <a:pPr/>
              <a:t>16</a:t>
            </a:fld>
            <a:endParaRPr lang="en-US" altLang="en-US"/>
          </a:p>
        </p:txBody>
      </p:sp>
    </p:spTree>
    <p:extLst>
      <p:ext uri="{BB962C8B-B14F-4D97-AF65-F5344CB8AC3E}">
        <p14:creationId xmlns:p14="http://schemas.microsoft.com/office/powerpoint/2010/main" val="24439827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18586329-D906-4814-A94D-8478C86AFAF8}" type="slidenum">
              <a:rPr lang="en-US" altLang="en-US" smtClean="0"/>
              <a:pPr/>
              <a:t>17</a:t>
            </a:fld>
            <a:endParaRPr lang="en-US" altLang="en-US"/>
          </a:p>
        </p:txBody>
      </p:sp>
    </p:spTree>
    <p:extLst>
      <p:ext uri="{BB962C8B-B14F-4D97-AF65-F5344CB8AC3E}">
        <p14:creationId xmlns:p14="http://schemas.microsoft.com/office/powerpoint/2010/main" val="1797832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18586329-D906-4814-A94D-8478C86AFAF8}" type="slidenum">
              <a:rPr lang="en-US" altLang="en-US" smtClean="0"/>
              <a:pPr/>
              <a:t>2</a:t>
            </a:fld>
            <a:endParaRPr lang="en-US" altLang="en-US"/>
          </a:p>
        </p:txBody>
      </p:sp>
    </p:spTree>
    <p:extLst>
      <p:ext uri="{BB962C8B-B14F-4D97-AF65-F5344CB8AC3E}">
        <p14:creationId xmlns:p14="http://schemas.microsoft.com/office/powerpoint/2010/main" val="3572770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18586329-D906-4814-A94D-8478C86AFAF8}" type="slidenum">
              <a:rPr lang="en-US" altLang="en-US" smtClean="0"/>
              <a:pPr/>
              <a:t>3</a:t>
            </a:fld>
            <a:endParaRPr lang="en-US" altLang="en-US"/>
          </a:p>
        </p:txBody>
      </p:sp>
    </p:spTree>
    <p:extLst>
      <p:ext uri="{BB962C8B-B14F-4D97-AF65-F5344CB8AC3E}">
        <p14:creationId xmlns:p14="http://schemas.microsoft.com/office/powerpoint/2010/main" val="1547894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18586329-D906-4814-A94D-8478C86AFAF8}" type="slidenum">
              <a:rPr lang="en-US" altLang="en-US" smtClean="0"/>
              <a:pPr/>
              <a:t>4</a:t>
            </a:fld>
            <a:endParaRPr lang="en-US" altLang="en-US"/>
          </a:p>
        </p:txBody>
      </p:sp>
    </p:spTree>
    <p:extLst>
      <p:ext uri="{BB962C8B-B14F-4D97-AF65-F5344CB8AC3E}">
        <p14:creationId xmlns:p14="http://schemas.microsoft.com/office/powerpoint/2010/main" val="2091504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18586329-D906-4814-A94D-8478C86AFAF8}" type="slidenum">
              <a:rPr lang="en-US" altLang="en-US" smtClean="0"/>
              <a:pPr/>
              <a:t>5</a:t>
            </a:fld>
            <a:endParaRPr lang="en-US" altLang="en-US"/>
          </a:p>
        </p:txBody>
      </p:sp>
    </p:spTree>
    <p:extLst>
      <p:ext uri="{BB962C8B-B14F-4D97-AF65-F5344CB8AC3E}">
        <p14:creationId xmlns:p14="http://schemas.microsoft.com/office/powerpoint/2010/main" val="1787320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18586329-D906-4814-A94D-8478C86AFAF8}" type="slidenum">
              <a:rPr lang="en-US" altLang="en-US" smtClean="0"/>
              <a:pPr/>
              <a:t>6</a:t>
            </a:fld>
            <a:endParaRPr lang="en-US" altLang="en-US"/>
          </a:p>
        </p:txBody>
      </p:sp>
    </p:spTree>
    <p:extLst>
      <p:ext uri="{BB962C8B-B14F-4D97-AF65-F5344CB8AC3E}">
        <p14:creationId xmlns:p14="http://schemas.microsoft.com/office/powerpoint/2010/main" val="1330087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18586329-D906-4814-A94D-8478C86AFAF8}" type="slidenum">
              <a:rPr lang="en-US" altLang="en-US" smtClean="0"/>
              <a:pPr/>
              <a:t>7</a:t>
            </a:fld>
            <a:endParaRPr lang="en-US" altLang="en-US"/>
          </a:p>
        </p:txBody>
      </p:sp>
    </p:spTree>
    <p:extLst>
      <p:ext uri="{BB962C8B-B14F-4D97-AF65-F5344CB8AC3E}">
        <p14:creationId xmlns:p14="http://schemas.microsoft.com/office/powerpoint/2010/main" val="2207972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18586329-D906-4814-A94D-8478C86AFAF8}" type="slidenum">
              <a:rPr lang="en-US" altLang="en-US" smtClean="0"/>
              <a:pPr/>
              <a:t>8</a:t>
            </a:fld>
            <a:endParaRPr lang="en-US" altLang="en-US"/>
          </a:p>
        </p:txBody>
      </p:sp>
    </p:spTree>
    <p:extLst>
      <p:ext uri="{BB962C8B-B14F-4D97-AF65-F5344CB8AC3E}">
        <p14:creationId xmlns:p14="http://schemas.microsoft.com/office/powerpoint/2010/main" val="3330829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18586329-D906-4814-A94D-8478C86AFAF8}" type="slidenum">
              <a:rPr lang="en-US" altLang="en-US" smtClean="0"/>
              <a:pPr/>
              <a:t>9</a:t>
            </a:fld>
            <a:endParaRPr lang="en-US" altLang="en-US"/>
          </a:p>
        </p:txBody>
      </p:sp>
    </p:spTree>
    <p:extLst>
      <p:ext uri="{BB962C8B-B14F-4D97-AF65-F5344CB8AC3E}">
        <p14:creationId xmlns:p14="http://schemas.microsoft.com/office/powerpoint/2010/main" val="7680894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6BC5FEB4-C737-4C5F-AD2A-A9B943A3168E}" type="datetime1">
              <a:rPr lang="en-US" altLang="en-US" smtClean="0"/>
              <a:t>2/11/2018</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79CCB6C-A308-4A81-BABE-7F2CC4E6E0C5}" type="slidenum">
              <a:rPr lang="en-US" altLang="en-US"/>
              <a:pPr/>
              <a:t>‹#›</a:t>
            </a:fld>
            <a:endParaRPr lang="en-US" altLang="en-US" dirty="0"/>
          </a:p>
        </p:txBody>
      </p:sp>
      <p:pic>
        <p:nvPicPr>
          <p:cNvPr id="8" name="Picture 3" descr="houstonseal-color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9381" y="200025"/>
            <a:ext cx="99441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6493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97A9DA16-CA6F-4609-B5C0-54A4BADEF268}" type="datetime1">
              <a:rPr lang="en-US" altLang="en-US" smtClean="0"/>
              <a:t>2/11/2018</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800232D-0215-45DA-806D-5E167A097844}" type="slidenum">
              <a:rPr lang="en-US" altLang="en-US"/>
              <a:pPr/>
              <a:t>‹#›</a:t>
            </a:fld>
            <a:endParaRPr lang="en-US" altLang="en-US"/>
          </a:p>
        </p:txBody>
      </p:sp>
    </p:spTree>
    <p:extLst>
      <p:ext uri="{BB962C8B-B14F-4D97-AF65-F5344CB8AC3E}">
        <p14:creationId xmlns:p14="http://schemas.microsoft.com/office/powerpoint/2010/main" val="3398201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DBF2108A-EDC5-42CB-802C-592710767A95}" type="datetime1">
              <a:rPr lang="en-US" altLang="en-US" smtClean="0"/>
              <a:t>2/11/2018</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21E7301-E363-4C2E-9305-B01996BBEF5C}" type="slidenum">
              <a:rPr lang="en-US" altLang="en-US"/>
              <a:pPr/>
              <a:t>‹#›</a:t>
            </a:fld>
            <a:endParaRPr lang="en-US" altLang="en-US"/>
          </a:p>
        </p:txBody>
      </p:sp>
    </p:spTree>
    <p:extLst>
      <p:ext uri="{BB962C8B-B14F-4D97-AF65-F5344CB8AC3E}">
        <p14:creationId xmlns:p14="http://schemas.microsoft.com/office/powerpoint/2010/main" val="31644559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5257800"/>
            <a:ext cx="9144000" cy="16002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p:nvSpPr>
          <p:cNvPr id="2" name="Title 1"/>
          <p:cNvSpPr>
            <a:spLocks noGrp="1"/>
          </p:cNvSpPr>
          <p:nvPr>
            <p:ph type="ctrTitle"/>
          </p:nvPr>
        </p:nvSpPr>
        <p:spPr>
          <a:xfrm>
            <a:off x="457200" y="2732881"/>
            <a:ext cx="8166100" cy="2387600"/>
          </a:xfrm>
        </p:spPr>
        <p:txBody>
          <a:bodyPr anchor="t" anchorCtr="0">
            <a:normAutofit/>
          </a:bodyPr>
          <a:lstStyle>
            <a:lvl1pPr algn="l">
              <a:defRPr sz="4200">
                <a:solidFill>
                  <a:srgbClr val="63666A"/>
                </a:solidFill>
              </a:defRPr>
            </a:lvl1pPr>
          </a:lstStyle>
          <a:p>
            <a:r>
              <a:rPr lang="en-US" dirty="0"/>
              <a:t>Click to edit Master title style</a:t>
            </a:r>
          </a:p>
        </p:txBody>
      </p:sp>
      <p:sp>
        <p:nvSpPr>
          <p:cNvPr id="3" name="Subtitle 2"/>
          <p:cNvSpPr>
            <a:spLocks noGrp="1"/>
          </p:cNvSpPr>
          <p:nvPr>
            <p:ph type="subTitle" idx="1"/>
          </p:nvPr>
        </p:nvSpPr>
        <p:spPr>
          <a:xfrm>
            <a:off x="457200" y="5532438"/>
            <a:ext cx="8166100" cy="11858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6" name="Straight Connector 5"/>
          <p:cNvCxnSpPr/>
          <p:nvPr userDrawn="1"/>
        </p:nvCxnSpPr>
        <p:spPr>
          <a:xfrm>
            <a:off x="0" y="5257800"/>
            <a:ext cx="9144000" cy="0"/>
          </a:xfrm>
          <a:prstGeom prst="line">
            <a:avLst/>
          </a:prstGeom>
          <a:ln/>
        </p:spPr>
        <p:style>
          <a:lnRef idx="3">
            <a:schemeClr val="accent4"/>
          </a:lnRef>
          <a:fillRef idx="0">
            <a:schemeClr val="accent4"/>
          </a:fillRef>
          <a:effectRef idx="2">
            <a:schemeClr val="accent4"/>
          </a:effectRef>
          <a:fontRef idx="minor">
            <a:schemeClr val="tx1"/>
          </a:fontRef>
        </p:style>
      </p:cxnSp>
      <p:pic>
        <p:nvPicPr>
          <p:cNvPr id="8" name="Picture 7"/>
          <p:cNvPicPr>
            <a:picLocks noChangeAspect="1"/>
          </p:cNvPicPr>
          <p:nvPr userDrawn="1"/>
        </p:nvPicPr>
        <p:blipFill>
          <a:blip r:embed="rId2"/>
          <a:stretch>
            <a:fillRect/>
          </a:stretch>
        </p:blipFill>
        <p:spPr>
          <a:xfrm>
            <a:off x="6781800" y="294884"/>
            <a:ext cx="2001490" cy="2001490"/>
          </a:xfrm>
          <a:prstGeom prst="rect">
            <a:avLst/>
          </a:prstGeom>
        </p:spPr>
      </p:pic>
    </p:spTree>
    <p:extLst>
      <p:ext uri="{BB962C8B-B14F-4D97-AF65-F5344CB8AC3E}">
        <p14:creationId xmlns:p14="http://schemas.microsoft.com/office/powerpoint/2010/main" val="840542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3139"/>
            <a:ext cx="6273800" cy="839862"/>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a:cxnSpLocks noChangeShapeType="1"/>
          </p:cNvCxnSpPr>
          <p:nvPr userDrawn="1"/>
        </p:nvCxnSpPr>
        <p:spPr bwMode="auto">
          <a:xfrm>
            <a:off x="457200" y="1143000"/>
            <a:ext cx="8229600" cy="7937"/>
          </a:xfrm>
          <a:prstGeom prst="line">
            <a:avLst/>
          </a:prstGeom>
          <a:noFill/>
          <a:ln w="38100">
            <a:solidFill>
              <a:schemeClr val="accent5">
                <a:lumMod val="50000"/>
              </a:schemeClr>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sz="1200">
                <a:latin typeface="+mn-lt"/>
              </a:defRPr>
            </a:lvl1pPr>
          </a:lstStyle>
          <a:p>
            <a:pPr defTabSz="457200"/>
            <a:fld id="{A710AD54-EC96-413B-BCC1-1B4F19878F2E}" type="slidenum">
              <a:rPr lang="en-US" smtClean="0">
                <a:solidFill>
                  <a:prstClr val="black"/>
                </a:solidFill>
                <a:ea typeface="ＭＳ Ｐゴシック" charset="0"/>
                <a:cs typeface="+mn-cs"/>
              </a:rPr>
              <a:pPr defTabSz="457200"/>
              <a:t>‹#›</a:t>
            </a:fld>
            <a:endParaRPr lang="en-US" dirty="0">
              <a:solidFill>
                <a:prstClr val="black"/>
              </a:solidFill>
              <a:ea typeface="ＭＳ Ｐゴシック" charset="0"/>
              <a:cs typeface="+mn-cs"/>
            </a:endParaRPr>
          </a:p>
        </p:txBody>
      </p:sp>
      <p:pic>
        <p:nvPicPr>
          <p:cNvPr id="7" name="Picture 6"/>
          <p:cNvPicPr>
            <a:picLocks noChangeAspect="1"/>
          </p:cNvPicPr>
          <p:nvPr userDrawn="1"/>
        </p:nvPicPr>
        <p:blipFill>
          <a:blip r:embed="rId2"/>
          <a:stretch>
            <a:fillRect/>
          </a:stretch>
        </p:blipFill>
        <p:spPr>
          <a:xfrm>
            <a:off x="7201945" y="75306"/>
            <a:ext cx="1013909" cy="1013909"/>
          </a:xfrm>
          <a:prstGeom prst="rect">
            <a:avLst/>
          </a:prstGeom>
        </p:spPr>
      </p:pic>
    </p:spTree>
    <p:extLst>
      <p:ext uri="{BB962C8B-B14F-4D97-AF65-F5344CB8AC3E}">
        <p14:creationId xmlns:p14="http://schemas.microsoft.com/office/powerpoint/2010/main" val="34362545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3139"/>
            <a:ext cx="6272784" cy="839862"/>
          </a:xfrm>
        </p:spPr>
        <p:txBody>
          <a:bodyPr/>
          <a:lstStyle/>
          <a:p>
            <a:r>
              <a:rPr lang="en-US" dirty="0"/>
              <a:t>Click to edit Master title style</a:t>
            </a:r>
          </a:p>
        </p:txBody>
      </p:sp>
      <p:sp>
        <p:nvSpPr>
          <p:cNvPr id="3" name="Content Placeholder 2"/>
          <p:cNvSpPr>
            <a:spLocks noGrp="1"/>
          </p:cNvSpPr>
          <p:nvPr>
            <p:ph sz="half" idx="1"/>
          </p:nvPr>
        </p:nvSpPr>
        <p:spPr>
          <a:xfrm>
            <a:off x="457200" y="1490472"/>
            <a:ext cx="3867150" cy="4351338"/>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19650" y="1490472"/>
            <a:ext cx="3867150" cy="4351338"/>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p:cNvCxnSpPr>
            <a:cxnSpLocks noChangeShapeType="1"/>
          </p:cNvCxnSpPr>
          <p:nvPr userDrawn="1"/>
        </p:nvCxnSpPr>
        <p:spPr bwMode="auto">
          <a:xfrm>
            <a:off x="457200" y="1143000"/>
            <a:ext cx="8229600" cy="7937"/>
          </a:xfrm>
          <a:prstGeom prst="line">
            <a:avLst/>
          </a:prstGeom>
          <a:noFill/>
          <a:ln w="38100">
            <a:solidFill>
              <a:srgbClr val="00206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lgn="r">
              <a:defRPr sz="1200">
                <a:latin typeface="+mn-lt"/>
              </a:defRPr>
            </a:lvl1pPr>
          </a:lstStyle>
          <a:p>
            <a:pPr defTabSz="457200"/>
            <a:fld id="{A710AD54-EC96-413B-BCC1-1B4F19878F2E}" type="slidenum">
              <a:rPr lang="en-US" smtClean="0">
                <a:solidFill>
                  <a:prstClr val="black"/>
                </a:solidFill>
                <a:ea typeface="ＭＳ Ｐゴシック" charset="0"/>
                <a:cs typeface="+mn-cs"/>
              </a:rPr>
              <a:pPr defTabSz="457200"/>
              <a:t>‹#›</a:t>
            </a:fld>
            <a:endParaRPr lang="en-US" dirty="0">
              <a:solidFill>
                <a:prstClr val="black"/>
              </a:solidFill>
              <a:ea typeface="ＭＳ Ｐゴシック" charset="0"/>
              <a:cs typeface="+mn-cs"/>
            </a:endParaRPr>
          </a:p>
        </p:txBody>
      </p:sp>
      <p:pic>
        <p:nvPicPr>
          <p:cNvPr id="8" name="Picture 7"/>
          <p:cNvPicPr>
            <a:picLocks noChangeAspect="1"/>
          </p:cNvPicPr>
          <p:nvPr userDrawn="1"/>
        </p:nvPicPr>
        <p:blipFill>
          <a:blip r:embed="rId2"/>
          <a:stretch>
            <a:fillRect/>
          </a:stretch>
        </p:blipFill>
        <p:spPr>
          <a:xfrm>
            <a:off x="7201945" y="75306"/>
            <a:ext cx="1013909" cy="1013909"/>
          </a:xfrm>
          <a:prstGeom prst="rect">
            <a:avLst/>
          </a:prstGeom>
        </p:spPr>
      </p:pic>
    </p:spTree>
    <p:extLst>
      <p:ext uri="{BB962C8B-B14F-4D97-AF65-F5344CB8AC3E}">
        <p14:creationId xmlns:p14="http://schemas.microsoft.com/office/powerpoint/2010/main" val="23860506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60364"/>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1242459"/>
            <a:ext cx="5111750" cy="4988479"/>
          </a:xfrm>
        </p:spPr>
        <p:txBody>
          <a:bodyPr/>
          <a:lstStyle>
            <a:lvl1pPr>
              <a:defRPr sz="24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481898"/>
            <a:ext cx="3008313" cy="3749040"/>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1" name="Straight Connector 10"/>
          <p:cNvCxnSpPr>
            <a:cxnSpLocks noChangeShapeType="1"/>
          </p:cNvCxnSpPr>
          <p:nvPr userDrawn="1"/>
        </p:nvCxnSpPr>
        <p:spPr bwMode="auto">
          <a:xfrm>
            <a:off x="463550" y="1128713"/>
            <a:ext cx="8229600" cy="7937"/>
          </a:xfrm>
          <a:prstGeom prst="line">
            <a:avLst/>
          </a:prstGeom>
          <a:noFill/>
          <a:ln w="25400">
            <a:solidFill>
              <a:srgbClr val="00206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8" name="Title 1"/>
          <p:cNvSpPr txBox="1">
            <a:spLocks/>
          </p:cNvSpPr>
          <p:nvPr userDrawn="1"/>
        </p:nvSpPr>
        <p:spPr>
          <a:xfrm>
            <a:off x="457200" y="303139"/>
            <a:ext cx="6273800" cy="839862"/>
          </a:xfrm>
          <a:prstGeom prst="rect">
            <a:avLst/>
          </a:prstGeom>
        </p:spPr>
        <p:txBody>
          <a:bodyPr vert="horz" lIns="0" tIns="0" rIns="0" bIns="0" rtlCol="0" anchor="ctr" anchorCtr="0">
            <a:normAutofit/>
          </a:bodyPr>
          <a:lstStyle>
            <a:lvl1pPr algn="l"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en-US" dirty="0">
                <a:solidFill>
                  <a:prstClr val="black"/>
                </a:solidFill>
              </a:rPr>
              <a:t>Click to edit Master title style</a:t>
            </a:r>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lgn="r">
              <a:defRPr sz="1200">
                <a:latin typeface="+mn-lt"/>
              </a:defRPr>
            </a:lvl1pPr>
          </a:lstStyle>
          <a:p>
            <a:pPr defTabSz="457200"/>
            <a:fld id="{A710AD54-EC96-413B-BCC1-1B4F19878F2E}" type="slidenum">
              <a:rPr lang="en-US" smtClean="0">
                <a:solidFill>
                  <a:prstClr val="black"/>
                </a:solidFill>
                <a:ea typeface="ＭＳ Ｐゴシック" charset="0"/>
                <a:cs typeface="+mn-cs"/>
              </a:rPr>
              <a:pPr defTabSz="457200"/>
              <a:t>‹#›</a:t>
            </a:fld>
            <a:endParaRPr lang="en-US" dirty="0">
              <a:solidFill>
                <a:prstClr val="black"/>
              </a:solidFill>
              <a:ea typeface="ＭＳ Ｐゴシック" charset="0"/>
              <a:cs typeface="+mn-cs"/>
            </a:endParaRPr>
          </a:p>
        </p:txBody>
      </p:sp>
      <p:pic>
        <p:nvPicPr>
          <p:cNvPr id="10" name="Picture 9"/>
          <p:cNvPicPr>
            <a:picLocks noChangeAspect="1"/>
          </p:cNvPicPr>
          <p:nvPr userDrawn="1"/>
        </p:nvPicPr>
        <p:blipFill>
          <a:blip r:embed="rId2"/>
          <a:stretch>
            <a:fillRect/>
          </a:stretch>
        </p:blipFill>
        <p:spPr>
          <a:xfrm>
            <a:off x="7201945" y="75306"/>
            <a:ext cx="1013909" cy="1013909"/>
          </a:xfrm>
          <a:prstGeom prst="rect">
            <a:avLst/>
          </a:prstGeom>
        </p:spPr>
      </p:pic>
    </p:spTree>
    <p:extLst>
      <p:ext uri="{BB962C8B-B14F-4D97-AF65-F5344CB8AC3E}">
        <p14:creationId xmlns:p14="http://schemas.microsoft.com/office/powerpoint/2010/main" val="5282256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14900"/>
            <a:ext cx="54864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1251983"/>
            <a:ext cx="5486400" cy="358989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4816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1" name="Straight Connector 10"/>
          <p:cNvCxnSpPr>
            <a:cxnSpLocks noChangeShapeType="1"/>
          </p:cNvCxnSpPr>
          <p:nvPr userDrawn="1"/>
        </p:nvCxnSpPr>
        <p:spPr bwMode="auto">
          <a:xfrm>
            <a:off x="463550" y="1128713"/>
            <a:ext cx="8229600" cy="7937"/>
          </a:xfrm>
          <a:prstGeom prst="line">
            <a:avLst/>
          </a:prstGeom>
          <a:noFill/>
          <a:ln w="25400">
            <a:solidFill>
              <a:srgbClr val="00206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8" name="Title 1"/>
          <p:cNvSpPr txBox="1">
            <a:spLocks/>
          </p:cNvSpPr>
          <p:nvPr userDrawn="1"/>
        </p:nvSpPr>
        <p:spPr>
          <a:xfrm>
            <a:off x="457200" y="303139"/>
            <a:ext cx="6731000" cy="839862"/>
          </a:xfrm>
          <a:prstGeom prst="rect">
            <a:avLst/>
          </a:prstGeom>
        </p:spPr>
        <p:txBody>
          <a:bodyPr vert="horz" lIns="0" tIns="0" rIns="0" bIns="0" rtlCol="0" anchor="ctr" anchorCtr="0">
            <a:normAutofit/>
          </a:bodyPr>
          <a:lstStyle>
            <a:lvl1pPr algn="l"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en-US" dirty="0">
                <a:solidFill>
                  <a:prstClr val="black"/>
                </a:solidFill>
              </a:rPr>
              <a:t>Click to edit Master title style</a:t>
            </a:r>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lgn="r">
              <a:defRPr sz="1200">
                <a:latin typeface="+mn-lt"/>
              </a:defRPr>
            </a:lvl1pPr>
          </a:lstStyle>
          <a:p>
            <a:pPr defTabSz="457200"/>
            <a:fld id="{A710AD54-EC96-413B-BCC1-1B4F19878F2E}" type="slidenum">
              <a:rPr lang="en-US" smtClean="0">
                <a:solidFill>
                  <a:prstClr val="black"/>
                </a:solidFill>
                <a:ea typeface="ＭＳ Ｐゴシック" charset="0"/>
                <a:cs typeface="+mn-cs"/>
              </a:rPr>
              <a:pPr defTabSz="457200"/>
              <a:t>‹#›</a:t>
            </a:fld>
            <a:endParaRPr lang="en-US" dirty="0">
              <a:solidFill>
                <a:prstClr val="black"/>
              </a:solidFill>
              <a:ea typeface="ＭＳ Ｐゴシック" charset="0"/>
              <a:cs typeface="+mn-cs"/>
            </a:endParaRPr>
          </a:p>
        </p:txBody>
      </p:sp>
      <p:pic>
        <p:nvPicPr>
          <p:cNvPr id="10" name="Picture 9"/>
          <p:cNvPicPr>
            <a:picLocks noChangeAspect="1"/>
          </p:cNvPicPr>
          <p:nvPr userDrawn="1"/>
        </p:nvPicPr>
        <p:blipFill>
          <a:blip r:embed="rId2"/>
          <a:stretch>
            <a:fillRect/>
          </a:stretch>
        </p:blipFill>
        <p:spPr>
          <a:xfrm>
            <a:off x="7201945" y="75306"/>
            <a:ext cx="1013909" cy="1013909"/>
          </a:xfrm>
          <a:prstGeom prst="rect">
            <a:avLst/>
          </a:prstGeom>
        </p:spPr>
      </p:pic>
    </p:spTree>
    <p:extLst>
      <p:ext uri="{BB962C8B-B14F-4D97-AF65-F5344CB8AC3E}">
        <p14:creationId xmlns:p14="http://schemas.microsoft.com/office/powerpoint/2010/main" val="30020317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p:cNvCxnSpPr>
            <a:cxnSpLocks noChangeShapeType="1"/>
          </p:cNvCxnSpPr>
          <p:nvPr userDrawn="1"/>
        </p:nvCxnSpPr>
        <p:spPr bwMode="auto">
          <a:xfrm>
            <a:off x="463550" y="1138238"/>
            <a:ext cx="8229600" cy="7937"/>
          </a:xfrm>
          <a:prstGeom prst="line">
            <a:avLst/>
          </a:prstGeom>
          <a:noFill/>
          <a:ln w="25400">
            <a:solidFill>
              <a:srgbClr val="00206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lgn="r">
              <a:defRPr sz="1200">
                <a:latin typeface="+mn-lt"/>
              </a:defRPr>
            </a:lvl1pPr>
          </a:lstStyle>
          <a:p>
            <a:pPr defTabSz="457200"/>
            <a:fld id="{A710AD54-EC96-413B-BCC1-1B4F19878F2E}" type="slidenum">
              <a:rPr lang="en-US" smtClean="0">
                <a:solidFill>
                  <a:prstClr val="black"/>
                </a:solidFill>
                <a:ea typeface="ＭＳ Ｐゴシック" charset="0"/>
                <a:cs typeface="+mn-cs"/>
              </a:rPr>
              <a:pPr defTabSz="457200"/>
              <a:t>‹#›</a:t>
            </a:fld>
            <a:endParaRPr lang="en-US" dirty="0">
              <a:solidFill>
                <a:prstClr val="black"/>
              </a:solidFill>
              <a:ea typeface="ＭＳ Ｐゴシック" charset="0"/>
              <a:cs typeface="+mn-cs"/>
            </a:endParaRPr>
          </a:p>
        </p:txBody>
      </p:sp>
      <p:pic>
        <p:nvPicPr>
          <p:cNvPr id="10" name="Picture 9"/>
          <p:cNvPicPr>
            <a:picLocks noChangeAspect="1"/>
          </p:cNvPicPr>
          <p:nvPr userDrawn="1"/>
        </p:nvPicPr>
        <p:blipFill>
          <a:blip r:embed="rId2"/>
          <a:stretch>
            <a:fillRect/>
          </a:stretch>
        </p:blipFill>
        <p:spPr>
          <a:xfrm>
            <a:off x="7201945" y="75306"/>
            <a:ext cx="1013909" cy="1013909"/>
          </a:xfrm>
          <a:prstGeom prst="rect">
            <a:avLst/>
          </a:prstGeom>
        </p:spPr>
      </p:pic>
    </p:spTree>
    <p:extLst>
      <p:ext uri="{BB962C8B-B14F-4D97-AF65-F5344CB8AC3E}">
        <p14:creationId xmlns:p14="http://schemas.microsoft.com/office/powerpoint/2010/main" val="27561678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61509"/>
            <a:ext cx="2057400" cy="4988479"/>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1261509"/>
            <a:ext cx="6019800" cy="4988479"/>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p:cNvCxnSpPr>
            <a:cxnSpLocks noChangeShapeType="1"/>
          </p:cNvCxnSpPr>
          <p:nvPr userDrawn="1"/>
        </p:nvCxnSpPr>
        <p:spPr bwMode="auto">
          <a:xfrm>
            <a:off x="454025" y="1138238"/>
            <a:ext cx="8229600" cy="7937"/>
          </a:xfrm>
          <a:prstGeom prst="line">
            <a:avLst/>
          </a:prstGeom>
          <a:noFill/>
          <a:ln w="25400">
            <a:solidFill>
              <a:srgbClr val="00206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9" name="Title 1"/>
          <p:cNvSpPr txBox="1">
            <a:spLocks/>
          </p:cNvSpPr>
          <p:nvPr userDrawn="1"/>
        </p:nvSpPr>
        <p:spPr>
          <a:xfrm>
            <a:off x="457200" y="303139"/>
            <a:ext cx="6731000" cy="839862"/>
          </a:xfrm>
          <a:prstGeom prst="rect">
            <a:avLst/>
          </a:prstGeom>
        </p:spPr>
        <p:txBody>
          <a:bodyPr vert="horz" lIns="0" tIns="0" rIns="0" bIns="0" rtlCol="0" anchor="ctr" anchorCtr="0">
            <a:normAutofit/>
          </a:bodyPr>
          <a:lstStyle>
            <a:lvl1pPr algn="l"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en-US" dirty="0">
                <a:solidFill>
                  <a:prstClr val="black"/>
                </a:solidFill>
              </a:rPr>
              <a:t>Click to edit Master title style</a:t>
            </a:r>
          </a:p>
        </p:txBody>
      </p:sp>
      <p:sp>
        <p:nvSpPr>
          <p:cNvPr id="10" name="Slide Number Placeholder 5"/>
          <p:cNvSpPr>
            <a:spLocks noGrp="1"/>
          </p:cNvSpPr>
          <p:nvPr>
            <p:ph type="sldNum" sz="quarter" idx="12"/>
          </p:nvPr>
        </p:nvSpPr>
        <p:spPr>
          <a:xfrm>
            <a:off x="6553200" y="6356350"/>
            <a:ext cx="2133600" cy="365125"/>
          </a:xfrm>
          <a:prstGeom prst="rect">
            <a:avLst/>
          </a:prstGeom>
        </p:spPr>
        <p:txBody>
          <a:bodyPr/>
          <a:lstStyle>
            <a:lvl1pPr algn="r">
              <a:defRPr sz="1200">
                <a:latin typeface="+mn-lt"/>
              </a:defRPr>
            </a:lvl1pPr>
          </a:lstStyle>
          <a:p>
            <a:pPr defTabSz="457200"/>
            <a:fld id="{A710AD54-EC96-413B-BCC1-1B4F19878F2E}" type="slidenum">
              <a:rPr lang="en-US" smtClean="0">
                <a:solidFill>
                  <a:prstClr val="black"/>
                </a:solidFill>
                <a:ea typeface="ＭＳ Ｐゴシック" charset="0"/>
                <a:cs typeface="+mn-cs"/>
              </a:rPr>
              <a:pPr defTabSz="457200"/>
              <a:t>‹#›</a:t>
            </a:fld>
            <a:endParaRPr lang="en-US" dirty="0">
              <a:solidFill>
                <a:prstClr val="black"/>
              </a:solidFill>
              <a:ea typeface="ＭＳ Ｐゴシック" charset="0"/>
              <a:cs typeface="+mn-cs"/>
            </a:endParaRPr>
          </a:p>
        </p:txBody>
      </p:sp>
      <p:pic>
        <p:nvPicPr>
          <p:cNvPr id="11" name="Picture 10"/>
          <p:cNvPicPr>
            <a:picLocks noChangeAspect="1"/>
          </p:cNvPicPr>
          <p:nvPr userDrawn="1"/>
        </p:nvPicPr>
        <p:blipFill>
          <a:blip r:embed="rId2"/>
          <a:stretch>
            <a:fillRect/>
          </a:stretch>
        </p:blipFill>
        <p:spPr>
          <a:xfrm>
            <a:off x="7201945" y="75306"/>
            <a:ext cx="1013909" cy="1013909"/>
          </a:xfrm>
          <a:prstGeom prst="rect">
            <a:avLst/>
          </a:prstGeom>
        </p:spPr>
      </p:pic>
    </p:spTree>
    <p:extLst>
      <p:ext uri="{BB962C8B-B14F-4D97-AF65-F5344CB8AC3E}">
        <p14:creationId xmlns:p14="http://schemas.microsoft.com/office/powerpoint/2010/main" val="35146253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Safal basic">
    <p:spTree>
      <p:nvGrpSpPr>
        <p:cNvPr id="1" name=""/>
        <p:cNvGrpSpPr/>
        <p:nvPr/>
      </p:nvGrpSpPr>
      <p:grpSpPr>
        <a:xfrm>
          <a:off x="0" y="0"/>
          <a:ext cx="0" cy="0"/>
          <a:chOff x="0" y="0"/>
          <a:chExt cx="0" cy="0"/>
        </a:xfrm>
      </p:grpSpPr>
      <p:pic>
        <p:nvPicPr>
          <p:cNvPr id="15" name="Picture 14" descr="bar.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90" y="6736090"/>
            <a:ext cx="9143391" cy="121910"/>
          </a:xfrm>
          <a:prstGeom prst="rect">
            <a:avLst/>
          </a:prstGeom>
        </p:spPr>
      </p:pic>
      <p:sp>
        <p:nvSpPr>
          <p:cNvPr id="16" name="Text Placeholder 15"/>
          <p:cNvSpPr>
            <a:spLocks noGrp="1"/>
          </p:cNvSpPr>
          <p:nvPr>
            <p:ph type="body" sz="quarter" idx="11"/>
          </p:nvPr>
        </p:nvSpPr>
        <p:spPr>
          <a:xfrm>
            <a:off x="365760" y="990600"/>
            <a:ext cx="8412480" cy="4419600"/>
          </a:xfrm>
          <a:prstGeom prst="rect">
            <a:avLst/>
          </a:prstGeom>
        </p:spPr>
        <p:txBody>
          <a:bodyPr/>
          <a:lstStyle>
            <a:lvl1pPr marL="225425" indent="-225425">
              <a:defRPr sz="1800">
                <a:latin typeface="Arial" pitchFamily="34" charset="0"/>
                <a:cs typeface="Arial" pitchFamily="34" charset="0"/>
              </a:defRPr>
            </a:lvl1pPr>
            <a:lvl2pPr marL="688975" indent="-231775">
              <a:defRPr sz="18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pic>
        <p:nvPicPr>
          <p:cNvPr id="10" name="Picture 9" descr="bar.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10" y="-3043"/>
            <a:ext cx="9143391" cy="79243"/>
          </a:xfrm>
          <a:prstGeom prst="rect">
            <a:avLst/>
          </a:prstGeom>
        </p:spPr>
      </p:pic>
      <p:sp>
        <p:nvSpPr>
          <p:cNvPr id="11" name="Title 14"/>
          <p:cNvSpPr txBox="1">
            <a:spLocks/>
          </p:cNvSpPr>
          <p:nvPr userDrawn="1"/>
        </p:nvSpPr>
        <p:spPr>
          <a:xfrm>
            <a:off x="457200" y="274638"/>
            <a:ext cx="8229600" cy="563562"/>
          </a:xfrm>
          <a:prstGeom prst="rect">
            <a:avLst/>
          </a:prstGeom>
        </p:spPr>
        <p:txBody>
          <a:bodyPr/>
          <a:lstStyle>
            <a:lvl1pPr>
              <a:defRPr sz="2000" b="1"/>
            </a:lvl1pPr>
          </a:lstStyle>
          <a:p>
            <a:pPr algn="ctr" fontAlgn="auto">
              <a:spcBef>
                <a:spcPts val="0"/>
              </a:spcBef>
              <a:spcAft>
                <a:spcPts val="0"/>
              </a:spcAft>
              <a:defRPr/>
            </a:pPr>
            <a:endParaRPr lang="en-US" dirty="0">
              <a:solidFill>
                <a:prstClr val="black"/>
              </a:solidFill>
              <a:latin typeface="Calibri"/>
              <a:cs typeface="+mn-cs"/>
            </a:endParaRPr>
          </a:p>
        </p:txBody>
      </p:sp>
      <p:sp>
        <p:nvSpPr>
          <p:cNvPr id="17" name="Text Placeholder 2"/>
          <p:cNvSpPr>
            <a:spLocks noGrp="1"/>
          </p:cNvSpPr>
          <p:nvPr>
            <p:ph type="body" sz="quarter" idx="13" hasCustomPrompt="1"/>
          </p:nvPr>
        </p:nvSpPr>
        <p:spPr>
          <a:xfrm>
            <a:off x="436245" y="6019800"/>
            <a:ext cx="8412480" cy="369332"/>
          </a:xfrm>
          <a:prstGeom prst="rect">
            <a:avLst/>
          </a:prstGeom>
        </p:spPr>
        <p:txBody>
          <a:bodyPr anchor="b">
            <a:spAutoFit/>
          </a:bodyPr>
          <a:lstStyle>
            <a:lvl1pPr marL="0" indent="0" algn="ctr">
              <a:buNone/>
              <a:defRPr sz="1800" b="1" i="1"/>
            </a:lvl1pPr>
            <a:lvl2pPr>
              <a:defRPr sz="1800" b="1" i="1"/>
            </a:lvl2pPr>
            <a:lvl3pPr>
              <a:defRPr sz="1800" b="1" i="1"/>
            </a:lvl3pPr>
            <a:lvl4pPr>
              <a:defRPr sz="1800" b="1" i="1"/>
            </a:lvl4pPr>
            <a:lvl5pPr>
              <a:defRPr sz="1800" b="1" i="1"/>
            </a:lvl5pPr>
          </a:lstStyle>
          <a:p>
            <a:pPr lvl="0"/>
            <a:r>
              <a:rPr lang="en-US" dirty="0"/>
              <a:t>Click to edit takeaway</a:t>
            </a:r>
          </a:p>
        </p:txBody>
      </p:sp>
      <p:sp>
        <p:nvSpPr>
          <p:cNvPr id="12" name="Rectangle 11"/>
          <p:cNvSpPr>
            <a:spLocks noChangeArrowheads="1"/>
          </p:cNvSpPr>
          <p:nvPr userDrawn="1"/>
        </p:nvSpPr>
        <p:spPr bwMode="auto">
          <a:xfrm>
            <a:off x="-490" y="6674616"/>
            <a:ext cx="9001055" cy="366767"/>
          </a:xfrm>
          <a:prstGeom prst="rect">
            <a:avLst/>
          </a:prstGeom>
          <a:noFill/>
          <a:ln>
            <a:noFill/>
          </a:ln>
          <a:extLst/>
        </p:spPr>
        <p:txBody>
          <a:bodyPr wrap="square" lIns="90488" tIns="44450" rIns="90488" bIns="44450" anchor="ctr">
            <a:spAutoFit/>
          </a:bodyPr>
          <a:lstStyle/>
          <a:p>
            <a:pPr fontAlgn="auto">
              <a:spcBef>
                <a:spcPts val="0"/>
              </a:spcBef>
              <a:spcAft>
                <a:spcPts val="0"/>
              </a:spcAft>
            </a:pPr>
            <a:r>
              <a:rPr lang="en-US" sz="900" i="1" dirty="0">
                <a:solidFill>
                  <a:prstClr val="black"/>
                </a:solidFill>
                <a:latin typeface="Calibri" panose="020F0502020204030204"/>
                <a:cs typeface="+mn-cs"/>
              </a:rPr>
              <a:t>The content of this presentation is proprietary and confidential information of ©2017 Safal Partners</a:t>
            </a:r>
            <a:endParaRPr lang="en-US" i="1" dirty="0">
              <a:solidFill>
                <a:prstClr val="black"/>
              </a:solidFill>
              <a:latin typeface="Calibri" panose="020F0502020204030204"/>
              <a:cs typeface="+mn-cs"/>
            </a:endParaRPr>
          </a:p>
          <a:p>
            <a:pPr algn="r" defTabSz="457200" eaLnBrk="0" fontAlgn="auto" hangingPunct="0">
              <a:spcBef>
                <a:spcPts val="0"/>
              </a:spcBef>
              <a:spcAft>
                <a:spcPts val="0"/>
              </a:spcAft>
              <a:defRPr/>
            </a:pPr>
            <a:endParaRPr lang="en-US" sz="900" dirty="0">
              <a:solidFill>
                <a:prstClr val="black"/>
              </a:solidFill>
              <a:latin typeface="Calibri"/>
              <a:cs typeface="+mn-cs"/>
            </a:endParaRPr>
          </a:p>
        </p:txBody>
      </p:sp>
      <p:sp>
        <p:nvSpPr>
          <p:cNvPr id="13" name="Rectangle 12"/>
          <p:cNvSpPr>
            <a:spLocks noChangeArrowheads="1"/>
          </p:cNvSpPr>
          <p:nvPr userDrawn="1"/>
        </p:nvSpPr>
        <p:spPr bwMode="auto">
          <a:xfrm>
            <a:off x="8393906" y="6666384"/>
            <a:ext cx="433387" cy="230832"/>
          </a:xfrm>
          <a:prstGeom prst="rect">
            <a:avLst/>
          </a:prstGeom>
          <a:noFill/>
          <a:ln>
            <a:noFill/>
          </a:ln>
          <a:extLst/>
        </p:spPr>
        <p:txBody>
          <a:bodyPr lIns="90488" rIns="90488" anchor="ctr">
            <a:spAutoFit/>
          </a:bodyPr>
          <a:lstStyle/>
          <a:p>
            <a:pPr algn="ctr" defTabSz="457200" eaLnBrk="0" fontAlgn="auto" hangingPunct="0">
              <a:spcBef>
                <a:spcPts val="0"/>
              </a:spcBef>
              <a:spcAft>
                <a:spcPts val="0"/>
              </a:spcAft>
              <a:defRPr/>
            </a:pPr>
            <a:fld id="{2BF07DEB-607E-47B5-8250-1D8372858C64}" type="slidenum">
              <a:rPr lang="en-US" sz="900" smtClean="0">
                <a:solidFill>
                  <a:prstClr val="black"/>
                </a:solidFill>
                <a:latin typeface="Calibri"/>
                <a:cs typeface="+mn-cs"/>
              </a:rPr>
              <a:pPr algn="ctr" defTabSz="457200" eaLnBrk="0" fontAlgn="auto" hangingPunct="0">
                <a:spcBef>
                  <a:spcPts val="0"/>
                </a:spcBef>
                <a:spcAft>
                  <a:spcPts val="0"/>
                </a:spcAft>
                <a:defRPr/>
              </a:pPr>
              <a:t>‹#›</a:t>
            </a:fld>
            <a:endParaRPr lang="en-US" sz="900" dirty="0">
              <a:solidFill>
                <a:prstClr val="black"/>
              </a:solidFill>
              <a:latin typeface="Calibri"/>
              <a:cs typeface="+mn-cs"/>
            </a:endParaRPr>
          </a:p>
        </p:txBody>
      </p:sp>
      <p:sp>
        <p:nvSpPr>
          <p:cNvPr id="14" name="Title 14"/>
          <p:cNvSpPr>
            <a:spLocks noGrp="1"/>
          </p:cNvSpPr>
          <p:nvPr>
            <p:ph type="title"/>
          </p:nvPr>
        </p:nvSpPr>
        <p:spPr>
          <a:xfrm>
            <a:off x="381000" y="274638"/>
            <a:ext cx="8229600" cy="563562"/>
          </a:xfrm>
          <a:prstGeom prst="rect">
            <a:avLst/>
          </a:prstGeom>
        </p:spPr>
        <p:txBody>
          <a:bodyPr/>
          <a:lstStyle>
            <a:lvl1pPr>
              <a:defRPr sz="2000" b="1"/>
            </a:lvl1pPr>
          </a:lstStyle>
          <a:p>
            <a:r>
              <a:rPr lang="en-US"/>
              <a:t>Click to edit Master title style</a:t>
            </a:r>
            <a:endParaRPr lang="en-US" dirty="0"/>
          </a:p>
        </p:txBody>
      </p:sp>
    </p:spTree>
    <p:extLst>
      <p:ext uri="{BB962C8B-B14F-4D97-AF65-F5344CB8AC3E}">
        <p14:creationId xmlns:p14="http://schemas.microsoft.com/office/powerpoint/2010/main" val="172832785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2A87A603-AED2-41FC-937D-6B1E0F82F89C}" type="datetime1">
              <a:rPr lang="en-US" altLang="en-US" smtClean="0"/>
              <a:t>2/11/2018</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8F75754-69F6-4B31-AC61-8B4BDD11B2C4}" type="slidenum">
              <a:rPr lang="en-US" altLang="en-US"/>
              <a:pPr/>
              <a:t>‹#›</a:t>
            </a:fld>
            <a:endParaRPr lang="en-US" altLang="en-US"/>
          </a:p>
        </p:txBody>
      </p:sp>
    </p:spTree>
    <p:extLst>
      <p:ext uri="{BB962C8B-B14F-4D97-AF65-F5344CB8AC3E}">
        <p14:creationId xmlns:p14="http://schemas.microsoft.com/office/powerpoint/2010/main" val="1413630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91477771-6082-4945-B5B9-E09B73408BFF}" type="datetime1">
              <a:rPr lang="en-US" altLang="en-US" smtClean="0"/>
              <a:t>2/11/2018</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6DE3025-4903-450C-AA42-482790229FCE}" type="slidenum">
              <a:rPr lang="en-US" altLang="en-US"/>
              <a:pPr/>
              <a:t>‹#›</a:t>
            </a:fld>
            <a:endParaRPr lang="en-US" altLang="en-US"/>
          </a:p>
        </p:txBody>
      </p:sp>
    </p:spTree>
    <p:extLst>
      <p:ext uri="{BB962C8B-B14F-4D97-AF65-F5344CB8AC3E}">
        <p14:creationId xmlns:p14="http://schemas.microsoft.com/office/powerpoint/2010/main" val="1645286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CE48D019-8D4D-46DC-B2F3-9B7EA9185E77}" type="datetime1">
              <a:rPr lang="en-US" altLang="en-US" smtClean="0"/>
              <a:t>2/11/2018</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576D37DD-3FCD-42F2-B41A-E1C872D1245A}" type="slidenum">
              <a:rPr lang="en-US" altLang="en-US"/>
              <a:pPr/>
              <a:t>‹#›</a:t>
            </a:fld>
            <a:endParaRPr lang="en-US" altLang="en-US"/>
          </a:p>
        </p:txBody>
      </p:sp>
    </p:spTree>
    <p:extLst>
      <p:ext uri="{BB962C8B-B14F-4D97-AF65-F5344CB8AC3E}">
        <p14:creationId xmlns:p14="http://schemas.microsoft.com/office/powerpoint/2010/main" val="2607146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680FF887-6845-4DFD-97AE-FE8F0A591305}" type="datetime1">
              <a:rPr lang="en-US" altLang="en-US" smtClean="0"/>
              <a:t>2/11/2018</a:t>
            </a:fld>
            <a:endParaRPr lang="en-US" altLang="en-US"/>
          </a:p>
        </p:txBody>
      </p:sp>
      <p:sp>
        <p:nvSpPr>
          <p:cNvPr id="8" name="Footer Placeholder 4"/>
          <p:cNvSpPr>
            <a:spLocks noGrp="1"/>
          </p:cNvSpPr>
          <p:nvPr>
            <p:ph type="ftr" sz="quarter" idx="11"/>
          </p:nvPr>
        </p:nvSpPr>
        <p:spPr/>
        <p:txBody>
          <a:bodyPr/>
          <a:lstStyle>
            <a:lvl1pPr>
              <a:defRPr/>
            </a:lvl1pPr>
          </a:lstStyle>
          <a:p>
            <a:endParaRPr lang="en-US" altLang="en-US"/>
          </a:p>
        </p:txBody>
      </p:sp>
      <p:sp>
        <p:nvSpPr>
          <p:cNvPr id="9" name="Slide Number Placeholder 5"/>
          <p:cNvSpPr>
            <a:spLocks noGrp="1"/>
          </p:cNvSpPr>
          <p:nvPr>
            <p:ph type="sldNum" sz="quarter" idx="12"/>
          </p:nvPr>
        </p:nvSpPr>
        <p:spPr/>
        <p:txBody>
          <a:bodyPr/>
          <a:lstStyle>
            <a:lvl1pPr>
              <a:defRPr/>
            </a:lvl1pPr>
          </a:lstStyle>
          <a:p>
            <a:fld id="{92BBFF68-66B7-4C64-92A9-AE64FC3D2BF2}" type="slidenum">
              <a:rPr lang="en-US" altLang="en-US"/>
              <a:pPr/>
              <a:t>‹#›</a:t>
            </a:fld>
            <a:endParaRPr lang="en-US" altLang="en-US"/>
          </a:p>
        </p:txBody>
      </p:sp>
    </p:spTree>
    <p:extLst>
      <p:ext uri="{BB962C8B-B14F-4D97-AF65-F5344CB8AC3E}">
        <p14:creationId xmlns:p14="http://schemas.microsoft.com/office/powerpoint/2010/main" val="1891340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C48E0266-5E7F-496C-8658-170039DAEB8B}" type="datetime1">
              <a:rPr lang="en-US" altLang="en-US" smtClean="0"/>
              <a:t>2/11/2018</a:t>
            </a:fld>
            <a:endParaRPr lang="en-US" altLang="en-US"/>
          </a:p>
        </p:txBody>
      </p:sp>
      <p:sp>
        <p:nvSpPr>
          <p:cNvPr id="4" name="Footer Placeholder 4"/>
          <p:cNvSpPr>
            <a:spLocks noGrp="1"/>
          </p:cNvSpPr>
          <p:nvPr>
            <p:ph type="ftr" sz="quarter" idx="11"/>
          </p:nvPr>
        </p:nvSpPr>
        <p:spPr/>
        <p:txBody>
          <a:bodyPr/>
          <a:lstStyle>
            <a:lvl1pPr>
              <a:defRPr/>
            </a:lvl1pPr>
          </a:lstStyle>
          <a:p>
            <a:endParaRPr lang="en-US" altLang="en-US"/>
          </a:p>
        </p:txBody>
      </p:sp>
      <p:sp>
        <p:nvSpPr>
          <p:cNvPr id="5" name="Slide Number Placeholder 5"/>
          <p:cNvSpPr>
            <a:spLocks noGrp="1"/>
          </p:cNvSpPr>
          <p:nvPr>
            <p:ph type="sldNum" sz="quarter" idx="12"/>
          </p:nvPr>
        </p:nvSpPr>
        <p:spPr/>
        <p:txBody>
          <a:bodyPr/>
          <a:lstStyle>
            <a:lvl1pPr>
              <a:defRPr/>
            </a:lvl1pPr>
          </a:lstStyle>
          <a:p>
            <a:fld id="{42E8BFA2-0817-42D2-86B2-5A76BA60594F}" type="slidenum">
              <a:rPr lang="en-US" altLang="en-US"/>
              <a:pPr/>
              <a:t>‹#›</a:t>
            </a:fld>
            <a:endParaRPr lang="en-US" altLang="en-US"/>
          </a:p>
        </p:txBody>
      </p:sp>
    </p:spTree>
    <p:extLst>
      <p:ext uri="{BB962C8B-B14F-4D97-AF65-F5344CB8AC3E}">
        <p14:creationId xmlns:p14="http://schemas.microsoft.com/office/powerpoint/2010/main" val="1753828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B87A01D1-8A2B-4C1F-A0E7-27F9D41B47CD}" type="datetime1">
              <a:rPr lang="en-US" altLang="en-US" smtClean="0"/>
              <a:t>2/11/2018</a:t>
            </a:fld>
            <a:endParaRPr lang="en-US" altLang="en-US"/>
          </a:p>
        </p:txBody>
      </p:sp>
      <p:sp>
        <p:nvSpPr>
          <p:cNvPr id="3" name="Footer Placeholder 4"/>
          <p:cNvSpPr>
            <a:spLocks noGrp="1"/>
          </p:cNvSpPr>
          <p:nvPr>
            <p:ph type="ftr" sz="quarter" idx="11"/>
          </p:nvPr>
        </p:nvSpPr>
        <p:spPr/>
        <p:txBody>
          <a:bodyPr/>
          <a:lstStyle>
            <a:lvl1pPr>
              <a:defRPr/>
            </a:lvl1pPr>
          </a:lstStyle>
          <a:p>
            <a:endParaRPr lang="en-US" altLang="en-US"/>
          </a:p>
        </p:txBody>
      </p:sp>
      <p:sp>
        <p:nvSpPr>
          <p:cNvPr id="4" name="Slide Number Placeholder 5"/>
          <p:cNvSpPr>
            <a:spLocks noGrp="1"/>
          </p:cNvSpPr>
          <p:nvPr>
            <p:ph type="sldNum" sz="quarter" idx="12"/>
          </p:nvPr>
        </p:nvSpPr>
        <p:spPr/>
        <p:txBody>
          <a:bodyPr/>
          <a:lstStyle>
            <a:lvl1pPr>
              <a:defRPr/>
            </a:lvl1pPr>
          </a:lstStyle>
          <a:p>
            <a:fld id="{E5B29210-B43C-46AA-B9D2-2832F4B209F8}" type="slidenum">
              <a:rPr lang="en-US" altLang="en-US"/>
              <a:pPr/>
              <a:t>‹#›</a:t>
            </a:fld>
            <a:endParaRPr lang="en-US" altLang="en-US"/>
          </a:p>
        </p:txBody>
      </p:sp>
    </p:spTree>
    <p:extLst>
      <p:ext uri="{BB962C8B-B14F-4D97-AF65-F5344CB8AC3E}">
        <p14:creationId xmlns:p14="http://schemas.microsoft.com/office/powerpoint/2010/main" val="3776369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70F66F20-C9AE-4942-98AB-4EDD4C981AD4}" type="datetime1">
              <a:rPr lang="en-US" altLang="en-US" smtClean="0"/>
              <a:t>2/11/2018</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67DFCFF3-4076-407F-BF68-3A6DC5016C3E}" type="slidenum">
              <a:rPr lang="en-US" altLang="en-US"/>
              <a:pPr/>
              <a:t>‹#›</a:t>
            </a:fld>
            <a:endParaRPr lang="en-US" altLang="en-US"/>
          </a:p>
        </p:txBody>
      </p:sp>
    </p:spTree>
    <p:extLst>
      <p:ext uri="{BB962C8B-B14F-4D97-AF65-F5344CB8AC3E}">
        <p14:creationId xmlns:p14="http://schemas.microsoft.com/office/powerpoint/2010/main" val="36416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B507EDAA-78F9-4BF3-94E3-0FC54AFEEABC}" type="datetime1">
              <a:rPr lang="en-US" altLang="en-US" smtClean="0"/>
              <a:t>2/11/2018</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BDCD987C-5BDA-4626-A02A-65004798B8A4}" type="slidenum">
              <a:rPr lang="en-US" altLang="en-US"/>
              <a:pPr/>
              <a:t>‹#›</a:t>
            </a:fld>
            <a:endParaRPr lang="en-US" altLang="en-US"/>
          </a:p>
        </p:txBody>
      </p:sp>
    </p:spTree>
    <p:extLst>
      <p:ext uri="{BB962C8B-B14F-4D97-AF65-F5344CB8AC3E}">
        <p14:creationId xmlns:p14="http://schemas.microsoft.com/office/powerpoint/2010/main" val="798123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2BF2AEE7-209C-42D7-BC1A-5E370A30C5E9}" type="datetime1">
              <a:rPr lang="en-US" altLang="en-US" smtClean="0"/>
              <a:t>2/11/2018</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endParaRPr lang="en-US"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3CB367EC-0906-46AC-8A3A-8FA558DC26F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3139"/>
            <a:ext cx="6731000" cy="839862"/>
          </a:xfrm>
          <a:prstGeom prst="rect">
            <a:avLst/>
          </a:prstGeom>
        </p:spPr>
        <p:txBody>
          <a:bodyPr vert="horz" lIns="0" tIns="0" rIns="0" bIns="0" rtlCol="0" anchor="ctr" anchorCtr="0">
            <a:normAutofit/>
          </a:bodyPr>
          <a:lstStyle/>
          <a:p>
            <a:r>
              <a:rPr lang="en-US" dirty="0"/>
              <a:t>Click to edit Master title style</a:t>
            </a:r>
          </a:p>
        </p:txBody>
      </p:sp>
      <p:sp>
        <p:nvSpPr>
          <p:cNvPr id="3" name="Text Placeholder 2"/>
          <p:cNvSpPr>
            <a:spLocks noGrp="1"/>
          </p:cNvSpPr>
          <p:nvPr>
            <p:ph type="body" idx="1"/>
          </p:nvPr>
        </p:nvSpPr>
        <p:spPr>
          <a:xfrm>
            <a:off x="457200" y="1490472"/>
            <a:ext cx="8229600" cy="435133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1398357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Lst>
  <p:hf hdr="0" ftr="0" dt="0"/>
  <p:txStyles>
    <p:titleStyle>
      <a:lvl1pPr algn="l"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p:titleStyle>
    <p:bodyStyle>
      <a:lvl1pPr marL="347472" indent="-347472" algn="l" defTabSz="914400" rtl="0" eaLnBrk="1" latinLnBrk="0" hangingPunct="1">
        <a:lnSpc>
          <a:spcPct val="90000"/>
        </a:lnSpc>
        <a:spcBef>
          <a:spcPts val="1000"/>
        </a:spcBef>
        <a:spcAft>
          <a:spcPts val="12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804672" indent="-347472" algn="l" defTabSz="914400" rtl="0" eaLnBrk="1" latinLnBrk="0" hangingPunct="1">
        <a:lnSpc>
          <a:spcPct val="90000"/>
        </a:lnSpc>
        <a:spcBef>
          <a:spcPts val="500"/>
        </a:spcBef>
        <a:spcAft>
          <a:spcPts val="1200"/>
        </a:spcAft>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261872" indent="-347472" algn="l" defTabSz="914400" rtl="0" eaLnBrk="1" latinLnBrk="0" hangingPunct="1">
        <a:lnSpc>
          <a:spcPct val="90000"/>
        </a:lnSpc>
        <a:spcBef>
          <a:spcPts val="500"/>
        </a:spcBef>
        <a:spcAft>
          <a:spcPts val="1200"/>
        </a:spcAft>
        <a:buFont typeface="Courier New" panose="02070309020205020404" pitchFamily="49" charset="0"/>
        <a:buChar char="o"/>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spcAft>
          <a:spcPts val="12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176272" indent="-347472" algn="l" defTabSz="914400" rtl="0" eaLnBrk="1" latinLnBrk="0" hangingPunct="1">
        <a:lnSpc>
          <a:spcPct val="90000"/>
        </a:lnSpc>
        <a:spcBef>
          <a:spcPts val="500"/>
        </a:spcBef>
        <a:spcAft>
          <a:spcPts val="1200"/>
        </a:spcAft>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6652" y="2722606"/>
            <a:ext cx="8166100" cy="2387600"/>
          </a:xfrm>
        </p:spPr>
        <p:txBody>
          <a:bodyPr>
            <a:normAutofit fontScale="90000"/>
          </a:bodyPr>
          <a:lstStyle/>
          <a:p>
            <a:pPr>
              <a:lnSpc>
                <a:spcPct val="100000"/>
              </a:lnSpc>
            </a:pPr>
            <a:r>
              <a:rPr lang="en-US" sz="3000" b="1" dirty="0">
                <a:solidFill>
                  <a:srgbClr val="001746"/>
                </a:solidFill>
                <a:latin typeface="Times New Roman" panose="02020603050405020304" pitchFamily="18" charset="0"/>
                <a:cs typeface="Times New Roman" panose="02020603050405020304" pitchFamily="18" charset="0"/>
              </a:rPr>
              <a:t>Proposed Ordinance Changes: Boarding Homes/Lodging Facilities/Correctional Facilities/Alternate Housing Facilities</a:t>
            </a:r>
            <a:br>
              <a:rPr lang="en-US" dirty="0">
                <a:solidFill>
                  <a:schemeClr val="tx1"/>
                </a:solidFill>
                <a:latin typeface="Times New Roman" panose="02020603050405020304" pitchFamily="18" charset="0"/>
                <a:cs typeface="Times New Roman" panose="02020603050405020304" pitchFamily="18" charset="0"/>
              </a:rPr>
            </a:br>
            <a:br>
              <a:rPr lang="en-US" dirty="0">
                <a:solidFill>
                  <a:schemeClr val="tx1"/>
                </a:solidFill>
                <a:latin typeface="Times New Roman" panose="02020603050405020304" pitchFamily="18" charset="0"/>
                <a:cs typeface="Times New Roman" panose="02020603050405020304" pitchFamily="18" charset="0"/>
              </a:rPr>
            </a:br>
            <a:r>
              <a:rPr lang="en-US" sz="2700" b="1" dirty="0">
                <a:solidFill>
                  <a:srgbClr val="001746"/>
                </a:solidFill>
                <a:latin typeface="Times New Roman" panose="02020603050405020304" pitchFamily="18" charset="0"/>
                <a:cs typeface="Times New Roman" panose="02020603050405020304" pitchFamily="18" charset="0"/>
              </a:rPr>
              <a:t>Public Safety and Homeland Security Committee</a:t>
            </a:r>
            <a:br>
              <a:rPr lang="en-US" sz="2800" dirty="0">
                <a:solidFill>
                  <a:schemeClr val="tx1"/>
                </a:solidFill>
                <a:latin typeface="Times New Roman" panose="02020603050405020304" pitchFamily="18" charset="0"/>
                <a:cs typeface="Times New Roman" panose="02020603050405020304" pitchFamily="18" charset="0"/>
              </a:rPr>
            </a:br>
            <a:br>
              <a:rPr lang="en-US" sz="2800" dirty="0">
                <a:solidFill>
                  <a:schemeClr val="tx1"/>
                </a:solidFill>
                <a:latin typeface="Times New Roman" panose="02020603050405020304" pitchFamily="18" charset="0"/>
                <a:cs typeface="Times New Roman" panose="02020603050405020304" pitchFamily="18" charset="0"/>
              </a:rPr>
            </a:b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lstStyle/>
          <a:p>
            <a:r>
              <a:rPr lang="en-US" dirty="0">
                <a:latin typeface="Times New Roman" panose="02020603050405020304" pitchFamily="18" charset="0"/>
                <a:cs typeface="Times New Roman" panose="02020603050405020304" pitchFamily="18" charset="0"/>
              </a:rPr>
              <a:t>February 13, 2018</a:t>
            </a:r>
          </a:p>
        </p:txBody>
      </p:sp>
    </p:spTree>
    <p:extLst>
      <p:ext uri="{BB962C8B-B14F-4D97-AF65-F5344CB8AC3E}">
        <p14:creationId xmlns:p14="http://schemas.microsoft.com/office/powerpoint/2010/main" val="317427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F75754-69F6-4B31-AC61-8B4BDD11B2C4}" type="slidenum">
              <a:rPr lang="en-US" altLang="en-US" smtClean="0"/>
              <a:pPr/>
              <a:t>10</a:t>
            </a:fld>
            <a:endParaRPr lang="en-US" altLang="en-US"/>
          </a:p>
        </p:txBody>
      </p:sp>
      <p:sp>
        <p:nvSpPr>
          <p:cNvPr id="5" name="Title 1"/>
          <p:cNvSpPr>
            <a:spLocks noGrp="1"/>
          </p:cNvSpPr>
          <p:nvPr>
            <p:ph type="title"/>
          </p:nvPr>
        </p:nvSpPr>
        <p:spPr>
          <a:xfrm>
            <a:off x="914400" y="247650"/>
            <a:ext cx="7467600" cy="1143000"/>
          </a:xfrm>
        </p:spPr>
        <p:txBody>
          <a:bodyPr>
            <a:normAutofit fontScale="90000"/>
          </a:bodyPr>
          <a:lstStyle/>
          <a:p>
            <a:r>
              <a:rPr lang="en-US" sz="2800" b="1" dirty="0">
                <a:solidFill>
                  <a:srgbClr val="002060"/>
                </a:solidFill>
                <a:latin typeface="Times New Roman" panose="02020603050405020304" pitchFamily="18" charset="0"/>
                <a:ea typeface="Verdana" pitchFamily="34" charset="0"/>
                <a:cs typeface="Times New Roman" panose="02020603050405020304" pitchFamily="18" charset="0"/>
              </a:rPr>
              <a:t>Correctional/Alternate Housing Facilities:</a:t>
            </a:r>
            <a:br>
              <a:rPr lang="en-US" sz="2800" b="1" dirty="0">
                <a:solidFill>
                  <a:srgbClr val="002060"/>
                </a:solidFill>
                <a:latin typeface="Times New Roman" panose="02020603050405020304" pitchFamily="18" charset="0"/>
                <a:ea typeface="Verdana" pitchFamily="34" charset="0"/>
                <a:cs typeface="Times New Roman" panose="02020603050405020304" pitchFamily="18" charset="0"/>
              </a:rPr>
            </a:br>
            <a:r>
              <a:rPr lang="en-US" sz="2800" b="1" dirty="0">
                <a:solidFill>
                  <a:srgbClr val="002060"/>
                </a:solidFill>
                <a:latin typeface="Times New Roman" panose="02020603050405020304" pitchFamily="18" charset="0"/>
                <a:ea typeface="Verdana" pitchFamily="34" charset="0"/>
                <a:cs typeface="Times New Roman" panose="02020603050405020304" pitchFamily="18" charset="0"/>
              </a:rPr>
              <a:t>Proposed New Requirements</a:t>
            </a:r>
            <a:br>
              <a:rPr lang="en-US" sz="2800" b="1" dirty="0">
                <a:solidFill>
                  <a:srgbClr val="002060"/>
                </a:solidFill>
                <a:latin typeface="Times New Roman" panose="02020603050405020304" pitchFamily="18" charset="0"/>
                <a:ea typeface="Verdana" pitchFamily="34" charset="0"/>
                <a:cs typeface="Times New Roman" panose="02020603050405020304" pitchFamily="18" charset="0"/>
              </a:rPr>
            </a:br>
            <a:endParaRPr lang="en-US" sz="2200" b="1" dirty="0">
              <a:solidFill>
                <a:srgbClr val="002060"/>
              </a:solidFill>
              <a:latin typeface="Times New Roman" panose="02020603050405020304" pitchFamily="18" charset="0"/>
              <a:ea typeface="Verdana" pitchFamily="34" charset="0"/>
              <a:cs typeface="Times New Roman" panose="02020603050405020304" pitchFamily="18" charset="0"/>
            </a:endParaRPr>
          </a:p>
        </p:txBody>
      </p:sp>
      <p:sp>
        <p:nvSpPr>
          <p:cNvPr id="6" name="TextBox 5"/>
          <p:cNvSpPr txBox="1"/>
          <p:nvPr/>
        </p:nvSpPr>
        <p:spPr>
          <a:xfrm>
            <a:off x="762000" y="1581338"/>
            <a:ext cx="7343775" cy="4770537"/>
          </a:xfrm>
          <a:prstGeom prst="rect">
            <a:avLst/>
          </a:prstGeom>
          <a:noFill/>
        </p:spPr>
        <p:txBody>
          <a:bodyPr wrap="square" rtlCol="0" anchor="t">
            <a:spAutoFit/>
          </a:bodyPr>
          <a:lstStyle/>
          <a:p>
            <a:pPr marL="742950" lvl="1" indent="-285750">
              <a:buFont typeface="Wingdings" panose="05000000000000000000" pitchFamily="2" charset="2"/>
              <a:buChar char="q"/>
            </a:pPr>
            <a:r>
              <a:rPr lang="en-US"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Annual, non-transferable permit with process for revocation/denial/appeal</a:t>
            </a:r>
          </a:p>
          <a:p>
            <a:pPr marL="742950" lvl="1" indent="-285750">
              <a:buFont typeface="Wingdings" panose="05000000000000000000" pitchFamily="2" charset="2"/>
              <a:buChar char="q"/>
            </a:pPr>
            <a:r>
              <a:rPr lang="en-US"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Distance Requirements - 1,000 feet from schools (Public/private), public parks, and other AHFs/Correctional Facilities</a:t>
            </a:r>
          </a:p>
          <a:p>
            <a:pPr marL="742950" lvl="1" indent="-285750">
              <a:buFont typeface="Wingdings" panose="05000000000000000000" pitchFamily="2" charset="2"/>
              <a:buChar char="q"/>
            </a:pPr>
            <a:r>
              <a:rPr lang="en-US"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Certificate of Occupancy</a:t>
            </a:r>
          </a:p>
          <a:p>
            <a:pPr marL="742950" lvl="1" indent="-285750">
              <a:buFont typeface="Wingdings" panose="05000000000000000000" pitchFamily="2" charset="2"/>
              <a:buChar char="q"/>
            </a:pPr>
            <a:r>
              <a:rPr lang="en-US"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Annual life safety inspection prior to renewal </a:t>
            </a:r>
          </a:p>
          <a:p>
            <a:pPr marL="742950" lvl="1" indent="-285750">
              <a:buFont typeface="Wingdings" panose="05000000000000000000" pitchFamily="2" charset="2"/>
              <a:buChar char="q"/>
            </a:pPr>
            <a:r>
              <a:rPr lang="en-US"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Maximum Occupancy – 75 persons</a:t>
            </a:r>
            <a:r>
              <a:rPr lang="en-US" dirty="0">
                <a:solidFill>
                  <a:srgbClr val="FF0000"/>
                </a:solidFill>
                <a:latin typeface="Times New Roman" panose="02020603050405020304" pitchFamily="18" charset="0"/>
                <a:ea typeface="Verdana" panose="020B0604030504040204" pitchFamily="34" charset="0"/>
                <a:cs typeface="Times New Roman" panose="02020603050405020304" pitchFamily="18" charset="0"/>
              </a:rPr>
              <a:t>*</a:t>
            </a:r>
            <a:endParaRPr lang="en-US" dirty="0">
              <a:solidFill>
                <a:srgbClr val="002060"/>
              </a:solidFill>
              <a:latin typeface="Times New Roman" panose="02020603050405020304" pitchFamily="18" charset="0"/>
              <a:ea typeface="Verdana" panose="020B0604030504040204" pitchFamily="34" charset="0"/>
              <a:cs typeface="Times New Roman" panose="02020603050405020304" pitchFamily="18" charset="0"/>
            </a:endParaRPr>
          </a:p>
          <a:p>
            <a:pPr marL="742950" lvl="1" indent="-285750" algn="just">
              <a:buFont typeface="Wingdings" panose="05000000000000000000" pitchFamily="2" charset="2"/>
              <a:buChar char="q"/>
            </a:pPr>
            <a:r>
              <a:rPr lang="en-US"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Posted and practiced fire evacuation plan </a:t>
            </a:r>
          </a:p>
          <a:p>
            <a:pPr marL="742950" lvl="1" indent="-285750" algn="just">
              <a:buFont typeface="Wingdings" panose="05000000000000000000" pitchFamily="2" charset="2"/>
              <a:buChar char="q"/>
            </a:pPr>
            <a:r>
              <a:rPr lang="en-US"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Accessible fire extinguishers</a:t>
            </a:r>
          </a:p>
          <a:p>
            <a:pPr marL="742950" lvl="1" indent="-285750" algn="just">
              <a:buFont typeface="Wingdings" panose="05000000000000000000" pitchFamily="2" charset="2"/>
              <a:buChar char="q"/>
            </a:pPr>
            <a:r>
              <a:rPr lang="en-US"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Operable smoke alarm and carbon monoxide detectors</a:t>
            </a:r>
          </a:p>
          <a:p>
            <a:pPr marL="742950" lvl="1" indent="-285750" algn="just">
              <a:buFont typeface="Wingdings" panose="05000000000000000000" pitchFamily="2" charset="2"/>
              <a:buChar char="q"/>
            </a:pPr>
            <a:r>
              <a:rPr lang="en-US"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Readily available first aid supplies </a:t>
            </a:r>
          </a:p>
          <a:p>
            <a:pPr marL="742950" lvl="1" indent="-285750" algn="just">
              <a:buFont typeface="Wingdings" panose="05000000000000000000" pitchFamily="2" charset="2"/>
              <a:buChar char="q"/>
            </a:pPr>
            <a:r>
              <a:rPr lang="en-US"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Grandfather for existing locations – Facilities approved by TDCJ as of the effective date of the ordinance will be grandfathered for the distance requirements and have 18 months to comply with the remaining sections of the ordinance.</a:t>
            </a:r>
          </a:p>
          <a:p>
            <a:pPr lvl="1" algn="just"/>
            <a:endParaRPr lang="en-US" dirty="0">
              <a:solidFill>
                <a:srgbClr val="002060"/>
              </a:solidFill>
              <a:ea typeface="Verdana" panose="020B0604030504040204" pitchFamily="34" charset="0"/>
              <a:cs typeface="Verdana" panose="020B0604030504040204" pitchFamily="34" charset="0"/>
            </a:endParaRPr>
          </a:p>
          <a:p>
            <a:pPr lvl="1" algn="just"/>
            <a:r>
              <a:rPr lang="en-US" sz="1600"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 * </a:t>
            </a:r>
            <a:r>
              <a:rPr lang="en-US" sz="1600" b="1" dirty="0">
                <a:solidFill>
                  <a:srgbClr val="FF0000"/>
                </a:solidFill>
                <a:latin typeface="Times New Roman" panose="02020603050405020304" pitchFamily="18" charset="0"/>
                <a:ea typeface="Verdana" panose="020B0604030504040204" pitchFamily="34" charset="0"/>
                <a:cs typeface="Times New Roman" panose="02020603050405020304" pitchFamily="18" charset="0"/>
              </a:rPr>
              <a:t>items currently in correctional facility permitting</a:t>
            </a:r>
            <a:endParaRPr lang="en-US" sz="1600" b="1" dirty="0">
              <a:solidFill>
                <a:srgbClr val="002060"/>
              </a:solidFill>
              <a:latin typeface="Times New Roman" panose="02020603050405020304" pitchFamily="18" charset="0"/>
              <a:ea typeface="Verdana" panose="020B0604030504040204" pitchFamily="34" charset="0"/>
              <a:cs typeface="Times New Roman" panose="02020603050405020304" pitchFamily="18" charset="0"/>
            </a:endParaRPr>
          </a:p>
        </p:txBody>
      </p:sp>
      <p:cxnSp>
        <p:nvCxnSpPr>
          <p:cNvPr id="7" name="Straight Connector 6"/>
          <p:cNvCxnSpPr/>
          <p:nvPr/>
        </p:nvCxnSpPr>
        <p:spPr>
          <a:xfrm>
            <a:off x="762000" y="1295400"/>
            <a:ext cx="7729220" cy="0"/>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62000" y="1371600"/>
            <a:ext cx="7467600" cy="0"/>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62000" y="1447800"/>
            <a:ext cx="7162800" cy="0"/>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Picture 9" descr="houstonseal-colorsmall"/>
          <p:cNvPicPr/>
          <p:nvPr/>
        </p:nvPicPr>
        <p:blipFill>
          <a:blip r:embed="rId3" cstate="print"/>
          <a:srcRect/>
          <a:stretch>
            <a:fillRect/>
          </a:stretch>
        </p:blipFill>
        <p:spPr bwMode="auto">
          <a:xfrm>
            <a:off x="152400" y="228600"/>
            <a:ext cx="980440" cy="914400"/>
          </a:xfrm>
          <a:prstGeom prst="rect">
            <a:avLst/>
          </a:prstGeom>
          <a:noFill/>
          <a:ln w="9525">
            <a:noFill/>
            <a:miter lim="800000"/>
            <a:headEnd/>
            <a:tailEnd/>
          </a:ln>
        </p:spPr>
      </p:pic>
    </p:spTree>
    <p:extLst>
      <p:ext uri="{BB962C8B-B14F-4D97-AF65-F5344CB8AC3E}">
        <p14:creationId xmlns:p14="http://schemas.microsoft.com/office/powerpoint/2010/main" val="462454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F75754-69F6-4B31-AC61-8B4BDD11B2C4}" type="slidenum">
              <a:rPr lang="en-US" altLang="en-US" smtClean="0"/>
              <a:pPr/>
              <a:t>11</a:t>
            </a:fld>
            <a:endParaRPr lang="en-US" altLang="en-US"/>
          </a:p>
        </p:txBody>
      </p:sp>
      <p:sp>
        <p:nvSpPr>
          <p:cNvPr id="5" name="Title 1"/>
          <p:cNvSpPr>
            <a:spLocks noGrp="1"/>
          </p:cNvSpPr>
          <p:nvPr>
            <p:ph type="title"/>
          </p:nvPr>
        </p:nvSpPr>
        <p:spPr>
          <a:xfrm>
            <a:off x="914400" y="247650"/>
            <a:ext cx="7467600" cy="1143000"/>
          </a:xfrm>
        </p:spPr>
        <p:txBody>
          <a:bodyPr>
            <a:normAutofit/>
          </a:bodyPr>
          <a:lstStyle/>
          <a:p>
            <a:br>
              <a:rPr lang="en-US" sz="2800" b="1" dirty="0">
                <a:solidFill>
                  <a:srgbClr val="002060"/>
                </a:solidFill>
                <a:latin typeface="Verdana" pitchFamily="34" charset="0"/>
                <a:ea typeface="Verdana" pitchFamily="34" charset="0"/>
                <a:cs typeface="Verdana" pitchFamily="34" charset="0"/>
              </a:rPr>
            </a:br>
            <a:endParaRPr lang="en-US" sz="2200" b="1" dirty="0">
              <a:solidFill>
                <a:srgbClr val="002060"/>
              </a:solidFill>
              <a:latin typeface="Verdana" pitchFamily="34" charset="0"/>
              <a:ea typeface="Verdana" pitchFamily="34" charset="0"/>
              <a:cs typeface="Verdana" pitchFamily="34" charset="0"/>
            </a:endParaRPr>
          </a:p>
        </p:txBody>
      </p:sp>
      <p:sp>
        <p:nvSpPr>
          <p:cNvPr id="6" name="TextBox 5"/>
          <p:cNvSpPr txBox="1"/>
          <p:nvPr/>
        </p:nvSpPr>
        <p:spPr>
          <a:xfrm>
            <a:off x="762000" y="1581338"/>
            <a:ext cx="7343775" cy="5078313"/>
          </a:xfrm>
          <a:prstGeom prst="rect">
            <a:avLst/>
          </a:prstGeom>
          <a:noFill/>
        </p:spPr>
        <p:txBody>
          <a:bodyPr wrap="square" rtlCol="0" anchor="t">
            <a:spAutoFit/>
          </a:bodyPr>
          <a:lstStyle/>
          <a:p>
            <a:pPr algn="ctr"/>
            <a:endParaRPr lang="en-US" sz="3600" dirty="0">
              <a:solidFill>
                <a:srgbClr val="002060"/>
              </a:solidFill>
              <a:ea typeface="Verdana" panose="020B0604030504040204" pitchFamily="34" charset="0"/>
              <a:cs typeface="Verdana" panose="020B0604030504040204" pitchFamily="34" charset="0"/>
            </a:endParaRPr>
          </a:p>
          <a:p>
            <a:pPr algn="ctr"/>
            <a:endParaRPr lang="en-US" sz="3600" dirty="0">
              <a:solidFill>
                <a:srgbClr val="002060"/>
              </a:solidFill>
              <a:latin typeface="Times New Roman" panose="02020603050405020304" pitchFamily="18" charset="0"/>
              <a:ea typeface="Verdana" panose="020B0604030504040204" pitchFamily="34" charset="0"/>
              <a:cs typeface="Times New Roman" panose="02020603050405020304" pitchFamily="18" charset="0"/>
            </a:endParaRPr>
          </a:p>
          <a:p>
            <a:pPr algn="ctr"/>
            <a:endParaRPr lang="en-US" sz="3600" dirty="0">
              <a:solidFill>
                <a:srgbClr val="002060"/>
              </a:solidFill>
              <a:latin typeface="Times New Roman" panose="02020603050405020304" pitchFamily="18" charset="0"/>
              <a:ea typeface="Verdana" panose="020B0604030504040204" pitchFamily="34" charset="0"/>
              <a:cs typeface="Times New Roman" panose="02020603050405020304" pitchFamily="18" charset="0"/>
            </a:endParaRPr>
          </a:p>
          <a:p>
            <a:pPr algn="ctr"/>
            <a:r>
              <a:rPr lang="en-US" sz="3600"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Questions?</a:t>
            </a:r>
          </a:p>
          <a:p>
            <a:pPr algn="ctr"/>
            <a:endParaRPr lang="en-US" sz="3600" dirty="0">
              <a:solidFill>
                <a:srgbClr val="002060"/>
              </a:solidFill>
              <a:latin typeface="Times New Roman" panose="02020603050405020304" pitchFamily="18" charset="0"/>
              <a:ea typeface="Verdana" panose="020B0604030504040204" pitchFamily="34" charset="0"/>
              <a:cs typeface="Times New Roman" panose="02020603050405020304" pitchFamily="18" charset="0"/>
            </a:endParaRPr>
          </a:p>
          <a:p>
            <a:pPr algn="ctr"/>
            <a:endParaRPr lang="en-US" sz="3600" dirty="0">
              <a:solidFill>
                <a:srgbClr val="002060"/>
              </a:solidFill>
              <a:latin typeface="Times New Roman" panose="02020603050405020304" pitchFamily="18" charset="0"/>
              <a:ea typeface="Verdana" panose="020B0604030504040204" pitchFamily="34" charset="0"/>
              <a:cs typeface="Times New Roman" panose="02020603050405020304" pitchFamily="18" charset="0"/>
            </a:endParaRPr>
          </a:p>
          <a:p>
            <a:pPr algn="ctr"/>
            <a:endParaRPr lang="en-US" sz="3600" dirty="0">
              <a:solidFill>
                <a:srgbClr val="002060"/>
              </a:solidFill>
              <a:ea typeface="Verdana" panose="020B0604030504040204" pitchFamily="34" charset="0"/>
              <a:cs typeface="Verdana" panose="020B0604030504040204" pitchFamily="34" charset="0"/>
            </a:endParaRPr>
          </a:p>
          <a:p>
            <a:pPr algn="ctr"/>
            <a:endParaRPr lang="en-US" sz="3600" dirty="0">
              <a:solidFill>
                <a:srgbClr val="002060"/>
              </a:solidFill>
              <a:ea typeface="Verdana" panose="020B0604030504040204" pitchFamily="34" charset="0"/>
              <a:cs typeface="Verdana" panose="020B0604030504040204" pitchFamily="34" charset="0"/>
            </a:endParaRPr>
          </a:p>
          <a:p>
            <a:pPr algn="ctr"/>
            <a:r>
              <a:rPr lang="en-US" sz="3600" dirty="0">
                <a:solidFill>
                  <a:srgbClr val="002060"/>
                </a:solidFill>
                <a:ea typeface="Verdana" panose="020B0604030504040204" pitchFamily="34" charset="0"/>
                <a:cs typeface="Verdana" panose="020B0604030504040204" pitchFamily="34" charset="0"/>
              </a:rPr>
              <a:t> </a:t>
            </a:r>
          </a:p>
        </p:txBody>
      </p:sp>
      <p:cxnSp>
        <p:nvCxnSpPr>
          <p:cNvPr id="7" name="Straight Connector 6"/>
          <p:cNvCxnSpPr/>
          <p:nvPr/>
        </p:nvCxnSpPr>
        <p:spPr>
          <a:xfrm>
            <a:off x="762000" y="1295400"/>
            <a:ext cx="7729220" cy="0"/>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62000" y="1371600"/>
            <a:ext cx="7467600" cy="0"/>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62000" y="1447800"/>
            <a:ext cx="7162800" cy="0"/>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Picture 9" descr="houstonseal-colorsmall"/>
          <p:cNvPicPr/>
          <p:nvPr/>
        </p:nvPicPr>
        <p:blipFill>
          <a:blip r:embed="rId3" cstate="print"/>
          <a:srcRect/>
          <a:stretch>
            <a:fillRect/>
          </a:stretch>
        </p:blipFill>
        <p:spPr bwMode="auto">
          <a:xfrm>
            <a:off x="152400" y="228600"/>
            <a:ext cx="980440" cy="914400"/>
          </a:xfrm>
          <a:prstGeom prst="rect">
            <a:avLst/>
          </a:prstGeom>
          <a:noFill/>
          <a:ln w="9525">
            <a:noFill/>
            <a:miter lim="800000"/>
            <a:headEnd/>
            <a:tailEnd/>
          </a:ln>
        </p:spPr>
      </p:pic>
    </p:spTree>
    <p:extLst>
      <p:ext uri="{BB962C8B-B14F-4D97-AF65-F5344CB8AC3E}">
        <p14:creationId xmlns:p14="http://schemas.microsoft.com/office/powerpoint/2010/main" val="1621499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F75754-69F6-4B31-AC61-8B4BDD11B2C4}" type="slidenum">
              <a:rPr lang="en-US" altLang="en-US" smtClean="0"/>
              <a:pPr/>
              <a:t>12</a:t>
            </a:fld>
            <a:endParaRPr lang="en-US" altLang="en-US"/>
          </a:p>
        </p:txBody>
      </p:sp>
      <p:sp>
        <p:nvSpPr>
          <p:cNvPr id="5" name="Title 1"/>
          <p:cNvSpPr>
            <a:spLocks noGrp="1"/>
          </p:cNvSpPr>
          <p:nvPr>
            <p:ph type="title"/>
          </p:nvPr>
        </p:nvSpPr>
        <p:spPr>
          <a:xfrm>
            <a:off x="914400" y="247650"/>
            <a:ext cx="7467600" cy="1143000"/>
          </a:xfrm>
        </p:spPr>
        <p:txBody>
          <a:bodyPr>
            <a:normAutofit/>
          </a:bodyPr>
          <a:lstStyle/>
          <a:p>
            <a:br>
              <a:rPr lang="en-US" sz="2800" b="1" dirty="0">
                <a:solidFill>
                  <a:srgbClr val="002060"/>
                </a:solidFill>
                <a:latin typeface="Verdana" pitchFamily="34" charset="0"/>
                <a:ea typeface="Verdana" pitchFamily="34" charset="0"/>
                <a:cs typeface="Verdana" pitchFamily="34" charset="0"/>
              </a:rPr>
            </a:br>
            <a:endParaRPr lang="en-US" sz="2200" b="1" dirty="0">
              <a:solidFill>
                <a:srgbClr val="002060"/>
              </a:solidFill>
              <a:latin typeface="Verdana" pitchFamily="34" charset="0"/>
              <a:ea typeface="Verdana" pitchFamily="34" charset="0"/>
              <a:cs typeface="Verdana" pitchFamily="34" charset="0"/>
            </a:endParaRPr>
          </a:p>
        </p:txBody>
      </p:sp>
      <p:cxnSp>
        <p:nvCxnSpPr>
          <p:cNvPr id="7" name="Straight Connector 6"/>
          <p:cNvCxnSpPr/>
          <p:nvPr/>
        </p:nvCxnSpPr>
        <p:spPr>
          <a:xfrm>
            <a:off x="762000" y="1295400"/>
            <a:ext cx="7729220" cy="0"/>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62000" y="1371600"/>
            <a:ext cx="7467600" cy="0"/>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62000" y="1447800"/>
            <a:ext cx="7162800" cy="0"/>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Picture 9" descr="houstonseal-colorsmall"/>
          <p:cNvPicPr/>
          <p:nvPr/>
        </p:nvPicPr>
        <p:blipFill>
          <a:blip r:embed="rId3" cstate="print"/>
          <a:srcRect/>
          <a:stretch>
            <a:fillRect/>
          </a:stretch>
        </p:blipFill>
        <p:spPr bwMode="auto">
          <a:xfrm>
            <a:off x="152400" y="228600"/>
            <a:ext cx="980440" cy="914400"/>
          </a:xfrm>
          <a:prstGeom prst="rect">
            <a:avLst/>
          </a:prstGeom>
          <a:noFill/>
          <a:ln w="9525">
            <a:noFill/>
            <a:miter lim="800000"/>
            <a:headEnd/>
            <a:tailEnd/>
          </a:ln>
        </p:spPr>
      </p:pic>
      <p:sp>
        <p:nvSpPr>
          <p:cNvPr id="12" name="Title 1">
            <a:extLst>
              <a:ext uri="{FF2B5EF4-FFF2-40B4-BE49-F238E27FC236}">
                <a16:creationId xmlns:a16="http://schemas.microsoft.com/office/drawing/2014/main" id="{1C227767-4E33-4D65-A8D4-C441EC711F3C}"/>
              </a:ext>
            </a:extLst>
          </p:cNvPr>
          <p:cNvSpPr txBox="1">
            <a:spLocks/>
          </p:cNvSpPr>
          <p:nvPr/>
        </p:nvSpPr>
        <p:spPr bwMode="auto">
          <a:xfrm>
            <a:off x="1066800" y="400050"/>
            <a:ext cx="746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800" b="1" dirty="0">
                <a:solidFill>
                  <a:srgbClr val="002060"/>
                </a:solidFill>
                <a:latin typeface="Times New Roman" panose="02020603050405020304" pitchFamily="18" charset="0"/>
                <a:ea typeface="Verdana" pitchFamily="34" charset="0"/>
                <a:cs typeface="Times New Roman" panose="02020603050405020304" pitchFamily="18" charset="0"/>
              </a:rPr>
              <a:t>Alternate Housing Facility Map</a:t>
            </a:r>
            <a:br>
              <a:rPr lang="en-US" sz="2800" b="1" dirty="0">
                <a:solidFill>
                  <a:srgbClr val="002060"/>
                </a:solidFill>
                <a:latin typeface="Times New Roman" panose="02020603050405020304" pitchFamily="18" charset="0"/>
                <a:ea typeface="Verdana" pitchFamily="34" charset="0"/>
                <a:cs typeface="Times New Roman" panose="02020603050405020304" pitchFamily="18" charset="0"/>
              </a:rPr>
            </a:br>
            <a:endParaRPr lang="en-US" sz="2200" b="1" dirty="0">
              <a:solidFill>
                <a:srgbClr val="002060"/>
              </a:solidFill>
              <a:latin typeface="Times New Roman" panose="02020603050405020304" pitchFamily="18" charset="0"/>
              <a:ea typeface="Verdana"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id="{65746655-FCB2-4B4D-A3E5-4B31AE4E15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68" y="1462873"/>
            <a:ext cx="9055232" cy="4966007"/>
          </a:xfrm>
          <a:prstGeom prst="rect">
            <a:avLst/>
          </a:prstGeom>
        </p:spPr>
      </p:pic>
      <p:graphicFrame>
        <p:nvGraphicFramePr>
          <p:cNvPr id="2" name="Table 1">
            <a:extLst>
              <a:ext uri="{FF2B5EF4-FFF2-40B4-BE49-F238E27FC236}">
                <a16:creationId xmlns:a16="http://schemas.microsoft.com/office/drawing/2014/main" id="{DE7124CD-29B8-4EC0-9199-17BAE3FDBEDB}"/>
              </a:ext>
            </a:extLst>
          </p:cNvPr>
          <p:cNvGraphicFramePr>
            <a:graphicFrameLocks noGrp="1"/>
          </p:cNvGraphicFramePr>
          <p:nvPr>
            <p:extLst>
              <p:ext uri="{D42A27DB-BD31-4B8C-83A1-F6EECF244321}">
                <p14:modId xmlns:p14="http://schemas.microsoft.com/office/powerpoint/2010/main" val="1127942388"/>
              </p:ext>
            </p:extLst>
          </p:nvPr>
        </p:nvGraphicFramePr>
        <p:xfrm>
          <a:off x="6007232" y="3083712"/>
          <a:ext cx="2222368" cy="3342027"/>
        </p:xfrm>
        <a:graphic>
          <a:graphicData uri="http://schemas.openxmlformats.org/drawingml/2006/table">
            <a:tbl>
              <a:tblPr>
                <a:tableStyleId>{5C22544A-7EE6-4342-B048-85BDC9FD1C3A}</a:tableStyleId>
              </a:tblPr>
              <a:tblGrid>
                <a:gridCol w="1155720">
                  <a:extLst>
                    <a:ext uri="{9D8B030D-6E8A-4147-A177-3AD203B41FA5}">
                      <a16:colId xmlns:a16="http://schemas.microsoft.com/office/drawing/2014/main" val="3065553365"/>
                    </a:ext>
                  </a:extLst>
                </a:gridCol>
                <a:gridCol w="1066648">
                  <a:extLst>
                    <a:ext uri="{9D8B030D-6E8A-4147-A177-3AD203B41FA5}">
                      <a16:colId xmlns:a16="http://schemas.microsoft.com/office/drawing/2014/main" val="3185975871"/>
                    </a:ext>
                  </a:extLst>
                </a:gridCol>
              </a:tblGrid>
              <a:tr h="449103">
                <a:tc>
                  <a:txBody>
                    <a:bodyPr/>
                    <a:lstStyle/>
                    <a:p>
                      <a:pPr algn="ctr" fontAlgn="b"/>
                      <a:r>
                        <a:rPr lang="en-US" sz="1200" b="1" u="none" strike="noStrike" dirty="0">
                          <a:effectLst/>
                          <a:latin typeface="Times New Roman" panose="02020603050405020304" pitchFamily="18" charset="0"/>
                          <a:cs typeface="Times New Roman" panose="02020603050405020304" pitchFamily="18" charset="0"/>
                        </a:rPr>
                        <a:t>Council District</a:t>
                      </a:r>
                      <a:endParaRPr lang="en-US" sz="1200" b="1" i="0" u="none" strike="noStrike" dirty="0">
                        <a:solidFill>
                          <a:srgbClr val="333333"/>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200" b="1" u="none" strike="noStrike" dirty="0">
                          <a:effectLst/>
                          <a:latin typeface="Times New Roman" panose="02020603050405020304" pitchFamily="18" charset="0"/>
                          <a:cs typeface="Times New Roman" panose="02020603050405020304" pitchFamily="18" charset="0"/>
                        </a:rPr>
                        <a:t>AHF</a:t>
                      </a:r>
                      <a:endParaRPr lang="en-US" sz="1200" b="1" i="0" u="none" strike="noStrike" dirty="0">
                        <a:solidFill>
                          <a:srgbClr val="666666"/>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2045044942"/>
                  </a:ext>
                </a:extLst>
              </a:tr>
              <a:tr h="241077">
                <a:tc>
                  <a:txBody>
                    <a:bodyPr/>
                    <a:lstStyle/>
                    <a:p>
                      <a:pPr algn="ctr" fontAlgn="t"/>
                      <a:r>
                        <a:rPr lang="en-US" sz="1200" b="1" u="none" strike="noStrike" dirty="0">
                          <a:effectLst/>
                          <a:latin typeface="Times New Roman" panose="02020603050405020304" pitchFamily="18" charset="0"/>
                          <a:cs typeface="Times New Roman" panose="02020603050405020304" pitchFamily="18" charset="0"/>
                        </a:rPr>
                        <a:t>B</a:t>
                      </a:r>
                      <a:endParaRPr lang="en-US" sz="1200" b="1" i="0" u="none" strike="noStrike" dirty="0">
                        <a:solidFill>
                          <a:srgbClr val="666666"/>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ctr"/>
                      <a:r>
                        <a:rPr lang="en-US" sz="1200" b="1" u="none" strike="noStrike">
                          <a:effectLst/>
                          <a:latin typeface="Times New Roman" panose="02020603050405020304" pitchFamily="18" charset="0"/>
                          <a:cs typeface="Times New Roman" panose="02020603050405020304" pitchFamily="18" charset="0"/>
                        </a:rPr>
                        <a:t>27</a:t>
                      </a:r>
                      <a:endParaRPr lang="en-US" sz="1200" b="1" i="0" u="none" strike="noStrike">
                        <a:solidFill>
                          <a:srgbClr val="333333"/>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42243781"/>
                  </a:ext>
                </a:extLst>
              </a:tr>
              <a:tr h="241077">
                <a:tc>
                  <a:txBody>
                    <a:bodyPr/>
                    <a:lstStyle/>
                    <a:p>
                      <a:pPr algn="ctr" fontAlgn="t"/>
                      <a:r>
                        <a:rPr lang="en-US" sz="1200" b="1" u="none" strike="noStrike" dirty="0">
                          <a:effectLst/>
                          <a:latin typeface="Times New Roman" panose="02020603050405020304" pitchFamily="18" charset="0"/>
                          <a:cs typeface="Times New Roman" panose="02020603050405020304" pitchFamily="18" charset="0"/>
                        </a:rPr>
                        <a:t>D</a:t>
                      </a:r>
                      <a:endParaRPr lang="en-US" sz="1200" b="1" i="0" u="none" strike="noStrike" dirty="0">
                        <a:solidFill>
                          <a:srgbClr val="666666"/>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ctr"/>
                      <a:r>
                        <a:rPr lang="en-US" sz="1200" b="1" u="none" strike="noStrike" dirty="0">
                          <a:effectLst/>
                          <a:latin typeface="Times New Roman" panose="02020603050405020304" pitchFamily="18" charset="0"/>
                          <a:cs typeface="Times New Roman" panose="02020603050405020304" pitchFamily="18" charset="0"/>
                        </a:rPr>
                        <a:t>24</a:t>
                      </a:r>
                      <a:endParaRPr lang="en-US" sz="1200" b="1" i="0" u="none" strike="noStrike" dirty="0">
                        <a:solidFill>
                          <a:srgbClr val="333333"/>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511692676"/>
                  </a:ext>
                </a:extLst>
              </a:tr>
              <a:tr h="241077">
                <a:tc>
                  <a:txBody>
                    <a:bodyPr/>
                    <a:lstStyle/>
                    <a:p>
                      <a:pPr algn="ctr" fontAlgn="t"/>
                      <a:r>
                        <a:rPr lang="en-US" sz="1200" b="1" u="none" strike="noStrike">
                          <a:effectLst/>
                          <a:latin typeface="Times New Roman" panose="02020603050405020304" pitchFamily="18" charset="0"/>
                          <a:cs typeface="Times New Roman" panose="02020603050405020304" pitchFamily="18" charset="0"/>
                        </a:rPr>
                        <a:t>F</a:t>
                      </a:r>
                      <a:endParaRPr lang="en-US" sz="1200" b="1" i="0" u="none" strike="noStrike">
                        <a:solidFill>
                          <a:srgbClr val="666666"/>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ctr"/>
                      <a:r>
                        <a:rPr lang="en-US" sz="1200" b="1" u="none" strike="noStrike" dirty="0">
                          <a:effectLst/>
                          <a:latin typeface="Times New Roman" panose="02020603050405020304" pitchFamily="18" charset="0"/>
                          <a:cs typeface="Times New Roman" panose="02020603050405020304" pitchFamily="18" charset="0"/>
                        </a:rPr>
                        <a:t>12</a:t>
                      </a:r>
                      <a:endParaRPr lang="en-US" sz="1200" b="1" i="0" u="none" strike="noStrike" dirty="0">
                        <a:solidFill>
                          <a:srgbClr val="333333"/>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941716086"/>
                  </a:ext>
                </a:extLst>
              </a:tr>
              <a:tr h="241077">
                <a:tc>
                  <a:txBody>
                    <a:bodyPr/>
                    <a:lstStyle/>
                    <a:p>
                      <a:pPr algn="ctr" fontAlgn="t"/>
                      <a:r>
                        <a:rPr lang="en-US" sz="1200" b="1" u="none" strike="noStrike">
                          <a:effectLst/>
                          <a:latin typeface="Times New Roman" panose="02020603050405020304" pitchFamily="18" charset="0"/>
                          <a:cs typeface="Times New Roman" panose="02020603050405020304" pitchFamily="18" charset="0"/>
                        </a:rPr>
                        <a:t>H</a:t>
                      </a:r>
                      <a:endParaRPr lang="en-US" sz="1200" b="1" i="0" u="none" strike="noStrike">
                        <a:solidFill>
                          <a:srgbClr val="666666"/>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ctr"/>
                      <a:r>
                        <a:rPr lang="en-US" sz="1200" b="1" u="none" strike="noStrike" dirty="0">
                          <a:effectLst/>
                          <a:latin typeface="Times New Roman" panose="02020603050405020304" pitchFamily="18" charset="0"/>
                          <a:cs typeface="Times New Roman" panose="02020603050405020304" pitchFamily="18" charset="0"/>
                        </a:rPr>
                        <a:t>12</a:t>
                      </a:r>
                      <a:endParaRPr lang="en-US" sz="1200" b="1" i="0" u="none" strike="noStrike" dirty="0">
                        <a:solidFill>
                          <a:srgbClr val="333333"/>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2645433303"/>
                  </a:ext>
                </a:extLst>
              </a:tr>
              <a:tr h="241077">
                <a:tc>
                  <a:txBody>
                    <a:bodyPr/>
                    <a:lstStyle/>
                    <a:p>
                      <a:pPr algn="ctr" fontAlgn="t"/>
                      <a:r>
                        <a:rPr lang="en-US" sz="1200" b="1" u="none" strike="noStrike">
                          <a:effectLst/>
                          <a:latin typeface="Times New Roman" panose="02020603050405020304" pitchFamily="18" charset="0"/>
                          <a:cs typeface="Times New Roman" panose="02020603050405020304" pitchFamily="18" charset="0"/>
                        </a:rPr>
                        <a:t>A</a:t>
                      </a:r>
                      <a:endParaRPr lang="en-US" sz="1200" b="1" i="0" u="none" strike="noStrike">
                        <a:solidFill>
                          <a:srgbClr val="666666"/>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ctr"/>
                      <a:r>
                        <a:rPr lang="en-US" sz="1200" b="1" u="none" strike="noStrike" dirty="0">
                          <a:effectLst/>
                          <a:latin typeface="Times New Roman" panose="02020603050405020304" pitchFamily="18" charset="0"/>
                          <a:cs typeface="Times New Roman" panose="02020603050405020304" pitchFamily="18" charset="0"/>
                        </a:rPr>
                        <a:t>10</a:t>
                      </a:r>
                      <a:endParaRPr lang="en-US" sz="1200" b="1" i="0" u="none" strike="noStrike" dirty="0">
                        <a:solidFill>
                          <a:srgbClr val="333333"/>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216682881"/>
                  </a:ext>
                </a:extLst>
              </a:tr>
              <a:tr h="241077">
                <a:tc>
                  <a:txBody>
                    <a:bodyPr/>
                    <a:lstStyle/>
                    <a:p>
                      <a:pPr algn="ctr" fontAlgn="t"/>
                      <a:r>
                        <a:rPr lang="en-US" sz="1200" b="1" u="none" strike="noStrike" dirty="0">
                          <a:effectLst/>
                          <a:latin typeface="Times New Roman" panose="02020603050405020304" pitchFamily="18" charset="0"/>
                          <a:cs typeface="Times New Roman" panose="02020603050405020304" pitchFamily="18" charset="0"/>
                        </a:rPr>
                        <a:t>K</a:t>
                      </a:r>
                      <a:endParaRPr lang="en-US" sz="1200" b="1" i="0" u="none" strike="noStrike" dirty="0">
                        <a:solidFill>
                          <a:srgbClr val="666666"/>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ctr"/>
                      <a:r>
                        <a:rPr lang="en-US" sz="1200" b="1" u="none" strike="noStrike" dirty="0">
                          <a:effectLst/>
                          <a:latin typeface="Times New Roman" panose="02020603050405020304" pitchFamily="18" charset="0"/>
                          <a:cs typeface="Times New Roman" panose="02020603050405020304" pitchFamily="18" charset="0"/>
                        </a:rPr>
                        <a:t>8</a:t>
                      </a:r>
                      <a:endParaRPr lang="en-US" sz="1200" b="1" i="0" u="none" strike="noStrike" dirty="0">
                        <a:solidFill>
                          <a:srgbClr val="333333"/>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2576436938"/>
                  </a:ext>
                </a:extLst>
              </a:tr>
              <a:tr h="241077">
                <a:tc>
                  <a:txBody>
                    <a:bodyPr/>
                    <a:lstStyle/>
                    <a:p>
                      <a:pPr algn="ctr" fontAlgn="t"/>
                      <a:r>
                        <a:rPr lang="en-US" sz="1200" b="1" u="none" strike="noStrike">
                          <a:effectLst/>
                          <a:latin typeface="Times New Roman" panose="02020603050405020304" pitchFamily="18" charset="0"/>
                          <a:cs typeface="Times New Roman" panose="02020603050405020304" pitchFamily="18" charset="0"/>
                        </a:rPr>
                        <a:t>C</a:t>
                      </a:r>
                      <a:endParaRPr lang="en-US" sz="1200" b="1" i="0" u="none" strike="noStrike">
                        <a:solidFill>
                          <a:srgbClr val="666666"/>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ctr"/>
                      <a:r>
                        <a:rPr lang="en-US" sz="1200" b="1" u="none" strike="noStrike" dirty="0">
                          <a:effectLst/>
                          <a:latin typeface="Times New Roman" panose="02020603050405020304" pitchFamily="18" charset="0"/>
                          <a:cs typeface="Times New Roman" panose="02020603050405020304" pitchFamily="18" charset="0"/>
                        </a:rPr>
                        <a:t>2</a:t>
                      </a:r>
                      <a:endParaRPr lang="en-US" sz="1200" b="1" i="0" u="none" strike="noStrike" dirty="0">
                        <a:solidFill>
                          <a:srgbClr val="333333"/>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262243956"/>
                  </a:ext>
                </a:extLst>
              </a:tr>
              <a:tr h="241077">
                <a:tc>
                  <a:txBody>
                    <a:bodyPr/>
                    <a:lstStyle/>
                    <a:p>
                      <a:pPr algn="ctr" fontAlgn="t"/>
                      <a:r>
                        <a:rPr lang="en-US" sz="1200" b="1" u="none" strike="noStrike">
                          <a:effectLst/>
                          <a:latin typeface="Times New Roman" panose="02020603050405020304" pitchFamily="18" charset="0"/>
                          <a:cs typeface="Times New Roman" panose="02020603050405020304" pitchFamily="18" charset="0"/>
                        </a:rPr>
                        <a:t>I</a:t>
                      </a:r>
                      <a:endParaRPr lang="en-US" sz="1200" b="1" i="0" u="none" strike="noStrike">
                        <a:solidFill>
                          <a:srgbClr val="666666"/>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ctr"/>
                      <a:r>
                        <a:rPr lang="en-US" sz="1200" b="1" u="none" strike="noStrike" dirty="0">
                          <a:effectLst/>
                          <a:latin typeface="Times New Roman" panose="02020603050405020304" pitchFamily="18" charset="0"/>
                          <a:cs typeface="Times New Roman" panose="02020603050405020304" pitchFamily="18" charset="0"/>
                        </a:rPr>
                        <a:t>2</a:t>
                      </a:r>
                      <a:endParaRPr lang="en-US" sz="1200" b="1" i="0" u="none" strike="noStrike" dirty="0">
                        <a:solidFill>
                          <a:srgbClr val="333333"/>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3881792136"/>
                  </a:ext>
                </a:extLst>
              </a:tr>
              <a:tr h="241077">
                <a:tc>
                  <a:txBody>
                    <a:bodyPr/>
                    <a:lstStyle/>
                    <a:p>
                      <a:pPr algn="ctr" fontAlgn="t"/>
                      <a:r>
                        <a:rPr lang="en-US" sz="1200" b="1" u="none" strike="noStrike">
                          <a:effectLst/>
                          <a:latin typeface="Times New Roman" panose="02020603050405020304" pitchFamily="18" charset="0"/>
                          <a:cs typeface="Times New Roman" panose="02020603050405020304" pitchFamily="18" charset="0"/>
                        </a:rPr>
                        <a:t>J</a:t>
                      </a:r>
                      <a:endParaRPr lang="en-US" sz="1200" b="1" i="0" u="none" strike="noStrike">
                        <a:solidFill>
                          <a:srgbClr val="666666"/>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ctr"/>
                      <a:r>
                        <a:rPr lang="en-US" sz="1200" b="1" u="none" strike="noStrike" dirty="0">
                          <a:effectLst/>
                          <a:latin typeface="Times New Roman" panose="02020603050405020304" pitchFamily="18" charset="0"/>
                          <a:cs typeface="Times New Roman" panose="02020603050405020304" pitchFamily="18" charset="0"/>
                        </a:rPr>
                        <a:t>2</a:t>
                      </a:r>
                      <a:endParaRPr lang="en-US" sz="1200" b="1" i="0" u="none" strike="noStrike" dirty="0">
                        <a:solidFill>
                          <a:srgbClr val="333333"/>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3386157415"/>
                  </a:ext>
                </a:extLst>
              </a:tr>
              <a:tr h="241077">
                <a:tc>
                  <a:txBody>
                    <a:bodyPr/>
                    <a:lstStyle/>
                    <a:p>
                      <a:pPr algn="ctr" fontAlgn="t"/>
                      <a:r>
                        <a:rPr lang="en-US" sz="1200" b="1" u="none" strike="noStrike">
                          <a:effectLst/>
                          <a:latin typeface="Times New Roman" panose="02020603050405020304" pitchFamily="18" charset="0"/>
                          <a:cs typeface="Times New Roman" panose="02020603050405020304" pitchFamily="18" charset="0"/>
                        </a:rPr>
                        <a:t>E</a:t>
                      </a:r>
                      <a:endParaRPr lang="en-US" sz="1200" b="1" i="0" u="none" strike="noStrike">
                        <a:solidFill>
                          <a:srgbClr val="666666"/>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b"/>
                      <a:r>
                        <a:rPr lang="en-US" sz="1200" b="1" i="0" u="none" strike="noStrike" dirty="0">
                          <a:solidFill>
                            <a:srgbClr val="000000"/>
                          </a:solidFill>
                          <a:effectLst/>
                          <a:latin typeface="Times New Roman" panose="02020603050405020304" pitchFamily="18" charset="0"/>
                          <a:cs typeface="Times New Roman" panose="02020603050405020304" pitchFamily="18" charset="0"/>
                        </a:rPr>
                        <a:t>0</a:t>
                      </a:r>
                    </a:p>
                  </a:txBody>
                  <a:tcPr marL="9525" marR="9525" marT="9525" marB="0" anchor="b"/>
                </a:tc>
                <a:extLst>
                  <a:ext uri="{0D108BD9-81ED-4DB2-BD59-A6C34878D82A}">
                    <a16:rowId xmlns:a16="http://schemas.microsoft.com/office/drawing/2014/main" val="2044391599"/>
                  </a:ext>
                </a:extLst>
              </a:tr>
              <a:tr h="241077">
                <a:tc>
                  <a:txBody>
                    <a:bodyPr/>
                    <a:lstStyle/>
                    <a:p>
                      <a:pPr algn="ctr" fontAlgn="t"/>
                      <a:r>
                        <a:rPr lang="en-US" sz="1200" b="1" u="none" strike="noStrike">
                          <a:effectLst/>
                          <a:latin typeface="Times New Roman" panose="02020603050405020304" pitchFamily="18" charset="0"/>
                          <a:cs typeface="Times New Roman" panose="02020603050405020304" pitchFamily="18" charset="0"/>
                        </a:rPr>
                        <a:t>G</a:t>
                      </a:r>
                      <a:endParaRPr lang="en-US" sz="1200" b="1" i="0" u="none" strike="noStrike">
                        <a:solidFill>
                          <a:srgbClr val="666666"/>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b"/>
                      <a:r>
                        <a:rPr lang="en-US" sz="1200" b="1" i="0" u="none" strike="noStrike" dirty="0">
                          <a:solidFill>
                            <a:srgbClr val="000000"/>
                          </a:solidFill>
                          <a:effectLst/>
                          <a:latin typeface="Times New Roman" panose="02020603050405020304" pitchFamily="18" charset="0"/>
                          <a:cs typeface="Times New Roman" panose="02020603050405020304" pitchFamily="18" charset="0"/>
                        </a:rPr>
                        <a:t>0</a:t>
                      </a:r>
                    </a:p>
                  </a:txBody>
                  <a:tcPr marL="9525" marR="9525" marT="9525" marB="0" anchor="b"/>
                </a:tc>
                <a:extLst>
                  <a:ext uri="{0D108BD9-81ED-4DB2-BD59-A6C34878D82A}">
                    <a16:rowId xmlns:a16="http://schemas.microsoft.com/office/drawing/2014/main" val="3594583300"/>
                  </a:ext>
                </a:extLst>
              </a:tr>
              <a:tr h="241077">
                <a:tc>
                  <a:txBody>
                    <a:bodyPr/>
                    <a:lstStyle/>
                    <a:p>
                      <a:pPr algn="ctr" fontAlgn="t"/>
                      <a:r>
                        <a:rPr lang="en-US" sz="1200" b="1" u="none" strike="noStrike" dirty="0">
                          <a:effectLst/>
                          <a:latin typeface="Times New Roman" panose="02020603050405020304" pitchFamily="18" charset="0"/>
                          <a:cs typeface="Times New Roman" panose="02020603050405020304" pitchFamily="18" charset="0"/>
                        </a:rPr>
                        <a:t>Grand Total</a:t>
                      </a:r>
                      <a:endParaRPr lang="en-US" sz="1200" b="1" i="0" u="none" strike="noStrike" dirty="0">
                        <a:solidFill>
                          <a:srgbClr val="666666"/>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200" b="1" u="none" strike="noStrike" dirty="0">
                          <a:effectLst/>
                          <a:latin typeface="Times New Roman" panose="02020603050405020304" pitchFamily="18" charset="0"/>
                          <a:cs typeface="Times New Roman" panose="02020603050405020304" pitchFamily="18" charset="0"/>
                        </a:rPr>
                        <a:t>99</a:t>
                      </a:r>
                      <a:endParaRPr lang="en-US" sz="1200" b="1" i="0" u="none" strike="noStrike" dirty="0">
                        <a:solidFill>
                          <a:srgbClr val="333333"/>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77390341"/>
                  </a:ext>
                </a:extLst>
              </a:tr>
            </a:tbl>
          </a:graphicData>
        </a:graphic>
      </p:graphicFrame>
    </p:spTree>
    <p:extLst>
      <p:ext uri="{BB962C8B-B14F-4D97-AF65-F5344CB8AC3E}">
        <p14:creationId xmlns:p14="http://schemas.microsoft.com/office/powerpoint/2010/main" val="1478856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F75754-69F6-4B31-AC61-8B4BDD11B2C4}" type="slidenum">
              <a:rPr lang="en-US" altLang="en-US" smtClean="0"/>
              <a:pPr/>
              <a:t>13</a:t>
            </a:fld>
            <a:endParaRPr lang="en-US" altLang="en-US"/>
          </a:p>
        </p:txBody>
      </p:sp>
      <p:sp>
        <p:nvSpPr>
          <p:cNvPr id="5" name="Title 1"/>
          <p:cNvSpPr>
            <a:spLocks noGrp="1"/>
          </p:cNvSpPr>
          <p:nvPr>
            <p:ph type="title"/>
          </p:nvPr>
        </p:nvSpPr>
        <p:spPr>
          <a:xfrm>
            <a:off x="914400" y="247650"/>
            <a:ext cx="7467600" cy="1143000"/>
          </a:xfrm>
        </p:spPr>
        <p:txBody>
          <a:bodyPr>
            <a:normAutofit/>
          </a:bodyPr>
          <a:lstStyle/>
          <a:p>
            <a:br>
              <a:rPr lang="en-US" sz="2800" b="1" dirty="0">
                <a:solidFill>
                  <a:srgbClr val="002060"/>
                </a:solidFill>
                <a:latin typeface="Verdana" pitchFamily="34" charset="0"/>
                <a:ea typeface="Verdana" pitchFamily="34" charset="0"/>
                <a:cs typeface="Verdana" pitchFamily="34" charset="0"/>
              </a:rPr>
            </a:br>
            <a:endParaRPr lang="en-US" sz="2200" b="1" dirty="0">
              <a:solidFill>
                <a:srgbClr val="002060"/>
              </a:solidFill>
              <a:latin typeface="Verdana" pitchFamily="34" charset="0"/>
              <a:ea typeface="Verdana" pitchFamily="34" charset="0"/>
              <a:cs typeface="Verdana" pitchFamily="34" charset="0"/>
            </a:endParaRPr>
          </a:p>
        </p:txBody>
      </p:sp>
      <p:cxnSp>
        <p:nvCxnSpPr>
          <p:cNvPr id="7" name="Straight Connector 6"/>
          <p:cNvCxnSpPr/>
          <p:nvPr/>
        </p:nvCxnSpPr>
        <p:spPr>
          <a:xfrm>
            <a:off x="762000" y="1295400"/>
            <a:ext cx="7729220" cy="0"/>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62000" y="1371600"/>
            <a:ext cx="7467600" cy="0"/>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62000" y="1447800"/>
            <a:ext cx="7162800" cy="0"/>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Picture 9" descr="houstonseal-colorsmall"/>
          <p:cNvPicPr/>
          <p:nvPr/>
        </p:nvPicPr>
        <p:blipFill>
          <a:blip r:embed="rId3" cstate="print"/>
          <a:srcRect/>
          <a:stretch>
            <a:fillRect/>
          </a:stretch>
        </p:blipFill>
        <p:spPr bwMode="auto">
          <a:xfrm>
            <a:off x="152400" y="228600"/>
            <a:ext cx="980440" cy="914400"/>
          </a:xfrm>
          <a:prstGeom prst="rect">
            <a:avLst/>
          </a:prstGeom>
          <a:noFill/>
          <a:ln w="9525">
            <a:noFill/>
            <a:miter lim="800000"/>
            <a:headEnd/>
            <a:tailEnd/>
          </a:ln>
        </p:spPr>
      </p:pic>
      <p:sp>
        <p:nvSpPr>
          <p:cNvPr id="13" name="Title 1">
            <a:extLst>
              <a:ext uri="{FF2B5EF4-FFF2-40B4-BE49-F238E27FC236}">
                <a16:creationId xmlns:a16="http://schemas.microsoft.com/office/drawing/2014/main" id="{ACD64EDA-C9D8-4349-AB05-4F492537810B}"/>
              </a:ext>
            </a:extLst>
          </p:cNvPr>
          <p:cNvSpPr txBox="1">
            <a:spLocks/>
          </p:cNvSpPr>
          <p:nvPr/>
        </p:nvSpPr>
        <p:spPr bwMode="auto">
          <a:xfrm>
            <a:off x="1066800" y="400050"/>
            <a:ext cx="746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800" b="1" dirty="0">
                <a:solidFill>
                  <a:srgbClr val="002060"/>
                </a:solidFill>
                <a:latin typeface="Times New Roman" panose="02020603050405020304" pitchFamily="18" charset="0"/>
                <a:ea typeface="Verdana" pitchFamily="34" charset="0"/>
                <a:cs typeface="Times New Roman" panose="02020603050405020304" pitchFamily="18" charset="0"/>
              </a:rPr>
              <a:t>Registered Boarding Home Map</a:t>
            </a:r>
            <a:br>
              <a:rPr lang="en-US" sz="2800" b="1" dirty="0">
                <a:solidFill>
                  <a:srgbClr val="002060"/>
                </a:solidFill>
                <a:latin typeface="Times New Roman" panose="02020603050405020304" pitchFamily="18" charset="0"/>
                <a:ea typeface="Verdana" pitchFamily="34" charset="0"/>
                <a:cs typeface="Times New Roman" panose="02020603050405020304" pitchFamily="18" charset="0"/>
              </a:rPr>
            </a:br>
            <a:endParaRPr lang="en-US" sz="2200" b="1" dirty="0">
              <a:solidFill>
                <a:srgbClr val="002060"/>
              </a:solidFill>
              <a:latin typeface="Times New Roman" panose="02020603050405020304" pitchFamily="18" charset="0"/>
              <a:ea typeface="Verdana" pitchFamily="34" charset="0"/>
              <a:cs typeface="Times New Roman" panose="02020603050405020304" pitchFamily="18" charset="0"/>
            </a:endParaRPr>
          </a:p>
        </p:txBody>
      </p:sp>
      <p:pic>
        <p:nvPicPr>
          <p:cNvPr id="15" name="Picture 14">
            <a:extLst>
              <a:ext uri="{FF2B5EF4-FFF2-40B4-BE49-F238E27FC236}">
                <a16:creationId xmlns:a16="http://schemas.microsoft.com/office/drawing/2014/main" id="{9715D053-A755-4DF6-B6BC-B1766F8E3A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1504159"/>
            <a:ext cx="9067800" cy="4972841"/>
          </a:xfrm>
          <a:prstGeom prst="rect">
            <a:avLst/>
          </a:prstGeom>
        </p:spPr>
      </p:pic>
      <p:graphicFrame>
        <p:nvGraphicFramePr>
          <p:cNvPr id="2" name="Table 1">
            <a:extLst>
              <a:ext uri="{FF2B5EF4-FFF2-40B4-BE49-F238E27FC236}">
                <a16:creationId xmlns:a16="http://schemas.microsoft.com/office/drawing/2014/main" id="{AE02C291-BC87-4E6C-A4EB-15FF46BE7FF2}"/>
              </a:ext>
            </a:extLst>
          </p:cNvPr>
          <p:cNvGraphicFramePr>
            <a:graphicFrameLocks noGrp="1"/>
          </p:cNvGraphicFramePr>
          <p:nvPr>
            <p:extLst>
              <p:ext uri="{D42A27DB-BD31-4B8C-83A1-F6EECF244321}">
                <p14:modId xmlns:p14="http://schemas.microsoft.com/office/powerpoint/2010/main" val="3790458290"/>
              </p:ext>
            </p:extLst>
          </p:nvPr>
        </p:nvGraphicFramePr>
        <p:xfrm>
          <a:off x="5728150" y="3206553"/>
          <a:ext cx="2501450" cy="3259450"/>
        </p:xfrm>
        <a:graphic>
          <a:graphicData uri="http://schemas.openxmlformats.org/drawingml/2006/table">
            <a:tbl>
              <a:tblPr>
                <a:tableStyleId>{5C22544A-7EE6-4342-B048-85BDC9FD1C3A}</a:tableStyleId>
              </a:tblPr>
              <a:tblGrid>
                <a:gridCol w="1221534">
                  <a:extLst>
                    <a:ext uri="{9D8B030D-6E8A-4147-A177-3AD203B41FA5}">
                      <a16:colId xmlns:a16="http://schemas.microsoft.com/office/drawing/2014/main" val="350713072"/>
                    </a:ext>
                  </a:extLst>
                </a:gridCol>
                <a:gridCol w="1279916">
                  <a:extLst>
                    <a:ext uri="{9D8B030D-6E8A-4147-A177-3AD203B41FA5}">
                      <a16:colId xmlns:a16="http://schemas.microsoft.com/office/drawing/2014/main" val="649730114"/>
                    </a:ext>
                  </a:extLst>
                </a:gridCol>
              </a:tblGrid>
              <a:tr h="455722">
                <a:tc>
                  <a:txBody>
                    <a:bodyPr/>
                    <a:lstStyle/>
                    <a:p>
                      <a:pPr algn="ctr" fontAlgn="b"/>
                      <a:r>
                        <a:rPr lang="en-US" sz="1200" b="1" u="none" strike="noStrike" dirty="0">
                          <a:solidFill>
                            <a:srgbClr val="002060"/>
                          </a:solidFill>
                          <a:effectLst/>
                          <a:latin typeface="Times New Roman" panose="02020603050405020304" pitchFamily="18" charset="0"/>
                          <a:cs typeface="Times New Roman" panose="02020603050405020304" pitchFamily="18" charset="0"/>
                        </a:rPr>
                        <a:t>Council District</a:t>
                      </a:r>
                      <a:endParaRPr lang="en-US"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200" b="1" u="none" strike="noStrike" dirty="0">
                          <a:solidFill>
                            <a:srgbClr val="002060"/>
                          </a:solidFill>
                          <a:effectLst/>
                          <a:latin typeface="Times New Roman" panose="02020603050405020304" pitchFamily="18" charset="0"/>
                          <a:cs typeface="Times New Roman" panose="02020603050405020304" pitchFamily="18" charset="0"/>
                        </a:rPr>
                        <a:t>Boarding Homes</a:t>
                      </a:r>
                      <a:endParaRPr lang="en-US"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887632522"/>
                  </a:ext>
                </a:extLst>
              </a:tr>
              <a:tr h="233644">
                <a:tc>
                  <a:txBody>
                    <a:bodyPr/>
                    <a:lstStyle/>
                    <a:p>
                      <a:pPr algn="ctr" fontAlgn="t"/>
                      <a:r>
                        <a:rPr lang="en-US" sz="1200" b="1" u="none" strike="noStrike" dirty="0">
                          <a:solidFill>
                            <a:srgbClr val="002060"/>
                          </a:solidFill>
                          <a:effectLst/>
                          <a:latin typeface="Times New Roman" panose="02020603050405020304" pitchFamily="18" charset="0"/>
                          <a:cs typeface="Times New Roman" panose="02020603050405020304" pitchFamily="18" charset="0"/>
                        </a:rPr>
                        <a:t>D</a:t>
                      </a:r>
                      <a:endParaRPr lang="en-US"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ctr"/>
                      <a:r>
                        <a:rPr lang="en-US" sz="1200" b="1" u="none" strike="noStrike" dirty="0">
                          <a:solidFill>
                            <a:srgbClr val="002060"/>
                          </a:solidFill>
                          <a:effectLst/>
                          <a:latin typeface="Times New Roman" panose="02020603050405020304" pitchFamily="18" charset="0"/>
                          <a:cs typeface="Times New Roman" panose="02020603050405020304" pitchFamily="18" charset="0"/>
                        </a:rPr>
                        <a:t>35</a:t>
                      </a:r>
                      <a:endParaRPr lang="en-US"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3963701449"/>
                  </a:ext>
                </a:extLst>
              </a:tr>
              <a:tr h="233644">
                <a:tc>
                  <a:txBody>
                    <a:bodyPr/>
                    <a:lstStyle/>
                    <a:p>
                      <a:pPr algn="ctr" fontAlgn="t"/>
                      <a:r>
                        <a:rPr lang="en-US" sz="1200" b="1" u="none" strike="noStrike" dirty="0">
                          <a:solidFill>
                            <a:srgbClr val="002060"/>
                          </a:solidFill>
                          <a:effectLst/>
                          <a:latin typeface="Times New Roman" panose="02020603050405020304" pitchFamily="18" charset="0"/>
                          <a:cs typeface="Times New Roman" panose="02020603050405020304" pitchFamily="18" charset="0"/>
                        </a:rPr>
                        <a:t>K</a:t>
                      </a:r>
                      <a:endParaRPr lang="en-US"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ctr"/>
                      <a:r>
                        <a:rPr lang="en-US" sz="1200" b="1" u="none" strike="noStrike" dirty="0">
                          <a:solidFill>
                            <a:srgbClr val="002060"/>
                          </a:solidFill>
                          <a:effectLst/>
                          <a:latin typeface="Times New Roman" panose="02020603050405020304" pitchFamily="18" charset="0"/>
                          <a:cs typeface="Times New Roman" panose="02020603050405020304" pitchFamily="18" charset="0"/>
                        </a:rPr>
                        <a:t>33</a:t>
                      </a:r>
                      <a:endParaRPr lang="en-US"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2259289962"/>
                  </a:ext>
                </a:extLst>
              </a:tr>
              <a:tr h="233644">
                <a:tc>
                  <a:txBody>
                    <a:bodyPr/>
                    <a:lstStyle/>
                    <a:p>
                      <a:pPr algn="ctr" fontAlgn="t"/>
                      <a:r>
                        <a:rPr lang="en-US" sz="1200" b="1" u="none" strike="noStrike" dirty="0">
                          <a:solidFill>
                            <a:srgbClr val="002060"/>
                          </a:solidFill>
                          <a:effectLst/>
                          <a:latin typeface="Times New Roman" panose="02020603050405020304" pitchFamily="18" charset="0"/>
                          <a:cs typeface="Times New Roman" panose="02020603050405020304" pitchFamily="18" charset="0"/>
                        </a:rPr>
                        <a:t>B</a:t>
                      </a:r>
                      <a:endParaRPr lang="en-US"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ctr"/>
                      <a:r>
                        <a:rPr lang="en-US" sz="1200" b="1" u="none" strike="noStrike" dirty="0">
                          <a:solidFill>
                            <a:srgbClr val="002060"/>
                          </a:solidFill>
                          <a:effectLst/>
                          <a:latin typeface="Times New Roman" panose="02020603050405020304" pitchFamily="18" charset="0"/>
                          <a:cs typeface="Times New Roman" panose="02020603050405020304" pitchFamily="18" charset="0"/>
                        </a:rPr>
                        <a:t>19</a:t>
                      </a:r>
                      <a:endParaRPr lang="en-US"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2981592237"/>
                  </a:ext>
                </a:extLst>
              </a:tr>
              <a:tr h="233644">
                <a:tc>
                  <a:txBody>
                    <a:bodyPr/>
                    <a:lstStyle/>
                    <a:p>
                      <a:pPr algn="ctr" fontAlgn="t"/>
                      <a:r>
                        <a:rPr lang="en-US" sz="1200" b="1" u="none" strike="noStrike" dirty="0">
                          <a:solidFill>
                            <a:srgbClr val="002060"/>
                          </a:solidFill>
                          <a:effectLst/>
                          <a:latin typeface="Times New Roman" panose="02020603050405020304" pitchFamily="18" charset="0"/>
                          <a:cs typeface="Times New Roman" panose="02020603050405020304" pitchFamily="18" charset="0"/>
                        </a:rPr>
                        <a:t>F</a:t>
                      </a:r>
                      <a:endParaRPr lang="en-US"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ctr"/>
                      <a:r>
                        <a:rPr lang="en-US" sz="1200" b="1" u="none" strike="noStrike" dirty="0">
                          <a:solidFill>
                            <a:srgbClr val="002060"/>
                          </a:solidFill>
                          <a:effectLst/>
                          <a:latin typeface="Times New Roman" panose="02020603050405020304" pitchFamily="18" charset="0"/>
                          <a:cs typeface="Times New Roman" panose="02020603050405020304" pitchFamily="18" charset="0"/>
                        </a:rPr>
                        <a:t>10</a:t>
                      </a:r>
                      <a:endParaRPr lang="en-US"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493561832"/>
                  </a:ext>
                </a:extLst>
              </a:tr>
              <a:tr h="233644">
                <a:tc>
                  <a:txBody>
                    <a:bodyPr/>
                    <a:lstStyle/>
                    <a:p>
                      <a:pPr algn="ctr" fontAlgn="t"/>
                      <a:r>
                        <a:rPr lang="en-US" sz="1200" b="1" u="none" strike="noStrike" dirty="0">
                          <a:solidFill>
                            <a:srgbClr val="002060"/>
                          </a:solidFill>
                          <a:effectLst/>
                          <a:latin typeface="Times New Roman" panose="02020603050405020304" pitchFamily="18" charset="0"/>
                          <a:cs typeface="Times New Roman" panose="02020603050405020304" pitchFamily="18" charset="0"/>
                        </a:rPr>
                        <a:t>C</a:t>
                      </a:r>
                      <a:endParaRPr lang="en-US"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ctr"/>
                      <a:r>
                        <a:rPr lang="en-US" sz="1200" b="1" u="none" strike="noStrike" dirty="0">
                          <a:solidFill>
                            <a:srgbClr val="002060"/>
                          </a:solidFill>
                          <a:effectLst/>
                          <a:latin typeface="Times New Roman" panose="02020603050405020304" pitchFamily="18" charset="0"/>
                          <a:cs typeface="Times New Roman" panose="02020603050405020304" pitchFamily="18" charset="0"/>
                        </a:rPr>
                        <a:t>5</a:t>
                      </a:r>
                      <a:endParaRPr lang="en-US"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820554376"/>
                  </a:ext>
                </a:extLst>
              </a:tr>
              <a:tr h="233644">
                <a:tc>
                  <a:txBody>
                    <a:bodyPr/>
                    <a:lstStyle/>
                    <a:p>
                      <a:pPr algn="ctr" fontAlgn="t"/>
                      <a:r>
                        <a:rPr lang="en-US" sz="1200" b="1" u="none" strike="noStrike" dirty="0">
                          <a:solidFill>
                            <a:srgbClr val="002060"/>
                          </a:solidFill>
                          <a:effectLst/>
                          <a:latin typeface="Times New Roman" panose="02020603050405020304" pitchFamily="18" charset="0"/>
                          <a:cs typeface="Times New Roman" panose="02020603050405020304" pitchFamily="18" charset="0"/>
                        </a:rPr>
                        <a:t>I</a:t>
                      </a:r>
                      <a:endParaRPr lang="en-US"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ctr"/>
                      <a:r>
                        <a:rPr lang="en-US" sz="1200" b="1" u="none" strike="noStrike" dirty="0">
                          <a:solidFill>
                            <a:srgbClr val="002060"/>
                          </a:solidFill>
                          <a:effectLst/>
                          <a:latin typeface="Times New Roman" panose="02020603050405020304" pitchFamily="18" charset="0"/>
                          <a:cs typeface="Times New Roman" panose="02020603050405020304" pitchFamily="18" charset="0"/>
                        </a:rPr>
                        <a:t>5</a:t>
                      </a:r>
                      <a:endParaRPr lang="en-US"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829973965"/>
                  </a:ext>
                </a:extLst>
              </a:tr>
              <a:tr h="233644">
                <a:tc>
                  <a:txBody>
                    <a:bodyPr/>
                    <a:lstStyle/>
                    <a:p>
                      <a:pPr algn="ctr" fontAlgn="t"/>
                      <a:r>
                        <a:rPr lang="en-US" sz="1200" b="1" u="none" strike="noStrike">
                          <a:solidFill>
                            <a:srgbClr val="002060"/>
                          </a:solidFill>
                          <a:effectLst/>
                          <a:latin typeface="Times New Roman" panose="02020603050405020304" pitchFamily="18" charset="0"/>
                          <a:cs typeface="Times New Roman" panose="02020603050405020304" pitchFamily="18" charset="0"/>
                        </a:rPr>
                        <a:t>H</a:t>
                      </a:r>
                      <a:endParaRPr lang="en-US" sz="1200" b="1" i="0" u="none" strike="noStrike">
                        <a:solidFill>
                          <a:srgbClr val="00206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ctr"/>
                      <a:r>
                        <a:rPr lang="en-US" sz="1200" b="1" u="none" strike="noStrike" dirty="0">
                          <a:solidFill>
                            <a:srgbClr val="002060"/>
                          </a:solidFill>
                          <a:effectLst/>
                          <a:latin typeface="Times New Roman" panose="02020603050405020304" pitchFamily="18" charset="0"/>
                          <a:cs typeface="Times New Roman" panose="02020603050405020304" pitchFamily="18" charset="0"/>
                        </a:rPr>
                        <a:t>4</a:t>
                      </a:r>
                      <a:endParaRPr lang="en-US"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4248452457"/>
                  </a:ext>
                </a:extLst>
              </a:tr>
              <a:tr h="233644">
                <a:tc>
                  <a:txBody>
                    <a:bodyPr/>
                    <a:lstStyle/>
                    <a:p>
                      <a:pPr algn="ctr" fontAlgn="t"/>
                      <a:r>
                        <a:rPr lang="en-US" sz="1200" b="1" u="none" strike="noStrike">
                          <a:solidFill>
                            <a:srgbClr val="002060"/>
                          </a:solidFill>
                          <a:effectLst/>
                          <a:latin typeface="Times New Roman" panose="02020603050405020304" pitchFamily="18" charset="0"/>
                          <a:cs typeface="Times New Roman" panose="02020603050405020304" pitchFamily="18" charset="0"/>
                        </a:rPr>
                        <a:t>J</a:t>
                      </a:r>
                      <a:endParaRPr lang="en-US" sz="1200" b="1" i="0" u="none" strike="noStrike">
                        <a:solidFill>
                          <a:srgbClr val="00206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ctr"/>
                      <a:r>
                        <a:rPr lang="en-US" sz="1200" b="1" u="none" strike="noStrike" dirty="0">
                          <a:solidFill>
                            <a:srgbClr val="002060"/>
                          </a:solidFill>
                          <a:effectLst/>
                          <a:latin typeface="Times New Roman" panose="02020603050405020304" pitchFamily="18" charset="0"/>
                          <a:cs typeface="Times New Roman" panose="02020603050405020304" pitchFamily="18" charset="0"/>
                        </a:rPr>
                        <a:t>3</a:t>
                      </a:r>
                      <a:endParaRPr lang="en-US"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31238419"/>
                  </a:ext>
                </a:extLst>
              </a:tr>
              <a:tr h="233644">
                <a:tc>
                  <a:txBody>
                    <a:bodyPr/>
                    <a:lstStyle/>
                    <a:p>
                      <a:pPr algn="ctr" fontAlgn="t"/>
                      <a:r>
                        <a:rPr lang="en-US" sz="1200" b="1" u="none" strike="noStrike">
                          <a:solidFill>
                            <a:srgbClr val="002060"/>
                          </a:solidFill>
                          <a:effectLst/>
                          <a:latin typeface="Times New Roman" panose="02020603050405020304" pitchFamily="18" charset="0"/>
                          <a:cs typeface="Times New Roman" panose="02020603050405020304" pitchFamily="18" charset="0"/>
                        </a:rPr>
                        <a:t>A</a:t>
                      </a:r>
                      <a:endParaRPr lang="en-US" sz="1200" b="1" i="0" u="none" strike="noStrike">
                        <a:solidFill>
                          <a:srgbClr val="00206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ctr"/>
                      <a:r>
                        <a:rPr lang="en-US" sz="1200" b="1" u="none" strike="noStrike" dirty="0">
                          <a:solidFill>
                            <a:srgbClr val="002060"/>
                          </a:solidFill>
                          <a:effectLst/>
                          <a:latin typeface="Times New Roman" panose="02020603050405020304" pitchFamily="18" charset="0"/>
                          <a:cs typeface="Times New Roman" panose="02020603050405020304" pitchFamily="18" charset="0"/>
                        </a:rPr>
                        <a:t>1</a:t>
                      </a:r>
                      <a:endParaRPr lang="en-US"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832626382"/>
                  </a:ext>
                </a:extLst>
              </a:tr>
              <a:tr h="233644">
                <a:tc>
                  <a:txBody>
                    <a:bodyPr/>
                    <a:lstStyle/>
                    <a:p>
                      <a:pPr algn="ctr" fontAlgn="t"/>
                      <a:r>
                        <a:rPr lang="en-US" sz="1200" b="1" u="none" strike="noStrike">
                          <a:solidFill>
                            <a:srgbClr val="002060"/>
                          </a:solidFill>
                          <a:effectLst/>
                          <a:latin typeface="Times New Roman" panose="02020603050405020304" pitchFamily="18" charset="0"/>
                          <a:cs typeface="Times New Roman" panose="02020603050405020304" pitchFamily="18" charset="0"/>
                        </a:rPr>
                        <a:t>E</a:t>
                      </a:r>
                      <a:endParaRPr lang="en-US" sz="1200" b="1" i="0" u="none" strike="noStrike">
                        <a:solidFill>
                          <a:srgbClr val="00206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ctr"/>
                      <a:r>
                        <a:rPr lang="en-US" sz="1200" b="1" u="none" strike="noStrike" dirty="0">
                          <a:solidFill>
                            <a:srgbClr val="002060"/>
                          </a:solidFill>
                          <a:effectLst/>
                          <a:latin typeface="Times New Roman" panose="02020603050405020304" pitchFamily="18" charset="0"/>
                          <a:cs typeface="Times New Roman" panose="02020603050405020304" pitchFamily="18" charset="0"/>
                        </a:rPr>
                        <a:t>1</a:t>
                      </a:r>
                      <a:endParaRPr lang="en-US"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2274066967"/>
                  </a:ext>
                </a:extLst>
              </a:tr>
              <a:tr h="233644">
                <a:tc>
                  <a:txBody>
                    <a:bodyPr/>
                    <a:lstStyle/>
                    <a:p>
                      <a:pPr algn="ctr" fontAlgn="t"/>
                      <a:r>
                        <a:rPr lang="en-US" sz="1200" b="1" u="none" strike="noStrike">
                          <a:solidFill>
                            <a:srgbClr val="002060"/>
                          </a:solidFill>
                          <a:effectLst/>
                          <a:latin typeface="Times New Roman" panose="02020603050405020304" pitchFamily="18" charset="0"/>
                          <a:cs typeface="Times New Roman" panose="02020603050405020304" pitchFamily="18" charset="0"/>
                        </a:rPr>
                        <a:t>G</a:t>
                      </a:r>
                      <a:endParaRPr lang="en-US" sz="1200" b="1" i="0" u="none" strike="noStrike">
                        <a:solidFill>
                          <a:srgbClr val="00206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ctr"/>
                      <a:r>
                        <a:rPr lang="en-US" sz="1200" b="1" u="none" strike="noStrike" dirty="0">
                          <a:solidFill>
                            <a:srgbClr val="002060"/>
                          </a:solidFill>
                          <a:effectLst/>
                          <a:latin typeface="Times New Roman" panose="02020603050405020304" pitchFamily="18" charset="0"/>
                          <a:cs typeface="Times New Roman" panose="02020603050405020304" pitchFamily="18" charset="0"/>
                        </a:rPr>
                        <a:t>1</a:t>
                      </a:r>
                      <a:endParaRPr lang="en-US"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3945462590"/>
                  </a:ext>
                </a:extLst>
              </a:tr>
              <a:tr h="233644">
                <a:tc>
                  <a:txBody>
                    <a:bodyPr/>
                    <a:lstStyle/>
                    <a:p>
                      <a:pPr algn="ctr" fontAlgn="t"/>
                      <a:r>
                        <a:rPr lang="en-US" sz="1200" b="1" u="none" strike="noStrike" dirty="0">
                          <a:solidFill>
                            <a:srgbClr val="002060"/>
                          </a:solidFill>
                          <a:effectLst/>
                          <a:latin typeface="Times New Roman" panose="02020603050405020304" pitchFamily="18" charset="0"/>
                          <a:cs typeface="Times New Roman" panose="02020603050405020304" pitchFamily="18" charset="0"/>
                        </a:rPr>
                        <a:t>Grand Total</a:t>
                      </a:r>
                      <a:endParaRPr lang="en-US"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200" b="1" u="none" strike="noStrike" dirty="0">
                          <a:solidFill>
                            <a:srgbClr val="002060"/>
                          </a:solidFill>
                          <a:effectLst/>
                          <a:latin typeface="Times New Roman" panose="02020603050405020304" pitchFamily="18" charset="0"/>
                          <a:cs typeface="Times New Roman" panose="02020603050405020304" pitchFamily="18" charset="0"/>
                        </a:rPr>
                        <a:t>117</a:t>
                      </a:r>
                      <a:endParaRPr lang="en-US"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4221554013"/>
                  </a:ext>
                </a:extLst>
              </a:tr>
            </a:tbl>
          </a:graphicData>
        </a:graphic>
      </p:graphicFrame>
    </p:spTree>
    <p:extLst>
      <p:ext uri="{BB962C8B-B14F-4D97-AF65-F5344CB8AC3E}">
        <p14:creationId xmlns:p14="http://schemas.microsoft.com/office/powerpoint/2010/main" val="1164232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F75754-69F6-4B31-AC61-8B4BDD11B2C4}" type="slidenum">
              <a:rPr lang="en-US" altLang="en-US" smtClean="0"/>
              <a:pPr/>
              <a:t>14</a:t>
            </a:fld>
            <a:endParaRPr lang="en-US" altLang="en-US"/>
          </a:p>
        </p:txBody>
      </p:sp>
      <p:sp>
        <p:nvSpPr>
          <p:cNvPr id="5" name="Title 1"/>
          <p:cNvSpPr>
            <a:spLocks noGrp="1"/>
          </p:cNvSpPr>
          <p:nvPr>
            <p:ph type="title"/>
          </p:nvPr>
        </p:nvSpPr>
        <p:spPr>
          <a:xfrm>
            <a:off x="914400" y="247650"/>
            <a:ext cx="7467600" cy="1143000"/>
          </a:xfrm>
        </p:spPr>
        <p:txBody>
          <a:bodyPr>
            <a:normAutofit/>
          </a:bodyPr>
          <a:lstStyle/>
          <a:p>
            <a:br>
              <a:rPr lang="en-US" sz="2800" b="1" dirty="0">
                <a:solidFill>
                  <a:srgbClr val="002060"/>
                </a:solidFill>
                <a:latin typeface="Verdana" pitchFamily="34" charset="0"/>
                <a:ea typeface="Verdana" pitchFamily="34" charset="0"/>
                <a:cs typeface="Verdana" pitchFamily="34" charset="0"/>
              </a:rPr>
            </a:br>
            <a:endParaRPr lang="en-US" sz="2200" b="1" dirty="0">
              <a:solidFill>
                <a:srgbClr val="002060"/>
              </a:solidFill>
              <a:latin typeface="Verdana" pitchFamily="34" charset="0"/>
              <a:ea typeface="Verdana" pitchFamily="34" charset="0"/>
              <a:cs typeface="Verdana" pitchFamily="34" charset="0"/>
            </a:endParaRPr>
          </a:p>
        </p:txBody>
      </p:sp>
      <p:cxnSp>
        <p:nvCxnSpPr>
          <p:cNvPr id="7" name="Straight Connector 6"/>
          <p:cNvCxnSpPr/>
          <p:nvPr/>
        </p:nvCxnSpPr>
        <p:spPr>
          <a:xfrm>
            <a:off x="762000" y="1295400"/>
            <a:ext cx="7729220" cy="0"/>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62000" y="1371600"/>
            <a:ext cx="7467600" cy="0"/>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62000" y="1447800"/>
            <a:ext cx="7162800" cy="0"/>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Picture 9" descr="houstonseal-colorsmall"/>
          <p:cNvPicPr/>
          <p:nvPr/>
        </p:nvPicPr>
        <p:blipFill>
          <a:blip r:embed="rId3" cstate="print"/>
          <a:srcRect/>
          <a:stretch>
            <a:fillRect/>
          </a:stretch>
        </p:blipFill>
        <p:spPr bwMode="auto">
          <a:xfrm>
            <a:off x="152400" y="228600"/>
            <a:ext cx="980440" cy="914400"/>
          </a:xfrm>
          <a:prstGeom prst="rect">
            <a:avLst/>
          </a:prstGeom>
          <a:noFill/>
          <a:ln w="9525">
            <a:noFill/>
            <a:miter lim="800000"/>
            <a:headEnd/>
            <a:tailEnd/>
          </a:ln>
        </p:spPr>
      </p:pic>
      <p:sp>
        <p:nvSpPr>
          <p:cNvPr id="11" name="Title 1">
            <a:extLst>
              <a:ext uri="{FF2B5EF4-FFF2-40B4-BE49-F238E27FC236}">
                <a16:creationId xmlns:a16="http://schemas.microsoft.com/office/drawing/2014/main" id="{50919BA3-AEE6-4E20-AD76-D70F0306F965}"/>
              </a:ext>
            </a:extLst>
          </p:cNvPr>
          <p:cNvSpPr txBox="1">
            <a:spLocks/>
          </p:cNvSpPr>
          <p:nvPr/>
        </p:nvSpPr>
        <p:spPr bwMode="auto">
          <a:xfrm>
            <a:off x="1066800" y="400050"/>
            <a:ext cx="746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800" b="1" dirty="0">
                <a:solidFill>
                  <a:srgbClr val="002060"/>
                </a:solidFill>
                <a:latin typeface="Times New Roman" panose="02020603050405020304" pitchFamily="18" charset="0"/>
                <a:ea typeface="Verdana" pitchFamily="34" charset="0"/>
                <a:cs typeface="Times New Roman" panose="02020603050405020304" pitchFamily="18" charset="0"/>
              </a:rPr>
              <a:t>Alternate Housing Facilities in Texas</a:t>
            </a:r>
            <a:br>
              <a:rPr lang="en-US" sz="2800" b="1" dirty="0">
                <a:solidFill>
                  <a:srgbClr val="002060"/>
                </a:solidFill>
                <a:latin typeface="Times New Roman" panose="02020603050405020304" pitchFamily="18" charset="0"/>
                <a:ea typeface="Verdana" pitchFamily="34" charset="0"/>
                <a:cs typeface="Times New Roman" panose="02020603050405020304" pitchFamily="18" charset="0"/>
              </a:rPr>
            </a:br>
            <a:endParaRPr lang="en-US" sz="2200" b="1" dirty="0">
              <a:solidFill>
                <a:srgbClr val="002060"/>
              </a:solidFill>
              <a:latin typeface="Times New Roman" panose="02020603050405020304" pitchFamily="18" charset="0"/>
              <a:ea typeface="Verdana"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1E0BFC5A-C788-4F9C-8B42-9D0BC6DB0BB7}"/>
              </a:ext>
            </a:extLst>
          </p:cNvPr>
          <p:cNvGraphicFramePr>
            <a:graphicFrameLocks noGrp="1"/>
          </p:cNvGraphicFramePr>
          <p:nvPr>
            <p:extLst>
              <p:ext uri="{D42A27DB-BD31-4B8C-83A1-F6EECF244321}">
                <p14:modId xmlns:p14="http://schemas.microsoft.com/office/powerpoint/2010/main" val="3934801878"/>
              </p:ext>
            </p:extLst>
          </p:nvPr>
        </p:nvGraphicFramePr>
        <p:xfrm>
          <a:off x="3162299" y="1975321"/>
          <a:ext cx="2362201" cy="3948757"/>
        </p:xfrm>
        <a:graphic>
          <a:graphicData uri="http://schemas.openxmlformats.org/drawingml/2006/table">
            <a:tbl>
              <a:tblPr>
                <a:tableStyleId>{5C22544A-7EE6-4342-B048-85BDC9FD1C3A}</a:tableStyleId>
              </a:tblPr>
              <a:tblGrid>
                <a:gridCol w="1787056">
                  <a:extLst>
                    <a:ext uri="{9D8B030D-6E8A-4147-A177-3AD203B41FA5}">
                      <a16:colId xmlns:a16="http://schemas.microsoft.com/office/drawing/2014/main" val="25833019"/>
                    </a:ext>
                  </a:extLst>
                </a:gridCol>
                <a:gridCol w="575145">
                  <a:extLst>
                    <a:ext uri="{9D8B030D-6E8A-4147-A177-3AD203B41FA5}">
                      <a16:colId xmlns:a16="http://schemas.microsoft.com/office/drawing/2014/main" val="3190728543"/>
                    </a:ext>
                  </a:extLst>
                </a:gridCol>
              </a:tblGrid>
              <a:tr h="419947">
                <a:tc gridSpan="2">
                  <a:txBody>
                    <a:bodyPr/>
                    <a:lstStyle/>
                    <a:p>
                      <a:pPr algn="ctr" fontAlgn="b"/>
                      <a:r>
                        <a:rPr lang="en-US" sz="2000" u="none" strike="noStrike" dirty="0">
                          <a:solidFill>
                            <a:srgbClr val="002060"/>
                          </a:solidFill>
                          <a:effectLst/>
                          <a:latin typeface="Times New Roman" panose="02020603050405020304" pitchFamily="18" charset="0"/>
                          <a:cs typeface="Times New Roman" panose="02020603050405020304" pitchFamily="18" charset="0"/>
                        </a:rPr>
                        <a:t>Top 10 Cities</a:t>
                      </a:r>
                      <a:endParaRPr lang="en-US" sz="20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78740" marR="78740" marT="39370" marB="39370" anchor="ctr"/>
                </a:tc>
                <a:tc hMerge="1">
                  <a:txBody>
                    <a:bodyPr/>
                    <a:lstStyle/>
                    <a:p>
                      <a:endParaRPr lang="en-US"/>
                    </a:p>
                  </a:txBody>
                  <a:tcPr/>
                </a:tc>
                <a:extLst>
                  <a:ext uri="{0D108BD9-81ED-4DB2-BD59-A6C34878D82A}">
                    <a16:rowId xmlns:a16="http://schemas.microsoft.com/office/drawing/2014/main" val="2769598487"/>
                  </a:ext>
                </a:extLst>
              </a:tr>
              <a:tr h="352881">
                <a:tc>
                  <a:txBody>
                    <a:bodyPr/>
                    <a:lstStyle/>
                    <a:p>
                      <a:pPr algn="l" fontAlgn="t"/>
                      <a:r>
                        <a:rPr lang="en-US" sz="1700" u="none" strike="noStrike" dirty="0">
                          <a:solidFill>
                            <a:srgbClr val="002060"/>
                          </a:solidFill>
                          <a:effectLst/>
                          <a:latin typeface="Times New Roman" panose="02020603050405020304" pitchFamily="18" charset="0"/>
                          <a:cs typeface="Times New Roman" panose="02020603050405020304" pitchFamily="18" charset="0"/>
                        </a:rPr>
                        <a:t>1. Houston</a:t>
                      </a:r>
                      <a:endParaRPr lang="en-US" sz="17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842" marR="9842" marT="9842" marB="0"/>
                </a:tc>
                <a:tc>
                  <a:txBody>
                    <a:bodyPr/>
                    <a:lstStyle/>
                    <a:p>
                      <a:pPr algn="r" fontAlgn="ctr"/>
                      <a:r>
                        <a:rPr lang="en-US" sz="1700" b="0" i="0" u="none" strike="noStrike" dirty="0">
                          <a:solidFill>
                            <a:srgbClr val="002060"/>
                          </a:solidFill>
                          <a:effectLst/>
                          <a:latin typeface="Times New Roman" panose="02020603050405020304" pitchFamily="18" charset="0"/>
                          <a:cs typeface="Times New Roman" panose="02020603050405020304" pitchFamily="18" charset="0"/>
                        </a:rPr>
                        <a:t>99</a:t>
                      </a:r>
                    </a:p>
                  </a:txBody>
                  <a:tcPr marL="9842" marR="9842" marT="9842" marB="0" anchor="ctr"/>
                </a:tc>
                <a:extLst>
                  <a:ext uri="{0D108BD9-81ED-4DB2-BD59-A6C34878D82A}">
                    <a16:rowId xmlns:a16="http://schemas.microsoft.com/office/drawing/2014/main" val="1965091546"/>
                  </a:ext>
                </a:extLst>
              </a:tr>
              <a:tr h="352881">
                <a:tc>
                  <a:txBody>
                    <a:bodyPr/>
                    <a:lstStyle/>
                    <a:p>
                      <a:pPr algn="l" fontAlgn="t"/>
                      <a:r>
                        <a:rPr lang="en-US" sz="1700" u="none" strike="noStrike" dirty="0">
                          <a:solidFill>
                            <a:srgbClr val="002060"/>
                          </a:solidFill>
                          <a:effectLst/>
                          <a:latin typeface="Times New Roman" panose="02020603050405020304" pitchFamily="18" charset="0"/>
                          <a:cs typeface="Times New Roman" panose="02020603050405020304" pitchFamily="18" charset="0"/>
                        </a:rPr>
                        <a:t>2. Austin</a:t>
                      </a:r>
                      <a:endParaRPr lang="en-US" sz="17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842" marR="9842" marT="9842" marB="0"/>
                </a:tc>
                <a:tc>
                  <a:txBody>
                    <a:bodyPr/>
                    <a:lstStyle/>
                    <a:p>
                      <a:pPr algn="r" fontAlgn="ctr"/>
                      <a:r>
                        <a:rPr lang="en-US" sz="1700" u="none" strike="noStrike" dirty="0">
                          <a:solidFill>
                            <a:srgbClr val="002060"/>
                          </a:solidFill>
                          <a:effectLst/>
                          <a:latin typeface="Times New Roman" panose="02020603050405020304" pitchFamily="18" charset="0"/>
                          <a:cs typeface="Times New Roman" panose="02020603050405020304" pitchFamily="18" charset="0"/>
                        </a:rPr>
                        <a:t>34</a:t>
                      </a:r>
                      <a:endParaRPr lang="en-US" sz="17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842" marR="9842" marT="9842" marB="0" anchor="ctr"/>
                </a:tc>
                <a:extLst>
                  <a:ext uri="{0D108BD9-81ED-4DB2-BD59-A6C34878D82A}">
                    <a16:rowId xmlns:a16="http://schemas.microsoft.com/office/drawing/2014/main" val="4038029756"/>
                  </a:ext>
                </a:extLst>
              </a:tr>
              <a:tr h="352881">
                <a:tc>
                  <a:txBody>
                    <a:bodyPr/>
                    <a:lstStyle/>
                    <a:p>
                      <a:pPr algn="l" fontAlgn="t"/>
                      <a:r>
                        <a:rPr lang="en-US" sz="1700" u="none" strike="noStrike" dirty="0">
                          <a:solidFill>
                            <a:srgbClr val="002060"/>
                          </a:solidFill>
                          <a:effectLst/>
                          <a:latin typeface="Times New Roman" panose="02020603050405020304" pitchFamily="18" charset="0"/>
                          <a:cs typeface="Times New Roman" panose="02020603050405020304" pitchFamily="18" charset="0"/>
                        </a:rPr>
                        <a:t>3. Dallas</a:t>
                      </a:r>
                      <a:endParaRPr lang="en-US" sz="17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842" marR="9842" marT="9842" marB="0"/>
                </a:tc>
                <a:tc>
                  <a:txBody>
                    <a:bodyPr/>
                    <a:lstStyle/>
                    <a:p>
                      <a:pPr algn="r" fontAlgn="ctr"/>
                      <a:r>
                        <a:rPr lang="en-US" sz="1700" u="none" strike="noStrike" dirty="0">
                          <a:solidFill>
                            <a:srgbClr val="002060"/>
                          </a:solidFill>
                          <a:effectLst/>
                          <a:latin typeface="Times New Roman" panose="02020603050405020304" pitchFamily="18" charset="0"/>
                          <a:cs typeface="Times New Roman" panose="02020603050405020304" pitchFamily="18" charset="0"/>
                        </a:rPr>
                        <a:t>30</a:t>
                      </a:r>
                      <a:endParaRPr lang="en-US" sz="17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842" marR="9842" marT="9842" marB="0" anchor="ctr"/>
                </a:tc>
                <a:extLst>
                  <a:ext uri="{0D108BD9-81ED-4DB2-BD59-A6C34878D82A}">
                    <a16:rowId xmlns:a16="http://schemas.microsoft.com/office/drawing/2014/main" val="2124159093"/>
                  </a:ext>
                </a:extLst>
              </a:tr>
              <a:tr h="352881">
                <a:tc>
                  <a:txBody>
                    <a:bodyPr/>
                    <a:lstStyle/>
                    <a:p>
                      <a:pPr algn="l" fontAlgn="t"/>
                      <a:r>
                        <a:rPr lang="en-US" sz="1700" u="none" strike="noStrike" dirty="0">
                          <a:solidFill>
                            <a:srgbClr val="002060"/>
                          </a:solidFill>
                          <a:effectLst/>
                          <a:latin typeface="Times New Roman" panose="02020603050405020304" pitchFamily="18" charset="0"/>
                          <a:cs typeface="Times New Roman" panose="02020603050405020304" pitchFamily="18" charset="0"/>
                        </a:rPr>
                        <a:t>4. Ft Worth</a:t>
                      </a:r>
                      <a:endParaRPr lang="en-US" sz="17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842" marR="9842" marT="9842" marB="0"/>
                </a:tc>
                <a:tc>
                  <a:txBody>
                    <a:bodyPr/>
                    <a:lstStyle/>
                    <a:p>
                      <a:pPr algn="r" fontAlgn="ctr"/>
                      <a:r>
                        <a:rPr lang="en-US" sz="1700" u="none" strike="noStrike" dirty="0">
                          <a:solidFill>
                            <a:srgbClr val="002060"/>
                          </a:solidFill>
                          <a:effectLst/>
                          <a:latin typeface="Times New Roman" panose="02020603050405020304" pitchFamily="18" charset="0"/>
                          <a:cs typeface="Times New Roman" panose="02020603050405020304" pitchFamily="18" charset="0"/>
                        </a:rPr>
                        <a:t>13</a:t>
                      </a:r>
                      <a:endParaRPr lang="en-US" sz="17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842" marR="9842" marT="9842" marB="0" anchor="ctr"/>
                </a:tc>
                <a:extLst>
                  <a:ext uri="{0D108BD9-81ED-4DB2-BD59-A6C34878D82A}">
                    <a16:rowId xmlns:a16="http://schemas.microsoft.com/office/drawing/2014/main" val="2340550555"/>
                  </a:ext>
                </a:extLst>
              </a:tr>
              <a:tr h="352881">
                <a:tc>
                  <a:txBody>
                    <a:bodyPr/>
                    <a:lstStyle/>
                    <a:p>
                      <a:pPr algn="l" fontAlgn="t"/>
                      <a:r>
                        <a:rPr lang="en-US" sz="1700" u="none" strike="noStrike" dirty="0">
                          <a:solidFill>
                            <a:srgbClr val="002060"/>
                          </a:solidFill>
                          <a:effectLst/>
                          <a:latin typeface="Times New Roman" panose="02020603050405020304" pitchFamily="18" charset="0"/>
                          <a:cs typeface="Times New Roman" panose="02020603050405020304" pitchFamily="18" charset="0"/>
                        </a:rPr>
                        <a:t>5. Temple</a:t>
                      </a:r>
                      <a:endParaRPr lang="en-US" sz="17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842" marR="9842" marT="9842" marB="0"/>
                </a:tc>
                <a:tc>
                  <a:txBody>
                    <a:bodyPr/>
                    <a:lstStyle/>
                    <a:p>
                      <a:pPr algn="r" fontAlgn="ctr"/>
                      <a:r>
                        <a:rPr lang="en-US" sz="1700" u="none" strike="noStrike" dirty="0">
                          <a:solidFill>
                            <a:srgbClr val="002060"/>
                          </a:solidFill>
                          <a:effectLst/>
                          <a:latin typeface="Times New Roman" panose="02020603050405020304" pitchFamily="18" charset="0"/>
                          <a:cs typeface="Times New Roman" panose="02020603050405020304" pitchFamily="18" charset="0"/>
                        </a:rPr>
                        <a:t>8</a:t>
                      </a:r>
                      <a:endParaRPr lang="en-US" sz="17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842" marR="9842" marT="9842" marB="0" anchor="ctr"/>
                </a:tc>
                <a:extLst>
                  <a:ext uri="{0D108BD9-81ED-4DB2-BD59-A6C34878D82A}">
                    <a16:rowId xmlns:a16="http://schemas.microsoft.com/office/drawing/2014/main" val="1701385983"/>
                  </a:ext>
                </a:extLst>
              </a:tr>
              <a:tr h="352881">
                <a:tc>
                  <a:txBody>
                    <a:bodyPr/>
                    <a:lstStyle/>
                    <a:p>
                      <a:pPr algn="l" fontAlgn="t"/>
                      <a:r>
                        <a:rPr lang="en-US" sz="1700" u="none" strike="noStrike" dirty="0">
                          <a:solidFill>
                            <a:srgbClr val="002060"/>
                          </a:solidFill>
                          <a:effectLst/>
                          <a:latin typeface="Times New Roman" panose="02020603050405020304" pitchFamily="18" charset="0"/>
                          <a:cs typeface="Times New Roman" panose="02020603050405020304" pitchFamily="18" charset="0"/>
                        </a:rPr>
                        <a:t>6. Waco</a:t>
                      </a:r>
                      <a:endParaRPr lang="en-US" sz="17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842" marR="9842" marT="9842" marB="0"/>
                </a:tc>
                <a:tc>
                  <a:txBody>
                    <a:bodyPr/>
                    <a:lstStyle/>
                    <a:p>
                      <a:pPr algn="r" fontAlgn="ctr"/>
                      <a:r>
                        <a:rPr lang="en-US" sz="1700" u="none" strike="noStrike" dirty="0">
                          <a:solidFill>
                            <a:srgbClr val="002060"/>
                          </a:solidFill>
                          <a:effectLst/>
                          <a:latin typeface="Times New Roman" panose="02020603050405020304" pitchFamily="18" charset="0"/>
                          <a:cs typeface="Times New Roman" panose="02020603050405020304" pitchFamily="18" charset="0"/>
                        </a:rPr>
                        <a:t>7</a:t>
                      </a:r>
                      <a:endParaRPr lang="en-US" sz="17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842" marR="9842" marT="9842" marB="0" anchor="ctr"/>
                </a:tc>
                <a:extLst>
                  <a:ext uri="{0D108BD9-81ED-4DB2-BD59-A6C34878D82A}">
                    <a16:rowId xmlns:a16="http://schemas.microsoft.com/office/drawing/2014/main" val="3891405495"/>
                  </a:ext>
                </a:extLst>
              </a:tr>
              <a:tr h="352881">
                <a:tc>
                  <a:txBody>
                    <a:bodyPr/>
                    <a:lstStyle/>
                    <a:p>
                      <a:pPr algn="l" fontAlgn="t"/>
                      <a:r>
                        <a:rPr lang="en-US" sz="1700" u="none" strike="noStrike" dirty="0">
                          <a:solidFill>
                            <a:srgbClr val="002060"/>
                          </a:solidFill>
                          <a:effectLst/>
                          <a:latin typeface="Times New Roman" panose="02020603050405020304" pitchFamily="18" charset="0"/>
                          <a:cs typeface="Times New Roman" panose="02020603050405020304" pitchFamily="18" charset="0"/>
                        </a:rPr>
                        <a:t>7. Burleson</a:t>
                      </a:r>
                      <a:endParaRPr lang="en-US" sz="17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842" marR="9842" marT="9842" marB="0"/>
                </a:tc>
                <a:tc>
                  <a:txBody>
                    <a:bodyPr/>
                    <a:lstStyle/>
                    <a:p>
                      <a:pPr algn="r" fontAlgn="ctr"/>
                      <a:r>
                        <a:rPr lang="en-US" sz="1700" u="none" strike="noStrike" dirty="0">
                          <a:solidFill>
                            <a:srgbClr val="002060"/>
                          </a:solidFill>
                          <a:effectLst/>
                          <a:latin typeface="Times New Roman" panose="02020603050405020304" pitchFamily="18" charset="0"/>
                          <a:cs typeface="Times New Roman" panose="02020603050405020304" pitchFamily="18" charset="0"/>
                        </a:rPr>
                        <a:t>5</a:t>
                      </a:r>
                      <a:endParaRPr lang="en-US" sz="17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842" marR="9842" marT="9842" marB="0" anchor="ctr"/>
                </a:tc>
                <a:extLst>
                  <a:ext uri="{0D108BD9-81ED-4DB2-BD59-A6C34878D82A}">
                    <a16:rowId xmlns:a16="http://schemas.microsoft.com/office/drawing/2014/main" val="2193217893"/>
                  </a:ext>
                </a:extLst>
              </a:tr>
              <a:tr h="352881">
                <a:tc>
                  <a:txBody>
                    <a:bodyPr/>
                    <a:lstStyle/>
                    <a:p>
                      <a:pPr algn="l" fontAlgn="t"/>
                      <a:r>
                        <a:rPr lang="en-US" sz="1700" u="none" strike="noStrike" dirty="0">
                          <a:solidFill>
                            <a:srgbClr val="002060"/>
                          </a:solidFill>
                          <a:effectLst/>
                          <a:latin typeface="Times New Roman" panose="02020603050405020304" pitchFamily="18" charset="0"/>
                          <a:cs typeface="Times New Roman" panose="02020603050405020304" pitchFamily="18" charset="0"/>
                        </a:rPr>
                        <a:t>8. San Angelo</a:t>
                      </a:r>
                      <a:endParaRPr lang="en-US" sz="17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842" marR="9842" marT="9842" marB="0"/>
                </a:tc>
                <a:tc>
                  <a:txBody>
                    <a:bodyPr/>
                    <a:lstStyle/>
                    <a:p>
                      <a:pPr algn="r" fontAlgn="ctr"/>
                      <a:r>
                        <a:rPr lang="en-US" sz="1700" u="none" strike="noStrike" dirty="0">
                          <a:solidFill>
                            <a:srgbClr val="002060"/>
                          </a:solidFill>
                          <a:effectLst/>
                          <a:latin typeface="Times New Roman" panose="02020603050405020304" pitchFamily="18" charset="0"/>
                          <a:cs typeface="Times New Roman" panose="02020603050405020304" pitchFamily="18" charset="0"/>
                        </a:rPr>
                        <a:t>5</a:t>
                      </a:r>
                      <a:endParaRPr lang="en-US" sz="17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842" marR="9842" marT="9842" marB="0" anchor="ctr"/>
                </a:tc>
                <a:extLst>
                  <a:ext uri="{0D108BD9-81ED-4DB2-BD59-A6C34878D82A}">
                    <a16:rowId xmlns:a16="http://schemas.microsoft.com/office/drawing/2014/main" val="2583079033"/>
                  </a:ext>
                </a:extLst>
              </a:tr>
              <a:tr h="352881">
                <a:tc>
                  <a:txBody>
                    <a:bodyPr/>
                    <a:lstStyle/>
                    <a:p>
                      <a:pPr algn="l" fontAlgn="t"/>
                      <a:r>
                        <a:rPr lang="en-US" sz="1700" u="none" strike="noStrike" dirty="0">
                          <a:solidFill>
                            <a:srgbClr val="002060"/>
                          </a:solidFill>
                          <a:effectLst/>
                          <a:latin typeface="Times New Roman" panose="02020603050405020304" pitchFamily="18" charset="0"/>
                          <a:cs typeface="Times New Roman" panose="02020603050405020304" pitchFamily="18" charset="0"/>
                        </a:rPr>
                        <a:t>9. Abilene</a:t>
                      </a:r>
                      <a:endParaRPr lang="en-US" sz="17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842" marR="9842" marT="9842" marB="0"/>
                </a:tc>
                <a:tc>
                  <a:txBody>
                    <a:bodyPr/>
                    <a:lstStyle/>
                    <a:p>
                      <a:pPr algn="r" fontAlgn="ctr"/>
                      <a:r>
                        <a:rPr lang="en-US" sz="1700" u="none" strike="noStrike" dirty="0">
                          <a:solidFill>
                            <a:srgbClr val="002060"/>
                          </a:solidFill>
                          <a:effectLst/>
                          <a:latin typeface="Times New Roman" panose="02020603050405020304" pitchFamily="18" charset="0"/>
                          <a:cs typeface="Times New Roman" panose="02020603050405020304" pitchFamily="18" charset="0"/>
                        </a:rPr>
                        <a:t>4</a:t>
                      </a:r>
                      <a:endParaRPr lang="en-US" sz="17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842" marR="9842" marT="9842" marB="0" anchor="ctr"/>
                </a:tc>
                <a:extLst>
                  <a:ext uri="{0D108BD9-81ED-4DB2-BD59-A6C34878D82A}">
                    <a16:rowId xmlns:a16="http://schemas.microsoft.com/office/drawing/2014/main" val="2360516585"/>
                  </a:ext>
                </a:extLst>
              </a:tr>
              <a:tr h="352881">
                <a:tc>
                  <a:txBody>
                    <a:bodyPr/>
                    <a:lstStyle/>
                    <a:p>
                      <a:pPr algn="l" fontAlgn="t"/>
                      <a:r>
                        <a:rPr lang="en-US" sz="1700" u="none" strike="noStrike" dirty="0">
                          <a:solidFill>
                            <a:srgbClr val="002060"/>
                          </a:solidFill>
                          <a:effectLst/>
                          <a:latin typeface="Times New Roman" panose="02020603050405020304" pitchFamily="18" charset="0"/>
                          <a:cs typeface="Times New Roman" panose="02020603050405020304" pitchFamily="18" charset="0"/>
                        </a:rPr>
                        <a:t>10. Garland</a:t>
                      </a:r>
                      <a:endParaRPr lang="en-US" sz="17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842" marR="9842" marT="9842" marB="0"/>
                </a:tc>
                <a:tc>
                  <a:txBody>
                    <a:bodyPr/>
                    <a:lstStyle/>
                    <a:p>
                      <a:pPr algn="r" fontAlgn="ctr"/>
                      <a:r>
                        <a:rPr lang="en-US" sz="1700" u="none" strike="noStrike" dirty="0">
                          <a:solidFill>
                            <a:srgbClr val="002060"/>
                          </a:solidFill>
                          <a:effectLst/>
                          <a:latin typeface="Times New Roman" panose="02020603050405020304" pitchFamily="18" charset="0"/>
                          <a:cs typeface="Times New Roman" panose="02020603050405020304" pitchFamily="18" charset="0"/>
                        </a:rPr>
                        <a:t>4</a:t>
                      </a:r>
                      <a:endParaRPr lang="en-US" sz="17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842" marR="9842" marT="9842" marB="0" anchor="ctr"/>
                </a:tc>
                <a:extLst>
                  <a:ext uri="{0D108BD9-81ED-4DB2-BD59-A6C34878D82A}">
                    <a16:rowId xmlns:a16="http://schemas.microsoft.com/office/drawing/2014/main" val="3768960752"/>
                  </a:ext>
                </a:extLst>
              </a:tr>
            </a:tbl>
          </a:graphicData>
        </a:graphic>
      </p:graphicFrame>
    </p:spTree>
    <p:extLst>
      <p:ext uri="{BB962C8B-B14F-4D97-AF65-F5344CB8AC3E}">
        <p14:creationId xmlns:p14="http://schemas.microsoft.com/office/powerpoint/2010/main" val="298165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F75754-69F6-4B31-AC61-8B4BDD11B2C4}" type="slidenum">
              <a:rPr lang="en-US" altLang="en-US" smtClean="0"/>
              <a:pPr/>
              <a:t>15</a:t>
            </a:fld>
            <a:endParaRPr lang="en-US" altLang="en-US"/>
          </a:p>
        </p:txBody>
      </p:sp>
      <p:sp>
        <p:nvSpPr>
          <p:cNvPr id="5" name="Title 1"/>
          <p:cNvSpPr>
            <a:spLocks noGrp="1"/>
          </p:cNvSpPr>
          <p:nvPr>
            <p:ph type="title"/>
          </p:nvPr>
        </p:nvSpPr>
        <p:spPr>
          <a:xfrm>
            <a:off x="914400" y="247650"/>
            <a:ext cx="7467600" cy="1143000"/>
          </a:xfrm>
        </p:spPr>
        <p:txBody>
          <a:bodyPr>
            <a:normAutofit/>
          </a:bodyPr>
          <a:lstStyle/>
          <a:p>
            <a:br>
              <a:rPr lang="en-US" sz="2800" b="1" dirty="0">
                <a:solidFill>
                  <a:srgbClr val="002060"/>
                </a:solidFill>
                <a:latin typeface="Verdana" pitchFamily="34" charset="0"/>
                <a:ea typeface="Verdana" pitchFamily="34" charset="0"/>
                <a:cs typeface="Verdana" pitchFamily="34" charset="0"/>
              </a:rPr>
            </a:br>
            <a:endParaRPr lang="en-US" sz="2200" b="1" dirty="0">
              <a:solidFill>
                <a:srgbClr val="002060"/>
              </a:solidFill>
              <a:latin typeface="Verdana" pitchFamily="34" charset="0"/>
              <a:ea typeface="Verdana" pitchFamily="34" charset="0"/>
              <a:cs typeface="Verdana" pitchFamily="34" charset="0"/>
            </a:endParaRPr>
          </a:p>
        </p:txBody>
      </p:sp>
      <p:cxnSp>
        <p:nvCxnSpPr>
          <p:cNvPr id="7" name="Straight Connector 6"/>
          <p:cNvCxnSpPr/>
          <p:nvPr/>
        </p:nvCxnSpPr>
        <p:spPr>
          <a:xfrm>
            <a:off x="762000" y="1295400"/>
            <a:ext cx="7729220" cy="0"/>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62000" y="1371600"/>
            <a:ext cx="7467600" cy="0"/>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62000" y="1447800"/>
            <a:ext cx="7162800" cy="0"/>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Picture 9" descr="houstonseal-colorsmall"/>
          <p:cNvPicPr/>
          <p:nvPr/>
        </p:nvPicPr>
        <p:blipFill>
          <a:blip r:embed="rId3" cstate="print"/>
          <a:srcRect/>
          <a:stretch>
            <a:fillRect/>
          </a:stretch>
        </p:blipFill>
        <p:spPr bwMode="auto">
          <a:xfrm>
            <a:off x="152400" y="228600"/>
            <a:ext cx="980440" cy="914400"/>
          </a:xfrm>
          <a:prstGeom prst="rect">
            <a:avLst/>
          </a:prstGeom>
          <a:noFill/>
          <a:ln w="9525">
            <a:noFill/>
            <a:miter lim="800000"/>
            <a:headEnd/>
            <a:tailEnd/>
          </a:ln>
        </p:spPr>
      </p:pic>
      <p:sp>
        <p:nvSpPr>
          <p:cNvPr id="11" name="Title 1">
            <a:extLst>
              <a:ext uri="{FF2B5EF4-FFF2-40B4-BE49-F238E27FC236}">
                <a16:creationId xmlns:a16="http://schemas.microsoft.com/office/drawing/2014/main" id="{50919BA3-AEE6-4E20-AD76-D70F0306F965}"/>
              </a:ext>
            </a:extLst>
          </p:cNvPr>
          <p:cNvSpPr txBox="1">
            <a:spLocks/>
          </p:cNvSpPr>
          <p:nvPr/>
        </p:nvSpPr>
        <p:spPr bwMode="auto">
          <a:xfrm>
            <a:off x="1066800" y="400050"/>
            <a:ext cx="746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800" b="1" dirty="0">
                <a:solidFill>
                  <a:srgbClr val="002060"/>
                </a:solidFill>
                <a:latin typeface="Times New Roman" panose="02020603050405020304" pitchFamily="18" charset="0"/>
                <a:ea typeface="Verdana" pitchFamily="34" charset="0"/>
                <a:cs typeface="Times New Roman" panose="02020603050405020304" pitchFamily="18" charset="0"/>
              </a:rPr>
              <a:t>Boarding Home Regulations in Texas</a:t>
            </a:r>
            <a:br>
              <a:rPr lang="en-US" sz="2800" b="1" dirty="0">
                <a:solidFill>
                  <a:srgbClr val="002060"/>
                </a:solidFill>
                <a:latin typeface="Times New Roman" panose="02020603050405020304" pitchFamily="18" charset="0"/>
                <a:ea typeface="Verdana" pitchFamily="34" charset="0"/>
                <a:cs typeface="Times New Roman" panose="02020603050405020304" pitchFamily="18" charset="0"/>
              </a:rPr>
            </a:br>
            <a:endParaRPr lang="en-US" sz="2200" b="1" dirty="0">
              <a:solidFill>
                <a:srgbClr val="002060"/>
              </a:solidFill>
              <a:latin typeface="Times New Roman" panose="02020603050405020304" pitchFamily="18" charset="0"/>
              <a:ea typeface="Verdana"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E6307DC5-FAB9-4D04-9C3F-71D0EC1A9E4B}"/>
              </a:ext>
            </a:extLst>
          </p:cNvPr>
          <p:cNvGraphicFramePr>
            <a:graphicFrameLocks noGrp="1"/>
          </p:cNvGraphicFramePr>
          <p:nvPr>
            <p:extLst>
              <p:ext uri="{D42A27DB-BD31-4B8C-83A1-F6EECF244321}">
                <p14:modId xmlns:p14="http://schemas.microsoft.com/office/powerpoint/2010/main" val="2797658714"/>
              </p:ext>
            </p:extLst>
          </p:nvPr>
        </p:nvGraphicFramePr>
        <p:xfrm>
          <a:off x="152400" y="1695450"/>
          <a:ext cx="8915401" cy="4648111"/>
        </p:xfrm>
        <a:graphic>
          <a:graphicData uri="http://schemas.openxmlformats.org/drawingml/2006/table">
            <a:tbl>
              <a:tblPr>
                <a:tableStyleId>{5C22544A-7EE6-4342-B048-85BDC9FD1C3A}</a:tableStyleId>
              </a:tblPr>
              <a:tblGrid>
                <a:gridCol w="914400">
                  <a:extLst>
                    <a:ext uri="{9D8B030D-6E8A-4147-A177-3AD203B41FA5}">
                      <a16:colId xmlns:a16="http://schemas.microsoft.com/office/drawing/2014/main" val="1913724739"/>
                    </a:ext>
                  </a:extLst>
                </a:gridCol>
                <a:gridCol w="1304242">
                  <a:extLst>
                    <a:ext uri="{9D8B030D-6E8A-4147-A177-3AD203B41FA5}">
                      <a16:colId xmlns:a16="http://schemas.microsoft.com/office/drawing/2014/main" val="1780147023"/>
                    </a:ext>
                  </a:extLst>
                </a:gridCol>
                <a:gridCol w="981758">
                  <a:extLst>
                    <a:ext uri="{9D8B030D-6E8A-4147-A177-3AD203B41FA5}">
                      <a16:colId xmlns:a16="http://schemas.microsoft.com/office/drawing/2014/main" val="218842238"/>
                    </a:ext>
                  </a:extLst>
                </a:gridCol>
                <a:gridCol w="1159754">
                  <a:extLst>
                    <a:ext uri="{9D8B030D-6E8A-4147-A177-3AD203B41FA5}">
                      <a16:colId xmlns:a16="http://schemas.microsoft.com/office/drawing/2014/main" val="1025911985"/>
                    </a:ext>
                  </a:extLst>
                </a:gridCol>
                <a:gridCol w="1796691">
                  <a:extLst>
                    <a:ext uri="{9D8B030D-6E8A-4147-A177-3AD203B41FA5}">
                      <a16:colId xmlns:a16="http://schemas.microsoft.com/office/drawing/2014/main" val="3546543937"/>
                    </a:ext>
                  </a:extLst>
                </a:gridCol>
                <a:gridCol w="1415575">
                  <a:extLst>
                    <a:ext uri="{9D8B030D-6E8A-4147-A177-3AD203B41FA5}">
                      <a16:colId xmlns:a16="http://schemas.microsoft.com/office/drawing/2014/main" val="3215522382"/>
                    </a:ext>
                  </a:extLst>
                </a:gridCol>
                <a:gridCol w="1342981">
                  <a:extLst>
                    <a:ext uri="{9D8B030D-6E8A-4147-A177-3AD203B41FA5}">
                      <a16:colId xmlns:a16="http://schemas.microsoft.com/office/drawing/2014/main" val="3155289384"/>
                    </a:ext>
                  </a:extLst>
                </a:gridCol>
              </a:tblGrid>
              <a:tr h="377030">
                <a:tc>
                  <a:txBody>
                    <a:bodyPr/>
                    <a:lstStyle/>
                    <a:p>
                      <a:pPr algn="ctr" fontAlgn="ctr"/>
                      <a:r>
                        <a:rPr lang="en-US" sz="1800" b="1" u="none" strike="noStrike" dirty="0">
                          <a:solidFill>
                            <a:srgbClr val="002060"/>
                          </a:solidFill>
                          <a:effectLst/>
                          <a:latin typeface="Times New Roman" panose="02020603050405020304" pitchFamily="18" charset="0"/>
                          <a:cs typeface="Times New Roman" panose="02020603050405020304" pitchFamily="18" charset="0"/>
                        </a:rPr>
                        <a:t>City</a:t>
                      </a:r>
                      <a:endParaRPr lang="en-US" sz="18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5801" marR="5801" marT="5801" marB="0" anchor="ctr"/>
                </a:tc>
                <a:tc>
                  <a:txBody>
                    <a:bodyPr/>
                    <a:lstStyle/>
                    <a:p>
                      <a:pPr algn="ctr" fontAlgn="ctr"/>
                      <a:r>
                        <a:rPr lang="en-US" sz="1800" b="1" u="none" strike="noStrike" dirty="0">
                          <a:solidFill>
                            <a:srgbClr val="002060"/>
                          </a:solidFill>
                          <a:effectLst/>
                          <a:latin typeface="Times New Roman" panose="02020603050405020304" pitchFamily="18" charset="0"/>
                          <a:cs typeface="Times New Roman" panose="02020603050405020304" pitchFamily="18" charset="0"/>
                        </a:rPr>
                        <a:t>Terminology</a:t>
                      </a:r>
                      <a:endParaRPr lang="en-US" sz="18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5801" marR="5801" marT="5801" marB="0" anchor="ctr"/>
                </a:tc>
                <a:tc>
                  <a:txBody>
                    <a:bodyPr/>
                    <a:lstStyle/>
                    <a:p>
                      <a:pPr algn="ctr" fontAlgn="ctr"/>
                      <a:r>
                        <a:rPr lang="en-US" sz="1800" b="1" u="none" strike="noStrike" dirty="0">
                          <a:solidFill>
                            <a:srgbClr val="002060"/>
                          </a:solidFill>
                          <a:effectLst/>
                          <a:latin typeface="Times New Roman" panose="02020603050405020304" pitchFamily="18" charset="0"/>
                          <a:cs typeface="Times New Roman" panose="02020603050405020304" pitchFamily="18" charset="0"/>
                        </a:rPr>
                        <a:t>Type</a:t>
                      </a:r>
                      <a:endParaRPr lang="en-US" sz="18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5801" marR="5801" marT="5801" marB="0" anchor="ctr"/>
                </a:tc>
                <a:tc>
                  <a:txBody>
                    <a:bodyPr/>
                    <a:lstStyle/>
                    <a:p>
                      <a:pPr algn="ctr" fontAlgn="ctr"/>
                      <a:r>
                        <a:rPr lang="en-US" sz="1800" b="1" u="none" strike="noStrike" dirty="0">
                          <a:solidFill>
                            <a:srgbClr val="002060"/>
                          </a:solidFill>
                          <a:effectLst/>
                          <a:latin typeface="Times New Roman" panose="02020603050405020304" pitchFamily="18" charset="0"/>
                          <a:cs typeface="Times New Roman" panose="02020603050405020304" pitchFamily="18" charset="0"/>
                        </a:rPr>
                        <a:t>Number of Persons</a:t>
                      </a:r>
                      <a:endParaRPr lang="en-US" sz="18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5801" marR="5801" marT="5801" marB="0" anchor="ctr"/>
                </a:tc>
                <a:tc>
                  <a:txBody>
                    <a:bodyPr/>
                    <a:lstStyle/>
                    <a:p>
                      <a:pPr algn="ctr" fontAlgn="ctr"/>
                      <a:r>
                        <a:rPr lang="en-US" sz="1800" b="1" u="none" strike="noStrike" dirty="0">
                          <a:solidFill>
                            <a:srgbClr val="002060"/>
                          </a:solidFill>
                          <a:effectLst/>
                          <a:latin typeface="Times New Roman" panose="02020603050405020304" pitchFamily="18" charset="0"/>
                          <a:cs typeface="Times New Roman" panose="02020603050405020304" pitchFamily="18" charset="0"/>
                        </a:rPr>
                        <a:t>Fee</a:t>
                      </a:r>
                      <a:endParaRPr lang="en-US" sz="18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5801" marR="5801" marT="5801" marB="0" anchor="ctr"/>
                </a:tc>
                <a:tc>
                  <a:txBody>
                    <a:bodyPr/>
                    <a:lstStyle/>
                    <a:p>
                      <a:pPr algn="ctr" fontAlgn="ctr"/>
                      <a:r>
                        <a:rPr lang="en-US" sz="1800" b="1" u="none" strike="noStrike" dirty="0">
                          <a:solidFill>
                            <a:srgbClr val="002060"/>
                          </a:solidFill>
                          <a:effectLst/>
                          <a:latin typeface="Times New Roman" panose="02020603050405020304" pitchFamily="18" charset="0"/>
                          <a:cs typeface="Times New Roman" panose="02020603050405020304" pitchFamily="18" charset="0"/>
                        </a:rPr>
                        <a:t>Building Inspection</a:t>
                      </a:r>
                      <a:endParaRPr lang="en-US" sz="18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5801" marR="5801" marT="5801" marB="0" anchor="ctr"/>
                </a:tc>
                <a:tc>
                  <a:txBody>
                    <a:bodyPr/>
                    <a:lstStyle/>
                    <a:p>
                      <a:pPr algn="ctr" fontAlgn="ctr"/>
                      <a:r>
                        <a:rPr lang="en-US" sz="1800" b="1" u="none" strike="noStrike" dirty="0">
                          <a:solidFill>
                            <a:srgbClr val="002060"/>
                          </a:solidFill>
                          <a:effectLst/>
                          <a:latin typeface="Times New Roman" panose="02020603050405020304" pitchFamily="18" charset="0"/>
                          <a:cs typeface="Times New Roman" panose="02020603050405020304" pitchFamily="18" charset="0"/>
                        </a:rPr>
                        <a:t>Certificate of Occupancy</a:t>
                      </a:r>
                      <a:endParaRPr lang="en-US" sz="18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5801" marR="5801" marT="5801" marB="0" anchor="ctr"/>
                </a:tc>
                <a:extLst>
                  <a:ext uri="{0D108BD9-81ED-4DB2-BD59-A6C34878D82A}">
                    <a16:rowId xmlns:a16="http://schemas.microsoft.com/office/drawing/2014/main" val="3767778377"/>
                  </a:ext>
                </a:extLst>
              </a:tr>
              <a:tr h="147601">
                <a:tc>
                  <a:txBody>
                    <a:bodyPr/>
                    <a:lstStyle/>
                    <a:p>
                      <a:pPr algn="ctr" fontAlgn="ctr"/>
                      <a:r>
                        <a:rPr lang="en-US" sz="1400" u="none" strike="noStrike" dirty="0">
                          <a:solidFill>
                            <a:srgbClr val="002060"/>
                          </a:solidFill>
                          <a:effectLst/>
                          <a:latin typeface="Times New Roman" panose="02020603050405020304" pitchFamily="18" charset="0"/>
                          <a:cs typeface="Times New Roman" panose="02020603050405020304" pitchFamily="18" charset="0"/>
                        </a:rPr>
                        <a:t>Austin</a:t>
                      </a:r>
                      <a:endParaRPr lang="en-US" sz="14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5801" marR="5801" marT="5801" marB="0" anchor="ctr"/>
                </a:tc>
                <a:tc gridSpan="6">
                  <a:txBody>
                    <a:bodyPr/>
                    <a:lstStyle/>
                    <a:p>
                      <a:pPr algn="ctr" fontAlgn="ctr"/>
                      <a:r>
                        <a:rPr lang="en-US" sz="1400" u="none" strike="noStrike" dirty="0">
                          <a:solidFill>
                            <a:srgbClr val="002060"/>
                          </a:solidFill>
                          <a:effectLst/>
                          <a:latin typeface="Times New Roman" panose="02020603050405020304" pitchFamily="18" charset="0"/>
                          <a:cs typeface="Times New Roman" panose="02020603050405020304" pitchFamily="18" charset="0"/>
                        </a:rPr>
                        <a:t>NA (Boarding and Rooming House)</a:t>
                      </a:r>
                      <a:endParaRPr lang="en-US" sz="14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5801" marR="5801" marT="5801"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58255106"/>
                  </a:ext>
                </a:extLst>
              </a:tr>
              <a:tr h="1217702">
                <a:tc>
                  <a:txBody>
                    <a:bodyPr/>
                    <a:lstStyle/>
                    <a:p>
                      <a:pPr algn="ctr" fontAlgn="ctr"/>
                      <a:r>
                        <a:rPr lang="en-US" sz="1400" u="none" strike="noStrike" dirty="0">
                          <a:solidFill>
                            <a:srgbClr val="002060"/>
                          </a:solidFill>
                          <a:effectLst/>
                          <a:latin typeface="Times New Roman" panose="02020603050405020304" pitchFamily="18" charset="0"/>
                          <a:cs typeface="Times New Roman" panose="02020603050405020304" pitchFamily="18" charset="0"/>
                        </a:rPr>
                        <a:t>Dallas</a:t>
                      </a:r>
                      <a:endParaRPr lang="en-US" sz="14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5801" marR="5801" marT="5801" marB="0" anchor="ctr"/>
                </a:tc>
                <a:tc>
                  <a:txBody>
                    <a:bodyPr/>
                    <a:lstStyle/>
                    <a:p>
                      <a:pPr algn="ctr" fontAlgn="ctr"/>
                      <a:r>
                        <a:rPr lang="en-US" sz="1400" u="none" strike="noStrike" dirty="0">
                          <a:solidFill>
                            <a:srgbClr val="002060"/>
                          </a:solidFill>
                          <a:effectLst/>
                          <a:latin typeface="Times New Roman" panose="02020603050405020304" pitchFamily="18" charset="0"/>
                          <a:cs typeface="Times New Roman" panose="02020603050405020304" pitchFamily="18" charset="0"/>
                        </a:rPr>
                        <a:t>Boarding Home</a:t>
                      </a:r>
                      <a:endParaRPr lang="en-US" sz="14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5801" marR="5801" marT="5801" marB="0" anchor="ctr"/>
                </a:tc>
                <a:tc>
                  <a:txBody>
                    <a:bodyPr/>
                    <a:lstStyle/>
                    <a:p>
                      <a:pPr algn="ctr" fontAlgn="ctr"/>
                      <a:r>
                        <a:rPr lang="en-US" sz="1400" u="none" strike="noStrike" dirty="0">
                          <a:solidFill>
                            <a:srgbClr val="002060"/>
                          </a:solidFill>
                          <a:effectLst/>
                          <a:latin typeface="Times New Roman" panose="02020603050405020304" pitchFamily="18" charset="0"/>
                          <a:cs typeface="Times New Roman" panose="02020603050405020304" pitchFamily="18" charset="0"/>
                        </a:rPr>
                        <a:t>Zoning, License</a:t>
                      </a:r>
                      <a:endParaRPr lang="en-US" sz="14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5801" marR="5801" marT="5801" marB="0" anchor="ctr"/>
                </a:tc>
                <a:tc>
                  <a:txBody>
                    <a:bodyPr/>
                    <a:lstStyle/>
                    <a:p>
                      <a:pPr algn="ctr" fontAlgn="ctr"/>
                      <a:r>
                        <a:rPr lang="en-US" sz="1400" u="none" strike="noStrike" dirty="0">
                          <a:solidFill>
                            <a:srgbClr val="002060"/>
                          </a:solidFill>
                          <a:effectLst/>
                          <a:latin typeface="Times New Roman" panose="02020603050405020304" pitchFamily="18" charset="0"/>
                          <a:cs typeface="Times New Roman" panose="02020603050405020304" pitchFamily="18" charset="0"/>
                        </a:rPr>
                        <a:t>Three or more</a:t>
                      </a:r>
                      <a:endParaRPr lang="en-US" sz="14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5801" marR="5801" marT="5801" marB="0" anchor="ctr"/>
                </a:tc>
                <a:tc>
                  <a:txBody>
                    <a:bodyPr/>
                    <a:lstStyle/>
                    <a:p>
                      <a:pPr algn="ctr" fontAlgn="ctr"/>
                      <a:r>
                        <a:rPr lang="en-US" sz="1400" u="none" strike="noStrike" dirty="0">
                          <a:solidFill>
                            <a:srgbClr val="002060"/>
                          </a:solidFill>
                          <a:effectLst/>
                          <a:latin typeface="Times New Roman" panose="02020603050405020304" pitchFamily="18" charset="0"/>
                          <a:cs typeface="Times New Roman" panose="02020603050405020304" pitchFamily="18" charset="0"/>
                        </a:rPr>
                        <a:t>$500 </a:t>
                      </a:r>
                      <a:endParaRPr lang="en-US" sz="14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5801" marR="5801" marT="5801" marB="0" anchor="ctr"/>
                </a:tc>
                <a:tc>
                  <a:txBody>
                    <a:bodyPr/>
                    <a:lstStyle/>
                    <a:p>
                      <a:pPr algn="ctr" fontAlgn="ctr"/>
                      <a:r>
                        <a:rPr lang="en-US" sz="1400" u="none" strike="noStrike" dirty="0">
                          <a:solidFill>
                            <a:srgbClr val="002060"/>
                          </a:solidFill>
                          <a:effectLst/>
                          <a:latin typeface="Times New Roman" panose="02020603050405020304" pitchFamily="18" charset="0"/>
                          <a:cs typeface="Times New Roman" panose="02020603050405020304" pitchFamily="18" charset="0"/>
                        </a:rPr>
                        <a:t>Yes</a:t>
                      </a:r>
                      <a:endParaRPr lang="en-US" sz="14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5801" marR="5801" marT="5801" marB="0" anchor="ctr"/>
                </a:tc>
                <a:tc>
                  <a:txBody>
                    <a:bodyPr/>
                    <a:lstStyle/>
                    <a:p>
                      <a:pPr algn="ctr" fontAlgn="ctr"/>
                      <a:r>
                        <a:rPr lang="en-US" sz="1400" u="none" strike="noStrike">
                          <a:solidFill>
                            <a:srgbClr val="002060"/>
                          </a:solidFill>
                          <a:effectLst/>
                          <a:latin typeface="Times New Roman" panose="02020603050405020304" pitchFamily="18" charset="0"/>
                          <a:cs typeface="Times New Roman" panose="02020603050405020304" pitchFamily="18" charset="0"/>
                        </a:rPr>
                        <a:t>NA</a:t>
                      </a:r>
                      <a:endParaRPr lang="en-US" sz="1400" b="0" i="0" u="none" strike="noStrike">
                        <a:solidFill>
                          <a:srgbClr val="002060"/>
                        </a:solidFill>
                        <a:effectLst/>
                        <a:latin typeface="Times New Roman" panose="02020603050405020304" pitchFamily="18" charset="0"/>
                        <a:cs typeface="Times New Roman" panose="02020603050405020304" pitchFamily="18" charset="0"/>
                      </a:endParaRPr>
                    </a:p>
                  </a:txBody>
                  <a:tcPr marL="5801" marR="5801" marT="5801" marB="0" anchor="ctr"/>
                </a:tc>
                <a:extLst>
                  <a:ext uri="{0D108BD9-81ED-4DB2-BD59-A6C34878D82A}">
                    <a16:rowId xmlns:a16="http://schemas.microsoft.com/office/drawing/2014/main" val="3500335878"/>
                  </a:ext>
                </a:extLst>
              </a:tr>
              <a:tr h="856082">
                <a:tc>
                  <a:txBody>
                    <a:bodyPr/>
                    <a:lstStyle/>
                    <a:p>
                      <a:pPr algn="ctr" fontAlgn="ctr"/>
                      <a:r>
                        <a:rPr lang="en-US" sz="1400" u="none" strike="noStrike">
                          <a:solidFill>
                            <a:srgbClr val="002060"/>
                          </a:solidFill>
                          <a:effectLst/>
                          <a:latin typeface="Times New Roman" panose="02020603050405020304" pitchFamily="18" charset="0"/>
                          <a:cs typeface="Times New Roman" panose="02020603050405020304" pitchFamily="18" charset="0"/>
                        </a:rPr>
                        <a:t>El Paso</a:t>
                      </a:r>
                      <a:endParaRPr lang="en-US" sz="1400" b="0" i="0" u="none" strike="noStrike">
                        <a:solidFill>
                          <a:srgbClr val="002060"/>
                        </a:solidFill>
                        <a:effectLst/>
                        <a:latin typeface="Times New Roman" panose="02020603050405020304" pitchFamily="18" charset="0"/>
                        <a:cs typeface="Times New Roman" panose="02020603050405020304" pitchFamily="18" charset="0"/>
                      </a:endParaRPr>
                    </a:p>
                  </a:txBody>
                  <a:tcPr marL="5801" marR="5801" marT="5801" marB="0" anchor="ctr"/>
                </a:tc>
                <a:tc>
                  <a:txBody>
                    <a:bodyPr/>
                    <a:lstStyle/>
                    <a:p>
                      <a:pPr algn="ctr" fontAlgn="ctr"/>
                      <a:r>
                        <a:rPr lang="en-US" sz="1400" u="none" strike="noStrike" dirty="0">
                          <a:solidFill>
                            <a:srgbClr val="002060"/>
                          </a:solidFill>
                          <a:effectLst/>
                          <a:latin typeface="Times New Roman" panose="02020603050405020304" pitchFamily="18" charset="0"/>
                          <a:cs typeface="Times New Roman" panose="02020603050405020304" pitchFamily="18" charset="0"/>
                        </a:rPr>
                        <a:t>Boarding Home</a:t>
                      </a:r>
                      <a:endParaRPr lang="en-US" sz="14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5801" marR="5801" marT="5801" marB="0" anchor="ctr"/>
                </a:tc>
                <a:tc>
                  <a:txBody>
                    <a:bodyPr/>
                    <a:lstStyle/>
                    <a:p>
                      <a:pPr algn="ctr" fontAlgn="ctr"/>
                      <a:r>
                        <a:rPr lang="en-US" sz="1400" u="none" strike="noStrike" dirty="0">
                          <a:solidFill>
                            <a:srgbClr val="002060"/>
                          </a:solidFill>
                          <a:effectLst/>
                          <a:latin typeface="Times New Roman" panose="02020603050405020304" pitchFamily="18" charset="0"/>
                          <a:cs typeface="Times New Roman" panose="02020603050405020304" pitchFamily="18" charset="0"/>
                        </a:rPr>
                        <a:t>Zoning, License</a:t>
                      </a:r>
                      <a:endParaRPr lang="en-US" sz="14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5801" marR="5801" marT="5801" marB="0" anchor="ctr"/>
                </a:tc>
                <a:tc>
                  <a:txBody>
                    <a:bodyPr/>
                    <a:lstStyle/>
                    <a:p>
                      <a:pPr algn="ctr" fontAlgn="ctr"/>
                      <a:r>
                        <a:rPr lang="en-US" sz="1400" u="none" strike="noStrike" dirty="0">
                          <a:solidFill>
                            <a:srgbClr val="002060"/>
                          </a:solidFill>
                          <a:effectLst/>
                          <a:latin typeface="Times New Roman" panose="02020603050405020304" pitchFamily="18" charset="0"/>
                          <a:cs typeface="Times New Roman" panose="02020603050405020304" pitchFamily="18" charset="0"/>
                        </a:rPr>
                        <a:t>Minimum: 3</a:t>
                      </a:r>
                      <a:br>
                        <a:rPr lang="en-US" sz="1400" u="none" strike="noStrike" dirty="0">
                          <a:solidFill>
                            <a:srgbClr val="002060"/>
                          </a:solidFill>
                          <a:effectLst/>
                          <a:latin typeface="Times New Roman" panose="02020603050405020304" pitchFamily="18" charset="0"/>
                          <a:cs typeface="Times New Roman" panose="02020603050405020304" pitchFamily="18" charset="0"/>
                        </a:rPr>
                      </a:br>
                      <a:r>
                        <a:rPr lang="en-US" sz="1400" u="none" strike="noStrike" dirty="0">
                          <a:solidFill>
                            <a:srgbClr val="002060"/>
                          </a:solidFill>
                          <a:effectLst/>
                          <a:latin typeface="Times New Roman" panose="02020603050405020304" pitchFamily="18" charset="0"/>
                          <a:cs typeface="Times New Roman" panose="02020603050405020304" pitchFamily="18" charset="0"/>
                        </a:rPr>
                        <a:t>Maximum: 6</a:t>
                      </a:r>
                      <a:endParaRPr lang="en-US" sz="14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5801" marR="5801" marT="5801" marB="0" anchor="ctr"/>
                </a:tc>
                <a:tc>
                  <a:txBody>
                    <a:bodyPr/>
                    <a:lstStyle/>
                    <a:p>
                      <a:pPr algn="ctr" fontAlgn="ctr"/>
                      <a:r>
                        <a:rPr lang="en-US" sz="1400" u="none" strike="noStrike" dirty="0">
                          <a:solidFill>
                            <a:srgbClr val="002060"/>
                          </a:solidFill>
                          <a:effectLst/>
                          <a:latin typeface="Times New Roman" panose="02020603050405020304" pitchFamily="18" charset="0"/>
                          <a:cs typeface="Times New Roman" panose="02020603050405020304" pitchFamily="18" charset="0"/>
                        </a:rPr>
                        <a:t>$264 </a:t>
                      </a:r>
                      <a:endParaRPr lang="en-US" sz="14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5801" marR="5801" marT="5801" marB="0" anchor="ctr"/>
                </a:tc>
                <a:tc>
                  <a:txBody>
                    <a:bodyPr/>
                    <a:lstStyle/>
                    <a:p>
                      <a:pPr algn="ctr" fontAlgn="ctr"/>
                      <a:r>
                        <a:rPr lang="en-US" sz="1400" u="none" strike="noStrike" dirty="0">
                          <a:solidFill>
                            <a:srgbClr val="002060"/>
                          </a:solidFill>
                          <a:effectLst/>
                          <a:latin typeface="Times New Roman" panose="02020603050405020304" pitchFamily="18" charset="0"/>
                          <a:cs typeface="Times New Roman" panose="02020603050405020304" pitchFamily="18" charset="0"/>
                        </a:rPr>
                        <a:t>Yes</a:t>
                      </a:r>
                      <a:endParaRPr lang="en-US" sz="14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5801" marR="5801" marT="5801" marB="0" anchor="ctr"/>
                </a:tc>
                <a:tc>
                  <a:txBody>
                    <a:bodyPr/>
                    <a:lstStyle/>
                    <a:p>
                      <a:pPr algn="ctr" fontAlgn="ctr"/>
                      <a:r>
                        <a:rPr lang="en-US" sz="1400" u="none" strike="noStrike" dirty="0">
                          <a:solidFill>
                            <a:srgbClr val="002060"/>
                          </a:solidFill>
                          <a:effectLst/>
                          <a:latin typeface="Times New Roman" panose="02020603050405020304" pitchFamily="18" charset="0"/>
                          <a:cs typeface="Times New Roman" panose="02020603050405020304" pitchFamily="18" charset="0"/>
                        </a:rPr>
                        <a:t>Yes</a:t>
                      </a:r>
                      <a:endParaRPr lang="en-US" sz="14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5801" marR="5801" marT="5801" marB="0" anchor="ctr"/>
                </a:tc>
                <a:extLst>
                  <a:ext uri="{0D108BD9-81ED-4DB2-BD59-A6C34878D82A}">
                    <a16:rowId xmlns:a16="http://schemas.microsoft.com/office/drawing/2014/main" val="626810909"/>
                  </a:ext>
                </a:extLst>
              </a:tr>
              <a:tr h="295201">
                <a:tc>
                  <a:txBody>
                    <a:bodyPr/>
                    <a:lstStyle/>
                    <a:p>
                      <a:pPr algn="ctr" fontAlgn="ctr"/>
                      <a:r>
                        <a:rPr lang="en-US" sz="1400" u="none" strike="noStrike">
                          <a:solidFill>
                            <a:srgbClr val="002060"/>
                          </a:solidFill>
                          <a:effectLst/>
                          <a:latin typeface="Times New Roman" panose="02020603050405020304" pitchFamily="18" charset="0"/>
                          <a:cs typeface="Times New Roman" panose="02020603050405020304" pitchFamily="18" charset="0"/>
                        </a:rPr>
                        <a:t>Fort Worth</a:t>
                      </a:r>
                      <a:endParaRPr lang="en-US" sz="1400" b="0" i="0" u="none" strike="noStrike">
                        <a:solidFill>
                          <a:srgbClr val="002060"/>
                        </a:solidFill>
                        <a:effectLst/>
                        <a:latin typeface="Times New Roman" panose="02020603050405020304" pitchFamily="18" charset="0"/>
                        <a:cs typeface="Times New Roman" panose="02020603050405020304" pitchFamily="18" charset="0"/>
                      </a:endParaRPr>
                    </a:p>
                  </a:txBody>
                  <a:tcPr marL="5801" marR="5801" marT="5801" marB="0" anchor="ctr"/>
                </a:tc>
                <a:tc gridSpan="6">
                  <a:txBody>
                    <a:bodyPr/>
                    <a:lstStyle/>
                    <a:p>
                      <a:pPr algn="ctr" fontAlgn="ctr"/>
                      <a:r>
                        <a:rPr lang="en-US" sz="1400" u="none" strike="noStrike" dirty="0">
                          <a:solidFill>
                            <a:srgbClr val="002060"/>
                          </a:solidFill>
                          <a:effectLst/>
                          <a:latin typeface="Times New Roman" panose="02020603050405020304" pitchFamily="18" charset="0"/>
                          <a:cs typeface="Times New Roman" panose="02020603050405020304" pitchFamily="18" charset="0"/>
                        </a:rPr>
                        <a:t>NA (Boarding House)</a:t>
                      </a:r>
                      <a:endParaRPr lang="en-US" sz="14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5801" marR="5801" marT="5801"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71921853"/>
                  </a:ext>
                </a:extLst>
              </a:tr>
              <a:tr h="752762">
                <a:tc>
                  <a:txBody>
                    <a:bodyPr/>
                    <a:lstStyle/>
                    <a:p>
                      <a:pPr algn="ctr" fontAlgn="ctr"/>
                      <a:r>
                        <a:rPr lang="en-US" sz="1400" b="0" i="0" u="none" strike="noStrike" dirty="0">
                          <a:solidFill>
                            <a:srgbClr val="002060"/>
                          </a:solidFill>
                          <a:effectLst/>
                          <a:latin typeface="Times New Roman" panose="02020603050405020304" pitchFamily="18" charset="0"/>
                          <a:cs typeface="Times New Roman" panose="02020603050405020304" pitchFamily="18" charset="0"/>
                        </a:rPr>
                        <a:t>Houston*</a:t>
                      </a:r>
                    </a:p>
                  </a:txBody>
                  <a:tcPr marL="5801" marR="5801" marT="5801" marB="0" anchor="ctr"/>
                </a:tc>
                <a:tc>
                  <a:txBody>
                    <a:bodyPr/>
                    <a:lstStyle/>
                    <a:p>
                      <a:pPr algn="ctr" fontAlgn="ctr"/>
                      <a:r>
                        <a:rPr lang="en-US" sz="1400" b="0" i="0" u="none" strike="noStrike" dirty="0">
                          <a:solidFill>
                            <a:srgbClr val="002060"/>
                          </a:solidFill>
                          <a:effectLst/>
                          <a:latin typeface="Times New Roman" panose="02020603050405020304" pitchFamily="18" charset="0"/>
                          <a:cs typeface="Times New Roman" panose="02020603050405020304" pitchFamily="18" charset="0"/>
                        </a:rPr>
                        <a:t>Boarding Home</a:t>
                      </a:r>
                    </a:p>
                  </a:txBody>
                  <a:tcPr marL="5801" marR="5801" marT="5801" marB="0" anchor="ctr"/>
                </a:tc>
                <a:tc>
                  <a:txBody>
                    <a:bodyPr/>
                    <a:lstStyle/>
                    <a:p>
                      <a:pPr algn="ctr" fontAlgn="ctr"/>
                      <a:r>
                        <a:rPr lang="en-US" sz="1400" b="0" i="0" u="none" strike="noStrike" dirty="0">
                          <a:solidFill>
                            <a:srgbClr val="002060"/>
                          </a:solidFill>
                          <a:effectLst/>
                          <a:latin typeface="Times New Roman" panose="02020603050405020304" pitchFamily="18" charset="0"/>
                          <a:cs typeface="Times New Roman" panose="02020603050405020304" pitchFamily="18" charset="0"/>
                        </a:rPr>
                        <a:t>Registration</a:t>
                      </a:r>
                    </a:p>
                  </a:txBody>
                  <a:tcPr marL="5801" marR="5801" marT="5801" marB="0" anchor="ctr"/>
                </a:tc>
                <a:tc>
                  <a:txBody>
                    <a:bodyPr/>
                    <a:lstStyle/>
                    <a:p>
                      <a:pPr algn="ctr" fontAlgn="ctr"/>
                      <a:r>
                        <a:rPr lang="en-US" sz="1400" b="0" i="0" u="none" strike="noStrike">
                          <a:solidFill>
                            <a:srgbClr val="002060"/>
                          </a:solidFill>
                          <a:effectLst/>
                          <a:latin typeface="Times New Roman" panose="02020603050405020304" pitchFamily="18" charset="0"/>
                          <a:cs typeface="Times New Roman" panose="02020603050405020304" pitchFamily="18" charset="0"/>
                        </a:rPr>
                        <a:t>Three or more</a:t>
                      </a:r>
                      <a:endParaRPr lang="en-US" sz="14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5801" marR="5801" marT="5801" marB="0" anchor="ctr"/>
                </a:tc>
                <a:tc>
                  <a:txBody>
                    <a:bodyPr/>
                    <a:lstStyle/>
                    <a:p>
                      <a:pPr algn="ctr" fontAlgn="ctr"/>
                      <a:r>
                        <a:rPr lang="en-US" sz="1400" b="0" i="0" u="none" strike="noStrike" dirty="0">
                          <a:solidFill>
                            <a:srgbClr val="002060"/>
                          </a:solidFill>
                          <a:effectLst/>
                          <a:latin typeface="Times New Roman" panose="02020603050405020304" pitchFamily="18" charset="0"/>
                          <a:cs typeface="Times New Roman" panose="02020603050405020304" pitchFamily="18" charset="0"/>
                        </a:rPr>
                        <a:t>$130.57</a:t>
                      </a:r>
                    </a:p>
                  </a:txBody>
                  <a:tcPr marL="5801" marR="5801" marT="5801" marB="0" anchor="ctr"/>
                </a:tc>
                <a:tc>
                  <a:txBody>
                    <a:bodyPr/>
                    <a:lstStyle/>
                    <a:p>
                      <a:pPr algn="ctr" fontAlgn="ctr"/>
                      <a:r>
                        <a:rPr lang="en-US" sz="1400" b="0" i="0" u="none" strike="noStrike" dirty="0">
                          <a:solidFill>
                            <a:srgbClr val="002060"/>
                          </a:solidFill>
                          <a:effectLst/>
                          <a:latin typeface="Times New Roman" panose="02020603050405020304" pitchFamily="18" charset="0"/>
                          <a:cs typeface="Times New Roman" panose="02020603050405020304" pitchFamily="18" charset="0"/>
                        </a:rPr>
                        <a:t>Fire Safety Only</a:t>
                      </a:r>
                    </a:p>
                  </a:txBody>
                  <a:tcPr marL="5801" marR="5801" marT="5801" marB="0" anchor="ctr"/>
                </a:tc>
                <a:tc>
                  <a:txBody>
                    <a:bodyPr/>
                    <a:lstStyle/>
                    <a:p>
                      <a:pPr algn="ctr" fontAlgn="ctr"/>
                      <a:r>
                        <a:rPr lang="en-US" sz="1400" b="0" i="0" u="none" strike="noStrike" dirty="0">
                          <a:solidFill>
                            <a:srgbClr val="002060"/>
                          </a:solidFill>
                          <a:effectLst/>
                          <a:latin typeface="Times New Roman" panose="02020603050405020304" pitchFamily="18" charset="0"/>
                          <a:cs typeface="Times New Roman" panose="02020603050405020304" pitchFamily="18" charset="0"/>
                        </a:rPr>
                        <a:t>No</a:t>
                      </a:r>
                    </a:p>
                  </a:txBody>
                  <a:tcPr marL="5801" marR="5801" marT="5801" marB="0" anchor="ctr"/>
                </a:tc>
                <a:extLst>
                  <a:ext uri="{0D108BD9-81ED-4DB2-BD59-A6C34878D82A}">
                    <a16:rowId xmlns:a16="http://schemas.microsoft.com/office/drawing/2014/main" val="4192697780"/>
                  </a:ext>
                </a:extLst>
              </a:tr>
              <a:tr h="752762">
                <a:tc>
                  <a:txBody>
                    <a:bodyPr/>
                    <a:lstStyle/>
                    <a:p>
                      <a:pPr algn="ctr" fontAlgn="ctr"/>
                      <a:r>
                        <a:rPr lang="en-US" sz="1400" u="none" strike="noStrike" dirty="0">
                          <a:solidFill>
                            <a:srgbClr val="002060"/>
                          </a:solidFill>
                          <a:effectLst/>
                          <a:latin typeface="Times New Roman" panose="02020603050405020304" pitchFamily="18" charset="0"/>
                          <a:cs typeface="Times New Roman" panose="02020603050405020304" pitchFamily="18" charset="0"/>
                        </a:rPr>
                        <a:t>San Antonio</a:t>
                      </a:r>
                      <a:endParaRPr lang="en-US" sz="14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5801" marR="5801" marT="5801" marB="0" anchor="ctr"/>
                </a:tc>
                <a:tc>
                  <a:txBody>
                    <a:bodyPr/>
                    <a:lstStyle/>
                    <a:p>
                      <a:pPr algn="ctr" fontAlgn="ctr"/>
                      <a:r>
                        <a:rPr lang="en-US" sz="1400" u="none" strike="noStrike">
                          <a:solidFill>
                            <a:srgbClr val="002060"/>
                          </a:solidFill>
                          <a:effectLst/>
                          <a:latin typeface="Times New Roman" panose="02020603050405020304" pitchFamily="18" charset="0"/>
                          <a:cs typeface="Times New Roman" panose="02020603050405020304" pitchFamily="18" charset="0"/>
                        </a:rPr>
                        <a:t>Boarding Home</a:t>
                      </a:r>
                      <a:endParaRPr lang="en-US" sz="1400" b="0" i="0" u="none" strike="noStrike">
                        <a:solidFill>
                          <a:srgbClr val="002060"/>
                        </a:solidFill>
                        <a:effectLst/>
                        <a:latin typeface="Times New Roman" panose="02020603050405020304" pitchFamily="18" charset="0"/>
                        <a:cs typeface="Times New Roman" panose="02020603050405020304" pitchFamily="18" charset="0"/>
                      </a:endParaRPr>
                    </a:p>
                  </a:txBody>
                  <a:tcPr marL="5801" marR="5801" marT="5801" marB="0" anchor="ctr"/>
                </a:tc>
                <a:tc>
                  <a:txBody>
                    <a:bodyPr/>
                    <a:lstStyle/>
                    <a:p>
                      <a:pPr algn="ctr" fontAlgn="ctr"/>
                      <a:r>
                        <a:rPr lang="en-US" sz="1400" u="none" strike="noStrike" dirty="0">
                          <a:solidFill>
                            <a:srgbClr val="002060"/>
                          </a:solidFill>
                          <a:effectLst/>
                          <a:latin typeface="Times New Roman" panose="02020603050405020304" pitchFamily="18" charset="0"/>
                          <a:cs typeface="Times New Roman" panose="02020603050405020304" pitchFamily="18" charset="0"/>
                        </a:rPr>
                        <a:t>Zoning, Permit</a:t>
                      </a:r>
                      <a:endParaRPr lang="en-US" sz="14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5801" marR="5801" marT="5801" marB="0" anchor="ctr"/>
                </a:tc>
                <a:tc>
                  <a:txBody>
                    <a:bodyPr/>
                    <a:lstStyle/>
                    <a:p>
                      <a:pPr algn="ctr" fontAlgn="ctr"/>
                      <a:r>
                        <a:rPr lang="en-US" sz="1400" u="none" strike="noStrike" dirty="0">
                          <a:solidFill>
                            <a:srgbClr val="002060"/>
                          </a:solidFill>
                          <a:effectLst/>
                          <a:latin typeface="Times New Roman" panose="02020603050405020304" pitchFamily="18" charset="0"/>
                          <a:cs typeface="Times New Roman" panose="02020603050405020304" pitchFamily="18" charset="0"/>
                        </a:rPr>
                        <a:t>Minimum: 3</a:t>
                      </a:r>
                      <a:br>
                        <a:rPr lang="en-US" sz="1400" u="none" strike="noStrike" dirty="0">
                          <a:solidFill>
                            <a:srgbClr val="002060"/>
                          </a:solidFill>
                          <a:effectLst/>
                          <a:latin typeface="Times New Roman" panose="02020603050405020304" pitchFamily="18" charset="0"/>
                          <a:cs typeface="Times New Roman" panose="02020603050405020304" pitchFamily="18" charset="0"/>
                        </a:rPr>
                      </a:br>
                      <a:r>
                        <a:rPr lang="en-US" sz="1400" u="none" strike="noStrike" dirty="0">
                          <a:solidFill>
                            <a:srgbClr val="002060"/>
                          </a:solidFill>
                          <a:effectLst/>
                          <a:latin typeface="Times New Roman" panose="02020603050405020304" pitchFamily="18" charset="0"/>
                          <a:cs typeface="Times New Roman" panose="02020603050405020304" pitchFamily="18" charset="0"/>
                        </a:rPr>
                        <a:t>Maximum: 6</a:t>
                      </a:r>
                      <a:endParaRPr lang="en-US" sz="14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5801" marR="5801" marT="5801" marB="0" anchor="ctr"/>
                </a:tc>
                <a:tc>
                  <a:txBody>
                    <a:bodyPr/>
                    <a:lstStyle/>
                    <a:p>
                      <a:pPr algn="ctr" fontAlgn="ctr"/>
                      <a:r>
                        <a:rPr lang="en-US" sz="1400" u="none" strike="noStrike" dirty="0">
                          <a:solidFill>
                            <a:srgbClr val="002060"/>
                          </a:solidFill>
                          <a:effectLst/>
                          <a:latin typeface="Times New Roman" panose="02020603050405020304" pitchFamily="18" charset="0"/>
                          <a:cs typeface="Times New Roman" panose="02020603050405020304" pitchFamily="18" charset="0"/>
                        </a:rPr>
                        <a:t>Inspection: $1000</a:t>
                      </a:r>
                      <a:endParaRPr lang="en-US" sz="14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5801" marR="5801" marT="5801" marB="0" anchor="ctr"/>
                </a:tc>
                <a:tc>
                  <a:txBody>
                    <a:bodyPr/>
                    <a:lstStyle/>
                    <a:p>
                      <a:pPr algn="ctr" fontAlgn="ctr"/>
                      <a:r>
                        <a:rPr lang="en-US" sz="1400" u="none" strike="noStrike" dirty="0">
                          <a:solidFill>
                            <a:srgbClr val="002060"/>
                          </a:solidFill>
                          <a:effectLst/>
                          <a:latin typeface="Times New Roman" panose="02020603050405020304" pitchFamily="18" charset="0"/>
                          <a:cs typeface="Times New Roman" panose="02020603050405020304" pitchFamily="18" charset="0"/>
                        </a:rPr>
                        <a:t>Yes</a:t>
                      </a:r>
                      <a:endParaRPr lang="en-US" sz="14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5801" marR="5801" marT="5801" marB="0" anchor="ctr"/>
                </a:tc>
                <a:tc>
                  <a:txBody>
                    <a:bodyPr/>
                    <a:lstStyle/>
                    <a:p>
                      <a:pPr algn="ctr" fontAlgn="ctr"/>
                      <a:r>
                        <a:rPr lang="en-US" sz="1400" u="none" strike="noStrike" dirty="0">
                          <a:solidFill>
                            <a:srgbClr val="002060"/>
                          </a:solidFill>
                          <a:effectLst/>
                          <a:latin typeface="Times New Roman" panose="02020603050405020304" pitchFamily="18" charset="0"/>
                          <a:cs typeface="Times New Roman" panose="02020603050405020304" pitchFamily="18" charset="0"/>
                        </a:rPr>
                        <a:t>Yes</a:t>
                      </a:r>
                      <a:endParaRPr lang="en-US" sz="14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5801" marR="5801" marT="5801" marB="0" anchor="ctr"/>
                </a:tc>
                <a:extLst>
                  <a:ext uri="{0D108BD9-81ED-4DB2-BD59-A6C34878D82A}">
                    <a16:rowId xmlns:a16="http://schemas.microsoft.com/office/drawing/2014/main" val="135039111"/>
                  </a:ext>
                </a:extLst>
              </a:tr>
            </a:tbl>
          </a:graphicData>
        </a:graphic>
      </p:graphicFrame>
      <p:sp>
        <p:nvSpPr>
          <p:cNvPr id="2" name="TextBox 1">
            <a:extLst>
              <a:ext uri="{FF2B5EF4-FFF2-40B4-BE49-F238E27FC236}">
                <a16:creationId xmlns:a16="http://schemas.microsoft.com/office/drawing/2014/main" id="{87244162-3FCC-42A8-B88E-480268D63AF5}"/>
              </a:ext>
            </a:extLst>
          </p:cNvPr>
          <p:cNvSpPr txBox="1"/>
          <p:nvPr/>
        </p:nvSpPr>
        <p:spPr>
          <a:xfrm>
            <a:off x="123217" y="6554039"/>
            <a:ext cx="1457450"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*Current regulations</a:t>
            </a:r>
          </a:p>
        </p:txBody>
      </p:sp>
    </p:spTree>
    <p:extLst>
      <p:ext uri="{BB962C8B-B14F-4D97-AF65-F5344CB8AC3E}">
        <p14:creationId xmlns:p14="http://schemas.microsoft.com/office/powerpoint/2010/main" val="1387316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F75754-69F6-4B31-AC61-8B4BDD11B2C4}" type="slidenum">
              <a:rPr lang="en-US" altLang="en-US" smtClean="0"/>
              <a:pPr/>
              <a:t>16</a:t>
            </a:fld>
            <a:endParaRPr lang="en-US" altLang="en-US"/>
          </a:p>
        </p:txBody>
      </p:sp>
      <p:sp>
        <p:nvSpPr>
          <p:cNvPr id="5" name="Title 1"/>
          <p:cNvSpPr>
            <a:spLocks noGrp="1"/>
          </p:cNvSpPr>
          <p:nvPr>
            <p:ph type="title"/>
          </p:nvPr>
        </p:nvSpPr>
        <p:spPr>
          <a:xfrm>
            <a:off x="914400" y="247650"/>
            <a:ext cx="7467600" cy="1143000"/>
          </a:xfrm>
        </p:spPr>
        <p:txBody>
          <a:bodyPr>
            <a:normAutofit/>
          </a:bodyPr>
          <a:lstStyle/>
          <a:p>
            <a:br>
              <a:rPr lang="en-US" sz="2800" b="1" dirty="0">
                <a:solidFill>
                  <a:srgbClr val="002060"/>
                </a:solidFill>
                <a:latin typeface="Verdana" pitchFamily="34" charset="0"/>
                <a:ea typeface="Verdana" pitchFamily="34" charset="0"/>
                <a:cs typeface="Verdana" pitchFamily="34" charset="0"/>
              </a:rPr>
            </a:br>
            <a:endParaRPr lang="en-US" sz="2200" b="1" dirty="0">
              <a:solidFill>
                <a:srgbClr val="002060"/>
              </a:solidFill>
              <a:latin typeface="Verdana" pitchFamily="34" charset="0"/>
              <a:ea typeface="Verdana" pitchFamily="34" charset="0"/>
              <a:cs typeface="Verdana" pitchFamily="34" charset="0"/>
            </a:endParaRPr>
          </a:p>
        </p:txBody>
      </p:sp>
      <p:cxnSp>
        <p:nvCxnSpPr>
          <p:cNvPr id="7" name="Straight Connector 6"/>
          <p:cNvCxnSpPr/>
          <p:nvPr/>
        </p:nvCxnSpPr>
        <p:spPr>
          <a:xfrm>
            <a:off x="762000" y="1295400"/>
            <a:ext cx="7729220" cy="0"/>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62000" y="1371600"/>
            <a:ext cx="7467600" cy="0"/>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62000" y="1447800"/>
            <a:ext cx="7162800" cy="0"/>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Picture 9" descr="houstonseal-colorsmall"/>
          <p:cNvPicPr/>
          <p:nvPr/>
        </p:nvPicPr>
        <p:blipFill>
          <a:blip r:embed="rId3" cstate="print"/>
          <a:srcRect/>
          <a:stretch>
            <a:fillRect/>
          </a:stretch>
        </p:blipFill>
        <p:spPr bwMode="auto">
          <a:xfrm>
            <a:off x="152400" y="228600"/>
            <a:ext cx="980440" cy="914400"/>
          </a:xfrm>
          <a:prstGeom prst="rect">
            <a:avLst/>
          </a:prstGeom>
          <a:noFill/>
          <a:ln w="9525">
            <a:noFill/>
            <a:miter lim="800000"/>
            <a:headEnd/>
            <a:tailEnd/>
          </a:ln>
        </p:spPr>
      </p:pic>
      <p:sp>
        <p:nvSpPr>
          <p:cNvPr id="11" name="Title 1">
            <a:extLst>
              <a:ext uri="{FF2B5EF4-FFF2-40B4-BE49-F238E27FC236}">
                <a16:creationId xmlns:a16="http://schemas.microsoft.com/office/drawing/2014/main" id="{50919BA3-AEE6-4E20-AD76-D70F0306F965}"/>
              </a:ext>
            </a:extLst>
          </p:cNvPr>
          <p:cNvSpPr txBox="1">
            <a:spLocks/>
          </p:cNvSpPr>
          <p:nvPr/>
        </p:nvSpPr>
        <p:spPr bwMode="auto">
          <a:xfrm>
            <a:off x="1066800" y="400050"/>
            <a:ext cx="746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800" b="1" dirty="0">
                <a:solidFill>
                  <a:srgbClr val="002060"/>
                </a:solidFill>
                <a:latin typeface="Times New Roman" panose="02020603050405020304" pitchFamily="18" charset="0"/>
                <a:ea typeface="Verdana" pitchFamily="34" charset="0"/>
                <a:cs typeface="Times New Roman" panose="02020603050405020304" pitchFamily="18" charset="0"/>
              </a:rPr>
              <a:t>Lodging Facility Regulations in Texas</a:t>
            </a:r>
            <a:br>
              <a:rPr lang="en-US" sz="2800" b="1" dirty="0">
                <a:solidFill>
                  <a:srgbClr val="002060"/>
                </a:solidFill>
                <a:latin typeface="Times New Roman" panose="02020603050405020304" pitchFamily="18" charset="0"/>
                <a:ea typeface="Verdana" pitchFamily="34" charset="0"/>
                <a:cs typeface="Times New Roman" panose="02020603050405020304" pitchFamily="18" charset="0"/>
              </a:rPr>
            </a:br>
            <a:endParaRPr lang="en-US" sz="2200" b="1" dirty="0">
              <a:solidFill>
                <a:srgbClr val="002060"/>
              </a:solidFill>
              <a:latin typeface="Times New Roman" panose="02020603050405020304" pitchFamily="18" charset="0"/>
              <a:ea typeface="Verdana" pitchFamily="34" charset="0"/>
              <a:cs typeface="Times New Roman" panose="02020603050405020304" pitchFamily="18" charset="0"/>
            </a:endParaRPr>
          </a:p>
        </p:txBody>
      </p:sp>
      <p:graphicFrame>
        <p:nvGraphicFramePr>
          <p:cNvPr id="12" name="Table 11">
            <a:extLst>
              <a:ext uri="{FF2B5EF4-FFF2-40B4-BE49-F238E27FC236}">
                <a16:creationId xmlns:a16="http://schemas.microsoft.com/office/drawing/2014/main" id="{325E3E79-8F5C-47AC-8091-5DF101CDF767}"/>
              </a:ext>
            </a:extLst>
          </p:cNvPr>
          <p:cNvGraphicFramePr>
            <a:graphicFrameLocks noGrp="1"/>
          </p:cNvGraphicFramePr>
          <p:nvPr>
            <p:extLst>
              <p:ext uri="{D42A27DB-BD31-4B8C-83A1-F6EECF244321}">
                <p14:modId xmlns:p14="http://schemas.microsoft.com/office/powerpoint/2010/main" val="2571658350"/>
              </p:ext>
            </p:extLst>
          </p:nvPr>
        </p:nvGraphicFramePr>
        <p:xfrm>
          <a:off x="152400" y="1600198"/>
          <a:ext cx="8839201" cy="4422545"/>
        </p:xfrm>
        <a:graphic>
          <a:graphicData uri="http://schemas.openxmlformats.org/drawingml/2006/table">
            <a:tbl>
              <a:tblPr>
                <a:tableStyleId>{5C22544A-7EE6-4342-B048-85BDC9FD1C3A}</a:tableStyleId>
              </a:tblPr>
              <a:tblGrid>
                <a:gridCol w="1001564">
                  <a:extLst>
                    <a:ext uri="{9D8B030D-6E8A-4147-A177-3AD203B41FA5}">
                      <a16:colId xmlns:a16="http://schemas.microsoft.com/office/drawing/2014/main" val="2429169291"/>
                    </a:ext>
                  </a:extLst>
                </a:gridCol>
                <a:gridCol w="1414907">
                  <a:extLst>
                    <a:ext uri="{9D8B030D-6E8A-4147-A177-3AD203B41FA5}">
                      <a16:colId xmlns:a16="http://schemas.microsoft.com/office/drawing/2014/main" val="1144278565"/>
                    </a:ext>
                  </a:extLst>
                </a:gridCol>
                <a:gridCol w="1545929">
                  <a:extLst>
                    <a:ext uri="{9D8B030D-6E8A-4147-A177-3AD203B41FA5}">
                      <a16:colId xmlns:a16="http://schemas.microsoft.com/office/drawing/2014/main" val="2907766645"/>
                    </a:ext>
                  </a:extLst>
                </a:gridCol>
                <a:gridCol w="1554150">
                  <a:extLst>
                    <a:ext uri="{9D8B030D-6E8A-4147-A177-3AD203B41FA5}">
                      <a16:colId xmlns:a16="http://schemas.microsoft.com/office/drawing/2014/main" val="2345371182"/>
                    </a:ext>
                  </a:extLst>
                </a:gridCol>
                <a:gridCol w="763099">
                  <a:extLst>
                    <a:ext uri="{9D8B030D-6E8A-4147-A177-3AD203B41FA5}">
                      <a16:colId xmlns:a16="http://schemas.microsoft.com/office/drawing/2014/main" val="747691254"/>
                    </a:ext>
                  </a:extLst>
                </a:gridCol>
                <a:gridCol w="1430807">
                  <a:extLst>
                    <a:ext uri="{9D8B030D-6E8A-4147-A177-3AD203B41FA5}">
                      <a16:colId xmlns:a16="http://schemas.microsoft.com/office/drawing/2014/main" val="1058603461"/>
                    </a:ext>
                  </a:extLst>
                </a:gridCol>
                <a:gridCol w="1128745">
                  <a:extLst>
                    <a:ext uri="{9D8B030D-6E8A-4147-A177-3AD203B41FA5}">
                      <a16:colId xmlns:a16="http://schemas.microsoft.com/office/drawing/2014/main" val="3641194241"/>
                    </a:ext>
                  </a:extLst>
                </a:gridCol>
              </a:tblGrid>
              <a:tr h="951226">
                <a:tc>
                  <a:txBody>
                    <a:bodyPr/>
                    <a:lstStyle/>
                    <a:p>
                      <a:pPr algn="ctr" fontAlgn="ctr"/>
                      <a:r>
                        <a:rPr lang="en-US" sz="1800" b="1" u="none" strike="noStrike" dirty="0">
                          <a:solidFill>
                            <a:srgbClr val="002060"/>
                          </a:solidFill>
                          <a:effectLst/>
                          <a:latin typeface="Times New Roman" panose="02020603050405020304" pitchFamily="18" charset="0"/>
                          <a:cs typeface="Times New Roman" panose="02020603050405020304" pitchFamily="18" charset="0"/>
                        </a:rPr>
                        <a:t>City</a:t>
                      </a:r>
                      <a:endParaRPr lang="en-US" sz="18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861" marR="4861" marT="4861" marB="0" anchor="ctr"/>
                </a:tc>
                <a:tc>
                  <a:txBody>
                    <a:bodyPr/>
                    <a:lstStyle/>
                    <a:p>
                      <a:pPr algn="ctr" fontAlgn="ctr"/>
                      <a:r>
                        <a:rPr lang="en-US" sz="1800" b="1" u="none" strike="noStrike" dirty="0">
                          <a:solidFill>
                            <a:srgbClr val="002060"/>
                          </a:solidFill>
                          <a:effectLst/>
                          <a:latin typeface="Times New Roman" panose="02020603050405020304" pitchFamily="18" charset="0"/>
                          <a:cs typeface="Times New Roman" panose="02020603050405020304" pitchFamily="18" charset="0"/>
                        </a:rPr>
                        <a:t>Terminology</a:t>
                      </a:r>
                      <a:endParaRPr lang="en-US" sz="18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861" marR="4861" marT="4861" marB="0" anchor="ctr"/>
                </a:tc>
                <a:tc>
                  <a:txBody>
                    <a:bodyPr/>
                    <a:lstStyle/>
                    <a:p>
                      <a:pPr algn="ctr" fontAlgn="ctr"/>
                      <a:r>
                        <a:rPr lang="en-US" sz="1800" b="1" u="none" strike="noStrike" dirty="0">
                          <a:solidFill>
                            <a:srgbClr val="002060"/>
                          </a:solidFill>
                          <a:effectLst/>
                          <a:latin typeface="Times New Roman" panose="02020603050405020304" pitchFamily="18" charset="0"/>
                          <a:cs typeface="Times New Roman" panose="02020603050405020304" pitchFamily="18" charset="0"/>
                        </a:rPr>
                        <a:t>Type</a:t>
                      </a:r>
                      <a:endParaRPr lang="en-US" sz="18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861" marR="4861" marT="4861" marB="0" anchor="ctr"/>
                </a:tc>
                <a:tc>
                  <a:txBody>
                    <a:bodyPr/>
                    <a:lstStyle/>
                    <a:p>
                      <a:pPr algn="ctr" fontAlgn="ctr"/>
                      <a:r>
                        <a:rPr lang="en-US" sz="1800" b="1" u="none" strike="noStrike" dirty="0">
                          <a:solidFill>
                            <a:srgbClr val="002060"/>
                          </a:solidFill>
                          <a:effectLst/>
                          <a:latin typeface="Times New Roman" panose="02020603050405020304" pitchFamily="18" charset="0"/>
                          <a:cs typeface="Times New Roman" panose="02020603050405020304" pitchFamily="18" charset="0"/>
                        </a:rPr>
                        <a:t>Number of Persons</a:t>
                      </a:r>
                      <a:endParaRPr lang="en-US" sz="18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861" marR="4861" marT="4861" marB="0" anchor="ctr"/>
                </a:tc>
                <a:tc>
                  <a:txBody>
                    <a:bodyPr/>
                    <a:lstStyle/>
                    <a:p>
                      <a:pPr algn="ctr" fontAlgn="ctr"/>
                      <a:r>
                        <a:rPr lang="en-US" sz="1800" b="1" u="none" strike="noStrike" dirty="0">
                          <a:solidFill>
                            <a:srgbClr val="002060"/>
                          </a:solidFill>
                          <a:effectLst/>
                          <a:latin typeface="Times New Roman" panose="02020603050405020304" pitchFamily="18" charset="0"/>
                          <a:cs typeface="Times New Roman" panose="02020603050405020304" pitchFamily="18" charset="0"/>
                        </a:rPr>
                        <a:t>Fee</a:t>
                      </a:r>
                      <a:endParaRPr lang="en-US" sz="18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861" marR="4861" marT="4861" marB="0" anchor="ctr"/>
                </a:tc>
                <a:tc>
                  <a:txBody>
                    <a:bodyPr/>
                    <a:lstStyle/>
                    <a:p>
                      <a:pPr algn="ctr" fontAlgn="ctr"/>
                      <a:r>
                        <a:rPr lang="en-US" sz="1800" b="1" u="none" strike="noStrike" dirty="0">
                          <a:solidFill>
                            <a:srgbClr val="002060"/>
                          </a:solidFill>
                          <a:effectLst/>
                          <a:latin typeface="Times New Roman" panose="02020603050405020304" pitchFamily="18" charset="0"/>
                          <a:cs typeface="Times New Roman" panose="02020603050405020304" pitchFamily="18" charset="0"/>
                        </a:rPr>
                        <a:t>Building Inspection</a:t>
                      </a:r>
                      <a:endParaRPr lang="en-US" sz="18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861" marR="4861" marT="4861" marB="0" anchor="ctr"/>
                </a:tc>
                <a:tc>
                  <a:txBody>
                    <a:bodyPr/>
                    <a:lstStyle/>
                    <a:p>
                      <a:pPr algn="ctr" fontAlgn="ctr"/>
                      <a:r>
                        <a:rPr lang="en-US" sz="1800" b="1" u="none" strike="noStrike" dirty="0">
                          <a:solidFill>
                            <a:srgbClr val="002060"/>
                          </a:solidFill>
                          <a:effectLst/>
                          <a:latin typeface="Times New Roman" panose="02020603050405020304" pitchFamily="18" charset="0"/>
                          <a:cs typeface="Times New Roman" panose="02020603050405020304" pitchFamily="18" charset="0"/>
                        </a:rPr>
                        <a:t>Certificate of Occupancy</a:t>
                      </a:r>
                      <a:endParaRPr lang="en-US" sz="18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4861" marR="4861" marT="4861" marB="0" anchor="ctr"/>
                </a:tc>
                <a:extLst>
                  <a:ext uri="{0D108BD9-81ED-4DB2-BD59-A6C34878D82A}">
                    <a16:rowId xmlns:a16="http://schemas.microsoft.com/office/drawing/2014/main" val="87711997"/>
                  </a:ext>
                </a:extLst>
              </a:tr>
              <a:tr h="801868">
                <a:tc>
                  <a:txBody>
                    <a:bodyPr/>
                    <a:lstStyle/>
                    <a:p>
                      <a:pPr algn="ctr" fontAlgn="ctr"/>
                      <a:r>
                        <a:rPr lang="en-US" sz="1600" u="none" strike="noStrike" dirty="0">
                          <a:solidFill>
                            <a:srgbClr val="002060"/>
                          </a:solidFill>
                          <a:effectLst/>
                          <a:latin typeface="Times New Roman" panose="02020603050405020304" pitchFamily="18" charset="0"/>
                          <a:cs typeface="Times New Roman" panose="02020603050405020304" pitchFamily="18" charset="0"/>
                        </a:rPr>
                        <a:t>Austin</a:t>
                      </a:r>
                      <a:endParaRPr lang="en-US"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861" marR="4861" marT="4861" marB="0" anchor="ctr"/>
                </a:tc>
                <a:tc>
                  <a:txBody>
                    <a:bodyPr/>
                    <a:lstStyle/>
                    <a:p>
                      <a:pPr algn="ctr" fontAlgn="ctr"/>
                      <a:r>
                        <a:rPr lang="en-US" sz="1600" u="none" strike="noStrike" dirty="0">
                          <a:solidFill>
                            <a:srgbClr val="002060"/>
                          </a:solidFill>
                          <a:effectLst/>
                          <a:latin typeface="Times New Roman" panose="02020603050405020304" pitchFamily="18" charset="0"/>
                          <a:cs typeface="Times New Roman" panose="02020603050405020304" pitchFamily="18" charset="0"/>
                        </a:rPr>
                        <a:t>Rooming and Boarding House</a:t>
                      </a:r>
                      <a:endParaRPr lang="en-US"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861" marR="4861" marT="4861" marB="0" anchor="ctr"/>
                </a:tc>
                <a:tc>
                  <a:txBody>
                    <a:bodyPr/>
                    <a:lstStyle/>
                    <a:p>
                      <a:pPr algn="ctr" fontAlgn="ctr"/>
                      <a:r>
                        <a:rPr lang="en-US" sz="1600" u="none" strike="noStrike" dirty="0">
                          <a:solidFill>
                            <a:srgbClr val="002060"/>
                          </a:solidFill>
                          <a:effectLst/>
                          <a:latin typeface="Times New Roman" panose="02020603050405020304" pitchFamily="18" charset="0"/>
                          <a:cs typeface="Times New Roman" panose="02020603050405020304" pitchFamily="18" charset="0"/>
                        </a:rPr>
                        <a:t>Zoning, Annual Operating License</a:t>
                      </a:r>
                      <a:endParaRPr lang="en-US"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861" marR="4861" marT="4861" marB="0" anchor="ctr"/>
                </a:tc>
                <a:tc>
                  <a:txBody>
                    <a:bodyPr/>
                    <a:lstStyle/>
                    <a:p>
                      <a:pPr algn="ctr" fontAlgn="ctr"/>
                      <a:r>
                        <a:rPr lang="en-US" sz="1600" u="none" strike="noStrike" dirty="0">
                          <a:solidFill>
                            <a:srgbClr val="002060"/>
                          </a:solidFill>
                          <a:effectLst/>
                          <a:latin typeface="Times New Roman" panose="02020603050405020304" pitchFamily="18" charset="0"/>
                          <a:cs typeface="Times New Roman" panose="02020603050405020304" pitchFamily="18" charset="0"/>
                        </a:rPr>
                        <a:t>7 or more</a:t>
                      </a:r>
                      <a:endParaRPr lang="en-US"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861" marR="4861" marT="4861" marB="0" anchor="ctr"/>
                </a:tc>
                <a:tc>
                  <a:txBody>
                    <a:bodyPr/>
                    <a:lstStyle/>
                    <a:p>
                      <a:pPr algn="ctr" fontAlgn="ctr"/>
                      <a:r>
                        <a:rPr lang="en-US" sz="1600" u="none" strike="noStrike" dirty="0">
                          <a:solidFill>
                            <a:srgbClr val="002060"/>
                          </a:solidFill>
                          <a:effectLst/>
                          <a:latin typeface="Times New Roman" panose="02020603050405020304" pitchFamily="18" charset="0"/>
                          <a:cs typeface="Times New Roman" panose="02020603050405020304" pitchFamily="18" charset="0"/>
                        </a:rPr>
                        <a:t>$308, $11 per unit</a:t>
                      </a:r>
                      <a:endParaRPr lang="en-US"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861" marR="4861" marT="4861" marB="0" anchor="ctr"/>
                </a:tc>
                <a:tc>
                  <a:txBody>
                    <a:bodyPr/>
                    <a:lstStyle/>
                    <a:p>
                      <a:pPr algn="ctr" fontAlgn="ctr"/>
                      <a:r>
                        <a:rPr lang="en-US" sz="1600" u="none" strike="noStrike">
                          <a:solidFill>
                            <a:srgbClr val="002060"/>
                          </a:solidFill>
                          <a:effectLst/>
                          <a:latin typeface="Times New Roman" panose="02020603050405020304" pitchFamily="18" charset="0"/>
                          <a:cs typeface="Times New Roman" panose="02020603050405020304" pitchFamily="18" charset="0"/>
                        </a:rPr>
                        <a:t>Yes</a:t>
                      </a:r>
                      <a:endParaRPr lang="en-US" sz="1600" b="0" i="0" u="none" strike="noStrike">
                        <a:solidFill>
                          <a:srgbClr val="002060"/>
                        </a:solidFill>
                        <a:effectLst/>
                        <a:latin typeface="Times New Roman" panose="02020603050405020304" pitchFamily="18" charset="0"/>
                        <a:cs typeface="Times New Roman" panose="02020603050405020304" pitchFamily="18" charset="0"/>
                      </a:endParaRPr>
                    </a:p>
                  </a:txBody>
                  <a:tcPr marL="4861" marR="4861" marT="4861" marB="0" anchor="ctr"/>
                </a:tc>
                <a:tc>
                  <a:txBody>
                    <a:bodyPr/>
                    <a:lstStyle/>
                    <a:p>
                      <a:pPr algn="ctr" fontAlgn="ctr"/>
                      <a:r>
                        <a:rPr lang="en-US" sz="1600" u="none" strike="noStrike" dirty="0">
                          <a:solidFill>
                            <a:srgbClr val="002060"/>
                          </a:solidFill>
                          <a:effectLst/>
                          <a:latin typeface="Times New Roman" panose="02020603050405020304" pitchFamily="18" charset="0"/>
                          <a:cs typeface="Times New Roman" panose="02020603050405020304" pitchFamily="18" charset="0"/>
                        </a:rPr>
                        <a:t>Yes</a:t>
                      </a:r>
                      <a:endParaRPr lang="en-US"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861" marR="4861" marT="4861" marB="0" anchor="ctr"/>
                </a:tc>
                <a:extLst>
                  <a:ext uri="{0D108BD9-81ED-4DB2-BD59-A6C34878D82A}">
                    <a16:rowId xmlns:a16="http://schemas.microsoft.com/office/drawing/2014/main" val="65374385"/>
                  </a:ext>
                </a:extLst>
              </a:tr>
              <a:tr h="536343">
                <a:tc>
                  <a:txBody>
                    <a:bodyPr/>
                    <a:lstStyle/>
                    <a:p>
                      <a:pPr algn="ctr" fontAlgn="ctr"/>
                      <a:r>
                        <a:rPr lang="en-US" sz="1600" u="none" strike="noStrike" dirty="0">
                          <a:solidFill>
                            <a:srgbClr val="002060"/>
                          </a:solidFill>
                          <a:effectLst/>
                          <a:latin typeface="Times New Roman" panose="02020603050405020304" pitchFamily="18" charset="0"/>
                          <a:cs typeface="Times New Roman" panose="02020603050405020304" pitchFamily="18" charset="0"/>
                        </a:rPr>
                        <a:t>Dallas</a:t>
                      </a:r>
                      <a:endParaRPr lang="en-US"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861" marR="4861" marT="4861" marB="0" anchor="ctr"/>
                </a:tc>
                <a:tc>
                  <a:txBody>
                    <a:bodyPr/>
                    <a:lstStyle/>
                    <a:p>
                      <a:pPr algn="ctr" fontAlgn="ctr"/>
                      <a:r>
                        <a:rPr lang="en-US" sz="1600" u="none" strike="noStrike" dirty="0">
                          <a:solidFill>
                            <a:srgbClr val="002060"/>
                          </a:solidFill>
                          <a:effectLst/>
                          <a:latin typeface="Times New Roman" panose="02020603050405020304" pitchFamily="18" charset="0"/>
                          <a:cs typeface="Times New Roman" panose="02020603050405020304" pitchFamily="18" charset="0"/>
                        </a:rPr>
                        <a:t>Lodging or boarding house</a:t>
                      </a:r>
                      <a:endParaRPr lang="en-US"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861" marR="4861" marT="4861" marB="0" anchor="ctr"/>
                </a:tc>
                <a:tc>
                  <a:txBody>
                    <a:bodyPr/>
                    <a:lstStyle/>
                    <a:p>
                      <a:pPr algn="ctr" fontAlgn="ctr"/>
                      <a:r>
                        <a:rPr lang="en-US" sz="1600" u="none" strike="noStrike" dirty="0">
                          <a:solidFill>
                            <a:srgbClr val="002060"/>
                          </a:solidFill>
                          <a:effectLst/>
                          <a:latin typeface="Times New Roman" panose="02020603050405020304" pitchFamily="18" charset="0"/>
                          <a:cs typeface="Times New Roman" panose="02020603050405020304" pitchFamily="18" charset="0"/>
                        </a:rPr>
                        <a:t>Zoning, Registration</a:t>
                      </a:r>
                      <a:endParaRPr lang="en-US"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861" marR="4861" marT="4861" marB="0" anchor="ctr"/>
                </a:tc>
                <a:tc>
                  <a:txBody>
                    <a:bodyPr/>
                    <a:lstStyle/>
                    <a:p>
                      <a:pPr algn="ctr" fontAlgn="ctr"/>
                      <a:r>
                        <a:rPr lang="en-US" sz="1600" u="none" strike="noStrike" dirty="0">
                          <a:solidFill>
                            <a:srgbClr val="002060"/>
                          </a:solidFill>
                          <a:effectLst/>
                          <a:latin typeface="Times New Roman" panose="02020603050405020304" pitchFamily="18" charset="0"/>
                          <a:cs typeface="Times New Roman" panose="02020603050405020304" pitchFamily="18" charset="0"/>
                        </a:rPr>
                        <a:t>5 or more</a:t>
                      </a:r>
                      <a:endParaRPr lang="en-US"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861" marR="4861" marT="4861" marB="0" anchor="ctr"/>
                </a:tc>
                <a:tc>
                  <a:txBody>
                    <a:bodyPr/>
                    <a:lstStyle/>
                    <a:p>
                      <a:pPr algn="ctr" fontAlgn="ctr"/>
                      <a:r>
                        <a:rPr lang="en-US" sz="1600" u="none" strike="noStrike" dirty="0">
                          <a:solidFill>
                            <a:srgbClr val="002060"/>
                          </a:solidFill>
                          <a:effectLst/>
                          <a:latin typeface="Times New Roman" panose="02020603050405020304" pitchFamily="18" charset="0"/>
                          <a:cs typeface="Times New Roman" panose="02020603050405020304" pitchFamily="18" charset="0"/>
                        </a:rPr>
                        <a:t>$6 per unit</a:t>
                      </a:r>
                      <a:endParaRPr lang="en-US"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861" marR="4861" marT="4861" marB="0" anchor="ctr"/>
                </a:tc>
                <a:tc>
                  <a:txBody>
                    <a:bodyPr/>
                    <a:lstStyle/>
                    <a:p>
                      <a:pPr algn="ctr" fontAlgn="ctr"/>
                      <a:r>
                        <a:rPr lang="en-US" sz="1600" u="none" strike="noStrike" dirty="0">
                          <a:solidFill>
                            <a:srgbClr val="002060"/>
                          </a:solidFill>
                          <a:effectLst/>
                          <a:latin typeface="Times New Roman" panose="02020603050405020304" pitchFamily="18" charset="0"/>
                          <a:cs typeface="Times New Roman" panose="02020603050405020304" pitchFamily="18" charset="0"/>
                        </a:rPr>
                        <a:t>Yes</a:t>
                      </a:r>
                      <a:endParaRPr lang="en-US"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861" marR="4861" marT="4861" marB="0" anchor="ctr"/>
                </a:tc>
                <a:tc>
                  <a:txBody>
                    <a:bodyPr/>
                    <a:lstStyle/>
                    <a:p>
                      <a:pPr algn="ctr" fontAlgn="ctr"/>
                      <a:r>
                        <a:rPr lang="en-US" sz="1600" u="none" strike="noStrike" dirty="0">
                          <a:solidFill>
                            <a:srgbClr val="002060"/>
                          </a:solidFill>
                          <a:effectLst/>
                          <a:latin typeface="Times New Roman" panose="02020603050405020304" pitchFamily="18" charset="0"/>
                          <a:cs typeface="Times New Roman" panose="02020603050405020304" pitchFamily="18" charset="0"/>
                        </a:rPr>
                        <a:t>Yes</a:t>
                      </a:r>
                      <a:endParaRPr lang="en-US"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861" marR="4861" marT="4861" marB="0" anchor="ctr"/>
                </a:tc>
                <a:extLst>
                  <a:ext uri="{0D108BD9-81ED-4DB2-BD59-A6C34878D82A}">
                    <a16:rowId xmlns:a16="http://schemas.microsoft.com/office/drawing/2014/main" val="631389870"/>
                  </a:ext>
                </a:extLst>
              </a:tr>
              <a:tr h="524079">
                <a:tc>
                  <a:txBody>
                    <a:bodyPr/>
                    <a:lstStyle/>
                    <a:p>
                      <a:pPr algn="ctr" fontAlgn="ctr"/>
                      <a:r>
                        <a:rPr lang="en-US" sz="1600" u="none" strike="noStrike">
                          <a:solidFill>
                            <a:srgbClr val="002060"/>
                          </a:solidFill>
                          <a:effectLst/>
                          <a:latin typeface="Times New Roman" panose="02020603050405020304" pitchFamily="18" charset="0"/>
                          <a:cs typeface="Times New Roman" panose="02020603050405020304" pitchFamily="18" charset="0"/>
                        </a:rPr>
                        <a:t>El Paso</a:t>
                      </a:r>
                      <a:endParaRPr lang="en-US" sz="1600" b="0" i="0" u="none" strike="noStrike">
                        <a:solidFill>
                          <a:srgbClr val="002060"/>
                        </a:solidFill>
                        <a:effectLst/>
                        <a:latin typeface="Times New Roman" panose="02020603050405020304" pitchFamily="18" charset="0"/>
                        <a:cs typeface="Times New Roman" panose="02020603050405020304" pitchFamily="18" charset="0"/>
                      </a:endParaRPr>
                    </a:p>
                  </a:txBody>
                  <a:tcPr marL="4861" marR="4861" marT="4861" marB="0" anchor="ctr"/>
                </a:tc>
                <a:tc>
                  <a:txBody>
                    <a:bodyPr/>
                    <a:lstStyle/>
                    <a:p>
                      <a:pPr algn="ctr" fontAlgn="ctr"/>
                      <a:r>
                        <a:rPr lang="en-US" sz="1600" u="none" strike="noStrike">
                          <a:solidFill>
                            <a:srgbClr val="002060"/>
                          </a:solidFill>
                          <a:effectLst/>
                          <a:latin typeface="Times New Roman" panose="02020603050405020304" pitchFamily="18" charset="0"/>
                          <a:cs typeface="Times New Roman" panose="02020603050405020304" pitchFamily="18" charset="0"/>
                        </a:rPr>
                        <a:t>Lodging house</a:t>
                      </a:r>
                      <a:endParaRPr lang="en-US" sz="1600" b="0" i="0" u="none" strike="noStrike">
                        <a:solidFill>
                          <a:srgbClr val="002060"/>
                        </a:solidFill>
                        <a:effectLst/>
                        <a:latin typeface="Times New Roman" panose="02020603050405020304" pitchFamily="18" charset="0"/>
                        <a:cs typeface="Times New Roman" panose="02020603050405020304" pitchFamily="18" charset="0"/>
                      </a:endParaRPr>
                    </a:p>
                  </a:txBody>
                  <a:tcPr marL="4861" marR="4861" marT="4861" marB="0" anchor="ctr"/>
                </a:tc>
                <a:tc>
                  <a:txBody>
                    <a:bodyPr/>
                    <a:lstStyle/>
                    <a:p>
                      <a:pPr algn="ctr" fontAlgn="ctr"/>
                      <a:r>
                        <a:rPr lang="en-US" sz="1600" u="none" strike="noStrike" dirty="0">
                          <a:solidFill>
                            <a:srgbClr val="002060"/>
                          </a:solidFill>
                          <a:effectLst/>
                          <a:latin typeface="Times New Roman" panose="02020603050405020304" pitchFamily="18" charset="0"/>
                          <a:cs typeface="Times New Roman" panose="02020603050405020304" pitchFamily="18" charset="0"/>
                        </a:rPr>
                        <a:t>Zoning, License</a:t>
                      </a:r>
                      <a:endParaRPr lang="en-US"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861" marR="4861" marT="4861" marB="0" anchor="ctr"/>
                </a:tc>
                <a:tc>
                  <a:txBody>
                    <a:bodyPr/>
                    <a:lstStyle/>
                    <a:p>
                      <a:pPr algn="ctr" fontAlgn="ctr"/>
                      <a:r>
                        <a:rPr lang="en-US" sz="1600" u="none" strike="noStrike" dirty="0">
                          <a:solidFill>
                            <a:srgbClr val="002060"/>
                          </a:solidFill>
                          <a:effectLst/>
                          <a:latin typeface="Times New Roman" panose="02020603050405020304" pitchFamily="18" charset="0"/>
                          <a:cs typeface="Times New Roman" panose="02020603050405020304" pitchFamily="18" charset="0"/>
                        </a:rPr>
                        <a:t>5 or more</a:t>
                      </a:r>
                      <a:endParaRPr lang="en-US"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861" marR="4861" marT="4861" marB="0" anchor="ctr"/>
                </a:tc>
                <a:tc>
                  <a:txBody>
                    <a:bodyPr/>
                    <a:lstStyle/>
                    <a:p>
                      <a:pPr algn="ctr" fontAlgn="ctr"/>
                      <a:r>
                        <a:rPr lang="en-US" sz="1600" u="none" strike="noStrike" dirty="0">
                          <a:solidFill>
                            <a:srgbClr val="002060"/>
                          </a:solidFill>
                          <a:effectLst/>
                          <a:latin typeface="Times New Roman" panose="02020603050405020304" pitchFamily="18" charset="0"/>
                          <a:cs typeface="Times New Roman" panose="02020603050405020304" pitchFamily="18" charset="0"/>
                        </a:rPr>
                        <a:t>$45 </a:t>
                      </a:r>
                      <a:endParaRPr lang="en-US"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861" marR="4861" marT="4861" marB="0" anchor="ctr"/>
                </a:tc>
                <a:tc>
                  <a:txBody>
                    <a:bodyPr/>
                    <a:lstStyle/>
                    <a:p>
                      <a:pPr algn="ctr" fontAlgn="ctr"/>
                      <a:r>
                        <a:rPr lang="en-US" sz="1600" u="none" strike="noStrike" dirty="0">
                          <a:solidFill>
                            <a:srgbClr val="002060"/>
                          </a:solidFill>
                          <a:effectLst/>
                          <a:latin typeface="Times New Roman" panose="02020603050405020304" pitchFamily="18" charset="0"/>
                          <a:cs typeface="Times New Roman" panose="02020603050405020304" pitchFamily="18" charset="0"/>
                        </a:rPr>
                        <a:t>NA</a:t>
                      </a:r>
                      <a:endParaRPr lang="en-US"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861" marR="4861" marT="4861" marB="0" anchor="ctr"/>
                </a:tc>
                <a:tc>
                  <a:txBody>
                    <a:bodyPr/>
                    <a:lstStyle/>
                    <a:p>
                      <a:pPr algn="ctr" fontAlgn="ctr"/>
                      <a:r>
                        <a:rPr lang="en-US" sz="1600" u="none" strike="noStrike" dirty="0">
                          <a:solidFill>
                            <a:srgbClr val="002060"/>
                          </a:solidFill>
                          <a:effectLst/>
                          <a:latin typeface="Times New Roman" panose="02020603050405020304" pitchFamily="18" charset="0"/>
                          <a:cs typeface="Times New Roman" panose="02020603050405020304" pitchFamily="18" charset="0"/>
                        </a:rPr>
                        <a:t>Yes</a:t>
                      </a:r>
                      <a:endParaRPr lang="en-US"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861" marR="4861" marT="4861" marB="0" anchor="ctr"/>
                </a:tc>
                <a:extLst>
                  <a:ext uri="{0D108BD9-81ED-4DB2-BD59-A6C34878D82A}">
                    <a16:rowId xmlns:a16="http://schemas.microsoft.com/office/drawing/2014/main" val="2890282095"/>
                  </a:ext>
                </a:extLst>
              </a:tr>
              <a:tr h="536343">
                <a:tc>
                  <a:txBody>
                    <a:bodyPr/>
                    <a:lstStyle/>
                    <a:p>
                      <a:pPr algn="ctr" fontAlgn="ctr"/>
                      <a:r>
                        <a:rPr lang="en-US" sz="1600" u="none" strike="noStrike">
                          <a:solidFill>
                            <a:srgbClr val="002060"/>
                          </a:solidFill>
                          <a:effectLst/>
                          <a:latin typeface="Times New Roman" panose="02020603050405020304" pitchFamily="18" charset="0"/>
                          <a:cs typeface="Times New Roman" panose="02020603050405020304" pitchFamily="18" charset="0"/>
                        </a:rPr>
                        <a:t>Fort Worth</a:t>
                      </a:r>
                      <a:endParaRPr lang="en-US" sz="1600" b="0" i="0" u="none" strike="noStrike">
                        <a:solidFill>
                          <a:srgbClr val="002060"/>
                        </a:solidFill>
                        <a:effectLst/>
                        <a:latin typeface="Times New Roman" panose="02020603050405020304" pitchFamily="18" charset="0"/>
                        <a:cs typeface="Times New Roman" panose="02020603050405020304" pitchFamily="18" charset="0"/>
                      </a:endParaRPr>
                    </a:p>
                  </a:txBody>
                  <a:tcPr marL="4861" marR="4861" marT="4861" marB="0" anchor="ctr"/>
                </a:tc>
                <a:tc>
                  <a:txBody>
                    <a:bodyPr/>
                    <a:lstStyle/>
                    <a:p>
                      <a:pPr algn="ctr" fontAlgn="ctr"/>
                      <a:r>
                        <a:rPr lang="en-US" sz="1600" u="none" strike="noStrike">
                          <a:solidFill>
                            <a:srgbClr val="002060"/>
                          </a:solidFill>
                          <a:effectLst/>
                          <a:latin typeface="Times New Roman" panose="02020603050405020304" pitchFamily="18" charset="0"/>
                          <a:cs typeface="Times New Roman" panose="02020603050405020304" pitchFamily="18" charset="0"/>
                        </a:rPr>
                        <a:t>Boarding House</a:t>
                      </a:r>
                      <a:endParaRPr lang="en-US" sz="1600" b="0" i="0" u="none" strike="noStrike">
                        <a:solidFill>
                          <a:srgbClr val="002060"/>
                        </a:solidFill>
                        <a:effectLst/>
                        <a:latin typeface="Times New Roman" panose="02020603050405020304" pitchFamily="18" charset="0"/>
                        <a:cs typeface="Times New Roman" panose="02020603050405020304" pitchFamily="18" charset="0"/>
                      </a:endParaRPr>
                    </a:p>
                  </a:txBody>
                  <a:tcPr marL="4861" marR="4861" marT="4861" marB="0" anchor="ctr"/>
                </a:tc>
                <a:tc>
                  <a:txBody>
                    <a:bodyPr/>
                    <a:lstStyle/>
                    <a:p>
                      <a:pPr algn="ctr" fontAlgn="ctr"/>
                      <a:r>
                        <a:rPr lang="en-US" sz="1600" u="none" strike="noStrike" dirty="0">
                          <a:solidFill>
                            <a:srgbClr val="002060"/>
                          </a:solidFill>
                          <a:effectLst/>
                          <a:latin typeface="Times New Roman" panose="02020603050405020304" pitchFamily="18" charset="0"/>
                          <a:cs typeface="Times New Roman" panose="02020603050405020304" pitchFamily="18" charset="0"/>
                        </a:rPr>
                        <a:t>Zoning, Registration</a:t>
                      </a:r>
                      <a:endParaRPr lang="en-US"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861" marR="4861" marT="4861" marB="0" anchor="ctr"/>
                </a:tc>
                <a:tc>
                  <a:txBody>
                    <a:bodyPr/>
                    <a:lstStyle/>
                    <a:p>
                      <a:pPr algn="ctr" fontAlgn="ctr"/>
                      <a:r>
                        <a:rPr lang="en-US" sz="1600" u="none" strike="noStrike">
                          <a:solidFill>
                            <a:srgbClr val="002060"/>
                          </a:solidFill>
                          <a:effectLst/>
                          <a:latin typeface="Times New Roman" panose="02020603050405020304" pitchFamily="18" charset="0"/>
                          <a:cs typeface="Times New Roman" panose="02020603050405020304" pitchFamily="18" charset="0"/>
                        </a:rPr>
                        <a:t>5 or more</a:t>
                      </a:r>
                      <a:endParaRPr lang="en-US" sz="1600" b="0" i="0" u="none" strike="noStrike">
                        <a:solidFill>
                          <a:srgbClr val="002060"/>
                        </a:solidFill>
                        <a:effectLst/>
                        <a:latin typeface="Times New Roman" panose="02020603050405020304" pitchFamily="18" charset="0"/>
                        <a:cs typeface="Times New Roman" panose="02020603050405020304" pitchFamily="18" charset="0"/>
                      </a:endParaRPr>
                    </a:p>
                  </a:txBody>
                  <a:tcPr marL="4861" marR="4861" marT="4861" marB="0" anchor="ctr"/>
                </a:tc>
                <a:tc>
                  <a:txBody>
                    <a:bodyPr/>
                    <a:lstStyle/>
                    <a:p>
                      <a:pPr algn="ctr" fontAlgn="ctr"/>
                      <a:r>
                        <a:rPr lang="en-US" sz="1600" u="none" strike="noStrike">
                          <a:solidFill>
                            <a:srgbClr val="002060"/>
                          </a:solidFill>
                          <a:effectLst/>
                          <a:latin typeface="Times New Roman" panose="02020603050405020304" pitchFamily="18" charset="0"/>
                          <a:cs typeface="Times New Roman" panose="02020603050405020304" pitchFamily="18" charset="0"/>
                        </a:rPr>
                        <a:t>NA</a:t>
                      </a:r>
                      <a:endParaRPr lang="en-US" sz="1600" b="0" i="0" u="none" strike="noStrike">
                        <a:solidFill>
                          <a:srgbClr val="002060"/>
                        </a:solidFill>
                        <a:effectLst/>
                        <a:latin typeface="Times New Roman" panose="02020603050405020304" pitchFamily="18" charset="0"/>
                        <a:cs typeface="Times New Roman" panose="02020603050405020304" pitchFamily="18" charset="0"/>
                      </a:endParaRPr>
                    </a:p>
                  </a:txBody>
                  <a:tcPr marL="4861" marR="4861" marT="4861" marB="0" anchor="ctr"/>
                </a:tc>
                <a:tc>
                  <a:txBody>
                    <a:bodyPr/>
                    <a:lstStyle/>
                    <a:p>
                      <a:pPr algn="ctr" fontAlgn="ctr"/>
                      <a:r>
                        <a:rPr lang="en-US" sz="1600" u="none" strike="noStrike" dirty="0">
                          <a:solidFill>
                            <a:srgbClr val="002060"/>
                          </a:solidFill>
                          <a:effectLst/>
                          <a:latin typeface="Times New Roman" panose="02020603050405020304" pitchFamily="18" charset="0"/>
                          <a:cs typeface="Times New Roman" panose="02020603050405020304" pitchFamily="18" charset="0"/>
                        </a:rPr>
                        <a:t>Yes</a:t>
                      </a:r>
                      <a:endParaRPr lang="en-US"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861" marR="4861" marT="4861" marB="0" anchor="ctr"/>
                </a:tc>
                <a:tc>
                  <a:txBody>
                    <a:bodyPr/>
                    <a:lstStyle/>
                    <a:p>
                      <a:pPr algn="ctr" fontAlgn="ctr"/>
                      <a:r>
                        <a:rPr lang="en-US" sz="1600" u="none" strike="noStrike">
                          <a:solidFill>
                            <a:srgbClr val="002060"/>
                          </a:solidFill>
                          <a:effectLst/>
                          <a:latin typeface="Times New Roman" panose="02020603050405020304" pitchFamily="18" charset="0"/>
                          <a:cs typeface="Times New Roman" panose="02020603050405020304" pitchFamily="18" charset="0"/>
                        </a:rPr>
                        <a:t>Yes</a:t>
                      </a:r>
                      <a:endParaRPr lang="en-US" sz="1600" b="0" i="0" u="none" strike="noStrike">
                        <a:solidFill>
                          <a:srgbClr val="002060"/>
                        </a:solidFill>
                        <a:effectLst/>
                        <a:latin typeface="Times New Roman" panose="02020603050405020304" pitchFamily="18" charset="0"/>
                        <a:cs typeface="Times New Roman" panose="02020603050405020304" pitchFamily="18" charset="0"/>
                      </a:endParaRPr>
                    </a:p>
                  </a:txBody>
                  <a:tcPr marL="4861" marR="4861" marT="4861" marB="0" anchor="ctr"/>
                </a:tc>
                <a:extLst>
                  <a:ext uri="{0D108BD9-81ED-4DB2-BD59-A6C34878D82A}">
                    <a16:rowId xmlns:a16="http://schemas.microsoft.com/office/drawing/2014/main" val="2711956154"/>
                  </a:ext>
                </a:extLst>
              </a:tr>
              <a:tr h="536343">
                <a:tc>
                  <a:txBody>
                    <a:bodyPr/>
                    <a:lstStyle/>
                    <a:p>
                      <a:pPr algn="ctr" fontAlgn="ctr"/>
                      <a:r>
                        <a:rPr lang="en-US" sz="1600" b="0" i="0" u="none" strike="noStrike" dirty="0">
                          <a:solidFill>
                            <a:srgbClr val="002060"/>
                          </a:solidFill>
                          <a:effectLst/>
                          <a:latin typeface="Times New Roman" panose="02020603050405020304" pitchFamily="18" charset="0"/>
                          <a:cs typeface="Times New Roman" panose="02020603050405020304" pitchFamily="18" charset="0"/>
                        </a:rPr>
                        <a:t>Houston</a:t>
                      </a:r>
                    </a:p>
                  </a:txBody>
                  <a:tcPr marL="4861" marR="4861" marT="4861" marB="0" anchor="ctr"/>
                </a:tc>
                <a:tc gridSpan="6">
                  <a:txBody>
                    <a:bodyPr/>
                    <a:lstStyle/>
                    <a:p>
                      <a:pPr algn="ctr" fontAlgn="ctr"/>
                      <a:r>
                        <a:rPr lang="en-US" sz="1600" b="0" i="0" u="none" strike="noStrike" dirty="0">
                          <a:solidFill>
                            <a:srgbClr val="002060"/>
                          </a:solidFill>
                          <a:effectLst/>
                          <a:latin typeface="Times New Roman" panose="02020603050405020304" pitchFamily="18" charset="0"/>
                          <a:cs typeface="Times New Roman" panose="02020603050405020304" pitchFamily="18" charset="0"/>
                        </a:rPr>
                        <a:t>NA (Lodging Facility)</a:t>
                      </a:r>
                    </a:p>
                  </a:txBody>
                  <a:tcPr marL="4861" marR="4861" marT="4861" marB="0" anchor="ctr"/>
                </a:tc>
                <a:tc hMerge="1">
                  <a:txBody>
                    <a:bodyPr/>
                    <a:lstStyle/>
                    <a:p>
                      <a:pPr algn="ctr" fontAlgn="ctr"/>
                      <a:endParaRPr lang="en-US" sz="1600" b="0" i="0" u="none" strike="noStrike" dirty="0">
                        <a:solidFill>
                          <a:srgbClr val="000000"/>
                        </a:solidFill>
                        <a:effectLst/>
                        <a:latin typeface="Calibri" panose="020F0502020204030204" pitchFamily="34" charset="0"/>
                      </a:endParaRPr>
                    </a:p>
                  </a:txBody>
                  <a:tcPr marL="4861" marR="4861" marT="4861" marB="0" anchor="ctr"/>
                </a:tc>
                <a:tc hMerge="1">
                  <a:txBody>
                    <a:bodyPr/>
                    <a:lstStyle/>
                    <a:p>
                      <a:pPr algn="ctr" fontAlgn="ctr"/>
                      <a:endParaRPr lang="en-US" sz="1600" b="0" i="0" u="none" strike="noStrike" dirty="0">
                        <a:solidFill>
                          <a:srgbClr val="000000"/>
                        </a:solidFill>
                        <a:effectLst/>
                        <a:latin typeface="Calibri" panose="020F0502020204030204" pitchFamily="34" charset="0"/>
                      </a:endParaRPr>
                    </a:p>
                  </a:txBody>
                  <a:tcPr marL="4861" marR="4861" marT="4861"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80685180"/>
                  </a:ext>
                </a:extLst>
              </a:tr>
              <a:tr h="536343">
                <a:tc>
                  <a:txBody>
                    <a:bodyPr/>
                    <a:lstStyle/>
                    <a:p>
                      <a:pPr algn="ctr" fontAlgn="ctr"/>
                      <a:r>
                        <a:rPr lang="en-US" sz="1600" u="none" strike="noStrike" dirty="0">
                          <a:solidFill>
                            <a:srgbClr val="002060"/>
                          </a:solidFill>
                          <a:effectLst/>
                          <a:latin typeface="Times New Roman" panose="02020603050405020304" pitchFamily="18" charset="0"/>
                          <a:cs typeface="Times New Roman" panose="02020603050405020304" pitchFamily="18" charset="0"/>
                        </a:rPr>
                        <a:t>San Antonio</a:t>
                      </a:r>
                      <a:endParaRPr lang="en-US"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4861" marR="4861" marT="4861" marB="0" anchor="ctr"/>
                </a:tc>
                <a:tc>
                  <a:txBody>
                    <a:bodyPr/>
                    <a:lstStyle/>
                    <a:p>
                      <a:pPr algn="ctr" fontAlgn="ctr"/>
                      <a:r>
                        <a:rPr lang="en-US" sz="1600" u="none" strike="noStrike">
                          <a:solidFill>
                            <a:srgbClr val="002060"/>
                          </a:solidFill>
                          <a:effectLst/>
                          <a:latin typeface="Times New Roman" panose="02020603050405020304" pitchFamily="18" charset="0"/>
                          <a:cs typeface="Times New Roman" panose="02020603050405020304" pitchFamily="18" charset="0"/>
                        </a:rPr>
                        <a:t>Rooming house</a:t>
                      </a:r>
                      <a:endParaRPr lang="en-US" sz="1600" b="0" i="0" u="none" strike="noStrike">
                        <a:solidFill>
                          <a:srgbClr val="002060"/>
                        </a:solidFill>
                        <a:effectLst/>
                        <a:latin typeface="Times New Roman" panose="02020603050405020304" pitchFamily="18" charset="0"/>
                        <a:cs typeface="Times New Roman" panose="02020603050405020304" pitchFamily="18" charset="0"/>
                      </a:endParaRPr>
                    </a:p>
                  </a:txBody>
                  <a:tcPr marL="4861" marR="4861" marT="4861" marB="0" anchor="ctr"/>
                </a:tc>
                <a:tc>
                  <a:txBody>
                    <a:bodyPr/>
                    <a:lstStyle/>
                    <a:p>
                      <a:pPr algn="ctr" fontAlgn="ctr"/>
                      <a:r>
                        <a:rPr lang="en-US" sz="1600" b="0" i="0" u="none" strike="noStrike" dirty="0">
                          <a:solidFill>
                            <a:srgbClr val="002060"/>
                          </a:solidFill>
                          <a:effectLst/>
                          <a:latin typeface="Times New Roman" panose="02020603050405020304" pitchFamily="18" charset="0"/>
                          <a:cs typeface="Times New Roman" panose="02020603050405020304" pitchFamily="18" charset="0"/>
                        </a:rPr>
                        <a:t>Zoning</a:t>
                      </a:r>
                    </a:p>
                  </a:txBody>
                  <a:tcPr marL="4861" marR="4861" marT="4861" marB="0" anchor="ctr"/>
                </a:tc>
                <a:tc gridSpan="4">
                  <a:txBody>
                    <a:bodyPr/>
                    <a:lstStyle/>
                    <a:p>
                      <a:pPr algn="ctr" fontAlgn="ctr"/>
                      <a:r>
                        <a:rPr lang="en-US" sz="1600" b="0" i="0" u="none" strike="noStrike" dirty="0">
                          <a:solidFill>
                            <a:srgbClr val="002060"/>
                          </a:solidFill>
                          <a:effectLst/>
                          <a:latin typeface="Times New Roman" panose="02020603050405020304" pitchFamily="18" charset="0"/>
                          <a:cs typeface="Times New Roman" panose="02020603050405020304" pitchFamily="18" charset="0"/>
                        </a:rPr>
                        <a:t>Must Comply with Property Maintenance Code</a:t>
                      </a:r>
                    </a:p>
                  </a:txBody>
                  <a:tcPr marL="4861" marR="4861" marT="4861" marB="0" anchor="ctr"/>
                </a:tc>
                <a:tc hMerge="1">
                  <a:txBody>
                    <a:bodyPr/>
                    <a:lstStyle/>
                    <a:p>
                      <a:pPr algn="ctr" fontAlgn="ctr"/>
                      <a:endParaRPr lang="en-US" sz="1600" b="0" i="0" u="none" strike="noStrike" dirty="0">
                        <a:solidFill>
                          <a:srgbClr val="000000"/>
                        </a:solidFill>
                        <a:effectLst/>
                        <a:latin typeface="Calibri" panose="020F0502020204030204" pitchFamily="34" charset="0"/>
                      </a:endParaRPr>
                    </a:p>
                  </a:txBody>
                  <a:tcPr marL="4861" marR="4861" marT="4861" marB="0" anchor="ctr"/>
                </a:tc>
                <a:tc hMerge="1">
                  <a:txBody>
                    <a:bodyPr/>
                    <a:lstStyle/>
                    <a:p>
                      <a:pPr algn="ctr" fontAlgn="ctr"/>
                      <a:endParaRPr lang="en-US" sz="1600" b="0" i="0" u="none" strike="noStrike" dirty="0">
                        <a:solidFill>
                          <a:srgbClr val="000000"/>
                        </a:solidFill>
                        <a:effectLst/>
                        <a:latin typeface="Calibri" panose="020F0502020204030204" pitchFamily="34" charset="0"/>
                      </a:endParaRPr>
                    </a:p>
                  </a:txBody>
                  <a:tcPr marL="4861" marR="4861" marT="4861" marB="0" anchor="ctr"/>
                </a:tc>
                <a:tc hMerge="1">
                  <a:txBody>
                    <a:bodyPr/>
                    <a:lstStyle/>
                    <a:p>
                      <a:pPr algn="ctr" fontAlgn="ctr"/>
                      <a:endParaRPr lang="en-US" sz="1600" b="0" i="0" u="none" strike="noStrike" dirty="0">
                        <a:solidFill>
                          <a:srgbClr val="000000"/>
                        </a:solidFill>
                        <a:effectLst/>
                        <a:latin typeface="Calibri" panose="020F0502020204030204" pitchFamily="34" charset="0"/>
                      </a:endParaRPr>
                    </a:p>
                  </a:txBody>
                  <a:tcPr marL="4861" marR="4861" marT="4861" marB="0" anchor="ctr"/>
                </a:tc>
                <a:extLst>
                  <a:ext uri="{0D108BD9-81ED-4DB2-BD59-A6C34878D82A}">
                    <a16:rowId xmlns:a16="http://schemas.microsoft.com/office/drawing/2014/main" val="2965145069"/>
                  </a:ext>
                </a:extLst>
              </a:tr>
            </a:tbl>
          </a:graphicData>
        </a:graphic>
      </p:graphicFrame>
    </p:spTree>
    <p:extLst>
      <p:ext uri="{BB962C8B-B14F-4D97-AF65-F5344CB8AC3E}">
        <p14:creationId xmlns:p14="http://schemas.microsoft.com/office/powerpoint/2010/main" val="2558345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F75754-69F6-4B31-AC61-8B4BDD11B2C4}" type="slidenum">
              <a:rPr lang="en-US" altLang="en-US" smtClean="0"/>
              <a:pPr/>
              <a:t>17</a:t>
            </a:fld>
            <a:endParaRPr lang="en-US" altLang="en-US"/>
          </a:p>
        </p:txBody>
      </p:sp>
      <p:sp>
        <p:nvSpPr>
          <p:cNvPr id="5" name="Title 1"/>
          <p:cNvSpPr>
            <a:spLocks noGrp="1"/>
          </p:cNvSpPr>
          <p:nvPr>
            <p:ph type="title"/>
          </p:nvPr>
        </p:nvSpPr>
        <p:spPr>
          <a:xfrm>
            <a:off x="914400" y="247650"/>
            <a:ext cx="7467600" cy="1143000"/>
          </a:xfrm>
        </p:spPr>
        <p:txBody>
          <a:bodyPr>
            <a:normAutofit/>
          </a:bodyPr>
          <a:lstStyle/>
          <a:p>
            <a:br>
              <a:rPr lang="en-US" sz="2800" b="1" dirty="0">
                <a:solidFill>
                  <a:srgbClr val="002060"/>
                </a:solidFill>
                <a:latin typeface="Verdana" pitchFamily="34" charset="0"/>
                <a:ea typeface="Verdana" pitchFamily="34" charset="0"/>
                <a:cs typeface="Verdana" pitchFamily="34" charset="0"/>
              </a:rPr>
            </a:br>
            <a:endParaRPr lang="en-US" sz="2200" b="1" dirty="0">
              <a:solidFill>
                <a:srgbClr val="002060"/>
              </a:solidFill>
              <a:latin typeface="Verdana" pitchFamily="34" charset="0"/>
              <a:ea typeface="Verdana" pitchFamily="34" charset="0"/>
              <a:cs typeface="Verdana" pitchFamily="34" charset="0"/>
            </a:endParaRPr>
          </a:p>
        </p:txBody>
      </p:sp>
      <p:cxnSp>
        <p:nvCxnSpPr>
          <p:cNvPr id="7" name="Straight Connector 6"/>
          <p:cNvCxnSpPr/>
          <p:nvPr/>
        </p:nvCxnSpPr>
        <p:spPr>
          <a:xfrm>
            <a:off x="762000" y="1295400"/>
            <a:ext cx="7729220" cy="0"/>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62000" y="1371600"/>
            <a:ext cx="7467600" cy="0"/>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62000" y="1447800"/>
            <a:ext cx="7162800" cy="0"/>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Picture 9" descr="houstonseal-colorsmall"/>
          <p:cNvPicPr/>
          <p:nvPr/>
        </p:nvPicPr>
        <p:blipFill>
          <a:blip r:embed="rId3" cstate="print"/>
          <a:srcRect/>
          <a:stretch>
            <a:fillRect/>
          </a:stretch>
        </p:blipFill>
        <p:spPr bwMode="auto">
          <a:xfrm>
            <a:off x="152400" y="228600"/>
            <a:ext cx="980440" cy="914400"/>
          </a:xfrm>
          <a:prstGeom prst="rect">
            <a:avLst/>
          </a:prstGeom>
          <a:noFill/>
          <a:ln w="9525">
            <a:noFill/>
            <a:miter lim="800000"/>
            <a:headEnd/>
            <a:tailEnd/>
          </a:ln>
        </p:spPr>
      </p:pic>
      <p:sp>
        <p:nvSpPr>
          <p:cNvPr id="11" name="Title 1">
            <a:extLst>
              <a:ext uri="{FF2B5EF4-FFF2-40B4-BE49-F238E27FC236}">
                <a16:creationId xmlns:a16="http://schemas.microsoft.com/office/drawing/2014/main" id="{50919BA3-AEE6-4E20-AD76-D70F0306F965}"/>
              </a:ext>
            </a:extLst>
          </p:cNvPr>
          <p:cNvSpPr txBox="1">
            <a:spLocks/>
          </p:cNvSpPr>
          <p:nvPr/>
        </p:nvSpPr>
        <p:spPr bwMode="auto">
          <a:xfrm>
            <a:off x="1066800" y="400050"/>
            <a:ext cx="746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800" b="1" dirty="0">
                <a:solidFill>
                  <a:srgbClr val="002060"/>
                </a:solidFill>
                <a:latin typeface="Times New Roman" panose="02020603050405020304" pitchFamily="18" charset="0"/>
                <a:ea typeface="Verdana" pitchFamily="34" charset="0"/>
                <a:cs typeface="Times New Roman" panose="02020603050405020304" pitchFamily="18" charset="0"/>
              </a:rPr>
              <a:t>Alternate Housing Regulations in Texas</a:t>
            </a:r>
            <a:br>
              <a:rPr lang="en-US" sz="2800" b="1" dirty="0">
                <a:solidFill>
                  <a:srgbClr val="002060"/>
                </a:solidFill>
                <a:latin typeface="Times New Roman" panose="02020603050405020304" pitchFamily="18" charset="0"/>
                <a:ea typeface="Verdana" pitchFamily="34" charset="0"/>
                <a:cs typeface="Times New Roman" panose="02020603050405020304" pitchFamily="18" charset="0"/>
              </a:rPr>
            </a:br>
            <a:endParaRPr lang="en-US" sz="2200" b="1" dirty="0">
              <a:solidFill>
                <a:srgbClr val="002060"/>
              </a:solidFill>
              <a:latin typeface="Times New Roman" panose="02020603050405020304" pitchFamily="18" charset="0"/>
              <a:ea typeface="Verdana" pitchFamily="34"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CDDC27CE-F628-4E9C-9B3C-9BFE6B337C7B}"/>
              </a:ext>
            </a:extLst>
          </p:cNvPr>
          <p:cNvGraphicFramePr>
            <a:graphicFrameLocks noGrp="1"/>
          </p:cNvGraphicFramePr>
          <p:nvPr>
            <p:extLst>
              <p:ext uri="{D42A27DB-BD31-4B8C-83A1-F6EECF244321}">
                <p14:modId xmlns:p14="http://schemas.microsoft.com/office/powerpoint/2010/main" val="2285777075"/>
              </p:ext>
            </p:extLst>
          </p:nvPr>
        </p:nvGraphicFramePr>
        <p:xfrm>
          <a:off x="381000" y="1600200"/>
          <a:ext cx="8382000" cy="4614203"/>
        </p:xfrm>
        <a:graphic>
          <a:graphicData uri="http://schemas.openxmlformats.org/drawingml/2006/table">
            <a:tbl>
              <a:tblPr>
                <a:tableStyleId>{5C22544A-7EE6-4342-B048-85BDC9FD1C3A}</a:tableStyleId>
              </a:tblPr>
              <a:tblGrid>
                <a:gridCol w="2095500">
                  <a:extLst>
                    <a:ext uri="{9D8B030D-6E8A-4147-A177-3AD203B41FA5}">
                      <a16:colId xmlns:a16="http://schemas.microsoft.com/office/drawing/2014/main" val="3636364080"/>
                    </a:ext>
                  </a:extLst>
                </a:gridCol>
                <a:gridCol w="2095500">
                  <a:extLst>
                    <a:ext uri="{9D8B030D-6E8A-4147-A177-3AD203B41FA5}">
                      <a16:colId xmlns:a16="http://schemas.microsoft.com/office/drawing/2014/main" val="1129113664"/>
                    </a:ext>
                  </a:extLst>
                </a:gridCol>
                <a:gridCol w="2095500">
                  <a:extLst>
                    <a:ext uri="{9D8B030D-6E8A-4147-A177-3AD203B41FA5}">
                      <a16:colId xmlns:a16="http://schemas.microsoft.com/office/drawing/2014/main" val="918064239"/>
                    </a:ext>
                  </a:extLst>
                </a:gridCol>
                <a:gridCol w="2095500">
                  <a:extLst>
                    <a:ext uri="{9D8B030D-6E8A-4147-A177-3AD203B41FA5}">
                      <a16:colId xmlns:a16="http://schemas.microsoft.com/office/drawing/2014/main" val="1960102896"/>
                    </a:ext>
                  </a:extLst>
                </a:gridCol>
              </a:tblGrid>
              <a:tr h="468203">
                <a:tc>
                  <a:txBody>
                    <a:bodyPr/>
                    <a:lstStyle/>
                    <a:p>
                      <a:pPr algn="ctr" fontAlgn="ctr"/>
                      <a:r>
                        <a:rPr lang="en-US" sz="1800" b="1" u="none" strike="noStrike" dirty="0">
                          <a:solidFill>
                            <a:srgbClr val="002060"/>
                          </a:solidFill>
                          <a:effectLst/>
                          <a:latin typeface="Times New Roman" panose="02020603050405020304" pitchFamily="18" charset="0"/>
                          <a:cs typeface="Times New Roman" panose="02020603050405020304" pitchFamily="18" charset="0"/>
                        </a:rPr>
                        <a:t>City</a:t>
                      </a:r>
                      <a:endParaRPr lang="en-US" sz="18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7803" marR="7803" marT="7803" marB="0" anchor="ctr"/>
                </a:tc>
                <a:tc>
                  <a:txBody>
                    <a:bodyPr/>
                    <a:lstStyle/>
                    <a:p>
                      <a:pPr algn="ctr" fontAlgn="ctr"/>
                      <a:r>
                        <a:rPr lang="en-US" sz="1800" b="1" u="none" strike="noStrike" dirty="0">
                          <a:solidFill>
                            <a:srgbClr val="002060"/>
                          </a:solidFill>
                          <a:effectLst/>
                          <a:latin typeface="Times New Roman" panose="02020603050405020304" pitchFamily="18" charset="0"/>
                          <a:cs typeface="Times New Roman" panose="02020603050405020304" pitchFamily="18" charset="0"/>
                        </a:rPr>
                        <a:t>Terminology</a:t>
                      </a:r>
                      <a:endParaRPr lang="en-US" sz="18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7803" marR="7803" marT="7803" marB="0" anchor="ctr"/>
                </a:tc>
                <a:tc>
                  <a:txBody>
                    <a:bodyPr/>
                    <a:lstStyle/>
                    <a:p>
                      <a:pPr algn="ctr" fontAlgn="ctr"/>
                      <a:r>
                        <a:rPr lang="en-US" sz="1800" b="1" u="none" strike="noStrike" dirty="0">
                          <a:solidFill>
                            <a:srgbClr val="002060"/>
                          </a:solidFill>
                          <a:effectLst/>
                          <a:latin typeface="Times New Roman" panose="02020603050405020304" pitchFamily="18" charset="0"/>
                          <a:cs typeface="Times New Roman" panose="02020603050405020304" pitchFamily="18" charset="0"/>
                        </a:rPr>
                        <a:t>Regulations</a:t>
                      </a:r>
                      <a:endParaRPr lang="en-US" sz="18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7803" marR="7803" marT="7803" marB="0" anchor="ctr"/>
                </a:tc>
                <a:tc>
                  <a:txBody>
                    <a:bodyPr/>
                    <a:lstStyle/>
                    <a:p>
                      <a:pPr algn="ctr" fontAlgn="ctr"/>
                      <a:r>
                        <a:rPr lang="en-US" sz="1800" b="1" u="none" strike="noStrike" dirty="0">
                          <a:solidFill>
                            <a:srgbClr val="002060"/>
                          </a:solidFill>
                          <a:effectLst/>
                          <a:latin typeface="Times New Roman" panose="02020603050405020304" pitchFamily="18" charset="0"/>
                          <a:cs typeface="Times New Roman" panose="02020603050405020304" pitchFamily="18" charset="0"/>
                        </a:rPr>
                        <a:t>Distance Requirement</a:t>
                      </a:r>
                      <a:endParaRPr lang="en-US" sz="18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7803" marR="7803" marT="7803" marB="0" anchor="ctr"/>
                </a:tc>
                <a:extLst>
                  <a:ext uri="{0D108BD9-81ED-4DB2-BD59-A6C34878D82A}">
                    <a16:rowId xmlns:a16="http://schemas.microsoft.com/office/drawing/2014/main" val="1018748105"/>
                  </a:ext>
                </a:extLst>
              </a:tr>
              <a:tr h="624271">
                <a:tc>
                  <a:txBody>
                    <a:bodyPr/>
                    <a:lstStyle/>
                    <a:p>
                      <a:pPr algn="ctr" fontAlgn="ctr"/>
                      <a:r>
                        <a:rPr lang="en-US" sz="1600" u="none" strike="noStrike" dirty="0">
                          <a:solidFill>
                            <a:srgbClr val="002060"/>
                          </a:solidFill>
                          <a:effectLst/>
                          <a:latin typeface="Times New Roman" panose="02020603050405020304" pitchFamily="18" charset="0"/>
                          <a:cs typeface="Times New Roman" panose="02020603050405020304" pitchFamily="18" charset="0"/>
                        </a:rPr>
                        <a:t>Austin</a:t>
                      </a:r>
                      <a:endParaRPr lang="en-US"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7803" marR="7803" marT="7803" marB="0" anchor="ctr"/>
                </a:tc>
                <a:tc>
                  <a:txBody>
                    <a:bodyPr/>
                    <a:lstStyle/>
                    <a:p>
                      <a:pPr algn="ctr" fontAlgn="ctr"/>
                      <a:r>
                        <a:rPr lang="en-US" sz="1600" u="none" strike="noStrike" dirty="0">
                          <a:solidFill>
                            <a:srgbClr val="002060"/>
                          </a:solidFill>
                          <a:effectLst/>
                          <a:latin typeface="Times New Roman" panose="02020603050405020304" pitchFamily="18" charset="0"/>
                          <a:cs typeface="Times New Roman" panose="02020603050405020304" pitchFamily="18" charset="0"/>
                        </a:rPr>
                        <a:t>Transitional Housing</a:t>
                      </a:r>
                      <a:endParaRPr lang="en-US"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7803" marR="7803" marT="7803" marB="0" anchor="ctr"/>
                </a:tc>
                <a:tc>
                  <a:txBody>
                    <a:bodyPr/>
                    <a:lstStyle/>
                    <a:p>
                      <a:pPr algn="ctr" fontAlgn="ctr"/>
                      <a:r>
                        <a:rPr lang="en-US" sz="1600" u="none" strike="noStrike" dirty="0">
                          <a:solidFill>
                            <a:srgbClr val="002060"/>
                          </a:solidFill>
                          <a:effectLst/>
                          <a:latin typeface="Times New Roman" panose="02020603050405020304" pitchFamily="18" charset="0"/>
                          <a:cs typeface="Times New Roman" panose="02020603050405020304" pitchFamily="18" charset="0"/>
                        </a:rPr>
                        <a:t>Zoning, conditional use permit</a:t>
                      </a:r>
                      <a:endParaRPr lang="en-US"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7803" marR="7803" marT="7803" marB="0" anchor="ctr"/>
                </a:tc>
                <a:tc>
                  <a:txBody>
                    <a:bodyPr/>
                    <a:lstStyle/>
                    <a:p>
                      <a:pPr algn="ctr" fontAlgn="ctr"/>
                      <a:r>
                        <a:rPr lang="en-US" sz="1600" u="none" strike="noStrike">
                          <a:solidFill>
                            <a:srgbClr val="002060"/>
                          </a:solidFill>
                          <a:effectLst/>
                          <a:latin typeface="Times New Roman" panose="02020603050405020304" pitchFamily="18" charset="0"/>
                          <a:cs typeface="Times New Roman" panose="02020603050405020304" pitchFamily="18" charset="0"/>
                        </a:rPr>
                        <a:t>NA</a:t>
                      </a:r>
                      <a:endParaRPr lang="en-US" sz="1600" b="0" i="0" u="none" strike="noStrike">
                        <a:solidFill>
                          <a:srgbClr val="002060"/>
                        </a:solidFill>
                        <a:effectLst/>
                        <a:latin typeface="Times New Roman" panose="02020603050405020304" pitchFamily="18" charset="0"/>
                        <a:cs typeface="Times New Roman" panose="02020603050405020304" pitchFamily="18" charset="0"/>
                      </a:endParaRPr>
                    </a:p>
                  </a:txBody>
                  <a:tcPr marL="7803" marR="7803" marT="7803" marB="0" anchor="ctr"/>
                </a:tc>
                <a:extLst>
                  <a:ext uri="{0D108BD9-81ED-4DB2-BD59-A6C34878D82A}">
                    <a16:rowId xmlns:a16="http://schemas.microsoft.com/office/drawing/2014/main" val="993019963"/>
                  </a:ext>
                </a:extLst>
              </a:tr>
              <a:tr h="624271">
                <a:tc>
                  <a:txBody>
                    <a:bodyPr/>
                    <a:lstStyle/>
                    <a:p>
                      <a:pPr algn="ctr" fontAlgn="ctr"/>
                      <a:r>
                        <a:rPr lang="en-US" sz="1600" u="none" strike="noStrike" dirty="0">
                          <a:solidFill>
                            <a:srgbClr val="002060"/>
                          </a:solidFill>
                          <a:effectLst/>
                          <a:latin typeface="Times New Roman" panose="02020603050405020304" pitchFamily="18" charset="0"/>
                          <a:cs typeface="Times New Roman" panose="02020603050405020304" pitchFamily="18" charset="0"/>
                        </a:rPr>
                        <a:t>Dallas</a:t>
                      </a:r>
                      <a:endParaRPr lang="en-US"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7803" marR="7803" marT="7803" marB="0" anchor="ctr"/>
                </a:tc>
                <a:tc>
                  <a:txBody>
                    <a:bodyPr/>
                    <a:lstStyle/>
                    <a:p>
                      <a:pPr algn="ctr" fontAlgn="ctr"/>
                      <a:r>
                        <a:rPr lang="en-US" sz="1600" u="none" strike="noStrike" dirty="0">
                          <a:solidFill>
                            <a:srgbClr val="002060"/>
                          </a:solidFill>
                          <a:effectLst/>
                          <a:latin typeface="Times New Roman" panose="02020603050405020304" pitchFamily="18" charset="0"/>
                          <a:cs typeface="Times New Roman" panose="02020603050405020304" pitchFamily="18" charset="0"/>
                        </a:rPr>
                        <a:t>Halfway House</a:t>
                      </a:r>
                      <a:endParaRPr lang="en-US"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7803" marR="7803" marT="7803" marB="0" anchor="ctr"/>
                </a:tc>
                <a:tc>
                  <a:txBody>
                    <a:bodyPr/>
                    <a:lstStyle/>
                    <a:p>
                      <a:pPr algn="ctr" fontAlgn="ctr"/>
                      <a:r>
                        <a:rPr lang="en-US" sz="1600" u="none" strike="noStrike" dirty="0">
                          <a:solidFill>
                            <a:srgbClr val="002060"/>
                          </a:solidFill>
                          <a:effectLst/>
                          <a:latin typeface="Times New Roman" panose="02020603050405020304" pitchFamily="18" charset="0"/>
                          <a:cs typeface="Times New Roman" panose="02020603050405020304" pitchFamily="18" charset="0"/>
                        </a:rPr>
                        <a:t>Zoning, special use permit</a:t>
                      </a:r>
                      <a:endParaRPr lang="en-US"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7803" marR="7803" marT="7803" marB="0" anchor="ctr"/>
                </a:tc>
                <a:tc>
                  <a:txBody>
                    <a:bodyPr/>
                    <a:lstStyle/>
                    <a:p>
                      <a:pPr algn="ctr" fontAlgn="ctr"/>
                      <a:r>
                        <a:rPr lang="en-US" sz="1600" u="none" strike="noStrike">
                          <a:solidFill>
                            <a:srgbClr val="002060"/>
                          </a:solidFill>
                          <a:effectLst/>
                          <a:latin typeface="Times New Roman" panose="02020603050405020304" pitchFamily="18" charset="0"/>
                          <a:cs typeface="Times New Roman" panose="02020603050405020304" pitchFamily="18" charset="0"/>
                        </a:rPr>
                        <a:t>5280 ft.</a:t>
                      </a:r>
                      <a:endParaRPr lang="en-US" sz="1600" b="0" i="0" u="none" strike="noStrike">
                        <a:solidFill>
                          <a:srgbClr val="002060"/>
                        </a:solidFill>
                        <a:effectLst/>
                        <a:latin typeface="Times New Roman" panose="02020603050405020304" pitchFamily="18" charset="0"/>
                        <a:cs typeface="Times New Roman" panose="02020603050405020304" pitchFamily="18" charset="0"/>
                      </a:endParaRPr>
                    </a:p>
                  </a:txBody>
                  <a:tcPr marL="7803" marR="7803" marT="7803" marB="0" anchor="ctr"/>
                </a:tc>
                <a:extLst>
                  <a:ext uri="{0D108BD9-81ED-4DB2-BD59-A6C34878D82A}">
                    <a16:rowId xmlns:a16="http://schemas.microsoft.com/office/drawing/2014/main" val="4137381996"/>
                  </a:ext>
                </a:extLst>
              </a:tr>
              <a:tr h="624271">
                <a:tc>
                  <a:txBody>
                    <a:bodyPr/>
                    <a:lstStyle/>
                    <a:p>
                      <a:pPr algn="ctr" fontAlgn="ctr"/>
                      <a:r>
                        <a:rPr lang="en-US" sz="1600" u="none" strike="noStrike" dirty="0">
                          <a:solidFill>
                            <a:srgbClr val="002060"/>
                          </a:solidFill>
                          <a:effectLst/>
                          <a:latin typeface="Times New Roman" panose="02020603050405020304" pitchFamily="18" charset="0"/>
                          <a:cs typeface="Times New Roman" panose="02020603050405020304" pitchFamily="18" charset="0"/>
                        </a:rPr>
                        <a:t>El Paso</a:t>
                      </a:r>
                      <a:endParaRPr lang="en-US"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7803" marR="7803" marT="7803" marB="0" anchor="ctr"/>
                </a:tc>
                <a:tc>
                  <a:txBody>
                    <a:bodyPr/>
                    <a:lstStyle/>
                    <a:p>
                      <a:pPr algn="ctr" fontAlgn="ctr"/>
                      <a:r>
                        <a:rPr lang="en-US" sz="1600" u="none" strike="noStrike" dirty="0">
                          <a:solidFill>
                            <a:srgbClr val="002060"/>
                          </a:solidFill>
                          <a:effectLst/>
                          <a:latin typeface="Times New Roman" panose="02020603050405020304" pitchFamily="18" charset="0"/>
                          <a:cs typeface="Times New Roman" panose="02020603050405020304" pitchFamily="18" charset="0"/>
                        </a:rPr>
                        <a:t>Halfway House</a:t>
                      </a:r>
                      <a:endParaRPr lang="en-US"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7803" marR="7803" marT="7803" marB="0" anchor="ctr"/>
                </a:tc>
                <a:tc>
                  <a:txBody>
                    <a:bodyPr/>
                    <a:lstStyle/>
                    <a:p>
                      <a:pPr algn="ctr" fontAlgn="ctr"/>
                      <a:r>
                        <a:rPr lang="en-US" sz="1600" u="none" strike="noStrike" dirty="0">
                          <a:solidFill>
                            <a:srgbClr val="002060"/>
                          </a:solidFill>
                          <a:effectLst/>
                          <a:latin typeface="Times New Roman" panose="02020603050405020304" pitchFamily="18" charset="0"/>
                          <a:cs typeface="Times New Roman" panose="02020603050405020304" pitchFamily="18" charset="0"/>
                        </a:rPr>
                        <a:t>Zoning, special use permit</a:t>
                      </a:r>
                      <a:endParaRPr lang="en-US"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7803" marR="7803" marT="7803" marB="0" anchor="ctr"/>
                </a:tc>
                <a:tc>
                  <a:txBody>
                    <a:bodyPr/>
                    <a:lstStyle/>
                    <a:p>
                      <a:pPr algn="ctr" fontAlgn="ctr"/>
                      <a:r>
                        <a:rPr lang="en-US" sz="1600" u="none" strike="noStrike" dirty="0">
                          <a:solidFill>
                            <a:srgbClr val="002060"/>
                          </a:solidFill>
                          <a:effectLst/>
                          <a:latin typeface="Times New Roman" panose="02020603050405020304" pitchFamily="18" charset="0"/>
                          <a:cs typeface="Times New Roman" panose="02020603050405020304" pitchFamily="18" charset="0"/>
                        </a:rPr>
                        <a:t>NA</a:t>
                      </a:r>
                      <a:endParaRPr lang="en-US"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7803" marR="7803" marT="7803" marB="0" anchor="ctr"/>
                </a:tc>
                <a:extLst>
                  <a:ext uri="{0D108BD9-81ED-4DB2-BD59-A6C34878D82A}">
                    <a16:rowId xmlns:a16="http://schemas.microsoft.com/office/drawing/2014/main" val="3795251584"/>
                  </a:ext>
                </a:extLst>
              </a:tr>
              <a:tr h="780338">
                <a:tc>
                  <a:txBody>
                    <a:bodyPr/>
                    <a:lstStyle/>
                    <a:p>
                      <a:pPr algn="ctr" fontAlgn="ctr"/>
                      <a:r>
                        <a:rPr lang="en-US" sz="1600" u="none" strike="noStrike">
                          <a:solidFill>
                            <a:srgbClr val="002060"/>
                          </a:solidFill>
                          <a:effectLst/>
                          <a:latin typeface="Times New Roman" panose="02020603050405020304" pitchFamily="18" charset="0"/>
                          <a:cs typeface="Times New Roman" panose="02020603050405020304" pitchFamily="18" charset="0"/>
                        </a:rPr>
                        <a:t>Fort Worth</a:t>
                      </a:r>
                      <a:endParaRPr lang="en-US" sz="1600" b="0" i="0" u="none" strike="noStrike">
                        <a:solidFill>
                          <a:srgbClr val="002060"/>
                        </a:solidFill>
                        <a:effectLst/>
                        <a:latin typeface="Times New Roman" panose="02020603050405020304" pitchFamily="18" charset="0"/>
                        <a:cs typeface="Times New Roman" panose="02020603050405020304" pitchFamily="18" charset="0"/>
                      </a:endParaRPr>
                    </a:p>
                  </a:txBody>
                  <a:tcPr marL="7803" marR="7803" marT="7803" marB="0" anchor="ctr"/>
                </a:tc>
                <a:tc>
                  <a:txBody>
                    <a:bodyPr/>
                    <a:lstStyle/>
                    <a:p>
                      <a:pPr algn="ctr" fontAlgn="ctr"/>
                      <a:r>
                        <a:rPr lang="en-US" sz="1600" u="none" strike="noStrike" dirty="0">
                          <a:solidFill>
                            <a:srgbClr val="002060"/>
                          </a:solidFill>
                          <a:effectLst/>
                          <a:latin typeface="Times New Roman" panose="02020603050405020304" pitchFamily="18" charset="0"/>
                          <a:cs typeface="Times New Roman" panose="02020603050405020304" pitchFamily="18" charset="0"/>
                        </a:rPr>
                        <a:t>Halfway House</a:t>
                      </a:r>
                      <a:endParaRPr lang="en-US"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7803" marR="7803" marT="7803" marB="0" anchor="ctr"/>
                </a:tc>
                <a:tc>
                  <a:txBody>
                    <a:bodyPr/>
                    <a:lstStyle/>
                    <a:p>
                      <a:pPr algn="ctr" fontAlgn="ctr"/>
                      <a:r>
                        <a:rPr lang="en-US" sz="1600" u="none" strike="noStrike" dirty="0">
                          <a:solidFill>
                            <a:srgbClr val="002060"/>
                          </a:solidFill>
                          <a:effectLst/>
                          <a:latin typeface="Times New Roman" panose="02020603050405020304" pitchFamily="18" charset="0"/>
                          <a:cs typeface="Times New Roman" panose="02020603050405020304" pitchFamily="18" charset="0"/>
                        </a:rPr>
                        <a:t>Zoning, planned development zones</a:t>
                      </a:r>
                      <a:endParaRPr lang="en-US"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7803" marR="7803" marT="7803" marB="0" anchor="ctr"/>
                </a:tc>
                <a:tc>
                  <a:txBody>
                    <a:bodyPr/>
                    <a:lstStyle/>
                    <a:p>
                      <a:pPr algn="ctr" fontAlgn="ctr"/>
                      <a:r>
                        <a:rPr lang="en-US" sz="1600" u="none" strike="noStrike" dirty="0">
                          <a:solidFill>
                            <a:srgbClr val="002060"/>
                          </a:solidFill>
                          <a:effectLst/>
                          <a:latin typeface="Times New Roman" panose="02020603050405020304" pitchFamily="18" charset="0"/>
                          <a:cs typeface="Times New Roman" panose="02020603050405020304" pitchFamily="18" charset="0"/>
                        </a:rPr>
                        <a:t>1320 ft.</a:t>
                      </a:r>
                      <a:endParaRPr lang="en-US"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7803" marR="7803" marT="7803" marB="0" anchor="ctr"/>
                </a:tc>
                <a:extLst>
                  <a:ext uri="{0D108BD9-81ED-4DB2-BD59-A6C34878D82A}">
                    <a16:rowId xmlns:a16="http://schemas.microsoft.com/office/drawing/2014/main" val="878736559"/>
                  </a:ext>
                </a:extLst>
              </a:tr>
              <a:tr h="624271">
                <a:tc>
                  <a:txBody>
                    <a:bodyPr/>
                    <a:lstStyle/>
                    <a:p>
                      <a:pPr algn="ctr" fontAlgn="ctr"/>
                      <a:r>
                        <a:rPr lang="en-US" sz="1600" u="none" strike="noStrike" dirty="0">
                          <a:solidFill>
                            <a:srgbClr val="002060"/>
                          </a:solidFill>
                          <a:effectLst/>
                          <a:latin typeface="Times New Roman" panose="02020603050405020304" pitchFamily="18" charset="0"/>
                          <a:cs typeface="Times New Roman" panose="02020603050405020304" pitchFamily="18" charset="0"/>
                        </a:rPr>
                        <a:t>Houston*</a:t>
                      </a:r>
                      <a:endParaRPr lang="en-US"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7803" marR="7803" marT="7803" marB="0" anchor="ctr"/>
                </a:tc>
                <a:tc>
                  <a:txBody>
                    <a:bodyPr/>
                    <a:lstStyle/>
                    <a:p>
                      <a:pPr algn="ctr" fontAlgn="ctr"/>
                      <a:r>
                        <a:rPr lang="en-US" sz="1600" u="none" strike="noStrike">
                          <a:solidFill>
                            <a:srgbClr val="002060"/>
                          </a:solidFill>
                          <a:effectLst/>
                          <a:latin typeface="Times New Roman" panose="02020603050405020304" pitchFamily="18" charset="0"/>
                          <a:cs typeface="Times New Roman" panose="02020603050405020304" pitchFamily="18" charset="0"/>
                        </a:rPr>
                        <a:t>Correctional Facility</a:t>
                      </a:r>
                      <a:endParaRPr lang="en-US" sz="1600" b="0" i="0" u="none" strike="noStrike">
                        <a:solidFill>
                          <a:srgbClr val="002060"/>
                        </a:solidFill>
                        <a:effectLst/>
                        <a:latin typeface="Times New Roman" panose="02020603050405020304" pitchFamily="18" charset="0"/>
                        <a:cs typeface="Times New Roman" panose="02020603050405020304" pitchFamily="18" charset="0"/>
                      </a:endParaRPr>
                    </a:p>
                  </a:txBody>
                  <a:tcPr marL="7803" marR="7803" marT="7803" marB="0" anchor="ctr"/>
                </a:tc>
                <a:tc>
                  <a:txBody>
                    <a:bodyPr/>
                    <a:lstStyle/>
                    <a:p>
                      <a:pPr algn="ctr" fontAlgn="ctr"/>
                      <a:r>
                        <a:rPr lang="en-US" sz="1600" u="none" strike="noStrike" dirty="0">
                          <a:solidFill>
                            <a:srgbClr val="002060"/>
                          </a:solidFill>
                          <a:effectLst/>
                          <a:latin typeface="Times New Roman" panose="02020603050405020304" pitchFamily="18" charset="0"/>
                          <a:cs typeface="Times New Roman" panose="02020603050405020304" pitchFamily="18" charset="0"/>
                        </a:rPr>
                        <a:t>Correctional Facility permit</a:t>
                      </a:r>
                      <a:endParaRPr lang="en-US"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7803" marR="7803" marT="7803" marB="0" anchor="ctr"/>
                </a:tc>
                <a:tc>
                  <a:txBody>
                    <a:bodyPr/>
                    <a:lstStyle/>
                    <a:p>
                      <a:pPr algn="ctr" fontAlgn="ctr"/>
                      <a:r>
                        <a:rPr lang="en-US" sz="1600" u="none" strike="noStrike" dirty="0">
                          <a:solidFill>
                            <a:srgbClr val="002060"/>
                          </a:solidFill>
                          <a:effectLst/>
                          <a:latin typeface="Times New Roman" panose="02020603050405020304" pitchFamily="18" charset="0"/>
                          <a:cs typeface="Times New Roman" panose="02020603050405020304" pitchFamily="18" charset="0"/>
                        </a:rPr>
                        <a:t>750 ft.</a:t>
                      </a:r>
                      <a:endParaRPr lang="en-US"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7803" marR="7803" marT="7803" marB="0" anchor="ctr"/>
                </a:tc>
                <a:extLst>
                  <a:ext uri="{0D108BD9-81ED-4DB2-BD59-A6C34878D82A}">
                    <a16:rowId xmlns:a16="http://schemas.microsoft.com/office/drawing/2014/main" val="4221954697"/>
                  </a:ext>
                </a:extLst>
              </a:tr>
              <a:tr h="780338">
                <a:tc>
                  <a:txBody>
                    <a:bodyPr/>
                    <a:lstStyle/>
                    <a:p>
                      <a:pPr algn="ctr" fontAlgn="ctr"/>
                      <a:r>
                        <a:rPr lang="en-US" sz="1600" u="none" strike="noStrike">
                          <a:solidFill>
                            <a:srgbClr val="002060"/>
                          </a:solidFill>
                          <a:effectLst/>
                          <a:latin typeface="Times New Roman" panose="02020603050405020304" pitchFamily="18" charset="0"/>
                          <a:cs typeface="Times New Roman" panose="02020603050405020304" pitchFamily="18" charset="0"/>
                        </a:rPr>
                        <a:t>San Antonio</a:t>
                      </a:r>
                      <a:endParaRPr lang="en-US" sz="1600" b="0" i="0" u="none" strike="noStrike">
                        <a:solidFill>
                          <a:srgbClr val="002060"/>
                        </a:solidFill>
                        <a:effectLst/>
                        <a:latin typeface="Times New Roman" panose="02020603050405020304" pitchFamily="18" charset="0"/>
                        <a:cs typeface="Times New Roman" panose="02020603050405020304" pitchFamily="18" charset="0"/>
                      </a:endParaRPr>
                    </a:p>
                  </a:txBody>
                  <a:tcPr marL="7803" marR="7803" marT="7803" marB="0" anchor="ctr"/>
                </a:tc>
                <a:tc>
                  <a:txBody>
                    <a:bodyPr/>
                    <a:lstStyle/>
                    <a:p>
                      <a:pPr algn="ctr" fontAlgn="ctr"/>
                      <a:r>
                        <a:rPr lang="en-US" sz="1600" u="none" strike="noStrike">
                          <a:solidFill>
                            <a:srgbClr val="002060"/>
                          </a:solidFill>
                          <a:effectLst/>
                          <a:latin typeface="Times New Roman" panose="02020603050405020304" pitchFamily="18" charset="0"/>
                          <a:cs typeface="Times New Roman" panose="02020603050405020304" pitchFamily="18" charset="0"/>
                        </a:rPr>
                        <a:t>Correctional Facility/Transitional Home</a:t>
                      </a:r>
                      <a:endParaRPr lang="en-US" sz="1600" b="0" i="0" u="none" strike="noStrike">
                        <a:solidFill>
                          <a:srgbClr val="002060"/>
                        </a:solidFill>
                        <a:effectLst/>
                        <a:latin typeface="Times New Roman" panose="02020603050405020304" pitchFamily="18" charset="0"/>
                        <a:cs typeface="Times New Roman" panose="02020603050405020304" pitchFamily="18" charset="0"/>
                      </a:endParaRPr>
                    </a:p>
                  </a:txBody>
                  <a:tcPr marL="7803" marR="7803" marT="7803" marB="0" anchor="ctr"/>
                </a:tc>
                <a:tc>
                  <a:txBody>
                    <a:bodyPr/>
                    <a:lstStyle/>
                    <a:p>
                      <a:pPr algn="ctr" fontAlgn="ctr"/>
                      <a:r>
                        <a:rPr lang="en-US" sz="1600" u="none" strike="noStrike" dirty="0">
                          <a:solidFill>
                            <a:srgbClr val="002060"/>
                          </a:solidFill>
                          <a:effectLst/>
                          <a:latin typeface="Times New Roman" panose="02020603050405020304" pitchFamily="18" charset="0"/>
                          <a:cs typeface="Times New Roman" panose="02020603050405020304" pitchFamily="18" charset="0"/>
                        </a:rPr>
                        <a:t>Zoning, special use permit</a:t>
                      </a:r>
                      <a:endParaRPr lang="en-US"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7803" marR="7803" marT="7803" marB="0" anchor="ctr"/>
                </a:tc>
                <a:tc>
                  <a:txBody>
                    <a:bodyPr/>
                    <a:lstStyle/>
                    <a:p>
                      <a:pPr algn="ctr" fontAlgn="ctr"/>
                      <a:r>
                        <a:rPr lang="en-US" sz="1600" u="none" strike="noStrike" dirty="0">
                          <a:solidFill>
                            <a:srgbClr val="002060"/>
                          </a:solidFill>
                          <a:effectLst/>
                          <a:latin typeface="Times New Roman" panose="02020603050405020304" pitchFamily="18" charset="0"/>
                          <a:cs typeface="Times New Roman" panose="02020603050405020304" pitchFamily="18" charset="0"/>
                        </a:rPr>
                        <a:t>1000 ft.</a:t>
                      </a:r>
                      <a:endParaRPr lang="en-US" sz="16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7803" marR="7803" marT="7803" marB="0" anchor="ctr"/>
                </a:tc>
                <a:extLst>
                  <a:ext uri="{0D108BD9-81ED-4DB2-BD59-A6C34878D82A}">
                    <a16:rowId xmlns:a16="http://schemas.microsoft.com/office/drawing/2014/main" val="4277058197"/>
                  </a:ext>
                </a:extLst>
              </a:tr>
            </a:tbl>
          </a:graphicData>
        </a:graphic>
      </p:graphicFrame>
      <p:sp>
        <p:nvSpPr>
          <p:cNvPr id="3" name="Rectangle 2">
            <a:extLst>
              <a:ext uri="{FF2B5EF4-FFF2-40B4-BE49-F238E27FC236}">
                <a16:creationId xmlns:a16="http://schemas.microsoft.com/office/drawing/2014/main" id="{9815A1B3-CC90-44BB-A09C-43B4CBEE906D}"/>
              </a:ext>
            </a:extLst>
          </p:cNvPr>
          <p:cNvSpPr/>
          <p:nvPr/>
        </p:nvSpPr>
        <p:spPr>
          <a:xfrm>
            <a:off x="365760" y="6271553"/>
            <a:ext cx="1343638" cy="261610"/>
          </a:xfrm>
          <a:prstGeom prst="rect">
            <a:avLst/>
          </a:prstGeom>
        </p:spPr>
        <p:txBody>
          <a:bodyPr wrap="none">
            <a:spAutoFit/>
          </a:bodyPr>
          <a:lstStyle/>
          <a:p>
            <a:r>
              <a:rPr lang="en-US" sz="1100" dirty="0">
                <a:latin typeface="Times New Roman" panose="02020603050405020304" pitchFamily="18" charset="0"/>
                <a:cs typeface="Times New Roman" panose="02020603050405020304" pitchFamily="18" charset="0"/>
              </a:rPr>
              <a:t>*Current regulations</a:t>
            </a:r>
          </a:p>
        </p:txBody>
      </p:sp>
    </p:spTree>
    <p:extLst>
      <p:ext uri="{BB962C8B-B14F-4D97-AF65-F5344CB8AC3E}">
        <p14:creationId xmlns:p14="http://schemas.microsoft.com/office/powerpoint/2010/main" val="1408950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F75754-69F6-4B31-AC61-8B4BDD11B2C4}" type="slidenum">
              <a:rPr lang="en-US" altLang="en-US" smtClean="0"/>
              <a:pPr/>
              <a:t>2</a:t>
            </a:fld>
            <a:endParaRPr lang="en-US" altLang="en-US"/>
          </a:p>
        </p:txBody>
      </p:sp>
      <p:sp>
        <p:nvSpPr>
          <p:cNvPr id="5" name="Title 1"/>
          <p:cNvSpPr>
            <a:spLocks noGrp="1"/>
          </p:cNvSpPr>
          <p:nvPr>
            <p:ph type="title"/>
          </p:nvPr>
        </p:nvSpPr>
        <p:spPr>
          <a:xfrm>
            <a:off x="914400" y="247650"/>
            <a:ext cx="7467600" cy="1143000"/>
          </a:xfrm>
        </p:spPr>
        <p:txBody>
          <a:bodyPr>
            <a:normAutofit/>
          </a:bodyPr>
          <a:lstStyle/>
          <a:p>
            <a:r>
              <a:rPr lang="en-US" sz="2800" b="1" dirty="0">
                <a:solidFill>
                  <a:srgbClr val="002060"/>
                </a:solidFill>
                <a:latin typeface="Times New Roman" panose="02020603050405020304" pitchFamily="18" charset="0"/>
                <a:ea typeface="Verdana" pitchFamily="34" charset="0"/>
                <a:cs typeface="Times New Roman" panose="02020603050405020304" pitchFamily="18" charset="0"/>
              </a:rPr>
              <a:t>Background</a:t>
            </a:r>
            <a:br>
              <a:rPr lang="en-US" sz="2800" b="1" dirty="0">
                <a:solidFill>
                  <a:srgbClr val="002060"/>
                </a:solidFill>
                <a:latin typeface="Times New Roman" panose="02020603050405020304" pitchFamily="18" charset="0"/>
                <a:ea typeface="Verdana" pitchFamily="34" charset="0"/>
                <a:cs typeface="Times New Roman" panose="02020603050405020304" pitchFamily="18" charset="0"/>
              </a:rPr>
            </a:br>
            <a:endParaRPr lang="en-US" sz="2200" b="1" dirty="0">
              <a:solidFill>
                <a:srgbClr val="002060"/>
              </a:solidFill>
              <a:latin typeface="Times New Roman" panose="02020603050405020304" pitchFamily="18" charset="0"/>
              <a:ea typeface="Verdana" pitchFamily="34" charset="0"/>
              <a:cs typeface="Times New Roman" panose="02020603050405020304" pitchFamily="18" charset="0"/>
            </a:endParaRPr>
          </a:p>
        </p:txBody>
      </p:sp>
      <p:sp>
        <p:nvSpPr>
          <p:cNvPr id="6" name="TextBox 5"/>
          <p:cNvSpPr txBox="1"/>
          <p:nvPr/>
        </p:nvSpPr>
        <p:spPr>
          <a:xfrm>
            <a:off x="762000" y="1581338"/>
            <a:ext cx="7343775" cy="5432256"/>
          </a:xfrm>
          <a:prstGeom prst="rect">
            <a:avLst/>
          </a:prstGeom>
          <a:noFill/>
        </p:spPr>
        <p:txBody>
          <a:bodyPr wrap="square" rtlCol="0" anchor="t">
            <a:spAutoFit/>
          </a:bodyPr>
          <a:lstStyle/>
          <a:p>
            <a:pPr algn="just"/>
            <a:endParaRPr lang="en-US" sz="1600" dirty="0">
              <a:solidFill>
                <a:srgbClr val="002060"/>
              </a:solidFill>
              <a:latin typeface="Times New Roman" panose="02020603050405020304" pitchFamily="18" charset="0"/>
              <a:ea typeface="Verdana" panose="020B0604030504040204" pitchFamily="34" charset="0"/>
              <a:cs typeface="Times New Roman" panose="02020603050405020304" pitchFamily="18" charset="0"/>
            </a:endParaRPr>
          </a:p>
          <a:p>
            <a:pPr marL="742950" lvl="1" indent="-285750" algn="just">
              <a:buFont typeface="Wingdings" panose="05000000000000000000" pitchFamily="2" charset="2"/>
              <a:buChar char="q"/>
            </a:pPr>
            <a:r>
              <a:rPr lang="en-US" sz="2000"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March 2016: fire in a boarding home and fire in an unlicensed lodging facility resulted in three deaths and the emergency evacuation of 29 elderly and disabled residents.</a:t>
            </a:r>
          </a:p>
          <a:p>
            <a:pPr marL="742950" lvl="1" indent="-285750" algn="just">
              <a:buFont typeface="Wingdings" panose="05000000000000000000" pitchFamily="2" charset="2"/>
              <a:buChar char="q"/>
            </a:pPr>
            <a:endParaRPr lang="en-US" sz="2000" dirty="0">
              <a:solidFill>
                <a:srgbClr val="002060"/>
              </a:solidFill>
              <a:latin typeface="Times New Roman" panose="02020603050405020304" pitchFamily="18" charset="0"/>
              <a:ea typeface="Verdana" panose="020B0604030504040204" pitchFamily="34" charset="0"/>
              <a:cs typeface="Times New Roman" panose="02020603050405020304" pitchFamily="18" charset="0"/>
            </a:endParaRPr>
          </a:p>
          <a:p>
            <a:pPr marL="742950" lvl="1" indent="-285750" algn="just">
              <a:buFont typeface="Wingdings" panose="05000000000000000000" pitchFamily="2" charset="2"/>
              <a:buChar char="q"/>
            </a:pPr>
            <a:r>
              <a:rPr lang="en-US" sz="2000"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In response, Mayor Turner formed an internal working group comprised of City departments to review and revise relevant ordinances: </a:t>
            </a:r>
          </a:p>
          <a:p>
            <a:pPr marL="1200150" lvl="2" indent="-285750" algn="just">
              <a:buFont typeface="Wingdings" panose="05000000000000000000" pitchFamily="2" charset="2"/>
              <a:buChar char="q"/>
            </a:pPr>
            <a:r>
              <a:rPr lang="en-US"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Administration &amp; Regulatory Affairs Department</a:t>
            </a:r>
          </a:p>
          <a:p>
            <a:pPr marL="1200150" lvl="2" indent="-285750" algn="just">
              <a:buFont typeface="Wingdings" panose="05000000000000000000" pitchFamily="2" charset="2"/>
              <a:buChar char="q"/>
            </a:pPr>
            <a:r>
              <a:rPr lang="en-US"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Houston Fire Department</a:t>
            </a:r>
          </a:p>
          <a:p>
            <a:pPr marL="1200150" lvl="2" indent="-285750" algn="just">
              <a:buFont typeface="Wingdings" panose="05000000000000000000" pitchFamily="2" charset="2"/>
              <a:buChar char="q"/>
            </a:pPr>
            <a:r>
              <a:rPr lang="en-US"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Houston Police Department</a:t>
            </a:r>
          </a:p>
          <a:p>
            <a:pPr marL="1200150" lvl="2" indent="-285750" algn="just">
              <a:buFont typeface="Wingdings" panose="05000000000000000000" pitchFamily="2" charset="2"/>
              <a:buChar char="q"/>
            </a:pPr>
            <a:r>
              <a:rPr lang="en-US"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Houston Public Works</a:t>
            </a:r>
          </a:p>
          <a:p>
            <a:pPr marL="1200150" lvl="2" indent="-285750" algn="just">
              <a:buFont typeface="Wingdings" panose="05000000000000000000" pitchFamily="2" charset="2"/>
              <a:buChar char="q"/>
            </a:pPr>
            <a:r>
              <a:rPr lang="en-US"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Department of Neighborhoods</a:t>
            </a:r>
          </a:p>
          <a:p>
            <a:pPr marL="1200150" lvl="2" indent="-285750" algn="just">
              <a:buFont typeface="Wingdings" panose="05000000000000000000" pitchFamily="2" charset="2"/>
              <a:buChar char="q"/>
            </a:pPr>
            <a:r>
              <a:rPr lang="en-US"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Planning Department</a:t>
            </a:r>
          </a:p>
          <a:p>
            <a:pPr marL="1200150" lvl="2" indent="-285750" algn="just">
              <a:buFont typeface="Wingdings" panose="05000000000000000000" pitchFamily="2" charset="2"/>
              <a:buChar char="q"/>
            </a:pPr>
            <a:r>
              <a:rPr lang="en-US"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Legal Department </a:t>
            </a:r>
          </a:p>
          <a:p>
            <a:pPr marL="1200150" lvl="2" indent="-285750" algn="just">
              <a:buFont typeface="Wingdings" panose="05000000000000000000" pitchFamily="2" charset="2"/>
              <a:buChar char="q"/>
            </a:pPr>
            <a:r>
              <a:rPr lang="en-US"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Mayor’s Office of People With Disabilities </a:t>
            </a:r>
          </a:p>
          <a:p>
            <a:pPr marL="1200150" lvl="2" indent="-285750" algn="just">
              <a:buFont typeface="Wingdings" panose="05000000000000000000" pitchFamily="2" charset="2"/>
              <a:buChar char="q"/>
            </a:pPr>
            <a:r>
              <a:rPr lang="en-US"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Mayor’s Office of Homeless Initiatives</a:t>
            </a:r>
          </a:p>
          <a:p>
            <a:pPr lvl="1" algn="just"/>
            <a:endParaRPr lang="en-US" sz="1600" dirty="0">
              <a:solidFill>
                <a:srgbClr val="002060"/>
              </a:solidFill>
              <a:latin typeface="Times New Roman" panose="02020603050405020304" pitchFamily="18" charset="0"/>
              <a:ea typeface="Verdana" panose="020B0604030504040204" pitchFamily="34" charset="0"/>
              <a:cs typeface="Times New Roman" panose="02020603050405020304" pitchFamily="18" charset="0"/>
            </a:endParaRPr>
          </a:p>
          <a:p>
            <a:pPr marL="285750" indent="-285750" algn="just">
              <a:buFont typeface="Wingdings" panose="05000000000000000000" pitchFamily="2" charset="2"/>
              <a:buChar char="q"/>
            </a:pPr>
            <a:endParaRPr lang="en-US" sz="1300" dirty="0">
              <a:latin typeface="Times New Roman" panose="02020603050405020304" pitchFamily="18" charset="0"/>
              <a:ea typeface="Verdana" panose="020B0604030504040204" pitchFamily="34" charset="0"/>
              <a:cs typeface="Times New Roman" panose="02020603050405020304" pitchFamily="18" charset="0"/>
            </a:endParaRPr>
          </a:p>
        </p:txBody>
      </p:sp>
      <p:cxnSp>
        <p:nvCxnSpPr>
          <p:cNvPr id="7" name="Straight Connector 6"/>
          <p:cNvCxnSpPr/>
          <p:nvPr/>
        </p:nvCxnSpPr>
        <p:spPr>
          <a:xfrm>
            <a:off x="762000" y="1295400"/>
            <a:ext cx="7729220" cy="0"/>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62000" y="1371600"/>
            <a:ext cx="7467600" cy="0"/>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62000" y="1447800"/>
            <a:ext cx="7162800" cy="0"/>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Picture 9" descr="houstonseal-colorsmall"/>
          <p:cNvPicPr/>
          <p:nvPr/>
        </p:nvPicPr>
        <p:blipFill>
          <a:blip r:embed="rId3" cstate="print"/>
          <a:srcRect/>
          <a:stretch>
            <a:fillRect/>
          </a:stretch>
        </p:blipFill>
        <p:spPr bwMode="auto">
          <a:xfrm>
            <a:off x="152400" y="228600"/>
            <a:ext cx="980440" cy="914400"/>
          </a:xfrm>
          <a:prstGeom prst="rect">
            <a:avLst/>
          </a:prstGeom>
          <a:noFill/>
          <a:ln w="9525">
            <a:noFill/>
            <a:miter lim="800000"/>
            <a:headEnd/>
            <a:tailEnd/>
          </a:ln>
        </p:spPr>
      </p:pic>
    </p:spTree>
    <p:extLst>
      <p:ext uri="{BB962C8B-B14F-4D97-AF65-F5344CB8AC3E}">
        <p14:creationId xmlns:p14="http://schemas.microsoft.com/office/powerpoint/2010/main" val="1372688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F75754-69F6-4B31-AC61-8B4BDD11B2C4}" type="slidenum">
              <a:rPr lang="en-US" altLang="en-US" smtClean="0"/>
              <a:pPr/>
              <a:t>3</a:t>
            </a:fld>
            <a:endParaRPr lang="en-US" altLang="en-US"/>
          </a:p>
        </p:txBody>
      </p:sp>
      <p:sp>
        <p:nvSpPr>
          <p:cNvPr id="5" name="Title 1"/>
          <p:cNvSpPr>
            <a:spLocks noGrp="1"/>
          </p:cNvSpPr>
          <p:nvPr>
            <p:ph type="title"/>
          </p:nvPr>
        </p:nvSpPr>
        <p:spPr>
          <a:xfrm>
            <a:off x="914400" y="247650"/>
            <a:ext cx="7467600" cy="1143000"/>
          </a:xfrm>
        </p:spPr>
        <p:txBody>
          <a:bodyPr>
            <a:normAutofit/>
          </a:bodyPr>
          <a:lstStyle/>
          <a:p>
            <a:r>
              <a:rPr lang="en-US" sz="2800" b="1" dirty="0">
                <a:solidFill>
                  <a:srgbClr val="002060"/>
                </a:solidFill>
                <a:latin typeface="Times New Roman" panose="02020603050405020304" pitchFamily="18" charset="0"/>
                <a:ea typeface="Verdana" pitchFamily="34" charset="0"/>
                <a:cs typeface="Times New Roman" panose="02020603050405020304" pitchFamily="18" charset="0"/>
              </a:rPr>
              <a:t>Background - continued</a:t>
            </a:r>
            <a:br>
              <a:rPr lang="en-US" sz="2800" b="1" dirty="0">
                <a:solidFill>
                  <a:srgbClr val="002060"/>
                </a:solidFill>
                <a:latin typeface="Times New Roman" panose="02020603050405020304" pitchFamily="18" charset="0"/>
                <a:ea typeface="Verdana" pitchFamily="34" charset="0"/>
                <a:cs typeface="Times New Roman" panose="02020603050405020304" pitchFamily="18" charset="0"/>
              </a:rPr>
            </a:br>
            <a:endParaRPr lang="en-US" sz="2200" b="1" dirty="0">
              <a:solidFill>
                <a:srgbClr val="002060"/>
              </a:solidFill>
              <a:latin typeface="Times New Roman" panose="02020603050405020304" pitchFamily="18" charset="0"/>
              <a:ea typeface="Verdana" pitchFamily="34" charset="0"/>
              <a:cs typeface="Times New Roman" panose="02020603050405020304" pitchFamily="18" charset="0"/>
            </a:endParaRPr>
          </a:p>
        </p:txBody>
      </p:sp>
      <p:sp>
        <p:nvSpPr>
          <p:cNvPr id="6" name="TextBox 5"/>
          <p:cNvSpPr txBox="1"/>
          <p:nvPr/>
        </p:nvSpPr>
        <p:spPr>
          <a:xfrm>
            <a:off x="762000" y="1581338"/>
            <a:ext cx="7343775" cy="4785926"/>
          </a:xfrm>
          <a:prstGeom prst="rect">
            <a:avLst/>
          </a:prstGeom>
          <a:noFill/>
        </p:spPr>
        <p:txBody>
          <a:bodyPr wrap="square" rtlCol="0" anchor="t">
            <a:spAutoFit/>
          </a:bodyPr>
          <a:lstStyle/>
          <a:p>
            <a:pPr algn="just"/>
            <a:endParaRPr lang="en-US" sz="1600" dirty="0">
              <a:solidFill>
                <a:srgbClr val="002060"/>
              </a:solidFill>
              <a:latin typeface="Times New Roman" panose="02020603050405020304" pitchFamily="18" charset="0"/>
              <a:ea typeface="Verdana" panose="020B0604030504040204" pitchFamily="34" charset="0"/>
              <a:cs typeface="Times New Roman" panose="02020603050405020304" pitchFamily="18" charset="0"/>
            </a:endParaRPr>
          </a:p>
          <a:p>
            <a:pPr marL="285750" indent="-285750" algn="just">
              <a:buFont typeface="Wingdings" panose="05000000000000000000" pitchFamily="2" charset="2"/>
              <a:buChar char="q"/>
            </a:pPr>
            <a:r>
              <a:rPr lang="en-US" sz="2000"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Stakeholder Meetings</a:t>
            </a:r>
          </a:p>
          <a:p>
            <a:pPr marL="742950" lvl="1" indent="-285750" algn="just">
              <a:buFont typeface="Wingdings" panose="05000000000000000000" pitchFamily="2" charset="2"/>
              <a:buChar char="q"/>
            </a:pPr>
            <a:r>
              <a:rPr lang="en-US" sz="2000"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Industry stakeholder meetings</a:t>
            </a:r>
          </a:p>
          <a:p>
            <a:pPr marL="1200150" lvl="2" indent="-285750" algn="just">
              <a:buFont typeface="Wingdings" panose="05000000000000000000" pitchFamily="2" charset="2"/>
              <a:buChar char="q"/>
            </a:pPr>
            <a:r>
              <a:rPr lang="en-US" sz="2000"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November 6, 2017 – Boarding Homes Operators</a:t>
            </a:r>
          </a:p>
          <a:p>
            <a:pPr marL="1200150" lvl="2" indent="-285750" algn="just">
              <a:buFont typeface="Wingdings" panose="05000000000000000000" pitchFamily="2" charset="2"/>
              <a:buChar char="q"/>
            </a:pPr>
            <a:r>
              <a:rPr lang="en-US" sz="2000"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November 6, 2017 – Lodging Facility Operators</a:t>
            </a:r>
          </a:p>
          <a:p>
            <a:pPr marL="1200150" lvl="2" indent="-285750" algn="just">
              <a:buFont typeface="Wingdings" panose="05000000000000000000" pitchFamily="2" charset="2"/>
              <a:buChar char="q"/>
            </a:pPr>
            <a:r>
              <a:rPr lang="en-US" sz="2000"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December 8, 2017 – Alternative Housing Facilities</a:t>
            </a:r>
          </a:p>
          <a:p>
            <a:pPr marL="742950" lvl="1" indent="-285750" algn="just">
              <a:buFont typeface="Wingdings" panose="05000000000000000000" pitchFamily="2" charset="2"/>
              <a:buChar char="q"/>
            </a:pPr>
            <a:r>
              <a:rPr lang="en-US" sz="2000"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Community stakeholder meetings</a:t>
            </a:r>
          </a:p>
          <a:p>
            <a:pPr marL="1200150" lvl="2" indent="-285750" algn="just">
              <a:buFont typeface="Wingdings" panose="05000000000000000000" pitchFamily="2" charset="2"/>
              <a:buChar char="q"/>
            </a:pPr>
            <a:r>
              <a:rPr lang="en-US" sz="2000"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January 3, 2018 –  Third Ward Multi-Service Center</a:t>
            </a:r>
          </a:p>
          <a:p>
            <a:pPr marL="1200150" lvl="2" indent="-285750" algn="just">
              <a:buFont typeface="Wingdings" panose="05000000000000000000" pitchFamily="2" charset="2"/>
              <a:buChar char="q"/>
            </a:pPr>
            <a:r>
              <a:rPr lang="en-US" sz="2000"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January 4, 2018 –  Southwest Multi-Service Center</a:t>
            </a:r>
          </a:p>
          <a:p>
            <a:pPr marL="1200150" lvl="2" indent="-285750" algn="just">
              <a:buFont typeface="Wingdings" panose="05000000000000000000" pitchFamily="2" charset="2"/>
              <a:buChar char="q"/>
            </a:pPr>
            <a:r>
              <a:rPr lang="en-US" sz="2000"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January 8, 2018 –  Acres Home Multi-Service Center</a:t>
            </a:r>
          </a:p>
          <a:p>
            <a:pPr marL="1200150" lvl="2" indent="-285750" algn="just">
              <a:buFont typeface="Wingdings" panose="05000000000000000000" pitchFamily="2" charset="2"/>
              <a:buChar char="q"/>
            </a:pPr>
            <a:r>
              <a:rPr lang="en-US" sz="2000"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January 10, 2018 – Marshall Middle School</a:t>
            </a:r>
          </a:p>
          <a:p>
            <a:pPr marL="1200150" lvl="2" indent="-285750" algn="just">
              <a:buFont typeface="Wingdings" panose="05000000000000000000" pitchFamily="2" charset="2"/>
              <a:buChar char="q"/>
            </a:pPr>
            <a:r>
              <a:rPr lang="en-US" sz="2000"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January 11, 2018 -  Mayor’s Commission on Disabilities</a:t>
            </a:r>
          </a:p>
          <a:p>
            <a:pPr marL="1200150" lvl="2" indent="-285750" algn="just">
              <a:buFont typeface="Wingdings" panose="05000000000000000000" pitchFamily="2" charset="2"/>
              <a:buChar char="q"/>
            </a:pPr>
            <a:r>
              <a:rPr lang="en-US" sz="2000"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January 11, 2018 – </a:t>
            </a:r>
            <a:r>
              <a:rPr lang="en-US" sz="2000" dirty="0" err="1">
                <a:solidFill>
                  <a:srgbClr val="002060"/>
                </a:solidFill>
                <a:latin typeface="Times New Roman" panose="02020603050405020304" pitchFamily="18" charset="0"/>
                <a:ea typeface="Verdana" panose="020B0604030504040204" pitchFamily="34" charset="0"/>
                <a:cs typeface="Times New Roman" panose="02020603050405020304" pitchFamily="18" charset="0"/>
              </a:rPr>
              <a:t>Kashmere</a:t>
            </a:r>
            <a:r>
              <a:rPr lang="en-US" sz="2000"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 Multi-Service Center</a:t>
            </a:r>
          </a:p>
          <a:p>
            <a:pPr marL="1200150" lvl="2" indent="-285750" algn="just">
              <a:buFont typeface="Wingdings" panose="05000000000000000000" pitchFamily="2" charset="2"/>
              <a:buChar char="q"/>
            </a:pPr>
            <a:r>
              <a:rPr lang="en-US" sz="2000"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January 30, 2018 – St. Christopher’s Episcopal Church</a:t>
            </a:r>
          </a:p>
          <a:p>
            <a:pPr marL="742950" lvl="1" indent="-285750" algn="just">
              <a:buFont typeface="Wingdings" panose="05000000000000000000" pitchFamily="2" charset="2"/>
              <a:buChar char="q"/>
            </a:pPr>
            <a:endParaRPr lang="en-US" sz="1600" dirty="0">
              <a:solidFill>
                <a:srgbClr val="002060"/>
              </a:solidFill>
              <a:latin typeface="Times New Roman" panose="02020603050405020304" pitchFamily="18" charset="0"/>
              <a:ea typeface="Verdana" panose="020B0604030504040204" pitchFamily="34" charset="0"/>
              <a:cs typeface="Times New Roman" panose="02020603050405020304" pitchFamily="18" charset="0"/>
            </a:endParaRPr>
          </a:p>
          <a:p>
            <a:pPr marL="285750" indent="-285750" algn="just">
              <a:buFont typeface="Wingdings" panose="05000000000000000000" pitchFamily="2" charset="2"/>
              <a:buChar char="q"/>
            </a:pPr>
            <a:endParaRPr lang="en-US" sz="1300" dirty="0">
              <a:latin typeface="Times New Roman" panose="02020603050405020304" pitchFamily="18" charset="0"/>
              <a:ea typeface="Verdana" panose="020B0604030504040204" pitchFamily="34" charset="0"/>
              <a:cs typeface="Times New Roman" panose="02020603050405020304" pitchFamily="18" charset="0"/>
            </a:endParaRPr>
          </a:p>
        </p:txBody>
      </p:sp>
      <p:cxnSp>
        <p:nvCxnSpPr>
          <p:cNvPr id="7" name="Straight Connector 6"/>
          <p:cNvCxnSpPr/>
          <p:nvPr/>
        </p:nvCxnSpPr>
        <p:spPr>
          <a:xfrm>
            <a:off x="762000" y="1295400"/>
            <a:ext cx="7729220" cy="0"/>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62000" y="1371600"/>
            <a:ext cx="7467600" cy="0"/>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62000" y="1447800"/>
            <a:ext cx="7162800" cy="0"/>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Picture 9" descr="houstonseal-colorsmall"/>
          <p:cNvPicPr/>
          <p:nvPr/>
        </p:nvPicPr>
        <p:blipFill>
          <a:blip r:embed="rId3" cstate="print"/>
          <a:srcRect/>
          <a:stretch>
            <a:fillRect/>
          </a:stretch>
        </p:blipFill>
        <p:spPr bwMode="auto">
          <a:xfrm>
            <a:off x="152400" y="228600"/>
            <a:ext cx="980440" cy="914400"/>
          </a:xfrm>
          <a:prstGeom prst="rect">
            <a:avLst/>
          </a:prstGeom>
          <a:noFill/>
          <a:ln w="9525">
            <a:noFill/>
            <a:miter lim="800000"/>
            <a:headEnd/>
            <a:tailEnd/>
          </a:ln>
        </p:spPr>
      </p:pic>
    </p:spTree>
    <p:extLst>
      <p:ext uri="{BB962C8B-B14F-4D97-AF65-F5344CB8AC3E}">
        <p14:creationId xmlns:p14="http://schemas.microsoft.com/office/powerpoint/2010/main" val="2110058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F75754-69F6-4B31-AC61-8B4BDD11B2C4}" type="slidenum">
              <a:rPr lang="en-US" altLang="en-US" smtClean="0"/>
              <a:pPr/>
              <a:t>4</a:t>
            </a:fld>
            <a:endParaRPr lang="en-US" altLang="en-US"/>
          </a:p>
        </p:txBody>
      </p:sp>
      <p:sp>
        <p:nvSpPr>
          <p:cNvPr id="5" name="Title 1"/>
          <p:cNvSpPr>
            <a:spLocks noGrp="1"/>
          </p:cNvSpPr>
          <p:nvPr>
            <p:ph type="title"/>
          </p:nvPr>
        </p:nvSpPr>
        <p:spPr>
          <a:xfrm>
            <a:off x="914400" y="247650"/>
            <a:ext cx="7467600" cy="1143000"/>
          </a:xfrm>
        </p:spPr>
        <p:txBody>
          <a:bodyPr>
            <a:normAutofit/>
          </a:bodyPr>
          <a:lstStyle/>
          <a:p>
            <a:r>
              <a:rPr lang="en-US" sz="2800" b="1" dirty="0">
                <a:solidFill>
                  <a:srgbClr val="002060"/>
                </a:solidFill>
                <a:latin typeface="Times New Roman" panose="02020603050405020304" pitchFamily="18" charset="0"/>
                <a:ea typeface="Verdana" pitchFamily="34" charset="0"/>
                <a:cs typeface="Times New Roman" panose="02020603050405020304" pitchFamily="18" charset="0"/>
              </a:rPr>
              <a:t>Proposed Regulatory Framework</a:t>
            </a:r>
            <a:br>
              <a:rPr lang="en-US" sz="2800" b="1" dirty="0">
                <a:solidFill>
                  <a:srgbClr val="002060"/>
                </a:solidFill>
                <a:latin typeface="Times New Roman" panose="02020603050405020304" pitchFamily="18" charset="0"/>
                <a:ea typeface="Verdana" pitchFamily="34" charset="0"/>
                <a:cs typeface="Times New Roman" panose="02020603050405020304" pitchFamily="18" charset="0"/>
              </a:rPr>
            </a:br>
            <a:endParaRPr lang="en-US" sz="2200" b="1" dirty="0">
              <a:solidFill>
                <a:srgbClr val="002060"/>
              </a:solidFill>
              <a:latin typeface="Times New Roman" panose="02020603050405020304" pitchFamily="18" charset="0"/>
              <a:ea typeface="Verdana" pitchFamily="34" charset="0"/>
              <a:cs typeface="Times New Roman" panose="02020603050405020304" pitchFamily="18" charset="0"/>
            </a:endParaRPr>
          </a:p>
        </p:txBody>
      </p:sp>
      <p:sp>
        <p:nvSpPr>
          <p:cNvPr id="6" name="TextBox 5"/>
          <p:cNvSpPr txBox="1"/>
          <p:nvPr/>
        </p:nvSpPr>
        <p:spPr>
          <a:xfrm>
            <a:off x="762000" y="1638687"/>
            <a:ext cx="7343775" cy="3862596"/>
          </a:xfrm>
          <a:prstGeom prst="rect">
            <a:avLst/>
          </a:prstGeom>
          <a:noFill/>
        </p:spPr>
        <p:txBody>
          <a:bodyPr wrap="square" rtlCol="0" anchor="t">
            <a:spAutoFit/>
          </a:bodyPr>
          <a:lstStyle/>
          <a:p>
            <a:pPr algn="just"/>
            <a:endParaRPr lang="en-US" sz="1600" dirty="0">
              <a:solidFill>
                <a:srgbClr val="002060"/>
              </a:solidFill>
              <a:latin typeface="Times New Roman" panose="02020603050405020304" pitchFamily="18" charset="0"/>
              <a:ea typeface="Verdana" panose="020B0604030504040204" pitchFamily="34" charset="0"/>
              <a:cs typeface="Times New Roman" panose="02020603050405020304" pitchFamily="18" charset="0"/>
            </a:endParaRPr>
          </a:p>
          <a:p>
            <a:pPr marL="285750" indent="-285750" algn="just">
              <a:buFont typeface="Wingdings" panose="05000000000000000000" pitchFamily="2" charset="2"/>
              <a:buChar char="q"/>
            </a:pPr>
            <a:r>
              <a:rPr lang="en-US" sz="2000"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Types of permits proposed:</a:t>
            </a:r>
          </a:p>
          <a:p>
            <a:pPr marL="285750" indent="-285750" algn="just">
              <a:buFont typeface="Wingdings" panose="05000000000000000000" pitchFamily="2" charset="2"/>
              <a:buChar char="q"/>
            </a:pPr>
            <a:endParaRPr lang="en-US" sz="2000" dirty="0">
              <a:solidFill>
                <a:srgbClr val="002060"/>
              </a:solidFill>
              <a:latin typeface="Times New Roman" panose="02020603050405020304" pitchFamily="18" charset="0"/>
              <a:ea typeface="Verdana" panose="020B0604030504040204" pitchFamily="34" charset="0"/>
              <a:cs typeface="Times New Roman" panose="02020603050405020304" pitchFamily="18" charset="0"/>
            </a:endParaRPr>
          </a:p>
          <a:p>
            <a:pPr marL="742950" lvl="1" indent="-285750" algn="just">
              <a:buFont typeface="Wingdings" panose="05000000000000000000" pitchFamily="2" charset="2"/>
              <a:buChar char="q"/>
            </a:pPr>
            <a:r>
              <a:rPr lang="en-US" sz="2000"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Permits issued by PWE</a:t>
            </a:r>
          </a:p>
          <a:p>
            <a:pPr marL="1200150" lvl="2" indent="-285750" algn="just">
              <a:buFont typeface="Wingdings" panose="05000000000000000000" pitchFamily="2" charset="2"/>
              <a:buChar char="q"/>
            </a:pPr>
            <a:r>
              <a:rPr lang="en-US" sz="2000"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Boarding Home</a:t>
            </a:r>
          </a:p>
          <a:p>
            <a:pPr marL="1200150" lvl="2" indent="-285750" algn="just">
              <a:buFont typeface="Wingdings" panose="05000000000000000000" pitchFamily="2" charset="2"/>
              <a:buChar char="q"/>
            </a:pPr>
            <a:r>
              <a:rPr lang="en-US" sz="2000"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Lodging Facility</a:t>
            </a:r>
          </a:p>
          <a:p>
            <a:pPr marL="1200150" lvl="2" indent="-285750" algn="just">
              <a:buFont typeface="Wingdings" panose="05000000000000000000" pitchFamily="2" charset="2"/>
              <a:buChar char="q"/>
            </a:pPr>
            <a:endParaRPr lang="en-US" sz="2000" dirty="0">
              <a:solidFill>
                <a:srgbClr val="002060"/>
              </a:solidFill>
              <a:latin typeface="Times New Roman" panose="02020603050405020304" pitchFamily="18" charset="0"/>
              <a:ea typeface="Verdana" panose="020B0604030504040204" pitchFamily="34" charset="0"/>
              <a:cs typeface="Times New Roman" panose="02020603050405020304" pitchFamily="18" charset="0"/>
            </a:endParaRPr>
          </a:p>
          <a:p>
            <a:pPr marL="742950" lvl="1" indent="-285750" algn="just">
              <a:buFont typeface="Wingdings" panose="05000000000000000000" pitchFamily="2" charset="2"/>
              <a:buChar char="q"/>
            </a:pPr>
            <a:r>
              <a:rPr lang="en-US" sz="2000"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Permits issued by ARA </a:t>
            </a:r>
          </a:p>
          <a:p>
            <a:pPr marL="1200150" lvl="2" indent="-285750" algn="just">
              <a:buFont typeface="Wingdings" panose="05000000000000000000" pitchFamily="2" charset="2"/>
              <a:buChar char="q"/>
            </a:pPr>
            <a:r>
              <a:rPr lang="en-US" sz="2000"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Correctional Facility (Currently in Chapter 28, permitting will transfer from Planning Department to ARA).</a:t>
            </a:r>
          </a:p>
          <a:p>
            <a:pPr marL="1200150" lvl="2" indent="-285750" algn="just">
              <a:buFont typeface="Wingdings" panose="05000000000000000000" pitchFamily="2" charset="2"/>
              <a:buChar char="q"/>
            </a:pPr>
            <a:r>
              <a:rPr lang="en-US" sz="2000"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Alternate Housing Facility</a:t>
            </a:r>
          </a:p>
          <a:p>
            <a:pPr lvl="1" algn="just"/>
            <a:endParaRPr lang="en-US" sz="1600" dirty="0">
              <a:solidFill>
                <a:srgbClr val="002060"/>
              </a:solidFill>
              <a:latin typeface="Times New Roman" panose="02020603050405020304" pitchFamily="18" charset="0"/>
              <a:ea typeface="Verdana" panose="020B0604030504040204" pitchFamily="34" charset="0"/>
              <a:cs typeface="Times New Roman" panose="02020603050405020304" pitchFamily="18" charset="0"/>
            </a:endParaRPr>
          </a:p>
          <a:p>
            <a:pPr marL="285750" indent="-285750" algn="just">
              <a:buFont typeface="Wingdings" panose="05000000000000000000" pitchFamily="2" charset="2"/>
              <a:buChar char="q"/>
            </a:pPr>
            <a:endParaRPr lang="en-US" sz="1300" dirty="0">
              <a:latin typeface="Times New Roman" panose="02020603050405020304" pitchFamily="18" charset="0"/>
              <a:ea typeface="Verdana" panose="020B0604030504040204" pitchFamily="34" charset="0"/>
              <a:cs typeface="Times New Roman" panose="02020603050405020304" pitchFamily="18" charset="0"/>
            </a:endParaRPr>
          </a:p>
        </p:txBody>
      </p:sp>
      <p:cxnSp>
        <p:nvCxnSpPr>
          <p:cNvPr id="7" name="Straight Connector 6"/>
          <p:cNvCxnSpPr/>
          <p:nvPr/>
        </p:nvCxnSpPr>
        <p:spPr>
          <a:xfrm>
            <a:off x="762000" y="1295400"/>
            <a:ext cx="7729220" cy="0"/>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62000" y="1371600"/>
            <a:ext cx="7467600" cy="0"/>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62000" y="1447800"/>
            <a:ext cx="7162800" cy="0"/>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Picture 9" descr="houstonseal-colorsmall"/>
          <p:cNvPicPr/>
          <p:nvPr/>
        </p:nvPicPr>
        <p:blipFill>
          <a:blip r:embed="rId3" cstate="print"/>
          <a:srcRect/>
          <a:stretch>
            <a:fillRect/>
          </a:stretch>
        </p:blipFill>
        <p:spPr bwMode="auto">
          <a:xfrm>
            <a:off x="152400" y="228600"/>
            <a:ext cx="980440" cy="914400"/>
          </a:xfrm>
          <a:prstGeom prst="rect">
            <a:avLst/>
          </a:prstGeom>
          <a:noFill/>
          <a:ln w="9525">
            <a:noFill/>
            <a:miter lim="800000"/>
            <a:headEnd/>
            <a:tailEnd/>
          </a:ln>
        </p:spPr>
      </p:pic>
    </p:spTree>
    <p:extLst>
      <p:ext uri="{BB962C8B-B14F-4D97-AF65-F5344CB8AC3E}">
        <p14:creationId xmlns:p14="http://schemas.microsoft.com/office/powerpoint/2010/main" val="4185738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F75754-69F6-4B31-AC61-8B4BDD11B2C4}" type="slidenum">
              <a:rPr lang="en-US" altLang="en-US" smtClean="0"/>
              <a:pPr/>
              <a:t>5</a:t>
            </a:fld>
            <a:endParaRPr lang="en-US" altLang="en-US"/>
          </a:p>
        </p:txBody>
      </p:sp>
      <p:sp>
        <p:nvSpPr>
          <p:cNvPr id="5" name="Title 1"/>
          <p:cNvSpPr>
            <a:spLocks noGrp="1"/>
          </p:cNvSpPr>
          <p:nvPr>
            <p:ph type="title"/>
          </p:nvPr>
        </p:nvSpPr>
        <p:spPr>
          <a:xfrm>
            <a:off x="914400" y="247650"/>
            <a:ext cx="7467600" cy="1143000"/>
          </a:xfrm>
        </p:spPr>
        <p:txBody>
          <a:bodyPr>
            <a:normAutofit fontScale="90000"/>
          </a:bodyPr>
          <a:lstStyle/>
          <a:p>
            <a:r>
              <a:rPr lang="en-US" sz="2800" b="1" dirty="0">
                <a:solidFill>
                  <a:srgbClr val="002060"/>
                </a:solidFill>
                <a:latin typeface="Times New Roman" panose="02020603050405020304" pitchFamily="18" charset="0"/>
                <a:ea typeface="Verdana" pitchFamily="34" charset="0"/>
                <a:cs typeface="Times New Roman" panose="02020603050405020304" pitchFamily="18" charset="0"/>
              </a:rPr>
              <a:t>Boarding Homes:</a:t>
            </a:r>
            <a:br>
              <a:rPr lang="en-US" sz="2800" b="1" dirty="0">
                <a:solidFill>
                  <a:srgbClr val="002060"/>
                </a:solidFill>
                <a:latin typeface="Times New Roman" panose="02020603050405020304" pitchFamily="18" charset="0"/>
                <a:ea typeface="Verdana" pitchFamily="34" charset="0"/>
                <a:cs typeface="Times New Roman" panose="02020603050405020304" pitchFamily="18" charset="0"/>
              </a:rPr>
            </a:br>
            <a:r>
              <a:rPr lang="en-US" sz="2800" b="1" dirty="0">
                <a:solidFill>
                  <a:srgbClr val="002060"/>
                </a:solidFill>
                <a:latin typeface="Times New Roman" panose="02020603050405020304" pitchFamily="18" charset="0"/>
                <a:ea typeface="Verdana" pitchFamily="34" charset="0"/>
                <a:cs typeface="Times New Roman" panose="02020603050405020304" pitchFamily="18" charset="0"/>
              </a:rPr>
              <a:t>General Information</a:t>
            </a:r>
            <a:br>
              <a:rPr lang="en-US" sz="2800" b="1" dirty="0">
                <a:solidFill>
                  <a:srgbClr val="002060"/>
                </a:solidFill>
                <a:latin typeface="Times New Roman" panose="02020603050405020304" pitchFamily="18" charset="0"/>
                <a:ea typeface="Verdana" pitchFamily="34" charset="0"/>
                <a:cs typeface="Times New Roman" panose="02020603050405020304" pitchFamily="18" charset="0"/>
              </a:rPr>
            </a:br>
            <a:endParaRPr lang="en-US" sz="2200" b="1" dirty="0">
              <a:solidFill>
                <a:srgbClr val="002060"/>
              </a:solidFill>
              <a:latin typeface="Times New Roman" panose="02020603050405020304" pitchFamily="18" charset="0"/>
              <a:ea typeface="Verdana" pitchFamily="34" charset="0"/>
              <a:cs typeface="Times New Roman" panose="02020603050405020304" pitchFamily="18" charset="0"/>
            </a:endParaRPr>
          </a:p>
        </p:txBody>
      </p:sp>
      <p:sp>
        <p:nvSpPr>
          <p:cNvPr id="6" name="TextBox 5"/>
          <p:cNvSpPr txBox="1"/>
          <p:nvPr/>
        </p:nvSpPr>
        <p:spPr>
          <a:xfrm>
            <a:off x="762000" y="1581338"/>
            <a:ext cx="7343775" cy="4170372"/>
          </a:xfrm>
          <a:prstGeom prst="rect">
            <a:avLst/>
          </a:prstGeom>
          <a:noFill/>
        </p:spPr>
        <p:txBody>
          <a:bodyPr wrap="square" rtlCol="0" anchor="t">
            <a:spAutoFit/>
          </a:bodyPr>
          <a:lstStyle/>
          <a:p>
            <a:pPr algn="just"/>
            <a:endParaRPr lang="en-US" sz="1600" dirty="0">
              <a:solidFill>
                <a:srgbClr val="002060"/>
              </a:solidFill>
              <a:latin typeface="Times New Roman" panose="02020603050405020304" pitchFamily="18" charset="0"/>
              <a:ea typeface="Verdana" panose="020B0604030504040204" pitchFamily="34" charset="0"/>
              <a:cs typeface="Times New Roman" panose="02020603050405020304" pitchFamily="18" charset="0"/>
            </a:endParaRPr>
          </a:p>
          <a:p>
            <a:pPr marL="285750" indent="-285750" algn="just">
              <a:buFont typeface="Wingdings" panose="05000000000000000000" pitchFamily="2" charset="2"/>
              <a:buChar char="q"/>
            </a:pPr>
            <a:r>
              <a:rPr lang="en-US" sz="2000"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Definition: Facilities that provide lodging and personal care services to three or more persons with disabilities and/or elderly persons.</a:t>
            </a:r>
          </a:p>
          <a:p>
            <a:pPr marL="285750" indent="-285750" algn="just">
              <a:buFont typeface="Wingdings" panose="05000000000000000000" pitchFamily="2" charset="2"/>
              <a:buChar char="q"/>
            </a:pPr>
            <a:endParaRPr lang="en-US" sz="2000" dirty="0">
              <a:solidFill>
                <a:srgbClr val="002060"/>
              </a:solidFill>
              <a:latin typeface="Times New Roman" panose="02020603050405020304" pitchFamily="18" charset="0"/>
              <a:ea typeface="Verdana" panose="020B0604030504040204" pitchFamily="34" charset="0"/>
              <a:cs typeface="Times New Roman" panose="02020603050405020304" pitchFamily="18" charset="0"/>
            </a:endParaRPr>
          </a:p>
          <a:p>
            <a:pPr marL="285750" indent="-285750" algn="just">
              <a:buFont typeface="Wingdings" panose="05000000000000000000" pitchFamily="2" charset="2"/>
              <a:buChar char="q"/>
            </a:pPr>
            <a:r>
              <a:rPr lang="en-US" sz="2000"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Current Regulatory Requirement: Registration only, no permit required</a:t>
            </a:r>
          </a:p>
          <a:p>
            <a:pPr marL="285750" indent="-285750" algn="just">
              <a:buFont typeface="Wingdings" panose="05000000000000000000" pitchFamily="2" charset="2"/>
              <a:buChar char="q"/>
            </a:pPr>
            <a:endParaRPr lang="en-US" sz="2000" dirty="0">
              <a:solidFill>
                <a:srgbClr val="002060"/>
              </a:solidFill>
              <a:latin typeface="Times New Roman" panose="02020603050405020304" pitchFamily="18" charset="0"/>
              <a:ea typeface="Verdana" panose="020B0604030504040204" pitchFamily="34" charset="0"/>
              <a:cs typeface="Times New Roman" panose="02020603050405020304" pitchFamily="18" charset="0"/>
            </a:endParaRPr>
          </a:p>
          <a:p>
            <a:pPr marL="285750" indent="-285750" algn="just">
              <a:buFont typeface="Wingdings" panose="05000000000000000000" pitchFamily="2" charset="2"/>
              <a:buChar char="q"/>
            </a:pPr>
            <a:r>
              <a:rPr lang="en-US" sz="2000"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117 facilities are currently registered.</a:t>
            </a:r>
          </a:p>
          <a:p>
            <a:pPr lvl="1" algn="just"/>
            <a:endParaRPr lang="en-US" sz="2000" dirty="0">
              <a:solidFill>
                <a:srgbClr val="002060"/>
              </a:solidFill>
              <a:latin typeface="Times New Roman" panose="02020603050405020304" pitchFamily="18" charset="0"/>
              <a:ea typeface="Verdana" panose="020B0604030504040204" pitchFamily="34" charset="0"/>
              <a:cs typeface="Times New Roman" panose="02020603050405020304" pitchFamily="18" charset="0"/>
            </a:endParaRPr>
          </a:p>
          <a:p>
            <a:pPr marL="285750" indent="-285750" algn="just">
              <a:buFont typeface="Wingdings" panose="05000000000000000000" pitchFamily="2" charset="2"/>
              <a:buChar char="q"/>
            </a:pPr>
            <a:r>
              <a:rPr lang="en-US" sz="2000"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Authorization: State Law – Health and Safety Code, Title 4, Subtitle B, Chapter 260, Boarding Home Facilities</a:t>
            </a:r>
          </a:p>
          <a:p>
            <a:pPr lvl="1" algn="just"/>
            <a:endParaRPr lang="en-US" sz="1600" dirty="0">
              <a:solidFill>
                <a:srgbClr val="002060"/>
              </a:solidFill>
              <a:latin typeface="Times New Roman" panose="02020603050405020304" pitchFamily="18" charset="0"/>
              <a:ea typeface="Verdana" panose="020B0604030504040204" pitchFamily="34" charset="0"/>
              <a:cs typeface="Times New Roman" panose="02020603050405020304" pitchFamily="18" charset="0"/>
            </a:endParaRPr>
          </a:p>
          <a:p>
            <a:pPr marL="285750" indent="-285750" algn="just">
              <a:buFont typeface="Wingdings" panose="05000000000000000000" pitchFamily="2" charset="2"/>
              <a:buChar char="q"/>
            </a:pPr>
            <a:endParaRPr lang="en-US" sz="1300" dirty="0">
              <a:latin typeface="Times New Roman" panose="02020603050405020304" pitchFamily="18" charset="0"/>
              <a:ea typeface="Verdana" panose="020B0604030504040204" pitchFamily="34" charset="0"/>
              <a:cs typeface="Times New Roman" panose="02020603050405020304" pitchFamily="18" charset="0"/>
            </a:endParaRPr>
          </a:p>
        </p:txBody>
      </p:sp>
      <p:cxnSp>
        <p:nvCxnSpPr>
          <p:cNvPr id="7" name="Straight Connector 6"/>
          <p:cNvCxnSpPr/>
          <p:nvPr/>
        </p:nvCxnSpPr>
        <p:spPr>
          <a:xfrm>
            <a:off x="762000" y="1295400"/>
            <a:ext cx="7729220" cy="0"/>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62000" y="1371600"/>
            <a:ext cx="7467600" cy="0"/>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62000" y="1447800"/>
            <a:ext cx="7162800" cy="0"/>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Picture 9" descr="houstonseal-colorsmall"/>
          <p:cNvPicPr/>
          <p:nvPr/>
        </p:nvPicPr>
        <p:blipFill>
          <a:blip r:embed="rId3" cstate="print"/>
          <a:srcRect/>
          <a:stretch>
            <a:fillRect/>
          </a:stretch>
        </p:blipFill>
        <p:spPr bwMode="auto">
          <a:xfrm>
            <a:off x="152400" y="228600"/>
            <a:ext cx="980440" cy="914400"/>
          </a:xfrm>
          <a:prstGeom prst="rect">
            <a:avLst/>
          </a:prstGeom>
          <a:noFill/>
          <a:ln w="9525">
            <a:noFill/>
            <a:miter lim="800000"/>
            <a:headEnd/>
            <a:tailEnd/>
          </a:ln>
        </p:spPr>
      </p:pic>
    </p:spTree>
    <p:extLst>
      <p:ext uri="{BB962C8B-B14F-4D97-AF65-F5344CB8AC3E}">
        <p14:creationId xmlns:p14="http://schemas.microsoft.com/office/powerpoint/2010/main" val="1677641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F75754-69F6-4B31-AC61-8B4BDD11B2C4}" type="slidenum">
              <a:rPr lang="en-US" altLang="en-US" smtClean="0"/>
              <a:pPr/>
              <a:t>6</a:t>
            </a:fld>
            <a:endParaRPr lang="en-US" altLang="en-US"/>
          </a:p>
        </p:txBody>
      </p:sp>
      <p:sp>
        <p:nvSpPr>
          <p:cNvPr id="5" name="Title 1"/>
          <p:cNvSpPr>
            <a:spLocks noGrp="1"/>
          </p:cNvSpPr>
          <p:nvPr>
            <p:ph type="title"/>
          </p:nvPr>
        </p:nvSpPr>
        <p:spPr>
          <a:xfrm>
            <a:off x="914400" y="247650"/>
            <a:ext cx="7467600" cy="1143000"/>
          </a:xfrm>
        </p:spPr>
        <p:txBody>
          <a:bodyPr>
            <a:normAutofit fontScale="90000"/>
          </a:bodyPr>
          <a:lstStyle/>
          <a:p>
            <a:r>
              <a:rPr lang="en-US" sz="2800" b="1" dirty="0">
                <a:solidFill>
                  <a:srgbClr val="002060"/>
                </a:solidFill>
                <a:latin typeface="Times New Roman" panose="02020603050405020304" pitchFamily="18" charset="0"/>
                <a:ea typeface="Verdana" pitchFamily="34" charset="0"/>
                <a:cs typeface="Times New Roman" panose="02020603050405020304" pitchFamily="18" charset="0"/>
              </a:rPr>
              <a:t>Boarding Homes:</a:t>
            </a:r>
            <a:br>
              <a:rPr lang="en-US" sz="2800" b="1" dirty="0">
                <a:solidFill>
                  <a:srgbClr val="002060"/>
                </a:solidFill>
                <a:latin typeface="Times New Roman" panose="02020603050405020304" pitchFamily="18" charset="0"/>
                <a:ea typeface="Verdana" pitchFamily="34" charset="0"/>
                <a:cs typeface="Times New Roman" panose="02020603050405020304" pitchFamily="18" charset="0"/>
              </a:rPr>
            </a:br>
            <a:r>
              <a:rPr lang="en-US" sz="2800" b="1" dirty="0">
                <a:solidFill>
                  <a:srgbClr val="002060"/>
                </a:solidFill>
                <a:latin typeface="Times New Roman" panose="02020603050405020304" pitchFamily="18" charset="0"/>
                <a:ea typeface="Verdana" pitchFamily="34" charset="0"/>
                <a:cs typeface="Times New Roman" panose="02020603050405020304" pitchFamily="18" charset="0"/>
              </a:rPr>
              <a:t>Current and Proposed New Requirements</a:t>
            </a:r>
            <a:br>
              <a:rPr lang="en-US" sz="2800" b="1" dirty="0">
                <a:solidFill>
                  <a:srgbClr val="002060"/>
                </a:solidFill>
                <a:latin typeface="Times New Roman" panose="02020603050405020304" pitchFamily="18" charset="0"/>
                <a:ea typeface="Verdana" pitchFamily="34" charset="0"/>
                <a:cs typeface="Times New Roman" panose="02020603050405020304" pitchFamily="18" charset="0"/>
              </a:rPr>
            </a:br>
            <a:endParaRPr lang="en-US" sz="2200" b="1" dirty="0">
              <a:solidFill>
                <a:srgbClr val="002060"/>
              </a:solidFill>
              <a:latin typeface="Times New Roman" panose="02020603050405020304" pitchFamily="18" charset="0"/>
              <a:ea typeface="Verdana" pitchFamily="34" charset="0"/>
              <a:cs typeface="Times New Roman" panose="02020603050405020304" pitchFamily="18" charset="0"/>
            </a:endParaRPr>
          </a:p>
        </p:txBody>
      </p:sp>
      <p:sp>
        <p:nvSpPr>
          <p:cNvPr id="6" name="TextBox 5"/>
          <p:cNvSpPr txBox="1"/>
          <p:nvPr/>
        </p:nvSpPr>
        <p:spPr>
          <a:xfrm>
            <a:off x="762000" y="1581338"/>
            <a:ext cx="7343775" cy="4293483"/>
          </a:xfrm>
          <a:prstGeom prst="rect">
            <a:avLst/>
          </a:prstGeom>
          <a:noFill/>
        </p:spPr>
        <p:txBody>
          <a:bodyPr wrap="square" rtlCol="0" anchor="t">
            <a:spAutoFit/>
          </a:bodyPr>
          <a:lstStyle/>
          <a:p>
            <a:pPr marL="742950" lvl="1" indent="-285750" algn="just">
              <a:buFont typeface="Wingdings" panose="05000000000000000000" pitchFamily="2" charset="2"/>
              <a:buChar char="q"/>
            </a:pPr>
            <a:r>
              <a:rPr lang="en-US" sz="2000" dirty="0">
                <a:solidFill>
                  <a:srgbClr val="001746"/>
                </a:solidFill>
                <a:latin typeface="Times New Roman" panose="02020603050405020304" pitchFamily="18" charset="0"/>
                <a:ea typeface="Verdana" panose="020B0604030504040204" pitchFamily="34" charset="0"/>
                <a:cs typeface="Times New Roman" panose="02020603050405020304" pitchFamily="18" charset="0"/>
              </a:rPr>
              <a:t>Annual permit </a:t>
            </a:r>
            <a:r>
              <a:rPr lang="en-US" sz="2000"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(currently require only a registration) with process for revocation/denial/appeal</a:t>
            </a:r>
          </a:p>
          <a:p>
            <a:pPr marL="742950" lvl="1" indent="-285750" algn="just">
              <a:buFont typeface="Wingdings" panose="05000000000000000000" pitchFamily="2" charset="2"/>
              <a:buChar char="q"/>
            </a:pPr>
            <a:r>
              <a:rPr lang="en-US" sz="2000"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1</a:t>
            </a:r>
            <a:r>
              <a:rPr lang="en-US" sz="2000" baseline="30000"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st</a:t>
            </a:r>
            <a:r>
              <a:rPr lang="en-US" sz="2000"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 year building code inspection which may require a Certificate of Occupancy</a:t>
            </a:r>
          </a:p>
          <a:p>
            <a:pPr marL="742950" lvl="1" indent="-285750" algn="just">
              <a:buFont typeface="Wingdings" panose="05000000000000000000" pitchFamily="2" charset="2"/>
              <a:buChar char="q"/>
            </a:pPr>
            <a:r>
              <a:rPr lang="en-US" sz="2000"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Annual life safety inspection prior to permit renewal </a:t>
            </a:r>
          </a:p>
          <a:p>
            <a:pPr marL="742950" lvl="1" indent="-285750" algn="just">
              <a:buFont typeface="Wingdings" panose="05000000000000000000" pitchFamily="2" charset="2"/>
              <a:buChar char="q"/>
            </a:pPr>
            <a:r>
              <a:rPr lang="en-US" sz="2000"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Framed beds</a:t>
            </a:r>
          </a:p>
          <a:p>
            <a:pPr marL="742950" lvl="1" indent="-285750" algn="just">
              <a:buFont typeface="Wingdings" panose="05000000000000000000" pitchFamily="2" charset="2"/>
              <a:buChar char="q"/>
            </a:pPr>
            <a:r>
              <a:rPr lang="en-US" sz="2000"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Annual owner/operator criminal history background check</a:t>
            </a:r>
            <a:r>
              <a:rPr lang="en-US" sz="2000" dirty="0">
                <a:solidFill>
                  <a:srgbClr val="FF0000"/>
                </a:solidFill>
                <a:latin typeface="Times New Roman" panose="02020603050405020304" pitchFamily="18" charset="0"/>
                <a:ea typeface="Verdana" panose="020B0604030504040204" pitchFamily="34" charset="0"/>
                <a:cs typeface="Times New Roman" panose="02020603050405020304" pitchFamily="18" charset="0"/>
              </a:rPr>
              <a:t>*</a:t>
            </a:r>
          </a:p>
          <a:p>
            <a:pPr marL="742950" lvl="1" indent="-285750" algn="just">
              <a:buFont typeface="Wingdings" panose="05000000000000000000" pitchFamily="2" charset="2"/>
              <a:buChar char="q"/>
            </a:pPr>
            <a:r>
              <a:rPr lang="en-US" sz="2000"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Posted and practiced fire evacuation plan</a:t>
            </a:r>
            <a:r>
              <a:rPr lang="en-US" sz="2000" dirty="0">
                <a:solidFill>
                  <a:srgbClr val="FF0000"/>
                </a:solidFill>
                <a:latin typeface="Times New Roman" panose="02020603050405020304" pitchFamily="18" charset="0"/>
                <a:ea typeface="Verdana" panose="020B0604030504040204" pitchFamily="34" charset="0"/>
                <a:cs typeface="Times New Roman" panose="02020603050405020304" pitchFamily="18" charset="0"/>
              </a:rPr>
              <a:t>* </a:t>
            </a:r>
          </a:p>
          <a:p>
            <a:pPr marL="742950" lvl="1" indent="-285750" algn="just">
              <a:buFont typeface="Wingdings" panose="05000000000000000000" pitchFamily="2" charset="2"/>
              <a:buChar char="q"/>
            </a:pPr>
            <a:r>
              <a:rPr lang="en-US" sz="2000"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Accessible fire extinguishers</a:t>
            </a:r>
            <a:r>
              <a:rPr lang="en-US" sz="2000" dirty="0">
                <a:solidFill>
                  <a:srgbClr val="FF0000"/>
                </a:solidFill>
                <a:latin typeface="Times New Roman" panose="02020603050405020304" pitchFamily="18" charset="0"/>
                <a:ea typeface="Verdana" panose="020B0604030504040204" pitchFamily="34" charset="0"/>
                <a:cs typeface="Times New Roman" panose="02020603050405020304" pitchFamily="18" charset="0"/>
              </a:rPr>
              <a:t>*</a:t>
            </a:r>
          </a:p>
          <a:p>
            <a:pPr marL="742950" lvl="1" indent="-285750" algn="just">
              <a:buFont typeface="Wingdings" panose="05000000000000000000" pitchFamily="2" charset="2"/>
              <a:buChar char="q"/>
            </a:pPr>
            <a:r>
              <a:rPr lang="en-US" sz="2000"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Operable smoke alarm and carbon monoxide detectors</a:t>
            </a:r>
            <a:r>
              <a:rPr lang="en-US" sz="2000" dirty="0">
                <a:solidFill>
                  <a:srgbClr val="FF0000"/>
                </a:solidFill>
                <a:latin typeface="Times New Roman" panose="02020603050405020304" pitchFamily="18" charset="0"/>
                <a:ea typeface="Verdana" panose="020B0604030504040204" pitchFamily="34" charset="0"/>
                <a:cs typeface="Times New Roman" panose="02020603050405020304" pitchFamily="18" charset="0"/>
              </a:rPr>
              <a:t>*</a:t>
            </a:r>
          </a:p>
          <a:p>
            <a:pPr marL="742950" lvl="1" indent="-285750" algn="just">
              <a:buFont typeface="Wingdings" panose="05000000000000000000" pitchFamily="2" charset="2"/>
              <a:buChar char="q"/>
            </a:pPr>
            <a:r>
              <a:rPr lang="en-US" sz="2000"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Readily available first aid supplies</a:t>
            </a:r>
            <a:r>
              <a:rPr lang="en-US" sz="2000" dirty="0">
                <a:solidFill>
                  <a:srgbClr val="FF0000"/>
                </a:solidFill>
                <a:latin typeface="Times New Roman" panose="02020603050405020304" pitchFamily="18" charset="0"/>
                <a:ea typeface="Verdana" panose="020B0604030504040204" pitchFamily="34" charset="0"/>
                <a:cs typeface="Times New Roman" panose="02020603050405020304" pitchFamily="18" charset="0"/>
              </a:rPr>
              <a:t>*</a:t>
            </a:r>
            <a:r>
              <a:rPr lang="en-US" sz="2000"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 </a:t>
            </a:r>
          </a:p>
          <a:p>
            <a:pPr marL="742950" lvl="1" indent="-285750" algn="just">
              <a:buFont typeface="Wingdings" panose="05000000000000000000" pitchFamily="2" charset="2"/>
              <a:buChar char="q"/>
            </a:pPr>
            <a:endParaRPr lang="en-US" sz="2000" dirty="0">
              <a:solidFill>
                <a:srgbClr val="002060"/>
              </a:solidFill>
              <a:latin typeface="Times New Roman" panose="02020603050405020304" pitchFamily="18" charset="0"/>
              <a:ea typeface="Verdana" panose="020B0604030504040204" pitchFamily="34" charset="0"/>
              <a:cs typeface="Times New Roman" panose="02020603050405020304" pitchFamily="18" charset="0"/>
            </a:endParaRPr>
          </a:p>
          <a:p>
            <a:pPr lvl="1" algn="just"/>
            <a:r>
              <a:rPr lang="en-US" sz="2000"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a:t>
            </a:r>
            <a:r>
              <a:rPr lang="en-US" sz="2000" b="1" dirty="0">
                <a:solidFill>
                  <a:srgbClr val="FF0000"/>
                </a:solidFill>
                <a:latin typeface="Times New Roman" panose="02020603050405020304" pitchFamily="18" charset="0"/>
                <a:ea typeface="Verdana" panose="020B0604030504040204" pitchFamily="34" charset="0"/>
                <a:cs typeface="Times New Roman" panose="02020603050405020304" pitchFamily="18" charset="0"/>
              </a:rPr>
              <a:t>items currently required for boarding home registration </a:t>
            </a:r>
            <a:endParaRPr lang="en-US" sz="1600" b="1" dirty="0">
              <a:solidFill>
                <a:srgbClr val="FF0000"/>
              </a:solidFill>
              <a:latin typeface="Times New Roman" panose="02020603050405020304" pitchFamily="18" charset="0"/>
              <a:ea typeface="Verdana" panose="020B0604030504040204" pitchFamily="34" charset="0"/>
              <a:cs typeface="Times New Roman" panose="02020603050405020304" pitchFamily="18" charset="0"/>
            </a:endParaRPr>
          </a:p>
          <a:p>
            <a:pPr marL="285750" indent="-285750" algn="just">
              <a:buFont typeface="Wingdings" panose="05000000000000000000" pitchFamily="2" charset="2"/>
              <a:buChar char="q"/>
            </a:pPr>
            <a:endParaRPr lang="en-US" sz="1300" dirty="0">
              <a:latin typeface="Times New Roman" panose="02020603050405020304" pitchFamily="18" charset="0"/>
              <a:ea typeface="Verdana" panose="020B0604030504040204" pitchFamily="34" charset="0"/>
              <a:cs typeface="Times New Roman" panose="02020603050405020304" pitchFamily="18" charset="0"/>
            </a:endParaRPr>
          </a:p>
        </p:txBody>
      </p:sp>
      <p:cxnSp>
        <p:nvCxnSpPr>
          <p:cNvPr id="7" name="Straight Connector 6"/>
          <p:cNvCxnSpPr/>
          <p:nvPr/>
        </p:nvCxnSpPr>
        <p:spPr>
          <a:xfrm>
            <a:off x="762000" y="1295400"/>
            <a:ext cx="7729220" cy="0"/>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62000" y="1371600"/>
            <a:ext cx="7467600" cy="0"/>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62000" y="1447800"/>
            <a:ext cx="7162800" cy="0"/>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Picture 9" descr="houstonseal-colorsmall"/>
          <p:cNvPicPr/>
          <p:nvPr/>
        </p:nvPicPr>
        <p:blipFill>
          <a:blip r:embed="rId3" cstate="print"/>
          <a:srcRect/>
          <a:stretch>
            <a:fillRect/>
          </a:stretch>
        </p:blipFill>
        <p:spPr bwMode="auto">
          <a:xfrm>
            <a:off x="152400" y="228600"/>
            <a:ext cx="980440" cy="914400"/>
          </a:xfrm>
          <a:prstGeom prst="rect">
            <a:avLst/>
          </a:prstGeom>
          <a:noFill/>
          <a:ln w="9525">
            <a:noFill/>
            <a:miter lim="800000"/>
            <a:headEnd/>
            <a:tailEnd/>
          </a:ln>
        </p:spPr>
      </p:pic>
    </p:spTree>
    <p:extLst>
      <p:ext uri="{BB962C8B-B14F-4D97-AF65-F5344CB8AC3E}">
        <p14:creationId xmlns:p14="http://schemas.microsoft.com/office/powerpoint/2010/main" val="1691730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F75754-69F6-4B31-AC61-8B4BDD11B2C4}" type="slidenum">
              <a:rPr lang="en-US" altLang="en-US" smtClean="0"/>
              <a:pPr/>
              <a:t>7</a:t>
            </a:fld>
            <a:endParaRPr lang="en-US" altLang="en-US"/>
          </a:p>
        </p:txBody>
      </p:sp>
      <p:sp>
        <p:nvSpPr>
          <p:cNvPr id="5" name="Title 1"/>
          <p:cNvSpPr>
            <a:spLocks noGrp="1"/>
          </p:cNvSpPr>
          <p:nvPr>
            <p:ph type="title"/>
          </p:nvPr>
        </p:nvSpPr>
        <p:spPr>
          <a:xfrm>
            <a:off x="914400" y="247650"/>
            <a:ext cx="7467600" cy="1143000"/>
          </a:xfrm>
        </p:spPr>
        <p:txBody>
          <a:bodyPr>
            <a:normAutofit fontScale="90000"/>
          </a:bodyPr>
          <a:lstStyle/>
          <a:p>
            <a:r>
              <a:rPr lang="en-US" sz="2800" b="1" dirty="0">
                <a:solidFill>
                  <a:srgbClr val="002060"/>
                </a:solidFill>
                <a:latin typeface="Times New Roman" panose="02020603050405020304" pitchFamily="18" charset="0"/>
                <a:ea typeface="Verdana" pitchFamily="34" charset="0"/>
                <a:cs typeface="Times New Roman" panose="02020603050405020304" pitchFamily="18" charset="0"/>
              </a:rPr>
              <a:t>Lodging Facilities:</a:t>
            </a:r>
            <a:br>
              <a:rPr lang="en-US" sz="2800" b="1" dirty="0">
                <a:solidFill>
                  <a:srgbClr val="002060"/>
                </a:solidFill>
                <a:latin typeface="Times New Roman" panose="02020603050405020304" pitchFamily="18" charset="0"/>
                <a:ea typeface="Verdana" pitchFamily="34" charset="0"/>
                <a:cs typeface="Times New Roman" panose="02020603050405020304" pitchFamily="18" charset="0"/>
              </a:rPr>
            </a:br>
            <a:r>
              <a:rPr lang="en-US" sz="2800" b="1" dirty="0">
                <a:solidFill>
                  <a:srgbClr val="002060"/>
                </a:solidFill>
                <a:latin typeface="Times New Roman" panose="02020603050405020304" pitchFamily="18" charset="0"/>
                <a:ea typeface="Verdana" pitchFamily="34" charset="0"/>
                <a:cs typeface="Times New Roman" panose="02020603050405020304" pitchFamily="18" charset="0"/>
              </a:rPr>
              <a:t>General Information</a:t>
            </a:r>
            <a:br>
              <a:rPr lang="en-US" sz="2800" b="1" dirty="0">
                <a:solidFill>
                  <a:srgbClr val="002060"/>
                </a:solidFill>
                <a:latin typeface="Times New Roman" panose="02020603050405020304" pitchFamily="18" charset="0"/>
                <a:ea typeface="Verdana" pitchFamily="34" charset="0"/>
                <a:cs typeface="Times New Roman" panose="02020603050405020304" pitchFamily="18" charset="0"/>
              </a:rPr>
            </a:br>
            <a:endParaRPr lang="en-US" sz="2200" b="1" dirty="0">
              <a:solidFill>
                <a:srgbClr val="002060"/>
              </a:solidFill>
              <a:latin typeface="Times New Roman" panose="02020603050405020304" pitchFamily="18" charset="0"/>
              <a:ea typeface="Verdana" pitchFamily="34" charset="0"/>
              <a:cs typeface="Times New Roman" panose="02020603050405020304" pitchFamily="18" charset="0"/>
            </a:endParaRPr>
          </a:p>
        </p:txBody>
      </p:sp>
      <p:sp>
        <p:nvSpPr>
          <p:cNvPr id="6" name="TextBox 5"/>
          <p:cNvSpPr txBox="1"/>
          <p:nvPr/>
        </p:nvSpPr>
        <p:spPr>
          <a:xfrm>
            <a:off x="762000" y="1219200"/>
            <a:ext cx="7343775" cy="5693866"/>
          </a:xfrm>
          <a:prstGeom prst="rect">
            <a:avLst/>
          </a:prstGeom>
          <a:noFill/>
        </p:spPr>
        <p:txBody>
          <a:bodyPr wrap="square" rtlCol="0" anchor="t">
            <a:spAutoFit/>
          </a:bodyPr>
          <a:lstStyle/>
          <a:p>
            <a:pPr algn="just"/>
            <a:endParaRPr lang="en-US" sz="2400" dirty="0">
              <a:solidFill>
                <a:srgbClr val="002060"/>
              </a:solidFill>
              <a:latin typeface="Times New Roman" panose="02020603050405020304" pitchFamily="18" charset="0"/>
              <a:ea typeface="Verdana" panose="020B0604030504040204" pitchFamily="34" charset="0"/>
              <a:cs typeface="Times New Roman" panose="02020603050405020304" pitchFamily="18" charset="0"/>
            </a:endParaRPr>
          </a:p>
          <a:p>
            <a:pPr marL="742950" lvl="1" indent="-285750" algn="just">
              <a:buFont typeface="Wingdings" panose="05000000000000000000" pitchFamily="2" charset="2"/>
              <a:buChar char="q"/>
            </a:pPr>
            <a:r>
              <a:rPr lang="en-US" sz="2000"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Definition: Facilities that are used and occupied, for compensation, as the sole residence for the permanent or temporary occupancy for living quarters for three or more unrelated people.</a:t>
            </a:r>
          </a:p>
          <a:p>
            <a:pPr marL="742950" lvl="1" indent="-285750" algn="just">
              <a:buFont typeface="Wingdings" panose="05000000000000000000" pitchFamily="2" charset="2"/>
              <a:buChar char="q"/>
            </a:pPr>
            <a:endParaRPr lang="en-US" sz="2000" dirty="0">
              <a:solidFill>
                <a:srgbClr val="002060"/>
              </a:solidFill>
              <a:latin typeface="Times New Roman" panose="02020603050405020304" pitchFamily="18" charset="0"/>
              <a:ea typeface="Verdana" panose="020B0604030504040204" pitchFamily="34" charset="0"/>
              <a:cs typeface="Times New Roman" panose="02020603050405020304" pitchFamily="18" charset="0"/>
            </a:endParaRPr>
          </a:p>
          <a:p>
            <a:pPr marL="742950" lvl="1" indent="-285750" algn="just">
              <a:buFont typeface="Wingdings" panose="05000000000000000000" pitchFamily="2" charset="2"/>
              <a:buChar char="q"/>
            </a:pPr>
            <a:r>
              <a:rPr lang="en-US" sz="2000"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Also known as:</a:t>
            </a:r>
          </a:p>
          <a:p>
            <a:pPr marL="1200150" lvl="2" indent="-285750" algn="just">
              <a:buFont typeface="Wingdings" panose="05000000000000000000" pitchFamily="2" charset="2"/>
              <a:buChar char="q"/>
            </a:pPr>
            <a:r>
              <a:rPr lang="en-US" sz="2000"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Boarding houses </a:t>
            </a:r>
          </a:p>
          <a:p>
            <a:pPr marL="1200150" lvl="2" indent="-285750" algn="just">
              <a:buFont typeface="Wingdings" panose="05000000000000000000" pitchFamily="2" charset="2"/>
              <a:buChar char="q"/>
            </a:pPr>
            <a:r>
              <a:rPr lang="en-US" sz="2000"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Rooming houses</a:t>
            </a:r>
          </a:p>
          <a:p>
            <a:pPr marL="1200150" lvl="2" indent="-285750" algn="just">
              <a:buFont typeface="Wingdings" panose="05000000000000000000" pitchFamily="2" charset="2"/>
              <a:buChar char="q"/>
            </a:pPr>
            <a:r>
              <a:rPr lang="en-US" sz="2000"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Tenement houses</a:t>
            </a:r>
          </a:p>
          <a:p>
            <a:pPr marL="1200150" lvl="2" indent="-285750" algn="just">
              <a:buFont typeface="Wingdings" panose="05000000000000000000" pitchFamily="2" charset="2"/>
              <a:buChar char="q"/>
            </a:pPr>
            <a:r>
              <a:rPr lang="en-US" sz="2000"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Bunk houses</a:t>
            </a:r>
          </a:p>
          <a:p>
            <a:pPr marL="1200150" lvl="2" indent="-285750" algn="just">
              <a:buFont typeface="Wingdings" panose="05000000000000000000" pitchFamily="2" charset="2"/>
              <a:buChar char="q"/>
            </a:pPr>
            <a:r>
              <a:rPr lang="en-US" sz="2000"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Flop houses</a:t>
            </a:r>
          </a:p>
          <a:p>
            <a:pPr marL="742950" lvl="1" indent="-285750" algn="just">
              <a:buFont typeface="Wingdings" panose="05000000000000000000" pitchFamily="2" charset="2"/>
              <a:buChar char="q"/>
            </a:pPr>
            <a:endParaRPr lang="en-US" sz="2000" dirty="0">
              <a:solidFill>
                <a:srgbClr val="002060"/>
              </a:solidFill>
              <a:latin typeface="Times New Roman" panose="02020603050405020304" pitchFamily="18" charset="0"/>
              <a:ea typeface="Verdana" panose="020B0604030504040204" pitchFamily="34" charset="0"/>
              <a:cs typeface="Times New Roman" panose="02020603050405020304" pitchFamily="18" charset="0"/>
            </a:endParaRPr>
          </a:p>
          <a:p>
            <a:pPr marL="742950" lvl="1" indent="-285750" algn="just">
              <a:buFont typeface="Wingdings" panose="05000000000000000000" pitchFamily="2" charset="2"/>
              <a:buChar char="q"/>
            </a:pPr>
            <a:r>
              <a:rPr lang="en-US" sz="2000"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Does not include:</a:t>
            </a:r>
          </a:p>
          <a:p>
            <a:pPr marL="1200150" lvl="2" indent="-285750" algn="just">
              <a:buFont typeface="Wingdings" panose="05000000000000000000" pitchFamily="2" charset="2"/>
              <a:buChar char="q"/>
            </a:pPr>
            <a:r>
              <a:rPr lang="en-US" sz="2000"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Short-term rentals</a:t>
            </a:r>
          </a:p>
          <a:p>
            <a:pPr marL="1200150" lvl="2" indent="-285750" algn="just">
              <a:buFont typeface="Wingdings" panose="05000000000000000000" pitchFamily="2" charset="2"/>
              <a:buChar char="q"/>
            </a:pPr>
            <a:r>
              <a:rPr lang="en-US" sz="2000"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Vacation/rental homes</a:t>
            </a:r>
          </a:p>
          <a:p>
            <a:pPr marL="1200150" lvl="2" indent="-285750" algn="just">
              <a:buFont typeface="Wingdings" panose="05000000000000000000" pitchFamily="2" charset="2"/>
              <a:buChar char="q"/>
            </a:pPr>
            <a:r>
              <a:rPr lang="en-US" sz="2000"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Apartments, hotels, condos</a:t>
            </a:r>
          </a:p>
          <a:p>
            <a:pPr marL="1200150" lvl="2" indent="-285750" algn="just">
              <a:buFont typeface="Wingdings" panose="05000000000000000000" pitchFamily="2" charset="2"/>
              <a:buChar char="q"/>
            </a:pPr>
            <a:endParaRPr lang="en-US" sz="2000" dirty="0">
              <a:solidFill>
                <a:srgbClr val="002060"/>
              </a:solidFill>
              <a:latin typeface="Times New Roman" panose="02020603050405020304" pitchFamily="18" charset="0"/>
              <a:ea typeface="Verdana" panose="020B0604030504040204" pitchFamily="34" charset="0"/>
              <a:cs typeface="Times New Roman" panose="02020603050405020304" pitchFamily="18" charset="0"/>
            </a:endParaRPr>
          </a:p>
        </p:txBody>
      </p:sp>
      <p:cxnSp>
        <p:nvCxnSpPr>
          <p:cNvPr id="7" name="Straight Connector 6"/>
          <p:cNvCxnSpPr/>
          <p:nvPr/>
        </p:nvCxnSpPr>
        <p:spPr>
          <a:xfrm>
            <a:off x="762000" y="1295400"/>
            <a:ext cx="7729220" cy="0"/>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62000" y="1371600"/>
            <a:ext cx="7467600" cy="0"/>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62000" y="1447800"/>
            <a:ext cx="7162800" cy="0"/>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Picture 9" descr="houstonseal-colorsmall"/>
          <p:cNvPicPr/>
          <p:nvPr/>
        </p:nvPicPr>
        <p:blipFill>
          <a:blip r:embed="rId3" cstate="print"/>
          <a:srcRect/>
          <a:stretch>
            <a:fillRect/>
          </a:stretch>
        </p:blipFill>
        <p:spPr bwMode="auto">
          <a:xfrm>
            <a:off x="152400" y="228600"/>
            <a:ext cx="980440" cy="914400"/>
          </a:xfrm>
          <a:prstGeom prst="rect">
            <a:avLst/>
          </a:prstGeom>
          <a:noFill/>
          <a:ln w="9525">
            <a:noFill/>
            <a:miter lim="800000"/>
            <a:headEnd/>
            <a:tailEnd/>
          </a:ln>
        </p:spPr>
      </p:pic>
    </p:spTree>
    <p:extLst>
      <p:ext uri="{BB962C8B-B14F-4D97-AF65-F5344CB8AC3E}">
        <p14:creationId xmlns:p14="http://schemas.microsoft.com/office/powerpoint/2010/main" val="2834643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F75754-69F6-4B31-AC61-8B4BDD11B2C4}" type="slidenum">
              <a:rPr lang="en-US" altLang="en-US" smtClean="0"/>
              <a:pPr/>
              <a:t>8</a:t>
            </a:fld>
            <a:endParaRPr lang="en-US" altLang="en-US"/>
          </a:p>
        </p:txBody>
      </p:sp>
      <p:sp>
        <p:nvSpPr>
          <p:cNvPr id="5" name="Title 1"/>
          <p:cNvSpPr>
            <a:spLocks noGrp="1"/>
          </p:cNvSpPr>
          <p:nvPr>
            <p:ph type="title"/>
          </p:nvPr>
        </p:nvSpPr>
        <p:spPr>
          <a:xfrm>
            <a:off x="914400" y="247650"/>
            <a:ext cx="7467600" cy="1143000"/>
          </a:xfrm>
        </p:spPr>
        <p:txBody>
          <a:bodyPr>
            <a:normAutofit fontScale="90000"/>
          </a:bodyPr>
          <a:lstStyle/>
          <a:p>
            <a:r>
              <a:rPr lang="en-US" sz="2800" b="1" dirty="0">
                <a:solidFill>
                  <a:srgbClr val="002060"/>
                </a:solidFill>
                <a:latin typeface="Times New Roman" panose="02020603050405020304" pitchFamily="18" charset="0"/>
                <a:ea typeface="Verdana" pitchFamily="34" charset="0"/>
                <a:cs typeface="Times New Roman" panose="02020603050405020304" pitchFamily="18" charset="0"/>
              </a:rPr>
              <a:t>Lodging Facilities:</a:t>
            </a:r>
            <a:br>
              <a:rPr lang="en-US" sz="2800" b="1" dirty="0">
                <a:solidFill>
                  <a:srgbClr val="002060"/>
                </a:solidFill>
                <a:latin typeface="Times New Roman" panose="02020603050405020304" pitchFamily="18" charset="0"/>
                <a:ea typeface="Verdana" pitchFamily="34" charset="0"/>
                <a:cs typeface="Times New Roman" panose="02020603050405020304" pitchFamily="18" charset="0"/>
              </a:rPr>
            </a:br>
            <a:r>
              <a:rPr lang="en-US" sz="2800" b="1" dirty="0">
                <a:solidFill>
                  <a:srgbClr val="002060"/>
                </a:solidFill>
                <a:latin typeface="Times New Roman" panose="02020603050405020304" pitchFamily="18" charset="0"/>
                <a:ea typeface="Verdana" pitchFamily="34" charset="0"/>
                <a:cs typeface="Times New Roman" panose="02020603050405020304" pitchFamily="18" charset="0"/>
              </a:rPr>
              <a:t>Proposed New Requirements</a:t>
            </a:r>
            <a:br>
              <a:rPr lang="en-US" sz="2800" b="1" dirty="0">
                <a:solidFill>
                  <a:srgbClr val="002060"/>
                </a:solidFill>
                <a:latin typeface="Times New Roman" panose="02020603050405020304" pitchFamily="18" charset="0"/>
                <a:ea typeface="Verdana" pitchFamily="34" charset="0"/>
                <a:cs typeface="Times New Roman" panose="02020603050405020304" pitchFamily="18" charset="0"/>
              </a:rPr>
            </a:br>
            <a:endParaRPr lang="en-US" sz="2200" b="1" dirty="0">
              <a:solidFill>
                <a:srgbClr val="002060"/>
              </a:solidFill>
              <a:latin typeface="Times New Roman" panose="02020603050405020304" pitchFamily="18" charset="0"/>
              <a:ea typeface="Verdana" pitchFamily="34" charset="0"/>
              <a:cs typeface="Times New Roman" panose="02020603050405020304" pitchFamily="18" charset="0"/>
            </a:endParaRPr>
          </a:p>
        </p:txBody>
      </p:sp>
      <p:sp>
        <p:nvSpPr>
          <p:cNvPr id="6" name="TextBox 5"/>
          <p:cNvSpPr txBox="1"/>
          <p:nvPr/>
        </p:nvSpPr>
        <p:spPr>
          <a:xfrm>
            <a:off x="762000" y="1581338"/>
            <a:ext cx="7343775" cy="3108543"/>
          </a:xfrm>
          <a:prstGeom prst="rect">
            <a:avLst/>
          </a:prstGeom>
          <a:noFill/>
        </p:spPr>
        <p:txBody>
          <a:bodyPr wrap="square" rtlCol="0" anchor="t">
            <a:spAutoFit/>
          </a:bodyPr>
          <a:lstStyle/>
          <a:p>
            <a:pPr marL="742950" lvl="1" indent="-285750" algn="just">
              <a:buFont typeface="Wingdings" panose="05000000000000000000" pitchFamily="2" charset="2"/>
              <a:buChar char="q"/>
            </a:pPr>
            <a:r>
              <a:rPr lang="en-US" sz="2000"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Annual permit with process for revocation/denial/appeal</a:t>
            </a:r>
          </a:p>
          <a:p>
            <a:pPr marL="742950" lvl="1" indent="-285750" algn="just">
              <a:buFont typeface="Wingdings" panose="05000000000000000000" pitchFamily="2" charset="2"/>
              <a:buChar char="q"/>
            </a:pPr>
            <a:r>
              <a:rPr lang="en-US" sz="2000"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1</a:t>
            </a:r>
            <a:r>
              <a:rPr lang="en-US" sz="2000" baseline="30000"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st</a:t>
            </a:r>
            <a:r>
              <a:rPr lang="en-US" sz="2000"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 year building code inspection, which may require a Certificate of Occupancy</a:t>
            </a:r>
          </a:p>
          <a:p>
            <a:pPr marL="742950" lvl="1" indent="-285750" algn="just">
              <a:buFont typeface="Wingdings" panose="05000000000000000000" pitchFamily="2" charset="2"/>
              <a:buChar char="q"/>
            </a:pPr>
            <a:r>
              <a:rPr lang="en-US" sz="2000"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Annual life safety inspection prior to permit renewal </a:t>
            </a:r>
          </a:p>
          <a:p>
            <a:pPr marL="742950" lvl="1" indent="-285750" algn="just">
              <a:buFont typeface="Wingdings" panose="05000000000000000000" pitchFamily="2" charset="2"/>
              <a:buChar char="q"/>
            </a:pPr>
            <a:r>
              <a:rPr lang="en-US" sz="2000"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Framed beds</a:t>
            </a:r>
          </a:p>
          <a:p>
            <a:pPr marL="742950" lvl="1" indent="-285750" algn="just">
              <a:buFont typeface="Wingdings" panose="05000000000000000000" pitchFamily="2" charset="2"/>
              <a:buChar char="q"/>
            </a:pPr>
            <a:r>
              <a:rPr lang="en-US" sz="2000"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Posted and practiced fire evacuation plan </a:t>
            </a:r>
          </a:p>
          <a:p>
            <a:pPr marL="742950" lvl="1" indent="-285750" algn="just">
              <a:buFont typeface="Wingdings" panose="05000000000000000000" pitchFamily="2" charset="2"/>
              <a:buChar char="q"/>
            </a:pPr>
            <a:r>
              <a:rPr lang="en-US" sz="2000"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Accessible fire extinguishers</a:t>
            </a:r>
          </a:p>
          <a:p>
            <a:pPr marL="742950" lvl="1" indent="-285750" algn="just">
              <a:buFont typeface="Wingdings" panose="05000000000000000000" pitchFamily="2" charset="2"/>
              <a:buChar char="q"/>
            </a:pPr>
            <a:r>
              <a:rPr lang="en-US" sz="2000"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Operable smoke alarm and carbon monoxide detectors</a:t>
            </a:r>
          </a:p>
          <a:p>
            <a:pPr marL="742950" lvl="1" indent="-285750" algn="just">
              <a:buFont typeface="Wingdings" panose="05000000000000000000" pitchFamily="2" charset="2"/>
              <a:buChar char="q"/>
            </a:pPr>
            <a:r>
              <a:rPr lang="en-US" sz="2000"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Readily available first aid supplies </a:t>
            </a:r>
          </a:p>
          <a:p>
            <a:pPr marL="285750" indent="-285750" algn="just">
              <a:buFont typeface="Wingdings" panose="05000000000000000000" pitchFamily="2" charset="2"/>
              <a:buChar char="q"/>
            </a:pPr>
            <a:endParaRPr lang="en-US" sz="1600" dirty="0">
              <a:solidFill>
                <a:srgbClr val="002060"/>
              </a:solidFill>
              <a:latin typeface="Times New Roman" panose="02020603050405020304" pitchFamily="18" charset="0"/>
              <a:ea typeface="Verdana" panose="020B0604030504040204" pitchFamily="34" charset="0"/>
              <a:cs typeface="Times New Roman" panose="02020603050405020304" pitchFamily="18" charset="0"/>
            </a:endParaRPr>
          </a:p>
        </p:txBody>
      </p:sp>
      <p:cxnSp>
        <p:nvCxnSpPr>
          <p:cNvPr id="7" name="Straight Connector 6"/>
          <p:cNvCxnSpPr/>
          <p:nvPr/>
        </p:nvCxnSpPr>
        <p:spPr>
          <a:xfrm>
            <a:off x="762000" y="1295400"/>
            <a:ext cx="7729220" cy="0"/>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62000" y="1371600"/>
            <a:ext cx="7467600" cy="0"/>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62000" y="1447800"/>
            <a:ext cx="7162800" cy="0"/>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Picture 9" descr="houstonseal-colorsmall"/>
          <p:cNvPicPr/>
          <p:nvPr/>
        </p:nvPicPr>
        <p:blipFill>
          <a:blip r:embed="rId3" cstate="print"/>
          <a:srcRect/>
          <a:stretch>
            <a:fillRect/>
          </a:stretch>
        </p:blipFill>
        <p:spPr bwMode="auto">
          <a:xfrm>
            <a:off x="152400" y="228600"/>
            <a:ext cx="980440" cy="914400"/>
          </a:xfrm>
          <a:prstGeom prst="rect">
            <a:avLst/>
          </a:prstGeom>
          <a:noFill/>
          <a:ln w="9525">
            <a:noFill/>
            <a:miter lim="800000"/>
            <a:headEnd/>
            <a:tailEnd/>
          </a:ln>
        </p:spPr>
      </p:pic>
    </p:spTree>
    <p:extLst>
      <p:ext uri="{BB962C8B-B14F-4D97-AF65-F5344CB8AC3E}">
        <p14:creationId xmlns:p14="http://schemas.microsoft.com/office/powerpoint/2010/main" val="1672561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F75754-69F6-4B31-AC61-8B4BDD11B2C4}" type="slidenum">
              <a:rPr lang="en-US" altLang="en-US" smtClean="0"/>
              <a:pPr/>
              <a:t>9</a:t>
            </a:fld>
            <a:endParaRPr lang="en-US" altLang="en-US"/>
          </a:p>
        </p:txBody>
      </p:sp>
      <p:sp>
        <p:nvSpPr>
          <p:cNvPr id="5" name="Title 1"/>
          <p:cNvSpPr>
            <a:spLocks noGrp="1"/>
          </p:cNvSpPr>
          <p:nvPr>
            <p:ph type="title"/>
          </p:nvPr>
        </p:nvSpPr>
        <p:spPr>
          <a:xfrm>
            <a:off x="914400" y="247650"/>
            <a:ext cx="7467600" cy="1143000"/>
          </a:xfrm>
        </p:spPr>
        <p:txBody>
          <a:bodyPr>
            <a:normAutofit fontScale="90000"/>
          </a:bodyPr>
          <a:lstStyle/>
          <a:p>
            <a:r>
              <a:rPr lang="en-US" sz="2800" b="1" dirty="0">
                <a:solidFill>
                  <a:srgbClr val="002060"/>
                </a:solidFill>
                <a:latin typeface="Times New Roman" panose="02020603050405020304" pitchFamily="18" charset="0"/>
                <a:ea typeface="Verdana" pitchFamily="34" charset="0"/>
                <a:cs typeface="Times New Roman" panose="02020603050405020304" pitchFamily="18" charset="0"/>
              </a:rPr>
              <a:t>Correctional &amp;Alternate Housing Facilities:</a:t>
            </a:r>
            <a:br>
              <a:rPr lang="en-US" sz="2800" b="1" dirty="0">
                <a:solidFill>
                  <a:srgbClr val="002060"/>
                </a:solidFill>
                <a:latin typeface="Times New Roman" panose="02020603050405020304" pitchFamily="18" charset="0"/>
                <a:ea typeface="Verdana" pitchFamily="34" charset="0"/>
                <a:cs typeface="Times New Roman" panose="02020603050405020304" pitchFamily="18" charset="0"/>
              </a:rPr>
            </a:br>
            <a:r>
              <a:rPr lang="en-US" sz="2800" b="1" dirty="0">
                <a:solidFill>
                  <a:srgbClr val="002060"/>
                </a:solidFill>
                <a:latin typeface="Times New Roman" panose="02020603050405020304" pitchFamily="18" charset="0"/>
                <a:ea typeface="Verdana" pitchFamily="34" charset="0"/>
                <a:cs typeface="Times New Roman" panose="02020603050405020304" pitchFamily="18" charset="0"/>
              </a:rPr>
              <a:t>General Information</a:t>
            </a:r>
            <a:br>
              <a:rPr lang="en-US" sz="2800" b="1" dirty="0">
                <a:solidFill>
                  <a:srgbClr val="002060"/>
                </a:solidFill>
                <a:latin typeface="Times New Roman" panose="02020603050405020304" pitchFamily="18" charset="0"/>
                <a:ea typeface="Verdana" pitchFamily="34" charset="0"/>
                <a:cs typeface="Times New Roman" panose="02020603050405020304" pitchFamily="18" charset="0"/>
              </a:rPr>
            </a:br>
            <a:endParaRPr lang="en-US" sz="2200" b="1" dirty="0">
              <a:solidFill>
                <a:srgbClr val="002060"/>
              </a:solidFill>
              <a:latin typeface="Times New Roman" panose="02020603050405020304" pitchFamily="18" charset="0"/>
              <a:ea typeface="Verdana" pitchFamily="34" charset="0"/>
              <a:cs typeface="Times New Roman" panose="02020603050405020304" pitchFamily="18" charset="0"/>
            </a:endParaRPr>
          </a:p>
        </p:txBody>
      </p:sp>
      <p:sp>
        <p:nvSpPr>
          <p:cNvPr id="6" name="TextBox 5"/>
          <p:cNvSpPr txBox="1"/>
          <p:nvPr/>
        </p:nvSpPr>
        <p:spPr>
          <a:xfrm>
            <a:off x="762000" y="1581338"/>
            <a:ext cx="7343775" cy="4154984"/>
          </a:xfrm>
          <a:prstGeom prst="rect">
            <a:avLst/>
          </a:prstGeom>
          <a:noFill/>
        </p:spPr>
        <p:txBody>
          <a:bodyPr wrap="square" rtlCol="0" anchor="t">
            <a:spAutoFit/>
          </a:bodyPr>
          <a:lstStyle/>
          <a:p>
            <a:pPr marL="285750" indent="-285750" algn="just">
              <a:buFont typeface="Wingdings" panose="05000000000000000000" pitchFamily="2" charset="2"/>
              <a:buChar char="q"/>
            </a:pPr>
            <a:r>
              <a:rPr lang="en-US" sz="2000"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Definitions: </a:t>
            </a:r>
          </a:p>
          <a:p>
            <a:pPr algn="just"/>
            <a:endParaRPr lang="en-US" sz="2000" dirty="0">
              <a:solidFill>
                <a:srgbClr val="002060"/>
              </a:solidFill>
              <a:latin typeface="Times New Roman" panose="02020603050405020304" pitchFamily="18" charset="0"/>
              <a:ea typeface="Verdana" panose="020B0604030504040204" pitchFamily="34" charset="0"/>
              <a:cs typeface="Times New Roman" panose="02020603050405020304" pitchFamily="18" charset="0"/>
            </a:endParaRPr>
          </a:p>
          <a:p>
            <a:pPr marL="742950" lvl="1" indent="-285750" algn="just">
              <a:buFont typeface="Wingdings" panose="05000000000000000000" pitchFamily="2" charset="2"/>
              <a:buChar char="q"/>
            </a:pPr>
            <a:r>
              <a:rPr lang="en-US" sz="2000"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Correctional Facility – A facility for the housing and rehabilitation or training of adults on parole, early or pre-release, or any other form of executive, judicial or administrative release from a penal institution</a:t>
            </a:r>
          </a:p>
          <a:p>
            <a:pPr lvl="1" algn="just"/>
            <a:endParaRPr lang="en-US" sz="2000" dirty="0">
              <a:solidFill>
                <a:srgbClr val="002060"/>
              </a:solidFill>
              <a:latin typeface="Times New Roman" panose="02020603050405020304" pitchFamily="18" charset="0"/>
              <a:ea typeface="Verdana" panose="020B0604030504040204" pitchFamily="34" charset="0"/>
              <a:cs typeface="Times New Roman" panose="02020603050405020304" pitchFamily="18" charset="0"/>
            </a:endParaRPr>
          </a:p>
          <a:p>
            <a:pPr marL="742950" lvl="1" indent="-285750" algn="just">
              <a:buFont typeface="Wingdings" panose="05000000000000000000" pitchFamily="2" charset="2"/>
              <a:buChar char="q"/>
            </a:pPr>
            <a:r>
              <a:rPr lang="en-US" sz="2000"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Alternate Housing Facility – A residence owned by an individual, private legal entity, non-profit or faith based organization which is not owned by, operated by, established by or contracted with TDCJ where three or more unrelated parolees reside</a:t>
            </a:r>
          </a:p>
          <a:p>
            <a:pPr marL="285750" indent="-285750" algn="just">
              <a:buFont typeface="Wingdings" panose="05000000000000000000" pitchFamily="2" charset="2"/>
              <a:buChar char="q"/>
            </a:pPr>
            <a:endParaRPr lang="en-US" sz="1600" dirty="0">
              <a:solidFill>
                <a:srgbClr val="002060"/>
              </a:solidFill>
              <a:latin typeface="Times New Roman" panose="02020603050405020304" pitchFamily="18" charset="0"/>
              <a:ea typeface="Verdana" panose="020B0604030504040204" pitchFamily="34" charset="0"/>
              <a:cs typeface="Times New Roman" panose="02020603050405020304" pitchFamily="18" charset="0"/>
            </a:endParaRPr>
          </a:p>
        </p:txBody>
      </p:sp>
      <p:cxnSp>
        <p:nvCxnSpPr>
          <p:cNvPr id="7" name="Straight Connector 6"/>
          <p:cNvCxnSpPr/>
          <p:nvPr/>
        </p:nvCxnSpPr>
        <p:spPr>
          <a:xfrm>
            <a:off x="762000" y="1295400"/>
            <a:ext cx="7729220" cy="0"/>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62000" y="1371600"/>
            <a:ext cx="7467600" cy="0"/>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62000" y="1447800"/>
            <a:ext cx="7162800" cy="0"/>
          </a:xfrm>
          <a:prstGeom prst="line">
            <a:avLst/>
          </a:prstGeom>
          <a:ln w="3175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Picture 9" descr="houstonseal-colorsmall"/>
          <p:cNvPicPr/>
          <p:nvPr/>
        </p:nvPicPr>
        <p:blipFill>
          <a:blip r:embed="rId3" cstate="print"/>
          <a:srcRect/>
          <a:stretch>
            <a:fillRect/>
          </a:stretch>
        </p:blipFill>
        <p:spPr bwMode="auto">
          <a:xfrm>
            <a:off x="152400" y="228600"/>
            <a:ext cx="980440" cy="914400"/>
          </a:xfrm>
          <a:prstGeom prst="rect">
            <a:avLst/>
          </a:prstGeom>
          <a:noFill/>
          <a:ln w="9525">
            <a:noFill/>
            <a:miter lim="800000"/>
            <a:headEnd/>
            <a:tailEnd/>
          </a:ln>
        </p:spPr>
      </p:pic>
    </p:spTree>
    <p:extLst>
      <p:ext uri="{BB962C8B-B14F-4D97-AF65-F5344CB8AC3E}">
        <p14:creationId xmlns:p14="http://schemas.microsoft.com/office/powerpoint/2010/main" val="31107910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48141</TotalTime>
  <Words>1140</Words>
  <Application>Microsoft Office PowerPoint</Application>
  <PresentationFormat>On-screen Show (4:3)</PresentationFormat>
  <Paragraphs>344</Paragraphs>
  <Slides>17</Slides>
  <Notes>17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ＭＳ Ｐゴシック</vt:lpstr>
      <vt:lpstr>Arial</vt:lpstr>
      <vt:lpstr>Calibri</vt:lpstr>
      <vt:lpstr>Courier New</vt:lpstr>
      <vt:lpstr>Times New Roman</vt:lpstr>
      <vt:lpstr>Verdana</vt:lpstr>
      <vt:lpstr>Wingdings</vt:lpstr>
      <vt:lpstr>Office Theme</vt:lpstr>
      <vt:lpstr>Custom Design</vt:lpstr>
      <vt:lpstr>Proposed Ordinance Changes: Boarding Homes/Lodging Facilities/Correctional Facilities/Alternate Housing Facilities  Public Safety and Homeland Security Committee  </vt:lpstr>
      <vt:lpstr>Background </vt:lpstr>
      <vt:lpstr>Background - continued </vt:lpstr>
      <vt:lpstr>Proposed Regulatory Framework </vt:lpstr>
      <vt:lpstr>Boarding Homes: General Information </vt:lpstr>
      <vt:lpstr>Boarding Homes: Current and Proposed New Requirements </vt:lpstr>
      <vt:lpstr>Lodging Facilities: General Information </vt:lpstr>
      <vt:lpstr>Lodging Facilities: Proposed New Requirements </vt:lpstr>
      <vt:lpstr>Correctional &amp;Alternate Housing Facilities: General Information </vt:lpstr>
      <vt:lpstr>Correctional/Alternate Housing Facilities: Proposed New Requirements </vt:lpstr>
      <vt:lpstr> </vt:lpstr>
      <vt:lpstr> </vt:lpstr>
      <vt:lpstr> </vt:lpstr>
      <vt:lpstr> </vt:lpstr>
      <vt:lpstr>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Chiou, Chia-Hsuan - ARA</dc:creator>
  <cp:lastModifiedBy>Nowak, Robert - IT</cp:lastModifiedBy>
  <cp:revision>3113</cp:revision>
  <cp:lastPrinted>2017-12-28T15:58:16Z</cp:lastPrinted>
  <dcterms:created xsi:type="dcterms:W3CDTF">2013-04-03T13:25:04Z</dcterms:created>
  <dcterms:modified xsi:type="dcterms:W3CDTF">2018-02-11T14:33:39Z</dcterms:modified>
</cp:coreProperties>
</file>