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9" r:id="rId8"/>
    <p:sldId id="264" r:id="rId9"/>
    <p:sldId id="268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726" y="1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55048B-60EB-4278-B7EE-DB6DFCD8A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8357C-4725-43F3-8A47-BC07A342C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5D8672-AC9B-46BA-9682-C43B436A8A8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D43C9-3CB4-4900-9A0C-115FF7A32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A137C-7D06-4508-BC44-FA54EEDB5A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43C0F-D6DF-4777-A3D1-5789D5B64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CF6C-9CD5-478D-94A2-555109D7CB52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009B-DC75-48ED-B39C-4FC1E6BE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6A91-9CD5-414F-81EA-197AF60D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08A95-79E9-4E1B-9412-3525C0CC6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11EF4-D103-47C5-A1EE-AA950068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B4DC-76CD-4818-96E4-55FEE4197EEB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8A3F8-37F4-471B-912C-DCAE4E4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8567-B88F-4DC6-A95B-217864B5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8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4709-7740-4F44-A665-E5358A1B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6F5A1-3281-4134-8E51-0712C159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1ACF5-7956-4A8C-8E19-7BCA855C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DC9F-1DC8-4CC1-BBE9-C96D2A45236B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95E8-E8E1-4D04-B7DD-C28EE220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0B92-3410-4F91-A4AC-A147116F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9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E40E6-A0D5-4224-966E-404A71708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1D7A1-2CB4-4B16-A927-A8A2AE3DE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831A-8E34-4C80-BF1F-C281E37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708-30BF-4E2D-BF7E-49C7DF3F8054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7A74-9700-4CDB-B306-13BAB2F4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35A9D-5938-41CB-ABCB-8A4BC37B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E391-1861-41D3-A886-F8B2BE5A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BF16-0E7D-4BDD-BC14-66DB79FD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D97E2-CBA4-49F0-8EEB-9D2FF742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385-710F-442D-992D-AA15B06457E0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548B-06D4-40E3-903B-AB0B0073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D693-F4AE-4472-970C-A48CA6EF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3E24-C190-44B5-B971-767C5159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6ED0E-E754-4009-A898-524BAC090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95BF7-EA5D-41DF-BA40-92EDD10C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E5C8-978C-4D15-A5FF-AA695A26C7B2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B8C3-5077-4284-AFE7-8A723487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6737E-638A-49D6-A357-074116FA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4E32-DB8D-4757-9402-3EC733C4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4041-F5B3-41F5-BA9D-E52A7AA00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FA671-41B1-46FB-AF3B-3F3628D64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B74F1-325F-46A8-85F3-7559A366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8F55-9305-4104-8CBC-60E426F42282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7BD5E-7006-45C1-8ED3-6C73BF6E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5D1EE-F378-4F04-AAAF-D9A76589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0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64F6-7017-4B7B-9E81-6785B9B9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79E3D-42F4-417F-AAA2-5203B8254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1C80F-76AC-4AF1-A3EB-29394177B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CCC5D-9AEE-4D67-9926-297F751A6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3931C-C6F2-4D47-9FE5-C8F2C7EB4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5A13B-97D5-4BF9-B38E-6414B587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155-128C-4AC5-A64D-E74EC3406C73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6C01C-4BDD-403E-B3A3-701D12CF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D549-CD8E-424C-8C59-3D6C3B4A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476A-450E-4353-B942-FD6F5E2F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1584B-99D4-474E-8008-DE59437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3E7-CFF9-4D4D-8DE1-B8404281F79B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A4C82-1DEF-4D06-B73F-FC70699A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4BEDD-4898-4315-B95D-650E85E2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0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7B6D6-AB2D-44CF-98EF-64675483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9BCD-F89E-4137-B7E1-90A025BCE5C9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F47A9-D542-4047-99B3-476053D7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E4C56-1D7F-464D-88CA-5482A570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4F0A-4242-48B2-BED7-0B1F5C61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21E9-B61F-4288-AD2B-547BD391F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A50FB-3AD9-4D8C-B1A3-864FC3CA0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5B3D-AF91-4F8F-84F0-124C2C49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5B4D-3733-4B95-BD28-39E385F83C04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6D8AE-4BAF-4438-BBD8-2D029406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10952-32BB-4B31-89D9-0692E131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EE5-C02C-408B-9BF7-4B75268F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DC11D-477D-4667-A10C-06E2425BD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9FAFF-4AFA-4878-A8EF-FB9B407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07CBF-C349-4DBF-8A2E-717E7725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B119-61A5-4E71-B498-D31C9CD2E708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E73AD-0AE5-40EE-B087-44BB2006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F1973-8D6D-44A2-BC04-1F1D7D34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4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77AA-AA35-4B14-A84E-AD5E352F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3958-F6D5-4E41-93FD-DB5D00D3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0989"/>
            <a:ext cx="10515600" cy="462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A85C4-F81C-4D8D-971B-3CAF8D3F8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7592-9F59-4621-B309-5696E38D83A1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852A0-E230-46FA-9499-3D783E96F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10C42-B3CF-4D65-991B-49D555FD4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E3AA-CF15-4877-92F0-01722766DF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6CEF0-C18E-4EDC-B326-0A678EFD66C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81000" y="1371601"/>
            <a:ext cx="114427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227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FF0A60-7C01-4007-BBA3-BE073E9BE841}"/>
              </a:ext>
            </a:extLst>
          </p:cNvPr>
          <p:cNvGrpSpPr/>
          <p:nvPr/>
        </p:nvGrpSpPr>
        <p:grpSpPr>
          <a:xfrm>
            <a:off x="0" y="0"/>
            <a:ext cx="12192000" cy="5829300"/>
            <a:chOff x="0" y="1066800"/>
            <a:chExt cx="12192000" cy="5829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2C4329-1C54-49DD-A1F5-992BD0D90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6800"/>
              <a:ext cx="12192000" cy="5829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0AA41D-E377-465B-806A-6C2F44ACC716}"/>
                </a:ext>
              </a:extLst>
            </p:cNvPr>
            <p:cNvSpPr/>
            <p:nvPr/>
          </p:nvSpPr>
          <p:spPr>
            <a:xfrm>
              <a:off x="0" y="1066800"/>
              <a:ext cx="12192000" cy="58293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N:\Graphic Standards\City Seal logos\Color logo 2inch.png">
            <a:extLst>
              <a:ext uri="{FF2B5EF4-FFF2-40B4-BE49-F238E27FC236}">
                <a16:creationId xmlns:a16="http://schemas.microsoft.com/office/drawing/2014/main" id="{3D16912B-17D2-4312-BF1D-36158939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5945541"/>
            <a:ext cx="2116594" cy="8382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4BC21-7513-45CE-B0A0-802314BF7A5C}"/>
              </a:ext>
            </a:extLst>
          </p:cNvPr>
          <p:cNvSpPr txBox="1"/>
          <p:nvPr/>
        </p:nvSpPr>
        <p:spPr>
          <a:xfrm flipH="1">
            <a:off x="419100" y="762000"/>
            <a:ext cx="11468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Amendments to the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Enterprises Ordinance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28, Article VII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9E0E9-7AB6-4FB0-AC5B-5F91FF83117B}"/>
              </a:ext>
            </a:extLst>
          </p:cNvPr>
          <p:cNvSpPr txBox="1"/>
          <p:nvPr/>
        </p:nvSpPr>
        <p:spPr>
          <a:xfrm>
            <a:off x="419100" y="4916501"/>
            <a:ext cx="502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Presented by Brian J. Crimmins</a:t>
            </a:r>
          </a:p>
          <a:p>
            <a:r>
              <a:rPr lang="en-US" dirty="0">
                <a:solidFill>
                  <a:schemeClr val="bg2"/>
                </a:solidFill>
              </a:rPr>
              <a:t>Chief of Staff, Planning &amp;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5494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7F51-CF84-4AE3-96F8-13C3AEF8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DB837-9FFB-4E2F-A2D6-57A76B6C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Documentation supports granting variance;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Not a hazard to human health or the environment to manufacture, process, store, or use hazardous material;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Appropriate mitigation and safeguards;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Public notice provided;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Meets intent of ordinance; and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Not injurious to public health, safety, or welfare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5F623-B90F-44E8-B68E-D8ACF5DF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2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E0B7-D8DE-4C45-A21C-6C8FEC0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4042-FC1B-48A0-A9EE-650F3F8D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“registrations” related to 1996 effective date</a:t>
            </a:r>
          </a:p>
          <a:p>
            <a:endParaRPr lang="en-US" dirty="0"/>
          </a:p>
          <a:p>
            <a:r>
              <a:rPr lang="en-US" dirty="0"/>
              <a:t>Minor technical amendments by Legal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D3BA9-DB1D-4D62-A2AE-A8C2721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FF0A60-7C01-4007-BBA3-BE073E9BE841}"/>
              </a:ext>
            </a:extLst>
          </p:cNvPr>
          <p:cNvGrpSpPr/>
          <p:nvPr/>
        </p:nvGrpSpPr>
        <p:grpSpPr>
          <a:xfrm>
            <a:off x="0" y="0"/>
            <a:ext cx="12192000" cy="5829300"/>
            <a:chOff x="0" y="1066800"/>
            <a:chExt cx="12192000" cy="5829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2C4329-1C54-49DD-A1F5-992BD0D90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6800"/>
              <a:ext cx="12192000" cy="5829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0AA41D-E377-465B-806A-6C2F44ACC716}"/>
                </a:ext>
              </a:extLst>
            </p:cNvPr>
            <p:cNvSpPr/>
            <p:nvPr/>
          </p:nvSpPr>
          <p:spPr>
            <a:xfrm>
              <a:off x="0" y="1066800"/>
              <a:ext cx="12192000" cy="58293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N:\Graphic Standards\City Seal logos\Color logo 2inch.png">
            <a:extLst>
              <a:ext uri="{FF2B5EF4-FFF2-40B4-BE49-F238E27FC236}">
                <a16:creationId xmlns:a16="http://schemas.microsoft.com/office/drawing/2014/main" id="{3D16912B-17D2-4312-BF1D-36158939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5945541"/>
            <a:ext cx="2116594" cy="8382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4BC21-7513-45CE-B0A0-802314BF7A5C}"/>
              </a:ext>
            </a:extLst>
          </p:cNvPr>
          <p:cNvSpPr txBox="1"/>
          <p:nvPr/>
        </p:nvSpPr>
        <p:spPr>
          <a:xfrm flipH="1">
            <a:off x="361950" y="2129820"/>
            <a:ext cx="11468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987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73B3-B003-4D84-BDB8-C3F4EE61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Ordinance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19B2-AEC8-4ABA-A8F9-E4C6B6D2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989"/>
            <a:ext cx="10515600" cy="462597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Response to the 1995 Pleasantville Warehouse Fires</a:t>
            </a:r>
          </a:p>
          <a:p>
            <a:endParaRPr lang="en-US" sz="2800" dirty="0"/>
          </a:p>
          <a:p>
            <a:r>
              <a:rPr lang="en-US" sz="2800" dirty="0"/>
              <a:t>Adopted December 1996; minor changes in 2002 &amp; 2006</a:t>
            </a:r>
          </a:p>
          <a:p>
            <a:endParaRPr lang="en-US" sz="2800" dirty="0"/>
          </a:p>
          <a:p>
            <a:r>
              <a:rPr lang="en-US" sz="2800" dirty="0"/>
              <a:t>“Safety issues that are associated with having certain hazardous occupancies located near residences, health care facilities, and schools”</a:t>
            </a:r>
          </a:p>
          <a:p>
            <a:endParaRPr lang="en-US" sz="2800" dirty="0"/>
          </a:p>
          <a:p>
            <a:r>
              <a:rPr lang="en-US" sz="2800" dirty="0"/>
              <a:t>Supplements other local, state, and federal regulations by adding distance requirement from residential and sensitive uses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BD4AD-386E-400C-B051-660229A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5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AAAA-B860-44A5-A83F-879F47AE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F765-C929-4E54-9669-D840BD086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Unrestricted Permit </a:t>
            </a:r>
          </a:p>
          <a:p>
            <a:pPr lvl="1"/>
            <a:r>
              <a:rPr lang="en-US" dirty="0"/>
              <a:t>Entire property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Restricted Permit</a:t>
            </a:r>
          </a:p>
          <a:p>
            <a:pPr marL="457200" lvl="1" indent="0">
              <a:buNone/>
            </a:pPr>
            <a:r>
              <a:rPr lang="en-US" dirty="0"/>
              <a:t>Only designated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11205-2843-43BB-A25F-B7463D1E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73197"/>
            <a:ext cx="4483100" cy="52950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59451-A47F-4B24-9319-17D1527F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C28C90-55AE-4221-BDAA-8E42E67D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73197"/>
            <a:ext cx="4483100" cy="5295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7C5E1-F9D6-4FCC-A53D-58C4D810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73197"/>
            <a:ext cx="4483100" cy="529505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F0CC78-4E17-47A2-A2CE-250453C3394D}"/>
              </a:ext>
            </a:extLst>
          </p:cNvPr>
          <p:cNvSpPr/>
          <p:nvPr/>
        </p:nvSpPr>
        <p:spPr>
          <a:xfrm>
            <a:off x="1358900" y="1651000"/>
            <a:ext cx="3683000" cy="5067300"/>
          </a:xfrm>
          <a:custGeom>
            <a:avLst/>
            <a:gdLst>
              <a:gd name="connsiteX0" fmla="*/ 3657600 w 3683000"/>
              <a:gd name="connsiteY0" fmla="*/ 50800 h 5067300"/>
              <a:gd name="connsiteX1" fmla="*/ 3683000 w 3683000"/>
              <a:gd name="connsiteY1" fmla="*/ 1663700 h 5067300"/>
              <a:gd name="connsiteX2" fmla="*/ 3403600 w 3683000"/>
              <a:gd name="connsiteY2" fmla="*/ 2362200 h 5067300"/>
              <a:gd name="connsiteX3" fmla="*/ 2921000 w 3683000"/>
              <a:gd name="connsiteY3" fmla="*/ 3111500 h 5067300"/>
              <a:gd name="connsiteX4" fmla="*/ 2425700 w 3683000"/>
              <a:gd name="connsiteY4" fmla="*/ 3543300 h 5067300"/>
              <a:gd name="connsiteX5" fmla="*/ 1981200 w 3683000"/>
              <a:gd name="connsiteY5" fmla="*/ 3949700 h 5067300"/>
              <a:gd name="connsiteX6" fmla="*/ 1778000 w 3683000"/>
              <a:gd name="connsiteY6" fmla="*/ 4724400 h 5067300"/>
              <a:gd name="connsiteX7" fmla="*/ 1739900 w 3683000"/>
              <a:gd name="connsiteY7" fmla="*/ 5067300 h 5067300"/>
              <a:gd name="connsiteX8" fmla="*/ 0 w 3683000"/>
              <a:gd name="connsiteY8" fmla="*/ 5016500 h 5067300"/>
              <a:gd name="connsiteX9" fmla="*/ 12700 w 3683000"/>
              <a:gd name="connsiteY9" fmla="*/ 1638300 h 5067300"/>
              <a:gd name="connsiteX10" fmla="*/ 215900 w 3683000"/>
              <a:gd name="connsiteY10" fmla="*/ 1117600 h 5067300"/>
              <a:gd name="connsiteX11" fmla="*/ 609600 w 3683000"/>
              <a:gd name="connsiteY11" fmla="*/ 381000 h 5067300"/>
              <a:gd name="connsiteX12" fmla="*/ 901700 w 3683000"/>
              <a:gd name="connsiteY12" fmla="*/ 25400 h 5067300"/>
              <a:gd name="connsiteX13" fmla="*/ 3657600 w 3683000"/>
              <a:gd name="connsiteY13" fmla="*/ 0 h 5067300"/>
              <a:gd name="connsiteX14" fmla="*/ 3657600 w 3683000"/>
              <a:gd name="connsiteY14" fmla="*/ 508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3000" h="5067300">
                <a:moveTo>
                  <a:pt x="3657600" y="50800"/>
                </a:moveTo>
                <a:lnTo>
                  <a:pt x="3683000" y="1663700"/>
                </a:lnTo>
                <a:lnTo>
                  <a:pt x="3403600" y="2362200"/>
                </a:lnTo>
                <a:lnTo>
                  <a:pt x="2921000" y="3111500"/>
                </a:lnTo>
                <a:lnTo>
                  <a:pt x="2425700" y="3543300"/>
                </a:lnTo>
                <a:lnTo>
                  <a:pt x="1981200" y="3949700"/>
                </a:lnTo>
                <a:lnTo>
                  <a:pt x="1778000" y="4724400"/>
                </a:lnTo>
                <a:lnTo>
                  <a:pt x="1739900" y="5067300"/>
                </a:lnTo>
                <a:lnTo>
                  <a:pt x="0" y="5016500"/>
                </a:lnTo>
                <a:cubicBezTo>
                  <a:pt x="4233" y="3890433"/>
                  <a:pt x="8467" y="2764367"/>
                  <a:pt x="12700" y="1638300"/>
                </a:cubicBezTo>
                <a:lnTo>
                  <a:pt x="215900" y="1117600"/>
                </a:lnTo>
                <a:lnTo>
                  <a:pt x="609600" y="381000"/>
                </a:lnTo>
                <a:lnTo>
                  <a:pt x="901700" y="25400"/>
                </a:lnTo>
                <a:lnTo>
                  <a:pt x="3657600" y="0"/>
                </a:lnTo>
                <a:lnTo>
                  <a:pt x="3657600" y="50800"/>
                </a:lnTo>
                <a:close/>
              </a:path>
            </a:pathLst>
          </a:custGeom>
          <a:pattFill prst="wdDnDiag">
            <a:fgClr>
              <a:schemeClr val="accent4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5C8E7E-FDF3-43BA-A614-0999B080CC72}"/>
              </a:ext>
            </a:extLst>
          </p:cNvPr>
          <p:cNvSpPr/>
          <p:nvPr/>
        </p:nvSpPr>
        <p:spPr>
          <a:xfrm>
            <a:off x="8102379" y="2647784"/>
            <a:ext cx="1423284" cy="1622066"/>
          </a:xfrm>
          <a:custGeom>
            <a:avLst/>
            <a:gdLst>
              <a:gd name="connsiteX0" fmla="*/ 357809 w 1423284"/>
              <a:gd name="connsiteY0" fmla="*/ 1622066 h 1622066"/>
              <a:gd name="connsiteX1" fmla="*/ 357809 w 1423284"/>
              <a:gd name="connsiteY1" fmla="*/ 890546 h 1622066"/>
              <a:gd name="connsiteX2" fmla="*/ 469127 w 1423284"/>
              <a:gd name="connsiteY2" fmla="*/ 874644 h 1622066"/>
              <a:gd name="connsiteX3" fmla="*/ 477078 w 1423284"/>
              <a:gd name="connsiteY3" fmla="*/ 715618 h 1622066"/>
              <a:gd name="connsiteX4" fmla="*/ 0 w 1423284"/>
              <a:gd name="connsiteY4" fmla="*/ 715618 h 1622066"/>
              <a:gd name="connsiteX5" fmla="*/ 15903 w 1423284"/>
              <a:gd name="connsiteY5" fmla="*/ 333955 h 1622066"/>
              <a:gd name="connsiteX6" fmla="*/ 103367 w 1423284"/>
              <a:gd name="connsiteY6" fmla="*/ 333955 h 1622066"/>
              <a:gd name="connsiteX7" fmla="*/ 103367 w 1423284"/>
              <a:gd name="connsiteY7" fmla="*/ 0 h 1622066"/>
              <a:gd name="connsiteX8" fmla="*/ 1423284 w 1423284"/>
              <a:gd name="connsiteY8" fmla="*/ 15903 h 1622066"/>
              <a:gd name="connsiteX9" fmla="*/ 1423284 w 1423284"/>
              <a:gd name="connsiteY9" fmla="*/ 707666 h 1622066"/>
              <a:gd name="connsiteX10" fmla="*/ 954157 w 1423284"/>
              <a:gd name="connsiteY10" fmla="*/ 723569 h 1622066"/>
              <a:gd name="connsiteX11" fmla="*/ 954157 w 1423284"/>
              <a:gd name="connsiteY11" fmla="*/ 882595 h 1622066"/>
              <a:gd name="connsiteX12" fmla="*/ 1081378 w 1423284"/>
              <a:gd name="connsiteY12" fmla="*/ 874644 h 1622066"/>
              <a:gd name="connsiteX13" fmla="*/ 1097280 w 1423284"/>
              <a:gd name="connsiteY13" fmla="*/ 1606164 h 1622066"/>
              <a:gd name="connsiteX14" fmla="*/ 413468 w 1423284"/>
              <a:gd name="connsiteY14" fmla="*/ 1622066 h 1622066"/>
              <a:gd name="connsiteX15" fmla="*/ 357809 w 1423284"/>
              <a:gd name="connsiteY15" fmla="*/ 1622066 h 16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3284" h="1622066">
                <a:moveTo>
                  <a:pt x="357809" y="1622066"/>
                </a:moveTo>
                <a:lnTo>
                  <a:pt x="357809" y="890546"/>
                </a:lnTo>
                <a:lnTo>
                  <a:pt x="469127" y="874644"/>
                </a:lnTo>
                <a:lnTo>
                  <a:pt x="477078" y="715618"/>
                </a:lnTo>
                <a:lnTo>
                  <a:pt x="0" y="715618"/>
                </a:lnTo>
                <a:lnTo>
                  <a:pt x="15903" y="333955"/>
                </a:lnTo>
                <a:lnTo>
                  <a:pt x="103367" y="333955"/>
                </a:lnTo>
                <a:lnTo>
                  <a:pt x="103367" y="0"/>
                </a:lnTo>
                <a:lnTo>
                  <a:pt x="1423284" y="15903"/>
                </a:lnTo>
                <a:lnTo>
                  <a:pt x="1423284" y="707666"/>
                </a:lnTo>
                <a:lnTo>
                  <a:pt x="954157" y="723569"/>
                </a:lnTo>
                <a:lnTo>
                  <a:pt x="954157" y="882595"/>
                </a:lnTo>
                <a:lnTo>
                  <a:pt x="1081378" y="874644"/>
                </a:lnTo>
                <a:lnTo>
                  <a:pt x="1097280" y="1606164"/>
                </a:lnTo>
                <a:lnTo>
                  <a:pt x="413468" y="1622066"/>
                </a:lnTo>
                <a:lnTo>
                  <a:pt x="357809" y="1622066"/>
                </a:lnTo>
                <a:close/>
              </a:path>
            </a:pathLst>
          </a:custGeom>
          <a:pattFill prst="wdDnDiag">
            <a:fgClr>
              <a:schemeClr val="accent4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07D1B-D381-4991-9495-537169B23879}"/>
              </a:ext>
            </a:extLst>
          </p:cNvPr>
          <p:cNvSpPr txBox="1"/>
          <p:nvPr/>
        </p:nvSpPr>
        <p:spPr>
          <a:xfrm>
            <a:off x="723900" y="684936"/>
            <a:ext cx="44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Unrestricted Permit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36F1D-F640-4CC0-913C-82F2E8474AC1}"/>
              </a:ext>
            </a:extLst>
          </p:cNvPr>
          <p:cNvSpPr txBox="1"/>
          <p:nvPr/>
        </p:nvSpPr>
        <p:spPr>
          <a:xfrm>
            <a:off x="6934200" y="684935"/>
            <a:ext cx="44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Permit</a:t>
            </a: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D05DB727-ACE3-438D-88D7-D72818C29059}"/>
              </a:ext>
            </a:extLst>
          </p:cNvPr>
          <p:cNvSpPr/>
          <p:nvPr/>
        </p:nvSpPr>
        <p:spPr>
          <a:xfrm>
            <a:off x="8814021" y="3551229"/>
            <a:ext cx="1171073" cy="1138990"/>
          </a:xfrm>
          <a:prstGeom prst="donut">
            <a:avLst>
              <a:gd name="adj" fmla="val 11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40D8AA-E376-4D75-AF9C-3B8DC444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83B9FB-0669-43C6-8881-085848DF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 Approved Unless: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EB8E0-D9F8-4E2F-9A44-D91B130F4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False or incomplete information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Residential is more than 1/3 of area within 1,000 feet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Sensitive use within 1,000 feet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Permit revoked within last 2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7D100-C3EC-42E5-9564-0B56AA32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5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04F3-E551-4F06-AB66-55B1057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8E49-B725-4CF5-8F6A-E2A6D3DAF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 and clarify enforcement</a:t>
            </a:r>
          </a:p>
          <a:p>
            <a:endParaRPr lang="en-US" dirty="0"/>
          </a:p>
          <a:p>
            <a:r>
              <a:rPr lang="en-US" dirty="0"/>
              <a:t>Expand “sensitive use” to include church, library, and public park</a:t>
            </a:r>
          </a:p>
          <a:p>
            <a:endParaRPr lang="en-US" dirty="0"/>
          </a:p>
          <a:p>
            <a:r>
              <a:rPr lang="en-US" dirty="0"/>
              <a:t>Clarify permit required for “any improvement” that is a hazardous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6783A-02DA-4265-AB0B-CC86383C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D13B-37ED-47C2-8B6E-748E74E7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8846-D10E-4E1E-99B6-69B3145E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restricted permit for designated areas of building</a:t>
            </a:r>
          </a:p>
          <a:p>
            <a:endParaRPr lang="en-US" dirty="0"/>
          </a:p>
          <a:p>
            <a:r>
              <a:rPr lang="en-US" dirty="0"/>
              <a:t>Improve notification requirements</a:t>
            </a:r>
          </a:p>
          <a:p>
            <a:pPr lvl="1"/>
            <a:r>
              <a:rPr lang="en-US" dirty="0"/>
              <a:t>Align with other notification processes</a:t>
            </a:r>
          </a:p>
          <a:p>
            <a:pPr lvl="1"/>
            <a:r>
              <a:rPr lang="en-US" dirty="0"/>
              <a:t>Increase notification period to 30 days</a:t>
            </a:r>
          </a:p>
          <a:p>
            <a:pPr lvl="1"/>
            <a:r>
              <a:rPr lang="en-US" dirty="0"/>
              <a:t>Add District Council Member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52E81-2C5E-49E9-9311-ACEA051A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7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7F59-7304-47D2-AC38-67FF3BD3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89"/>
          </a:xfrm>
        </p:spPr>
        <p:txBody>
          <a:bodyPr/>
          <a:lstStyle/>
          <a:p>
            <a:r>
              <a:rPr lang="en-US" dirty="0"/>
              <a:t>Proposed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A390-B3F3-454B-B5C2-E650B4E5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989"/>
            <a:ext cx="10515600" cy="5170486"/>
          </a:xfrm>
        </p:spPr>
        <p:txBody>
          <a:bodyPr>
            <a:normAutofit/>
          </a:bodyPr>
          <a:lstStyle/>
          <a:p>
            <a:r>
              <a:rPr lang="en-US" dirty="0"/>
              <a:t>Establish a variance process</a:t>
            </a:r>
          </a:p>
          <a:p>
            <a:pPr lvl="1"/>
            <a:r>
              <a:rPr lang="en-US" dirty="0"/>
              <a:t>Fire Marshal review and recommendation</a:t>
            </a:r>
          </a:p>
          <a:p>
            <a:pPr lvl="1"/>
            <a:r>
              <a:rPr lang="en-US" dirty="0"/>
              <a:t>Fee to recover cost to City [</a:t>
            </a:r>
            <a:r>
              <a:rPr lang="en-US" i="1" dirty="0"/>
              <a:t>amount pending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Planning Commission public hearing</a:t>
            </a:r>
          </a:p>
          <a:p>
            <a:pPr lvl="1"/>
            <a:endParaRPr lang="en-US" dirty="0"/>
          </a:p>
          <a:p>
            <a:r>
              <a:rPr lang="en-US" dirty="0"/>
              <a:t>Public notification of hearing:</a:t>
            </a:r>
          </a:p>
          <a:p>
            <a:pPr lvl="1"/>
            <a:r>
              <a:rPr lang="en-US" dirty="0"/>
              <a:t>Property owners within 1,000 feet (30 days before)</a:t>
            </a:r>
          </a:p>
          <a:p>
            <a:pPr lvl="1"/>
            <a:r>
              <a:rPr lang="en-US" dirty="0"/>
              <a:t>District Council Member </a:t>
            </a:r>
          </a:p>
          <a:p>
            <a:pPr lvl="1"/>
            <a:r>
              <a:rPr lang="en-US" dirty="0"/>
              <a:t>Registered neighborhood associations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6C15-0A7C-4AD1-B016-CE59D9C8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7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FD2124-426B-45C5-A413-3F1E20107D41}"/>
              </a:ext>
            </a:extLst>
          </p:cNvPr>
          <p:cNvSpPr/>
          <p:nvPr/>
        </p:nvSpPr>
        <p:spPr>
          <a:xfrm>
            <a:off x="7377994" y="1580693"/>
            <a:ext cx="2168757" cy="3809454"/>
          </a:xfrm>
          <a:prstGeom prst="roundRect">
            <a:avLst/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E96448E-7498-4948-9B33-84D5AC6A8A6A}"/>
              </a:ext>
            </a:extLst>
          </p:cNvPr>
          <p:cNvSpPr/>
          <p:nvPr/>
        </p:nvSpPr>
        <p:spPr>
          <a:xfrm>
            <a:off x="4976101" y="1580693"/>
            <a:ext cx="2168757" cy="3809454"/>
          </a:xfrm>
          <a:prstGeom prst="roundRect">
            <a:avLst/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69A493-417A-44FB-A691-3466405E7850}"/>
              </a:ext>
            </a:extLst>
          </p:cNvPr>
          <p:cNvSpPr/>
          <p:nvPr/>
        </p:nvSpPr>
        <p:spPr>
          <a:xfrm>
            <a:off x="2555071" y="1580693"/>
            <a:ext cx="2168757" cy="3809454"/>
          </a:xfrm>
          <a:prstGeom prst="roundRect">
            <a:avLst/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96C81A-2DD7-446D-8901-8DCC19BFEC8F}"/>
              </a:ext>
            </a:extLst>
          </p:cNvPr>
          <p:cNvSpPr/>
          <p:nvPr/>
        </p:nvSpPr>
        <p:spPr>
          <a:xfrm>
            <a:off x="177403" y="1580693"/>
            <a:ext cx="2168757" cy="3809454"/>
          </a:xfrm>
          <a:prstGeom prst="roundRect">
            <a:avLst/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9F2701-C2A8-4C6F-8348-D6E239BF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Process</a:t>
            </a:r>
          </a:p>
        </p:txBody>
      </p:sp>
      <p:pic>
        <p:nvPicPr>
          <p:cNvPr id="5" name="Picture 4" descr="stick_figure_holding_folder_800_clr_9748.png">
            <a:extLst>
              <a:ext uri="{FF2B5EF4-FFF2-40B4-BE49-F238E27FC236}">
                <a16:creationId xmlns:a16="http://schemas.microsoft.com/office/drawing/2014/main" id="{5CF2DF93-216D-40A5-B949-84D1408736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360" y="1713654"/>
            <a:ext cx="1405547" cy="26247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31382ACF-F991-4F42-86BD-8A355A12F07F}"/>
              </a:ext>
            </a:extLst>
          </p:cNvPr>
          <p:cNvSpPr/>
          <p:nvPr/>
        </p:nvSpPr>
        <p:spPr>
          <a:xfrm>
            <a:off x="2107451" y="4454535"/>
            <a:ext cx="708229" cy="6292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4DCF6-6A1B-4828-891F-79ACD8467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18" y="1705714"/>
            <a:ext cx="1422508" cy="1726344"/>
          </a:xfrm>
          <a:prstGeom prst="rect">
            <a:avLst/>
          </a:prstGeom>
        </p:spPr>
      </p:pic>
      <p:pic>
        <p:nvPicPr>
          <p:cNvPr id="8" name="Picture 2" descr="N:\Graphic Standards\City Seal logos\Color logo 2inch.png">
            <a:extLst>
              <a:ext uri="{FF2B5EF4-FFF2-40B4-BE49-F238E27FC236}">
                <a16:creationId xmlns:a16="http://schemas.microsoft.com/office/drawing/2014/main" id="{0F18AC00-E572-4470-814B-5D8B0DD8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824" y="3359526"/>
            <a:ext cx="1991496" cy="788659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69F1E7-FFB8-462B-BEA7-F0D02A4CC69E}"/>
              </a:ext>
            </a:extLst>
          </p:cNvPr>
          <p:cNvSpPr txBox="1"/>
          <p:nvPr/>
        </p:nvSpPr>
        <p:spPr>
          <a:xfrm>
            <a:off x="455729" y="4338392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856BA5-FAD6-4FFA-BDC6-50FC32802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2" y="1788722"/>
            <a:ext cx="2365130" cy="20694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1561DB-4331-4FDD-A00B-2B0AC951B024}"/>
              </a:ext>
            </a:extLst>
          </p:cNvPr>
          <p:cNvSpPr txBox="1"/>
          <p:nvPr/>
        </p:nvSpPr>
        <p:spPr>
          <a:xfrm>
            <a:off x="2733146" y="4338391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C5E81-7C80-4DA5-A82C-848609D47826}"/>
              </a:ext>
            </a:extLst>
          </p:cNvPr>
          <p:cNvSpPr txBox="1"/>
          <p:nvPr/>
        </p:nvSpPr>
        <p:spPr>
          <a:xfrm>
            <a:off x="5163441" y="4353667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3" name="Right Arrow 5">
            <a:extLst>
              <a:ext uri="{FF2B5EF4-FFF2-40B4-BE49-F238E27FC236}">
                <a16:creationId xmlns:a16="http://schemas.microsoft.com/office/drawing/2014/main" id="{A4075EB2-80AC-4815-BE3E-F06C2C349C05}"/>
              </a:ext>
            </a:extLst>
          </p:cNvPr>
          <p:cNvSpPr/>
          <p:nvPr/>
        </p:nvSpPr>
        <p:spPr>
          <a:xfrm>
            <a:off x="4556257" y="4454535"/>
            <a:ext cx="708229" cy="6292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5">
            <a:extLst>
              <a:ext uri="{FF2B5EF4-FFF2-40B4-BE49-F238E27FC236}">
                <a16:creationId xmlns:a16="http://schemas.microsoft.com/office/drawing/2014/main" id="{BBAB3C81-3E36-424E-A739-054EEAFB0766}"/>
              </a:ext>
            </a:extLst>
          </p:cNvPr>
          <p:cNvSpPr/>
          <p:nvPr/>
        </p:nvSpPr>
        <p:spPr>
          <a:xfrm>
            <a:off x="6957886" y="4454535"/>
            <a:ext cx="708229" cy="6292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CDF47E-9E89-485C-9B92-B727E626B2D1}"/>
              </a:ext>
            </a:extLst>
          </p:cNvPr>
          <p:cNvSpPr txBox="1"/>
          <p:nvPr/>
        </p:nvSpPr>
        <p:spPr>
          <a:xfrm>
            <a:off x="7840347" y="4338390"/>
            <a:ext cx="131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4349CF-981F-4E13-AA1D-0C436D884926}"/>
              </a:ext>
            </a:extLst>
          </p:cNvPr>
          <p:cNvSpPr/>
          <p:nvPr/>
        </p:nvSpPr>
        <p:spPr>
          <a:xfrm>
            <a:off x="9799716" y="1580693"/>
            <a:ext cx="2168757" cy="3809454"/>
          </a:xfrm>
          <a:prstGeom prst="roundRect">
            <a:avLst/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FAB33C-934E-47CD-814A-05F117E6B9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52" y="2301641"/>
            <a:ext cx="2397483" cy="16482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51AD75-0601-4327-84D0-4B2CB85AAB4F}"/>
              </a:ext>
            </a:extLst>
          </p:cNvPr>
          <p:cNvSpPr txBox="1"/>
          <p:nvPr/>
        </p:nvSpPr>
        <p:spPr>
          <a:xfrm>
            <a:off x="10026671" y="4338389"/>
            <a:ext cx="1915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29" name="Right Arrow 5">
            <a:extLst>
              <a:ext uri="{FF2B5EF4-FFF2-40B4-BE49-F238E27FC236}">
                <a16:creationId xmlns:a16="http://schemas.microsoft.com/office/drawing/2014/main" id="{4106645F-0C74-4E44-9B8C-53CAB34436AB}"/>
              </a:ext>
            </a:extLst>
          </p:cNvPr>
          <p:cNvSpPr/>
          <p:nvPr/>
        </p:nvSpPr>
        <p:spPr>
          <a:xfrm>
            <a:off x="9388267" y="4478599"/>
            <a:ext cx="708229" cy="6292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113073-9CBD-4A1B-A7C2-63F4FEB0C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14" y="1715142"/>
            <a:ext cx="1904144" cy="2769664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502DE3B-B468-46CD-96EB-8865643E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3AA-CF15-4877-92F0-01722766DF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9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331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Ordinance Background</vt:lpstr>
      <vt:lpstr>Types of Permits</vt:lpstr>
      <vt:lpstr>PowerPoint Presentation</vt:lpstr>
      <vt:lpstr>Permit Approved Unless:</vt:lpstr>
      <vt:lpstr>Proposed Amendments</vt:lpstr>
      <vt:lpstr>Proposed Amendments</vt:lpstr>
      <vt:lpstr>Proposed Amendments</vt:lpstr>
      <vt:lpstr>Variance Process</vt:lpstr>
      <vt:lpstr>Variance Criteria</vt:lpstr>
      <vt:lpstr>Proposed Amendments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Crimmins, Brian - PD</dc:creator>
  <cp:lastModifiedBy>Crimmins, Brian - PD</cp:lastModifiedBy>
  <cp:revision>27</cp:revision>
  <cp:lastPrinted>2018-03-08T13:38:25Z</cp:lastPrinted>
  <dcterms:created xsi:type="dcterms:W3CDTF">2018-03-07T23:46:23Z</dcterms:created>
  <dcterms:modified xsi:type="dcterms:W3CDTF">2018-03-08T13:51:07Z</dcterms:modified>
</cp:coreProperties>
</file>