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3" r:id="rId3"/>
    <p:sldId id="262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69" r:id="rId12"/>
    <p:sldId id="286" r:id="rId13"/>
    <p:sldId id="287" r:id="rId14"/>
    <p:sldId id="288" r:id="rId15"/>
    <p:sldId id="291" r:id="rId16"/>
    <p:sldId id="268" r:id="rId17"/>
    <p:sldId id="264" r:id="rId18"/>
    <p:sldId id="292" r:id="rId19"/>
    <p:sldId id="267" r:id="rId20"/>
    <p:sldId id="272" r:id="rId21"/>
    <p:sldId id="289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595997-43CB-4B61-9B50-6ACBF3847D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C9DC9-F22A-41DA-BA37-7B3E0EFD39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9EF1A-77F7-4730-B00F-D1338C47EB39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DA3A5-4F6C-4BB1-9EB7-A363A6D73F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787D3-9E13-42D0-87DF-3FFF0DAF00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95B92-120A-4C65-A7B3-1E30A7B353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75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3CE851-0642-4D21-B3B6-FC81F01AF416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DCB888-BC8D-4FC4-A32E-7A0A72687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443CF-B9F3-4170-A10E-78B17AD01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5F29-4AA4-48B8-8E75-6FB4EF532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07C63-4F23-4D85-9F78-FF52151E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4B29-9512-4B10-B9EC-A211F0316423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96D6D-0480-4E2D-9021-F194ECAD5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2BCC5-FC51-43EC-99DF-F3ABE02FC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EA47-D666-4ADB-8958-29E93D572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7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78AAD-FF24-4F36-9801-A4417F722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D50669-7D9E-417C-B571-1EFC9CC53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297ED-55A6-4DFD-ACDA-C0351A19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D797-CB9D-484E-93DB-8FA4A4F98728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54210-0ED8-44BA-85A9-7800BF608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986C5-0C5A-4D7E-A69D-498030667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EA47-D666-4ADB-8958-29E93D572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4E1D13-ADB1-42FD-9CFF-95304A3E9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03AC7-D27A-4380-A3C4-0D0AD035E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B11DC-EB59-412B-A8F4-479F76F8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933A-E472-440B-8A09-4B7750096280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EFA11-250A-4583-B20D-D997047A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78B10-445C-47F0-AA35-65487E874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EA47-D666-4ADB-8958-29E93D572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04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E8970-C259-4C68-8467-99E9B1D32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C4A2C-7003-431D-A9C4-133F0B175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7699B-89FE-4F20-87DB-54ADE776D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00E9-0B70-47DF-9DEE-FF6D7472A725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E7401-9E90-444F-B878-7F3B88AD3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1BA97-29FA-4B04-A307-3149672D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EA47-D666-4ADB-8958-29E93D572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28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9EF4D-9803-4D9B-8AA5-1883DC359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663DE-A22A-4F57-B105-226D6CD38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646B8-819A-48CA-86BD-9209507A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FA82-8030-41B4-A9F5-4948B56AA384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AF364-13FC-454C-96C3-3BC2D94FE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CBB62-FDA1-4D93-8F6A-95ACA0F4D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EA47-D666-4ADB-8958-29E93D572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15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3A745-0808-468E-9E89-FAD7FC7E4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E9B3C-2879-4530-B1CB-6EAFD4A9F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F45E5-E613-4BBE-A349-2EB767187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B2A45-D654-47EE-8A17-5216BBB05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7C0B-F54F-4E71-AFE9-172422678A9C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527CB-D0E5-46FA-B199-9E4720DC6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AEE56-7AB8-444F-8C91-F0A9E6AF6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EA47-D666-4ADB-8958-29E93D572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9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5E024-CC28-4986-9C97-03C68B4CB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41D12-8146-467B-8D53-43416F189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E43C35-A8F3-45C7-ABD5-D1BAACC96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D6ACB9-8DF1-4DD4-9DC6-D333C6C090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703B44-62A0-4AA9-A308-E3BF2937A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1EF0ED-3D30-4B4B-BD28-747449E6D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1A52-B09D-4A26-B3C2-E569633D16BF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DE8566-B5B4-4896-A88D-011905213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888B76-6322-499C-9636-A2032440A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EA47-D666-4ADB-8958-29E93D572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9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1F568-9BE1-475D-8962-6C6CF00FF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B2E6FF-6070-4067-B7CF-15C0FC864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9EFD-D081-4F40-9937-1791CAC7A825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CAC99-8CA4-4D20-9D1E-6BF8604DC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CAA74-E545-4043-968F-58FF57BC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EA47-D666-4ADB-8958-29E93D572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44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F1280B-8B90-4E22-BF9B-442D8F9AE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14762-3FC4-4D1F-9F2A-9A2BA7C50F64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473D62-F547-411D-8AA9-10885E32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20CDB-BE4C-411D-AAD7-0D472D64B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EA47-D666-4ADB-8958-29E93D572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D3185-BDD7-4B54-9CBC-626A308C5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F9C0F-F2BF-466C-AB0D-AE373A609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019E6-4094-4462-85EB-EA01190C8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C76FEF-3EDD-4B2F-B560-E59A47C31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88A8-3F8A-4E64-9954-30855D2DFF3A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EF10A-B51D-4FA9-A978-5A8591943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A3F83-700F-4421-BA63-628C715C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EA47-D666-4ADB-8958-29E93D572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71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B92C7-CEA1-4137-9444-EE380F73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720454-F083-4F17-9DC7-E6081C66D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FBF3E-7B85-403D-BDC0-C52502E8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7D7C1-AA82-4D16-8842-AE591AAC5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E2EE-BBC0-4C6A-9A84-8BAE789225F1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859DB-02F5-4C89-A28A-E18E5AE0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06B3B-2322-4F6D-91FF-206A2B50E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EA47-D666-4ADB-8958-29E93D572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7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A19BE1-40C9-42E6-8955-016F917FF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A8DF1-29EC-4B53-B4BB-58D6CF4C2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0CCC7-4A51-49B7-BB4B-4617C1FE9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4F987-9CCD-4D2C-BCD4-CFD0CD53EF2F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3FB58-499D-47E8-8417-B941F83FE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F35C3-E64D-4F63-B007-C3FAA4CED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BEA47-D666-4ADB-8958-29E93D572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87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32C7AC-FDE7-4DFE-89A9-F6579AEEA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4000" b="1" dirty="0"/>
            </a:br>
            <a:r>
              <a:rPr lang="en-US" b="1" dirty="0"/>
              <a:t>Mayor’s Office of Public Safety and</a:t>
            </a:r>
            <a:br>
              <a:rPr lang="en-US" b="1" dirty="0"/>
            </a:br>
            <a:r>
              <a:rPr lang="en-US" b="1" dirty="0"/>
              <a:t>Homeland Security</a:t>
            </a:r>
            <a:br>
              <a:rPr lang="en-US" b="1" dirty="0"/>
            </a:br>
            <a:r>
              <a:rPr lang="en-US" b="1" dirty="0"/>
              <a:t>4/10/18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F00586-C04F-4B8F-B26C-6C51EDB23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George T. Buenik – Director</a:t>
            </a:r>
          </a:p>
          <a:p>
            <a:r>
              <a:rPr lang="en-US" dirty="0"/>
              <a:t>34-year veteran of HPD – Retired as an Executive Assistant Chief</a:t>
            </a:r>
          </a:p>
          <a:p>
            <a:r>
              <a:rPr lang="en-US" dirty="0"/>
              <a:t>Currently oversee 287 employees</a:t>
            </a:r>
          </a:p>
          <a:p>
            <a:pPr lvl="1"/>
            <a:r>
              <a:rPr lang="en-US" dirty="0"/>
              <a:t>244 at HEC</a:t>
            </a:r>
          </a:p>
          <a:p>
            <a:pPr lvl="1"/>
            <a:r>
              <a:rPr lang="en-US" dirty="0"/>
              <a:t>27 at City Hall Annex</a:t>
            </a:r>
          </a:p>
          <a:p>
            <a:pPr lvl="1"/>
            <a:r>
              <a:rPr lang="en-US" dirty="0"/>
              <a:t>16 at OEM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3200" dirty="0"/>
              <a:t>Mission:</a:t>
            </a:r>
            <a:r>
              <a:rPr lang="en-US" dirty="0"/>
              <a:t> To assist the city in its preparedness activities to prevent, protect, respond to, and to recover from disaster and major emergencies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F4A97-5332-423F-855E-F3FE0670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EA47-D666-4ADB-8958-29E93D572E92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47E2F-15FE-489A-B38F-C1744CD82E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420" y="156175"/>
            <a:ext cx="1754152" cy="17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62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29DE7-48FA-45F5-91E8-E747CC6F0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State Homeland Security Grant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E54EA-3DEE-430B-BB27-1075262B4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$286,000 expected in grant funding</a:t>
            </a:r>
          </a:p>
          <a:p>
            <a:pPr lvl="1"/>
            <a:r>
              <a:rPr lang="en-US" dirty="0"/>
              <a:t>HPD Bomb Squad equipment</a:t>
            </a:r>
          </a:p>
          <a:p>
            <a:pPr lvl="1"/>
            <a:r>
              <a:rPr lang="en-US" dirty="0"/>
              <a:t>HPD Special Response Group equipment</a:t>
            </a:r>
          </a:p>
          <a:p>
            <a:pPr lvl="1"/>
            <a:r>
              <a:rPr lang="en-US" dirty="0"/>
              <a:t>Houston Regional Catastrophic Preparedness Initiative Planner</a:t>
            </a:r>
          </a:p>
          <a:p>
            <a:pPr lvl="2"/>
            <a:r>
              <a:rPr lang="en-US" dirty="0"/>
              <a:t>Terrorism</a:t>
            </a:r>
          </a:p>
          <a:p>
            <a:pPr lvl="2"/>
            <a:r>
              <a:rPr lang="en-US" dirty="0"/>
              <a:t>IED Attack</a:t>
            </a:r>
          </a:p>
          <a:p>
            <a:pPr lvl="2"/>
            <a:r>
              <a:rPr lang="en-US" dirty="0"/>
              <a:t>Natural Hazards</a:t>
            </a:r>
          </a:p>
          <a:p>
            <a:pPr lvl="2"/>
            <a:r>
              <a:rPr lang="en-US" dirty="0"/>
              <a:t>Cyber Terror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1B2BC-8935-4C0D-8108-092EC1294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EA47-D666-4ADB-8958-29E93D572E92}" type="slidenum">
              <a:rPr lang="en-US" smtClean="0"/>
              <a:t>10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89D961-E979-47B0-923F-F19FE19B9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4" y="3533774"/>
            <a:ext cx="22764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30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F834-A91C-480C-B3A2-1FFA3B6BD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Homeland Security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ABC96-CC4E-4FD0-905C-06B0498F5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Hurricane Harvey After Action Report</a:t>
            </a:r>
          </a:p>
          <a:p>
            <a:r>
              <a:rPr lang="en-US" dirty="0"/>
              <a:t>Continuity of Operations After Action Report</a:t>
            </a:r>
          </a:p>
          <a:p>
            <a:r>
              <a:rPr lang="en-US" dirty="0"/>
              <a:t>Wildfire Table Top Exercise – April 23, 2018</a:t>
            </a:r>
          </a:p>
          <a:p>
            <a:r>
              <a:rPr lang="en-US" dirty="0"/>
              <a:t>Extreme Weather Expo at GRB – June 2, 2018</a:t>
            </a:r>
          </a:p>
          <a:p>
            <a:r>
              <a:rPr lang="en-US" dirty="0"/>
              <a:t>Army Cyber Institute Exercise at GRB – July 23,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167C2-B1BB-4D34-A55C-FAD6696A5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EA47-D666-4ADB-8958-29E93D572E92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F0872-F026-4635-9C7A-6DBD904BCC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95" y="438151"/>
            <a:ext cx="1754152" cy="17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7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FACBD-12C2-44D1-A0B7-E0B510812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Hurricane Harvey After Action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E11E9-C936-4E6E-B7AF-9096A7522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Areas for Improvement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Command, Control, and Coordination - 6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Rescue Operations and Evacuations - 3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Resource Personnel and Management - 8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Emergency Purchasing and Finance - 4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Shelter Operations and Mass Care - 4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Continuity of Operations - 2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Information Technology - 3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Mutual Aid - 4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Damage Assessment and Debris Management - 3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Other Areas - 7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E4A42-29F4-4C56-B573-A5FD93951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EA47-D666-4ADB-8958-29E93D572E92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81F292-046B-48CE-90E4-87E7D9DCA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648" y="590551"/>
            <a:ext cx="1754152" cy="17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7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58E8B-DF67-4CC8-8672-A15A4704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Continuity of Operations After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360CC-DE1F-4C83-8320-B49CD71F6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Objectives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Evaluate Command and Control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Assess Alternative Work Sites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Assess Personnel Management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Evaluate Communicating with Personnel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Discuss Technology Capability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Strengths and Areas for Improvement identified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F4616-A44A-49DF-A416-F6BD1A32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EA47-D666-4ADB-8958-29E93D572E92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3D866B-9FD0-4687-A6FA-82EA2E40A4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170" y="1304926"/>
            <a:ext cx="1754152" cy="17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20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01436-28EC-4943-9214-45B4FBF66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 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Regional Wildfire Table Top Exercise</a:t>
            </a:r>
            <a:br>
              <a:rPr lang="en-US" b="1" dirty="0"/>
            </a:br>
            <a:r>
              <a:rPr lang="en-US" sz="2700" b="1" dirty="0"/>
              <a:t>April 23, 2018</a:t>
            </a:r>
            <a:br>
              <a:rPr lang="en-US" b="1" dirty="0"/>
            </a:br>
            <a:br>
              <a:rPr lang="en-US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37E45-FDC3-4F3C-B46D-0092ED5E3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Test the Significant Wildfire Incident Concept of Operations by focusing on mutual aid requests, resource management, and information coordination for wildfires affecting multiple jurisdictions within the 13-county region </a:t>
            </a:r>
            <a:endParaRPr lang="en-US" sz="1800" dirty="0"/>
          </a:p>
          <a:p>
            <a:pPr lvl="0"/>
            <a:r>
              <a:rPr lang="en-US" dirty="0"/>
              <a:t>Participants include:</a:t>
            </a:r>
            <a:endParaRPr lang="en-US" sz="1800" dirty="0"/>
          </a:p>
          <a:p>
            <a:pPr lvl="1"/>
            <a:r>
              <a:rPr lang="en-US" dirty="0"/>
              <a:t>Fire Leadership / EMS</a:t>
            </a:r>
            <a:endParaRPr lang="en-US" sz="1600" dirty="0"/>
          </a:p>
          <a:p>
            <a:pPr lvl="1"/>
            <a:r>
              <a:rPr lang="en-US" dirty="0"/>
              <a:t>Emergency Management</a:t>
            </a:r>
            <a:endParaRPr lang="en-US" sz="1600" dirty="0"/>
          </a:p>
          <a:p>
            <a:pPr lvl="1"/>
            <a:r>
              <a:rPr lang="en-US" dirty="0"/>
              <a:t>Texas A&amp;M Forest Service</a:t>
            </a:r>
            <a:endParaRPr lang="en-US" sz="1600" dirty="0"/>
          </a:p>
          <a:p>
            <a:pPr lvl="1"/>
            <a:r>
              <a:rPr lang="en-US" dirty="0"/>
              <a:t>State &amp; Regional partners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A93AF-C7E3-4BB4-964D-A6963D94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EA47-D666-4ADB-8958-29E93D572E92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EB001D-71AA-4920-BF2A-6AABBC87D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3214981"/>
            <a:ext cx="4238625" cy="23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32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63409-89A1-4ACC-90FE-07E42A21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Houston Emergency Center (HEC)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55579-D1BA-456A-9C77-3230FBF4F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673" y="176947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Chief David Cutler – Director</a:t>
            </a:r>
          </a:p>
          <a:p>
            <a:r>
              <a:rPr lang="en-US" dirty="0"/>
              <a:t>244 Total HEC personnel</a:t>
            </a:r>
          </a:p>
          <a:p>
            <a:pPr lvl="1"/>
            <a:r>
              <a:rPr lang="en-US" dirty="0"/>
              <a:t>175 Telecommunicators </a:t>
            </a:r>
            <a:r>
              <a:rPr lang="en-US" sz="1600" dirty="0"/>
              <a:t>(Call Takers)</a:t>
            </a:r>
            <a:endParaRPr lang="en-US" dirty="0"/>
          </a:p>
          <a:p>
            <a:r>
              <a:rPr lang="en-US" dirty="0"/>
              <a:t>Handle 2.8 million calls a year for emergency and non-emergency</a:t>
            </a:r>
          </a:p>
          <a:p>
            <a:pPr lvl="1"/>
            <a:r>
              <a:rPr lang="en-US" dirty="0"/>
              <a:t>2 million 911 calls</a:t>
            </a:r>
          </a:p>
          <a:p>
            <a:pPr lvl="1"/>
            <a:r>
              <a:rPr lang="en-US" dirty="0"/>
              <a:t>762,000 Police calls – </a:t>
            </a:r>
            <a:r>
              <a:rPr lang="en-US" sz="1800" dirty="0"/>
              <a:t>10 digit number</a:t>
            </a:r>
          </a:p>
          <a:p>
            <a:pPr lvl="1"/>
            <a:r>
              <a:rPr lang="en-US" dirty="0"/>
              <a:t>49,000 Fire calls – </a:t>
            </a:r>
            <a:r>
              <a:rPr lang="en-US" sz="1800" dirty="0"/>
              <a:t>10 digit number</a:t>
            </a:r>
          </a:p>
          <a:p>
            <a:pPr lvl="1"/>
            <a:r>
              <a:rPr lang="en-US" dirty="0"/>
              <a:t>2,500 EMS calls – </a:t>
            </a:r>
            <a:r>
              <a:rPr lang="en-US" sz="1800" dirty="0"/>
              <a:t>10 digit number</a:t>
            </a:r>
          </a:p>
          <a:p>
            <a:pPr lvl="1"/>
            <a:r>
              <a:rPr lang="en-US" dirty="0"/>
              <a:t>5,800 Text messages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1B7AF-CAD3-4CEC-AE42-A6C937306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EA47-D666-4ADB-8958-29E93D572E92}" type="slidenum">
              <a:rPr lang="en-US" smtClean="0"/>
              <a:t>15</a:t>
            </a:fld>
            <a:endParaRPr lang="en-US" dirty="0"/>
          </a:p>
        </p:txBody>
      </p:sp>
      <p:pic>
        <p:nvPicPr>
          <p:cNvPr id="1026" name="Picture 2" descr="HEC Outside Photo">
            <a:extLst>
              <a:ext uri="{FF2B5EF4-FFF2-40B4-BE49-F238E27FC236}">
                <a16:creationId xmlns:a16="http://schemas.microsoft.com/office/drawing/2014/main" id="{0232EE5C-0432-475D-91E3-F5B029EA1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418724"/>
            <a:ext cx="23812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379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D7C3E-9F1B-49EC-B97B-441A7812D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HEC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C3934-AE51-44D7-9E2E-D77A3C3F4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with HITS on a CAD update / replacement</a:t>
            </a:r>
          </a:p>
          <a:p>
            <a:pPr lvl="1"/>
            <a:r>
              <a:rPr lang="en-US" dirty="0"/>
              <a:t>Timeline for completion – 2 to 4 years</a:t>
            </a:r>
          </a:p>
          <a:p>
            <a:r>
              <a:rPr lang="en-US" dirty="0"/>
              <a:t>Greater Harris County 9-1-1 will supply HEC with 12 more call taker consoles and 20 laptops to expand call-taking capacity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89FB7-9838-485F-A7B7-F3B699050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EA47-D666-4ADB-8958-29E93D572E92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66E9CF-9E90-4A69-9982-BF5A3D9CB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75" y="3786273"/>
            <a:ext cx="6640283" cy="191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66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86F6C-C240-47E3-8ED7-5879EE08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Office of Emergency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74497-399C-4D3A-B683-B89EE9043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0717"/>
            <a:ext cx="10515600" cy="3098800"/>
          </a:xfrm>
        </p:spPr>
        <p:txBody>
          <a:bodyPr/>
          <a:lstStyle/>
          <a:p>
            <a:r>
              <a:rPr lang="en-US" dirty="0"/>
              <a:t>Chief Rick Flanagan – Emergency Management Coordinator</a:t>
            </a:r>
          </a:p>
          <a:p>
            <a:r>
              <a:rPr lang="en-US" dirty="0"/>
              <a:t>Assists City departments in preparing for, responding to, and recovering from disasters and major emergencies</a:t>
            </a:r>
          </a:p>
          <a:p>
            <a:r>
              <a:rPr lang="en-US" dirty="0"/>
              <a:t>Develops plans for dealing with disasters</a:t>
            </a:r>
          </a:p>
          <a:p>
            <a:r>
              <a:rPr lang="en-US" dirty="0"/>
              <a:t>Activates the Emergency Operations Center (EOC) where all top level department decision makers coordinate their response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7F6A9-B86F-4C1E-9B4B-DE54EBF2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EA47-D666-4ADB-8958-29E93D572E92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971E27-0263-4F79-94FD-01D190348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78" y="1435769"/>
            <a:ext cx="2695073" cy="89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26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E80D-4244-4B36-96B1-7C0CBDD5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Houston Crackdown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62E28-8B42-48C6-9644-329799BB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92" y="1690688"/>
            <a:ext cx="9520881" cy="2915602"/>
          </a:xfrm>
        </p:spPr>
        <p:txBody>
          <a:bodyPr/>
          <a:lstStyle/>
          <a:p>
            <a:r>
              <a:rPr lang="en-US" dirty="0"/>
              <a:t>Ray Andrews – Program Director</a:t>
            </a:r>
          </a:p>
          <a:p>
            <a:r>
              <a:rPr lang="en-US" dirty="0"/>
              <a:t>Coordinates community volunteer projects in alcohol and drug abuse through prevention, education, treatment, and rehabilitation</a:t>
            </a:r>
          </a:p>
          <a:p>
            <a:r>
              <a:rPr lang="en-US" dirty="0"/>
              <a:t>Referral network for substance abuse programs and events</a:t>
            </a:r>
          </a:p>
          <a:p>
            <a:r>
              <a:rPr lang="en-US" dirty="0"/>
              <a:t>Over 8,000 people reached in programs and services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28FA6-3BA9-4399-BB04-57443B10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EA47-D666-4ADB-8958-29E93D572E92}" type="slidenum">
              <a:rPr lang="en-US" smtClean="0"/>
              <a:t>18</a:t>
            </a:fld>
            <a:endParaRPr lang="en-US" dirty="0"/>
          </a:p>
        </p:txBody>
      </p:sp>
      <p:pic>
        <p:nvPicPr>
          <p:cNvPr id="6146" name="Picture 2" descr="Houston Crackdown Logo">
            <a:extLst>
              <a:ext uri="{FF2B5EF4-FFF2-40B4-BE49-F238E27FC236}">
                <a16:creationId xmlns:a16="http://schemas.microsoft.com/office/drawing/2014/main" id="{06294261-BE99-4213-8460-B29C00D85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389" y="4534575"/>
            <a:ext cx="1764632" cy="153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642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BEB81-DC50-43BE-A594-9BED5BC10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Public Safety Video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1D791-EEBF-439C-991E-545DCA326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improve the security posture of critical infrastructure, Key Resources, and large public venues</a:t>
            </a:r>
          </a:p>
          <a:p>
            <a:r>
              <a:rPr lang="en-US" dirty="0"/>
              <a:t>Consists of 925 video camera with access to 400 private sector cameras</a:t>
            </a:r>
          </a:p>
          <a:p>
            <a:r>
              <a:rPr lang="en-US" dirty="0"/>
              <a:t>Main areas of coverage</a:t>
            </a:r>
          </a:p>
          <a:p>
            <a:pPr lvl="1"/>
            <a:r>
              <a:rPr lang="en-US" dirty="0"/>
              <a:t>Downtown and Discover Green</a:t>
            </a:r>
          </a:p>
          <a:p>
            <a:pPr lvl="1"/>
            <a:r>
              <a:rPr lang="en-US" dirty="0"/>
              <a:t>Buffalo Bayou and Tinsley Park</a:t>
            </a:r>
          </a:p>
          <a:p>
            <a:pPr lvl="1"/>
            <a:r>
              <a:rPr lang="en-US" dirty="0"/>
              <a:t>Texas Medical Center</a:t>
            </a:r>
          </a:p>
          <a:p>
            <a:pPr lvl="1"/>
            <a:r>
              <a:rPr lang="en-US" dirty="0"/>
              <a:t>NRG, Toyota, Minute Maid, and BBVA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FA1E3-843E-430C-BF1D-17951FF0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EA47-D666-4ADB-8958-29E93D572E92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47C7DE-E703-4B6D-B5CA-E2DA4C28B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1" y="3257551"/>
            <a:ext cx="3343274" cy="2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2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DC1773-02CB-4182-B849-EDF15F41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Areas of Responsibility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5FF0A4-CC3D-4AC8-A94C-45944432F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Safety and Homeland Security</a:t>
            </a:r>
          </a:p>
          <a:p>
            <a:r>
              <a:rPr lang="en-US" dirty="0"/>
              <a:t>The Houston Emergency Center (HEC)</a:t>
            </a:r>
          </a:p>
          <a:p>
            <a:r>
              <a:rPr lang="en-US" dirty="0"/>
              <a:t>The Office of Emergency Management (OEM)</a:t>
            </a:r>
          </a:p>
          <a:p>
            <a:r>
              <a:rPr lang="en-US" dirty="0"/>
              <a:t>Emergency Operations Center (EOC)</a:t>
            </a:r>
          </a:p>
          <a:p>
            <a:r>
              <a:rPr lang="en-US" dirty="0"/>
              <a:t>Houston Crackdown</a:t>
            </a:r>
          </a:p>
          <a:p>
            <a:r>
              <a:rPr lang="en-US" dirty="0"/>
              <a:t>Regional Community Preparedness</a:t>
            </a:r>
          </a:p>
          <a:p>
            <a:r>
              <a:rPr lang="en-US" dirty="0"/>
              <a:t>Public Safety Video Network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1B286-6954-4836-8603-6A09426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EA47-D666-4ADB-8958-29E93D572E92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8EC864-74A8-461F-A40A-04F6212254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95" y="624640"/>
            <a:ext cx="1754152" cy="17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7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70679-24C4-4B6B-A180-B94A4B457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15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Everbridge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5F76E-5ED5-4487-909B-CBE80C386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276"/>
            <a:ext cx="10515600" cy="4351338"/>
          </a:xfrm>
        </p:spPr>
        <p:txBody>
          <a:bodyPr/>
          <a:lstStyle/>
          <a:p>
            <a:r>
              <a:rPr lang="en-US" dirty="0"/>
              <a:t>Mass Communication System platform that will send out Alert Houston notifications</a:t>
            </a:r>
          </a:p>
          <a:p>
            <a:r>
              <a:rPr lang="en-US" dirty="0"/>
              <a:t>Capable of storing 500,000 contacts</a:t>
            </a:r>
          </a:p>
          <a:p>
            <a:r>
              <a:rPr lang="en-US" dirty="0"/>
              <a:t>Can send out emails, text messages, and voice messages</a:t>
            </a:r>
          </a:p>
          <a:p>
            <a:r>
              <a:rPr lang="en-US" dirty="0"/>
              <a:t>Can “Geo Target” specific areas</a:t>
            </a:r>
          </a:p>
          <a:p>
            <a:r>
              <a:rPr lang="en-US" dirty="0"/>
              <a:t>Internal Employee notifications</a:t>
            </a:r>
          </a:p>
          <a:p>
            <a:r>
              <a:rPr lang="en-US" dirty="0"/>
              <a:t>Automatic Translation for Five languages </a:t>
            </a:r>
            <a:r>
              <a:rPr lang="en-US" sz="1600" dirty="0"/>
              <a:t>(Spanish, Vietnamese, Chinese, Arabic, French)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28BDD-A7D6-4D21-B912-80CB9B7FD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EA47-D666-4ADB-8958-29E93D572E92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1E8A71-63C2-4539-BE09-0DC166449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4786852"/>
            <a:ext cx="4557712" cy="144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02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E9C19-3FA7-4165-8D1E-6263ACB87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469AE-087E-431E-BD3F-F389956F5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EA47-D666-4ADB-8958-29E93D572E92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7BF8B2-E97B-48A2-901D-D91DEF6AB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96BC5-9479-405B-94BA-A023358EC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Homeland Security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F87C9-14FD-4A5E-BE24-6C2D4C598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Coordinate Homeland Security for a five county area</a:t>
            </a:r>
          </a:p>
          <a:p>
            <a:r>
              <a:rPr lang="en-US" sz="2400" dirty="0"/>
              <a:t>20 out of 27 employees are Grant funded</a:t>
            </a:r>
          </a:p>
          <a:p>
            <a:pPr lvl="1"/>
            <a:r>
              <a:rPr lang="en-US" dirty="0"/>
              <a:t>Grant Coordinators, Administrators, Planners, Trainers, and Financial personnel</a:t>
            </a:r>
          </a:p>
          <a:p>
            <a:r>
              <a:rPr lang="en-US" sz="2400" dirty="0"/>
              <a:t>Manage grants:</a:t>
            </a:r>
          </a:p>
          <a:p>
            <a:pPr lvl="1"/>
            <a:r>
              <a:rPr lang="en-US" dirty="0"/>
              <a:t>Securing the Cities - $30 million over 5 years</a:t>
            </a:r>
          </a:p>
          <a:p>
            <a:pPr lvl="1"/>
            <a:r>
              <a:rPr lang="en-US" dirty="0"/>
              <a:t>Urban Area Security Initiative - $23 million Houston Region ($10 million City)</a:t>
            </a:r>
          </a:p>
          <a:p>
            <a:pPr lvl="1"/>
            <a:r>
              <a:rPr lang="en-US" dirty="0"/>
              <a:t>Port Security Grant Program - $3.5 million (received in 2017)</a:t>
            </a:r>
          </a:p>
          <a:p>
            <a:pPr lvl="1"/>
            <a:r>
              <a:rPr lang="en-US" dirty="0"/>
              <a:t>Complex Coordinated Terrorist Attack - $1.7 million</a:t>
            </a:r>
          </a:p>
          <a:p>
            <a:pPr lvl="1"/>
            <a:r>
              <a:rPr lang="en-US" dirty="0"/>
              <a:t>Countering Violent Extremism - $500,000</a:t>
            </a:r>
          </a:p>
          <a:p>
            <a:pPr lvl="1"/>
            <a:r>
              <a:rPr lang="en-US" dirty="0"/>
              <a:t>State Homeland Security Grant - $286,000 (expected)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D6442-DE3A-489E-98F2-BFA439694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EA47-D666-4ADB-8958-29E93D572E92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594A82-7CAC-4812-BBEF-1F997DAFA1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648" y="774507"/>
            <a:ext cx="1754152" cy="17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61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D9D54-D305-4E96-AF7E-D564F9138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Securing The Cities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A4587-BAD1-45BA-BFDD-E5EF0AE55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$30 million  grant program (over 5 years)</a:t>
            </a:r>
          </a:p>
          <a:p>
            <a:pPr lvl="1"/>
            <a:r>
              <a:rPr lang="en-US" dirty="0"/>
              <a:t>Regional Terrorism Prevention and Response</a:t>
            </a:r>
          </a:p>
          <a:p>
            <a:pPr lvl="1"/>
            <a:r>
              <a:rPr lang="en-US" dirty="0"/>
              <a:t>Detecting, Deterring, and Defending against terror attacks that use radiological or nuclear material</a:t>
            </a:r>
          </a:p>
          <a:p>
            <a:pPr lvl="1"/>
            <a:r>
              <a:rPr lang="en-US" dirty="0"/>
              <a:t>Training for First Responders</a:t>
            </a:r>
          </a:p>
          <a:p>
            <a:pPr lvl="1"/>
            <a:r>
              <a:rPr lang="en-US" dirty="0"/>
              <a:t>Radiation Detection Devices, Backpack Detectors, and Mobile Systems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08885-2784-4242-890E-0E0C67C1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EA47-D666-4ADB-8958-29E93D572E92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85F1C4-70DB-4810-8955-65A32AC04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00" y="4324350"/>
            <a:ext cx="2129399" cy="212407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A7B101-4ED6-4B8E-BFBF-B10851433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398" y="515937"/>
            <a:ext cx="2122527" cy="211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4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1D7D0-0E75-4F4D-B08E-C74F359C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Urban Area Security Initiative (UASI)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2245E-4BED-4E74-89B8-1213D211B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$23 million Grant-funded projects for the region</a:t>
            </a:r>
          </a:p>
          <a:p>
            <a:pPr lvl="1"/>
            <a:r>
              <a:rPr lang="en-US" dirty="0"/>
              <a:t>Community Preparedness</a:t>
            </a:r>
          </a:p>
          <a:p>
            <a:pPr lvl="1"/>
            <a:r>
              <a:rPr lang="en-US" dirty="0"/>
              <a:t>Houston Regional Intelligence Service Center (Fusion Center at HEC)</a:t>
            </a:r>
          </a:p>
          <a:p>
            <a:pPr lvl="1"/>
            <a:r>
              <a:rPr lang="en-US" dirty="0"/>
              <a:t>Regional Planners</a:t>
            </a:r>
          </a:p>
          <a:p>
            <a:pPr lvl="1"/>
            <a:r>
              <a:rPr lang="en-US" dirty="0"/>
              <a:t>Technology – Digital Sandbox and Public Safety Video Camera System</a:t>
            </a:r>
          </a:p>
          <a:p>
            <a:pPr lvl="1"/>
            <a:r>
              <a:rPr lang="en-US" dirty="0"/>
              <a:t>Fire Rescue equipment</a:t>
            </a:r>
          </a:p>
          <a:p>
            <a:pPr lvl="1"/>
            <a:r>
              <a:rPr lang="en-US" dirty="0"/>
              <a:t>Tactical Medical Team</a:t>
            </a:r>
          </a:p>
          <a:p>
            <a:pPr lvl="1"/>
            <a:r>
              <a:rPr lang="en-US" dirty="0"/>
              <a:t>HPD Air Support equipment</a:t>
            </a:r>
          </a:p>
          <a:p>
            <a:pPr lvl="1"/>
            <a:r>
              <a:rPr lang="en-US" dirty="0"/>
              <a:t>SWAT, Bomb, and Dive Teams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92C88-8A1F-4B58-98D5-C16CB939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EA47-D666-4ADB-8958-29E93D572E92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50214D-8EDC-453F-AB41-C195E76846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620" y="600076"/>
            <a:ext cx="1754152" cy="17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56744-937F-48DD-84ED-6E0C4478E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Port Security Grant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C7D0-ED7D-47B9-BC4C-A69B7A3F2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$3.5 million in Grant funded projects </a:t>
            </a:r>
            <a:r>
              <a:rPr lang="en-US" sz="2000" dirty="0"/>
              <a:t>FY2017</a:t>
            </a:r>
          </a:p>
          <a:p>
            <a:pPr lvl="1"/>
            <a:r>
              <a:rPr lang="en-US" dirty="0"/>
              <a:t>HFD underwater search and rescue</a:t>
            </a:r>
          </a:p>
          <a:p>
            <a:pPr lvl="1"/>
            <a:r>
              <a:rPr lang="en-US" dirty="0"/>
              <a:t>Cameras and imaging systems</a:t>
            </a:r>
          </a:p>
          <a:p>
            <a:pPr lvl="1"/>
            <a:r>
              <a:rPr lang="en-US" dirty="0"/>
              <a:t>Portable X-ray machine</a:t>
            </a:r>
          </a:p>
          <a:p>
            <a:pPr lvl="1"/>
            <a:r>
              <a:rPr lang="en-US" dirty="0"/>
              <a:t>Dive Suits</a:t>
            </a:r>
          </a:p>
          <a:p>
            <a:pPr lvl="1"/>
            <a:r>
              <a:rPr lang="en-US" dirty="0"/>
              <a:t>Hazmat vehicle</a:t>
            </a:r>
          </a:p>
          <a:p>
            <a:pPr lvl="1"/>
            <a:r>
              <a:rPr lang="en-US" dirty="0"/>
              <a:t>Chemical Detectors</a:t>
            </a:r>
          </a:p>
          <a:p>
            <a:pPr lvl="1"/>
            <a:r>
              <a:rPr lang="en-US" dirty="0"/>
              <a:t>Training for specialized teams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87B8C-466C-4060-B1AC-52B10CF3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EA47-D666-4ADB-8958-29E93D572E92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71F76E-1F12-48B0-8C30-492F43EFF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661" y="2114550"/>
            <a:ext cx="2500801" cy="253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57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0AF1F-E12B-4C54-877F-3CA5E5F9D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Complex Coordinated Terrorist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DDDBE-D281-42BC-856E-E7228692C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$1.7 million grant funded program to</a:t>
            </a:r>
          </a:p>
          <a:p>
            <a:pPr lvl="1"/>
            <a:r>
              <a:rPr lang="en-US" dirty="0"/>
              <a:t>Develop best practices and ensure that public safety personnel are ready to respond in a coordinated manner</a:t>
            </a:r>
          </a:p>
          <a:p>
            <a:pPr lvl="1"/>
            <a:r>
              <a:rPr lang="en-US" dirty="0"/>
              <a:t>Conduct capability gap analysis</a:t>
            </a:r>
          </a:p>
          <a:p>
            <a:pPr lvl="1"/>
            <a:r>
              <a:rPr lang="en-US" dirty="0"/>
              <a:t>Develop scenario-based training</a:t>
            </a:r>
          </a:p>
          <a:p>
            <a:pPr lvl="1"/>
            <a:r>
              <a:rPr lang="en-US" dirty="0"/>
              <a:t>Conduct a Table Top Exercise</a:t>
            </a:r>
          </a:p>
          <a:p>
            <a:pPr lvl="1"/>
            <a:r>
              <a:rPr lang="en-US" dirty="0"/>
              <a:t>Develop a public safety video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5CD61-ADCC-4DD9-B870-A71A928A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EA47-D666-4ADB-8958-29E93D572E92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A42465-F797-4F1A-843D-2709DBA62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2896394"/>
            <a:ext cx="4352868" cy="24376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3A6B1F-186E-4C8B-A5BF-D35A73534B61}"/>
              </a:ext>
            </a:extLst>
          </p:cNvPr>
          <p:cNvSpPr txBox="1"/>
          <p:nvPr/>
        </p:nvSpPr>
        <p:spPr>
          <a:xfrm>
            <a:off x="6791325" y="5386149"/>
            <a:ext cx="336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Boston Marathon</a:t>
            </a:r>
          </a:p>
        </p:txBody>
      </p:sp>
    </p:spTree>
    <p:extLst>
      <p:ext uri="{BB962C8B-B14F-4D97-AF65-F5344CB8AC3E}">
        <p14:creationId xmlns:p14="http://schemas.microsoft.com/office/powerpoint/2010/main" val="2584021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055AB-42F9-4D15-960E-D161FB5E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Community Preparedness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E61AB-FB81-4837-BCF9-E9260D786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Houston Ready – 5 county region</a:t>
            </a:r>
          </a:p>
          <a:p>
            <a:pPr lvl="1"/>
            <a:r>
              <a:rPr lang="en-US" dirty="0"/>
              <a:t>Make a Plan, Build a Kit, Stay Informed, Know your Neighbors</a:t>
            </a:r>
          </a:p>
          <a:p>
            <a:pPr lvl="1"/>
            <a:r>
              <a:rPr lang="en-US" dirty="0"/>
              <a:t>Run.Hide.Fight. and Make the Call iwatch terrorism prevention</a:t>
            </a:r>
          </a:p>
          <a:p>
            <a:r>
              <a:rPr lang="en-US" dirty="0"/>
              <a:t>Houston CERT – Community Emergency Response Team</a:t>
            </a:r>
          </a:p>
          <a:p>
            <a:pPr lvl="1"/>
            <a:r>
              <a:rPr lang="en-US" dirty="0"/>
              <a:t>Citizens trained how to help themselves and others</a:t>
            </a:r>
          </a:p>
          <a:p>
            <a:pPr lvl="1"/>
            <a:r>
              <a:rPr lang="en-US" dirty="0"/>
              <a:t>Assist in disaster response</a:t>
            </a:r>
          </a:p>
          <a:p>
            <a:r>
              <a:rPr lang="en-US" dirty="0"/>
              <a:t>Extreme Weather Expo on June 2</a:t>
            </a:r>
            <a:r>
              <a:rPr lang="en-US" baseline="30000" dirty="0"/>
              <a:t>nd</a:t>
            </a:r>
            <a:r>
              <a:rPr lang="en-US" dirty="0"/>
              <a:t> – 3,000 expected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B2641-53EA-4943-A1F7-8019296DA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EA47-D666-4ADB-8958-29E93D572E92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C04D4C-FF04-43AC-8D24-21DB8FD5F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655" y="4828036"/>
            <a:ext cx="4243387" cy="13489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8721F0-C63A-4F11-BC02-0C7A46471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325" y="934051"/>
            <a:ext cx="18954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1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24260-33AE-45A4-BA0F-BA3B8CFE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Countering Violent Extremism Grant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4C9BF-7379-4193-AF51-A760B68B7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$500,000 grant funded program to</a:t>
            </a:r>
          </a:p>
          <a:p>
            <a:pPr lvl="1"/>
            <a:r>
              <a:rPr lang="en-US" dirty="0"/>
              <a:t>Reduce terrorism risk and empower the community</a:t>
            </a:r>
          </a:p>
          <a:p>
            <a:pPr lvl="1"/>
            <a:r>
              <a:rPr lang="en-US" dirty="0"/>
              <a:t>Focuses on reducing the vulnerability of youth to extremist ideologies in a five-county area</a:t>
            </a:r>
          </a:p>
          <a:p>
            <a:pPr lvl="1"/>
            <a:r>
              <a:rPr lang="en-US" dirty="0"/>
              <a:t>Goal is to create and implement training for parents and youth to educate them on violent extremism</a:t>
            </a:r>
          </a:p>
          <a:p>
            <a:pPr lvl="1"/>
            <a:r>
              <a:rPr lang="en-US" dirty="0"/>
              <a:t>Program will be led by a steering committee comprised of community leaders, service providers, and non-profit partners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656E8-5B5C-4F47-B7EC-EFBC83F7D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EA47-D666-4ADB-8958-29E93D572E9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19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1051</Words>
  <Application>Microsoft Office PowerPoint</Application>
  <PresentationFormat>Widescreen</PresentationFormat>
  <Paragraphs>184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 Mayor’s Office of Public Safety and Homeland Security 4/10/18 </vt:lpstr>
      <vt:lpstr>Areas of Responsibility</vt:lpstr>
      <vt:lpstr>Homeland Security Office</vt:lpstr>
      <vt:lpstr>Securing The Cities</vt:lpstr>
      <vt:lpstr>Urban Area Security Initiative (UASI)</vt:lpstr>
      <vt:lpstr>Port Security Grant Program</vt:lpstr>
      <vt:lpstr>Complex Coordinated Terrorist Attack</vt:lpstr>
      <vt:lpstr>Community Preparedness</vt:lpstr>
      <vt:lpstr> Countering Violent Extremism Grant </vt:lpstr>
      <vt:lpstr>State Homeland Security Grant Program</vt:lpstr>
      <vt:lpstr>Homeland Security Projects</vt:lpstr>
      <vt:lpstr>Hurricane Harvey After Action Report</vt:lpstr>
      <vt:lpstr>Continuity of Operations After Action</vt:lpstr>
      <vt:lpstr>   Regional Wildfire Table Top Exercise April 23, 2018  </vt:lpstr>
      <vt:lpstr>Houston Emergency Center (HEC)</vt:lpstr>
      <vt:lpstr>HEC Projects</vt:lpstr>
      <vt:lpstr>Office of Emergency Management</vt:lpstr>
      <vt:lpstr>Houston Crackdown</vt:lpstr>
      <vt:lpstr>Public Safety Video Network</vt:lpstr>
      <vt:lpstr>Everbridge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Mayor’s Office of Public Safety and Homeland Security</dc:title>
  <dc:creator>George Buenik</dc:creator>
  <cp:lastModifiedBy>Peck, Amy - CNL</cp:lastModifiedBy>
  <cp:revision>51</cp:revision>
  <cp:lastPrinted>2018-04-05T15:26:19Z</cp:lastPrinted>
  <dcterms:created xsi:type="dcterms:W3CDTF">2018-04-02T20:52:00Z</dcterms:created>
  <dcterms:modified xsi:type="dcterms:W3CDTF">2018-04-10T14:23:32Z</dcterms:modified>
</cp:coreProperties>
</file>