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15"/>
  </p:notesMasterIdLst>
  <p:handoutMasterIdLst>
    <p:handoutMasterId r:id="rId16"/>
  </p:handoutMasterIdLst>
  <p:sldIdLst>
    <p:sldId id="256" r:id="rId3"/>
    <p:sldId id="278" r:id="rId4"/>
    <p:sldId id="279" r:id="rId5"/>
    <p:sldId id="280" r:id="rId6"/>
    <p:sldId id="310" r:id="rId7"/>
    <p:sldId id="305" r:id="rId8"/>
    <p:sldId id="306" r:id="rId9"/>
    <p:sldId id="307" r:id="rId10"/>
    <p:sldId id="308" r:id="rId11"/>
    <p:sldId id="309" r:id="rId12"/>
    <p:sldId id="277" r:id="rId13"/>
    <p:sldId id="311"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2" autoAdjust="0"/>
    <p:restoredTop sz="84733" autoAdjust="0"/>
  </p:normalViewPr>
  <p:slideViewPr>
    <p:cSldViewPr snapToGrid="0">
      <p:cViewPr varScale="1">
        <p:scale>
          <a:sx n="107" d="100"/>
          <a:sy n="107" d="100"/>
        </p:scale>
        <p:origin x="138"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D9035AF-513F-4ACE-9E1A-D297C78E6496}" type="datetimeFigureOut">
              <a:rPr lang="en-US" smtClean="0"/>
              <a:t>8/13/2018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AEDCF2F-6699-41B2-8551-6B7F3503E72A}" type="slidenum">
              <a:rPr lang="en-US" smtClean="0"/>
              <a:t>‹#›</a:t>
            </a:fld>
            <a:endParaRPr lang="en-US"/>
          </a:p>
        </p:txBody>
      </p:sp>
    </p:spTree>
    <p:extLst>
      <p:ext uri="{BB962C8B-B14F-4D97-AF65-F5344CB8AC3E}">
        <p14:creationId xmlns:p14="http://schemas.microsoft.com/office/powerpoint/2010/main" val="2787950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C5553A1-0334-4C36-A3C4-ABB8DCE411FA}" type="datetimeFigureOut">
              <a:rPr lang="en-US" smtClean="0"/>
              <a:t>8/13/2018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B80F3B1-CED5-4F12-9693-CE027AD93B5D}" type="slidenum">
              <a:rPr lang="en-US" smtClean="0"/>
              <a:t>‹#›</a:t>
            </a:fld>
            <a:endParaRPr lang="en-US" dirty="0"/>
          </a:p>
        </p:txBody>
      </p:sp>
    </p:spTree>
    <p:extLst>
      <p:ext uri="{BB962C8B-B14F-4D97-AF65-F5344CB8AC3E}">
        <p14:creationId xmlns:p14="http://schemas.microsoft.com/office/powerpoint/2010/main" val="3777482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80F3B1-CED5-4F12-9693-CE027AD93B5D}" type="slidenum">
              <a:rPr lang="en-US" smtClean="0"/>
              <a:t>1</a:t>
            </a:fld>
            <a:endParaRPr lang="en-US" dirty="0"/>
          </a:p>
        </p:txBody>
      </p:sp>
    </p:spTree>
    <p:extLst>
      <p:ext uri="{BB962C8B-B14F-4D97-AF65-F5344CB8AC3E}">
        <p14:creationId xmlns:p14="http://schemas.microsoft.com/office/powerpoint/2010/main" val="2810146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80F3B1-CED5-4F12-9693-CE027AD93B5D}" type="slidenum">
              <a:rPr lang="en-US" smtClean="0"/>
              <a:t>2</a:t>
            </a:fld>
            <a:endParaRPr lang="en-US" dirty="0"/>
          </a:p>
        </p:txBody>
      </p:sp>
    </p:spTree>
    <p:extLst>
      <p:ext uri="{BB962C8B-B14F-4D97-AF65-F5344CB8AC3E}">
        <p14:creationId xmlns:p14="http://schemas.microsoft.com/office/powerpoint/2010/main" val="23620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 is Wireless Emergency Alerts.  This is a communication system that allows customers to receive geographically targeted alerts about imminent</a:t>
            </a:r>
            <a:r>
              <a:rPr lang="en-US" baseline="0" dirty="0"/>
              <a:t> threats to safety in their area – all on their cell phone.  </a:t>
            </a:r>
          </a:p>
          <a:p>
            <a:r>
              <a:rPr lang="en-US" baseline="0" dirty="0"/>
              <a:t>WEA is a public/private partnership between the Federal Communications Commission (FCC), Federal Emergency Management Agency (FEMA), and wireless industry, in which wireless companies voluntarily participate in WEA to enhance public safety.</a:t>
            </a:r>
          </a:p>
          <a:p>
            <a:r>
              <a:rPr lang="en-US" dirty="0"/>
              <a:t>The type of alerts</a:t>
            </a:r>
            <a:r>
              <a:rPr lang="en-US" baseline="0" dirty="0"/>
              <a:t> that will be sent out via WEA are: 1) any alert issued by the President; 2) alerts involving imminent threats to safety or life – such as extreme threats and severe threats; 3) AMBER alerts about missing children; and 4) Public Safety Messages</a:t>
            </a:r>
          </a:p>
          <a:p>
            <a:endParaRPr lang="en-US" baseline="0" dirty="0"/>
          </a:p>
          <a:p>
            <a:endParaRPr lang="en-US" baseline="0" dirty="0"/>
          </a:p>
          <a:p>
            <a:r>
              <a:rPr lang="en-US" baseline="0" dirty="0"/>
              <a:t>*Source: Moving WEA Forward 1 pager</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DB80F3B1-CED5-4F12-9693-CE027AD93B5D}" type="slidenum">
              <a:rPr lang="en-US" smtClean="0"/>
              <a:t>3</a:t>
            </a:fld>
            <a:endParaRPr lang="en-US" dirty="0"/>
          </a:p>
        </p:txBody>
      </p:sp>
    </p:spTree>
    <p:extLst>
      <p:ext uri="{BB962C8B-B14F-4D97-AF65-F5344CB8AC3E}">
        <p14:creationId xmlns:p14="http://schemas.microsoft.com/office/powerpoint/2010/main" val="4182488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By May 1, 2019, alerts</a:t>
            </a:r>
            <a:r>
              <a:rPr lang="en-US" i="0" baseline="0" dirty="0"/>
              <a:t> will be able to contain 360 characters – right now they can only contain 90.  This increase is important because it generally takes more than 90 characters to inform people of what is happening, what they should do, why it is important they listen, and who the information is coming from. Increasing the character count to 360 will ensure the public is better informed on what is happening around them.  By November 30, 2019, WEA will have better improved Geo-Targeting technologies.  This will ensure that the information is getting to those who need it the most while reducing warning fatigue.  Another change will go into effect on May 1, 2019, as well.  Alert originators will have the option of sending the alert in not only English, but Spanish as well.  This will help to ensure that the Spanish-speaking community is able to understand the alert and can take the appropriate action in response to an emergency.  By November 11, 2019, WEA messages will be preserved on phones for a minimum of 24 hours.  This will allow recipients to refer back to the information they received from the WEA message.  </a:t>
            </a:r>
          </a:p>
          <a:p>
            <a:endParaRPr lang="en-US" i="0" baseline="0" dirty="0"/>
          </a:p>
          <a:p>
            <a:endParaRPr lang="en-US" i="0" baseline="0" dirty="0"/>
          </a:p>
          <a:p>
            <a:r>
              <a:rPr lang="en-US" dirty="0"/>
              <a:t>*Source:</a:t>
            </a:r>
            <a:r>
              <a:rPr lang="en-US" baseline="0" dirty="0"/>
              <a:t> Moving WEA Forward 1 pager </a:t>
            </a:r>
            <a:endParaRPr lang="en-US" i="0" dirty="0"/>
          </a:p>
        </p:txBody>
      </p:sp>
      <p:sp>
        <p:nvSpPr>
          <p:cNvPr id="4" name="Slide Number Placeholder 3"/>
          <p:cNvSpPr>
            <a:spLocks noGrp="1"/>
          </p:cNvSpPr>
          <p:nvPr>
            <p:ph type="sldNum" sz="quarter" idx="10"/>
          </p:nvPr>
        </p:nvSpPr>
        <p:spPr/>
        <p:txBody>
          <a:bodyPr/>
          <a:lstStyle/>
          <a:p>
            <a:fld id="{DB80F3B1-CED5-4F12-9693-CE027AD93B5D}" type="slidenum">
              <a:rPr lang="en-US" smtClean="0"/>
              <a:t>4</a:t>
            </a:fld>
            <a:endParaRPr lang="en-US" dirty="0"/>
          </a:p>
        </p:txBody>
      </p:sp>
    </p:spTree>
    <p:extLst>
      <p:ext uri="{BB962C8B-B14F-4D97-AF65-F5344CB8AC3E}">
        <p14:creationId xmlns:p14="http://schemas.microsoft.com/office/powerpoint/2010/main" val="3821199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Ben K.</a:t>
            </a:r>
          </a:p>
        </p:txBody>
      </p:sp>
      <p:sp>
        <p:nvSpPr>
          <p:cNvPr id="4" name="Slide Number Placeholder 3"/>
          <p:cNvSpPr>
            <a:spLocks noGrp="1"/>
          </p:cNvSpPr>
          <p:nvPr>
            <p:ph type="sldNum" sz="quarter" idx="10"/>
          </p:nvPr>
        </p:nvSpPr>
        <p:spPr/>
        <p:txBody>
          <a:bodyPr/>
          <a:lstStyle/>
          <a:p>
            <a:pPr defTabSz="465887">
              <a:defRPr/>
            </a:pPr>
            <a:fld id="{DB80F3B1-CED5-4F12-9693-CE027AD93B5D}" type="slidenum">
              <a:rPr lang="en-US">
                <a:solidFill>
                  <a:prstClr val="black"/>
                </a:solidFill>
                <a:latin typeface="Calibri" panose="020F0502020204030204"/>
              </a:rPr>
              <a:pPr defTabSz="465887">
                <a:defRPr/>
              </a:pPr>
              <a:t>5</a:t>
            </a:fld>
            <a:endParaRPr lang="en-US">
              <a:solidFill>
                <a:prstClr val="black"/>
              </a:solidFill>
              <a:latin typeface="Calibri" panose="020F0502020204030204"/>
            </a:endParaRPr>
          </a:p>
        </p:txBody>
      </p:sp>
    </p:spTree>
    <p:extLst>
      <p:ext uri="{BB962C8B-B14F-4D97-AF65-F5344CB8AC3E}">
        <p14:creationId xmlns:p14="http://schemas.microsoft.com/office/powerpoint/2010/main" val="1101286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the recommendations and changes that will soon become live with</a:t>
            </a:r>
            <a:r>
              <a:rPr lang="en-US" baseline="0" dirty="0"/>
              <a:t> WEA, we will have a better prepared public – increasing our community resilience.  The improvements that are going to be made to the geo-targeting system will ensure only those who need the information will receive it.  For example, during Hurricane Harvey, alerts could only be sent to the entire county, there was no way to pinpoint where the information was going.  This limited the ability to target certain areas that were facing different emergencies.  Improved geo-targeting will reduce warning fatigue while targeting the people who need the important information.  Harris County has a large Spanish-speaking population.  Having the ability to send out alerts in Spanish will ensure that the message is able to be interpreted by all those effected by an emergency.  WEA messages must become available on a wide-range of devices including braille technology.  Emergency messages must be able to reach all effected parties – so WEA must become more adaptive.  This is important to increasing the resiliency of the community.  Finally, by increasing the amount of information available, with changing the maximum character count of alerts from 90 to 360 characters and by allowing webpages information to be included in the messages, the public we be more informed on the emergency happening in their area – again increasing the resiliency of the community as a whole.</a:t>
            </a:r>
          </a:p>
          <a:p>
            <a:endParaRPr lang="en-US" baseline="0" dirty="0"/>
          </a:p>
          <a:p>
            <a:endParaRPr lang="en-US" baseline="0" dirty="0"/>
          </a:p>
          <a:p>
            <a:pPr defTabSz="931774">
              <a:defRPr/>
            </a:pPr>
            <a:r>
              <a:rPr lang="en-US" dirty="0"/>
              <a:t>*Source:</a:t>
            </a:r>
            <a:r>
              <a:rPr lang="en-US" baseline="0" dirty="0"/>
              <a:t> Moving WEA Forward 1 pager and CSRIC Working Group 2 Comprehensive Re-Imagining of Emergency Alerting</a:t>
            </a:r>
            <a:endParaRPr lang="en-US" dirty="0"/>
          </a:p>
          <a:p>
            <a:endParaRPr lang="en-US" dirty="0"/>
          </a:p>
        </p:txBody>
      </p:sp>
      <p:sp>
        <p:nvSpPr>
          <p:cNvPr id="4" name="Slide Number Placeholder 3"/>
          <p:cNvSpPr>
            <a:spLocks noGrp="1"/>
          </p:cNvSpPr>
          <p:nvPr>
            <p:ph type="sldNum" sz="quarter" idx="10"/>
          </p:nvPr>
        </p:nvSpPr>
        <p:spPr/>
        <p:txBody>
          <a:bodyPr/>
          <a:lstStyle/>
          <a:p>
            <a:fld id="{DB80F3B1-CED5-4F12-9693-CE027AD93B5D}" type="slidenum">
              <a:rPr lang="en-US" smtClean="0"/>
              <a:t>6</a:t>
            </a:fld>
            <a:endParaRPr lang="en-US" dirty="0"/>
          </a:p>
        </p:txBody>
      </p:sp>
    </p:spTree>
    <p:extLst>
      <p:ext uri="{BB962C8B-B14F-4D97-AF65-F5344CB8AC3E}">
        <p14:creationId xmlns:p14="http://schemas.microsoft.com/office/powerpoint/2010/main" val="3096907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Francisco</a:t>
            </a:r>
            <a:r>
              <a:rPr lang="en-US" baseline="0" dirty="0"/>
              <a:t> S.</a:t>
            </a:r>
            <a:endParaRPr lang="en-US" dirty="0"/>
          </a:p>
        </p:txBody>
      </p:sp>
      <p:sp>
        <p:nvSpPr>
          <p:cNvPr id="4" name="Slide Number Placeholder 3"/>
          <p:cNvSpPr>
            <a:spLocks noGrp="1"/>
          </p:cNvSpPr>
          <p:nvPr>
            <p:ph type="sldNum" sz="quarter" idx="10"/>
          </p:nvPr>
        </p:nvSpPr>
        <p:spPr/>
        <p:txBody>
          <a:bodyPr/>
          <a:lstStyle/>
          <a:p>
            <a:fld id="{DB80F3B1-CED5-4F12-9693-CE027AD93B5D}" type="slidenum">
              <a:rPr lang="en-US" smtClean="0"/>
              <a:t>11</a:t>
            </a:fld>
            <a:endParaRPr lang="en-US" dirty="0"/>
          </a:p>
        </p:txBody>
      </p:sp>
    </p:spTree>
    <p:extLst>
      <p:ext uri="{BB962C8B-B14F-4D97-AF65-F5344CB8AC3E}">
        <p14:creationId xmlns:p14="http://schemas.microsoft.com/office/powerpoint/2010/main" val="1727607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80F3B1-CED5-4F12-9693-CE027AD93B5D}" type="slidenum">
              <a:rPr lang="en-US" smtClean="0"/>
              <a:t>12</a:t>
            </a:fld>
            <a:endParaRPr lang="en-US" dirty="0"/>
          </a:p>
        </p:txBody>
      </p:sp>
    </p:spTree>
    <p:extLst>
      <p:ext uri="{BB962C8B-B14F-4D97-AF65-F5344CB8AC3E}">
        <p14:creationId xmlns:p14="http://schemas.microsoft.com/office/powerpoint/2010/main" val="3081924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556158" y="1405156"/>
            <a:ext cx="6885264" cy="1711354"/>
          </a:xfrm>
        </p:spPr>
        <p:txBody>
          <a:bodyPr anchor="b"/>
          <a:lstStyle>
            <a:lvl1pPr algn="l">
              <a:defRPr sz="600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56158" y="3602038"/>
            <a:ext cx="6444842" cy="1655762"/>
          </a:xfr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669673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556158" y="1405156"/>
            <a:ext cx="6885264" cy="1711354"/>
          </a:xfrm>
        </p:spPr>
        <p:txBody>
          <a:bodyPr anchor="b"/>
          <a:lstStyle>
            <a:lvl1pPr algn="l">
              <a:defRPr sz="600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56158" y="3602038"/>
            <a:ext cx="6444842" cy="1655762"/>
          </a:xfr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25133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451294" y="365126"/>
            <a:ext cx="7064055" cy="1249755"/>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28650" y="2017551"/>
            <a:ext cx="7886700" cy="4159411"/>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67792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23888" y="1709739"/>
            <a:ext cx="7886700" cy="2852737"/>
          </a:xfrm>
        </p:spPr>
        <p:txBody>
          <a:bodyPr anchor="b"/>
          <a:lstStyle>
            <a:lvl1pPr>
              <a:defRPr sz="6000">
                <a:solidFill>
                  <a:schemeClr val="accent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accent2"/>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2904153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451294" y="365126"/>
            <a:ext cx="7064055" cy="1325563"/>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sz="half" idx="10"/>
          </p:nvPr>
        </p:nvSpPr>
        <p:spPr>
          <a:xfrm>
            <a:off x="4629149" y="1825625"/>
            <a:ext cx="3886200" cy="4351338"/>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90881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451295" y="365126"/>
            <a:ext cx="7065246" cy="1325563"/>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1" name="Content Placeholder 2"/>
          <p:cNvSpPr>
            <a:spLocks noGrp="1"/>
          </p:cNvSpPr>
          <p:nvPr>
            <p:ph sz="half" idx="10"/>
          </p:nvPr>
        </p:nvSpPr>
        <p:spPr>
          <a:xfrm>
            <a:off x="628650" y="2505075"/>
            <a:ext cx="3886200" cy="3671888"/>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half" idx="11"/>
          </p:nvPr>
        </p:nvSpPr>
        <p:spPr>
          <a:xfrm>
            <a:off x="4629150" y="2505075"/>
            <a:ext cx="3886200" cy="3671888"/>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35179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459684" y="365126"/>
            <a:ext cx="7055666" cy="1325563"/>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162227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130532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29841" y="1299404"/>
            <a:ext cx="2949178" cy="1600200"/>
          </a:xfrm>
        </p:spPr>
        <p:txBody>
          <a:bodyPr anchor="b">
            <a:normAutofit/>
          </a:bodyPr>
          <a:lstStyle>
            <a:lvl1pPr>
              <a:defRPr sz="280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629841" y="2899604"/>
            <a:ext cx="2949178" cy="3811588"/>
          </a:xfrm>
        </p:spPr>
        <p:txBody>
          <a:bodyPr/>
          <a:lstStyle>
            <a:lvl1pPr marL="0" indent="0">
              <a:buNone/>
              <a:defRPr sz="1600">
                <a:solidFill>
                  <a:schemeClr val="tx2"/>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Content Placeholder 2"/>
          <p:cNvSpPr>
            <a:spLocks noGrp="1"/>
          </p:cNvSpPr>
          <p:nvPr>
            <p:ph sz="half" idx="11"/>
          </p:nvPr>
        </p:nvSpPr>
        <p:spPr>
          <a:xfrm>
            <a:off x="4013220" y="1849771"/>
            <a:ext cx="4627959" cy="4861421"/>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69777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Picture Placeholder 2"/>
          <p:cNvSpPr>
            <a:spLocks noGrp="1" noChangeAspect="1"/>
          </p:cNvSpPr>
          <p:nvPr>
            <p:ph type="pic" idx="1"/>
          </p:nvPr>
        </p:nvSpPr>
        <p:spPr>
          <a:xfrm>
            <a:off x="3887391" y="2055302"/>
            <a:ext cx="4629150" cy="4655889"/>
          </a:xfrm>
        </p:spPr>
        <p:txBody>
          <a:bodyPr anchor="t"/>
          <a:lstStyle>
            <a:lvl1pPr marL="0" indent="0">
              <a:buNone/>
              <a:defRPr sz="3200">
                <a:solidFill>
                  <a:schemeClr val="accent2"/>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Title 1"/>
          <p:cNvSpPr>
            <a:spLocks noGrp="1"/>
          </p:cNvSpPr>
          <p:nvPr>
            <p:ph type="title"/>
          </p:nvPr>
        </p:nvSpPr>
        <p:spPr>
          <a:xfrm>
            <a:off x="629841" y="1299404"/>
            <a:ext cx="2949178" cy="1600200"/>
          </a:xfrm>
        </p:spPr>
        <p:txBody>
          <a:bodyPr anchor="b">
            <a:normAutofit/>
          </a:bodyPr>
          <a:lstStyle>
            <a:lvl1pPr>
              <a:defRPr sz="280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9" name="Text Placeholder 3"/>
          <p:cNvSpPr>
            <a:spLocks noGrp="1"/>
          </p:cNvSpPr>
          <p:nvPr>
            <p:ph type="body" sz="half" idx="2"/>
          </p:nvPr>
        </p:nvSpPr>
        <p:spPr>
          <a:xfrm>
            <a:off x="629841" y="2899604"/>
            <a:ext cx="2949178" cy="3811588"/>
          </a:xfrm>
        </p:spPr>
        <p:txBody>
          <a:bodyPr/>
          <a:lstStyle>
            <a:lvl1pPr marL="0" indent="0">
              <a:buNone/>
              <a:defRPr sz="1600">
                <a:solidFill>
                  <a:schemeClr val="tx2"/>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1742554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mp; Image">
    <p:spTree>
      <p:nvGrpSpPr>
        <p:cNvPr id="1" name=""/>
        <p:cNvGrpSpPr/>
        <p:nvPr/>
      </p:nvGrpSpPr>
      <p:grpSpPr>
        <a:xfrm>
          <a:off x="0" y="0"/>
          <a:ext cx="0" cy="0"/>
          <a:chOff x="0" y="0"/>
          <a:chExt cx="0" cy="0"/>
        </a:xfrm>
      </p:grpSpPr>
      <p:sp>
        <p:nvSpPr>
          <p:cNvPr id="8" name="Content Placeholder 2"/>
          <p:cNvSpPr>
            <a:spLocks noGrp="1"/>
          </p:cNvSpPr>
          <p:nvPr>
            <p:ph idx="1"/>
          </p:nvPr>
        </p:nvSpPr>
        <p:spPr>
          <a:xfrm>
            <a:off x="304800" y="960121"/>
            <a:ext cx="8534400" cy="5394959"/>
          </a:xfrm>
          <a:effectLst>
            <a:reflection stA="50000" endPos="10000" dist="12700" dir="5400000" sy="-100000" algn="bl" rotWithShape="0"/>
          </a:effectLst>
        </p:spPr>
        <p:txBody>
          <a:bodyPr>
            <a:normAutofit/>
          </a:bodyPr>
          <a:lstStyle>
            <a:lvl1pPr>
              <a:spcAft>
                <a:spcPts val="600"/>
              </a:spcAft>
              <a:buClr>
                <a:schemeClr val="accent1">
                  <a:lumMod val="50000"/>
                </a:schemeClr>
              </a:buClr>
              <a:buSzPct val="125000"/>
              <a:buFont typeface="Arial" pitchFamily="34" charset="0"/>
              <a:buChar char="•"/>
              <a:defRPr sz="2400">
                <a:solidFill>
                  <a:srgbClr val="262626"/>
                </a:solidFill>
              </a:defRPr>
            </a:lvl1pPr>
            <a:lvl2pPr>
              <a:spcAft>
                <a:spcPts val="600"/>
              </a:spcAft>
              <a:buSzPct val="125000"/>
              <a:buFont typeface="Calibri" pitchFamily="34" charset="0"/>
              <a:buChar char="›"/>
              <a:defRPr sz="2400">
                <a:solidFill>
                  <a:srgbClr val="404040"/>
                </a:solidFill>
              </a:defRPr>
            </a:lvl2pPr>
            <a:lvl3pPr>
              <a:spcAft>
                <a:spcPts val="600"/>
              </a:spcAft>
              <a:defRPr sz="2000">
                <a:solidFill>
                  <a:srgbClr val="404040"/>
                </a:solidFill>
              </a:defRPr>
            </a:lvl3pPr>
            <a:lvl4pPr>
              <a:spcAft>
                <a:spcPts val="600"/>
              </a:spcAft>
              <a:defRPr sz="1800">
                <a:solidFill>
                  <a:srgbClr val="404040"/>
                </a:solidFill>
              </a:defRPr>
            </a:lvl4pPr>
            <a:lvl5pPr>
              <a:spcAft>
                <a:spcPts val="600"/>
              </a:spcAft>
              <a:defRPr sz="1400">
                <a:solidFill>
                  <a:srgbClr val="404040"/>
                </a:solidFill>
              </a:defRPr>
            </a:lvl5pPr>
          </a:lstStyle>
          <a:p>
            <a:pPr lvl="0"/>
            <a:r>
              <a:rPr lang="en-US" dirty="0"/>
              <a:t>Click to edit Master text styles</a:t>
            </a:r>
          </a:p>
        </p:txBody>
      </p:sp>
      <p:sp>
        <p:nvSpPr>
          <p:cNvPr id="9" name="Title 1"/>
          <p:cNvSpPr>
            <a:spLocks noGrp="1"/>
          </p:cNvSpPr>
          <p:nvPr>
            <p:ph type="title"/>
          </p:nvPr>
        </p:nvSpPr>
        <p:spPr>
          <a:xfrm>
            <a:off x="304800" y="198438"/>
            <a:ext cx="8534400" cy="761683"/>
          </a:xfrm>
        </p:spPr>
        <p:txBody>
          <a:bodyPr>
            <a:normAutofit/>
          </a:bodyPr>
          <a:lstStyle>
            <a:lvl1pPr>
              <a:defRPr sz="2800" b="1">
                <a:solidFill>
                  <a:schemeClr val="accent1">
                    <a:lumMod val="50000"/>
                  </a:schemeClr>
                </a:solidFill>
              </a:defRPr>
            </a:lvl1pPr>
          </a:lstStyle>
          <a:p>
            <a:r>
              <a:rPr lang="en-US" dirty="0"/>
              <a:t>Click to edit Master title style</a:t>
            </a:r>
          </a:p>
        </p:txBody>
      </p:sp>
    </p:spTree>
    <p:extLst>
      <p:ext uri="{BB962C8B-B14F-4D97-AF65-F5344CB8AC3E}">
        <p14:creationId xmlns:p14="http://schemas.microsoft.com/office/powerpoint/2010/main" val="268708173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451294" y="365126"/>
            <a:ext cx="7064055" cy="1249755"/>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28650" y="2017551"/>
            <a:ext cx="7886700" cy="4159411"/>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67049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23888" y="1709739"/>
            <a:ext cx="7886700" cy="2852737"/>
          </a:xfrm>
        </p:spPr>
        <p:txBody>
          <a:bodyPr anchor="b"/>
          <a:lstStyle>
            <a:lvl1pPr>
              <a:defRPr sz="6000">
                <a:solidFill>
                  <a:schemeClr val="accent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accent2"/>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36596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451294" y="365126"/>
            <a:ext cx="7064055" cy="1325563"/>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sz="half" idx="10"/>
          </p:nvPr>
        </p:nvSpPr>
        <p:spPr>
          <a:xfrm>
            <a:off x="4629149" y="1825625"/>
            <a:ext cx="3886200" cy="4351338"/>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7198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451295" y="365126"/>
            <a:ext cx="7065246" cy="1325563"/>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1" name="Content Placeholder 2"/>
          <p:cNvSpPr>
            <a:spLocks noGrp="1"/>
          </p:cNvSpPr>
          <p:nvPr>
            <p:ph sz="half" idx="10"/>
          </p:nvPr>
        </p:nvSpPr>
        <p:spPr>
          <a:xfrm>
            <a:off x="628650" y="2505075"/>
            <a:ext cx="3886200" cy="3671888"/>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half" idx="11"/>
          </p:nvPr>
        </p:nvSpPr>
        <p:spPr>
          <a:xfrm>
            <a:off x="4629150" y="2505075"/>
            <a:ext cx="3886200" cy="3671888"/>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38466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459684" y="365126"/>
            <a:ext cx="7055666" cy="1325563"/>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1427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9742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29841" y="1299404"/>
            <a:ext cx="2949178" cy="1600200"/>
          </a:xfrm>
        </p:spPr>
        <p:txBody>
          <a:bodyPr anchor="b">
            <a:normAutofit/>
          </a:bodyPr>
          <a:lstStyle>
            <a:lvl1pPr>
              <a:defRPr sz="280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629841" y="2899604"/>
            <a:ext cx="2949178" cy="3811588"/>
          </a:xfrm>
        </p:spPr>
        <p:txBody>
          <a:bodyPr/>
          <a:lstStyle>
            <a:lvl1pPr marL="0" indent="0">
              <a:buNone/>
              <a:defRPr sz="1600">
                <a:solidFill>
                  <a:schemeClr val="tx2"/>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Content Placeholder 2"/>
          <p:cNvSpPr>
            <a:spLocks noGrp="1"/>
          </p:cNvSpPr>
          <p:nvPr>
            <p:ph sz="half" idx="11"/>
          </p:nvPr>
        </p:nvSpPr>
        <p:spPr>
          <a:xfrm>
            <a:off x="4013220" y="1849771"/>
            <a:ext cx="4627959" cy="4861421"/>
          </a:xfrm>
        </p:spPr>
        <p:txBody>
          <a:bodyPr/>
          <a:lstStyle>
            <a:lvl1pPr marL="228600" indent="-228600">
              <a:buFontTx/>
              <a:buBlip>
                <a:blip r:embed="rId3"/>
              </a:buBlip>
              <a:defRPr>
                <a:solidFill>
                  <a:schemeClr val="accent1"/>
                </a:solidFill>
                <a:latin typeface="Arial" panose="020B0604020202020204" pitchFamily="34" charset="0"/>
                <a:cs typeface="Arial" panose="020B0604020202020204" pitchFamily="34" charset="0"/>
              </a:defRPr>
            </a:lvl1pPr>
            <a:lvl2pPr marL="685800" indent="-228600">
              <a:buFontTx/>
              <a:buBlip>
                <a:blip r:embed="rId3"/>
              </a:buBlip>
              <a:defRPr>
                <a:solidFill>
                  <a:schemeClr val="tx2"/>
                </a:solidFill>
                <a:latin typeface="Arial" panose="020B0604020202020204" pitchFamily="34" charset="0"/>
                <a:cs typeface="Arial" panose="020B0604020202020204" pitchFamily="34" charset="0"/>
              </a:defRPr>
            </a:lvl2pPr>
            <a:lvl3pPr marL="1143000" indent="-228600">
              <a:buFontTx/>
              <a:buBlip>
                <a:blip r:embed="rId3"/>
              </a:buBlip>
              <a:defRPr>
                <a:solidFill>
                  <a:schemeClr val="accent2"/>
                </a:solidFill>
                <a:latin typeface="Arial" panose="020B0604020202020204" pitchFamily="34" charset="0"/>
                <a:cs typeface="Arial" panose="020B0604020202020204" pitchFamily="34" charset="0"/>
              </a:defRPr>
            </a:lvl3pPr>
            <a:lvl4pPr marL="1600200" indent="-228600">
              <a:buFontTx/>
              <a:buBlip>
                <a:blip r:embed="rId3"/>
              </a:buBlip>
              <a:defRPr>
                <a:solidFill>
                  <a:schemeClr val="accent3"/>
                </a:solidFill>
                <a:latin typeface="Arial" panose="020B0604020202020204" pitchFamily="34" charset="0"/>
                <a:cs typeface="Arial" panose="020B0604020202020204" pitchFamily="34" charset="0"/>
              </a:defRPr>
            </a:lvl4pPr>
            <a:lvl5pPr marL="2057400" indent="-228600">
              <a:buFontTx/>
              <a:buBlip>
                <a:blip r:embed="rId3"/>
              </a:buBlip>
              <a:defRPr>
                <a:solidFill>
                  <a:schemeClr val="accent5"/>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61270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Picture Placeholder 2"/>
          <p:cNvSpPr>
            <a:spLocks noGrp="1" noChangeAspect="1"/>
          </p:cNvSpPr>
          <p:nvPr>
            <p:ph type="pic" idx="1"/>
          </p:nvPr>
        </p:nvSpPr>
        <p:spPr>
          <a:xfrm>
            <a:off x="3887391" y="2055302"/>
            <a:ext cx="4629150" cy="4655889"/>
          </a:xfrm>
        </p:spPr>
        <p:txBody>
          <a:bodyPr anchor="t"/>
          <a:lstStyle>
            <a:lvl1pPr marL="0" indent="0">
              <a:buNone/>
              <a:defRPr sz="3200">
                <a:solidFill>
                  <a:schemeClr val="accent2"/>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Title 1"/>
          <p:cNvSpPr>
            <a:spLocks noGrp="1"/>
          </p:cNvSpPr>
          <p:nvPr>
            <p:ph type="title"/>
          </p:nvPr>
        </p:nvSpPr>
        <p:spPr>
          <a:xfrm>
            <a:off x="629841" y="1299404"/>
            <a:ext cx="2949178" cy="1600200"/>
          </a:xfrm>
        </p:spPr>
        <p:txBody>
          <a:bodyPr anchor="b">
            <a:normAutofit/>
          </a:bodyPr>
          <a:lstStyle>
            <a:lvl1pPr>
              <a:defRPr sz="280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9" name="Text Placeholder 3"/>
          <p:cNvSpPr>
            <a:spLocks noGrp="1"/>
          </p:cNvSpPr>
          <p:nvPr>
            <p:ph type="body" sz="half" idx="2"/>
          </p:nvPr>
        </p:nvSpPr>
        <p:spPr>
          <a:xfrm>
            <a:off x="629841" y="2899604"/>
            <a:ext cx="2949178" cy="3811588"/>
          </a:xfrm>
        </p:spPr>
        <p:txBody>
          <a:bodyPr/>
          <a:lstStyle>
            <a:lvl1pPr marL="0" indent="0">
              <a:buNone/>
              <a:defRPr sz="1600">
                <a:solidFill>
                  <a:schemeClr val="tx2"/>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335781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330A1-18C7-48CA-8ECA-9E8219D11292}" type="slidenum">
              <a:rPr lang="en-US" smtClean="0"/>
              <a:t>‹#›</a:t>
            </a:fld>
            <a:endParaRPr lang="en-US" dirty="0"/>
          </a:p>
        </p:txBody>
      </p:sp>
    </p:spTree>
    <p:extLst>
      <p:ext uri="{BB962C8B-B14F-4D97-AF65-F5344CB8AC3E}">
        <p14:creationId xmlns:p14="http://schemas.microsoft.com/office/powerpoint/2010/main" val="1708729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330A1-18C7-48CA-8ECA-9E8219D11292}" type="slidenum">
              <a:rPr lang="en-US" smtClean="0"/>
              <a:t>‹#›</a:t>
            </a:fld>
            <a:endParaRPr lang="en-US"/>
          </a:p>
        </p:txBody>
      </p:sp>
    </p:spTree>
    <p:extLst>
      <p:ext uri="{BB962C8B-B14F-4D97-AF65-F5344CB8AC3E}">
        <p14:creationId xmlns:p14="http://schemas.microsoft.com/office/powerpoint/2010/main" val="27538130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6158" y="1434088"/>
            <a:ext cx="6885264" cy="1831510"/>
          </a:xfrm>
        </p:spPr>
        <p:txBody>
          <a:bodyPr>
            <a:normAutofit fontScale="90000"/>
          </a:bodyPr>
          <a:lstStyle/>
          <a:p>
            <a:r>
              <a:rPr lang="en-US" sz="4000" b="1" dirty="0"/>
              <a:t>Houston Public Safety &amp; Homeland Security Committee</a:t>
            </a:r>
            <a:br>
              <a:rPr lang="en-US" sz="4400" b="1" dirty="0"/>
            </a:br>
            <a:r>
              <a:rPr lang="en-US" b="1" dirty="0"/>
              <a:t>WEA Updates</a:t>
            </a:r>
            <a:endParaRPr lang="en-US" sz="9600" b="1" dirty="0"/>
          </a:p>
        </p:txBody>
      </p:sp>
      <p:sp>
        <p:nvSpPr>
          <p:cNvPr id="3" name="Subtitle 2"/>
          <p:cNvSpPr>
            <a:spLocks noGrp="1"/>
          </p:cNvSpPr>
          <p:nvPr>
            <p:ph type="subTitle" idx="1"/>
          </p:nvPr>
        </p:nvSpPr>
        <p:spPr>
          <a:xfrm>
            <a:off x="1556158" y="3158835"/>
            <a:ext cx="6444842" cy="1932710"/>
          </a:xfrm>
        </p:spPr>
        <p:txBody>
          <a:bodyPr>
            <a:normAutofit fontScale="92500" lnSpcReduction="20000"/>
          </a:bodyPr>
          <a:lstStyle/>
          <a:p>
            <a:endParaRPr lang="en-US" dirty="0">
              <a:solidFill>
                <a:schemeClr val="accent2"/>
              </a:solidFill>
            </a:endParaRPr>
          </a:p>
          <a:p>
            <a:endParaRPr lang="en-US" b="1" dirty="0">
              <a:solidFill>
                <a:schemeClr val="accent2"/>
              </a:solidFill>
            </a:endParaRPr>
          </a:p>
          <a:p>
            <a:r>
              <a:rPr lang="en-US" b="1" dirty="0">
                <a:solidFill>
                  <a:schemeClr val="accent2"/>
                </a:solidFill>
              </a:rPr>
              <a:t>Francisco Sánchez, Jr.</a:t>
            </a:r>
          </a:p>
          <a:p>
            <a:r>
              <a:rPr lang="en-US" b="1" dirty="0">
                <a:solidFill>
                  <a:schemeClr val="accent2"/>
                </a:solidFill>
              </a:rPr>
              <a:t>Deputy EMC, Harris County</a:t>
            </a:r>
          </a:p>
          <a:p>
            <a:r>
              <a:rPr lang="en-US" b="1" dirty="0">
                <a:solidFill>
                  <a:schemeClr val="accent2"/>
                </a:solidFill>
              </a:rPr>
              <a:t>August 14, 2018</a:t>
            </a:r>
          </a:p>
          <a:p>
            <a:pPr>
              <a:lnSpc>
                <a:spcPct val="100000"/>
              </a:lnSpc>
            </a:pPr>
            <a:endParaRPr lang="en-US" b="1" dirty="0">
              <a:solidFill>
                <a:schemeClr val="accent2"/>
              </a:solidFill>
            </a:endParaRPr>
          </a:p>
          <a:p>
            <a:pPr>
              <a:lnSpc>
                <a:spcPct val="100000"/>
              </a:lnSpc>
            </a:pPr>
            <a:endParaRPr lang="en-US" b="1" dirty="0">
              <a:solidFill>
                <a:schemeClr val="accent2"/>
              </a:solidFill>
            </a:endParaRPr>
          </a:p>
        </p:txBody>
      </p:sp>
      <p:sp>
        <p:nvSpPr>
          <p:cNvPr id="4" name="TextBox 3"/>
          <p:cNvSpPr txBox="1"/>
          <p:nvPr/>
        </p:nvSpPr>
        <p:spPr>
          <a:xfrm>
            <a:off x="8812161" y="6488668"/>
            <a:ext cx="331839" cy="369332"/>
          </a:xfrm>
          <a:prstGeom prst="rect">
            <a:avLst/>
          </a:prstGeom>
          <a:noFill/>
        </p:spPr>
        <p:txBody>
          <a:bodyPr wrap="square" rtlCol="0">
            <a:spAutoFit/>
          </a:bodyPr>
          <a:lstStyle/>
          <a:p>
            <a:endParaRPr lang="en-US" dirty="0">
              <a:solidFill>
                <a:schemeClr val="bg1"/>
              </a:solidFill>
            </a:endParaRPr>
          </a:p>
        </p:txBody>
      </p:sp>
    </p:spTree>
    <p:extLst>
      <p:ext uri="{BB962C8B-B14F-4D97-AF65-F5344CB8AC3E}">
        <p14:creationId xmlns:p14="http://schemas.microsoft.com/office/powerpoint/2010/main" val="2319672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95" y="178090"/>
            <a:ext cx="7064055" cy="1249755"/>
          </a:xfrm>
        </p:spPr>
        <p:txBody>
          <a:bodyPr>
            <a:normAutofit/>
          </a:bodyPr>
          <a:lstStyle/>
          <a:p>
            <a:r>
              <a:rPr lang="en-US" b="1" dirty="0"/>
              <a:t>Recommendations (cont.)</a:t>
            </a:r>
          </a:p>
        </p:txBody>
      </p:sp>
      <p:sp>
        <p:nvSpPr>
          <p:cNvPr id="3" name="Content Placeholder 2"/>
          <p:cNvSpPr>
            <a:spLocks noGrp="1"/>
          </p:cNvSpPr>
          <p:nvPr>
            <p:ph idx="1"/>
          </p:nvPr>
        </p:nvSpPr>
        <p:spPr/>
        <p:txBody>
          <a:bodyPr/>
          <a:lstStyle/>
          <a:p>
            <a:r>
              <a:rPr lang="en-US" dirty="0"/>
              <a:t>Provide Alert Recipients With the Ability to Receive Alerts Which are Relevant to Them</a:t>
            </a:r>
          </a:p>
          <a:p>
            <a:r>
              <a:rPr lang="en-US" dirty="0"/>
              <a:t>Enhance Alerts with Multimedia Which Facilitates Public Action Taking</a:t>
            </a:r>
          </a:p>
          <a:p>
            <a:r>
              <a:rPr lang="en-US" dirty="0"/>
              <a:t>Facilitate the Alert Recipient in Providing Feedback to the Alerting Authority</a:t>
            </a:r>
          </a:p>
          <a:p>
            <a:r>
              <a:rPr lang="en-US" dirty="0"/>
              <a:t>Develop Standards for Public Safety Information in Consumer Electronics</a:t>
            </a:r>
          </a:p>
        </p:txBody>
      </p:sp>
      <p:sp>
        <p:nvSpPr>
          <p:cNvPr id="4" name="TextBox 3"/>
          <p:cNvSpPr txBox="1"/>
          <p:nvPr/>
        </p:nvSpPr>
        <p:spPr>
          <a:xfrm>
            <a:off x="8405769" y="6176962"/>
            <a:ext cx="494950" cy="369332"/>
          </a:xfrm>
          <a:prstGeom prst="rect">
            <a:avLst/>
          </a:prstGeom>
          <a:noFill/>
        </p:spPr>
        <p:txBody>
          <a:bodyPr wrap="square" rtlCol="0">
            <a:spAutoFit/>
          </a:bodyPr>
          <a:lstStyle/>
          <a:p>
            <a:r>
              <a:rPr lang="en-US" dirty="0"/>
              <a:t>9</a:t>
            </a:r>
          </a:p>
        </p:txBody>
      </p:sp>
    </p:spTree>
    <p:extLst>
      <p:ext uri="{BB962C8B-B14F-4D97-AF65-F5344CB8AC3E}">
        <p14:creationId xmlns:p14="http://schemas.microsoft.com/office/powerpoint/2010/main" val="670467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a:t>
            </a:r>
          </a:p>
        </p:txBody>
      </p:sp>
      <p:sp>
        <p:nvSpPr>
          <p:cNvPr id="3" name="Text Placeholder 2"/>
          <p:cNvSpPr>
            <a:spLocks noGrp="1"/>
          </p:cNvSpPr>
          <p:nvPr>
            <p:ph type="body" idx="1"/>
          </p:nvPr>
        </p:nvSpPr>
        <p:spPr/>
        <p:txBody>
          <a:bodyPr/>
          <a:lstStyle/>
          <a:p>
            <a:endParaRPr lang="en-US" dirty="0"/>
          </a:p>
        </p:txBody>
      </p:sp>
      <p:sp>
        <p:nvSpPr>
          <p:cNvPr id="4" name="TextBox 3"/>
          <p:cNvSpPr txBox="1"/>
          <p:nvPr/>
        </p:nvSpPr>
        <p:spPr>
          <a:xfrm>
            <a:off x="8510588" y="6467912"/>
            <a:ext cx="549522" cy="369332"/>
          </a:xfrm>
          <a:prstGeom prst="rect">
            <a:avLst/>
          </a:prstGeom>
          <a:noFill/>
        </p:spPr>
        <p:txBody>
          <a:bodyPr wrap="square" rtlCol="0">
            <a:spAutoFit/>
          </a:bodyPr>
          <a:lstStyle/>
          <a:p>
            <a:r>
              <a:rPr lang="en-US" dirty="0"/>
              <a:t>10</a:t>
            </a:r>
          </a:p>
        </p:txBody>
      </p:sp>
    </p:spTree>
    <p:extLst>
      <p:ext uri="{BB962C8B-B14F-4D97-AF65-F5344CB8AC3E}">
        <p14:creationId xmlns:p14="http://schemas.microsoft.com/office/powerpoint/2010/main" val="345210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6158" y="841805"/>
            <a:ext cx="5883733" cy="1831510"/>
          </a:xfrm>
        </p:spPr>
        <p:txBody>
          <a:bodyPr>
            <a:normAutofit/>
          </a:bodyPr>
          <a:lstStyle/>
          <a:p>
            <a:r>
              <a:rPr lang="en-US" sz="2800" b="1" dirty="0"/>
              <a:t>Houston Public Safety &amp; Homeland Security Committee</a:t>
            </a:r>
            <a:br>
              <a:rPr lang="en-US" sz="2800" b="1" dirty="0"/>
            </a:br>
            <a:r>
              <a:rPr lang="en-US" sz="2800" b="1" dirty="0"/>
              <a:t>WEA Updates</a:t>
            </a:r>
          </a:p>
        </p:txBody>
      </p:sp>
      <p:sp>
        <p:nvSpPr>
          <p:cNvPr id="3" name="Subtitle 2"/>
          <p:cNvSpPr>
            <a:spLocks noGrp="1"/>
          </p:cNvSpPr>
          <p:nvPr>
            <p:ph type="subTitle" idx="1"/>
          </p:nvPr>
        </p:nvSpPr>
        <p:spPr>
          <a:xfrm>
            <a:off x="1556158" y="2753587"/>
            <a:ext cx="6444842" cy="1932710"/>
          </a:xfrm>
        </p:spPr>
        <p:txBody>
          <a:bodyPr>
            <a:normAutofit fontScale="92500" lnSpcReduction="20000"/>
          </a:bodyPr>
          <a:lstStyle/>
          <a:p>
            <a:endParaRPr lang="en-US" dirty="0">
              <a:solidFill>
                <a:schemeClr val="accent2"/>
              </a:solidFill>
            </a:endParaRPr>
          </a:p>
          <a:p>
            <a:endParaRPr lang="en-US" b="1" dirty="0">
              <a:solidFill>
                <a:schemeClr val="accent2"/>
              </a:solidFill>
            </a:endParaRPr>
          </a:p>
          <a:p>
            <a:r>
              <a:rPr lang="en-US" sz="2600" b="1" dirty="0">
                <a:solidFill>
                  <a:schemeClr val="accent2"/>
                </a:solidFill>
              </a:rPr>
              <a:t>Francisco Sánchez, Jr.</a:t>
            </a:r>
          </a:p>
          <a:p>
            <a:r>
              <a:rPr lang="en-US" b="1" dirty="0">
                <a:solidFill>
                  <a:schemeClr val="accent3"/>
                </a:solidFill>
              </a:rPr>
              <a:t>@</a:t>
            </a:r>
            <a:r>
              <a:rPr lang="en-US" b="1" dirty="0" err="1">
                <a:solidFill>
                  <a:schemeClr val="accent3"/>
                </a:solidFill>
              </a:rPr>
              <a:t>DisasterPIO</a:t>
            </a:r>
            <a:endParaRPr lang="en-US" b="1" dirty="0">
              <a:solidFill>
                <a:schemeClr val="accent3"/>
              </a:solidFill>
            </a:endParaRPr>
          </a:p>
          <a:p>
            <a:r>
              <a:rPr lang="en-US" b="1" dirty="0">
                <a:solidFill>
                  <a:schemeClr val="accent3"/>
                </a:solidFill>
              </a:rPr>
              <a:t>Francisco.Sanchez@oem.hctx.net</a:t>
            </a:r>
          </a:p>
          <a:p>
            <a:pPr>
              <a:lnSpc>
                <a:spcPct val="100000"/>
              </a:lnSpc>
            </a:pPr>
            <a:endParaRPr lang="en-US" b="1" dirty="0">
              <a:solidFill>
                <a:schemeClr val="accent2"/>
              </a:solidFill>
            </a:endParaRPr>
          </a:p>
          <a:p>
            <a:pPr>
              <a:lnSpc>
                <a:spcPct val="100000"/>
              </a:lnSpc>
            </a:pPr>
            <a:endParaRPr lang="en-US" b="1" dirty="0">
              <a:solidFill>
                <a:schemeClr val="accent2"/>
              </a:solidFill>
            </a:endParaRPr>
          </a:p>
        </p:txBody>
      </p:sp>
      <p:sp>
        <p:nvSpPr>
          <p:cNvPr id="4" name="TextBox 3"/>
          <p:cNvSpPr txBox="1"/>
          <p:nvPr/>
        </p:nvSpPr>
        <p:spPr>
          <a:xfrm>
            <a:off x="8523215" y="6535024"/>
            <a:ext cx="419449" cy="369332"/>
          </a:xfrm>
          <a:prstGeom prst="rect">
            <a:avLst/>
          </a:prstGeom>
          <a:noFill/>
        </p:spPr>
        <p:txBody>
          <a:bodyPr wrap="square" rtlCol="0">
            <a:spAutoFit/>
          </a:bodyPr>
          <a:lstStyle/>
          <a:p>
            <a:r>
              <a:rPr lang="en-US" dirty="0">
                <a:solidFill>
                  <a:schemeClr val="bg1"/>
                </a:solidFill>
              </a:rPr>
              <a:t>11</a:t>
            </a:r>
          </a:p>
        </p:txBody>
      </p:sp>
    </p:spTree>
    <p:extLst>
      <p:ext uri="{BB962C8B-B14F-4D97-AF65-F5344CB8AC3E}">
        <p14:creationId xmlns:p14="http://schemas.microsoft.com/office/powerpoint/2010/main" val="1503735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94" y="195186"/>
            <a:ext cx="7064055" cy="1249755"/>
          </a:xfrm>
        </p:spPr>
        <p:txBody>
          <a:bodyPr/>
          <a:lstStyle/>
          <a:p>
            <a:r>
              <a:rPr lang="en-US" b="1" dirty="0"/>
              <a:t>Agenda</a:t>
            </a:r>
          </a:p>
        </p:txBody>
      </p:sp>
      <p:sp>
        <p:nvSpPr>
          <p:cNvPr id="3" name="Content Placeholder 2"/>
          <p:cNvSpPr>
            <a:spLocks noGrp="1"/>
          </p:cNvSpPr>
          <p:nvPr>
            <p:ph idx="1"/>
          </p:nvPr>
        </p:nvSpPr>
        <p:spPr>
          <a:xfrm>
            <a:off x="628650" y="2329840"/>
            <a:ext cx="7886700" cy="4020856"/>
          </a:xfrm>
        </p:spPr>
        <p:txBody>
          <a:bodyPr>
            <a:normAutofit/>
          </a:bodyPr>
          <a:lstStyle/>
          <a:p>
            <a:r>
              <a:rPr lang="en-US" sz="3200" b="1" dirty="0"/>
              <a:t>What is WEA?</a:t>
            </a:r>
          </a:p>
          <a:p>
            <a:pPr marL="0" indent="0">
              <a:buNone/>
            </a:pPr>
            <a:endParaRPr lang="en-US" sz="3200" b="1" dirty="0"/>
          </a:p>
          <a:p>
            <a:r>
              <a:rPr lang="en-US" sz="3200" b="1" dirty="0"/>
              <a:t>Major WEA Changes</a:t>
            </a:r>
          </a:p>
          <a:p>
            <a:pPr marL="0" indent="0">
              <a:buNone/>
            </a:pPr>
            <a:endParaRPr lang="en-US" sz="3200" b="1" dirty="0"/>
          </a:p>
          <a:p>
            <a:r>
              <a:rPr lang="en-US" sz="3200" b="1" dirty="0"/>
              <a:t>What This Means Locally</a:t>
            </a:r>
          </a:p>
          <a:p>
            <a:endParaRPr lang="en-US" sz="3200" b="1" dirty="0"/>
          </a:p>
          <a:p>
            <a:r>
              <a:rPr lang="en-US" sz="3200" b="1" dirty="0"/>
              <a:t>Recommendations </a:t>
            </a:r>
          </a:p>
        </p:txBody>
      </p:sp>
      <p:sp>
        <p:nvSpPr>
          <p:cNvPr id="4" name="TextBox 3"/>
          <p:cNvSpPr txBox="1"/>
          <p:nvPr/>
        </p:nvSpPr>
        <p:spPr>
          <a:xfrm>
            <a:off x="8721213" y="6487725"/>
            <a:ext cx="314632"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2856317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94" y="365127"/>
            <a:ext cx="7064055" cy="897336"/>
          </a:xfrm>
        </p:spPr>
        <p:txBody>
          <a:bodyPr/>
          <a:lstStyle/>
          <a:p>
            <a:r>
              <a:rPr lang="en-US" b="1" dirty="0"/>
              <a:t>What is WEA</a:t>
            </a:r>
          </a:p>
        </p:txBody>
      </p:sp>
      <p:sp>
        <p:nvSpPr>
          <p:cNvPr id="3" name="Content Placeholder 2"/>
          <p:cNvSpPr>
            <a:spLocks noGrp="1"/>
          </p:cNvSpPr>
          <p:nvPr>
            <p:ph idx="1"/>
          </p:nvPr>
        </p:nvSpPr>
        <p:spPr>
          <a:xfrm>
            <a:off x="528442" y="2182091"/>
            <a:ext cx="5536176" cy="4369021"/>
          </a:xfrm>
        </p:spPr>
        <p:txBody>
          <a:bodyPr>
            <a:normAutofit lnSpcReduction="10000"/>
          </a:bodyPr>
          <a:lstStyle/>
          <a:p>
            <a:r>
              <a:rPr lang="en-US" dirty="0"/>
              <a:t>Wireless Emergency Alerts (WEA)</a:t>
            </a:r>
          </a:p>
          <a:p>
            <a:pPr>
              <a:spcBef>
                <a:spcPts val="0"/>
              </a:spcBef>
              <a:spcAft>
                <a:spcPts val="600"/>
              </a:spcAft>
            </a:pPr>
            <a:r>
              <a:rPr lang="en-US" dirty="0"/>
              <a:t>Public/Private Partnership</a:t>
            </a:r>
          </a:p>
          <a:p>
            <a:pPr>
              <a:spcBef>
                <a:spcPts val="0"/>
              </a:spcBef>
              <a:spcAft>
                <a:spcPts val="600"/>
              </a:spcAft>
            </a:pPr>
            <a:r>
              <a:rPr lang="en-US" dirty="0"/>
              <a:t>Alerts issued by the President</a:t>
            </a:r>
          </a:p>
          <a:p>
            <a:pPr>
              <a:spcBef>
                <a:spcPts val="0"/>
              </a:spcBef>
              <a:spcAft>
                <a:spcPts val="600"/>
              </a:spcAft>
            </a:pPr>
            <a:r>
              <a:rPr lang="en-US" dirty="0"/>
              <a:t>Alerts involving imminent threats to safety of life, issued in two different categories: </a:t>
            </a:r>
          </a:p>
          <a:p>
            <a:pPr lvl="1">
              <a:spcBef>
                <a:spcPts val="0"/>
              </a:spcBef>
              <a:spcAft>
                <a:spcPts val="600"/>
              </a:spcAft>
            </a:pPr>
            <a:r>
              <a:rPr lang="en-US" dirty="0"/>
              <a:t>extreme threats</a:t>
            </a:r>
          </a:p>
          <a:p>
            <a:pPr lvl="1">
              <a:spcBef>
                <a:spcPts val="0"/>
              </a:spcBef>
              <a:spcAft>
                <a:spcPts val="600"/>
              </a:spcAft>
            </a:pPr>
            <a:r>
              <a:rPr lang="en-US" dirty="0"/>
              <a:t>severe threats</a:t>
            </a:r>
          </a:p>
          <a:p>
            <a:pPr>
              <a:spcBef>
                <a:spcPts val="0"/>
              </a:spcBef>
              <a:spcAft>
                <a:spcPts val="600"/>
              </a:spcAft>
            </a:pPr>
            <a:r>
              <a:rPr lang="en-US" dirty="0"/>
              <a:t>AMBER Alerts</a:t>
            </a:r>
          </a:p>
          <a:p>
            <a:pPr>
              <a:spcBef>
                <a:spcPts val="0"/>
              </a:spcBef>
              <a:spcAft>
                <a:spcPts val="600"/>
              </a:spcAft>
            </a:pPr>
            <a:r>
              <a:rPr lang="en-US" dirty="0"/>
              <a:t>Public Safety Messages</a:t>
            </a:r>
          </a:p>
          <a:p>
            <a:pPr lvl="1"/>
            <a:endParaRPr lang="en-US" dirty="0"/>
          </a:p>
        </p:txBody>
      </p:sp>
      <p:pic>
        <p:nvPicPr>
          <p:cNvPr id="4" name="Content Placeholder 7"/>
          <p:cNvPicPr>
            <a:picLocks noChangeAspect="1"/>
          </p:cNvPicPr>
          <p:nvPr/>
        </p:nvPicPr>
        <p:blipFill>
          <a:blip r:embed="rId3"/>
          <a:stretch>
            <a:fillRect/>
          </a:stretch>
        </p:blipFill>
        <p:spPr>
          <a:xfrm>
            <a:off x="6240654" y="1757432"/>
            <a:ext cx="2903346" cy="5153439"/>
          </a:xfrm>
          <a:prstGeom prst="rect">
            <a:avLst/>
          </a:prstGeom>
        </p:spPr>
      </p:pic>
      <p:sp>
        <p:nvSpPr>
          <p:cNvPr id="5" name="TextBox 4"/>
          <p:cNvSpPr txBox="1"/>
          <p:nvPr/>
        </p:nvSpPr>
        <p:spPr>
          <a:xfrm>
            <a:off x="83890" y="6488668"/>
            <a:ext cx="268516"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2461449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94" y="344345"/>
            <a:ext cx="7064055" cy="974028"/>
          </a:xfrm>
        </p:spPr>
        <p:txBody>
          <a:bodyPr>
            <a:normAutofit/>
          </a:bodyPr>
          <a:lstStyle/>
          <a:p>
            <a:r>
              <a:rPr lang="en-US" b="1" dirty="0"/>
              <a:t>Major WEA Changes</a:t>
            </a:r>
          </a:p>
        </p:txBody>
      </p:sp>
      <p:sp>
        <p:nvSpPr>
          <p:cNvPr id="3" name="Content Placeholder 2"/>
          <p:cNvSpPr>
            <a:spLocks noGrp="1"/>
          </p:cNvSpPr>
          <p:nvPr>
            <p:ph idx="1"/>
          </p:nvPr>
        </p:nvSpPr>
        <p:spPr>
          <a:xfrm>
            <a:off x="325677" y="2556172"/>
            <a:ext cx="8580328" cy="3105593"/>
          </a:xfrm>
        </p:spPr>
        <p:txBody>
          <a:bodyPr>
            <a:normAutofit/>
          </a:bodyPr>
          <a:lstStyle/>
          <a:p>
            <a:r>
              <a:rPr lang="en-US" sz="3200" dirty="0"/>
              <a:t>90 Characters to 360 Characters </a:t>
            </a:r>
          </a:p>
          <a:p>
            <a:r>
              <a:rPr lang="en-US" sz="3200" dirty="0"/>
              <a:t>Improved Geo-Targeting</a:t>
            </a:r>
          </a:p>
          <a:p>
            <a:r>
              <a:rPr lang="en-US" sz="3200" dirty="0"/>
              <a:t>Only English to English and Spanish Alerts</a:t>
            </a:r>
          </a:p>
          <a:p>
            <a:r>
              <a:rPr lang="en-US" sz="3200" dirty="0"/>
              <a:t>Alert Message Preservation </a:t>
            </a:r>
          </a:p>
          <a:p>
            <a:endParaRPr lang="en-US" dirty="0"/>
          </a:p>
        </p:txBody>
      </p:sp>
      <p:sp>
        <p:nvSpPr>
          <p:cNvPr id="4" name="TextBox 3"/>
          <p:cNvSpPr txBox="1"/>
          <p:nvPr/>
        </p:nvSpPr>
        <p:spPr>
          <a:xfrm>
            <a:off x="8755003" y="6488668"/>
            <a:ext cx="302004" cy="369332"/>
          </a:xfrm>
          <a:prstGeom prst="rect">
            <a:avLst/>
          </a:prstGeom>
          <a:noFill/>
        </p:spPr>
        <p:txBody>
          <a:bodyPr wrap="square" rtlCol="0">
            <a:spAutoFit/>
          </a:bodyPr>
          <a:lstStyle/>
          <a:p>
            <a:r>
              <a:rPr lang="en-US" dirty="0"/>
              <a:t>3</a:t>
            </a:r>
          </a:p>
        </p:txBody>
      </p:sp>
    </p:spTree>
    <p:extLst>
      <p:ext uri="{BB962C8B-B14F-4D97-AF65-F5344CB8AC3E}">
        <p14:creationId xmlns:p14="http://schemas.microsoft.com/office/powerpoint/2010/main" val="219694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p:txBody>
          <a:bodyPr/>
          <a:lstStyle/>
          <a:p>
            <a:r>
              <a:rPr lang="en-US" dirty="0">
                <a:solidFill>
                  <a:schemeClr val="tx2"/>
                </a:solidFill>
                <a:latin typeface="Arial" panose="020B0604020202020204" pitchFamily="34" charset="0"/>
                <a:cs typeface="Arial" panose="020B0604020202020204" pitchFamily="34" charset="0"/>
              </a:rPr>
              <a:t>Advocacy to Date </a:t>
            </a:r>
          </a:p>
        </p:txBody>
      </p:sp>
      <p:graphicFrame>
        <p:nvGraphicFramePr>
          <p:cNvPr id="4" name="Table 3"/>
          <p:cNvGraphicFramePr>
            <a:graphicFrameLocks noGrp="1"/>
          </p:cNvGraphicFramePr>
          <p:nvPr>
            <p:extLst/>
          </p:nvPr>
        </p:nvGraphicFramePr>
        <p:xfrm>
          <a:off x="304800" y="945065"/>
          <a:ext cx="8692054" cy="5311808"/>
        </p:xfrm>
        <a:graphic>
          <a:graphicData uri="http://schemas.openxmlformats.org/drawingml/2006/table">
            <a:tbl>
              <a:tblPr firstRow="1" bandRow="1">
                <a:tableStyleId>{5C22544A-7EE6-4342-B048-85BDC9FD1C3A}</a:tableStyleId>
              </a:tblPr>
              <a:tblGrid>
                <a:gridCol w="3144642">
                  <a:extLst>
                    <a:ext uri="{9D8B030D-6E8A-4147-A177-3AD203B41FA5}">
                      <a16:colId xmlns:a16="http://schemas.microsoft.com/office/drawing/2014/main" val="1163991371"/>
                    </a:ext>
                  </a:extLst>
                </a:gridCol>
                <a:gridCol w="1594466">
                  <a:extLst>
                    <a:ext uri="{9D8B030D-6E8A-4147-A177-3AD203B41FA5}">
                      <a16:colId xmlns:a16="http://schemas.microsoft.com/office/drawing/2014/main" val="274632983"/>
                    </a:ext>
                  </a:extLst>
                </a:gridCol>
                <a:gridCol w="1483739">
                  <a:extLst>
                    <a:ext uri="{9D8B030D-6E8A-4147-A177-3AD203B41FA5}">
                      <a16:colId xmlns:a16="http://schemas.microsoft.com/office/drawing/2014/main" val="386541319"/>
                    </a:ext>
                  </a:extLst>
                </a:gridCol>
                <a:gridCol w="2469207">
                  <a:extLst>
                    <a:ext uri="{9D8B030D-6E8A-4147-A177-3AD203B41FA5}">
                      <a16:colId xmlns:a16="http://schemas.microsoft.com/office/drawing/2014/main" val="3857274368"/>
                    </a:ext>
                  </a:extLst>
                </a:gridCol>
              </a:tblGrid>
              <a:tr h="311033">
                <a:tc>
                  <a:txBody>
                    <a:bodyPr/>
                    <a:lstStyle/>
                    <a:p>
                      <a:pPr algn="ctr"/>
                      <a:r>
                        <a:rPr lang="en-US" sz="1600" dirty="0"/>
                        <a:t>Topic</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600" dirty="0"/>
                        <a:t>Adopted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600" dirty="0"/>
                        <a:t>Deferred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600" dirty="0"/>
                        <a:t>Implemented?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983671738"/>
                  </a:ext>
                </a:extLst>
              </a:tr>
              <a:tr h="311033">
                <a:tc>
                  <a:txBody>
                    <a:bodyPr/>
                    <a:lstStyle/>
                    <a:p>
                      <a:pPr algn="ctr"/>
                      <a:r>
                        <a:rPr lang="en-US" sz="1400" dirty="0"/>
                        <a:t>Increased</a:t>
                      </a:r>
                      <a:r>
                        <a:rPr lang="en-US" sz="1400" baseline="0" dirty="0"/>
                        <a:t> Characters</a:t>
                      </a:r>
                      <a:endParaRPr lang="en-US" sz="14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sz="1400"/>
                        <a:t>May</a:t>
                      </a:r>
                      <a:r>
                        <a:rPr lang="en-US" sz="1400" baseline="0"/>
                        <a:t> 2019</a:t>
                      </a:r>
                      <a:endParaRPr lang="en-US" sz="14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62718420"/>
                  </a:ext>
                </a:extLst>
              </a:tr>
              <a:tr h="311033">
                <a:tc>
                  <a:txBody>
                    <a:bodyPr/>
                    <a:lstStyle/>
                    <a:p>
                      <a:pPr algn="ctr"/>
                      <a:r>
                        <a:rPr lang="en-US" sz="1400" dirty="0"/>
                        <a:t>Additional</a:t>
                      </a:r>
                      <a:r>
                        <a:rPr lang="en-US" sz="1400" baseline="0" dirty="0"/>
                        <a:t> WEA Category</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400"/>
                        <a:t>May 2019</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14608059"/>
                  </a:ext>
                </a:extLst>
              </a:tr>
              <a:tr h="311033">
                <a:tc>
                  <a:txBody>
                    <a:bodyPr/>
                    <a:lstStyle/>
                    <a:p>
                      <a:pPr algn="ctr"/>
                      <a:r>
                        <a:rPr lang="en-US" sz="1400" dirty="0"/>
                        <a:t>Embedded</a:t>
                      </a:r>
                      <a:r>
                        <a:rPr lang="en-US" sz="1400" baseline="0" dirty="0"/>
                        <a:t> References</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95139744"/>
                  </a:ext>
                </a:extLst>
              </a:tr>
              <a:tr h="311033">
                <a:tc>
                  <a:txBody>
                    <a:bodyPr/>
                    <a:lstStyle/>
                    <a:p>
                      <a:pPr algn="ctr"/>
                      <a:r>
                        <a:rPr lang="en-US" sz="1400" dirty="0"/>
                        <a:t>Many-to-One Feedback</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20445041"/>
                  </a:ext>
                </a:extLst>
              </a:tr>
              <a:tr h="311033">
                <a:tc>
                  <a:txBody>
                    <a:bodyPr/>
                    <a:lstStyle/>
                    <a:p>
                      <a:pPr algn="ctr"/>
                      <a:r>
                        <a:rPr lang="en-US" sz="1400" dirty="0"/>
                        <a:t>Multimedia Alerts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73084943"/>
                  </a:ext>
                </a:extLst>
              </a:tr>
              <a:tr h="311033">
                <a:tc>
                  <a:txBody>
                    <a:bodyPr/>
                    <a:lstStyle/>
                    <a:p>
                      <a:pPr algn="ctr"/>
                      <a:r>
                        <a:rPr lang="en-US" sz="1400" dirty="0"/>
                        <a:t>Spanish</a:t>
                      </a:r>
                      <a:r>
                        <a:rPr lang="en-US" sz="1400" baseline="0" dirty="0"/>
                        <a:t> Messaging</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400"/>
                        <a:t>May</a:t>
                      </a:r>
                      <a:r>
                        <a:rPr lang="en-US" sz="1400" baseline="0"/>
                        <a:t> 2019</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78713845"/>
                  </a:ext>
                </a:extLst>
              </a:tr>
              <a:tr h="311033">
                <a:tc>
                  <a:txBody>
                    <a:bodyPr/>
                    <a:lstStyle/>
                    <a:p>
                      <a:pPr algn="ctr"/>
                      <a:r>
                        <a:rPr lang="en-US" sz="1400" dirty="0"/>
                        <a:t>Other Languages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26549080"/>
                  </a:ext>
                </a:extLst>
              </a:tr>
              <a:tr h="311033">
                <a:tc>
                  <a:txBody>
                    <a:bodyPr/>
                    <a:lstStyle/>
                    <a:p>
                      <a:pPr algn="ctr"/>
                      <a:r>
                        <a:rPr lang="en-US" sz="1400" dirty="0"/>
                        <a:t>Network-based</a:t>
                      </a:r>
                      <a:r>
                        <a:rPr lang="en-US" sz="1400" baseline="0" dirty="0"/>
                        <a:t> </a:t>
                      </a:r>
                      <a:r>
                        <a:rPr lang="en-US" sz="1400" baseline="0" dirty="0" err="1"/>
                        <a:t>Geotargeting</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72152201"/>
                  </a:ext>
                </a:extLst>
              </a:tr>
              <a:tr h="311033">
                <a:tc>
                  <a:txBody>
                    <a:bodyPr/>
                    <a:lstStyle/>
                    <a:p>
                      <a:pPr algn="ctr"/>
                      <a:r>
                        <a:rPr lang="en-US" sz="1400" dirty="0"/>
                        <a:t>Device-based</a:t>
                      </a:r>
                      <a:r>
                        <a:rPr lang="en-US" sz="1400" baseline="0" dirty="0"/>
                        <a:t> </a:t>
                      </a:r>
                      <a:r>
                        <a:rPr lang="en-US" sz="1400" baseline="0" dirty="0" err="1"/>
                        <a:t>Geotargeting</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400"/>
                        <a:t>November 2019</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23127430"/>
                  </a:ext>
                </a:extLst>
              </a:tr>
              <a:tr h="311033">
                <a:tc>
                  <a:txBody>
                    <a:bodyPr/>
                    <a:lstStyle/>
                    <a:p>
                      <a:pPr algn="ctr"/>
                      <a:r>
                        <a:rPr lang="en-US" sz="1400" dirty="0"/>
                        <a:t>Live WEA</a:t>
                      </a:r>
                      <a:r>
                        <a:rPr lang="en-US" sz="1400" baseline="0" dirty="0"/>
                        <a:t> Testing</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2232779"/>
                  </a:ext>
                </a:extLst>
              </a:tr>
              <a:tr h="311033">
                <a:tc>
                  <a:txBody>
                    <a:bodyPr/>
                    <a:lstStyle/>
                    <a:p>
                      <a:pPr algn="ctr"/>
                      <a:r>
                        <a:rPr lang="en-US" sz="1400" dirty="0"/>
                        <a:t>Alert Logging</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39182257"/>
                  </a:ext>
                </a:extLst>
              </a:tr>
              <a:tr h="311033">
                <a:tc>
                  <a:txBody>
                    <a:bodyPr/>
                    <a:lstStyle/>
                    <a:p>
                      <a:pPr algn="ctr"/>
                      <a:r>
                        <a:rPr lang="en-US" sz="1400" dirty="0"/>
                        <a:t>Improved User Preferences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4004866"/>
                  </a:ext>
                </a:extLst>
              </a:tr>
              <a:tr h="311033">
                <a:tc>
                  <a:txBody>
                    <a:bodyPr/>
                    <a:lstStyle/>
                    <a:p>
                      <a:pPr algn="ctr"/>
                      <a:r>
                        <a:rPr lang="en-US" sz="1400" dirty="0"/>
                        <a:t>WEA</a:t>
                      </a:r>
                      <a:r>
                        <a:rPr lang="en-US" sz="1400" baseline="0" dirty="0"/>
                        <a:t> Attention Tone in PSAs</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5786481"/>
                  </a:ext>
                </a:extLst>
              </a:tr>
              <a:tr h="311033">
                <a:tc>
                  <a:txBody>
                    <a:bodyPr/>
                    <a:lstStyle/>
                    <a:p>
                      <a:pPr algn="ctr"/>
                      <a:r>
                        <a:rPr lang="en-US" sz="1400" dirty="0"/>
                        <a:t>Sharing</a:t>
                      </a:r>
                      <a:r>
                        <a:rPr lang="en-US" sz="1400" baseline="0" dirty="0"/>
                        <a:t> of Coverage Maps</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87003141"/>
                  </a:ext>
                </a:extLst>
              </a:tr>
              <a:tr h="311033">
                <a:tc>
                  <a:txBody>
                    <a:bodyPr/>
                    <a:lstStyle/>
                    <a:p>
                      <a:pPr algn="ctr"/>
                      <a:r>
                        <a:rPr lang="en-US" sz="1400" dirty="0"/>
                        <a:t>WEA</a:t>
                      </a:r>
                      <a:r>
                        <a:rPr lang="en-US" sz="1400" baseline="0" dirty="0"/>
                        <a:t> Message Preservation</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400"/>
                        <a:t>May 2019</a:t>
                      </a: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09804457"/>
                  </a:ext>
                </a:extLst>
              </a:tr>
              <a:tr h="311033">
                <a:tc>
                  <a:txBody>
                    <a:bodyPr/>
                    <a:lstStyle/>
                    <a:p>
                      <a:pPr algn="ctr"/>
                      <a:r>
                        <a:rPr lang="en-US" sz="1400" dirty="0"/>
                        <a:t>Consumer Choice at POS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400" dirty="0"/>
                        <a:t>May 2019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3689871"/>
                  </a:ext>
                </a:extLst>
              </a:tr>
            </a:tbl>
          </a:graphicData>
        </a:graphic>
      </p:graphicFrame>
      <p:pic>
        <p:nvPicPr>
          <p:cNvPr id="7" name="Picture 6"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40650" y="1284835"/>
            <a:ext cx="263927" cy="270695"/>
          </a:xfrm>
          <a:prstGeom prst="rect">
            <a:avLst/>
          </a:prstGeom>
        </p:spPr>
      </p:pic>
      <p:pic>
        <p:nvPicPr>
          <p:cNvPr id="8" name="Picture 7"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4376" y="1594894"/>
            <a:ext cx="263927" cy="270695"/>
          </a:xfrm>
          <a:prstGeom prst="rect">
            <a:avLst/>
          </a:prstGeom>
        </p:spPr>
      </p:pic>
      <p:pic>
        <p:nvPicPr>
          <p:cNvPr id="9" name="Picture 8"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4376" y="1931221"/>
            <a:ext cx="263927" cy="270695"/>
          </a:xfrm>
          <a:prstGeom prst="rect">
            <a:avLst/>
          </a:prstGeom>
        </p:spPr>
      </p:pic>
      <p:pic>
        <p:nvPicPr>
          <p:cNvPr id="10" name="Picture 9"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2333" y="2845615"/>
            <a:ext cx="263927" cy="270695"/>
          </a:xfrm>
          <a:prstGeom prst="rect">
            <a:avLst/>
          </a:prstGeom>
        </p:spPr>
      </p:pic>
      <p:pic>
        <p:nvPicPr>
          <p:cNvPr id="11" name="Picture 10"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1313" y="3497258"/>
            <a:ext cx="263927" cy="270695"/>
          </a:xfrm>
          <a:prstGeom prst="rect">
            <a:avLst/>
          </a:prstGeom>
        </p:spPr>
      </p:pic>
      <p:pic>
        <p:nvPicPr>
          <p:cNvPr id="12" name="Picture 11"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0804" y="3823075"/>
            <a:ext cx="263927" cy="270695"/>
          </a:xfrm>
          <a:prstGeom prst="rect">
            <a:avLst/>
          </a:prstGeom>
        </p:spPr>
      </p:pic>
      <p:pic>
        <p:nvPicPr>
          <p:cNvPr id="13" name="Picture 12"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19781" y="4138386"/>
            <a:ext cx="263927" cy="270695"/>
          </a:xfrm>
          <a:prstGeom prst="rect">
            <a:avLst/>
          </a:prstGeom>
        </p:spPr>
      </p:pic>
      <p:pic>
        <p:nvPicPr>
          <p:cNvPr id="14" name="Picture 13"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8764" y="4443182"/>
            <a:ext cx="263927" cy="270695"/>
          </a:xfrm>
          <a:prstGeom prst="rect">
            <a:avLst/>
          </a:prstGeom>
        </p:spPr>
      </p:pic>
      <p:pic>
        <p:nvPicPr>
          <p:cNvPr id="16" name="Picture 15"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7227" y="5052783"/>
            <a:ext cx="263927" cy="270695"/>
          </a:xfrm>
          <a:prstGeom prst="rect">
            <a:avLst/>
          </a:prstGeom>
        </p:spPr>
      </p:pic>
      <p:pic>
        <p:nvPicPr>
          <p:cNvPr id="17" name="Picture 16"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77740" y="5662379"/>
            <a:ext cx="263927" cy="270695"/>
          </a:xfrm>
          <a:prstGeom prst="rect">
            <a:avLst/>
          </a:prstGeom>
        </p:spPr>
      </p:pic>
      <p:pic>
        <p:nvPicPr>
          <p:cNvPr id="18" name="Picture 17"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77743" y="5988198"/>
            <a:ext cx="263927" cy="270695"/>
          </a:xfrm>
          <a:prstGeom prst="rect">
            <a:avLst/>
          </a:prstGeom>
        </p:spPr>
      </p:pic>
      <p:pic>
        <p:nvPicPr>
          <p:cNvPr id="21" name="Picture 20" descr="Original file ‎ (SVG file, nominally 600 × 600 pixels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7346" y="2199232"/>
            <a:ext cx="456747" cy="310059"/>
          </a:xfrm>
          <a:prstGeom prst="rect">
            <a:avLst/>
          </a:prstGeom>
        </p:spPr>
      </p:pic>
      <p:pic>
        <p:nvPicPr>
          <p:cNvPr id="22" name="Picture 21" descr="Original file ‎ (SVG file, nominally 600 × 600 pixels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41581" y="4705945"/>
            <a:ext cx="456747" cy="310059"/>
          </a:xfrm>
          <a:prstGeom prst="rect">
            <a:avLst/>
          </a:prstGeom>
        </p:spPr>
      </p:pic>
      <p:pic>
        <p:nvPicPr>
          <p:cNvPr id="23" name="Picture 22" descr="Original file ‎ (SVG file, nominally 600 × 600 pixels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10049" y="3160929"/>
            <a:ext cx="456747" cy="310059"/>
          </a:xfrm>
          <a:prstGeom prst="rect">
            <a:avLst/>
          </a:prstGeom>
        </p:spPr>
      </p:pic>
      <p:pic>
        <p:nvPicPr>
          <p:cNvPr id="24" name="Picture 23" descr="Original file ‎ (SVG file, nominally 600 × 600 pixels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20560" y="2530304"/>
            <a:ext cx="456747" cy="310059"/>
          </a:xfrm>
          <a:prstGeom prst="rect">
            <a:avLst/>
          </a:prstGeom>
        </p:spPr>
      </p:pic>
      <p:pic>
        <p:nvPicPr>
          <p:cNvPr id="25" name="Picture 24" descr="Original file ‎ (SVG file, nominally 600 × 600 pixels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20559" y="5336559"/>
            <a:ext cx="456747" cy="310059"/>
          </a:xfrm>
          <a:prstGeom prst="rect">
            <a:avLst/>
          </a:prstGeom>
        </p:spPr>
      </p:pic>
      <p:pic>
        <p:nvPicPr>
          <p:cNvPr id="27" name="Picture 26"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5689" y="1946987"/>
            <a:ext cx="263927" cy="270695"/>
          </a:xfrm>
          <a:prstGeom prst="rect">
            <a:avLst/>
          </a:prstGeom>
        </p:spPr>
      </p:pic>
      <p:pic>
        <p:nvPicPr>
          <p:cNvPr id="28" name="Picture 27"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6203" y="3502518"/>
            <a:ext cx="263927" cy="270695"/>
          </a:xfrm>
          <a:prstGeom prst="rect">
            <a:avLst/>
          </a:prstGeom>
        </p:spPr>
      </p:pic>
      <p:pic>
        <p:nvPicPr>
          <p:cNvPr id="29" name="Picture 28"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1456" y="4096349"/>
            <a:ext cx="263927" cy="270695"/>
          </a:xfrm>
          <a:prstGeom prst="rect">
            <a:avLst/>
          </a:prstGeom>
        </p:spPr>
      </p:pic>
      <p:pic>
        <p:nvPicPr>
          <p:cNvPr id="30" name="Picture 29"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0951" y="4443189"/>
            <a:ext cx="263927" cy="270695"/>
          </a:xfrm>
          <a:prstGeom prst="rect">
            <a:avLst/>
          </a:prstGeom>
        </p:spPr>
      </p:pic>
      <p:pic>
        <p:nvPicPr>
          <p:cNvPr id="31" name="Picture 30" descr="Category:Green &lt;strong&gt;check&lt;/strong&gt; &lt;strong&gt;marks&lt;/strong&gt;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71971" y="5052789"/>
            <a:ext cx="263927" cy="270695"/>
          </a:xfrm>
          <a:prstGeom prst="rect">
            <a:avLst/>
          </a:prstGeom>
        </p:spPr>
      </p:pic>
      <p:sp>
        <p:nvSpPr>
          <p:cNvPr id="5" name="TextBox 4"/>
          <p:cNvSpPr txBox="1"/>
          <p:nvPr/>
        </p:nvSpPr>
        <p:spPr>
          <a:xfrm>
            <a:off x="8689596" y="6488668"/>
            <a:ext cx="299207" cy="369332"/>
          </a:xfrm>
          <a:prstGeom prst="rect">
            <a:avLst/>
          </a:prstGeom>
          <a:noFill/>
        </p:spPr>
        <p:txBody>
          <a:bodyPr wrap="square" rtlCol="0">
            <a:spAutoFit/>
          </a:bodyPr>
          <a:lstStyle/>
          <a:p>
            <a:r>
              <a:rPr lang="en-US" dirty="0"/>
              <a:t>4</a:t>
            </a:r>
          </a:p>
        </p:txBody>
      </p:sp>
    </p:spTree>
    <p:extLst>
      <p:ext uri="{BB962C8B-B14F-4D97-AF65-F5344CB8AC3E}">
        <p14:creationId xmlns:p14="http://schemas.microsoft.com/office/powerpoint/2010/main" val="35170858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down)">
                                      <p:cBhvr>
                                        <p:cTn id="39" dur="580">
                                          <p:stCondLst>
                                            <p:cond delay="0"/>
                                          </p:stCondLst>
                                        </p:cTn>
                                        <p:tgtEl>
                                          <p:spTgt spid="9"/>
                                        </p:tgtEl>
                                      </p:cBhvr>
                                    </p:animEffect>
                                    <p:anim calcmode="lin" valueType="num">
                                      <p:cBhvr>
                                        <p:cTn id="40"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5" dur="26">
                                          <p:stCondLst>
                                            <p:cond delay="650"/>
                                          </p:stCondLst>
                                        </p:cTn>
                                        <p:tgtEl>
                                          <p:spTgt spid="9"/>
                                        </p:tgtEl>
                                      </p:cBhvr>
                                      <p:to x="100000" y="60000"/>
                                    </p:animScale>
                                    <p:animScale>
                                      <p:cBhvr>
                                        <p:cTn id="46" dur="166" decel="50000">
                                          <p:stCondLst>
                                            <p:cond delay="676"/>
                                          </p:stCondLst>
                                        </p:cTn>
                                        <p:tgtEl>
                                          <p:spTgt spid="9"/>
                                        </p:tgtEl>
                                      </p:cBhvr>
                                      <p:to x="100000" y="100000"/>
                                    </p:animScale>
                                    <p:animScale>
                                      <p:cBhvr>
                                        <p:cTn id="47" dur="26">
                                          <p:stCondLst>
                                            <p:cond delay="1312"/>
                                          </p:stCondLst>
                                        </p:cTn>
                                        <p:tgtEl>
                                          <p:spTgt spid="9"/>
                                        </p:tgtEl>
                                      </p:cBhvr>
                                      <p:to x="100000" y="80000"/>
                                    </p:animScale>
                                    <p:animScale>
                                      <p:cBhvr>
                                        <p:cTn id="48" dur="166" decel="50000">
                                          <p:stCondLst>
                                            <p:cond delay="1338"/>
                                          </p:stCondLst>
                                        </p:cTn>
                                        <p:tgtEl>
                                          <p:spTgt spid="9"/>
                                        </p:tgtEl>
                                      </p:cBhvr>
                                      <p:to x="100000" y="100000"/>
                                    </p:animScale>
                                    <p:animScale>
                                      <p:cBhvr>
                                        <p:cTn id="49" dur="26">
                                          <p:stCondLst>
                                            <p:cond delay="1642"/>
                                          </p:stCondLst>
                                        </p:cTn>
                                        <p:tgtEl>
                                          <p:spTgt spid="9"/>
                                        </p:tgtEl>
                                      </p:cBhvr>
                                      <p:to x="100000" y="90000"/>
                                    </p:animScale>
                                    <p:animScale>
                                      <p:cBhvr>
                                        <p:cTn id="50" dur="166" decel="50000">
                                          <p:stCondLst>
                                            <p:cond delay="1668"/>
                                          </p:stCondLst>
                                        </p:cTn>
                                        <p:tgtEl>
                                          <p:spTgt spid="9"/>
                                        </p:tgtEl>
                                      </p:cBhvr>
                                      <p:to x="100000" y="100000"/>
                                    </p:animScale>
                                    <p:animScale>
                                      <p:cBhvr>
                                        <p:cTn id="51" dur="26">
                                          <p:stCondLst>
                                            <p:cond delay="1808"/>
                                          </p:stCondLst>
                                        </p:cTn>
                                        <p:tgtEl>
                                          <p:spTgt spid="9"/>
                                        </p:tgtEl>
                                      </p:cBhvr>
                                      <p:to x="100000" y="95000"/>
                                    </p:animScale>
                                    <p:animScale>
                                      <p:cBhvr>
                                        <p:cTn id="52" dur="166" decel="50000">
                                          <p:stCondLst>
                                            <p:cond delay="1834"/>
                                          </p:stCondLst>
                                        </p:cTn>
                                        <p:tgtEl>
                                          <p:spTgt spid="9"/>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down)">
                                      <p:cBhvr>
                                        <p:cTn id="55" dur="580">
                                          <p:stCondLst>
                                            <p:cond delay="0"/>
                                          </p:stCondLst>
                                        </p:cTn>
                                        <p:tgtEl>
                                          <p:spTgt spid="10"/>
                                        </p:tgtEl>
                                      </p:cBhvr>
                                    </p:animEffect>
                                    <p:anim calcmode="lin" valueType="num">
                                      <p:cBhvr>
                                        <p:cTn id="5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61" dur="26">
                                          <p:stCondLst>
                                            <p:cond delay="650"/>
                                          </p:stCondLst>
                                        </p:cTn>
                                        <p:tgtEl>
                                          <p:spTgt spid="10"/>
                                        </p:tgtEl>
                                      </p:cBhvr>
                                      <p:to x="100000" y="60000"/>
                                    </p:animScale>
                                    <p:animScale>
                                      <p:cBhvr>
                                        <p:cTn id="62" dur="166" decel="50000">
                                          <p:stCondLst>
                                            <p:cond delay="676"/>
                                          </p:stCondLst>
                                        </p:cTn>
                                        <p:tgtEl>
                                          <p:spTgt spid="10"/>
                                        </p:tgtEl>
                                      </p:cBhvr>
                                      <p:to x="100000" y="100000"/>
                                    </p:animScale>
                                    <p:animScale>
                                      <p:cBhvr>
                                        <p:cTn id="63" dur="26">
                                          <p:stCondLst>
                                            <p:cond delay="1312"/>
                                          </p:stCondLst>
                                        </p:cTn>
                                        <p:tgtEl>
                                          <p:spTgt spid="10"/>
                                        </p:tgtEl>
                                      </p:cBhvr>
                                      <p:to x="100000" y="80000"/>
                                    </p:animScale>
                                    <p:animScale>
                                      <p:cBhvr>
                                        <p:cTn id="64" dur="166" decel="50000">
                                          <p:stCondLst>
                                            <p:cond delay="1338"/>
                                          </p:stCondLst>
                                        </p:cTn>
                                        <p:tgtEl>
                                          <p:spTgt spid="10"/>
                                        </p:tgtEl>
                                      </p:cBhvr>
                                      <p:to x="100000" y="100000"/>
                                    </p:animScale>
                                    <p:animScale>
                                      <p:cBhvr>
                                        <p:cTn id="65" dur="26">
                                          <p:stCondLst>
                                            <p:cond delay="1642"/>
                                          </p:stCondLst>
                                        </p:cTn>
                                        <p:tgtEl>
                                          <p:spTgt spid="10"/>
                                        </p:tgtEl>
                                      </p:cBhvr>
                                      <p:to x="100000" y="90000"/>
                                    </p:animScale>
                                    <p:animScale>
                                      <p:cBhvr>
                                        <p:cTn id="66" dur="166" decel="50000">
                                          <p:stCondLst>
                                            <p:cond delay="1668"/>
                                          </p:stCondLst>
                                        </p:cTn>
                                        <p:tgtEl>
                                          <p:spTgt spid="10"/>
                                        </p:tgtEl>
                                      </p:cBhvr>
                                      <p:to x="100000" y="100000"/>
                                    </p:animScale>
                                    <p:animScale>
                                      <p:cBhvr>
                                        <p:cTn id="67" dur="26">
                                          <p:stCondLst>
                                            <p:cond delay="1808"/>
                                          </p:stCondLst>
                                        </p:cTn>
                                        <p:tgtEl>
                                          <p:spTgt spid="10"/>
                                        </p:tgtEl>
                                      </p:cBhvr>
                                      <p:to x="100000" y="95000"/>
                                    </p:animScale>
                                    <p:animScale>
                                      <p:cBhvr>
                                        <p:cTn id="68" dur="166" decel="50000">
                                          <p:stCondLst>
                                            <p:cond delay="1834"/>
                                          </p:stCondLst>
                                        </p:cTn>
                                        <p:tgtEl>
                                          <p:spTgt spid="10"/>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wipe(down)">
                                      <p:cBhvr>
                                        <p:cTn id="71" dur="580">
                                          <p:stCondLst>
                                            <p:cond delay="0"/>
                                          </p:stCondLst>
                                        </p:cTn>
                                        <p:tgtEl>
                                          <p:spTgt spid="11"/>
                                        </p:tgtEl>
                                      </p:cBhvr>
                                    </p:animEffect>
                                    <p:anim calcmode="lin" valueType="num">
                                      <p:cBhvr>
                                        <p:cTn id="7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77" dur="26">
                                          <p:stCondLst>
                                            <p:cond delay="650"/>
                                          </p:stCondLst>
                                        </p:cTn>
                                        <p:tgtEl>
                                          <p:spTgt spid="11"/>
                                        </p:tgtEl>
                                      </p:cBhvr>
                                      <p:to x="100000" y="60000"/>
                                    </p:animScale>
                                    <p:animScale>
                                      <p:cBhvr>
                                        <p:cTn id="78" dur="166" decel="50000">
                                          <p:stCondLst>
                                            <p:cond delay="676"/>
                                          </p:stCondLst>
                                        </p:cTn>
                                        <p:tgtEl>
                                          <p:spTgt spid="11"/>
                                        </p:tgtEl>
                                      </p:cBhvr>
                                      <p:to x="100000" y="100000"/>
                                    </p:animScale>
                                    <p:animScale>
                                      <p:cBhvr>
                                        <p:cTn id="79" dur="26">
                                          <p:stCondLst>
                                            <p:cond delay="1312"/>
                                          </p:stCondLst>
                                        </p:cTn>
                                        <p:tgtEl>
                                          <p:spTgt spid="11"/>
                                        </p:tgtEl>
                                      </p:cBhvr>
                                      <p:to x="100000" y="80000"/>
                                    </p:animScale>
                                    <p:animScale>
                                      <p:cBhvr>
                                        <p:cTn id="80" dur="166" decel="50000">
                                          <p:stCondLst>
                                            <p:cond delay="1338"/>
                                          </p:stCondLst>
                                        </p:cTn>
                                        <p:tgtEl>
                                          <p:spTgt spid="11"/>
                                        </p:tgtEl>
                                      </p:cBhvr>
                                      <p:to x="100000" y="100000"/>
                                    </p:animScale>
                                    <p:animScale>
                                      <p:cBhvr>
                                        <p:cTn id="81" dur="26">
                                          <p:stCondLst>
                                            <p:cond delay="1642"/>
                                          </p:stCondLst>
                                        </p:cTn>
                                        <p:tgtEl>
                                          <p:spTgt spid="11"/>
                                        </p:tgtEl>
                                      </p:cBhvr>
                                      <p:to x="100000" y="90000"/>
                                    </p:animScale>
                                    <p:animScale>
                                      <p:cBhvr>
                                        <p:cTn id="82" dur="166" decel="50000">
                                          <p:stCondLst>
                                            <p:cond delay="1668"/>
                                          </p:stCondLst>
                                        </p:cTn>
                                        <p:tgtEl>
                                          <p:spTgt spid="11"/>
                                        </p:tgtEl>
                                      </p:cBhvr>
                                      <p:to x="100000" y="100000"/>
                                    </p:animScale>
                                    <p:animScale>
                                      <p:cBhvr>
                                        <p:cTn id="83" dur="26">
                                          <p:stCondLst>
                                            <p:cond delay="1808"/>
                                          </p:stCondLst>
                                        </p:cTn>
                                        <p:tgtEl>
                                          <p:spTgt spid="11"/>
                                        </p:tgtEl>
                                      </p:cBhvr>
                                      <p:to x="100000" y="95000"/>
                                    </p:animScale>
                                    <p:animScale>
                                      <p:cBhvr>
                                        <p:cTn id="84" dur="166" decel="50000">
                                          <p:stCondLst>
                                            <p:cond delay="1834"/>
                                          </p:stCondLst>
                                        </p:cTn>
                                        <p:tgtEl>
                                          <p:spTgt spid="11"/>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wipe(down)">
                                      <p:cBhvr>
                                        <p:cTn id="87" dur="580">
                                          <p:stCondLst>
                                            <p:cond delay="0"/>
                                          </p:stCondLst>
                                        </p:cTn>
                                        <p:tgtEl>
                                          <p:spTgt spid="12"/>
                                        </p:tgtEl>
                                      </p:cBhvr>
                                    </p:animEffect>
                                    <p:anim calcmode="lin" valueType="num">
                                      <p:cBhvr>
                                        <p:cTn id="8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93" dur="26">
                                          <p:stCondLst>
                                            <p:cond delay="650"/>
                                          </p:stCondLst>
                                        </p:cTn>
                                        <p:tgtEl>
                                          <p:spTgt spid="12"/>
                                        </p:tgtEl>
                                      </p:cBhvr>
                                      <p:to x="100000" y="60000"/>
                                    </p:animScale>
                                    <p:animScale>
                                      <p:cBhvr>
                                        <p:cTn id="94" dur="166" decel="50000">
                                          <p:stCondLst>
                                            <p:cond delay="676"/>
                                          </p:stCondLst>
                                        </p:cTn>
                                        <p:tgtEl>
                                          <p:spTgt spid="12"/>
                                        </p:tgtEl>
                                      </p:cBhvr>
                                      <p:to x="100000" y="100000"/>
                                    </p:animScale>
                                    <p:animScale>
                                      <p:cBhvr>
                                        <p:cTn id="95" dur="26">
                                          <p:stCondLst>
                                            <p:cond delay="1312"/>
                                          </p:stCondLst>
                                        </p:cTn>
                                        <p:tgtEl>
                                          <p:spTgt spid="12"/>
                                        </p:tgtEl>
                                      </p:cBhvr>
                                      <p:to x="100000" y="80000"/>
                                    </p:animScale>
                                    <p:animScale>
                                      <p:cBhvr>
                                        <p:cTn id="96" dur="166" decel="50000">
                                          <p:stCondLst>
                                            <p:cond delay="1338"/>
                                          </p:stCondLst>
                                        </p:cTn>
                                        <p:tgtEl>
                                          <p:spTgt spid="12"/>
                                        </p:tgtEl>
                                      </p:cBhvr>
                                      <p:to x="100000" y="100000"/>
                                    </p:animScale>
                                    <p:animScale>
                                      <p:cBhvr>
                                        <p:cTn id="97" dur="26">
                                          <p:stCondLst>
                                            <p:cond delay="1642"/>
                                          </p:stCondLst>
                                        </p:cTn>
                                        <p:tgtEl>
                                          <p:spTgt spid="12"/>
                                        </p:tgtEl>
                                      </p:cBhvr>
                                      <p:to x="100000" y="90000"/>
                                    </p:animScale>
                                    <p:animScale>
                                      <p:cBhvr>
                                        <p:cTn id="98" dur="166" decel="50000">
                                          <p:stCondLst>
                                            <p:cond delay="1668"/>
                                          </p:stCondLst>
                                        </p:cTn>
                                        <p:tgtEl>
                                          <p:spTgt spid="12"/>
                                        </p:tgtEl>
                                      </p:cBhvr>
                                      <p:to x="100000" y="100000"/>
                                    </p:animScale>
                                    <p:animScale>
                                      <p:cBhvr>
                                        <p:cTn id="99" dur="26">
                                          <p:stCondLst>
                                            <p:cond delay="1808"/>
                                          </p:stCondLst>
                                        </p:cTn>
                                        <p:tgtEl>
                                          <p:spTgt spid="12"/>
                                        </p:tgtEl>
                                      </p:cBhvr>
                                      <p:to x="100000" y="95000"/>
                                    </p:animScale>
                                    <p:animScale>
                                      <p:cBhvr>
                                        <p:cTn id="100" dur="166" decel="50000">
                                          <p:stCondLst>
                                            <p:cond delay="1834"/>
                                          </p:stCondLst>
                                        </p:cTn>
                                        <p:tgtEl>
                                          <p:spTgt spid="12"/>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13"/>
                                        </p:tgtEl>
                                        <p:attrNameLst>
                                          <p:attrName>style.visibility</p:attrName>
                                        </p:attrNameLst>
                                      </p:cBhvr>
                                      <p:to>
                                        <p:strVal val="visible"/>
                                      </p:to>
                                    </p:set>
                                    <p:animEffect transition="in" filter="wipe(down)">
                                      <p:cBhvr>
                                        <p:cTn id="103" dur="580">
                                          <p:stCondLst>
                                            <p:cond delay="0"/>
                                          </p:stCondLst>
                                        </p:cTn>
                                        <p:tgtEl>
                                          <p:spTgt spid="13"/>
                                        </p:tgtEl>
                                      </p:cBhvr>
                                    </p:animEffect>
                                    <p:anim calcmode="lin" valueType="num">
                                      <p:cBhvr>
                                        <p:cTn id="10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09" dur="26">
                                          <p:stCondLst>
                                            <p:cond delay="650"/>
                                          </p:stCondLst>
                                        </p:cTn>
                                        <p:tgtEl>
                                          <p:spTgt spid="13"/>
                                        </p:tgtEl>
                                      </p:cBhvr>
                                      <p:to x="100000" y="60000"/>
                                    </p:animScale>
                                    <p:animScale>
                                      <p:cBhvr>
                                        <p:cTn id="110" dur="166" decel="50000">
                                          <p:stCondLst>
                                            <p:cond delay="676"/>
                                          </p:stCondLst>
                                        </p:cTn>
                                        <p:tgtEl>
                                          <p:spTgt spid="13"/>
                                        </p:tgtEl>
                                      </p:cBhvr>
                                      <p:to x="100000" y="100000"/>
                                    </p:animScale>
                                    <p:animScale>
                                      <p:cBhvr>
                                        <p:cTn id="111" dur="26">
                                          <p:stCondLst>
                                            <p:cond delay="1312"/>
                                          </p:stCondLst>
                                        </p:cTn>
                                        <p:tgtEl>
                                          <p:spTgt spid="13"/>
                                        </p:tgtEl>
                                      </p:cBhvr>
                                      <p:to x="100000" y="80000"/>
                                    </p:animScale>
                                    <p:animScale>
                                      <p:cBhvr>
                                        <p:cTn id="112" dur="166" decel="50000">
                                          <p:stCondLst>
                                            <p:cond delay="1338"/>
                                          </p:stCondLst>
                                        </p:cTn>
                                        <p:tgtEl>
                                          <p:spTgt spid="13"/>
                                        </p:tgtEl>
                                      </p:cBhvr>
                                      <p:to x="100000" y="100000"/>
                                    </p:animScale>
                                    <p:animScale>
                                      <p:cBhvr>
                                        <p:cTn id="113" dur="26">
                                          <p:stCondLst>
                                            <p:cond delay="1642"/>
                                          </p:stCondLst>
                                        </p:cTn>
                                        <p:tgtEl>
                                          <p:spTgt spid="13"/>
                                        </p:tgtEl>
                                      </p:cBhvr>
                                      <p:to x="100000" y="90000"/>
                                    </p:animScale>
                                    <p:animScale>
                                      <p:cBhvr>
                                        <p:cTn id="114" dur="166" decel="50000">
                                          <p:stCondLst>
                                            <p:cond delay="1668"/>
                                          </p:stCondLst>
                                        </p:cTn>
                                        <p:tgtEl>
                                          <p:spTgt spid="13"/>
                                        </p:tgtEl>
                                      </p:cBhvr>
                                      <p:to x="100000" y="100000"/>
                                    </p:animScale>
                                    <p:animScale>
                                      <p:cBhvr>
                                        <p:cTn id="115" dur="26">
                                          <p:stCondLst>
                                            <p:cond delay="1808"/>
                                          </p:stCondLst>
                                        </p:cTn>
                                        <p:tgtEl>
                                          <p:spTgt spid="13"/>
                                        </p:tgtEl>
                                      </p:cBhvr>
                                      <p:to x="100000" y="95000"/>
                                    </p:animScale>
                                    <p:animScale>
                                      <p:cBhvr>
                                        <p:cTn id="116" dur="166" decel="50000">
                                          <p:stCondLst>
                                            <p:cond delay="1834"/>
                                          </p:stCondLst>
                                        </p:cTn>
                                        <p:tgtEl>
                                          <p:spTgt spid="13"/>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14"/>
                                        </p:tgtEl>
                                        <p:attrNameLst>
                                          <p:attrName>style.visibility</p:attrName>
                                        </p:attrNameLst>
                                      </p:cBhvr>
                                      <p:to>
                                        <p:strVal val="visible"/>
                                      </p:to>
                                    </p:set>
                                    <p:animEffect transition="in" filter="wipe(down)">
                                      <p:cBhvr>
                                        <p:cTn id="119" dur="580">
                                          <p:stCondLst>
                                            <p:cond delay="0"/>
                                          </p:stCondLst>
                                        </p:cTn>
                                        <p:tgtEl>
                                          <p:spTgt spid="14"/>
                                        </p:tgtEl>
                                      </p:cBhvr>
                                    </p:animEffect>
                                    <p:anim calcmode="lin" valueType="num">
                                      <p:cBhvr>
                                        <p:cTn id="12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25" dur="26">
                                          <p:stCondLst>
                                            <p:cond delay="650"/>
                                          </p:stCondLst>
                                        </p:cTn>
                                        <p:tgtEl>
                                          <p:spTgt spid="14"/>
                                        </p:tgtEl>
                                      </p:cBhvr>
                                      <p:to x="100000" y="60000"/>
                                    </p:animScale>
                                    <p:animScale>
                                      <p:cBhvr>
                                        <p:cTn id="126" dur="166" decel="50000">
                                          <p:stCondLst>
                                            <p:cond delay="676"/>
                                          </p:stCondLst>
                                        </p:cTn>
                                        <p:tgtEl>
                                          <p:spTgt spid="14"/>
                                        </p:tgtEl>
                                      </p:cBhvr>
                                      <p:to x="100000" y="100000"/>
                                    </p:animScale>
                                    <p:animScale>
                                      <p:cBhvr>
                                        <p:cTn id="127" dur="26">
                                          <p:stCondLst>
                                            <p:cond delay="1312"/>
                                          </p:stCondLst>
                                        </p:cTn>
                                        <p:tgtEl>
                                          <p:spTgt spid="14"/>
                                        </p:tgtEl>
                                      </p:cBhvr>
                                      <p:to x="100000" y="80000"/>
                                    </p:animScale>
                                    <p:animScale>
                                      <p:cBhvr>
                                        <p:cTn id="128" dur="166" decel="50000">
                                          <p:stCondLst>
                                            <p:cond delay="1338"/>
                                          </p:stCondLst>
                                        </p:cTn>
                                        <p:tgtEl>
                                          <p:spTgt spid="14"/>
                                        </p:tgtEl>
                                      </p:cBhvr>
                                      <p:to x="100000" y="100000"/>
                                    </p:animScale>
                                    <p:animScale>
                                      <p:cBhvr>
                                        <p:cTn id="129" dur="26">
                                          <p:stCondLst>
                                            <p:cond delay="1642"/>
                                          </p:stCondLst>
                                        </p:cTn>
                                        <p:tgtEl>
                                          <p:spTgt spid="14"/>
                                        </p:tgtEl>
                                      </p:cBhvr>
                                      <p:to x="100000" y="90000"/>
                                    </p:animScale>
                                    <p:animScale>
                                      <p:cBhvr>
                                        <p:cTn id="130" dur="166" decel="50000">
                                          <p:stCondLst>
                                            <p:cond delay="1668"/>
                                          </p:stCondLst>
                                        </p:cTn>
                                        <p:tgtEl>
                                          <p:spTgt spid="14"/>
                                        </p:tgtEl>
                                      </p:cBhvr>
                                      <p:to x="100000" y="100000"/>
                                    </p:animScale>
                                    <p:animScale>
                                      <p:cBhvr>
                                        <p:cTn id="131" dur="26">
                                          <p:stCondLst>
                                            <p:cond delay="1808"/>
                                          </p:stCondLst>
                                        </p:cTn>
                                        <p:tgtEl>
                                          <p:spTgt spid="14"/>
                                        </p:tgtEl>
                                      </p:cBhvr>
                                      <p:to x="100000" y="95000"/>
                                    </p:animScale>
                                    <p:animScale>
                                      <p:cBhvr>
                                        <p:cTn id="132" dur="166" decel="50000">
                                          <p:stCondLst>
                                            <p:cond delay="1834"/>
                                          </p:stCondLst>
                                        </p:cTn>
                                        <p:tgtEl>
                                          <p:spTgt spid="14"/>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16"/>
                                        </p:tgtEl>
                                        <p:attrNameLst>
                                          <p:attrName>style.visibility</p:attrName>
                                        </p:attrNameLst>
                                      </p:cBhvr>
                                      <p:to>
                                        <p:strVal val="visible"/>
                                      </p:to>
                                    </p:set>
                                    <p:animEffect transition="in" filter="wipe(down)">
                                      <p:cBhvr>
                                        <p:cTn id="135" dur="580">
                                          <p:stCondLst>
                                            <p:cond delay="0"/>
                                          </p:stCondLst>
                                        </p:cTn>
                                        <p:tgtEl>
                                          <p:spTgt spid="16"/>
                                        </p:tgtEl>
                                      </p:cBhvr>
                                    </p:animEffect>
                                    <p:anim calcmode="lin" valueType="num">
                                      <p:cBhvr>
                                        <p:cTn id="13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41" dur="26">
                                          <p:stCondLst>
                                            <p:cond delay="650"/>
                                          </p:stCondLst>
                                        </p:cTn>
                                        <p:tgtEl>
                                          <p:spTgt spid="16"/>
                                        </p:tgtEl>
                                      </p:cBhvr>
                                      <p:to x="100000" y="60000"/>
                                    </p:animScale>
                                    <p:animScale>
                                      <p:cBhvr>
                                        <p:cTn id="142" dur="166" decel="50000">
                                          <p:stCondLst>
                                            <p:cond delay="676"/>
                                          </p:stCondLst>
                                        </p:cTn>
                                        <p:tgtEl>
                                          <p:spTgt spid="16"/>
                                        </p:tgtEl>
                                      </p:cBhvr>
                                      <p:to x="100000" y="100000"/>
                                    </p:animScale>
                                    <p:animScale>
                                      <p:cBhvr>
                                        <p:cTn id="143" dur="26">
                                          <p:stCondLst>
                                            <p:cond delay="1312"/>
                                          </p:stCondLst>
                                        </p:cTn>
                                        <p:tgtEl>
                                          <p:spTgt spid="16"/>
                                        </p:tgtEl>
                                      </p:cBhvr>
                                      <p:to x="100000" y="80000"/>
                                    </p:animScale>
                                    <p:animScale>
                                      <p:cBhvr>
                                        <p:cTn id="144" dur="166" decel="50000">
                                          <p:stCondLst>
                                            <p:cond delay="1338"/>
                                          </p:stCondLst>
                                        </p:cTn>
                                        <p:tgtEl>
                                          <p:spTgt spid="16"/>
                                        </p:tgtEl>
                                      </p:cBhvr>
                                      <p:to x="100000" y="100000"/>
                                    </p:animScale>
                                    <p:animScale>
                                      <p:cBhvr>
                                        <p:cTn id="145" dur="26">
                                          <p:stCondLst>
                                            <p:cond delay="1642"/>
                                          </p:stCondLst>
                                        </p:cTn>
                                        <p:tgtEl>
                                          <p:spTgt spid="16"/>
                                        </p:tgtEl>
                                      </p:cBhvr>
                                      <p:to x="100000" y="90000"/>
                                    </p:animScale>
                                    <p:animScale>
                                      <p:cBhvr>
                                        <p:cTn id="146" dur="166" decel="50000">
                                          <p:stCondLst>
                                            <p:cond delay="1668"/>
                                          </p:stCondLst>
                                        </p:cTn>
                                        <p:tgtEl>
                                          <p:spTgt spid="16"/>
                                        </p:tgtEl>
                                      </p:cBhvr>
                                      <p:to x="100000" y="100000"/>
                                    </p:animScale>
                                    <p:animScale>
                                      <p:cBhvr>
                                        <p:cTn id="147" dur="26">
                                          <p:stCondLst>
                                            <p:cond delay="1808"/>
                                          </p:stCondLst>
                                        </p:cTn>
                                        <p:tgtEl>
                                          <p:spTgt spid="16"/>
                                        </p:tgtEl>
                                      </p:cBhvr>
                                      <p:to x="100000" y="95000"/>
                                    </p:animScale>
                                    <p:animScale>
                                      <p:cBhvr>
                                        <p:cTn id="148" dur="166" decel="50000">
                                          <p:stCondLst>
                                            <p:cond delay="1834"/>
                                          </p:stCondLst>
                                        </p:cTn>
                                        <p:tgtEl>
                                          <p:spTgt spid="16"/>
                                        </p:tgtEl>
                                      </p:cBhvr>
                                      <p:to x="100000" y="100000"/>
                                    </p:animScale>
                                  </p:childTnLst>
                                </p:cTn>
                              </p:par>
                              <p:par>
                                <p:cTn id="149" presetID="26" presetClass="entr" presetSubtype="0" fill="hold" nodeType="withEffect">
                                  <p:stCondLst>
                                    <p:cond delay="0"/>
                                  </p:stCondLst>
                                  <p:childTnLst>
                                    <p:set>
                                      <p:cBhvr>
                                        <p:cTn id="150" dur="1" fill="hold">
                                          <p:stCondLst>
                                            <p:cond delay="0"/>
                                          </p:stCondLst>
                                        </p:cTn>
                                        <p:tgtEl>
                                          <p:spTgt spid="17"/>
                                        </p:tgtEl>
                                        <p:attrNameLst>
                                          <p:attrName>style.visibility</p:attrName>
                                        </p:attrNameLst>
                                      </p:cBhvr>
                                      <p:to>
                                        <p:strVal val="visible"/>
                                      </p:to>
                                    </p:set>
                                    <p:animEffect transition="in" filter="wipe(down)">
                                      <p:cBhvr>
                                        <p:cTn id="151" dur="580">
                                          <p:stCondLst>
                                            <p:cond delay="0"/>
                                          </p:stCondLst>
                                        </p:cTn>
                                        <p:tgtEl>
                                          <p:spTgt spid="17"/>
                                        </p:tgtEl>
                                      </p:cBhvr>
                                    </p:animEffect>
                                    <p:anim calcmode="lin" valueType="num">
                                      <p:cBhvr>
                                        <p:cTn id="152"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57" dur="26">
                                          <p:stCondLst>
                                            <p:cond delay="650"/>
                                          </p:stCondLst>
                                        </p:cTn>
                                        <p:tgtEl>
                                          <p:spTgt spid="17"/>
                                        </p:tgtEl>
                                      </p:cBhvr>
                                      <p:to x="100000" y="60000"/>
                                    </p:animScale>
                                    <p:animScale>
                                      <p:cBhvr>
                                        <p:cTn id="158" dur="166" decel="50000">
                                          <p:stCondLst>
                                            <p:cond delay="676"/>
                                          </p:stCondLst>
                                        </p:cTn>
                                        <p:tgtEl>
                                          <p:spTgt spid="17"/>
                                        </p:tgtEl>
                                      </p:cBhvr>
                                      <p:to x="100000" y="100000"/>
                                    </p:animScale>
                                    <p:animScale>
                                      <p:cBhvr>
                                        <p:cTn id="159" dur="26">
                                          <p:stCondLst>
                                            <p:cond delay="1312"/>
                                          </p:stCondLst>
                                        </p:cTn>
                                        <p:tgtEl>
                                          <p:spTgt spid="17"/>
                                        </p:tgtEl>
                                      </p:cBhvr>
                                      <p:to x="100000" y="80000"/>
                                    </p:animScale>
                                    <p:animScale>
                                      <p:cBhvr>
                                        <p:cTn id="160" dur="166" decel="50000">
                                          <p:stCondLst>
                                            <p:cond delay="1338"/>
                                          </p:stCondLst>
                                        </p:cTn>
                                        <p:tgtEl>
                                          <p:spTgt spid="17"/>
                                        </p:tgtEl>
                                      </p:cBhvr>
                                      <p:to x="100000" y="100000"/>
                                    </p:animScale>
                                    <p:animScale>
                                      <p:cBhvr>
                                        <p:cTn id="161" dur="26">
                                          <p:stCondLst>
                                            <p:cond delay="1642"/>
                                          </p:stCondLst>
                                        </p:cTn>
                                        <p:tgtEl>
                                          <p:spTgt spid="17"/>
                                        </p:tgtEl>
                                      </p:cBhvr>
                                      <p:to x="100000" y="90000"/>
                                    </p:animScale>
                                    <p:animScale>
                                      <p:cBhvr>
                                        <p:cTn id="162" dur="166" decel="50000">
                                          <p:stCondLst>
                                            <p:cond delay="1668"/>
                                          </p:stCondLst>
                                        </p:cTn>
                                        <p:tgtEl>
                                          <p:spTgt spid="17"/>
                                        </p:tgtEl>
                                      </p:cBhvr>
                                      <p:to x="100000" y="100000"/>
                                    </p:animScale>
                                    <p:animScale>
                                      <p:cBhvr>
                                        <p:cTn id="163" dur="26">
                                          <p:stCondLst>
                                            <p:cond delay="1808"/>
                                          </p:stCondLst>
                                        </p:cTn>
                                        <p:tgtEl>
                                          <p:spTgt spid="17"/>
                                        </p:tgtEl>
                                      </p:cBhvr>
                                      <p:to x="100000" y="95000"/>
                                    </p:animScale>
                                    <p:animScale>
                                      <p:cBhvr>
                                        <p:cTn id="164" dur="166" decel="50000">
                                          <p:stCondLst>
                                            <p:cond delay="1834"/>
                                          </p:stCondLst>
                                        </p:cTn>
                                        <p:tgtEl>
                                          <p:spTgt spid="17"/>
                                        </p:tgtEl>
                                      </p:cBhvr>
                                      <p:to x="100000" y="100000"/>
                                    </p:animScale>
                                  </p:childTnLst>
                                </p:cTn>
                              </p:par>
                              <p:par>
                                <p:cTn id="165" presetID="26" presetClass="entr" presetSubtype="0" fill="hold" nodeType="withEffect">
                                  <p:stCondLst>
                                    <p:cond delay="0"/>
                                  </p:stCondLst>
                                  <p:childTnLst>
                                    <p:set>
                                      <p:cBhvr>
                                        <p:cTn id="166" dur="1" fill="hold">
                                          <p:stCondLst>
                                            <p:cond delay="0"/>
                                          </p:stCondLst>
                                        </p:cTn>
                                        <p:tgtEl>
                                          <p:spTgt spid="18"/>
                                        </p:tgtEl>
                                        <p:attrNameLst>
                                          <p:attrName>style.visibility</p:attrName>
                                        </p:attrNameLst>
                                      </p:cBhvr>
                                      <p:to>
                                        <p:strVal val="visible"/>
                                      </p:to>
                                    </p:set>
                                    <p:animEffect transition="in" filter="wipe(down)">
                                      <p:cBhvr>
                                        <p:cTn id="167" dur="580">
                                          <p:stCondLst>
                                            <p:cond delay="0"/>
                                          </p:stCondLst>
                                        </p:cTn>
                                        <p:tgtEl>
                                          <p:spTgt spid="18"/>
                                        </p:tgtEl>
                                      </p:cBhvr>
                                    </p:animEffect>
                                    <p:anim calcmode="lin" valueType="num">
                                      <p:cBhvr>
                                        <p:cTn id="16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73" dur="26">
                                          <p:stCondLst>
                                            <p:cond delay="650"/>
                                          </p:stCondLst>
                                        </p:cTn>
                                        <p:tgtEl>
                                          <p:spTgt spid="18"/>
                                        </p:tgtEl>
                                      </p:cBhvr>
                                      <p:to x="100000" y="60000"/>
                                    </p:animScale>
                                    <p:animScale>
                                      <p:cBhvr>
                                        <p:cTn id="174" dur="166" decel="50000">
                                          <p:stCondLst>
                                            <p:cond delay="676"/>
                                          </p:stCondLst>
                                        </p:cTn>
                                        <p:tgtEl>
                                          <p:spTgt spid="18"/>
                                        </p:tgtEl>
                                      </p:cBhvr>
                                      <p:to x="100000" y="100000"/>
                                    </p:animScale>
                                    <p:animScale>
                                      <p:cBhvr>
                                        <p:cTn id="175" dur="26">
                                          <p:stCondLst>
                                            <p:cond delay="1312"/>
                                          </p:stCondLst>
                                        </p:cTn>
                                        <p:tgtEl>
                                          <p:spTgt spid="18"/>
                                        </p:tgtEl>
                                      </p:cBhvr>
                                      <p:to x="100000" y="80000"/>
                                    </p:animScale>
                                    <p:animScale>
                                      <p:cBhvr>
                                        <p:cTn id="176" dur="166" decel="50000">
                                          <p:stCondLst>
                                            <p:cond delay="1338"/>
                                          </p:stCondLst>
                                        </p:cTn>
                                        <p:tgtEl>
                                          <p:spTgt spid="18"/>
                                        </p:tgtEl>
                                      </p:cBhvr>
                                      <p:to x="100000" y="100000"/>
                                    </p:animScale>
                                    <p:animScale>
                                      <p:cBhvr>
                                        <p:cTn id="177" dur="26">
                                          <p:stCondLst>
                                            <p:cond delay="1642"/>
                                          </p:stCondLst>
                                        </p:cTn>
                                        <p:tgtEl>
                                          <p:spTgt spid="18"/>
                                        </p:tgtEl>
                                      </p:cBhvr>
                                      <p:to x="100000" y="90000"/>
                                    </p:animScale>
                                    <p:animScale>
                                      <p:cBhvr>
                                        <p:cTn id="178" dur="166" decel="50000">
                                          <p:stCondLst>
                                            <p:cond delay="1668"/>
                                          </p:stCondLst>
                                        </p:cTn>
                                        <p:tgtEl>
                                          <p:spTgt spid="18"/>
                                        </p:tgtEl>
                                      </p:cBhvr>
                                      <p:to x="100000" y="100000"/>
                                    </p:animScale>
                                    <p:animScale>
                                      <p:cBhvr>
                                        <p:cTn id="179" dur="26">
                                          <p:stCondLst>
                                            <p:cond delay="1808"/>
                                          </p:stCondLst>
                                        </p:cTn>
                                        <p:tgtEl>
                                          <p:spTgt spid="18"/>
                                        </p:tgtEl>
                                      </p:cBhvr>
                                      <p:to x="100000" y="95000"/>
                                    </p:animScale>
                                    <p:animScale>
                                      <p:cBhvr>
                                        <p:cTn id="180" dur="166" decel="50000">
                                          <p:stCondLst>
                                            <p:cond delay="1834"/>
                                          </p:stCondLst>
                                        </p:cTn>
                                        <p:tgtEl>
                                          <p:spTgt spid="18"/>
                                        </p:tgtEl>
                                      </p:cBhvr>
                                      <p:to x="100000" y="100000"/>
                                    </p:animScale>
                                  </p:childTnLst>
                                </p:cTn>
                              </p:par>
                              <p:par>
                                <p:cTn id="181" presetID="26" presetClass="entr" presetSubtype="0" fill="hold" nodeType="withEffect">
                                  <p:stCondLst>
                                    <p:cond delay="0"/>
                                  </p:stCondLst>
                                  <p:childTnLst>
                                    <p:set>
                                      <p:cBhvr>
                                        <p:cTn id="182" dur="1" fill="hold">
                                          <p:stCondLst>
                                            <p:cond delay="0"/>
                                          </p:stCondLst>
                                        </p:cTn>
                                        <p:tgtEl>
                                          <p:spTgt spid="25"/>
                                        </p:tgtEl>
                                        <p:attrNameLst>
                                          <p:attrName>style.visibility</p:attrName>
                                        </p:attrNameLst>
                                      </p:cBhvr>
                                      <p:to>
                                        <p:strVal val="visible"/>
                                      </p:to>
                                    </p:set>
                                    <p:animEffect transition="in" filter="wipe(down)">
                                      <p:cBhvr>
                                        <p:cTn id="183" dur="580">
                                          <p:stCondLst>
                                            <p:cond delay="0"/>
                                          </p:stCondLst>
                                        </p:cTn>
                                        <p:tgtEl>
                                          <p:spTgt spid="25"/>
                                        </p:tgtEl>
                                      </p:cBhvr>
                                    </p:animEffect>
                                    <p:anim calcmode="lin" valueType="num">
                                      <p:cBhvr>
                                        <p:cTn id="184"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89" dur="26">
                                          <p:stCondLst>
                                            <p:cond delay="650"/>
                                          </p:stCondLst>
                                        </p:cTn>
                                        <p:tgtEl>
                                          <p:spTgt spid="25"/>
                                        </p:tgtEl>
                                      </p:cBhvr>
                                      <p:to x="100000" y="60000"/>
                                    </p:animScale>
                                    <p:animScale>
                                      <p:cBhvr>
                                        <p:cTn id="190" dur="166" decel="50000">
                                          <p:stCondLst>
                                            <p:cond delay="676"/>
                                          </p:stCondLst>
                                        </p:cTn>
                                        <p:tgtEl>
                                          <p:spTgt spid="25"/>
                                        </p:tgtEl>
                                      </p:cBhvr>
                                      <p:to x="100000" y="100000"/>
                                    </p:animScale>
                                    <p:animScale>
                                      <p:cBhvr>
                                        <p:cTn id="191" dur="26">
                                          <p:stCondLst>
                                            <p:cond delay="1312"/>
                                          </p:stCondLst>
                                        </p:cTn>
                                        <p:tgtEl>
                                          <p:spTgt spid="25"/>
                                        </p:tgtEl>
                                      </p:cBhvr>
                                      <p:to x="100000" y="80000"/>
                                    </p:animScale>
                                    <p:animScale>
                                      <p:cBhvr>
                                        <p:cTn id="192" dur="166" decel="50000">
                                          <p:stCondLst>
                                            <p:cond delay="1338"/>
                                          </p:stCondLst>
                                        </p:cTn>
                                        <p:tgtEl>
                                          <p:spTgt spid="25"/>
                                        </p:tgtEl>
                                      </p:cBhvr>
                                      <p:to x="100000" y="100000"/>
                                    </p:animScale>
                                    <p:animScale>
                                      <p:cBhvr>
                                        <p:cTn id="193" dur="26">
                                          <p:stCondLst>
                                            <p:cond delay="1642"/>
                                          </p:stCondLst>
                                        </p:cTn>
                                        <p:tgtEl>
                                          <p:spTgt spid="25"/>
                                        </p:tgtEl>
                                      </p:cBhvr>
                                      <p:to x="100000" y="90000"/>
                                    </p:animScale>
                                    <p:animScale>
                                      <p:cBhvr>
                                        <p:cTn id="194" dur="166" decel="50000">
                                          <p:stCondLst>
                                            <p:cond delay="1668"/>
                                          </p:stCondLst>
                                        </p:cTn>
                                        <p:tgtEl>
                                          <p:spTgt spid="25"/>
                                        </p:tgtEl>
                                      </p:cBhvr>
                                      <p:to x="100000" y="100000"/>
                                    </p:animScale>
                                    <p:animScale>
                                      <p:cBhvr>
                                        <p:cTn id="195" dur="26">
                                          <p:stCondLst>
                                            <p:cond delay="1808"/>
                                          </p:stCondLst>
                                        </p:cTn>
                                        <p:tgtEl>
                                          <p:spTgt spid="25"/>
                                        </p:tgtEl>
                                      </p:cBhvr>
                                      <p:to x="100000" y="95000"/>
                                    </p:animScale>
                                    <p:animScale>
                                      <p:cBhvr>
                                        <p:cTn id="196" dur="166" decel="50000">
                                          <p:stCondLst>
                                            <p:cond delay="1834"/>
                                          </p:stCondLst>
                                        </p:cTn>
                                        <p:tgtEl>
                                          <p:spTgt spid="25"/>
                                        </p:tgtEl>
                                      </p:cBhvr>
                                      <p:to x="100000" y="100000"/>
                                    </p:animScale>
                                  </p:childTnLst>
                                </p:cTn>
                              </p:par>
                              <p:par>
                                <p:cTn id="197" presetID="26" presetClass="entr" presetSubtype="0" fill="hold" nodeType="withEffect">
                                  <p:stCondLst>
                                    <p:cond delay="0"/>
                                  </p:stCondLst>
                                  <p:childTnLst>
                                    <p:set>
                                      <p:cBhvr>
                                        <p:cTn id="198" dur="1" fill="hold">
                                          <p:stCondLst>
                                            <p:cond delay="0"/>
                                          </p:stCondLst>
                                        </p:cTn>
                                        <p:tgtEl>
                                          <p:spTgt spid="22"/>
                                        </p:tgtEl>
                                        <p:attrNameLst>
                                          <p:attrName>style.visibility</p:attrName>
                                        </p:attrNameLst>
                                      </p:cBhvr>
                                      <p:to>
                                        <p:strVal val="visible"/>
                                      </p:to>
                                    </p:set>
                                    <p:animEffect transition="in" filter="wipe(down)">
                                      <p:cBhvr>
                                        <p:cTn id="199" dur="580">
                                          <p:stCondLst>
                                            <p:cond delay="0"/>
                                          </p:stCondLst>
                                        </p:cTn>
                                        <p:tgtEl>
                                          <p:spTgt spid="22"/>
                                        </p:tgtEl>
                                      </p:cBhvr>
                                    </p:animEffect>
                                    <p:anim calcmode="lin" valueType="num">
                                      <p:cBhvr>
                                        <p:cTn id="200"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205" dur="26">
                                          <p:stCondLst>
                                            <p:cond delay="650"/>
                                          </p:stCondLst>
                                        </p:cTn>
                                        <p:tgtEl>
                                          <p:spTgt spid="22"/>
                                        </p:tgtEl>
                                      </p:cBhvr>
                                      <p:to x="100000" y="60000"/>
                                    </p:animScale>
                                    <p:animScale>
                                      <p:cBhvr>
                                        <p:cTn id="206" dur="166" decel="50000">
                                          <p:stCondLst>
                                            <p:cond delay="676"/>
                                          </p:stCondLst>
                                        </p:cTn>
                                        <p:tgtEl>
                                          <p:spTgt spid="22"/>
                                        </p:tgtEl>
                                      </p:cBhvr>
                                      <p:to x="100000" y="100000"/>
                                    </p:animScale>
                                    <p:animScale>
                                      <p:cBhvr>
                                        <p:cTn id="207" dur="26">
                                          <p:stCondLst>
                                            <p:cond delay="1312"/>
                                          </p:stCondLst>
                                        </p:cTn>
                                        <p:tgtEl>
                                          <p:spTgt spid="22"/>
                                        </p:tgtEl>
                                      </p:cBhvr>
                                      <p:to x="100000" y="80000"/>
                                    </p:animScale>
                                    <p:animScale>
                                      <p:cBhvr>
                                        <p:cTn id="208" dur="166" decel="50000">
                                          <p:stCondLst>
                                            <p:cond delay="1338"/>
                                          </p:stCondLst>
                                        </p:cTn>
                                        <p:tgtEl>
                                          <p:spTgt spid="22"/>
                                        </p:tgtEl>
                                      </p:cBhvr>
                                      <p:to x="100000" y="100000"/>
                                    </p:animScale>
                                    <p:animScale>
                                      <p:cBhvr>
                                        <p:cTn id="209" dur="26">
                                          <p:stCondLst>
                                            <p:cond delay="1642"/>
                                          </p:stCondLst>
                                        </p:cTn>
                                        <p:tgtEl>
                                          <p:spTgt spid="22"/>
                                        </p:tgtEl>
                                      </p:cBhvr>
                                      <p:to x="100000" y="90000"/>
                                    </p:animScale>
                                    <p:animScale>
                                      <p:cBhvr>
                                        <p:cTn id="210" dur="166" decel="50000">
                                          <p:stCondLst>
                                            <p:cond delay="1668"/>
                                          </p:stCondLst>
                                        </p:cTn>
                                        <p:tgtEl>
                                          <p:spTgt spid="22"/>
                                        </p:tgtEl>
                                      </p:cBhvr>
                                      <p:to x="100000" y="100000"/>
                                    </p:animScale>
                                    <p:animScale>
                                      <p:cBhvr>
                                        <p:cTn id="211" dur="26">
                                          <p:stCondLst>
                                            <p:cond delay="1808"/>
                                          </p:stCondLst>
                                        </p:cTn>
                                        <p:tgtEl>
                                          <p:spTgt spid="22"/>
                                        </p:tgtEl>
                                      </p:cBhvr>
                                      <p:to x="100000" y="95000"/>
                                    </p:animScale>
                                    <p:animScale>
                                      <p:cBhvr>
                                        <p:cTn id="212" dur="166" decel="50000">
                                          <p:stCondLst>
                                            <p:cond delay="1834"/>
                                          </p:stCondLst>
                                        </p:cTn>
                                        <p:tgtEl>
                                          <p:spTgt spid="22"/>
                                        </p:tgtEl>
                                      </p:cBhvr>
                                      <p:to x="100000" y="100000"/>
                                    </p:animScale>
                                  </p:childTnLst>
                                </p:cTn>
                              </p:par>
                              <p:par>
                                <p:cTn id="213" presetID="26" presetClass="entr" presetSubtype="0" fill="hold" nodeType="withEffect">
                                  <p:stCondLst>
                                    <p:cond delay="0"/>
                                  </p:stCondLst>
                                  <p:childTnLst>
                                    <p:set>
                                      <p:cBhvr>
                                        <p:cTn id="214" dur="1" fill="hold">
                                          <p:stCondLst>
                                            <p:cond delay="0"/>
                                          </p:stCondLst>
                                        </p:cTn>
                                        <p:tgtEl>
                                          <p:spTgt spid="21"/>
                                        </p:tgtEl>
                                        <p:attrNameLst>
                                          <p:attrName>style.visibility</p:attrName>
                                        </p:attrNameLst>
                                      </p:cBhvr>
                                      <p:to>
                                        <p:strVal val="visible"/>
                                      </p:to>
                                    </p:set>
                                    <p:animEffect transition="in" filter="wipe(down)">
                                      <p:cBhvr>
                                        <p:cTn id="215" dur="580">
                                          <p:stCondLst>
                                            <p:cond delay="0"/>
                                          </p:stCondLst>
                                        </p:cTn>
                                        <p:tgtEl>
                                          <p:spTgt spid="21"/>
                                        </p:tgtEl>
                                      </p:cBhvr>
                                    </p:animEffect>
                                    <p:anim calcmode="lin" valueType="num">
                                      <p:cBhvr>
                                        <p:cTn id="216"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221" dur="26">
                                          <p:stCondLst>
                                            <p:cond delay="650"/>
                                          </p:stCondLst>
                                        </p:cTn>
                                        <p:tgtEl>
                                          <p:spTgt spid="21"/>
                                        </p:tgtEl>
                                      </p:cBhvr>
                                      <p:to x="100000" y="60000"/>
                                    </p:animScale>
                                    <p:animScale>
                                      <p:cBhvr>
                                        <p:cTn id="222" dur="166" decel="50000">
                                          <p:stCondLst>
                                            <p:cond delay="676"/>
                                          </p:stCondLst>
                                        </p:cTn>
                                        <p:tgtEl>
                                          <p:spTgt spid="21"/>
                                        </p:tgtEl>
                                      </p:cBhvr>
                                      <p:to x="100000" y="100000"/>
                                    </p:animScale>
                                    <p:animScale>
                                      <p:cBhvr>
                                        <p:cTn id="223" dur="26">
                                          <p:stCondLst>
                                            <p:cond delay="1312"/>
                                          </p:stCondLst>
                                        </p:cTn>
                                        <p:tgtEl>
                                          <p:spTgt spid="21"/>
                                        </p:tgtEl>
                                      </p:cBhvr>
                                      <p:to x="100000" y="80000"/>
                                    </p:animScale>
                                    <p:animScale>
                                      <p:cBhvr>
                                        <p:cTn id="224" dur="166" decel="50000">
                                          <p:stCondLst>
                                            <p:cond delay="1338"/>
                                          </p:stCondLst>
                                        </p:cTn>
                                        <p:tgtEl>
                                          <p:spTgt spid="21"/>
                                        </p:tgtEl>
                                      </p:cBhvr>
                                      <p:to x="100000" y="100000"/>
                                    </p:animScale>
                                    <p:animScale>
                                      <p:cBhvr>
                                        <p:cTn id="225" dur="26">
                                          <p:stCondLst>
                                            <p:cond delay="1642"/>
                                          </p:stCondLst>
                                        </p:cTn>
                                        <p:tgtEl>
                                          <p:spTgt spid="21"/>
                                        </p:tgtEl>
                                      </p:cBhvr>
                                      <p:to x="100000" y="90000"/>
                                    </p:animScale>
                                    <p:animScale>
                                      <p:cBhvr>
                                        <p:cTn id="226" dur="166" decel="50000">
                                          <p:stCondLst>
                                            <p:cond delay="1668"/>
                                          </p:stCondLst>
                                        </p:cTn>
                                        <p:tgtEl>
                                          <p:spTgt spid="21"/>
                                        </p:tgtEl>
                                      </p:cBhvr>
                                      <p:to x="100000" y="100000"/>
                                    </p:animScale>
                                    <p:animScale>
                                      <p:cBhvr>
                                        <p:cTn id="227" dur="26">
                                          <p:stCondLst>
                                            <p:cond delay="1808"/>
                                          </p:stCondLst>
                                        </p:cTn>
                                        <p:tgtEl>
                                          <p:spTgt spid="21"/>
                                        </p:tgtEl>
                                      </p:cBhvr>
                                      <p:to x="100000" y="95000"/>
                                    </p:animScale>
                                    <p:animScale>
                                      <p:cBhvr>
                                        <p:cTn id="228" dur="166" decel="50000">
                                          <p:stCondLst>
                                            <p:cond delay="1834"/>
                                          </p:stCondLst>
                                        </p:cTn>
                                        <p:tgtEl>
                                          <p:spTgt spid="21"/>
                                        </p:tgtEl>
                                      </p:cBhvr>
                                      <p:to x="100000" y="100000"/>
                                    </p:animScale>
                                  </p:childTnLst>
                                </p:cTn>
                              </p:par>
                              <p:par>
                                <p:cTn id="229" presetID="26" presetClass="entr" presetSubtype="0" fill="hold" nodeType="withEffect">
                                  <p:stCondLst>
                                    <p:cond delay="0"/>
                                  </p:stCondLst>
                                  <p:childTnLst>
                                    <p:set>
                                      <p:cBhvr>
                                        <p:cTn id="230" dur="1" fill="hold">
                                          <p:stCondLst>
                                            <p:cond delay="0"/>
                                          </p:stCondLst>
                                        </p:cTn>
                                        <p:tgtEl>
                                          <p:spTgt spid="24"/>
                                        </p:tgtEl>
                                        <p:attrNameLst>
                                          <p:attrName>style.visibility</p:attrName>
                                        </p:attrNameLst>
                                      </p:cBhvr>
                                      <p:to>
                                        <p:strVal val="visible"/>
                                      </p:to>
                                    </p:set>
                                    <p:animEffect transition="in" filter="wipe(down)">
                                      <p:cBhvr>
                                        <p:cTn id="231" dur="580">
                                          <p:stCondLst>
                                            <p:cond delay="0"/>
                                          </p:stCondLst>
                                        </p:cTn>
                                        <p:tgtEl>
                                          <p:spTgt spid="24"/>
                                        </p:tgtEl>
                                      </p:cBhvr>
                                    </p:animEffect>
                                    <p:anim calcmode="lin" valueType="num">
                                      <p:cBhvr>
                                        <p:cTn id="232"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237" dur="26">
                                          <p:stCondLst>
                                            <p:cond delay="650"/>
                                          </p:stCondLst>
                                        </p:cTn>
                                        <p:tgtEl>
                                          <p:spTgt spid="24"/>
                                        </p:tgtEl>
                                      </p:cBhvr>
                                      <p:to x="100000" y="60000"/>
                                    </p:animScale>
                                    <p:animScale>
                                      <p:cBhvr>
                                        <p:cTn id="238" dur="166" decel="50000">
                                          <p:stCondLst>
                                            <p:cond delay="676"/>
                                          </p:stCondLst>
                                        </p:cTn>
                                        <p:tgtEl>
                                          <p:spTgt spid="24"/>
                                        </p:tgtEl>
                                      </p:cBhvr>
                                      <p:to x="100000" y="100000"/>
                                    </p:animScale>
                                    <p:animScale>
                                      <p:cBhvr>
                                        <p:cTn id="239" dur="26">
                                          <p:stCondLst>
                                            <p:cond delay="1312"/>
                                          </p:stCondLst>
                                        </p:cTn>
                                        <p:tgtEl>
                                          <p:spTgt spid="24"/>
                                        </p:tgtEl>
                                      </p:cBhvr>
                                      <p:to x="100000" y="80000"/>
                                    </p:animScale>
                                    <p:animScale>
                                      <p:cBhvr>
                                        <p:cTn id="240" dur="166" decel="50000">
                                          <p:stCondLst>
                                            <p:cond delay="1338"/>
                                          </p:stCondLst>
                                        </p:cTn>
                                        <p:tgtEl>
                                          <p:spTgt spid="24"/>
                                        </p:tgtEl>
                                      </p:cBhvr>
                                      <p:to x="100000" y="100000"/>
                                    </p:animScale>
                                    <p:animScale>
                                      <p:cBhvr>
                                        <p:cTn id="241" dur="26">
                                          <p:stCondLst>
                                            <p:cond delay="1642"/>
                                          </p:stCondLst>
                                        </p:cTn>
                                        <p:tgtEl>
                                          <p:spTgt spid="24"/>
                                        </p:tgtEl>
                                      </p:cBhvr>
                                      <p:to x="100000" y="90000"/>
                                    </p:animScale>
                                    <p:animScale>
                                      <p:cBhvr>
                                        <p:cTn id="242" dur="166" decel="50000">
                                          <p:stCondLst>
                                            <p:cond delay="1668"/>
                                          </p:stCondLst>
                                        </p:cTn>
                                        <p:tgtEl>
                                          <p:spTgt spid="24"/>
                                        </p:tgtEl>
                                      </p:cBhvr>
                                      <p:to x="100000" y="100000"/>
                                    </p:animScale>
                                    <p:animScale>
                                      <p:cBhvr>
                                        <p:cTn id="243" dur="26">
                                          <p:stCondLst>
                                            <p:cond delay="1808"/>
                                          </p:stCondLst>
                                        </p:cTn>
                                        <p:tgtEl>
                                          <p:spTgt spid="24"/>
                                        </p:tgtEl>
                                      </p:cBhvr>
                                      <p:to x="100000" y="95000"/>
                                    </p:animScale>
                                    <p:animScale>
                                      <p:cBhvr>
                                        <p:cTn id="244" dur="166" decel="50000">
                                          <p:stCondLst>
                                            <p:cond delay="1834"/>
                                          </p:stCondLst>
                                        </p:cTn>
                                        <p:tgtEl>
                                          <p:spTgt spid="24"/>
                                        </p:tgtEl>
                                      </p:cBhvr>
                                      <p:to x="100000" y="100000"/>
                                    </p:animScale>
                                  </p:childTnLst>
                                </p:cTn>
                              </p:par>
                              <p:par>
                                <p:cTn id="245" presetID="26" presetClass="entr" presetSubtype="0" fill="hold" nodeType="withEffect">
                                  <p:stCondLst>
                                    <p:cond delay="0"/>
                                  </p:stCondLst>
                                  <p:childTnLst>
                                    <p:set>
                                      <p:cBhvr>
                                        <p:cTn id="246" dur="1" fill="hold">
                                          <p:stCondLst>
                                            <p:cond delay="0"/>
                                          </p:stCondLst>
                                        </p:cTn>
                                        <p:tgtEl>
                                          <p:spTgt spid="23"/>
                                        </p:tgtEl>
                                        <p:attrNameLst>
                                          <p:attrName>style.visibility</p:attrName>
                                        </p:attrNameLst>
                                      </p:cBhvr>
                                      <p:to>
                                        <p:strVal val="visible"/>
                                      </p:to>
                                    </p:set>
                                    <p:animEffect transition="in" filter="wipe(down)">
                                      <p:cBhvr>
                                        <p:cTn id="247" dur="580">
                                          <p:stCondLst>
                                            <p:cond delay="0"/>
                                          </p:stCondLst>
                                        </p:cTn>
                                        <p:tgtEl>
                                          <p:spTgt spid="23"/>
                                        </p:tgtEl>
                                      </p:cBhvr>
                                    </p:animEffect>
                                    <p:anim calcmode="lin" valueType="num">
                                      <p:cBhvr>
                                        <p:cTn id="248"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253" dur="26">
                                          <p:stCondLst>
                                            <p:cond delay="650"/>
                                          </p:stCondLst>
                                        </p:cTn>
                                        <p:tgtEl>
                                          <p:spTgt spid="23"/>
                                        </p:tgtEl>
                                      </p:cBhvr>
                                      <p:to x="100000" y="60000"/>
                                    </p:animScale>
                                    <p:animScale>
                                      <p:cBhvr>
                                        <p:cTn id="254" dur="166" decel="50000">
                                          <p:stCondLst>
                                            <p:cond delay="676"/>
                                          </p:stCondLst>
                                        </p:cTn>
                                        <p:tgtEl>
                                          <p:spTgt spid="23"/>
                                        </p:tgtEl>
                                      </p:cBhvr>
                                      <p:to x="100000" y="100000"/>
                                    </p:animScale>
                                    <p:animScale>
                                      <p:cBhvr>
                                        <p:cTn id="255" dur="26">
                                          <p:stCondLst>
                                            <p:cond delay="1312"/>
                                          </p:stCondLst>
                                        </p:cTn>
                                        <p:tgtEl>
                                          <p:spTgt spid="23"/>
                                        </p:tgtEl>
                                      </p:cBhvr>
                                      <p:to x="100000" y="80000"/>
                                    </p:animScale>
                                    <p:animScale>
                                      <p:cBhvr>
                                        <p:cTn id="256" dur="166" decel="50000">
                                          <p:stCondLst>
                                            <p:cond delay="1338"/>
                                          </p:stCondLst>
                                        </p:cTn>
                                        <p:tgtEl>
                                          <p:spTgt spid="23"/>
                                        </p:tgtEl>
                                      </p:cBhvr>
                                      <p:to x="100000" y="100000"/>
                                    </p:animScale>
                                    <p:animScale>
                                      <p:cBhvr>
                                        <p:cTn id="257" dur="26">
                                          <p:stCondLst>
                                            <p:cond delay="1642"/>
                                          </p:stCondLst>
                                        </p:cTn>
                                        <p:tgtEl>
                                          <p:spTgt spid="23"/>
                                        </p:tgtEl>
                                      </p:cBhvr>
                                      <p:to x="100000" y="90000"/>
                                    </p:animScale>
                                    <p:animScale>
                                      <p:cBhvr>
                                        <p:cTn id="258" dur="166" decel="50000">
                                          <p:stCondLst>
                                            <p:cond delay="1668"/>
                                          </p:stCondLst>
                                        </p:cTn>
                                        <p:tgtEl>
                                          <p:spTgt spid="23"/>
                                        </p:tgtEl>
                                      </p:cBhvr>
                                      <p:to x="100000" y="100000"/>
                                    </p:animScale>
                                    <p:animScale>
                                      <p:cBhvr>
                                        <p:cTn id="259" dur="26">
                                          <p:stCondLst>
                                            <p:cond delay="1808"/>
                                          </p:stCondLst>
                                        </p:cTn>
                                        <p:tgtEl>
                                          <p:spTgt spid="23"/>
                                        </p:tgtEl>
                                      </p:cBhvr>
                                      <p:to x="100000" y="95000"/>
                                    </p:animScale>
                                    <p:animScale>
                                      <p:cBhvr>
                                        <p:cTn id="260" dur="166" decel="50000">
                                          <p:stCondLst>
                                            <p:cond delay="1834"/>
                                          </p:stCondLst>
                                        </p:cTn>
                                        <p:tgtEl>
                                          <p:spTgt spid="23"/>
                                        </p:tgtEl>
                                      </p:cBhvr>
                                      <p:to x="100000" y="100000"/>
                                    </p:animScale>
                                  </p:childTnLst>
                                </p:cTn>
                              </p:par>
                              <p:par>
                                <p:cTn id="261" presetID="26" presetClass="entr" presetSubtype="0" fill="hold" nodeType="withEffect">
                                  <p:stCondLst>
                                    <p:cond delay="0"/>
                                  </p:stCondLst>
                                  <p:childTnLst>
                                    <p:set>
                                      <p:cBhvr>
                                        <p:cTn id="262" dur="1" fill="hold">
                                          <p:stCondLst>
                                            <p:cond delay="0"/>
                                          </p:stCondLst>
                                        </p:cTn>
                                        <p:tgtEl>
                                          <p:spTgt spid="28"/>
                                        </p:tgtEl>
                                        <p:attrNameLst>
                                          <p:attrName>style.visibility</p:attrName>
                                        </p:attrNameLst>
                                      </p:cBhvr>
                                      <p:to>
                                        <p:strVal val="visible"/>
                                      </p:to>
                                    </p:set>
                                    <p:animEffect transition="in" filter="wipe(down)">
                                      <p:cBhvr>
                                        <p:cTn id="263" dur="580">
                                          <p:stCondLst>
                                            <p:cond delay="0"/>
                                          </p:stCondLst>
                                        </p:cTn>
                                        <p:tgtEl>
                                          <p:spTgt spid="28"/>
                                        </p:tgtEl>
                                      </p:cBhvr>
                                    </p:animEffect>
                                    <p:anim calcmode="lin" valueType="num">
                                      <p:cBhvr>
                                        <p:cTn id="264"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269" dur="26">
                                          <p:stCondLst>
                                            <p:cond delay="650"/>
                                          </p:stCondLst>
                                        </p:cTn>
                                        <p:tgtEl>
                                          <p:spTgt spid="28"/>
                                        </p:tgtEl>
                                      </p:cBhvr>
                                      <p:to x="100000" y="60000"/>
                                    </p:animScale>
                                    <p:animScale>
                                      <p:cBhvr>
                                        <p:cTn id="270" dur="166" decel="50000">
                                          <p:stCondLst>
                                            <p:cond delay="676"/>
                                          </p:stCondLst>
                                        </p:cTn>
                                        <p:tgtEl>
                                          <p:spTgt spid="28"/>
                                        </p:tgtEl>
                                      </p:cBhvr>
                                      <p:to x="100000" y="100000"/>
                                    </p:animScale>
                                    <p:animScale>
                                      <p:cBhvr>
                                        <p:cTn id="271" dur="26">
                                          <p:stCondLst>
                                            <p:cond delay="1312"/>
                                          </p:stCondLst>
                                        </p:cTn>
                                        <p:tgtEl>
                                          <p:spTgt spid="28"/>
                                        </p:tgtEl>
                                      </p:cBhvr>
                                      <p:to x="100000" y="80000"/>
                                    </p:animScale>
                                    <p:animScale>
                                      <p:cBhvr>
                                        <p:cTn id="272" dur="166" decel="50000">
                                          <p:stCondLst>
                                            <p:cond delay="1338"/>
                                          </p:stCondLst>
                                        </p:cTn>
                                        <p:tgtEl>
                                          <p:spTgt spid="28"/>
                                        </p:tgtEl>
                                      </p:cBhvr>
                                      <p:to x="100000" y="100000"/>
                                    </p:animScale>
                                    <p:animScale>
                                      <p:cBhvr>
                                        <p:cTn id="273" dur="26">
                                          <p:stCondLst>
                                            <p:cond delay="1642"/>
                                          </p:stCondLst>
                                        </p:cTn>
                                        <p:tgtEl>
                                          <p:spTgt spid="28"/>
                                        </p:tgtEl>
                                      </p:cBhvr>
                                      <p:to x="100000" y="90000"/>
                                    </p:animScale>
                                    <p:animScale>
                                      <p:cBhvr>
                                        <p:cTn id="274" dur="166" decel="50000">
                                          <p:stCondLst>
                                            <p:cond delay="1668"/>
                                          </p:stCondLst>
                                        </p:cTn>
                                        <p:tgtEl>
                                          <p:spTgt spid="28"/>
                                        </p:tgtEl>
                                      </p:cBhvr>
                                      <p:to x="100000" y="100000"/>
                                    </p:animScale>
                                    <p:animScale>
                                      <p:cBhvr>
                                        <p:cTn id="275" dur="26">
                                          <p:stCondLst>
                                            <p:cond delay="1808"/>
                                          </p:stCondLst>
                                        </p:cTn>
                                        <p:tgtEl>
                                          <p:spTgt spid="28"/>
                                        </p:tgtEl>
                                      </p:cBhvr>
                                      <p:to x="100000" y="95000"/>
                                    </p:animScale>
                                    <p:animScale>
                                      <p:cBhvr>
                                        <p:cTn id="276" dur="166" decel="50000">
                                          <p:stCondLst>
                                            <p:cond delay="1834"/>
                                          </p:stCondLst>
                                        </p:cTn>
                                        <p:tgtEl>
                                          <p:spTgt spid="28"/>
                                        </p:tgtEl>
                                      </p:cBhvr>
                                      <p:to x="100000" y="100000"/>
                                    </p:animScale>
                                  </p:childTnLst>
                                </p:cTn>
                              </p:par>
                              <p:par>
                                <p:cTn id="277" presetID="26" presetClass="entr" presetSubtype="0" fill="hold" nodeType="withEffect">
                                  <p:stCondLst>
                                    <p:cond delay="0"/>
                                  </p:stCondLst>
                                  <p:childTnLst>
                                    <p:set>
                                      <p:cBhvr>
                                        <p:cTn id="278" dur="1" fill="hold">
                                          <p:stCondLst>
                                            <p:cond delay="0"/>
                                          </p:stCondLst>
                                        </p:cTn>
                                        <p:tgtEl>
                                          <p:spTgt spid="27"/>
                                        </p:tgtEl>
                                        <p:attrNameLst>
                                          <p:attrName>style.visibility</p:attrName>
                                        </p:attrNameLst>
                                      </p:cBhvr>
                                      <p:to>
                                        <p:strVal val="visible"/>
                                      </p:to>
                                    </p:set>
                                    <p:animEffect transition="in" filter="wipe(down)">
                                      <p:cBhvr>
                                        <p:cTn id="279" dur="580">
                                          <p:stCondLst>
                                            <p:cond delay="0"/>
                                          </p:stCondLst>
                                        </p:cTn>
                                        <p:tgtEl>
                                          <p:spTgt spid="27"/>
                                        </p:tgtEl>
                                      </p:cBhvr>
                                    </p:animEffect>
                                    <p:anim calcmode="lin" valueType="num">
                                      <p:cBhvr>
                                        <p:cTn id="280"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281"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282"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283"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284"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285" dur="26">
                                          <p:stCondLst>
                                            <p:cond delay="650"/>
                                          </p:stCondLst>
                                        </p:cTn>
                                        <p:tgtEl>
                                          <p:spTgt spid="27"/>
                                        </p:tgtEl>
                                      </p:cBhvr>
                                      <p:to x="100000" y="60000"/>
                                    </p:animScale>
                                    <p:animScale>
                                      <p:cBhvr>
                                        <p:cTn id="286" dur="166" decel="50000">
                                          <p:stCondLst>
                                            <p:cond delay="676"/>
                                          </p:stCondLst>
                                        </p:cTn>
                                        <p:tgtEl>
                                          <p:spTgt spid="27"/>
                                        </p:tgtEl>
                                      </p:cBhvr>
                                      <p:to x="100000" y="100000"/>
                                    </p:animScale>
                                    <p:animScale>
                                      <p:cBhvr>
                                        <p:cTn id="287" dur="26">
                                          <p:stCondLst>
                                            <p:cond delay="1312"/>
                                          </p:stCondLst>
                                        </p:cTn>
                                        <p:tgtEl>
                                          <p:spTgt spid="27"/>
                                        </p:tgtEl>
                                      </p:cBhvr>
                                      <p:to x="100000" y="80000"/>
                                    </p:animScale>
                                    <p:animScale>
                                      <p:cBhvr>
                                        <p:cTn id="288" dur="166" decel="50000">
                                          <p:stCondLst>
                                            <p:cond delay="1338"/>
                                          </p:stCondLst>
                                        </p:cTn>
                                        <p:tgtEl>
                                          <p:spTgt spid="27"/>
                                        </p:tgtEl>
                                      </p:cBhvr>
                                      <p:to x="100000" y="100000"/>
                                    </p:animScale>
                                    <p:animScale>
                                      <p:cBhvr>
                                        <p:cTn id="289" dur="26">
                                          <p:stCondLst>
                                            <p:cond delay="1642"/>
                                          </p:stCondLst>
                                        </p:cTn>
                                        <p:tgtEl>
                                          <p:spTgt spid="27"/>
                                        </p:tgtEl>
                                      </p:cBhvr>
                                      <p:to x="100000" y="90000"/>
                                    </p:animScale>
                                    <p:animScale>
                                      <p:cBhvr>
                                        <p:cTn id="290" dur="166" decel="50000">
                                          <p:stCondLst>
                                            <p:cond delay="1668"/>
                                          </p:stCondLst>
                                        </p:cTn>
                                        <p:tgtEl>
                                          <p:spTgt spid="27"/>
                                        </p:tgtEl>
                                      </p:cBhvr>
                                      <p:to x="100000" y="100000"/>
                                    </p:animScale>
                                    <p:animScale>
                                      <p:cBhvr>
                                        <p:cTn id="291" dur="26">
                                          <p:stCondLst>
                                            <p:cond delay="1808"/>
                                          </p:stCondLst>
                                        </p:cTn>
                                        <p:tgtEl>
                                          <p:spTgt spid="27"/>
                                        </p:tgtEl>
                                      </p:cBhvr>
                                      <p:to x="100000" y="95000"/>
                                    </p:animScale>
                                    <p:animScale>
                                      <p:cBhvr>
                                        <p:cTn id="292" dur="166" decel="50000">
                                          <p:stCondLst>
                                            <p:cond delay="1834"/>
                                          </p:stCondLst>
                                        </p:cTn>
                                        <p:tgtEl>
                                          <p:spTgt spid="27"/>
                                        </p:tgtEl>
                                      </p:cBhvr>
                                      <p:to x="100000" y="100000"/>
                                    </p:animScale>
                                  </p:childTnLst>
                                </p:cTn>
                              </p:par>
                              <p:par>
                                <p:cTn id="293" presetID="26" presetClass="entr" presetSubtype="0" fill="hold" nodeType="withEffect">
                                  <p:stCondLst>
                                    <p:cond delay="0"/>
                                  </p:stCondLst>
                                  <p:childTnLst>
                                    <p:set>
                                      <p:cBhvr>
                                        <p:cTn id="294" dur="1" fill="hold">
                                          <p:stCondLst>
                                            <p:cond delay="0"/>
                                          </p:stCondLst>
                                        </p:cTn>
                                        <p:tgtEl>
                                          <p:spTgt spid="29"/>
                                        </p:tgtEl>
                                        <p:attrNameLst>
                                          <p:attrName>style.visibility</p:attrName>
                                        </p:attrNameLst>
                                      </p:cBhvr>
                                      <p:to>
                                        <p:strVal val="visible"/>
                                      </p:to>
                                    </p:set>
                                    <p:animEffect transition="in" filter="wipe(down)">
                                      <p:cBhvr>
                                        <p:cTn id="295" dur="580">
                                          <p:stCondLst>
                                            <p:cond delay="0"/>
                                          </p:stCondLst>
                                        </p:cTn>
                                        <p:tgtEl>
                                          <p:spTgt spid="29"/>
                                        </p:tgtEl>
                                      </p:cBhvr>
                                    </p:animEffect>
                                    <p:anim calcmode="lin" valueType="num">
                                      <p:cBhvr>
                                        <p:cTn id="296"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297"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298"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299"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300"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301" dur="26">
                                          <p:stCondLst>
                                            <p:cond delay="650"/>
                                          </p:stCondLst>
                                        </p:cTn>
                                        <p:tgtEl>
                                          <p:spTgt spid="29"/>
                                        </p:tgtEl>
                                      </p:cBhvr>
                                      <p:to x="100000" y="60000"/>
                                    </p:animScale>
                                    <p:animScale>
                                      <p:cBhvr>
                                        <p:cTn id="302" dur="166" decel="50000">
                                          <p:stCondLst>
                                            <p:cond delay="676"/>
                                          </p:stCondLst>
                                        </p:cTn>
                                        <p:tgtEl>
                                          <p:spTgt spid="29"/>
                                        </p:tgtEl>
                                      </p:cBhvr>
                                      <p:to x="100000" y="100000"/>
                                    </p:animScale>
                                    <p:animScale>
                                      <p:cBhvr>
                                        <p:cTn id="303" dur="26">
                                          <p:stCondLst>
                                            <p:cond delay="1312"/>
                                          </p:stCondLst>
                                        </p:cTn>
                                        <p:tgtEl>
                                          <p:spTgt spid="29"/>
                                        </p:tgtEl>
                                      </p:cBhvr>
                                      <p:to x="100000" y="80000"/>
                                    </p:animScale>
                                    <p:animScale>
                                      <p:cBhvr>
                                        <p:cTn id="304" dur="166" decel="50000">
                                          <p:stCondLst>
                                            <p:cond delay="1338"/>
                                          </p:stCondLst>
                                        </p:cTn>
                                        <p:tgtEl>
                                          <p:spTgt spid="29"/>
                                        </p:tgtEl>
                                      </p:cBhvr>
                                      <p:to x="100000" y="100000"/>
                                    </p:animScale>
                                    <p:animScale>
                                      <p:cBhvr>
                                        <p:cTn id="305" dur="26">
                                          <p:stCondLst>
                                            <p:cond delay="1642"/>
                                          </p:stCondLst>
                                        </p:cTn>
                                        <p:tgtEl>
                                          <p:spTgt spid="29"/>
                                        </p:tgtEl>
                                      </p:cBhvr>
                                      <p:to x="100000" y="90000"/>
                                    </p:animScale>
                                    <p:animScale>
                                      <p:cBhvr>
                                        <p:cTn id="306" dur="166" decel="50000">
                                          <p:stCondLst>
                                            <p:cond delay="1668"/>
                                          </p:stCondLst>
                                        </p:cTn>
                                        <p:tgtEl>
                                          <p:spTgt spid="29"/>
                                        </p:tgtEl>
                                      </p:cBhvr>
                                      <p:to x="100000" y="100000"/>
                                    </p:animScale>
                                    <p:animScale>
                                      <p:cBhvr>
                                        <p:cTn id="307" dur="26">
                                          <p:stCondLst>
                                            <p:cond delay="1808"/>
                                          </p:stCondLst>
                                        </p:cTn>
                                        <p:tgtEl>
                                          <p:spTgt spid="29"/>
                                        </p:tgtEl>
                                      </p:cBhvr>
                                      <p:to x="100000" y="95000"/>
                                    </p:animScale>
                                    <p:animScale>
                                      <p:cBhvr>
                                        <p:cTn id="308" dur="166" decel="50000">
                                          <p:stCondLst>
                                            <p:cond delay="1834"/>
                                          </p:stCondLst>
                                        </p:cTn>
                                        <p:tgtEl>
                                          <p:spTgt spid="29"/>
                                        </p:tgtEl>
                                      </p:cBhvr>
                                      <p:to x="100000" y="100000"/>
                                    </p:animScale>
                                  </p:childTnLst>
                                </p:cTn>
                              </p:par>
                              <p:par>
                                <p:cTn id="309" presetID="26" presetClass="entr" presetSubtype="0" fill="hold" nodeType="withEffect">
                                  <p:stCondLst>
                                    <p:cond delay="0"/>
                                  </p:stCondLst>
                                  <p:childTnLst>
                                    <p:set>
                                      <p:cBhvr>
                                        <p:cTn id="310" dur="1" fill="hold">
                                          <p:stCondLst>
                                            <p:cond delay="0"/>
                                          </p:stCondLst>
                                        </p:cTn>
                                        <p:tgtEl>
                                          <p:spTgt spid="30"/>
                                        </p:tgtEl>
                                        <p:attrNameLst>
                                          <p:attrName>style.visibility</p:attrName>
                                        </p:attrNameLst>
                                      </p:cBhvr>
                                      <p:to>
                                        <p:strVal val="visible"/>
                                      </p:to>
                                    </p:set>
                                    <p:animEffect transition="in" filter="wipe(down)">
                                      <p:cBhvr>
                                        <p:cTn id="311" dur="580">
                                          <p:stCondLst>
                                            <p:cond delay="0"/>
                                          </p:stCondLst>
                                        </p:cTn>
                                        <p:tgtEl>
                                          <p:spTgt spid="30"/>
                                        </p:tgtEl>
                                      </p:cBhvr>
                                    </p:animEffect>
                                    <p:anim calcmode="lin" valueType="num">
                                      <p:cBhvr>
                                        <p:cTn id="312"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313"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314"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315"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316"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317" dur="26">
                                          <p:stCondLst>
                                            <p:cond delay="650"/>
                                          </p:stCondLst>
                                        </p:cTn>
                                        <p:tgtEl>
                                          <p:spTgt spid="30"/>
                                        </p:tgtEl>
                                      </p:cBhvr>
                                      <p:to x="100000" y="60000"/>
                                    </p:animScale>
                                    <p:animScale>
                                      <p:cBhvr>
                                        <p:cTn id="318" dur="166" decel="50000">
                                          <p:stCondLst>
                                            <p:cond delay="676"/>
                                          </p:stCondLst>
                                        </p:cTn>
                                        <p:tgtEl>
                                          <p:spTgt spid="30"/>
                                        </p:tgtEl>
                                      </p:cBhvr>
                                      <p:to x="100000" y="100000"/>
                                    </p:animScale>
                                    <p:animScale>
                                      <p:cBhvr>
                                        <p:cTn id="319" dur="26">
                                          <p:stCondLst>
                                            <p:cond delay="1312"/>
                                          </p:stCondLst>
                                        </p:cTn>
                                        <p:tgtEl>
                                          <p:spTgt spid="30"/>
                                        </p:tgtEl>
                                      </p:cBhvr>
                                      <p:to x="100000" y="80000"/>
                                    </p:animScale>
                                    <p:animScale>
                                      <p:cBhvr>
                                        <p:cTn id="320" dur="166" decel="50000">
                                          <p:stCondLst>
                                            <p:cond delay="1338"/>
                                          </p:stCondLst>
                                        </p:cTn>
                                        <p:tgtEl>
                                          <p:spTgt spid="30"/>
                                        </p:tgtEl>
                                      </p:cBhvr>
                                      <p:to x="100000" y="100000"/>
                                    </p:animScale>
                                    <p:animScale>
                                      <p:cBhvr>
                                        <p:cTn id="321" dur="26">
                                          <p:stCondLst>
                                            <p:cond delay="1642"/>
                                          </p:stCondLst>
                                        </p:cTn>
                                        <p:tgtEl>
                                          <p:spTgt spid="30"/>
                                        </p:tgtEl>
                                      </p:cBhvr>
                                      <p:to x="100000" y="90000"/>
                                    </p:animScale>
                                    <p:animScale>
                                      <p:cBhvr>
                                        <p:cTn id="322" dur="166" decel="50000">
                                          <p:stCondLst>
                                            <p:cond delay="1668"/>
                                          </p:stCondLst>
                                        </p:cTn>
                                        <p:tgtEl>
                                          <p:spTgt spid="30"/>
                                        </p:tgtEl>
                                      </p:cBhvr>
                                      <p:to x="100000" y="100000"/>
                                    </p:animScale>
                                    <p:animScale>
                                      <p:cBhvr>
                                        <p:cTn id="323" dur="26">
                                          <p:stCondLst>
                                            <p:cond delay="1808"/>
                                          </p:stCondLst>
                                        </p:cTn>
                                        <p:tgtEl>
                                          <p:spTgt spid="30"/>
                                        </p:tgtEl>
                                      </p:cBhvr>
                                      <p:to x="100000" y="95000"/>
                                    </p:animScale>
                                    <p:animScale>
                                      <p:cBhvr>
                                        <p:cTn id="324" dur="166" decel="50000">
                                          <p:stCondLst>
                                            <p:cond delay="1834"/>
                                          </p:stCondLst>
                                        </p:cTn>
                                        <p:tgtEl>
                                          <p:spTgt spid="30"/>
                                        </p:tgtEl>
                                      </p:cBhvr>
                                      <p:to x="100000" y="100000"/>
                                    </p:animScale>
                                  </p:childTnLst>
                                </p:cTn>
                              </p:par>
                              <p:par>
                                <p:cTn id="325" presetID="26" presetClass="entr" presetSubtype="0" fill="hold" nodeType="withEffect">
                                  <p:stCondLst>
                                    <p:cond delay="0"/>
                                  </p:stCondLst>
                                  <p:childTnLst>
                                    <p:set>
                                      <p:cBhvr>
                                        <p:cTn id="326" dur="1" fill="hold">
                                          <p:stCondLst>
                                            <p:cond delay="0"/>
                                          </p:stCondLst>
                                        </p:cTn>
                                        <p:tgtEl>
                                          <p:spTgt spid="31"/>
                                        </p:tgtEl>
                                        <p:attrNameLst>
                                          <p:attrName>style.visibility</p:attrName>
                                        </p:attrNameLst>
                                      </p:cBhvr>
                                      <p:to>
                                        <p:strVal val="visible"/>
                                      </p:to>
                                    </p:set>
                                    <p:animEffect transition="in" filter="wipe(down)">
                                      <p:cBhvr>
                                        <p:cTn id="327" dur="580">
                                          <p:stCondLst>
                                            <p:cond delay="0"/>
                                          </p:stCondLst>
                                        </p:cTn>
                                        <p:tgtEl>
                                          <p:spTgt spid="31"/>
                                        </p:tgtEl>
                                      </p:cBhvr>
                                    </p:animEffect>
                                    <p:anim calcmode="lin" valueType="num">
                                      <p:cBhvr>
                                        <p:cTn id="328"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329"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330"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331"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332"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333" dur="26">
                                          <p:stCondLst>
                                            <p:cond delay="650"/>
                                          </p:stCondLst>
                                        </p:cTn>
                                        <p:tgtEl>
                                          <p:spTgt spid="31"/>
                                        </p:tgtEl>
                                      </p:cBhvr>
                                      <p:to x="100000" y="60000"/>
                                    </p:animScale>
                                    <p:animScale>
                                      <p:cBhvr>
                                        <p:cTn id="334" dur="166" decel="50000">
                                          <p:stCondLst>
                                            <p:cond delay="676"/>
                                          </p:stCondLst>
                                        </p:cTn>
                                        <p:tgtEl>
                                          <p:spTgt spid="31"/>
                                        </p:tgtEl>
                                      </p:cBhvr>
                                      <p:to x="100000" y="100000"/>
                                    </p:animScale>
                                    <p:animScale>
                                      <p:cBhvr>
                                        <p:cTn id="335" dur="26">
                                          <p:stCondLst>
                                            <p:cond delay="1312"/>
                                          </p:stCondLst>
                                        </p:cTn>
                                        <p:tgtEl>
                                          <p:spTgt spid="31"/>
                                        </p:tgtEl>
                                      </p:cBhvr>
                                      <p:to x="100000" y="80000"/>
                                    </p:animScale>
                                    <p:animScale>
                                      <p:cBhvr>
                                        <p:cTn id="336" dur="166" decel="50000">
                                          <p:stCondLst>
                                            <p:cond delay="1338"/>
                                          </p:stCondLst>
                                        </p:cTn>
                                        <p:tgtEl>
                                          <p:spTgt spid="31"/>
                                        </p:tgtEl>
                                      </p:cBhvr>
                                      <p:to x="100000" y="100000"/>
                                    </p:animScale>
                                    <p:animScale>
                                      <p:cBhvr>
                                        <p:cTn id="337" dur="26">
                                          <p:stCondLst>
                                            <p:cond delay="1642"/>
                                          </p:stCondLst>
                                        </p:cTn>
                                        <p:tgtEl>
                                          <p:spTgt spid="31"/>
                                        </p:tgtEl>
                                      </p:cBhvr>
                                      <p:to x="100000" y="90000"/>
                                    </p:animScale>
                                    <p:animScale>
                                      <p:cBhvr>
                                        <p:cTn id="338" dur="166" decel="50000">
                                          <p:stCondLst>
                                            <p:cond delay="1668"/>
                                          </p:stCondLst>
                                        </p:cTn>
                                        <p:tgtEl>
                                          <p:spTgt spid="31"/>
                                        </p:tgtEl>
                                      </p:cBhvr>
                                      <p:to x="100000" y="100000"/>
                                    </p:animScale>
                                    <p:animScale>
                                      <p:cBhvr>
                                        <p:cTn id="339" dur="26">
                                          <p:stCondLst>
                                            <p:cond delay="1808"/>
                                          </p:stCondLst>
                                        </p:cTn>
                                        <p:tgtEl>
                                          <p:spTgt spid="31"/>
                                        </p:tgtEl>
                                      </p:cBhvr>
                                      <p:to x="100000" y="95000"/>
                                    </p:animScale>
                                    <p:animScale>
                                      <p:cBhvr>
                                        <p:cTn id="340" dur="166" decel="50000">
                                          <p:stCondLst>
                                            <p:cond delay="1834"/>
                                          </p:stCondLst>
                                        </p:cTn>
                                        <p:tgtEl>
                                          <p:spTgt spid="3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94" y="188479"/>
            <a:ext cx="7064055" cy="1249755"/>
          </a:xfrm>
        </p:spPr>
        <p:txBody>
          <a:bodyPr/>
          <a:lstStyle/>
          <a:p>
            <a:r>
              <a:rPr lang="en-US" b="1" dirty="0"/>
              <a:t>What This Means Locally</a:t>
            </a:r>
          </a:p>
        </p:txBody>
      </p:sp>
      <p:sp>
        <p:nvSpPr>
          <p:cNvPr id="3" name="Content Placeholder 2"/>
          <p:cNvSpPr>
            <a:spLocks noGrp="1"/>
          </p:cNvSpPr>
          <p:nvPr>
            <p:ph idx="1"/>
          </p:nvPr>
        </p:nvSpPr>
        <p:spPr>
          <a:xfrm>
            <a:off x="628649" y="2543645"/>
            <a:ext cx="7886700" cy="4159411"/>
          </a:xfrm>
        </p:spPr>
        <p:txBody>
          <a:bodyPr/>
          <a:lstStyle/>
          <a:p>
            <a:r>
              <a:rPr lang="en-US" sz="3200" dirty="0"/>
              <a:t>More prepared public</a:t>
            </a:r>
          </a:p>
          <a:p>
            <a:pPr lvl="1"/>
            <a:r>
              <a:rPr lang="en-US" sz="2800" dirty="0"/>
              <a:t>Improved geo-targeting</a:t>
            </a:r>
          </a:p>
          <a:p>
            <a:pPr lvl="1"/>
            <a:r>
              <a:rPr lang="en-US" sz="2800" dirty="0"/>
              <a:t>Spanish alerts</a:t>
            </a:r>
          </a:p>
          <a:p>
            <a:pPr lvl="1"/>
            <a:r>
              <a:rPr lang="en-US" sz="2800" dirty="0"/>
              <a:t>Available on a wide range of devices</a:t>
            </a:r>
          </a:p>
          <a:p>
            <a:pPr lvl="1"/>
            <a:r>
              <a:rPr lang="en-US" sz="2800" dirty="0"/>
              <a:t>More available information</a:t>
            </a:r>
          </a:p>
          <a:p>
            <a:pPr lvl="1"/>
            <a:endParaRPr lang="en-US" dirty="0"/>
          </a:p>
        </p:txBody>
      </p:sp>
      <p:sp>
        <p:nvSpPr>
          <p:cNvPr id="4" name="TextBox 3"/>
          <p:cNvSpPr txBox="1"/>
          <p:nvPr/>
        </p:nvSpPr>
        <p:spPr>
          <a:xfrm>
            <a:off x="8598716" y="6467912"/>
            <a:ext cx="402671" cy="369332"/>
          </a:xfrm>
          <a:prstGeom prst="rect">
            <a:avLst/>
          </a:prstGeom>
          <a:noFill/>
        </p:spPr>
        <p:txBody>
          <a:bodyPr wrap="square" rtlCol="0">
            <a:spAutoFit/>
          </a:bodyPr>
          <a:lstStyle/>
          <a:p>
            <a:r>
              <a:rPr lang="en-US" dirty="0"/>
              <a:t>5</a:t>
            </a:r>
          </a:p>
        </p:txBody>
      </p:sp>
    </p:spTree>
    <p:extLst>
      <p:ext uri="{BB962C8B-B14F-4D97-AF65-F5344CB8AC3E}">
        <p14:creationId xmlns:p14="http://schemas.microsoft.com/office/powerpoint/2010/main" val="3827853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94" y="178088"/>
            <a:ext cx="7064055" cy="1249755"/>
          </a:xfrm>
        </p:spPr>
        <p:txBody>
          <a:bodyPr/>
          <a:lstStyle/>
          <a:p>
            <a:r>
              <a:rPr lang="en-US" b="1" dirty="0"/>
              <a:t>Recommendations	</a:t>
            </a:r>
          </a:p>
        </p:txBody>
      </p:sp>
      <p:sp>
        <p:nvSpPr>
          <p:cNvPr id="3" name="Content Placeholder 2"/>
          <p:cNvSpPr>
            <a:spLocks noGrp="1"/>
          </p:cNvSpPr>
          <p:nvPr>
            <p:ph idx="1"/>
          </p:nvPr>
        </p:nvSpPr>
        <p:spPr>
          <a:xfrm>
            <a:off x="628650" y="2017551"/>
            <a:ext cx="7886700" cy="4621244"/>
          </a:xfrm>
        </p:spPr>
        <p:txBody>
          <a:bodyPr>
            <a:normAutofit lnSpcReduction="10000"/>
          </a:bodyPr>
          <a:lstStyle/>
          <a:p>
            <a:r>
              <a:rPr lang="en-US" dirty="0"/>
              <a:t>Technical Enhancements to EAS</a:t>
            </a:r>
          </a:p>
          <a:p>
            <a:r>
              <a:rPr lang="en-US" dirty="0"/>
              <a:t>Improve Geographic Targeting on Mobile and Stationary Devices</a:t>
            </a:r>
          </a:p>
          <a:p>
            <a:r>
              <a:rPr lang="en-US" dirty="0"/>
              <a:t>Alerting Devices Should Leverage Common Alerting Protocol to Convey Impact to the Alert Recipient</a:t>
            </a:r>
          </a:p>
          <a:p>
            <a:r>
              <a:rPr lang="en-US" dirty="0"/>
              <a:t>Increase the Delivery Speed of Alert Information to Alert Redistributors</a:t>
            </a:r>
          </a:p>
          <a:p>
            <a:r>
              <a:rPr lang="en-US" dirty="0"/>
              <a:t>Enhance Public Alerting Systems with Multimedia Which Facilitates Public Action-taking</a:t>
            </a:r>
          </a:p>
        </p:txBody>
      </p:sp>
      <p:sp>
        <p:nvSpPr>
          <p:cNvPr id="4" name="TextBox 3"/>
          <p:cNvSpPr txBox="1"/>
          <p:nvPr/>
        </p:nvSpPr>
        <p:spPr>
          <a:xfrm>
            <a:off x="8347046" y="6325299"/>
            <a:ext cx="671119" cy="369332"/>
          </a:xfrm>
          <a:prstGeom prst="rect">
            <a:avLst/>
          </a:prstGeom>
          <a:noFill/>
        </p:spPr>
        <p:txBody>
          <a:bodyPr wrap="square" rtlCol="0">
            <a:spAutoFit/>
          </a:bodyPr>
          <a:lstStyle/>
          <a:p>
            <a:r>
              <a:rPr lang="en-US" dirty="0"/>
              <a:t>6</a:t>
            </a:r>
          </a:p>
        </p:txBody>
      </p:sp>
    </p:spTree>
    <p:extLst>
      <p:ext uri="{BB962C8B-B14F-4D97-AF65-F5344CB8AC3E}">
        <p14:creationId xmlns:p14="http://schemas.microsoft.com/office/powerpoint/2010/main" val="152606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94" y="157306"/>
            <a:ext cx="7064055" cy="1249755"/>
          </a:xfrm>
        </p:spPr>
        <p:txBody>
          <a:bodyPr>
            <a:normAutofit/>
          </a:bodyPr>
          <a:lstStyle/>
          <a:p>
            <a:r>
              <a:rPr lang="en-US" b="1" dirty="0"/>
              <a:t>Recommendations (cont.)</a:t>
            </a:r>
          </a:p>
        </p:txBody>
      </p:sp>
      <p:sp>
        <p:nvSpPr>
          <p:cNvPr id="3" name="Content Placeholder 2"/>
          <p:cNvSpPr>
            <a:spLocks noGrp="1"/>
          </p:cNvSpPr>
          <p:nvPr>
            <p:ph idx="1"/>
          </p:nvPr>
        </p:nvSpPr>
        <p:spPr/>
        <p:txBody>
          <a:bodyPr/>
          <a:lstStyle/>
          <a:p>
            <a:r>
              <a:rPr lang="en-US" dirty="0"/>
              <a:t>Make Public Alerting Systems Resilient and Redundant</a:t>
            </a:r>
          </a:p>
          <a:p>
            <a:r>
              <a:rPr lang="en-US" dirty="0"/>
              <a:t>Improve the Accessibility of Alert Information for All People</a:t>
            </a:r>
          </a:p>
          <a:p>
            <a:r>
              <a:rPr lang="en-US" dirty="0"/>
              <a:t>Improve the Accessibility of Actionable Alert Information for Individuals Who Are the Deaf or Hard of Hearing</a:t>
            </a:r>
          </a:p>
          <a:p>
            <a:r>
              <a:rPr lang="en-US" dirty="0"/>
              <a:t>Improve the Accessibility of Alert Information for the Blind and Visually Impaired </a:t>
            </a:r>
          </a:p>
        </p:txBody>
      </p:sp>
      <p:sp>
        <p:nvSpPr>
          <p:cNvPr id="4" name="TextBox 3"/>
          <p:cNvSpPr txBox="1"/>
          <p:nvPr/>
        </p:nvSpPr>
        <p:spPr>
          <a:xfrm>
            <a:off x="8640661" y="6467912"/>
            <a:ext cx="385893" cy="369332"/>
          </a:xfrm>
          <a:prstGeom prst="rect">
            <a:avLst/>
          </a:prstGeom>
          <a:noFill/>
        </p:spPr>
        <p:txBody>
          <a:bodyPr wrap="square" rtlCol="0">
            <a:spAutoFit/>
          </a:bodyPr>
          <a:lstStyle/>
          <a:p>
            <a:r>
              <a:rPr lang="en-US" dirty="0"/>
              <a:t>7</a:t>
            </a:r>
          </a:p>
        </p:txBody>
      </p:sp>
    </p:spTree>
    <p:extLst>
      <p:ext uri="{BB962C8B-B14F-4D97-AF65-F5344CB8AC3E}">
        <p14:creationId xmlns:p14="http://schemas.microsoft.com/office/powerpoint/2010/main" val="365097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294" y="198870"/>
            <a:ext cx="7064055" cy="1249755"/>
          </a:xfrm>
        </p:spPr>
        <p:txBody>
          <a:bodyPr>
            <a:normAutofit/>
          </a:bodyPr>
          <a:lstStyle/>
          <a:p>
            <a:r>
              <a:rPr lang="en-US" b="1" dirty="0"/>
              <a:t>Recommendations (cont.)</a:t>
            </a:r>
          </a:p>
        </p:txBody>
      </p:sp>
      <p:sp>
        <p:nvSpPr>
          <p:cNvPr id="3" name="Content Placeholder 2"/>
          <p:cNvSpPr>
            <a:spLocks noGrp="1"/>
          </p:cNvSpPr>
          <p:nvPr>
            <p:ph idx="1"/>
          </p:nvPr>
        </p:nvSpPr>
        <p:spPr>
          <a:xfrm>
            <a:off x="628650" y="2017551"/>
            <a:ext cx="7886700" cy="4483457"/>
          </a:xfrm>
        </p:spPr>
        <p:txBody>
          <a:bodyPr>
            <a:normAutofit lnSpcReduction="10000"/>
          </a:bodyPr>
          <a:lstStyle/>
          <a:p>
            <a:r>
              <a:rPr lang="en-US" dirty="0"/>
              <a:t>Increase Outreach to Encourage the Integration of Public Alert Information Across Consumer Electronics, Electronic Media, and Public Displays</a:t>
            </a:r>
          </a:p>
          <a:p>
            <a:r>
              <a:rPr lang="en-US" dirty="0"/>
              <a:t>Continue Research on Improvements to Public Alerting</a:t>
            </a:r>
          </a:p>
          <a:p>
            <a:r>
              <a:rPr lang="en-US" dirty="0"/>
              <a:t>Make Alerting Systems Capable of Handling a Real-Time Stream of Alert Information</a:t>
            </a:r>
          </a:p>
          <a:p>
            <a:r>
              <a:rPr lang="en-US" dirty="0"/>
              <a:t>Improve Alerting by Leveraging Enhancements to the Common Alerting Protocol (CAP) Standard</a:t>
            </a:r>
          </a:p>
        </p:txBody>
      </p:sp>
      <p:sp>
        <p:nvSpPr>
          <p:cNvPr id="4" name="TextBox 3"/>
          <p:cNvSpPr txBox="1"/>
          <p:nvPr/>
        </p:nvSpPr>
        <p:spPr>
          <a:xfrm>
            <a:off x="8456103" y="6325299"/>
            <a:ext cx="469783" cy="377505"/>
          </a:xfrm>
          <a:prstGeom prst="rect">
            <a:avLst/>
          </a:prstGeom>
          <a:noFill/>
        </p:spPr>
        <p:txBody>
          <a:bodyPr wrap="square" rtlCol="0">
            <a:spAutoFit/>
          </a:bodyPr>
          <a:lstStyle/>
          <a:p>
            <a:r>
              <a:rPr lang="en-US" dirty="0"/>
              <a:t>8</a:t>
            </a:r>
          </a:p>
        </p:txBody>
      </p:sp>
    </p:spTree>
    <p:extLst>
      <p:ext uri="{BB962C8B-B14F-4D97-AF65-F5344CB8AC3E}">
        <p14:creationId xmlns:p14="http://schemas.microsoft.com/office/powerpoint/2010/main" val="3073392019"/>
      </p:ext>
    </p:extLst>
  </p:cSld>
  <p:clrMapOvr>
    <a:masterClrMapping/>
  </p:clrMapOvr>
</p:sld>
</file>

<file path=ppt/theme/theme1.xml><?xml version="1.0" encoding="utf-8"?>
<a:theme xmlns:a="http://schemas.openxmlformats.org/drawingml/2006/main" name="Office Theme">
  <a:themeElements>
    <a:clrScheme name="Custom 1">
      <a:dk1>
        <a:srgbClr val="333E48"/>
      </a:dk1>
      <a:lt1>
        <a:sysClr val="window" lastClr="FFFFFF"/>
      </a:lt1>
      <a:dk2>
        <a:srgbClr val="1B3668"/>
      </a:dk2>
      <a:lt2>
        <a:srgbClr val="909C9C"/>
      </a:lt2>
      <a:accent1>
        <a:srgbClr val="007B8A"/>
      </a:accent1>
      <a:accent2>
        <a:srgbClr val="FF6C0C"/>
      </a:accent2>
      <a:accent3>
        <a:srgbClr val="63A70A"/>
      </a:accent3>
      <a:accent4>
        <a:srgbClr val="FFD100"/>
      </a:accent4>
      <a:accent5>
        <a:srgbClr val="5C6670"/>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
      <a:dk1>
        <a:srgbClr val="333E48"/>
      </a:dk1>
      <a:lt1>
        <a:sysClr val="window" lastClr="FFFFFF"/>
      </a:lt1>
      <a:dk2>
        <a:srgbClr val="1B3668"/>
      </a:dk2>
      <a:lt2>
        <a:srgbClr val="909C9C"/>
      </a:lt2>
      <a:accent1>
        <a:srgbClr val="007B8A"/>
      </a:accent1>
      <a:accent2>
        <a:srgbClr val="FF6C0C"/>
      </a:accent2>
      <a:accent3>
        <a:srgbClr val="63A70A"/>
      </a:accent3>
      <a:accent4>
        <a:srgbClr val="FFD100"/>
      </a:accent4>
      <a:accent5>
        <a:srgbClr val="5C6670"/>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7667</TotalTime>
  <Words>1055</Words>
  <Application>Microsoft Office PowerPoint</Application>
  <PresentationFormat>On-screen Show (4:3)</PresentationFormat>
  <Paragraphs>124</Paragraphs>
  <Slides>12</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Office Theme</vt:lpstr>
      <vt:lpstr>1_Office Theme</vt:lpstr>
      <vt:lpstr>Houston Public Safety &amp; Homeland Security Committee WEA Updates</vt:lpstr>
      <vt:lpstr>Agenda</vt:lpstr>
      <vt:lpstr>What is WEA</vt:lpstr>
      <vt:lpstr>Major WEA Changes</vt:lpstr>
      <vt:lpstr>Advocacy to Date </vt:lpstr>
      <vt:lpstr>What This Means Locally</vt:lpstr>
      <vt:lpstr>Recommendations </vt:lpstr>
      <vt:lpstr>Recommendations (cont.)</vt:lpstr>
      <vt:lpstr>Recommendations (cont.)</vt:lpstr>
      <vt:lpstr>Recommendations (cont.)</vt:lpstr>
      <vt:lpstr>Questions?</vt:lpstr>
      <vt:lpstr>Houston Public Safety &amp; Homeland Security Committee WEA Updates</vt:lpstr>
    </vt:vector>
  </TitlesOfParts>
  <Company>Harris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Hurricane Harvey Recovery Fairs</dc:title>
  <dc:creator>Frazee, Hallie (HCOHSEM)</dc:creator>
  <cp:lastModifiedBy>Thorp, Laura - CNL</cp:lastModifiedBy>
  <cp:revision>99</cp:revision>
  <cp:lastPrinted>2018-07-24T17:36:00Z</cp:lastPrinted>
  <dcterms:created xsi:type="dcterms:W3CDTF">2017-10-25T18:05:10Z</dcterms:created>
  <dcterms:modified xsi:type="dcterms:W3CDTF">2018-08-13T18:42:24Z</dcterms:modified>
</cp:coreProperties>
</file>