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22" r:id="rId2"/>
    <p:sldId id="370" r:id="rId3"/>
    <p:sldId id="410" r:id="rId4"/>
    <p:sldId id="413" r:id="rId5"/>
    <p:sldId id="405" r:id="rId6"/>
    <p:sldId id="408" r:id="rId7"/>
    <p:sldId id="346" r:id="rId8"/>
    <p:sldId id="347" r:id="rId9"/>
    <p:sldId id="409" r:id="rId10"/>
    <p:sldId id="371" r:id="rId11"/>
    <p:sldId id="369" r:id="rId12"/>
    <p:sldId id="418" r:id="rId13"/>
    <p:sldId id="365" r:id="rId14"/>
    <p:sldId id="376" r:id="rId15"/>
    <p:sldId id="414" r:id="rId16"/>
    <p:sldId id="377" r:id="rId17"/>
    <p:sldId id="401" r:id="rId18"/>
    <p:sldId id="398" r:id="rId19"/>
    <p:sldId id="402" r:id="rId20"/>
    <p:sldId id="315" r:id="rId21"/>
    <p:sldId id="366" r:id="rId22"/>
    <p:sldId id="406" r:id="rId23"/>
    <p:sldId id="256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6446" autoAdjust="0"/>
  </p:normalViewPr>
  <p:slideViewPr>
    <p:cSldViewPr snapToGrid="0">
      <p:cViewPr varScale="1">
        <p:scale>
          <a:sx n="60" d="100"/>
          <a:sy n="60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3185735241930433"/>
          <c:w val="0.98599715498323315"/>
          <c:h val="0.761048633551686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9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7FA-408A-A1EC-0992AB76BC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7FA-408A-A1EC-0992AB76BCEB}"/>
              </c:ext>
            </c:extLst>
          </c:dPt>
          <c:dLbls>
            <c:dLbl>
              <c:idx val="0"/>
              <c:layout>
                <c:manualLayout>
                  <c:x val="0.12006529845102472"/>
                  <c:y val="1.51269852985365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Civilian</a:t>
                    </a:r>
                  </a:p>
                  <a:p>
                    <a:r>
                      <a:rPr lang="en-US"/>
                      <a:t>$10,650,584</a:t>
                    </a:r>
                  </a:p>
                  <a:p>
                    <a:fld id="{03390E23-847A-47C2-BD7F-FC18EE89350B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05713055464775"/>
                      <c:h val="0.186205186178201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FA-408A-A1EC-0992AB76BCEB}"/>
                </c:ext>
              </c:extLst>
            </c:dLbl>
            <c:dLbl>
              <c:idx val="1"/>
              <c:layout>
                <c:manualLayout>
                  <c:x val="0.21294282778520651"/>
                  <c:y val="-0.164094405672512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Classified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$444,131,982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98%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33947415438224"/>
                      <c:h val="0.19084402048154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7FA-408A-A1EC-0992AB76BC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FA-408A-A1EC-0992AB76B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FY2019 Proposed Budget      </a:t>
            </a:r>
          </a:p>
          <a:p>
            <a:pPr>
              <a:defRPr/>
            </a:pPr>
            <a:r>
              <a:rPr lang="en-US"/>
              <a:t> $503,459,709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187916372650469E-2"/>
          <c:y val="0.36797211387754236"/>
          <c:w val="0.91263847370049189"/>
          <c:h val="0.600191102629304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FY2019 Proposed Budget       $503,459,709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AF3-41FD-B59F-764ECBB7D41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AF3-41FD-B59F-764ECBB7D41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AF3-41FD-B59F-764ECBB7D41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AF3-41FD-B59F-764ECBB7D414}"/>
              </c:ext>
            </c:extLst>
          </c:dPt>
          <c:dLbls>
            <c:dLbl>
              <c:idx val="0"/>
              <c:layout>
                <c:manualLayout>
                  <c:x val="0.15165097481529688"/>
                  <c:y val="-4.40624455944580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Personnel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$454,782,566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90.3%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7632294827476"/>
                      <c:h val="0.20590146547310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F3-41FD-B59F-764ECBB7D414}"/>
                </c:ext>
              </c:extLst>
            </c:dLbl>
            <c:dLbl>
              <c:idx val="1"/>
              <c:layout>
                <c:manualLayout>
                  <c:x val="-1.4217261397224686E-2"/>
                  <c:y val="3.6420960224026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98F0B5-FA36-4C49-BC73-DA394C7C1E80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$48,677,143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9.7%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13674893703913"/>
                      <c:h val="0.173078660483045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F3-41FD-B59F-764ECBB7D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Personnel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454782566</c:v>
                </c:pt>
                <c:pt idx="1">
                  <c:v>48677143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F3-41FD-B59F-764ECBB7D4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FY2019 Proposed Budget       $503,459,710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1AF3-41FD-B59F-764ECBB7D41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1AF3-41FD-B59F-764ECBB7D41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E-1AF3-41FD-B59F-764ECBB7D41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0-1AF3-41FD-B59F-764ECBB7D4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Personnel</c:v>
                </c:pt>
                <c:pt idx="1">
                  <c:v>Other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AF3-41FD-B59F-764ECBB7D41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37848708392709E-2"/>
          <c:y val="0.2492345953136692"/>
          <c:w val="0.69146703384845731"/>
          <c:h val="0.581836433263069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974-4AD3-B8A0-1274E857263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974-4AD3-B8A0-1274E857263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974-4AD3-B8A0-1274E857263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974-4AD3-B8A0-1274E857263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974-4AD3-B8A0-1274E857263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E974-4AD3-B8A0-1274E8572633}"/>
              </c:ext>
            </c:extLst>
          </c:dPt>
          <c:dLbls>
            <c:dLbl>
              <c:idx val="0"/>
              <c:layout>
                <c:manualLayout>
                  <c:x val="-0.11296318146204697"/>
                  <c:y val="-4.44560735962282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Billing &amp; Collections</a:t>
                    </a:r>
                  </a:p>
                  <a:p>
                    <a:r>
                      <a:rPr lang="en-US"/>
                      <a:t>$5,147,044</a:t>
                    </a:r>
                  </a:p>
                  <a:p>
                    <a:r>
                      <a:rPr lang="en-US"/>
                      <a:t>11%</a:t>
                    </a:r>
                  </a:p>
                  <a:p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77860320629237"/>
                      <c:h val="0.1885118380961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74-4AD3-B8A0-1274E8572633}"/>
                </c:ext>
              </c:extLst>
            </c:dLbl>
            <c:dLbl>
              <c:idx val="1"/>
              <c:layout>
                <c:manualLayout>
                  <c:x val="2.4280264017501971E-2"/>
                  <c:y val="1.490460563318286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Medical Supplies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$3,100,940</a:t>
                    </a:r>
                  </a:p>
                  <a:p>
                    <a:pPr>
                      <a:defRPr/>
                    </a:pPr>
                    <a:fld id="{92651EDD-47F7-47E2-9872-7332155F3B17}" type="PERCENTAGE">
                      <a:rPr lang="en-US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33701439049275"/>
                      <c:h val="0.197732195184099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74-4AD3-B8A0-1274E8572633}"/>
                </c:ext>
              </c:extLst>
            </c:dLbl>
            <c:dLbl>
              <c:idx val="2"/>
              <c:layout>
                <c:manualLayout>
                  <c:x val="1.2020544123425025E-2"/>
                  <c:y val="-2.31982422591420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SCBA/Bunker Gear/Clothing</a:t>
                    </a:r>
                  </a:p>
                  <a:p>
                    <a:r>
                      <a:rPr lang="en-US" dirty="0"/>
                      <a:t>$4,330,529</a:t>
                    </a:r>
                  </a:p>
                  <a:p>
                    <a:fld id="{E0830D22-A245-40AE-B8FE-FAA576670176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97689730611938"/>
                      <c:h val="0.165878112360429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74-4AD3-B8A0-1274E8572633}"/>
                </c:ext>
              </c:extLst>
            </c:dLbl>
            <c:dLbl>
              <c:idx val="3"/>
              <c:layout>
                <c:manualLayout>
                  <c:x val="1.9869056706069851E-2"/>
                  <c:y val="4.38249542599392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Supplies</a:t>
                    </a:r>
                  </a:p>
                  <a:p>
                    <a:r>
                      <a:rPr lang="en-US" dirty="0"/>
                      <a:t>$2,107,727</a:t>
                    </a:r>
                  </a:p>
                  <a:p>
                    <a:fld id="{C470E619-3705-48BE-960A-2AC6B6FCC2DA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02385131694885"/>
                      <c:h val="0.205843241207627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74-4AD3-B8A0-1274E8572633}"/>
                </c:ext>
              </c:extLst>
            </c:dLbl>
            <c:dLbl>
              <c:idx val="4"/>
              <c:layout>
                <c:manualLayout>
                  <c:x val="0.23377746016837045"/>
                  <c:y val="-0.2040793868937285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Restricted Accounts</a:t>
                    </a: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$27,028,919</a:t>
                    </a: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 </a:t>
                    </a:r>
                    <a:fld id="{A441869E-ED9C-4191-99AC-B0893220F33D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78207360878233"/>
                      <c:h val="0.242291451596704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974-4AD3-B8A0-1274E8572633}"/>
                </c:ext>
              </c:extLst>
            </c:dLbl>
            <c:dLbl>
              <c:idx val="5"/>
              <c:layout>
                <c:manualLayout>
                  <c:x val="1.4878883482166729E-2"/>
                  <c:y val="-1.3490196462020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 Services</a:t>
                    </a:r>
                  </a:p>
                  <a:p>
                    <a:r>
                      <a:rPr lang="en-US"/>
                      <a:t>$6,961,984</a:t>
                    </a:r>
                  </a:p>
                  <a:p>
                    <a:fld id="{C285F170-F97F-4D63-BABE-71D34D9DAFA2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36991082800262"/>
                      <c:h val="0.175596795570923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974-4AD3-B8A0-1274E8572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Billing &amp; Collections</c:v>
                </c:pt>
                <c:pt idx="1">
                  <c:v>Medical Supplies</c:v>
                </c:pt>
                <c:pt idx="2">
                  <c:v>SCBA/Bunker Gear/Clothing</c:v>
                </c:pt>
                <c:pt idx="3">
                  <c:v>Supplies</c:v>
                </c:pt>
                <c:pt idx="4">
                  <c:v>Restricted Accounts</c:v>
                </c:pt>
                <c:pt idx="5">
                  <c:v>Other Services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0.11</c:v>
                </c:pt>
                <c:pt idx="1">
                  <c:v>0.06</c:v>
                </c:pt>
                <c:pt idx="2">
                  <c:v>0.09</c:v>
                </c:pt>
                <c:pt idx="3">
                  <c:v>0.04</c:v>
                </c:pt>
                <c:pt idx="4">
                  <c:v>0.56000000000000005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74-4AD3-B8A0-1274E857263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Budget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79AA-4693-87C0-B9A79EDD2A9E}"/>
              </c:ext>
            </c:extLst>
          </c:dPt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2020*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494140178</c:v>
                </c:pt>
                <c:pt idx="1">
                  <c:v>504176583</c:v>
                </c:pt>
                <c:pt idx="2">
                  <c:v>504629194</c:v>
                </c:pt>
                <c:pt idx="3">
                  <c:v>495171980</c:v>
                </c:pt>
                <c:pt idx="4">
                  <c:v>503459709</c:v>
                </c:pt>
                <c:pt idx="5">
                  <c:v>483459709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AA-4693-87C0-B9A79EDD2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714448"/>
        <c:axId val="560708544"/>
      </c:lineChart>
      <c:catAx>
        <c:axId val="5607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708544"/>
        <c:crosses val="autoZero"/>
        <c:auto val="1"/>
        <c:lblAlgn val="ctr"/>
        <c:lblOffset val="100"/>
        <c:noMultiLvlLbl val="0"/>
      </c:catAx>
      <c:valAx>
        <c:axId val="56070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714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/>
              <a:t>Annual FTE Headcount</a:t>
            </a:r>
          </a:p>
          <a:p>
            <a:pPr>
              <a:defRPr/>
            </a:pPr>
            <a:r>
              <a:rPr lang="en-US" b="1" dirty="0"/>
              <a:t>No</a:t>
            </a:r>
            <a:r>
              <a:rPr lang="en-US" b="1" baseline="0" dirty="0"/>
              <a:t> Cadets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FTE Count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2020*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3772</c:v>
                </c:pt>
                <c:pt idx="1">
                  <c:v>4054</c:v>
                </c:pt>
                <c:pt idx="2">
                  <c:v>4026</c:v>
                </c:pt>
                <c:pt idx="3">
                  <c:v>4005</c:v>
                </c:pt>
                <c:pt idx="4">
                  <c:v>3712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5-4604-A648-BB49C7F61D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24594960"/>
        <c:axId val="624595616"/>
      </c:barChart>
      <c:catAx>
        <c:axId val="62459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595616"/>
        <c:crosses val="autoZero"/>
        <c:auto val="1"/>
        <c:lblAlgn val="ctr"/>
        <c:lblOffset val="100"/>
        <c:noMultiLvlLbl val="0"/>
      </c:catAx>
      <c:valAx>
        <c:axId val="624595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459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38285544495615"/>
          <c:y val="0.17219583986877487"/>
          <c:w val="0.75128460357549642"/>
          <c:h val="0.670385065012683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Incident Type Distribution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B1-4C22-9321-5DF2012E7A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B1-4C22-9321-5DF2012E7A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EMS Incidents</c:v>
                </c:pt>
                <c:pt idx="1">
                  <c:v>Fire Incidents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5-4C33-9873-C765C2E1B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Classified Historical</a:t>
            </a:r>
            <a:r>
              <a:rPr lang="en-US" baseline="0" dirty="0"/>
              <a:t> Attrition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14259042680445114"/>
          <c:w val="0.96604938271604934"/>
          <c:h val="0.702223477519668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Attrition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124</c:v>
                </c:pt>
                <c:pt idx="1">
                  <c:v>143</c:v>
                </c:pt>
                <c:pt idx="2">
                  <c:v>231</c:v>
                </c:pt>
                <c:pt idx="3">
                  <c:v>192</c:v>
                </c:pt>
                <c:pt idx="4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2-4C06-B1DA-905A539099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24587744"/>
        <c:axId val="624584136"/>
      </c:barChart>
      <c:catAx>
        <c:axId val="62458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584136"/>
        <c:crosses val="autoZero"/>
        <c:auto val="1"/>
        <c:lblAlgn val="ctr"/>
        <c:lblOffset val="100"/>
        <c:noMultiLvlLbl val="0"/>
      </c:catAx>
      <c:valAx>
        <c:axId val="6245841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24587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0.87037</cdr:x>
      <cdr:y>0.23906</cdr:y>
    </cdr:from>
    <cdr:to>
      <cdr:x>0.91454</cdr:x>
      <cdr:y>0.46391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DED1E1B1-7179-401C-8C84-86C59EAC69CB}"/>
            </a:ext>
          </a:extLst>
        </cdr:cNvPr>
        <cdr:cNvSpPr/>
      </cdr:nvSpPr>
      <cdr:spPr>
        <a:xfrm xmlns:a="http://schemas.openxmlformats.org/drawingml/2006/main">
          <a:off x="9550400" y="1040242"/>
          <a:ext cx="484632" cy="978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0.8287</cdr:x>
      <cdr:y>0.14988</cdr:y>
    </cdr:from>
    <cdr:to>
      <cdr:x>0.91204</cdr:x>
      <cdr:y>0.36002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6CA2866-B388-4C4B-A654-CAA6C86CBCF2}"/>
            </a:ext>
          </a:extLst>
        </cdr:cNvPr>
        <cdr:cNvSpPr txBox="1"/>
      </cdr:nvSpPr>
      <cdr:spPr>
        <a:xfrm xmlns:a="http://schemas.openxmlformats.org/drawingml/2006/main">
          <a:off x="9093200" y="6521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1"/>
              </a:solidFill>
            </a:rPr>
            <a:t>$20 Million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0DB6BF-74F6-41E9-8990-DAEBFDB302EA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3CEDD1-AC2E-4F5D-8112-E0DC056C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4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2CAF6483-8743-41C2-846C-DF8FE3810E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123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CEDD1-AC2E-4F5D-8112-E0DC056C6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/>
            <a:fld id="{2CAF6483-8743-41C2-846C-DF8FE3810E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412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CEDD1-AC2E-4F5D-8112-E0DC056C6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67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2CAF6483-8743-41C2-846C-DF8FE3810E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138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2CAF6483-8743-41C2-846C-DF8FE3810E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286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Removing E1 and Replacing with Ambulance unit</a:t>
            </a:r>
          </a:p>
          <a:p>
            <a:r>
              <a:rPr lang="en-US" dirty="0"/>
              <a:t>Engine 8’s Fire utilization rate increases by 3.04% (from 15.84% to 18.88%)</a:t>
            </a:r>
          </a:p>
          <a:p>
            <a:r>
              <a:rPr lang="en-US" dirty="0"/>
              <a:t>Engine 7’s Fire utilization rate increases by 1.02% (from 15.72% to 16.74%)</a:t>
            </a:r>
          </a:p>
          <a:p>
            <a:r>
              <a:rPr lang="en-US" dirty="0"/>
              <a:t>Engine 6’s Fire utilization rate increases by .44% (from 13.04% to 13.48)</a:t>
            </a:r>
          </a:p>
          <a:p>
            <a:endParaRPr lang="en-US" dirty="0"/>
          </a:p>
          <a:p>
            <a:r>
              <a:rPr lang="en-US" dirty="0"/>
              <a:t>All remain below the 20% utilization threshold.</a:t>
            </a:r>
          </a:p>
          <a:p>
            <a:r>
              <a:rPr lang="en-US" dirty="0"/>
              <a:t>EMS performance remains improved with the impact of the additional ambulance in the area.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2CAF6483-8743-41C2-846C-DF8FE3810E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5057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A479AE6A-1031-F344-B918-C0EC083A22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5668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A479AE6A-1031-F344-B918-C0EC083A22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3320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L45 Call Volume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2017: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Response = 503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Response = 255 (51%)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Response = 248 (49%)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2018: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Response = 479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Response = 282 (59%)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Response = 197 (41%)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9AE6A-1031-F344-B918-C0EC083A221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90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A479AE6A-1031-F344-B918-C0EC083A22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19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716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2CAF6483-8743-41C2-846C-DF8FE3810E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8125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0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CEDD1-AC2E-4F5D-8112-E0DC056C64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6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CEDD1-AC2E-4F5D-8112-E0DC056C64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9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CEDD1-AC2E-4F5D-8112-E0DC056C64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8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CEDD1-AC2E-4F5D-8112-E0DC056C6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5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/>
            <a:fld id="{2CAF6483-8743-41C2-846C-DF8FE3810E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216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CEDD1-AC2E-4F5D-8112-E0DC056C6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9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/>
            <a:fld id="{2CAF6483-8743-41C2-846C-DF8FE3810E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58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2CAF6483-8743-41C2-846C-DF8FE3810E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085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/>
            <a:fld id="{2CAF6483-8743-41C2-846C-DF8FE3810E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084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32881"/>
            <a:ext cx="10888133" cy="2387600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532438"/>
            <a:ext cx="10888133" cy="11858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7869" y="294884"/>
            <a:ext cx="2884481" cy="21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1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7681" y="6356352"/>
            <a:ext cx="560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2">
                    <a:lumMod val="50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8546" y="6356352"/>
            <a:ext cx="78878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2">
                    <a:lumMod val="50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/>
              <a:t>Houston Fire Department-Operations Impact Analysis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10"/>
          </p:nvPr>
        </p:nvSpPr>
        <p:spPr>
          <a:xfrm>
            <a:off x="8543644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F7F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/>
              <a:t>March 28, 2019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40273" y="274639"/>
            <a:ext cx="0" cy="114300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1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7681" y="6356352"/>
            <a:ext cx="560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2">
                    <a:lumMod val="50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8546" y="6356352"/>
            <a:ext cx="78878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2">
                    <a:lumMod val="50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/>
              <a:t>Houston Fire Department-Operations Impact Analysis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10"/>
          </p:nvPr>
        </p:nvSpPr>
        <p:spPr>
          <a:xfrm>
            <a:off x="8543644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F7F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/>
              <a:t>March 28, 2019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40273" y="274639"/>
            <a:ext cx="0" cy="114300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7681" y="6356352"/>
            <a:ext cx="560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2">
                    <a:lumMod val="50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8546" y="6356352"/>
            <a:ext cx="78878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2">
                    <a:lumMod val="50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/>
              <a:t>Houston Fire Department-Operations Impact Analysis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10"/>
          </p:nvPr>
        </p:nvSpPr>
        <p:spPr>
          <a:xfrm>
            <a:off x="8543644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F7F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/>
              <a:t>March 28, 2019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40273" y="274639"/>
            <a:ext cx="0" cy="114300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77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3139"/>
            <a:ext cx="8365067" cy="839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609600" y="1143001"/>
            <a:ext cx="10972800" cy="7937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2594" y="75307"/>
            <a:ext cx="135187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7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3139"/>
            <a:ext cx="8363712" cy="839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0472"/>
            <a:ext cx="51562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6200" y="1490472"/>
            <a:ext cx="51562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609600" y="1143001"/>
            <a:ext cx="10972800" cy="7937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2594" y="75307"/>
            <a:ext cx="135187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0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60364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42460"/>
            <a:ext cx="6815667" cy="4988479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81898"/>
            <a:ext cx="4011084" cy="3749040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618067" y="1128714"/>
            <a:ext cx="109728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609600" y="303139"/>
            <a:ext cx="8365067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2594" y="75307"/>
            <a:ext cx="135187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0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49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51984"/>
            <a:ext cx="7315200" cy="35898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816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618067" y="1128714"/>
            <a:ext cx="109728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609600" y="303139"/>
            <a:ext cx="8974667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2594" y="75307"/>
            <a:ext cx="135187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2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618067" y="1138239"/>
            <a:ext cx="109728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2594" y="75307"/>
            <a:ext cx="135187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0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61510"/>
            <a:ext cx="2743200" cy="49884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1510"/>
            <a:ext cx="8026400" cy="49884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605367" y="1138239"/>
            <a:ext cx="109728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609600" y="303139"/>
            <a:ext cx="8974667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2594" y="75307"/>
            <a:ext cx="135187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5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fal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" y="6736090"/>
            <a:ext cx="12191188" cy="12191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87680" y="990600"/>
            <a:ext cx="1121664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ba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" y="-3043"/>
            <a:ext cx="12191188" cy="79243"/>
          </a:xfrm>
          <a:prstGeom prst="rect">
            <a:avLst/>
          </a:prstGeom>
        </p:spPr>
      </p:pic>
      <p:sp>
        <p:nvSpPr>
          <p:cNvPr id="11" name="Title 14"/>
          <p:cNvSpPr txBox="1">
            <a:spLocks/>
          </p:cNvSpPr>
          <p:nvPr userDrawn="1"/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 algn="ctr"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1660" y="6139833"/>
            <a:ext cx="11216640" cy="24929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/>
              <a:t>Click to edit takeaway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653" y="6674617"/>
            <a:ext cx="12001407" cy="3667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488" tIns="44450" rIns="90488" bIns="44450" anchor="ctr">
            <a:spAutoFit/>
          </a:bodyPr>
          <a:lstStyle/>
          <a:p>
            <a:r>
              <a:rPr lang="en-US" sz="900" i="1" dirty="0"/>
              <a:t>The content of this presentation is proprietary and confidential information of</a:t>
            </a:r>
            <a:r>
              <a:rPr lang="en-US" sz="900" i="1" baseline="0" dirty="0"/>
              <a:t> </a:t>
            </a:r>
            <a:r>
              <a:rPr lang="en-US" sz="900" i="1" dirty="0"/>
              <a:t>©2017 Safal Partners</a:t>
            </a:r>
            <a:endParaRPr lang="en-US" sz="1800" i="1" dirty="0"/>
          </a:p>
          <a:p>
            <a:pPr algn="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1191876" y="6666384"/>
            <a:ext cx="577849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90488" rIns="90488" anchor="ctr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2BF07DEB-607E-47B5-8250-1D8372858C64}" type="slidenum">
              <a:rPr lang="en-US" sz="900" smtClean="0">
                <a:solidFill>
                  <a:prstClr val="black"/>
                </a:solidFill>
                <a:latin typeface="Calibri"/>
              </a:rPr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itle 14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491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7681" y="6356352"/>
            <a:ext cx="560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2">
                    <a:lumMod val="50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8546" y="6356352"/>
            <a:ext cx="78878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2">
                    <a:lumMod val="50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/>
              <a:t>Houston Fire Department-Operations Impact Analysis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10"/>
          </p:nvPr>
        </p:nvSpPr>
        <p:spPr>
          <a:xfrm>
            <a:off x="8543644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F7F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/>
              <a:t>March 28, 2019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40273" y="274639"/>
            <a:ext cx="0" cy="114300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>
                <a:solidFill>
                  <a:srgbClr val="2E2F2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1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3139"/>
            <a:ext cx="8974667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90472"/>
            <a:ext cx="109728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3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6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618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62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0652" y="2722606"/>
            <a:ext cx="8166100" cy="2387600"/>
          </a:xfrm>
        </p:spPr>
        <p:txBody>
          <a:bodyPr/>
          <a:lstStyle/>
          <a:p>
            <a:r>
              <a:rPr lang="en-US" dirty="0">
                <a:latin typeface="Helvetica" pitchFamily="34" charset="0"/>
              </a:rPr>
              <a:t>Houston Fire Department</a:t>
            </a:r>
            <a:br>
              <a:rPr lang="en-US" dirty="0">
                <a:latin typeface="Helvetica" pitchFamily="34" charset="0"/>
              </a:rPr>
            </a:br>
            <a:r>
              <a:rPr lang="en-US" sz="2800" b="1" dirty="0">
                <a:latin typeface="Helvetica" pitchFamily="34" charset="0"/>
              </a:rPr>
              <a:t>FY2020 Staffing and Deployment</a:t>
            </a:r>
            <a:br>
              <a:rPr lang="en-US" sz="2800" dirty="0">
                <a:latin typeface="Helvetica" pitchFamily="34" charset="0"/>
              </a:rPr>
            </a:br>
            <a:br>
              <a:rPr lang="en-US" sz="2800" dirty="0">
                <a:latin typeface="Helvetica" pitchFamily="34" charset="0"/>
              </a:rPr>
            </a:br>
            <a:endParaRPr lang="en-US" sz="2800" dirty="0">
              <a:latin typeface="Helvetic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635" y="5436185"/>
            <a:ext cx="10888133" cy="11858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latin typeface="Helvetica" pitchFamily="34" charset="0"/>
              </a:rPr>
              <a:t>Public Safety &amp; Homeland Security Committee Meeting</a:t>
            </a:r>
          </a:p>
          <a:p>
            <a:pPr algn="ctr"/>
            <a:r>
              <a:rPr lang="en-US" dirty="0">
                <a:latin typeface="Helvetica" pitchFamily="34" charset="0"/>
              </a:rPr>
              <a:t>April 9, 2019</a:t>
            </a:r>
          </a:p>
          <a:p>
            <a:pPr algn="ctr"/>
            <a:r>
              <a:rPr lang="en-US" dirty="0">
                <a:latin typeface="Helvetica" pitchFamily="34" charset="0"/>
              </a:rPr>
              <a:t>Fire Chief Samuel Peña  </a:t>
            </a:r>
          </a:p>
        </p:txBody>
      </p:sp>
    </p:spTree>
    <p:extLst>
      <p:ext uri="{BB962C8B-B14F-4D97-AF65-F5344CB8AC3E}">
        <p14:creationId xmlns:p14="http://schemas.microsoft.com/office/powerpoint/2010/main" val="99959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0B499-90C2-4E1D-BDFD-175EBDBA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HFD Historical Service Demand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2088D-BA59-4FDD-8B5A-7A87A3BB3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8F127E-C8B0-4752-947F-05A40F8DA970}"/>
              </a:ext>
            </a:extLst>
          </p:cNvPr>
          <p:cNvGraphicFramePr>
            <a:graphicFrameLocks noGrp="1"/>
          </p:cNvGraphicFramePr>
          <p:nvPr>
            <p:ph sz="half" idx="11"/>
            <p:extLst/>
          </p:nvPr>
        </p:nvGraphicFramePr>
        <p:xfrm>
          <a:off x="6375903" y="1582093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67EAF7AA-73E8-4B45-B000-6C0954E4DA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2172670"/>
              </p:ext>
            </p:extLst>
          </p:nvPr>
        </p:nvGraphicFramePr>
        <p:xfrm>
          <a:off x="926471" y="2244874"/>
          <a:ext cx="516952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182">
                  <a:extLst>
                    <a:ext uri="{9D8B030D-6E8A-4147-A177-3AD203B41FA5}">
                      <a16:colId xmlns:a16="http://schemas.microsoft.com/office/drawing/2014/main" val="3246407563"/>
                    </a:ext>
                  </a:extLst>
                </a:gridCol>
                <a:gridCol w="1255462">
                  <a:extLst>
                    <a:ext uri="{9D8B030D-6E8A-4147-A177-3AD203B41FA5}">
                      <a16:colId xmlns:a16="http://schemas.microsoft.com/office/drawing/2014/main" val="2820479422"/>
                    </a:ext>
                  </a:extLst>
                </a:gridCol>
                <a:gridCol w="1081534">
                  <a:extLst>
                    <a:ext uri="{9D8B030D-6E8A-4147-A177-3AD203B41FA5}">
                      <a16:colId xmlns:a16="http://schemas.microsoft.com/office/drawing/2014/main" val="623114245"/>
                    </a:ext>
                  </a:extLst>
                </a:gridCol>
                <a:gridCol w="968721">
                  <a:extLst>
                    <a:ext uri="{9D8B030D-6E8A-4147-A177-3AD203B41FA5}">
                      <a16:colId xmlns:a16="http://schemas.microsoft.com/office/drawing/2014/main" val="758940455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1778709878"/>
                    </a:ext>
                  </a:extLst>
                </a:gridCol>
              </a:tblGrid>
              <a:tr h="334137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over Year Activity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328387"/>
                  </a:ext>
                </a:extLst>
              </a:tr>
              <a:tr h="8353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 Incidents</a:t>
                      </a:r>
                    </a:p>
                    <a:p>
                      <a:pPr algn="ctr"/>
                      <a:r>
                        <a:rPr lang="en-US" dirty="0"/>
                        <a:t>(All Type)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HazMat Incidents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764219"/>
                  </a:ext>
                </a:extLst>
              </a:tr>
              <a:tr h="58474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39,123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2,996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293,904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336,023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25472"/>
                  </a:ext>
                </a:extLst>
              </a:tr>
              <a:tr h="5847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41,131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3,303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297,387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341,819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841111"/>
                  </a:ext>
                </a:extLst>
              </a:tr>
              <a:tr h="58474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40,363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3,292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296,832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340,487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90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56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Resource Changes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9ADAA0-6444-4972-9855-2844F4952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10811"/>
              </p:ext>
            </p:extLst>
          </p:nvPr>
        </p:nvGraphicFramePr>
        <p:xfrm>
          <a:off x="2008583" y="1884522"/>
          <a:ext cx="3476123" cy="439699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96267">
                  <a:extLst>
                    <a:ext uri="{9D8B030D-6E8A-4147-A177-3AD203B41FA5}">
                      <a16:colId xmlns:a16="http://schemas.microsoft.com/office/drawing/2014/main" val="1819284134"/>
                    </a:ext>
                  </a:extLst>
                </a:gridCol>
                <a:gridCol w="901756">
                  <a:extLst>
                    <a:ext uri="{9D8B030D-6E8A-4147-A177-3AD203B41FA5}">
                      <a16:colId xmlns:a16="http://schemas.microsoft.com/office/drawing/2014/main" val="2320813299"/>
                    </a:ext>
                  </a:extLst>
                </a:gridCol>
                <a:gridCol w="1178100">
                  <a:extLst>
                    <a:ext uri="{9D8B030D-6E8A-4147-A177-3AD203B41FA5}">
                      <a16:colId xmlns:a16="http://schemas.microsoft.com/office/drawing/2014/main" val="3738950987"/>
                    </a:ext>
                  </a:extLst>
                </a:gridCol>
              </a:tblGrid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Current Daily Staff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No. Units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Personnel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0636777"/>
                  </a:ext>
                </a:extLst>
              </a:tr>
              <a:tr h="27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Shift Commanders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09357668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District Chiefs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76063928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Supervisors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07650798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Safety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26644112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Ambulances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36457762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Medics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11827359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Engines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33286343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Ladders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98893098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Towers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83400777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Command Van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73968939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Rehab Van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12084614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Cascade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55751921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Rescue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1597402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ARFF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 + 8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93086478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HazMat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708914366"/>
                  </a:ext>
                </a:extLst>
              </a:tr>
              <a:tr h="2081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36431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OEC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62873213"/>
                  </a:ext>
                </a:extLst>
              </a:tr>
              <a:tr h="2081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83171"/>
                  </a:ext>
                </a:extLst>
              </a:tr>
              <a:tr h="376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788 Emergency Ops + 57 Spec Ops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845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238554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9CF4F6-141F-49A7-8634-062D46805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96532"/>
              </p:ext>
            </p:extLst>
          </p:nvPr>
        </p:nvGraphicFramePr>
        <p:xfrm>
          <a:off x="6096000" y="1886977"/>
          <a:ext cx="3476124" cy="439700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12480">
                  <a:extLst>
                    <a:ext uri="{9D8B030D-6E8A-4147-A177-3AD203B41FA5}">
                      <a16:colId xmlns:a16="http://schemas.microsoft.com/office/drawing/2014/main" val="2166877757"/>
                    </a:ext>
                  </a:extLst>
                </a:gridCol>
                <a:gridCol w="1081822">
                  <a:extLst>
                    <a:ext uri="{9D8B030D-6E8A-4147-A177-3AD203B41FA5}">
                      <a16:colId xmlns:a16="http://schemas.microsoft.com/office/drawing/2014/main" val="2789738943"/>
                    </a:ext>
                  </a:extLst>
                </a:gridCol>
                <a:gridCol w="1081822">
                  <a:extLst>
                    <a:ext uri="{9D8B030D-6E8A-4147-A177-3AD203B41FA5}">
                      <a16:colId xmlns:a16="http://schemas.microsoft.com/office/drawing/2014/main" val="4228951112"/>
                    </a:ext>
                  </a:extLst>
                </a:gridCol>
              </a:tblGrid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Proposed Daily Staff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No. Units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Personnel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10266088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Shift Commanders 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9602206"/>
                  </a:ext>
                </a:extLst>
              </a:tr>
              <a:tr h="1864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District Chiefs 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45292675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Supervisors 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75954919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Safety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24203427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Ambulances*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22545392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Medics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26397437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Engines*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344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99164510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Ladders*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750069834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Towers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07248872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Command Van 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66394220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Rehab Van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74348257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Cascade 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76118540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Rescue 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76344463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ARFF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 + 8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568337683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HazMat 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08098211"/>
                  </a:ext>
                </a:extLst>
              </a:tr>
              <a:tr h="20889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Utility Unit Addition @96’s*                                                      1                                             2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99172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OEC*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40684223"/>
                  </a:ext>
                </a:extLst>
              </a:tr>
              <a:tr h="20889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* </a:t>
                      </a:r>
                      <a:r>
                        <a:rPr lang="en-US" sz="600" u="none" strike="noStrike" dirty="0">
                          <a:effectLst/>
                        </a:rPr>
                        <a:t>Staffing Change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93195"/>
                  </a:ext>
                </a:extLst>
              </a:tr>
              <a:tr h="3780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762 Emergency Ops + 55 Spec Ops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817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43226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0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FC7BC3-4016-4A42-845B-9E50EEE5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Chief Consolidation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3FE8BE-5BC0-4DB8-A8D9-F061E14FF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2376" y="1492163"/>
            <a:ext cx="9207247" cy="51867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FB05F-DEC4-462E-8168-37B7922E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2448-2F89-4849-BC6D-28AB6E22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E1/ Ambulance Operational Unit Adjustment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28C42-AB65-4F11-956D-BA9EA898E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EMS Response Times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436E7-1F0F-40C4-B754-F722E83B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BFC6BA6-91CC-4C25-9DBA-821D91C9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36" y="2012344"/>
            <a:ext cx="844032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5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2448-2F89-4849-BC6D-28AB6E22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E1/ Ambulance Operational Unit Adjustment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28C42-AB65-4F11-956D-BA9EA898E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Suppression Response Times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436E7-1F0F-40C4-B754-F722E83B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9AF16-F478-4275-A3BD-A7EEA3B1F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36" y="2012345"/>
            <a:ext cx="8504657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4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2448-2F89-4849-BC6D-28AB6E22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E1 Operational Unit Adjustment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28C42-AB65-4F11-956D-BA9EA898E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Engine Unit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436E7-1F0F-40C4-B754-F722E83B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D1D2B06-DEC5-4CCB-A5A1-C2261F37A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147777"/>
            <a:ext cx="8229600" cy="42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L020 Closure</a:t>
            </a:r>
            <a:br>
              <a:rPr lang="en-US" b="1" dirty="0"/>
            </a:br>
            <a:r>
              <a:rPr lang="en-US" sz="2200" dirty="0"/>
              <a:t>Green &lt; 8min, Blue </a:t>
            </a:r>
            <a:r>
              <a:rPr lang="en-US" sz="2200" u="sng" dirty="0"/>
              <a:t>&gt;</a:t>
            </a:r>
            <a:r>
              <a:rPr lang="en-US" sz="2200" dirty="0"/>
              <a:t> 8.75 min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2057401"/>
            <a:ext cx="3357190" cy="3394472"/>
          </a:xfrm>
        </p:spPr>
        <p:txBody>
          <a:bodyPr>
            <a:normAutofit/>
          </a:bodyPr>
          <a:lstStyle/>
          <a:p>
            <a:r>
              <a:rPr lang="en-US" dirty="0"/>
              <a:t>Response Performance-Still Alarm</a:t>
            </a:r>
          </a:p>
          <a:p>
            <a:pPr lvl="1"/>
            <a:r>
              <a:rPr lang="en-US" dirty="0"/>
              <a:t>Avg: ↑ 0:25 (min:sec)</a:t>
            </a:r>
          </a:p>
          <a:p>
            <a:pPr lvl="1"/>
            <a:r>
              <a:rPr lang="en-US" dirty="0"/>
              <a:t>Remaining Units</a:t>
            </a:r>
          </a:p>
          <a:p>
            <a:pPr lvl="2"/>
            <a:r>
              <a:rPr lang="en-US" dirty="0"/>
              <a:t>D20</a:t>
            </a:r>
          </a:p>
          <a:p>
            <a:pPr lvl="2"/>
            <a:r>
              <a:rPr lang="en-US" dirty="0"/>
              <a:t>E20</a:t>
            </a:r>
          </a:p>
          <a:p>
            <a:pPr lvl="2"/>
            <a:r>
              <a:rPr lang="en-US" dirty="0"/>
              <a:t>A20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>
                <a:solidFill>
                  <a:srgbClr val="E7E6E6">
                    <a:lumMod val="50000"/>
                  </a:srgbClr>
                </a:solidFill>
              </a:rPr>
              <a:pPr/>
              <a:t>16</a:t>
            </a:fld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Houston Fire Department-Operations Impact Analysis</a:t>
            </a:r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28, 2019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160F11-533B-4BF7-B6E3-4F2378AD3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34" y="2037411"/>
            <a:ext cx="53718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L093 Closure</a:t>
            </a:r>
            <a:br>
              <a:rPr lang="en-US" b="1" dirty="0"/>
            </a:br>
            <a:r>
              <a:rPr lang="en-US" sz="2200" dirty="0"/>
              <a:t>Green &lt; 8min, </a:t>
            </a:r>
            <a:r>
              <a:rPr lang="en-US" sz="2200" u="sng" dirty="0"/>
              <a:t>&gt;</a:t>
            </a:r>
            <a:r>
              <a:rPr lang="en-US" sz="2200" dirty="0"/>
              <a:t> Blue 8.75 min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2057401"/>
            <a:ext cx="3357190" cy="3394472"/>
          </a:xfrm>
        </p:spPr>
        <p:txBody>
          <a:bodyPr>
            <a:normAutofit/>
          </a:bodyPr>
          <a:lstStyle/>
          <a:p>
            <a:r>
              <a:rPr lang="en-US" dirty="0"/>
              <a:t>Response Performance-Still Alarm</a:t>
            </a:r>
          </a:p>
          <a:p>
            <a:pPr lvl="1"/>
            <a:r>
              <a:rPr lang="en-US" dirty="0"/>
              <a:t>Avg: ↑ 0:05 (min:sec)</a:t>
            </a:r>
          </a:p>
          <a:p>
            <a:pPr lvl="1"/>
            <a:r>
              <a:rPr lang="en-US" dirty="0"/>
              <a:t>Remaining Units</a:t>
            </a:r>
          </a:p>
          <a:p>
            <a:pPr lvl="2"/>
            <a:r>
              <a:rPr lang="en-US" dirty="0"/>
              <a:t>E93</a:t>
            </a:r>
          </a:p>
          <a:p>
            <a:pPr lvl="2"/>
            <a:r>
              <a:rPr lang="en-US" dirty="0"/>
              <a:t>A93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>
                <a:solidFill>
                  <a:srgbClr val="E7E6E6">
                    <a:lumMod val="50000"/>
                  </a:srgbClr>
                </a:solidFill>
              </a:rPr>
              <a:pPr/>
              <a:t>17</a:t>
            </a:fld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Houston Fire Department-Operations Impact Analysis</a:t>
            </a:r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28, 2019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5DFF9-A815-450B-AAE5-014DBBF1C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34" y="2035908"/>
            <a:ext cx="53718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L045 Closure </a:t>
            </a:r>
            <a:br>
              <a:rPr lang="en-US" b="1" dirty="0"/>
            </a:br>
            <a:r>
              <a:rPr lang="en-US" sz="2200" dirty="0"/>
              <a:t>Green &lt; 8min, </a:t>
            </a:r>
            <a:r>
              <a:rPr lang="en-US" sz="2200" u="sng" dirty="0"/>
              <a:t>&gt;</a:t>
            </a:r>
            <a:r>
              <a:rPr lang="en-US" sz="2200" dirty="0"/>
              <a:t> Blue 8.75 min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2057401"/>
            <a:ext cx="3357190" cy="3394472"/>
          </a:xfrm>
        </p:spPr>
        <p:txBody>
          <a:bodyPr>
            <a:normAutofit/>
          </a:bodyPr>
          <a:lstStyle/>
          <a:p>
            <a:r>
              <a:rPr lang="en-US" dirty="0"/>
              <a:t>Response Performance-Still Alarm</a:t>
            </a:r>
          </a:p>
          <a:p>
            <a:pPr lvl="1"/>
            <a:r>
              <a:rPr lang="en-US" dirty="0"/>
              <a:t>Avg: ↑ 0:28 (min:sec)</a:t>
            </a:r>
          </a:p>
          <a:p>
            <a:pPr lvl="1"/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%: ↑ 0:39 (</a:t>
            </a:r>
            <a:r>
              <a:rPr lang="en-US" dirty="0" err="1"/>
              <a:t>min:sec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Remaining Units</a:t>
            </a:r>
          </a:p>
          <a:p>
            <a:pPr lvl="2"/>
            <a:r>
              <a:rPr lang="en-US" dirty="0"/>
              <a:t>D45</a:t>
            </a:r>
          </a:p>
          <a:p>
            <a:pPr lvl="2"/>
            <a:r>
              <a:rPr lang="en-US" dirty="0"/>
              <a:t>E45</a:t>
            </a:r>
          </a:p>
          <a:p>
            <a:pPr lvl="2"/>
            <a:r>
              <a:rPr lang="en-US" dirty="0"/>
              <a:t>A45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Houston Fire Department-Operations Impact Analysis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28, 2019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84B01-3158-45AB-BF1C-FF1AAE10A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34" y="2040137"/>
            <a:ext cx="53718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6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Combined Impact (Suppression)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2057401"/>
            <a:ext cx="3357190" cy="3394472"/>
          </a:xfrm>
        </p:spPr>
        <p:txBody>
          <a:bodyPr>
            <a:normAutofit/>
          </a:bodyPr>
          <a:lstStyle/>
          <a:p>
            <a:r>
              <a:rPr lang="en-US" dirty="0"/>
              <a:t>Response Performance-Still Alarm</a:t>
            </a:r>
          </a:p>
          <a:p>
            <a:pPr lvl="1"/>
            <a:r>
              <a:rPr lang="en-US" dirty="0"/>
              <a:t>Avg: ↑ 0:02 (min:sec)</a:t>
            </a:r>
          </a:p>
          <a:p>
            <a:pPr lvl="1"/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%: ↑ 0:03 (</a:t>
            </a:r>
            <a:r>
              <a:rPr lang="en-US" dirty="0" err="1"/>
              <a:t>min:sec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>
                <a:solidFill>
                  <a:srgbClr val="E7E6E6">
                    <a:lumMod val="50000"/>
                  </a:srgbClr>
                </a:solidFill>
              </a:rPr>
              <a:pPr/>
              <a:t>19</a:t>
            </a:fld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Houston Fire Department-Operations Impact Analysis</a:t>
            </a:r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28, 2019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8B236-8BE7-4F22-80B4-D00DFFB49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267" y="2409247"/>
            <a:ext cx="5242248" cy="26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6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F08D-5AF5-426D-A10A-77D46BEE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2943"/>
            <a:ext cx="6273800" cy="999566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34" charset="0"/>
              </a:rPr>
              <a:t>HFD FY19 General Fund</a:t>
            </a:r>
            <a:endParaRPr lang="en-US" sz="2200" dirty="0">
              <a:latin typeface="Helvetic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90689-79F8-45B9-9E3F-9C5A858B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5775" y="6308726"/>
            <a:ext cx="21336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A85AE56-9844-4521-B2A9-EA37EC5ECC9A}"/>
              </a:ext>
            </a:extLst>
          </p:cNvPr>
          <p:cNvSpPr/>
          <p:nvPr/>
        </p:nvSpPr>
        <p:spPr>
          <a:xfrm rot="10800000">
            <a:off x="7040161" y="3896029"/>
            <a:ext cx="373711" cy="45907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8042AE-AE25-4824-A711-5A3A56B1813E}"/>
              </a:ext>
            </a:extLst>
          </p:cNvPr>
          <p:cNvSpPr txBox="1">
            <a:spLocks/>
          </p:cNvSpPr>
          <p:nvPr/>
        </p:nvSpPr>
        <p:spPr>
          <a:xfrm>
            <a:off x="1981201" y="705833"/>
            <a:ext cx="1958689" cy="568867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200" dirty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90BC8D1B-60CB-429D-8C56-20C470A506E8}"/>
              </a:ext>
            </a:extLst>
          </p:cNvPr>
          <p:cNvSpPr/>
          <p:nvPr/>
        </p:nvSpPr>
        <p:spPr>
          <a:xfrm>
            <a:off x="4048738" y="3842664"/>
            <a:ext cx="373711" cy="45907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0ACCCD-53DA-4481-BFA1-3B71046B73AF}"/>
              </a:ext>
            </a:extLst>
          </p:cNvPr>
          <p:cNvGraphicFramePr/>
          <p:nvPr>
            <p:extLst/>
          </p:nvPr>
        </p:nvGraphicFramePr>
        <p:xfrm>
          <a:off x="1650719" y="2080895"/>
          <a:ext cx="2398018" cy="346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0000DBB-76B2-491F-A3E0-C522D3960112}"/>
              </a:ext>
            </a:extLst>
          </p:cNvPr>
          <p:cNvGraphicFramePr/>
          <p:nvPr>
            <p:extLst/>
          </p:nvPr>
        </p:nvGraphicFramePr>
        <p:xfrm>
          <a:off x="4405407" y="1430485"/>
          <a:ext cx="2679841" cy="4198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7C67685-F5C8-4048-B350-100B46BBC8E0}"/>
              </a:ext>
            </a:extLst>
          </p:cNvPr>
          <p:cNvGraphicFramePr/>
          <p:nvPr>
            <p:extLst/>
          </p:nvPr>
        </p:nvGraphicFramePr>
        <p:xfrm>
          <a:off x="7227016" y="2080894"/>
          <a:ext cx="3440984" cy="408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6256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4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A043-43E5-4638-A56E-8B7301A8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Restructure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6FE83E-C497-4AED-A63D-15EEEF8914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2835104"/>
              </p:ext>
            </p:extLst>
          </p:nvPr>
        </p:nvGraphicFramePr>
        <p:xfrm>
          <a:off x="6143392" y="2048740"/>
          <a:ext cx="3867616" cy="30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549">
                  <a:extLst>
                    <a:ext uri="{9D8B030D-6E8A-4147-A177-3AD203B41FA5}">
                      <a16:colId xmlns:a16="http://schemas.microsoft.com/office/drawing/2014/main" val="2131773820"/>
                    </a:ext>
                  </a:extLst>
                </a:gridCol>
                <a:gridCol w="1795067">
                  <a:extLst>
                    <a:ext uri="{9D8B030D-6E8A-4147-A177-3AD203B41FA5}">
                      <a16:colId xmlns:a16="http://schemas.microsoft.com/office/drawing/2014/main" val="3512713454"/>
                    </a:ext>
                  </a:extLst>
                </a:gridCol>
              </a:tblGrid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Division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3-Shift Classified FTE’s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75996563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Emergency Operations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3497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505136917"/>
                  </a:ext>
                </a:extLst>
              </a:tr>
              <a:tr h="426749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HFD Administration/ Support/</a:t>
                      </a:r>
                    </a:p>
                    <a:p>
                      <a:pPr algn="ctr"/>
                      <a:r>
                        <a:rPr lang="en-US" dirty="0"/>
                        <a:t>OEC/LSB/Arson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1375591791"/>
                  </a:ext>
                </a:extLst>
              </a:tr>
              <a:tr h="419449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679620743"/>
                  </a:ext>
                </a:extLst>
              </a:tr>
              <a:tr h="47932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098943999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3,851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709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0021E-0D9E-40AE-8C28-7F9D109B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400079"/>
            <a:ext cx="21336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A284EE8D-44F0-46DB-87FB-30FCE2343D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81200" y="2048740"/>
          <a:ext cx="3867616" cy="30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549">
                  <a:extLst>
                    <a:ext uri="{9D8B030D-6E8A-4147-A177-3AD203B41FA5}">
                      <a16:colId xmlns:a16="http://schemas.microsoft.com/office/drawing/2014/main" val="2131773820"/>
                    </a:ext>
                  </a:extLst>
                </a:gridCol>
                <a:gridCol w="1795067">
                  <a:extLst>
                    <a:ext uri="{9D8B030D-6E8A-4147-A177-3AD203B41FA5}">
                      <a16:colId xmlns:a16="http://schemas.microsoft.com/office/drawing/2014/main" val="3512713454"/>
                    </a:ext>
                  </a:extLst>
                </a:gridCol>
              </a:tblGrid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Division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4-Shift Classified FTE’s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75996563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Emergency Operations*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3710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505136917"/>
                  </a:ext>
                </a:extLst>
              </a:tr>
              <a:tr h="426749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HFD Administration/ Support/</a:t>
                      </a:r>
                    </a:p>
                    <a:p>
                      <a:pPr algn="ctr"/>
                      <a:r>
                        <a:rPr lang="en-US" dirty="0"/>
                        <a:t>OEC/LSB/Arson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1375591791"/>
                  </a:ext>
                </a:extLst>
              </a:tr>
              <a:tr h="419449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380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679620743"/>
                  </a:ext>
                </a:extLst>
              </a:tr>
              <a:tr h="47932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098943999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4,090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7091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6E2A24D-D10C-4E5E-801A-9F38BFD03037}"/>
              </a:ext>
            </a:extLst>
          </p:cNvPr>
          <p:cNvSpPr txBox="1"/>
          <p:nvPr/>
        </p:nvSpPr>
        <p:spPr>
          <a:xfrm>
            <a:off x="2136397" y="5410900"/>
            <a:ext cx="2463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239 </a:t>
            </a:r>
            <a:r>
              <a:rPr lang="el-GR" dirty="0"/>
              <a:t>Δ</a:t>
            </a:r>
            <a:r>
              <a:rPr lang="en-US" dirty="0"/>
              <a:t> in FTE Headcount </a:t>
            </a:r>
          </a:p>
          <a:p>
            <a:r>
              <a:rPr lang="en-US" dirty="0"/>
              <a:t>*including cadet </a:t>
            </a:r>
          </a:p>
        </p:txBody>
      </p:sp>
    </p:spTree>
    <p:extLst>
      <p:ext uri="{BB962C8B-B14F-4D97-AF65-F5344CB8AC3E}">
        <p14:creationId xmlns:p14="http://schemas.microsoft.com/office/powerpoint/2010/main" val="199551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25FC-335D-4C73-A92C-5E191755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Restructure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C424F8-4CD8-4EE9-8661-61C9EB0012B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490664"/>
          <a:ext cx="8229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413CF-12AC-4A3D-B2C6-0670994A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48684-B514-4439-8D7A-C93701DD7467}"/>
              </a:ext>
            </a:extLst>
          </p:cNvPr>
          <p:cNvSpPr txBox="1"/>
          <p:nvPr/>
        </p:nvSpPr>
        <p:spPr>
          <a:xfrm>
            <a:off x="2507848" y="5972537"/>
            <a:ext cx="2298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*Projected</a:t>
            </a:r>
          </a:p>
          <a:p>
            <a:r>
              <a:rPr lang="en-US" sz="1400" dirty="0"/>
              <a:t>**127 FF’s &gt;33 yrs. of service</a:t>
            </a:r>
          </a:p>
        </p:txBody>
      </p:sp>
    </p:spTree>
    <p:extLst>
      <p:ext uri="{BB962C8B-B14F-4D97-AF65-F5344CB8AC3E}">
        <p14:creationId xmlns:p14="http://schemas.microsoft.com/office/powerpoint/2010/main" val="3062608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95CB-E115-4BD6-BC3E-AB7593D5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Restructure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3922846-5FF4-4786-BF6F-7BE2C4104FD8}"/>
              </a:ext>
            </a:extLst>
          </p:cNvPr>
          <p:cNvCxnSpPr>
            <a:cxnSpLocks/>
          </p:cNvCxnSpPr>
          <p:nvPr/>
        </p:nvCxnSpPr>
        <p:spPr>
          <a:xfrm>
            <a:off x="2958171" y="22429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587BF1C-F493-4058-84BA-B752FF76E1B0}"/>
              </a:ext>
            </a:extLst>
          </p:cNvPr>
          <p:cNvGrpSpPr/>
          <p:nvPr/>
        </p:nvGrpSpPr>
        <p:grpSpPr>
          <a:xfrm>
            <a:off x="100449" y="3274895"/>
            <a:ext cx="6202029" cy="307777"/>
            <a:chOff x="100450" y="3274895"/>
            <a:chExt cx="4753453" cy="30777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36BBD7-F7DD-46F6-B58F-FCDE2F1C5B98}"/>
                </a:ext>
              </a:extLst>
            </p:cNvPr>
            <p:cNvSpPr/>
            <p:nvPr/>
          </p:nvSpPr>
          <p:spPr>
            <a:xfrm>
              <a:off x="100450" y="3274895"/>
              <a:ext cx="304587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Narrow" panose="020B0606020202030204" pitchFamily="34" charset="0"/>
                </a:rPr>
                <a:t>Attrition and Rank Consolidations</a:t>
              </a:r>
              <a:endPara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103BAEC-0290-4CE7-AFE8-026DF9E717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522" y="3455647"/>
              <a:ext cx="2396381" cy="49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6524E0D-B2F0-4D36-B068-C77AD7F5B423}"/>
              </a:ext>
            </a:extLst>
          </p:cNvPr>
          <p:cNvSpPr/>
          <p:nvPr/>
        </p:nvSpPr>
        <p:spPr>
          <a:xfrm>
            <a:off x="137694" y="3698812"/>
            <a:ext cx="336259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Apparatus and Equipment Acquisition 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76A04AD-CB89-4831-ABD3-3D72B79C4FA6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500284" y="3852701"/>
            <a:ext cx="4453675" cy="1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44F20D6-4429-4676-9CC2-72453542CFA0}"/>
              </a:ext>
            </a:extLst>
          </p:cNvPr>
          <p:cNvSpPr/>
          <p:nvPr/>
        </p:nvSpPr>
        <p:spPr>
          <a:xfrm>
            <a:off x="142981" y="4988288"/>
            <a:ext cx="439690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Deployment Policy Changes / CAD Programing</a:t>
            </a:r>
            <a:endParaRPr lang="en-US" sz="1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A970EA-0661-47B4-A934-E15039B1D140}"/>
              </a:ext>
            </a:extLst>
          </p:cNvPr>
          <p:cNvSpPr/>
          <p:nvPr/>
        </p:nvSpPr>
        <p:spPr>
          <a:xfrm>
            <a:off x="4460452" y="5028625"/>
            <a:ext cx="1602529" cy="224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100%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72880FF-8BDA-45B1-891D-B4CC0594DCA9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4074528" y="5141038"/>
            <a:ext cx="385924" cy="1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B1BF221-65C9-4FA1-A34A-73F6F4A6793F}"/>
              </a:ext>
            </a:extLst>
          </p:cNvPr>
          <p:cNvSpPr/>
          <p:nvPr/>
        </p:nvSpPr>
        <p:spPr>
          <a:xfrm>
            <a:off x="142981" y="4576440"/>
            <a:ext cx="247437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Paramedic Training</a:t>
            </a:r>
            <a:endParaRPr lang="en-US" sz="1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43D212-EC8B-4000-9F7D-1582E1EDEE7C}"/>
              </a:ext>
            </a:extLst>
          </p:cNvPr>
          <p:cNvSpPr/>
          <p:nvPr/>
        </p:nvSpPr>
        <p:spPr>
          <a:xfrm>
            <a:off x="4460452" y="4616059"/>
            <a:ext cx="3125626" cy="2665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Training/ Certification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3670894-B548-4593-BCB0-8A7E773BEE89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2064774" y="4738516"/>
            <a:ext cx="2395678" cy="10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07B476D-D21E-4813-9416-46A3EBBDAD89}"/>
              </a:ext>
            </a:extLst>
          </p:cNvPr>
          <p:cNvSpPr/>
          <p:nvPr/>
        </p:nvSpPr>
        <p:spPr>
          <a:xfrm>
            <a:off x="142981" y="5443803"/>
            <a:ext cx="209429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Full Transition</a:t>
            </a:r>
            <a:endParaRPr lang="en-US" sz="1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67D918-184C-418A-8C50-6CA08D51B0E4}"/>
              </a:ext>
            </a:extLst>
          </p:cNvPr>
          <p:cNvSpPr/>
          <p:nvPr/>
        </p:nvSpPr>
        <p:spPr>
          <a:xfrm>
            <a:off x="9109177" y="5531321"/>
            <a:ext cx="561651" cy="2202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2023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A0923B2-1536-4C26-877C-966460B57A28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1759974" y="5620597"/>
            <a:ext cx="7349203" cy="20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B4DDB52-5429-44C7-BDC3-7D98B5D3464C}"/>
              </a:ext>
            </a:extLst>
          </p:cNvPr>
          <p:cNvSpPr/>
          <p:nvPr/>
        </p:nvSpPr>
        <p:spPr>
          <a:xfrm>
            <a:off x="142982" y="4142591"/>
            <a:ext cx="41844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b="1" spc="50" baseline="3000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 </a:t>
            </a:r>
            <a:r>
              <a:rPr lang="en-US" sz="1400" b="1" cap="none" spc="5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 </a:t>
            </a:r>
            <a:endParaRPr lang="en-US" sz="1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1A02318-C29E-4F74-BBCB-38317B9EF6F0}"/>
              </a:ext>
            </a:extLst>
          </p:cNvPr>
          <p:cNvCxnSpPr>
            <a:cxnSpLocks/>
          </p:cNvCxnSpPr>
          <p:nvPr/>
        </p:nvCxnSpPr>
        <p:spPr>
          <a:xfrm flipV="1">
            <a:off x="3152683" y="4268663"/>
            <a:ext cx="4433395" cy="16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A126E1C-8664-4554-BF83-DBC6EE991A52}"/>
              </a:ext>
            </a:extLst>
          </p:cNvPr>
          <p:cNvGrpSpPr/>
          <p:nvPr/>
        </p:nvGrpSpPr>
        <p:grpSpPr>
          <a:xfrm>
            <a:off x="137693" y="2417151"/>
            <a:ext cx="5787637" cy="307777"/>
            <a:chOff x="100450" y="2430799"/>
            <a:chExt cx="5787637" cy="30777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E5ACB6-E8A7-4816-BDB7-D111861E3536}"/>
                </a:ext>
              </a:extLst>
            </p:cNvPr>
            <p:cNvSpPr/>
            <p:nvPr/>
          </p:nvSpPr>
          <p:spPr>
            <a:xfrm>
              <a:off x="100450" y="2430799"/>
              <a:ext cx="4583192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Narrow" panose="020B0606020202030204" pitchFamily="34" charset="0"/>
                </a:rPr>
                <a:t>Shift Adjustment, Attrition &amp; Rank Consolidations</a:t>
              </a:r>
              <a:endPara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2C7A583-70EE-4EC4-84BE-E4DBF758F2D7}"/>
                </a:ext>
              </a:extLst>
            </p:cNvPr>
            <p:cNvSpPr/>
            <p:nvPr/>
          </p:nvSpPr>
          <p:spPr>
            <a:xfrm>
              <a:off x="4560790" y="2460284"/>
              <a:ext cx="1327297" cy="2308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arrow" panose="020B0606020202030204" pitchFamily="34" charset="0"/>
                </a:rPr>
                <a:t>33%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8EAD639-6E1A-4F0D-A9DF-E02765CE1FBC}"/>
              </a:ext>
            </a:extLst>
          </p:cNvPr>
          <p:cNvGrpSpPr/>
          <p:nvPr/>
        </p:nvGrpSpPr>
        <p:grpSpPr>
          <a:xfrm>
            <a:off x="100449" y="2855965"/>
            <a:ext cx="5824881" cy="307777"/>
            <a:chOff x="141684" y="2855965"/>
            <a:chExt cx="5824881" cy="30777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B5E19F-6266-416C-BA8E-988BF317FE34}"/>
                </a:ext>
              </a:extLst>
            </p:cNvPr>
            <p:cNvSpPr/>
            <p:nvPr/>
          </p:nvSpPr>
          <p:spPr>
            <a:xfrm>
              <a:off x="141684" y="2855965"/>
              <a:ext cx="3989769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Narrow" panose="020B0606020202030204" pitchFamily="34" charset="0"/>
                </a:rPr>
                <a:t>Apparatus and Equipment Specs/Procurement</a:t>
              </a:r>
              <a:endPara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F125611-FA19-4E3D-89AD-BC6312F8E0A1}"/>
                </a:ext>
              </a:extLst>
            </p:cNvPr>
            <p:cNvCxnSpPr>
              <a:cxnSpLocks/>
              <a:stCxn id="26" idx="3"/>
              <a:endCxn id="36" idx="1"/>
            </p:cNvCxnSpPr>
            <p:nvPr/>
          </p:nvCxnSpPr>
          <p:spPr>
            <a:xfrm flipV="1">
              <a:off x="4131453" y="3009643"/>
              <a:ext cx="507815" cy="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EF721EF-B900-4D94-9D6A-139343B32146}"/>
                </a:ext>
              </a:extLst>
            </p:cNvPr>
            <p:cNvSpPr/>
            <p:nvPr/>
          </p:nvSpPr>
          <p:spPr>
            <a:xfrm>
              <a:off x="4639268" y="2888780"/>
              <a:ext cx="1327297" cy="24172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Arial Narrow" panose="020B060602020203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561A17-9DAF-40BE-B612-12419124D080}"/>
              </a:ext>
            </a:extLst>
          </p:cNvPr>
          <p:cNvGrpSpPr/>
          <p:nvPr/>
        </p:nvGrpSpPr>
        <p:grpSpPr>
          <a:xfrm>
            <a:off x="2854732" y="1416381"/>
            <a:ext cx="7777541" cy="297432"/>
            <a:chOff x="3059647" y="957807"/>
            <a:chExt cx="7356617" cy="2974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2A980C-5892-4A0C-9532-E5188EDF760E}"/>
                </a:ext>
              </a:extLst>
            </p:cNvPr>
            <p:cNvSpPr/>
            <p:nvPr/>
          </p:nvSpPr>
          <p:spPr>
            <a:xfrm>
              <a:off x="3059647" y="959021"/>
              <a:ext cx="7356615" cy="281148"/>
            </a:xfrm>
            <a:prstGeom prst="rect">
              <a:avLst/>
            </a:prstGeom>
            <a:solidFill>
              <a:schemeClr val="accent6">
                <a:lumMod val="75000"/>
                <a:alpha val="92941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78AA27-DF96-405E-92E1-CD76832D23E3}"/>
                </a:ext>
              </a:extLst>
            </p:cNvPr>
            <p:cNvSpPr/>
            <p:nvPr/>
          </p:nvSpPr>
          <p:spPr>
            <a:xfrm>
              <a:off x="3444055" y="964384"/>
              <a:ext cx="627484" cy="2769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1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FY2019	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D72F9D-B575-4D76-930D-339AB9F4CDC4}"/>
                </a:ext>
              </a:extLst>
            </p:cNvPr>
            <p:cNvSpPr/>
            <p:nvPr/>
          </p:nvSpPr>
          <p:spPr>
            <a:xfrm>
              <a:off x="5022590" y="964384"/>
              <a:ext cx="627484" cy="2769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1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FY2020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372A0D-46AE-4F3B-9950-00BEA4E99F0D}"/>
                </a:ext>
              </a:extLst>
            </p:cNvPr>
            <p:cNvSpPr/>
            <p:nvPr/>
          </p:nvSpPr>
          <p:spPr>
            <a:xfrm>
              <a:off x="7938575" y="964384"/>
              <a:ext cx="627484" cy="2769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1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FY2022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05D4C3-94A6-4F3D-98A2-517D81448E57}"/>
                </a:ext>
              </a:extLst>
            </p:cNvPr>
            <p:cNvSpPr/>
            <p:nvPr/>
          </p:nvSpPr>
          <p:spPr>
            <a:xfrm>
              <a:off x="6584899" y="971672"/>
              <a:ext cx="627482" cy="2769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b="1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FY2021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41B4CB-364C-4E36-A53D-5190465FF95F}"/>
                </a:ext>
              </a:extLst>
            </p:cNvPr>
            <p:cNvSpPr/>
            <p:nvPr/>
          </p:nvSpPr>
          <p:spPr>
            <a:xfrm>
              <a:off x="9513404" y="957807"/>
              <a:ext cx="614385" cy="2769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1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FY2023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3B1B25-FEB1-477B-A6BE-FDCA3B4F7F63}"/>
                </a:ext>
              </a:extLst>
            </p:cNvPr>
            <p:cNvCxnSpPr/>
            <p:nvPr/>
          </p:nvCxnSpPr>
          <p:spPr>
            <a:xfrm>
              <a:off x="4653597" y="975409"/>
              <a:ext cx="0" cy="273262"/>
            </a:xfrm>
            <a:prstGeom prst="lin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672E4A-1AEC-434C-9FA5-5BCDB3D6FC29}"/>
                </a:ext>
              </a:extLst>
            </p:cNvPr>
            <p:cNvCxnSpPr/>
            <p:nvPr/>
          </p:nvCxnSpPr>
          <p:spPr>
            <a:xfrm>
              <a:off x="6094264" y="966252"/>
              <a:ext cx="0" cy="273262"/>
            </a:xfrm>
            <a:prstGeom prst="lin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EA6D91-7C28-4512-8A52-1BF3385950D3}"/>
                </a:ext>
              </a:extLst>
            </p:cNvPr>
            <p:cNvCxnSpPr/>
            <p:nvPr/>
          </p:nvCxnSpPr>
          <p:spPr>
            <a:xfrm>
              <a:off x="7534931" y="959675"/>
              <a:ext cx="0" cy="273262"/>
            </a:xfrm>
            <a:prstGeom prst="lin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0FAE73-68F0-4950-9033-342FFCD027B7}"/>
                </a:ext>
              </a:extLst>
            </p:cNvPr>
            <p:cNvCxnSpPr/>
            <p:nvPr/>
          </p:nvCxnSpPr>
          <p:spPr>
            <a:xfrm>
              <a:off x="8975598" y="966252"/>
              <a:ext cx="0" cy="273262"/>
            </a:xfrm>
            <a:prstGeom prst="lin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700669D-D5A6-4565-B7CD-91456B0FA14A}"/>
                </a:ext>
              </a:extLst>
            </p:cNvPr>
            <p:cNvCxnSpPr/>
            <p:nvPr/>
          </p:nvCxnSpPr>
          <p:spPr>
            <a:xfrm>
              <a:off x="10416264" y="981977"/>
              <a:ext cx="0" cy="273262"/>
            </a:xfrm>
            <a:prstGeom prst="lin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C3607B1-F0E6-4F17-842D-F14F49E9C618}"/>
              </a:ext>
            </a:extLst>
          </p:cNvPr>
          <p:cNvGrpSpPr/>
          <p:nvPr/>
        </p:nvGrpSpPr>
        <p:grpSpPr>
          <a:xfrm>
            <a:off x="100450" y="1937050"/>
            <a:ext cx="4468027" cy="307777"/>
            <a:chOff x="100450" y="1937050"/>
            <a:chExt cx="4468027" cy="30777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B155B-8119-4DC9-975A-B9A21EC314FC}"/>
                </a:ext>
              </a:extLst>
            </p:cNvPr>
            <p:cNvSpPr/>
            <p:nvPr/>
          </p:nvSpPr>
          <p:spPr>
            <a:xfrm>
              <a:off x="100450" y="1937050"/>
              <a:ext cx="2935145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Clr>
                  <a:schemeClr val="tx1"/>
                </a:buClr>
                <a:buSzPct val="106000"/>
                <a:buFont typeface="Arial" panose="020B0604020202020204" pitchFamily="34" charset="0"/>
                <a:buChar char="•"/>
              </a:pPr>
              <a:r>
                <a:rPr lang="en-US" sz="14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Narrow" panose="020B0606020202030204" pitchFamily="34" charset="0"/>
                </a:rPr>
                <a:t>Restructure Plan Initiation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7AE1081-349F-41BB-9D7C-434CB16CAD70}"/>
                </a:ext>
              </a:extLst>
            </p:cNvPr>
            <p:cNvCxnSpPr>
              <a:cxnSpLocks/>
              <a:endCxn id="99" idx="1"/>
            </p:cNvCxnSpPr>
            <p:nvPr/>
          </p:nvCxnSpPr>
          <p:spPr>
            <a:xfrm flipV="1">
              <a:off x="2617358" y="2121803"/>
              <a:ext cx="911520" cy="3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C111B45-6ACD-4300-8214-B75485948193}"/>
                </a:ext>
              </a:extLst>
            </p:cNvPr>
            <p:cNvSpPr/>
            <p:nvPr/>
          </p:nvSpPr>
          <p:spPr>
            <a:xfrm>
              <a:off x="3528878" y="2006387"/>
              <a:ext cx="1039599" cy="2308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marL="60325" algn="ctr"/>
              <a:r>
                <a:rPr lang="en-US" sz="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Narrow" panose="020B0606020202030204" pitchFamily="34" charset="0"/>
                </a:rPr>
                <a:t>  MCO Approved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8B1BD55-45E1-4EF3-80D7-EF489A6D5CB1}"/>
              </a:ext>
            </a:extLst>
          </p:cNvPr>
          <p:cNvCxnSpPr>
            <a:cxnSpLocks/>
            <a:endCxn id="69" idx="1"/>
          </p:cNvCxnSpPr>
          <p:nvPr/>
        </p:nvCxnSpPr>
        <p:spPr>
          <a:xfrm>
            <a:off x="4327452" y="2562052"/>
            <a:ext cx="270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A0D84925-7005-42DF-80D6-B42EBDE0D79D}"/>
              </a:ext>
            </a:extLst>
          </p:cNvPr>
          <p:cNvSpPr/>
          <p:nvPr/>
        </p:nvSpPr>
        <p:spPr>
          <a:xfrm>
            <a:off x="6302478" y="3334155"/>
            <a:ext cx="1327297" cy="2308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33%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7BAB895-5B27-4848-8AF3-C7919F67750E}"/>
              </a:ext>
            </a:extLst>
          </p:cNvPr>
          <p:cNvSpPr/>
          <p:nvPr/>
        </p:nvSpPr>
        <p:spPr>
          <a:xfrm>
            <a:off x="6922430" y="3729910"/>
            <a:ext cx="1327297" cy="24172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 Narrow" panose="020B0606020202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3BD51E4-2892-4524-B9BB-AA6DCB9488E8}"/>
              </a:ext>
            </a:extLst>
          </p:cNvPr>
          <p:cNvSpPr/>
          <p:nvPr/>
        </p:nvSpPr>
        <p:spPr>
          <a:xfrm>
            <a:off x="137693" y="4116517"/>
            <a:ext cx="397407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Attrition and Rank Consolidations</a:t>
            </a:r>
            <a:endParaRPr lang="en-US" sz="1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9F2ACCE-012D-453B-B421-75822B07BC8D}"/>
              </a:ext>
            </a:extLst>
          </p:cNvPr>
          <p:cNvSpPr/>
          <p:nvPr/>
        </p:nvSpPr>
        <p:spPr>
          <a:xfrm>
            <a:off x="7586078" y="4126249"/>
            <a:ext cx="1327297" cy="2308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111343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F97B-0603-44C2-AECC-F13BC035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Budget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C53DAAA-F023-419C-ACDF-70D3B4BFD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021481"/>
              </p:ext>
            </p:extLst>
          </p:nvPr>
        </p:nvGraphicFramePr>
        <p:xfrm>
          <a:off x="609600" y="1490663"/>
          <a:ext cx="109728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0C68D-172A-4BD0-90EF-C53E138D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0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A043-43E5-4638-A56E-8B7301A8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HFD Staffing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6FE83E-C497-4AED-A63D-15EEEF8914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9393016"/>
              </p:ext>
            </p:extLst>
          </p:nvPr>
        </p:nvGraphicFramePr>
        <p:xfrm>
          <a:off x="6143392" y="1348912"/>
          <a:ext cx="3867616" cy="30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549">
                  <a:extLst>
                    <a:ext uri="{9D8B030D-6E8A-4147-A177-3AD203B41FA5}">
                      <a16:colId xmlns:a16="http://schemas.microsoft.com/office/drawing/2014/main" val="2131773820"/>
                    </a:ext>
                  </a:extLst>
                </a:gridCol>
                <a:gridCol w="1795067">
                  <a:extLst>
                    <a:ext uri="{9D8B030D-6E8A-4147-A177-3AD203B41FA5}">
                      <a16:colId xmlns:a16="http://schemas.microsoft.com/office/drawing/2014/main" val="3512713454"/>
                    </a:ext>
                  </a:extLst>
                </a:gridCol>
              </a:tblGrid>
              <a:tr h="47932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</a:t>
                      </a:r>
                    </a:p>
                    <a:p>
                      <a:pPr algn="ctr"/>
                      <a:r>
                        <a:rPr lang="en-US" dirty="0"/>
                        <a:t>Proposed Headcount</a:t>
                      </a:r>
                    </a:p>
                  </a:txBody>
                  <a:tcPr marL="57513" marR="57513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75996563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Emergency Operations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3358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505136917"/>
                  </a:ext>
                </a:extLst>
              </a:tr>
              <a:tr h="426749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HFD Administration/ Support/</a:t>
                      </a:r>
                    </a:p>
                    <a:p>
                      <a:pPr algn="ctr"/>
                      <a:r>
                        <a:rPr lang="en-US" dirty="0"/>
                        <a:t>OEC/LSB/Arson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1375591791"/>
                  </a:ext>
                </a:extLst>
              </a:tr>
              <a:tr h="419449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679620743"/>
                  </a:ext>
                </a:extLst>
              </a:tr>
              <a:tr h="47932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098943999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Grand Total FY20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3,712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709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0021E-0D9E-40AE-8C28-7F9D109B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400079"/>
            <a:ext cx="21336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A284EE8D-44F0-46DB-87FB-30FCE2343D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937947"/>
              </p:ext>
            </p:extLst>
          </p:nvPr>
        </p:nvGraphicFramePr>
        <p:xfrm>
          <a:off x="1915277" y="1348912"/>
          <a:ext cx="3867616" cy="30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549">
                  <a:extLst>
                    <a:ext uri="{9D8B030D-6E8A-4147-A177-3AD203B41FA5}">
                      <a16:colId xmlns:a16="http://schemas.microsoft.com/office/drawing/2014/main" val="2131773820"/>
                    </a:ext>
                  </a:extLst>
                </a:gridCol>
                <a:gridCol w="1795067">
                  <a:extLst>
                    <a:ext uri="{9D8B030D-6E8A-4147-A177-3AD203B41FA5}">
                      <a16:colId xmlns:a16="http://schemas.microsoft.com/office/drawing/2014/main" val="3512713454"/>
                    </a:ext>
                  </a:extLst>
                </a:gridCol>
              </a:tblGrid>
              <a:tr h="47932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FY19</a:t>
                      </a:r>
                    </a:p>
                    <a:p>
                      <a:pPr algn="ctr"/>
                      <a:r>
                        <a:rPr lang="en-US" dirty="0"/>
                        <a:t>Budgeted FTE</a:t>
                      </a:r>
                    </a:p>
                  </a:txBody>
                  <a:tcPr marL="57513" marR="57513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75996563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Emergency Operations*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3710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505136917"/>
                  </a:ext>
                </a:extLst>
              </a:tr>
              <a:tr h="426749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HFD Administration/ Support/</a:t>
                      </a:r>
                    </a:p>
                    <a:p>
                      <a:pPr algn="ctr"/>
                      <a:r>
                        <a:rPr lang="en-US" dirty="0"/>
                        <a:t>OEC/LSB/Arson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1375591791"/>
                  </a:ext>
                </a:extLst>
              </a:tr>
              <a:tr h="419449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380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679620743"/>
                  </a:ext>
                </a:extLst>
              </a:tr>
              <a:tr h="47932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098943999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Grand Total FY19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4,090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7091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6E2A24D-D10C-4E5E-801A-9F38BFD03037}"/>
              </a:ext>
            </a:extLst>
          </p:cNvPr>
          <p:cNvSpPr txBox="1"/>
          <p:nvPr/>
        </p:nvSpPr>
        <p:spPr>
          <a:xfrm>
            <a:off x="1915277" y="4433920"/>
            <a:ext cx="150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alibri" panose="020F0502020204030204"/>
              </a:rPr>
              <a:t> </a:t>
            </a:r>
            <a:r>
              <a:rPr lang="en-US" sz="1400" dirty="0">
                <a:latin typeface="Calibri" panose="020F0502020204030204"/>
              </a:rPr>
              <a:t>*including cadets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097EBD-E6BE-4CFA-84BF-0BE804F4A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650996"/>
              </p:ext>
            </p:extLst>
          </p:nvPr>
        </p:nvGraphicFramePr>
        <p:xfrm>
          <a:off x="1915277" y="4886683"/>
          <a:ext cx="8095730" cy="92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576">
                  <a:extLst>
                    <a:ext uri="{9D8B030D-6E8A-4147-A177-3AD203B41FA5}">
                      <a16:colId xmlns:a16="http://schemas.microsoft.com/office/drawing/2014/main" val="491742434"/>
                    </a:ext>
                  </a:extLst>
                </a:gridCol>
                <a:gridCol w="2698576">
                  <a:extLst>
                    <a:ext uri="{9D8B030D-6E8A-4147-A177-3AD203B41FA5}">
                      <a16:colId xmlns:a16="http://schemas.microsoft.com/office/drawing/2014/main" val="276682504"/>
                    </a:ext>
                  </a:extLst>
                </a:gridCol>
                <a:gridCol w="1349289">
                  <a:extLst>
                    <a:ext uri="{9D8B030D-6E8A-4147-A177-3AD203B41FA5}">
                      <a16:colId xmlns:a16="http://schemas.microsoft.com/office/drawing/2014/main" val="2087319689"/>
                    </a:ext>
                  </a:extLst>
                </a:gridCol>
                <a:gridCol w="1349289">
                  <a:extLst>
                    <a:ext uri="{9D8B030D-6E8A-4147-A177-3AD203B41FA5}">
                      <a16:colId xmlns:a16="http://schemas.microsoft.com/office/drawing/2014/main" val="2742812093"/>
                    </a:ext>
                  </a:extLst>
                </a:gridCol>
              </a:tblGrid>
              <a:tr h="92329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Headcount as of 3/18/19: </a:t>
                      </a:r>
                    </a:p>
                    <a:p>
                      <a:pPr algn="ctr"/>
                      <a:r>
                        <a:rPr lang="en-US" sz="1600" b="1" dirty="0"/>
                        <a:t>3,999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Proposed FY20 Headcount: 3,712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Change from Current HC:</a:t>
                      </a:r>
                    </a:p>
                    <a:p>
                      <a:pPr algn="ctr"/>
                      <a:r>
                        <a:rPr lang="en-US" sz="1600" b="1" dirty="0"/>
                        <a:t>-287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220 Classified + 67 Cadets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17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46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866E72-5424-4EBE-BE00-587A7F16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HFD Staffing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0B7B1FF-53DC-4324-9E67-3A6641085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831755"/>
              </p:ext>
            </p:extLst>
          </p:nvPr>
        </p:nvGraphicFramePr>
        <p:xfrm>
          <a:off x="1981200" y="1490664"/>
          <a:ext cx="8229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DD7A0-97D3-491F-ABDF-5691C725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72299"/>
            <a:ext cx="21336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B701B-F483-4EC6-A71C-F4F418AD42DB}"/>
              </a:ext>
            </a:extLst>
          </p:cNvPr>
          <p:cNvSpPr txBox="1"/>
          <p:nvPr/>
        </p:nvSpPr>
        <p:spPr>
          <a:xfrm>
            <a:off x="8974667" y="5842001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*projected</a:t>
            </a:r>
          </a:p>
        </p:txBody>
      </p:sp>
    </p:spTree>
    <p:extLst>
      <p:ext uri="{BB962C8B-B14F-4D97-AF65-F5344CB8AC3E}">
        <p14:creationId xmlns:p14="http://schemas.microsoft.com/office/powerpoint/2010/main" val="121010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A043-43E5-4638-A56E-8B7301A8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HFD Staffing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6FE83E-C497-4AED-A63D-15EEEF89144C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143392" y="2048740"/>
          <a:ext cx="3867616" cy="372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549">
                  <a:extLst>
                    <a:ext uri="{9D8B030D-6E8A-4147-A177-3AD203B41FA5}">
                      <a16:colId xmlns:a16="http://schemas.microsoft.com/office/drawing/2014/main" val="2131773820"/>
                    </a:ext>
                  </a:extLst>
                </a:gridCol>
                <a:gridCol w="1795067">
                  <a:extLst>
                    <a:ext uri="{9D8B030D-6E8A-4147-A177-3AD203B41FA5}">
                      <a16:colId xmlns:a16="http://schemas.microsoft.com/office/drawing/2014/main" val="3512713454"/>
                    </a:ext>
                  </a:extLst>
                </a:gridCol>
              </a:tblGrid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  <a:p>
                      <a:pPr algn="ctr"/>
                      <a:r>
                        <a:rPr lang="en-US" dirty="0"/>
                        <a:t>Division Totals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3-Shift Classified FTE’s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75996563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Daily Staffing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817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486900409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Emergency Operations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3358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505136917"/>
                  </a:ext>
                </a:extLst>
              </a:tr>
              <a:tr h="426749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HFD Administration/ Support/</a:t>
                      </a:r>
                    </a:p>
                    <a:p>
                      <a:pPr algn="ctr"/>
                      <a:r>
                        <a:rPr lang="en-US" dirty="0"/>
                        <a:t>OEC/LSB/Arson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1375591791"/>
                  </a:ext>
                </a:extLst>
              </a:tr>
              <a:tr h="419449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679620743"/>
                  </a:ext>
                </a:extLst>
              </a:tr>
              <a:tr h="47932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098943999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3,712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709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0021E-0D9E-40AE-8C28-7F9D109B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400079"/>
            <a:ext cx="21336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A284EE8D-44F0-46DB-87FB-30FCE2343D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81200" y="2048740"/>
          <a:ext cx="3867616" cy="372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549">
                  <a:extLst>
                    <a:ext uri="{9D8B030D-6E8A-4147-A177-3AD203B41FA5}">
                      <a16:colId xmlns:a16="http://schemas.microsoft.com/office/drawing/2014/main" val="2131773820"/>
                    </a:ext>
                  </a:extLst>
                </a:gridCol>
                <a:gridCol w="1795067">
                  <a:extLst>
                    <a:ext uri="{9D8B030D-6E8A-4147-A177-3AD203B41FA5}">
                      <a16:colId xmlns:a16="http://schemas.microsoft.com/office/drawing/2014/main" val="3512713454"/>
                    </a:ext>
                  </a:extLst>
                </a:gridCol>
              </a:tblGrid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  <a:p>
                      <a:pPr algn="ctr"/>
                      <a:r>
                        <a:rPr lang="en-US" dirty="0"/>
                        <a:t>Division Totals 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4-Shift Classified FTE’s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75996563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Daily Staffing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845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542020152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Emergency Operations*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3710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505136917"/>
                  </a:ext>
                </a:extLst>
              </a:tr>
              <a:tr h="426749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HFD Administration/ Support/</a:t>
                      </a:r>
                    </a:p>
                    <a:p>
                      <a:pPr algn="ctr"/>
                      <a:r>
                        <a:rPr lang="en-US" dirty="0"/>
                        <a:t>OEC/LSB/Arson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1375591791"/>
                  </a:ext>
                </a:extLst>
              </a:tr>
              <a:tr h="419449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380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679620743"/>
                  </a:ext>
                </a:extLst>
              </a:tr>
              <a:tr h="47932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098943999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Grand Total FY19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4,090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7091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6E2A24D-D10C-4E5E-801A-9F38BFD03037}"/>
              </a:ext>
            </a:extLst>
          </p:cNvPr>
          <p:cNvSpPr txBox="1"/>
          <p:nvPr/>
        </p:nvSpPr>
        <p:spPr>
          <a:xfrm>
            <a:off x="1981200" y="5773828"/>
            <a:ext cx="1422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*including cadet </a:t>
            </a:r>
          </a:p>
        </p:txBody>
      </p:sp>
    </p:spTree>
    <p:extLst>
      <p:ext uri="{BB962C8B-B14F-4D97-AF65-F5344CB8AC3E}">
        <p14:creationId xmlns:p14="http://schemas.microsoft.com/office/powerpoint/2010/main" val="301886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184F-05F7-4C9F-8977-9C6263D2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Pattern Change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7DBAE1-4971-4BB2-BE6F-D3DC7F07C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9110" y="1152172"/>
            <a:ext cx="6893781" cy="53867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C67CA-B1D3-49B7-8DA4-6ACB4FA3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2927A7-67B1-4954-AE1A-9A843C72F0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94339" y="3429000"/>
          <a:ext cx="94943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7">
                  <a:extLst>
                    <a:ext uri="{9D8B030D-6E8A-4147-A177-3AD203B41FA5}">
                      <a16:colId xmlns:a16="http://schemas.microsoft.com/office/drawing/2014/main" val="2130035840"/>
                    </a:ext>
                  </a:extLst>
                </a:gridCol>
                <a:gridCol w="759551">
                  <a:extLst>
                    <a:ext uri="{9D8B030D-6E8A-4147-A177-3AD203B41FA5}">
                      <a16:colId xmlns:a16="http://schemas.microsoft.com/office/drawing/2014/main" val="369641077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A-shift</a:t>
                      </a:r>
                    </a:p>
                  </a:txBody>
                  <a:tcPr marL="68580" marR="68580" marT="34290" marB="3429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9835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B-shift</a:t>
                      </a:r>
                    </a:p>
                  </a:txBody>
                  <a:tcPr marL="68580" marR="68580" marT="34290" marB="3429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7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C-Shift</a:t>
                      </a:r>
                    </a:p>
                  </a:txBody>
                  <a:tcPr marL="68580" marR="68580" marT="34290" marB="3429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3066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D-shift</a:t>
                      </a:r>
                    </a:p>
                  </a:txBody>
                  <a:tcPr marL="68580" marR="68580" marT="34290" marB="3429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64561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81520E3-CA34-428B-AFDA-95000A893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061" y="3404516"/>
            <a:ext cx="987638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2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A837-1D86-4FD7-BE7C-CF55DC7F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Pattern Change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D5EB7B-7718-4172-AABD-122824D32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3086" y="1252351"/>
            <a:ext cx="6885829" cy="53521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7A19D-B2A4-4EAA-83D0-52A226FD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0378D-B7B0-4DEE-94D2-EED707D39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076" y="6039331"/>
            <a:ext cx="944962" cy="317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DE3ED-54AC-4838-947A-C9F34FBA2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866" y="6039332"/>
            <a:ext cx="951058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0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A043-43E5-4638-A56E-8B7301A8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HFD Shift Pattern Change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6FE83E-C497-4AED-A63D-15EEEF89144C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143392" y="1248641"/>
          <a:ext cx="3867616" cy="516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549">
                  <a:extLst>
                    <a:ext uri="{9D8B030D-6E8A-4147-A177-3AD203B41FA5}">
                      <a16:colId xmlns:a16="http://schemas.microsoft.com/office/drawing/2014/main" val="2131773820"/>
                    </a:ext>
                  </a:extLst>
                </a:gridCol>
                <a:gridCol w="1795067">
                  <a:extLst>
                    <a:ext uri="{9D8B030D-6E8A-4147-A177-3AD203B41FA5}">
                      <a16:colId xmlns:a16="http://schemas.microsoft.com/office/drawing/2014/main" val="3512713454"/>
                    </a:ext>
                  </a:extLst>
                </a:gridCol>
              </a:tblGrid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Division Totals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3-Shift Classified FTE’s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75996563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Daily Staffing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817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486900409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Relief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1420380808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Kelly/Platoon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171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377451525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Firefighters per Shift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 1,119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1087968307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3 shifts</a:t>
                      </a:r>
                    </a:p>
                    <a:p>
                      <a:pPr algn="ctr"/>
                      <a:r>
                        <a:rPr lang="en-US" dirty="0"/>
                        <a:t>Emergency Ops 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3358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505136917"/>
                  </a:ext>
                </a:extLst>
              </a:tr>
              <a:tr h="426749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HFD Administration/ Support/</a:t>
                      </a:r>
                    </a:p>
                    <a:p>
                      <a:pPr algn="ctr"/>
                      <a:r>
                        <a:rPr lang="en-US" dirty="0"/>
                        <a:t>OEC/LSB/Arson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1375591791"/>
                  </a:ext>
                </a:extLst>
              </a:tr>
              <a:tr h="419449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679620743"/>
                  </a:ext>
                </a:extLst>
              </a:tr>
              <a:tr h="47932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098943999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3,712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709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0021E-0D9E-40AE-8C28-7F9D109B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400079"/>
            <a:ext cx="21336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  <a:ea typeface="ＭＳ Ｐゴシック" charset="0"/>
            </a:endParaRP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A284EE8D-44F0-46DB-87FB-30FCE2343D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81200" y="1248641"/>
          <a:ext cx="3867616" cy="516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549">
                  <a:extLst>
                    <a:ext uri="{9D8B030D-6E8A-4147-A177-3AD203B41FA5}">
                      <a16:colId xmlns:a16="http://schemas.microsoft.com/office/drawing/2014/main" val="2131773820"/>
                    </a:ext>
                  </a:extLst>
                </a:gridCol>
                <a:gridCol w="1795067">
                  <a:extLst>
                    <a:ext uri="{9D8B030D-6E8A-4147-A177-3AD203B41FA5}">
                      <a16:colId xmlns:a16="http://schemas.microsoft.com/office/drawing/2014/main" val="3512713454"/>
                    </a:ext>
                  </a:extLst>
                </a:gridCol>
              </a:tblGrid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Division Totals 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4-Shift Classified FTE’s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75996563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Daily Staffing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817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542020152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Relief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747773497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Kelly/Platoon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401371847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Firefighters per Shift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 883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635256236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X4 Shifts</a:t>
                      </a:r>
                    </a:p>
                    <a:p>
                      <a:pPr algn="ctr"/>
                      <a:r>
                        <a:rPr lang="en-US" dirty="0"/>
                        <a:t>Emergency Ops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3532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505136917"/>
                  </a:ext>
                </a:extLst>
              </a:tr>
              <a:tr h="426749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HFD Administration/ Support/</a:t>
                      </a:r>
                    </a:p>
                    <a:p>
                      <a:pPr algn="ctr"/>
                      <a:r>
                        <a:rPr lang="en-US" dirty="0"/>
                        <a:t>OEC/LSB/Arson</a:t>
                      </a:r>
                    </a:p>
                  </a:txBody>
                  <a:tcPr marL="57513" marR="57513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1375591791"/>
                  </a:ext>
                </a:extLst>
              </a:tr>
              <a:tr h="419449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</a:t>
                      </a:r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2679620743"/>
                  </a:ext>
                </a:extLst>
              </a:tr>
              <a:tr h="47932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513" marR="57513"/>
                </a:tc>
                <a:extLst>
                  <a:ext uri="{0D108BD9-81ED-4DB2-BD59-A6C34878D82A}">
                    <a16:rowId xmlns:a16="http://schemas.microsoft.com/office/drawing/2014/main" val="3098943999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3,886</a:t>
                      </a:r>
                    </a:p>
                  </a:txBody>
                  <a:tcPr marL="57513" marR="5751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70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9846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975</Words>
  <Application>Microsoft Office PowerPoint</Application>
  <PresentationFormat>Widescreen</PresentationFormat>
  <Paragraphs>425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Courier New</vt:lpstr>
      <vt:lpstr>Helvetica</vt:lpstr>
      <vt:lpstr>Source Sans Pro</vt:lpstr>
      <vt:lpstr>Times New Roman</vt:lpstr>
      <vt:lpstr>Custom Design</vt:lpstr>
      <vt:lpstr>Houston Fire Department FY2020 Staffing and Deployment  </vt:lpstr>
      <vt:lpstr>HFD FY19 General Fund</vt:lpstr>
      <vt:lpstr>Annual Budget</vt:lpstr>
      <vt:lpstr>HFD Staffing</vt:lpstr>
      <vt:lpstr>HFD Staffing</vt:lpstr>
      <vt:lpstr>HFD Staffing</vt:lpstr>
      <vt:lpstr>Shift Pattern Change</vt:lpstr>
      <vt:lpstr>Shift Pattern Change</vt:lpstr>
      <vt:lpstr>HFD Shift Pattern Change</vt:lpstr>
      <vt:lpstr>HFD Historical Service Demand</vt:lpstr>
      <vt:lpstr>Operational Resource Changes </vt:lpstr>
      <vt:lpstr>District Chief Consolidation</vt:lpstr>
      <vt:lpstr>E1/ Ambulance Operational Unit Adjustment</vt:lpstr>
      <vt:lpstr>E1/ Ambulance Operational Unit Adjustment</vt:lpstr>
      <vt:lpstr>E1 Operational Unit Adjustment</vt:lpstr>
      <vt:lpstr>L020 Closure Green &lt; 8min, Blue &gt; 8.75 min</vt:lpstr>
      <vt:lpstr>L093 Closure Green &lt; 8min, &gt; Blue 8.75 min</vt:lpstr>
      <vt:lpstr>L045 Closure  Green &lt; 8min, &gt; Blue 8.75 min</vt:lpstr>
      <vt:lpstr>Combined Impact (Suppression)</vt:lpstr>
      <vt:lpstr>PowerPoint Presentation</vt:lpstr>
      <vt:lpstr>Strategic Restructure</vt:lpstr>
      <vt:lpstr>Strategic Restructure</vt:lpstr>
      <vt:lpstr>Strategic Restructure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Houston Fire Department FY2020 Staffing and Deployment</dc:title>
  <dc:creator>Pena, Samuel - HFD</dc:creator>
  <cp:lastModifiedBy>Estrada, Denise - HFD</cp:lastModifiedBy>
  <cp:revision>65</cp:revision>
  <cp:lastPrinted>2019-04-09T14:33:24Z</cp:lastPrinted>
  <dcterms:created xsi:type="dcterms:W3CDTF">2019-04-04T19:19:11Z</dcterms:created>
  <dcterms:modified xsi:type="dcterms:W3CDTF">2019-04-09T14:35:04Z</dcterms:modified>
</cp:coreProperties>
</file>