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0" r:id="rId2"/>
  </p:sldMasterIdLst>
  <p:notesMasterIdLst>
    <p:notesMasterId r:id="rId17"/>
  </p:notesMasterIdLst>
  <p:handoutMasterIdLst>
    <p:handoutMasterId r:id="rId18"/>
  </p:handoutMasterIdLst>
  <p:sldIdLst>
    <p:sldId id="665" r:id="rId3"/>
    <p:sldId id="635" r:id="rId4"/>
    <p:sldId id="699" r:id="rId5"/>
    <p:sldId id="697" r:id="rId6"/>
    <p:sldId id="696" r:id="rId7"/>
    <p:sldId id="692" r:id="rId8"/>
    <p:sldId id="694" r:id="rId9"/>
    <p:sldId id="703" r:id="rId10"/>
    <p:sldId id="704" r:id="rId11"/>
    <p:sldId id="707" r:id="rId12"/>
    <p:sldId id="705" r:id="rId13"/>
    <p:sldId id="706" r:id="rId14"/>
    <p:sldId id="702" r:id="rId15"/>
    <p:sldId id="691" r:id="rId16"/>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userDrawn="1">
          <p15:clr>
            <a:srgbClr val="A4A3A4"/>
          </p15:clr>
        </p15:guide>
        <p15:guide id="2" pos="2160" userDrawn="1">
          <p15:clr>
            <a:srgbClr val="A4A3A4"/>
          </p15:clr>
        </p15:guide>
        <p15:guide id="3" orient="horz" pos="2928" userDrawn="1">
          <p15:clr>
            <a:srgbClr val="A4A3A4"/>
          </p15:clr>
        </p15:guide>
        <p15:guide id="4"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DF6"/>
    <a:srgbClr val="001746"/>
    <a:srgbClr val="CF1F62"/>
    <a:srgbClr val="C22C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8" autoAdjust="0"/>
    <p:restoredTop sz="89303" autoAdjust="0"/>
  </p:normalViewPr>
  <p:slideViewPr>
    <p:cSldViewPr>
      <p:cViewPr varScale="1">
        <p:scale>
          <a:sx n="58" d="100"/>
          <a:sy n="58" d="100"/>
        </p:scale>
        <p:origin x="1066" y="62"/>
      </p:cViewPr>
      <p:guideLst>
        <p:guide orient="horz" pos="2160"/>
        <p:guide pos="2880"/>
      </p:guideLst>
    </p:cSldViewPr>
  </p:slideViewPr>
  <p:outlineViewPr>
    <p:cViewPr>
      <p:scale>
        <a:sx n="33" d="100"/>
        <a:sy n="33" d="100"/>
      </p:scale>
      <p:origin x="0" y="3822"/>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2700" y="588"/>
      </p:cViewPr>
      <p:guideLst>
        <p:guide orient="horz" pos="2924"/>
        <p:guide pos="2160"/>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3"/>
            <a:ext cx="2982742" cy="464981"/>
          </a:xfrm>
          <a:prstGeom prst="rect">
            <a:avLst/>
          </a:prstGeom>
        </p:spPr>
        <p:txBody>
          <a:bodyPr vert="horz" wrap="square" lIns="91609" tIns="45804" rIns="91609" bIns="45804" numCol="1" anchor="t" anchorCtr="0" compatLnSpc="1">
            <a:prstTxWarp prst="textNoShape">
              <a:avLst/>
            </a:prstTxWarp>
          </a:bodyPr>
          <a:lstStyle>
            <a:lvl1pPr>
              <a:defRPr sz="1200"/>
            </a:lvl1pPr>
          </a:lstStyle>
          <a:p>
            <a:endParaRPr lang="en-US" altLang="en-US"/>
          </a:p>
        </p:txBody>
      </p:sp>
      <p:sp>
        <p:nvSpPr>
          <p:cNvPr id="3" name="Date Placeholder 2"/>
          <p:cNvSpPr>
            <a:spLocks noGrp="1"/>
          </p:cNvSpPr>
          <p:nvPr>
            <p:ph type="dt" sz="quarter" idx="1"/>
          </p:nvPr>
        </p:nvSpPr>
        <p:spPr>
          <a:xfrm>
            <a:off x="3897517" y="3"/>
            <a:ext cx="2982742" cy="464981"/>
          </a:xfrm>
          <a:prstGeom prst="rect">
            <a:avLst/>
          </a:prstGeom>
        </p:spPr>
        <p:txBody>
          <a:bodyPr vert="horz" wrap="square" lIns="91609" tIns="45804" rIns="91609" bIns="45804" numCol="1" anchor="t" anchorCtr="0" compatLnSpc="1">
            <a:prstTxWarp prst="textNoShape">
              <a:avLst/>
            </a:prstTxWarp>
          </a:bodyPr>
          <a:lstStyle>
            <a:lvl1pPr algn="r">
              <a:defRPr sz="1200"/>
            </a:lvl1pPr>
          </a:lstStyle>
          <a:p>
            <a:fld id="{67B79682-6D08-430A-8397-1F136B912076}" type="datetimeFigureOut">
              <a:rPr lang="en-US" altLang="en-US"/>
              <a:pPr/>
              <a:t>4/15/2019</a:t>
            </a:fld>
            <a:endParaRPr lang="en-US" altLang="en-US"/>
          </a:p>
        </p:txBody>
      </p:sp>
      <p:sp>
        <p:nvSpPr>
          <p:cNvPr id="4" name="Footer Placeholder 3"/>
          <p:cNvSpPr>
            <a:spLocks noGrp="1"/>
          </p:cNvSpPr>
          <p:nvPr>
            <p:ph type="ftr" sz="quarter" idx="2"/>
          </p:nvPr>
        </p:nvSpPr>
        <p:spPr>
          <a:xfrm>
            <a:off x="6" y="8829825"/>
            <a:ext cx="2982742" cy="464981"/>
          </a:xfrm>
          <a:prstGeom prst="rect">
            <a:avLst/>
          </a:prstGeom>
        </p:spPr>
        <p:txBody>
          <a:bodyPr vert="horz" wrap="square" lIns="91609" tIns="45804" rIns="91609" bIns="45804" numCol="1" anchor="b" anchorCtr="0" compatLnSpc="1">
            <a:prstTxWarp prst="textNoShape">
              <a:avLst/>
            </a:prstTxWarp>
          </a:bodyPr>
          <a:lstStyle>
            <a:lvl1pPr>
              <a:defRPr sz="1200"/>
            </a:lvl1pPr>
          </a:lstStyle>
          <a:p>
            <a:endParaRPr lang="en-US" altLang="en-US"/>
          </a:p>
        </p:txBody>
      </p:sp>
      <p:sp>
        <p:nvSpPr>
          <p:cNvPr id="5" name="Slide Number Placeholder 4"/>
          <p:cNvSpPr>
            <a:spLocks noGrp="1"/>
          </p:cNvSpPr>
          <p:nvPr>
            <p:ph type="sldNum" sz="quarter" idx="3"/>
          </p:nvPr>
        </p:nvSpPr>
        <p:spPr>
          <a:xfrm>
            <a:off x="3897517" y="8829825"/>
            <a:ext cx="2982742" cy="464981"/>
          </a:xfrm>
          <a:prstGeom prst="rect">
            <a:avLst/>
          </a:prstGeom>
        </p:spPr>
        <p:txBody>
          <a:bodyPr vert="horz" wrap="square" lIns="91609" tIns="45804" rIns="91609" bIns="45804" numCol="1" anchor="b" anchorCtr="0" compatLnSpc="1">
            <a:prstTxWarp prst="textNoShape">
              <a:avLst/>
            </a:prstTxWarp>
          </a:bodyPr>
          <a:lstStyle>
            <a:lvl1pPr algn="r">
              <a:defRPr sz="1200"/>
            </a:lvl1pPr>
          </a:lstStyle>
          <a:p>
            <a:fld id="{2E2FBC40-79EB-4C03-A20C-B6CD7AA15EEA}" type="slidenum">
              <a:rPr lang="en-US" altLang="en-US"/>
              <a:pPr/>
              <a:t>‹#›</a:t>
            </a:fld>
            <a:endParaRPr lang="en-US" altLang="en-US"/>
          </a:p>
        </p:txBody>
      </p:sp>
    </p:spTree>
    <p:extLst>
      <p:ext uri="{BB962C8B-B14F-4D97-AF65-F5344CB8AC3E}">
        <p14:creationId xmlns:p14="http://schemas.microsoft.com/office/powerpoint/2010/main" val="2843533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3"/>
            <a:ext cx="2982742" cy="464981"/>
          </a:xfrm>
          <a:prstGeom prst="rect">
            <a:avLst/>
          </a:prstGeom>
        </p:spPr>
        <p:txBody>
          <a:bodyPr vert="horz" wrap="square" lIns="93001" tIns="46500" rIns="93001" bIns="46500" numCol="1" anchor="t" anchorCtr="0" compatLnSpc="1">
            <a:prstTxWarp prst="textNoShape">
              <a:avLst/>
            </a:prstTxWarp>
          </a:bodyPr>
          <a:lstStyle>
            <a:lvl1pPr>
              <a:defRPr sz="1200"/>
            </a:lvl1pPr>
          </a:lstStyle>
          <a:p>
            <a:endParaRPr lang="en-US" altLang="en-US"/>
          </a:p>
        </p:txBody>
      </p:sp>
      <p:sp>
        <p:nvSpPr>
          <p:cNvPr id="3" name="Date Placeholder 2"/>
          <p:cNvSpPr>
            <a:spLocks noGrp="1"/>
          </p:cNvSpPr>
          <p:nvPr>
            <p:ph type="dt" idx="1"/>
          </p:nvPr>
        </p:nvSpPr>
        <p:spPr>
          <a:xfrm>
            <a:off x="3897517" y="3"/>
            <a:ext cx="2982742" cy="464981"/>
          </a:xfrm>
          <a:prstGeom prst="rect">
            <a:avLst/>
          </a:prstGeom>
        </p:spPr>
        <p:txBody>
          <a:bodyPr vert="horz" wrap="square" lIns="93001" tIns="46500" rIns="93001" bIns="46500" numCol="1" anchor="t" anchorCtr="0" compatLnSpc="1">
            <a:prstTxWarp prst="textNoShape">
              <a:avLst/>
            </a:prstTxWarp>
          </a:bodyPr>
          <a:lstStyle>
            <a:lvl1pPr algn="r">
              <a:defRPr sz="1200"/>
            </a:lvl1pPr>
          </a:lstStyle>
          <a:p>
            <a:fld id="{0F68B561-1841-494E-81F9-23724D81CD2D}" type="datetimeFigureOut">
              <a:rPr lang="en-US" altLang="en-US"/>
              <a:pPr/>
              <a:t>4/15/2019</a:t>
            </a:fld>
            <a:endParaRPr lang="en-US" altLang="en-US"/>
          </a:p>
        </p:txBody>
      </p:sp>
      <p:sp>
        <p:nvSpPr>
          <p:cNvPr id="4" name="Slide Image Placeholder 3"/>
          <p:cNvSpPr>
            <a:spLocks noGrp="1" noRot="1" noChangeAspect="1"/>
          </p:cNvSpPr>
          <p:nvPr>
            <p:ph type="sldImg" idx="2"/>
          </p:nvPr>
        </p:nvSpPr>
        <p:spPr>
          <a:xfrm>
            <a:off x="1116013" y="693738"/>
            <a:ext cx="4649787" cy="3487737"/>
          </a:xfrm>
          <a:prstGeom prst="rect">
            <a:avLst/>
          </a:prstGeom>
          <a:noFill/>
          <a:ln w="12700">
            <a:solidFill>
              <a:prstClr val="black"/>
            </a:solidFill>
          </a:ln>
        </p:spPr>
        <p:txBody>
          <a:bodyPr vert="horz" lIns="93001" tIns="46500" rIns="93001" bIns="46500" rtlCol="0" anchor="ctr"/>
          <a:lstStyle/>
          <a:p>
            <a:pPr lvl="0"/>
            <a:endParaRPr lang="en-US" noProof="0"/>
          </a:p>
        </p:txBody>
      </p:sp>
      <p:sp>
        <p:nvSpPr>
          <p:cNvPr id="5" name="Notes Placeholder 4"/>
          <p:cNvSpPr>
            <a:spLocks noGrp="1"/>
          </p:cNvSpPr>
          <p:nvPr>
            <p:ph type="body" sz="quarter" idx="3"/>
          </p:nvPr>
        </p:nvSpPr>
        <p:spPr>
          <a:xfrm>
            <a:off x="688805" y="4416515"/>
            <a:ext cx="5504204" cy="4183220"/>
          </a:xfrm>
          <a:prstGeom prst="rect">
            <a:avLst/>
          </a:prstGeom>
        </p:spPr>
        <p:txBody>
          <a:bodyPr vert="horz" lIns="93001" tIns="46500" rIns="93001" bIns="4650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6" y="8829825"/>
            <a:ext cx="2982742" cy="464981"/>
          </a:xfrm>
          <a:prstGeom prst="rect">
            <a:avLst/>
          </a:prstGeom>
        </p:spPr>
        <p:txBody>
          <a:bodyPr vert="horz" wrap="square" lIns="93001" tIns="46500" rIns="93001" bIns="46500" numCol="1" anchor="b" anchorCtr="0" compatLnSpc="1">
            <a:prstTxWarp prst="textNoShape">
              <a:avLst/>
            </a:prstTxWarp>
          </a:bodyPr>
          <a:lstStyle>
            <a:lvl1pPr>
              <a:defRPr sz="1200"/>
            </a:lvl1pPr>
          </a:lstStyle>
          <a:p>
            <a:endParaRPr lang="en-US" altLang="en-US"/>
          </a:p>
        </p:txBody>
      </p:sp>
      <p:sp>
        <p:nvSpPr>
          <p:cNvPr id="7" name="Slide Number Placeholder 6"/>
          <p:cNvSpPr>
            <a:spLocks noGrp="1"/>
          </p:cNvSpPr>
          <p:nvPr>
            <p:ph type="sldNum" sz="quarter" idx="5"/>
          </p:nvPr>
        </p:nvSpPr>
        <p:spPr>
          <a:xfrm>
            <a:off x="3897517" y="8829825"/>
            <a:ext cx="2982742" cy="464981"/>
          </a:xfrm>
          <a:prstGeom prst="rect">
            <a:avLst/>
          </a:prstGeom>
        </p:spPr>
        <p:txBody>
          <a:bodyPr vert="horz" wrap="square" lIns="93001" tIns="46500" rIns="93001" bIns="46500" numCol="1" anchor="b" anchorCtr="0" compatLnSpc="1">
            <a:prstTxWarp prst="textNoShape">
              <a:avLst/>
            </a:prstTxWarp>
          </a:bodyPr>
          <a:lstStyle>
            <a:lvl1pPr algn="r">
              <a:defRPr sz="1200"/>
            </a:lvl1pPr>
          </a:lstStyle>
          <a:p>
            <a:fld id="{18586329-D906-4814-A94D-8478C86AFAF8}" type="slidenum">
              <a:rPr lang="en-US" altLang="en-US"/>
              <a:pPr/>
              <a:t>‹#›</a:t>
            </a:fld>
            <a:endParaRPr lang="en-US" altLang="en-US"/>
          </a:p>
        </p:txBody>
      </p:sp>
    </p:spTree>
    <p:extLst>
      <p:ext uri="{BB962C8B-B14F-4D97-AF65-F5344CB8AC3E}">
        <p14:creationId xmlns:p14="http://schemas.microsoft.com/office/powerpoint/2010/main" val="135928423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F6483-8743-41C2-846C-DF8FE3810E0C}"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669257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10</a:t>
            </a:fld>
            <a:endParaRPr lang="en-US" altLang="en-US"/>
          </a:p>
        </p:txBody>
      </p:sp>
    </p:spTree>
    <p:extLst>
      <p:ext uri="{BB962C8B-B14F-4D97-AF65-F5344CB8AC3E}">
        <p14:creationId xmlns:p14="http://schemas.microsoft.com/office/powerpoint/2010/main" val="1870750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11</a:t>
            </a:fld>
            <a:endParaRPr lang="en-US" altLang="en-US"/>
          </a:p>
        </p:txBody>
      </p:sp>
    </p:spTree>
    <p:extLst>
      <p:ext uri="{BB962C8B-B14F-4D97-AF65-F5344CB8AC3E}">
        <p14:creationId xmlns:p14="http://schemas.microsoft.com/office/powerpoint/2010/main" val="2451426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12</a:t>
            </a:fld>
            <a:endParaRPr lang="en-US" altLang="en-US"/>
          </a:p>
        </p:txBody>
      </p:sp>
    </p:spTree>
    <p:extLst>
      <p:ext uri="{BB962C8B-B14F-4D97-AF65-F5344CB8AC3E}">
        <p14:creationId xmlns:p14="http://schemas.microsoft.com/office/powerpoint/2010/main" val="4099736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13</a:t>
            </a:fld>
            <a:endParaRPr lang="en-US" altLang="en-US"/>
          </a:p>
        </p:txBody>
      </p:sp>
    </p:spTree>
    <p:extLst>
      <p:ext uri="{BB962C8B-B14F-4D97-AF65-F5344CB8AC3E}">
        <p14:creationId xmlns:p14="http://schemas.microsoft.com/office/powerpoint/2010/main" val="3351054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14</a:t>
            </a:fld>
            <a:endParaRPr lang="en-US" altLang="en-US"/>
          </a:p>
        </p:txBody>
      </p:sp>
    </p:spTree>
    <p:extLst>
      <p:ext uri="{BB962C8B-B14F-4D97-AF65-F5344CB8AC3E}">
        <p14:creationId xmlns:p14="http://schemas.microsoft.com/office/powerpoint/2010/main" val="2322143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2</a:t>
            </a:fld>
            <a:endParaRPr lang="en-US" altLang="en-US"/>
          </a:p>
        </p:txBody>
      </p:sp>
    </p:spTree>
    <p:extLst>
      <p:ext uri="{BB962C8B-B14F-4D97-AF65-F5344CB8AC3E}">
        <p14:creationId xmlns:p14="http://schemas.microsoft.com/office/powerpoint/2010/main" val="3572770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3</a:t>
            </a:fld>
            <a:endParaRPr lang="en-US" altLang="en-US"/>
          </a:p>
        </p:txBody>
      </p:sp>
    </p:spTree>
    <p:extLst>
      <p:ext uri="{BB962C8B-B14F-4D97-AF65-F5344CB8AC3E}">
        <p14:creationId xmlns:p14="http://schemas.microsoft.com/office/powerpoint/2010/main" val="1547894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4</a:t>
            </a:fld>
            <a:endParaRPr lang="en-US" altLang="en-US"/>
          </a:p>
        </p:txBody>
      </p:sp>
    </p:spTree>
    <p:extLst>
      <p:ext uri="{BB962C8B-B14F-4D97-AF65-F5344CB8AC3E}">
        <p14:creationId xmlns:p14="http://schemas.microsoft.com/office/powerpoint/2010/main" val="2091504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5</a:t>
            </a:fld>
            <a:endParaRPr lang="en-US" altLang="en-US"/>
          </a:p>
        </p:txBody>
      </p:sp>
    </p:spTree>
    <p:extLst>
      <p:ext uri="{BB962C8B-B14F-4D97-AF65-F5344CB8AC3E}">
        <p14:creationId xmlns:p14="http://schemas.microsoft.com/office/powerpoint/2010/main" val="1787320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6</a:t>
            </a:fld>
            <a:endParaRPr lang="en-US" altLang="en-US"/>
          </a:p>
        </p:txBody>
      </p:sp>
    </p:spTree>
    <p:extLst>
      <p:ext uri="{BB962C8B-B14F-4D97-AF65-F5344CB8AC3E}">
        <p14:creationId xmlns:p14="http://schemas.microsoft.com/office/powerpoint/2010/main" val="2207972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7</a:t>
            </a:fld>
            <a:endParaRPr lang="en-US" altLang="en-US"/>
          </a:p>
        </p:txBody>
      </p:sp>
    </p:spTree>
    <p:extLst>
      <p:ext uri="{BB962C8B-B14F-4D97-AF65-F5344CB8AC3E}">
        <p14:creationId xmlns:p14="http://schemas.microsoft.com/office/powerpoint/2010/main" val="768089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8</a:t>
            </a:fld>
            <a:endParaRPr lang="en-US" altLang="en-US"/>
          </a:p>
        </p:txBody>
      </p:sp>
    </p:spTree>
    <p:extLst>
      <p:ext uri="{BB962C8B-B14F-4D97-AF65-F5344CB8AC3E}">
        <p14:creationId xmlns:p14="http://schemas.microsoft.com/office/powerpoint/2010/main" val="2826710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8586329-D906-4814-A94D-8478C86AFAF8}" type="slidenum">
              <a:rPr lang="en-US" altLang="en-US" smtClean="0"/>
              <a:pPr/>
              <a:t>9</a:t>
            </a:fld>
            <a:endParaRPr lang="en-US" altLang="en-US"/>
          </a:p>
        </p:txBody>
      </p:sp>
    </p:spTree>
    <p:extLst>
      <p:ext uri="{BB962C8B-B14F-4D97-AF65-F5344CB8AC3E}">
        <p14:creationId xmlns:p14="http://schemas.microsoft.com/office/powerpoint/2010/main" val="40403000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6BC5FEB4-C737-4C5F-AD2A-A9B943A3168E}" type="datetime1">
              <a:rPr lang="en-US" altLang="en-US" smtClean="0"/>
              <a:t>4/15/2019</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79CCB6C-A308-4A81-BABE-7F2CC4E6E0C5}" type="slidenum">
              <a:rPr lang="en-US" altLang="en-US"/>
              <a:pPr/>
              <a:t>‹#›</a:t>
            </a:fld>
            <a:endParaRPr lang="en-US" altLang="en-US" dirty="0"/>
          </a:p>
        </p:txBody>
      </p:sp>
      <p:pic>
        <p:nvPicPr>
          <p:cNvPr id="8" name="Picture 3" descr="houstonseal-colorsmal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9381" y="200025"/>
            <a:ext cx="99441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6493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7A9DA16-CA6F-4609-B5C0-54A4BADEF268}" type="datetime1">
              <a:rPr lang="en-US" altLang="en-US" smtClean="0"/>
              <a:t>4/15/2019</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800232D-0215-45DA-806D-5E167A097844}" type="slidenum">
              <a:rPr lang="en-US" altLang="en-US"/>
              <a:pPr/>
              <a:t>‹#›</a:t>
            </a:fld>
            <a:endParaRPr lang="en-US" altLang="en-US"/>
          </a:p>
        </p:txBody>
      </p:sp>
    </p:spTree>
    <p:extLst>
      <p:ext uri="{BB962C8B-B14F-4D97-AF65-F5344CB8AC3E}">
        <p14:creationId xmlns:p14="http://schemas.microsoft.com/office/powerpoint/2010/main" val="3398201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BF2108A-EDC5-42CB-802C-592710767A95}" type="datetime1">
              <a:rPr lang="en-US" altLang="en-US" smtClean="0"/>
              <a:t>4/15/2019</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21E7301-E363-4C2E-9305-B01996BBEF5C}" type="slidenum">
              <a:rPr lang="en-US" altLang="en-US"/>
              <a:pPr/>
              <a:t>‹#›</a:t>
            </a:fld>
            <a:endParaRPr lang="en-US" altLang="en-US"/>
          </a:p>
        </p:txBody>
      </p:sp>
    </p:spTree>
    <p:extLst>
      <p:ext uri="{BB962C8B-B14F-4D97-AF65-F5344CB8AC3E}">
        <p14:creationId xmlns:p14="http://schemas.microsoft.com/office/powerpoint/2010/main" val="3164455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5257800"/>
            <a:ext cx="9144000" cy="16002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ctrTitle"/>
          </p:nvPr>
        </p:nvSpPr>
        <p:spPr>
          <a:xfrm>
            <a:off x="457200" y="2732881"/>
            <a:ext cx="8166100" cy="2387600"/>
          </a:xfrm>
        </p:spPr>
        <p:txBody>
          <a:bodyPr anchor="t" anchorCtr="0">
            <a:normAutofit/>
          </a:bodyPr>
          <a:lstStyle>
            <a:lvl1pPr algn="l">
              <a:defRPr sz="4200">
                <a:solidFill>
                  <a:srgbClr val="63666A"/>
                </a:solidFill>
              </a:defRPr>
            </a:lvl1pPr>
          </a:lstStyle>
          <a:p>
            <a:r>
              <a:rPr lang="en-US" dirty="0"/>
              <a:t>Click to edit Master title style</a:t>
            </a:r>
          </a:p>
        </p:txBody>
      </p:sp>
      <p:sp>
        <p:nvSpPr>
          <p:cNvPr id="3" name="Subtitle 2"/>
          <p:cNvSpPr>
            <a:spLocks noGrp="1"/>
          </p:cNvSpPr>
          <p:nvPr>
            <p:ph type="subTitle" idx="1"/>
          </p:nvPr>
        </p:nvSpPr>
        <p:spPr>
          <a:xfrm>
            <a:off x="457200" y="5532438"/>
            <a:ext cx="8166100" cy="11858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6" name="Straight Connector 5"/>
          <p:cNvCxnSpPr/>
          <p:nvPr userDrawn="1"/>
        </p:nvCxnSpPr>
        <p:spPr>
          <a:xfrm>
            <a:off x="0" y="5257800"/>
            <a:ext cx="9144000" cy="0"/>
          </a:xfrm>
          <a:prstGeom prst="line">
            <a:avLst/>
          </a:prstGeom>
          <a:ln/>
        </p:spPr>
        <p:style>
          <a:lnRef idx="3">
            <a:schemeClr val="accent4"/>
          </a:lnRef>
          <a:fillRef idx="0">
            <a:schemeClr val="accent4"/>
          </a:fillRef>
          <a:effectRef idx="2">
            <a:schemeClr val="accent4"/>
          </a:effectRef>
          <a:fontRef idx="minor">
            <a:schemeClr val="tx1"/>
          </a:fontRef>
        </p:style>
      </p:cxnSp>
      <p:pic>
        <p:nvPicPr>
          <p:cNvPr id="8" name="Picture 7"/>
          <p:cNvPicPr>
            <a:picLocks noChangeAspect="1"/>
          </p:cNvPicPr>
          <p:nvPr userDrawn="1"/>
        </p:nvPicPr>
        <p:blipFill>
          <a:blip r:embed="rId2"/>
          <a:stretch>
            <a:fillRect/>
          </a:stretch>
        </p:blipFill>
        <p:spPr>
          <a:xfrm>
            <a:off x="6781800" y="294884"/>
            <a:ext cx="2001490" cy="2001490"/>
          </a:xfrm>
          <a:prstGeom prst="rect">
            <a:avLst/>
          </a:prstGeom>
        </p:spPr>
      </p:pic>
    </p:spTree>
    <p:extLst>
      <p:ext uri="{BB962C8B-B14F-4D97-AF65-F5344CB8AC3E}">
        <p14:creationId xmlns:p14="http://schemas.microsoft.com/office/powerpoint/2010/main" val="840542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3139"/>
            <a:ext cx="6273800" cy="839862"/>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a:cxnSpLocks noChangeShapeType="1"/>
          </p:cNvCxnSpPr>
          <p:nvPr userDrawn="1"/>
        </p:nvCxnSpPr>
        <p:spPr bwMode="auto">
          <a:xfrm>
            <a:off x="457200" y="1143000"/>
            <a:ext cx="8229600" cy="7937"/>
          </a:xfrm>
          <a:prstGeom prst="line">
            <a:avLst/>
          </a:prstGeom>
          <a:noFill/>
          <a:ln w="38100">
            <a:solidFill>
              <a:schemeClr val="accent5">
                <a:lumMod val="50000"/>
              </a:schemeClr>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dirty="0">
              <a:solidFill>
                <a:prstClr val="black"/>
              </a:solidFill>
              <a:ea typeface="ＭＳ Ｐゴシック" charset="0"/>
              <a:cs typeface="+mn-cs"/>
            </a:endParaRPr>
          </a:p>
        </p:txBody>
      </p:sp>
      <p:pic>
        <p:nvPicPr>
          <p:cNvPr id="7" name="Picture 6"/>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436254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3139"/>
            <a:ext cx="6272784" cy="839862"/>
          </a:xfrm>
        </p:spPr>
        <p:txBody>
          <a:bodyPr/>
          <a:lstStyle/>
          <a:p>
            <a:r>
              <a:rPr lang="en-US" dirty="0"/>
              <a:t>Click to edit Master title style</a:t>
            </a:r>
          </a:p>
        </p:txBody>
      </p:sp>
      <p:sp>
        <p:nvSpPr>
          <p:cNvPr id="3" name="Content Placeholder 2"/>
          <p:cNvSpPr>
            <a:spLocks noGrp="1"/>
          </p:cNvSpPr>
          <p:nvPr>
            <p:ph sz="half" idx="1"/>
          </p:nvPr>
        </p:nvSpPr>
        <p:spPr>
          <a:xfrm>
            <a:off x="457200" y="1490472"/>
            <a:ext cx="3867150" cy="4351338"/>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19650" y="1490472"/>
            <a:ext cx="3867150" cy="4351338"/>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a:cxnSpLocks noChangeShapeType="1"/>
          </p:cNvCxnSpPr>
          <p:nvPr userDrawn="1"/>
        </p:nvCxnSpPr>
        <p:spPr bwMode="auto">
          <a:xfrm>
            <a:off x="457200" y="1143000"/>
            <a:ext cx="8229600" cy="7937"/>
          </a:xfrm>
          <a:prstGeom prst="line">
            <a:avLst/>
          </a:prstGeom>
          <a:noFill/>
          <a:ln w="381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dirty="0">
              <a:solidFill>
                <a:prstClr val="black"/>
              </a:solidFill>
              <a:ea typeface="ＭＳ Ｐゴシック" charset="0"/>
              <a:cs typeface="+mn-cs"/>
            </a:endParaRPr>
          </a:p>
        </p:txBody>
      </p:sp>
      <p:pic>
        <p:nvPicPr>
          <p:cNvPr id="8" name="Picture 7"/>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2386050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60364"/>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3575050" y="1242459"/>
            <a:ext cx="5111750" cy="4988479"/>
          </a:xfr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481898"/>
            <a:ext cx="3008313" cy="3749040"/>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1" name="Straight Connector 10"/>
          <p:cNvCxnSpPr>
            <a:cxnSpLocks noChangeShapeType="1"/>
          </p:cNvCxnSpPr>
          <p:nvPr userDrawn="1"/>
        </p:nvCxnSpPr>
        <p:spPr bwMode="auto">
          <a:xfrm>
            <a:off x="463550" y="1128713"/>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8" name="Title 1"/>
          <p:cNvSpPr txBox="1">
            <a:spLocks/>
          </p:cNvSpPr>
          <p:nvPr userDrawn="1"/>
        </p:nvSpPr>
        <p:spPr>
          <a:xfrm>
            <a:off x="457200" y="303139"/>
            <a:ext cx="62738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dirty="0">
                <a:solidFill>
                  <a:prstClr val="black"/>
                </a:solidFill>
              </a:rPr>
              <a:t>Click to edit Master title style</a:t>
            </a:r>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dirty="0">
              <a:solidFill>
                <a:prstClr val="black"/>
              </a:solidFill>
              <a:ea typeface="ＭＳ Ｐゴシック" charset="0"/>
              <a:cs typeface="+mn-cs"/>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528225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149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1251983"/>
            <a:ext cx="5486400" cy="35898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4816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1" name="Straight Connector 10"/>
          <p:cNvCxnSpPr>
            <a:cxnSpLocks noChangeShapeType="1"/>
          </p:cNvCxnSpPr>
          <p:nvPr userDrawn="1"/>
        </p:nvCxnSpPr>
        <p:spPr bwMode="auto">
          <a:xfrm>
            <a:off x="463550" y="1128713"/>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8" name="Title 1"/>
          <p:cNvSpPr txBox="1">
            <a:spLocks/>
          </p:cNvSpPr>
          <p:nvPr userDrawn="1"/>
        </p:nvSpPr>
        <p:spPr>
          <a:xfrm>
            <a:off x="457200" y="303139"/>
            <a:ext cx="67310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dirty="0">
                <a:solidFill>
                  <a:prstClr val="black"/>
                </a:solidFill>
              </a:rPr>
              <a:t>Click to edit Master title style</a:t>
            </a:r>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dirty="0">
              <a:solidFill>
                <a:prstClr val="black"/>
              </a:solidFill>
              <a:ea typeface="ＭＳ Ｐゴシック" charset="0"/>
              <a:cs typeface="+mn-cs"/>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002031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a:cxnSpLocks noChangeShapeType="1"/>
          </p:cNvCxnSpPr>
          <p:nvPr userDrawn="1"/>
        </p:nvCxnSpPr>
        <p:spPr bwMode="auto">
          <a:xfrm>
            <a:off x="463550" y="1138238"/>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dirty="0">
              <a:solidFill>
                <a:prstClr val="black"/>
              </a:solidFill>
              <a:ea typeface="ＭＳ Ｐゴシック" charset="0"/>
              <a:cs typeface="+mn-cs"/>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2756167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61509"/>
            <a:ext cx="2057400" cy="4988479"/>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1261509"/>
            <a:ext cx="6019800" cy="498847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a:cxnSpLocks noChangeShapeType="1"/>
          </p:cNvCxnSpPr>
          <p:nvPr userDrawn="1"/>
        </p:nvCxnSpPr>
        <p:spPr bwMode="auto">
          <a:xfrm>
            <a:off x="454025" y="1138238"/>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9" name="Title 1"/>
          <p:cNvSpPr txBox="1">
            <a:spLocks/>
          </p:cNvSpPr>
          <p:nvPr userDrawn="1"/>
        </p:nvSpPr>
        <p:spPr>
          <a:xfrm>
            <a:off x="457200" y="303139"/>
            <a:ext cx="67310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US" dirty="0">
                <a:solidFill>
                  <a:prstClr val="black"/>
                </a:solidFill>
              </a:rPr>
              <a:t>Click to edit Master title style</a:t>
            </a:r>
          </a:p>
        </p:txBody>
      </p:sp>
      <p:sp>
        <p:nvSpPr>
          <p:cNvPr id="10"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a:fld id="{A710AD54-EC96-413B-BCC1-1B4F19878F2E}" type="slidenum">
              <a:rPr lang="en-US" smtClean="0">
                <a:solidFill>
                  <a:prstClr val="black"/>
                </a:solidFill>
                <a:ea typeface="ＭＳ Ｐゴシック" charset="0"/>
                <a:cs typeface="+mn-cs"/>
              </a:rPr>
              <a:pPr defTabSz="457200"/>
              <a:t>‹#›</a:t>
            </a:fld>
            <a:endParaRPr lang="en-US" dirty="0">
              <a:solidFill>
                <a:prstClr val="black"/>
              </a:solidFill>
              <a:ea typeface="ＭＳ Ｐゴシック" charset="0"/>
              <a:cs typeface="+mn-cs"/>
            </a:endParaRPr>
          </a:p>
        </p:txBody>
      </p:sp>
      <p:pic>
        <p:nvPicPr>
          <p:cNvPr id="11" name="Picture 10"/>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514625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Safal basic">
    <p:spTree>
      <p:nvGrpSpPr>
        <p:cNvPr id="1" name=""/>
        <p:cNvGrpSpPr/>
        <p:nvPr/>
      </p:nvGrpSpPr>
      <p:grpSpPr>
        <a:xfrm>
          <a:off x="0" y="0"/>
          <a:ext cx="0" cy="0"/>
          <a:chOff x="0" y="0"/>
          <a:chExt cx="0" cy="0"/>
        </a:xfrm>
      </p:grpSpPr>
      <p:pic>
        <p:nvPicPr>
          <p:cNvPr id="15" name="Picture 14" descr="bar.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90" y="6736090"/>
            <a:ext cx="9143391" cy="121910"/>
          </a:xfrm>
          <a:prstGeom prst="rect">
            <a:avLst/>
          </a:prstGeom>
        </p:spPr>
      </p:pic>
      <p:sp>
        <p:nvSpPr>
          <p:cNvPr id="16" name="Text Placeholder 15"/>
          <p:cNvSpPr>
            <a:spLocks noGrp="1"/>
          </p:cNvSpPr>
          <p:nvPr>
            <p:ph type="body" sz="quarter" idx="11"/>
          </p:nvPr>
        </p:nvSpPr>
        <p:spPr>
          <a:xfrm>
            <a:off x="365760" y="990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p:txBody>
      </p:sp>
      <p:pic>
        <p:nvPicPr>
          <p:cNvPr id="10" name="Picture 9" descr="bar.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10" y="-3043"/>
            <a:ext cx="9143391" cy="79243"/>
          </a:xfrm>
          <a:prstGeom prst="rect">
            <a:avLst/>
          </a:prstGeom>
        </p:spPr>
      </p:pic>
      <p:sp>
        <p:nvSpPr>
          <p:cNvPr id="11" name="Title 14"/>
          <p:cNvSpPr txBox="1">
            <a:spLocks/>
          </p:cNvSpPr>
          <p:nvPr userDrawn="1"/>
        </p:nvSpPr>
        <p:spPr>
          <a:xfrm>
            <a:off x="457200" y="274638"/>
            <a:ext cx="8229600" cy="563562"/>
          </a:xfrm>
          <a:prstGeom prst="rect">
            <a:avLst/>
          </a:prstGeom>
        </p:spPr>
        <p:txBody>
          <a:bodyPr/>
          <a:lstStyle>
            <a:lvl1pPr>
              <a:defRPr sz="2000" b="1"/>
            </a:lvl1pPr>
          </a:lstStyle>
          <a:p>
            <a:pPr algn="ctr" fontAlgn="auto">
              <a:spcBef>
                <a:spcPts val="0"/>
              </a:spcBef>
              <a:spcAft>
                <a:spcPts val="0"/>
              </a:spcAft>
              <a:defRPr/>
            </a:pPr>
            <a:endParaRPr lang="en-US" dirty="0">
              <a:solidFill>
                <a:prstClr val="black"/>
              </a:solidFill>
              <a:latin typeface="Calibri"/>
              <a:cs typeface="+mn-cs"/>
            </a:endParaRPr>
          </a:p>
        </p:txBody>
      </p:sp>
      <p:sp>
        <p:nvSpPr>
          <p:cNvPr id="17" name="Text Placeholder 2"/>
          <p:cNvSpPr>
            <a:spLocks noGrp="1"/>
          </p:cNvSpPr>
          <p:nvPr>
            <p:ph type="body" sz="quarter" idx="13" hasCustomPrompt="1"/>
          </p:nvPr>
        </p:nvSpPr>
        <p:spPr>
          <a:xfrm>
            <a:off x="436245" y="6019800"/>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a:t>Click to edit takeaway</a:t>
            </a:r>
          </a:p>
        </p:txBody>
      </p:sp>
      <p:sp>
        <p:nvSpPr>
          <p:cNvPr id="12" name="Rectangle 11"/>
          <p:cNvSpPr>
            <a:spLocks noChangeArrowheads="1"/>
          </p:cNvSpPr>
          <p:nvPr userDrawn="1"/>
        </p:nvSpPr>
        <p:spPr bwMode="auto">
          <a:xfrm>
            <a:off x="-490" y="6674616"/>
            <a:ext cx="9001055" cy="366767"/>
          </a:xfrm>
          <a:prstGeom prst="rect">
            <a:avLst/>
          </a:prstGeom>
          <a:noFill/>
          <a:ln>
            <a:noFill/>
          </a:ln>
          <a:extLst/>
        </p:spPr>
        <p:txBody>
          <a:bodyPr wrap="square" lIns="90488" tIns="44450" rIns="90488" bIns="44450" anchor="ctr">
            <a:spAutoFit/>
          </a:bodyPr>
          <a:lstStyle/>
          <a:p>
            <a:pPr fontAlgn="auto">
              <a:spcBef>
                <a:spcPts val="0"/>
              </a:spcBef>
              <a:spcAft>
                <a:spcPts val="0"/>
              </a:spcAft>
            </a:pPr>
            <a:r>
              <a:rPr lang="en-US" sz="900" i="1" dirty="0">
                <a:solidFill>
                  <a:prstClr val="black"/>
                </a:solidFill>
                <a:latin typeface="Calibri" panose="020F0502020204030204"/>
                <a:cs typeface="+mn-cs"/>
              </a:rPr>
              <a:t>The content of this presentation is proprietary and confidential information of ©2017 Safal Partners</a:t>
            </a:r>
            <a:endParaRPr lang="en-US" i="1" dirty="0">
              <a:solidFill>
                <a:prstClr val="black"/>
              </a:solidFill>
              <a:latin typeface="Calibri" panose="020F0502020204030204"/>
              <a:cs typeface="+mn-cs"/>
            </a:endParaRPr>
          </a:p>
          <a:p>
            <a:pPr algn="r" defTabSz="457200" eaLnBrk="0" fontAlgn="auto" hangingPunct="0">
              <a:spcBef>
                <a:spcPts val="0"/>
              </a:spcBef>
              <a:spcAft>
                <a:spcPts val="0"/>
              </a:spcAft>
              <a:defRPr/>
            </a:pPr>
            <a:endParaRPr lang="en-US" sz="900" dirty="0">
              <a:solidFill>
                <a:prstClr val="black"/>
              </a:solidFill>
              <a:latin typeface="Calibri"/>
              <a:cs typeface="+mn-cs"/>
            </a:endParaRPr>
          </a:p>
        </p:txBody>
      </p:sp>
      <p:sp>
        <p:nvSpPr>
          <p:cNvPr id="13" name="Rectangle 12"/>
          <p:cNvSpPr>
            <a:spLocks noChangeArrowheads="1"/>
          </p:cNvSpPr>
          <p:nvPr userDrawn="1"/>
        </p:nvSpPr>
        <p:spPr bwMode="auto">
          <a:xfrm>
            <a:off x="8393906" y="6666384"/>
            <a:ext cx="433387" cy="230832"/>
          </a:xfrm>
          <a:prstGeom prst="rect">
            <a:avLst/>
          </a:prstGeom>
          <a:noFill/>
          <a:ln>
            <a:noFill/>
          </a:ln>
          <a:extLst/>
        </p:spPr>
        <p:txBody>
          <a:bodyPr lIns="90488" rIns="90488" anchor="ctr">
            <a:spAutoFit/>
          </a:bodyPr>
          <a:lstStyle/>
          <a:p>
            <a:pPr algn="ctr" defTabSz="457200" eaLnBrk="0" fontAlgn="auto" hangingPunct="0">
              <a:spcBef>
                <a:spcPts val="0"/>
              </a:spcBef>
              <a:spcAft>
                <a:spcPts val="0"/>
              </a:spcAft>
              <a:defRPr/>
            </a:pPr>
            <a:fld id="{2BF07DEB-607E-47B5-8250-1D8372858C64}" type="slidenum">
              <a:rPr lang="en-US" sz="900" smtClean="0">
                <a:solidFill>
                  <a:prstClr val="black"/>
                </a:solidFill>
                <a:latin typeface="Calibri"/>
                <a:cs typeface="+mn-cs"/>
              </a:rPr>
              <a:pPr algn="ctr" defTabSz="457200" eaLnBrk="0" fontAlgn="auto" hangingPunct="0">
                <a:spcBef>
                  <a:spcPts val="0"/>
                </a:spcBef>
                <a:spcAft>
                  <a:spcPts val="0"/>
                </a:spcAft>
                <a:defRPr/>
              </a:pPr>
              <a:t>‹#›</a:t>
            </a:fld>
            <a:endParaRPr lang="en-US" sz="900" dirty="0">
              <a:solidFill>
                <a:prstClr val="black"/>
              </a:solidFill>
              <a:latin typeface="Calibri"/>
              <a:cs typeface="+mn-cs"/>
            </a:endParaRPr>
          </a:p>
        </p:txBody>
      </p:sp>
      <p:sp>
        <p:nvSpPr>
          <p:cNvPr id="14" name="Title 14"/>
          <p:cNvSpPr>
            <a:spLocks noGrp="1"/>
          </p:cNvSpPr>
          <p:nvPr>
            <p:ph type="title"/>
          </p:nvPr>
        </p:nvSpPr>
        <p:spPr>
          <a:xfrm>
            <a:off x="381000" y="274638"/>
            <a:ext cx="8229600" cy="563562"/>
          </a:xfrm>
          <a:prstGeom prst="rect">
            <a:avLst/>
          </a:prstGeom>
        </p:spPr>
        <p:txBody>
          <a:bodyPr/>
          <a:lstStyle>
            <a:lvl1pPr>
              <a:defRPr sz="2000" b="1"/>
            </a:lvl1pPr>
          </a:lstStyle>
          <a:p>
            <a:r>
              <a:rPr lang="en-US"/>
              <a:t>Click to edit Master title style</a:t>
            </a:r>
            <a:endParaRPr lang="en-US" dirty="0"/>
          </a:p>
        </p:txBody>
      </p:sp>
    </p:spTree>
    <p:extLst>
      <p:ext uri="{BB962C8B-B14F-4D97-AF65-F5344CB8AC3E}">
        <p14:creationId xmlns:p14="http://schemas.microsoft.com/office/powerpoint/2010/main" val="172832785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A87A603-AED2-41FC-937D-6B1E0F82F89C}" type="datetime1">
              <a:rPr lang="en-US" altLang="en-US" smtClean="0"/>
              <a:t>4/15/2019</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8F75754-69F6-4B31-AC61-8B4BDD11B2C4}" type="slidenum">
              <a:rPr lang="en-US" altLang="en-US"/>
              <a:pPr/>
              <a:t>‹#›</a:t>
            </a:fld>
            <a:endParaRPr lang="en-US" altLang="en-US"/>
          </a:p>
        </p:txBody>
      </p:sp>
    </p:spTree>
    <p:extLst>
      <p:ext uri="{BB962C8B-B14F-4D97-AF65-F5344CB8AC3E}">
        <p14:creationId xmlns:p14="http://schemas.microsoft.com/office/powerpoint/2010/main" val="141363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91477771-6082-4945-B5B9-E09B73408BFF}" type="datetime1">
              <a:rPr lang="en-US" altLang="en-US" smtClean="0"/>
              <a:t>4/15/2019</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6DE3025-4903-450C-AA42-482790229FCE}" type="slidenum">
              <a:rPr lang="en-US" altLang="en-US"/>
              <a:pPr/>
              <a:t>‹#›</a:t>
            </a:fld>
            <a:endParaRPr lang="en-US" altLang="en-US"/>
          </a:p>
        </p:txBody>
      </p:sp>
    </p:spTree>
    <p:extLst>
      <p:ext uri="{BB962C8B-B14F-4D97-AF65-F5344CB8AC3E}">
        <p14:creationId xmlns:p14="http://schemas.microsoft.com/office/powerpoint/2010/main" val="1645286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E48D019-8D4D-46DC-B2F3-9B7EA9185E77}" type="datetime1">
              <a:rPr lang="en-US" altLang="en-US" smtClean="0"/>
              <a:t>4/15/2019</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576D37DD-3FCD-42F2-B41A-E1C872D1245A}" type="slidenum">
              <a:rPr lang="en-US" altLang="en-US"/>
              <a:pPr/>
              <a:t>‹#›</a:t>
            </a:fld>
            <a:endParaRPr lang="en-US" altLang="en-US"/>
          </a:p>
        </p:txBody>
      </p:sp>
    </p:spTree>
    <p:extLst>
      <p:ext uri="{BB962C8B-B14F-4D97-AF65-F5344CB8AC3E}">
        <p14:creationId xmlns:p14="http://schemas.microsoft.com/office/powerpoint/2010/main" val="2607146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680FF887-6845-4DFD-97AE-FE8F0A591305}" type="datetime1">
              <a:rPr lang="en-US" altLang="en-US" smtClean="0"/>
              <a:t>4/15/2019</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92BBFF68-66B7-4C64-92A9-AE64FC3D2BF2}" type="slidenum">
              <a:rPr lang="en-US" altLang="en-US"/>
              <a:pPr/>
              <a:t>‹#›</a:t>
            </a:fld>
            <a:endParaRPr lang="en-US" altLang="en-US"/>
          </a:p>
        </p:txBody>
      </p:sp>
    </p:spTree>
    <p:extLst>
      <p:ext uri="{BB962C8B-B14F-4D97-AF65-F5344CB8AC3E}">
        <p14:creationId xmlns:p14="http://schemas.microsoft.com/office/powerpoint/2010/main" val="189134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C48E0266-5E7F-496C-8658-170039DAEB8B}" type="datetime1">
              <a:rPr lang="en-US" altLang="en-US" smtClean="0"/>
              <a:t>4/15/2019</a:t>
            </a:fld>
            <a:endParaRPr lang="en-US" altLang="en-US"/>
          </a:p>
        </p:txBody>
      </p:sp>
      <p:sp>
        <p:nvSpPr>
          <p:cNvPr id="4" name="Footer Placeholder 4"/>
          <p:cNvSpPr>
            <a:spLocks noGrp="1"/>
          </p:cNvSpPr>
          <p:nvPr>
            <p:ph type="ftr" sz="quarter" idx="11"/>
          </p:nvPr>
        </p:nvSpPr>
        <p:spPr/>
        <p:txBody>
          <a:bodyPr/>
          <a:lstStyle>
            <a:lvl1pPr>
              <a:defRPr/>
            </a:lvl1pPr>
          </a:lstStyle>
          <a:p>
            <a:endParaRPr lang="en-US" altLang="en-US"/>
          </a:p>
        </p:txBody>
      </p:sp>
      <p:sp>
        <p:nvSpPr>
          <p:cNvPr id="5" name="Slide Number Placeholder 5"/>
          <p:cNvSpPr>
            <a:spLocks noGrp="1"/>
          </p:cNvSpPr>
          <p:nvPr>
            <p:ph type="sldNum" sz="quarter" idx="12"/>
          </p:nvPr>
        </p:nvSpPr>
        <p:spPr/>
        <p:txBody>
          <a:bodyPr/>
          <a:lstStyle>
            <a:lvl1pPr>
              <a:defRPr/>
            </a:lvl1pPr>
          </a:lstStyle>
          <a:p>
            <a:fld id="{42E8BFA2-0817-42D2-86B2-5A76BA60594F}" type="slidenum">
              <a:rPr lang="en-US" altLang="en-US"/>
              <a:pPr/>
              <a:t>‹#›</a:t>
            </a:fld>
            <a:endParaRPr lang="en-US" altLang="en-US"/>
          </a:p>
        </p:txBody>
      </p:sp>
    </p:spTree>
    <p:extLst>
      <p:ext uri="{BB962C8B-B14F-4D97-AF65-F5344CB8AC3E}">
        <p14:creationId xmlns:p14="http://schemas.microsoft.com/office/powerpoint/2010/main" val="175382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87A01D1-8A2B-4C1F-A0E7-27F9D41B47CD}" type="datetime1">
              <a:rPr lang="en-US" altLang="en-US" smtClean="0"/>
              <a:t>4/15/2019</a:t>
            </a:fld>
            <a:endParaRPr lang="en-US" altLang="en-US"/>
          </a:p>
        </p:txBody>
      </p:sp>
      <p:sp>
        <p:nvSpPr>
          <p:cNvPr id="3" name="Footer Placeholder 4"/>
          <p:cNvSpPr>
            <a:spLocks noGrp="1"/>
          </p:cNvSpPr>
          <p:nvPr>
            <p:ph type="ftr" sz="quarter" idx="11"/>
          </p:nvPr>
        </p:nvSpPr>
        <p:spPr/>
        <p:txBody>
          <a:bodyPr/>
          <a:lstStyle>
            <a:lvl1pPr>
              <a:defRPr/>
            </a:lvl1pPr>
          </a:lstStyle>
          <a:p>
            <a:endParaRPr lang="en-US" altLang="en-US"/>
          </a:p>
        </p:txBody>
      </p:sp>
      <p:sp>
        <p:nvSpPr>
          <p:cNvPr id="4" name="Slide Number Placeholder 5"/>
          <p:cNvSpPr>
            <a:spLocks noGrp="1"/>
          </p:cNvSpPr>
          <p:nvPr>
            <p:ph type="sldNum" sz="quarter" idx="12"/>
          </p:nvPr>
        </p:nvSpPr>
        <p:spPr/>
        <p:txBody>
          <a:bodyPr/>
          <a:lstStyle>
            <a:lvl1pPr>
              <a:defRPr/>
            </a:lvl1pPr>
          </a:lstStyle>
          <a:p>
            <a:fld id="{E5B29210-B43C-46AA-B9D2-2832F4B209F8}" type="slidenum">
              <a:rPr lang="en-US" altLang="en-US"/>
              <a:pPr/>
              <a:t>‹#›</a:t>
            </a:fld>
            <a:endParaRPr lang="en-US" altLang="en-US"/>
          </a:p>
        </p:txBody>
      </p:sp>
    </p:spTree>
    <p:extLst>
      <p:ext uri="{BB962C8B-B14F-4D97-AF65-F5344CB8AC3E}">
        <p14:creationId xmlns:p14="http://schemas.microsoft.com/office/powerpoint/2010/main" val="377636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70F66F20-C9AE-4942-98AB-4EDD4C981AD4}" type="datetime1">
              <a:rPr lang="en-US" altLang="en-US" smtClean="0"/>
              <a:t>4/15/2019</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67DFCFF3-4076-407F-BF68-3A6DC5016C3E}" type="slidenum">
              <a:rPr lang="en-US" altLang="en-US"/>
              <a:pPr/>
              <a:t>‹#›</a:t>
            </a:fld>
            <a:endParaRPr lang="en-US" altLang="en-US"/>
          </a:p>
        </p:txBody>
      </p:sp>
    </p:spTree>
    <p:extLst>
      <p:ext uri="{BB962C8B-B14F-4D97-AF65-F5344CB8AC3E}">
        <p14:creationId xmlns:p14="http://schemas.microsoft.com/office/powerpoint/2010/main" val="36416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B507EDAA-78F9-4BF3-94E3-0FC54AFEEABC}" type="datetime1">
              <a:rPr lang="en-US" altLang="en-US" smtClean="0"/>
              <a:t>4/15/2019</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BDCD987C-5BDA-4626-A02A-65004798B8A4}" type="slidenum">
              <a:rPr lang="en-US" altLang="en-US"/>
              <a:pPr/>
              <a:t>‹#›</a:t>
            </a:fld>
            <a:endParaRPr lang="en-US" altLang="en-US"/>
          </a:p>
        </p:txBody>
      </p:sp>
    </p:spTree>
    <p:extLst>
      <p:ext uri="{BB962C8B-B14F-4D97-AF65-F5344CB8AC3E}">
        <p14:creationId xmlns:p14="http://schemas.microsoft.com/office/powerpoint/2010/main" val="798123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2BF2AEE7-209C-42D7-BC1A-5E370A30C5E9}" type="datetime1">
              <a:rPr lang="en-US" altLang="en-US" smtClean="0"/>
              <a:t>4/15/2019</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CB367EC-0906-46AC-8A3A-8FA558DC26F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3139"/>
            <a:ext cx="6731000" cy="839862"/>
          </a:xfrm>
          <a:prstGeom prst="rect">
            <a:avLst/>
          </a:prstGeom>
        </p:spPr>
        <p:txBody>
          <a:bodyPr vert="horz" lIns="0" tIns="0" rIns="0" bIns="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457200" y="1490472"/>
            <a:ext cx="8229600" cy="435133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398357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Lst>
  <p:hf hdr="0" ftr="0" dt="0"/>
  <p:txStyles>
    <p:title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p:titleStyle>
    <p:bodyStyle>
      <a:lvl1pPr marL="347472" indent="-347472" algn="l" defTabSz="914400" rtl="0" eaLnBrk="1" latinLnBrk="0" hangingPunct="1">
        <a:lnSpc>
          <a:spcPct val="90000"/>
        </a:lnSpc>
        <a:spcBef>
          <a:spcPts val="1000"/>
        </a:spcBef>
        <a:spcAft>
          <a:spcPts val="12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804672" indent="-347472" algn="l" defTabSz="914400" rtl="0" eaLnBrk="1" latinLnBrk="0" hangingPunct="1">
        <a:lnSpc>
          <a:spcPct val="90000"/>
        </a:lnSpc>
        <a:spcBef>
          <a:spcPts val="500"/>
        </a:spcBef>
        <a:spcAft>
          <a:spcPts val="1200"/>
        </a:spcAft>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261872" indent="-347472" algn="l" defTabSz="914400" rtl="0" eaLnBrk="1" latinLnBrk="0" hangingPunct="1">
        <a:lnSpc>
          <a:spcPct val="90000"/>
        </a:lnSpc>
        <a:spcBef>
          <a:spcPts val="500"/>
        </a:spcBef>
        <a:spcAft>
          <a:spcPts val="1200"/>
        </a:spcAft>
        <a:buFont typeface="Courier New" panose="02070309020205020404" pitchFamily="49" charset="0"/>
        <a:buChar char="o"/>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76272" indent="-347472" algn="l" defTabSz="914400" rtl="0" eaLnBrk="1" latinLnBrk="0" hangingPunct="1">
        <a:lnSpc>
          <a:spcPct val="90000"/>
        </a:lnSpc>
        <a:spcBef>
          <a:spcPts val="500"/>
        </a:spcBef>
        <a:spcAft>
          <a:spcPts val="12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houstontx.gov/legal/deed.html" TargetMode="External"/><Relationship Id="rId7"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houstonpermithelp@houstontx.gov" TargetMode="External"/><Relationship Id="rId5" Type="http://schemas.openxmlformats.org/officeDocument/2006/relationships/hyperlink" Target="mailto:residential.facilities@houstontx.gov" TargetMode="External"/><Relationship Id="rId4" Type="http://schemas.openxmlformats.org/officeDocument/2006/relationships/hyperlink" Target="https://www.houstonpermittingcenter.org/residentialfacilitie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houstonpermittingcenter.org/residentialfaciliti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6652" y="2722606"/>
            <a:ext cx="8166100" cy="2387600"/>
          </a:xfrm>
        </p:spPr>
        <p:txBody>
          <a:bodyPr>
            <a:normAutofit fontScale="90000"/>
          </a:bodyPr>
          <a:lstStyle/>
          <a:p>
            <a:pPr>
              <a:lnSpc>
                <a:spcPct val="100000"/>
              </a:lnSpc>
            </a:pPr>
            <a:r>
              <a:rPr lang="en-US" sz="3000" b="1" dirty="0">
                <a:solidFill>
                  <a:srgbClr val="001746"/>
                </a:solidFill>
                <a:latin typeface="Times New Roman" panose="02020603050405020304" pitchFamily="18" charset="0"/>
                <a:cs typeface="Times New Roman" panose="02020603050405020304" pitchFamily="18" charset="0"/>
              </a:rPr>
              <a:t>First Annual Update: </a:t>
            </a:r>
            <a:br>
              <a:rPr lang="en-US" sz="3000" b="1" dirty="0">
                <a:solidFill>
                  <a:srgbClr val="001746"/>
                </a:solidFill>
                <a:latin typeface="Times New Roman" panose="02020603050405020304" pitchFamily="18" charset="0"/>
                <a:cs typeface="Times New Roman" panose="02020603050405020304" pitchFamily="18" charset="0"/>
              </a:rPr>
            </a:br>
            <a:r>
              <a:rPr lang="en-US" sz="3000" b="1" dirty="0">
                <a:solidFill>
                  <a:srgbClr val="001746"/>
                </a:solidFill>
                <a:latin typeface="Times New Roman" panose="02020603050405020304" pitchFamily="18" charset="0"/>
                <a:cs typeface="Times New Roman" panose="02020603050405020304" pitchFamily="18" charset="0"/>
              </a:rPr>
              <a:t>Boarding Homes/Lodging Facilities/Correctional Facilities/Alternate Housing Facilities</a:t>
            </a:r>
            <a:br>
              <a:rPr lang="en-US" dirty="0">
                <a:solidFill>
                  <a:schemeClr val="tx1"/>
                </a:solidFill>
                <a:latin typeface="Times New Roman" panose="02020603050405020304" pitchFamily="18" charset="0"/>
                <a:cs typeface="Times New Roman" panose="02020603050405020304" pitchFamily="18" charset="0"/>
              </a:rPr>
            </a:br>
            <a:br>
              <a:rPr lang="en-US" sz="2800" dirty="0">
                <a:solidFill>
                  <a:schemeClr val="tx1"/>
                </a:solidFill>
                <a:latin typeface="Times New Roman" panose="02020603050405020304" pitchFamily="18" charset="0"/>
                <a:cs typeface="Times New Roman" panose="02020603050405020304" pitchFamily="18" charset="0"/>
              </a:rPr>
            </a:br>
            <a:br>
              <a:rPr lang="en-US" sz="2800" dirty="0">
                <a:solidFill>
                  <a:schemeClr val="tx1"/>
                </a:solidFill>
                <a:latin typeface="Times New Roman" panose="02020603050405020304" pitchFamily="18" charset="0"/>
                <a:cs typeface="Times New Roman" panose="02020603050405020304" pitchFamily="18" charset="0"/>
              </a:rPr>
            </a:b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a:latin typeface="Times New Roman" panose="02020603050405020304" pitchFamily="18" charset="0"/>
                <a:cs typeface="Times New Roman" panose="02020603050405020304" pitchFamily="18" charset="0"/>
              </a:rPr>
              <a:t>April 18, 2019</a:t>
            </a:r>
          </a:p>
        </p:txBody>
      </p:sp>
    </p:spTree>
    <p:extLst>
      <p:ext uri="{BB962C8B-B14F-4D97-AF65-F5344CB8AC3E}">
        <p14:creationId xmlns:p14="http://schemas.microsoft.com/office/powerpoint/2010/main" val="317427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10</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Where are we now?</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4247317"/>
          </a:xfrm>
          <a:prstGeom prst="rect">
            <a:avLst/>
          </a:prstGeom>
          <a:noFill/>
        </p:spPr>
        <p:txBody>
          <a:bodyPr wrap="square" rtlCol="0" anchor="t">
            <a:spAutoFit/>
          </a:bodyPr>
          <a:lstStyle/>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As of April 1, 2019, 13 Boarding Home and 6 Lodging Facility permits pending.</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HPW worked with ARA in creation of a Residential Facilities Brochure that is handed out by inspection teams and HPD.</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HPW was able to bring the required Fire Inspector on board in August of 2018. </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HPW worked with HPD visiting previously registered locations for Boarding Homes in education of the new ordinance. </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HPW, HPD and ARA </a:t>
            </a:r>
            <a:r>
              <a:rPr lang="en-US">
                <a:solidFill>
                  <a:srgbClr val="002060"/>
                </a:solidFill>
                <a:latin typeface="Times New Roman" panose="02020603050405020304" pitchFamily="18" charset="0"/>
                <a:ea typeface="Verdana" panose="020B0604030504040204" pitchFamily="34" charset="0"/>
                <a:cs typeface="Times New Roman" panose="02020603050405020304" pitchFamily="18" charset="0"/>
              </a:rPr>
              <a:t>have met </a:t>
            </a: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with the legal department, specifically the prosecutors office to free flow information and prepare the teams on evidence that should be gathered in support of any citations that are issued. </a:t>
            </a:r>
          </a:p>
          <a:p>
            <a:pPr marL="742950" lvl="1" indent="-285750">
              <a:buFont typeface="Wingdings" panose="05000000000000000000" pitchFamily="2" charset="2"/>
              <a:buChar char="q"/>
            </a:pPr>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buFont typeface="Wingdings" panose="05000000000000000000" pitchFamily="2" charset="2"/>
              <a:buChar char="q"/>
            </a:pPr>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lvl="2"/>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419440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11</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Where are we now?</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5601533"/>
          </a:xfrm>
          <a:prstGeom prst="rect">
            <a:avLst/>
          </a:prstGeom>
          <a:noFill/>
        </p:spPr>
        <p:txBody>
          <a:bodyPr wrap="square" rtlCol="0" anchor="t">
            <a:spAutoFit/>
          </a:bodyPr>
          <a:lstStyle/>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ARA has issued 3 Correctional Facility Permits and 10 Alternate Housing Facility Permits.  </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As of April 1, 2019, 5 Alternate Housing Facility Permits are pending </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ARA conducted 3 mailouts to the “Grandfathered” TDCJ approved facilities on March 21, 2018 (date of ordinance passage).  Those mailouts were conducted in April 2018, June 2018 and September 2018. </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ARA’s Sr. Regulatory Investigator  assigned to Alternate Housing and Correctional Facilities was hired in September 2018.  He conducted location visits to all “Grandfathered” facilities in October 2018.  </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ARA has requested 4 additional Public Information Request for updated listings of Alternate Housing Facilities from TDCJ: June 2018, August 2018, September 2018, and December 2018.</a:t>
            </a: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Additionally, ARA has worked with the City’s legislative team on a bill that, if passed, would require TDCJ to provide this data on a monthly basis without a Public Information Request being filed. The bill was filed by Rep. Dutton (HB 1956). A similar bill was filed by Sen. Miles (SB 1848).</a:t>
            </a:r>
            <a:endParaRPr lang="en-US"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lvl="1" algn="just"/>
            <a:endParaRPr lang="en-US" dirty="0">
              <a:solidFill>
                <a:srgbClr val="002060"/>
              </a:solidFill>
              <a:ea typeface="Verdana" panose="020B0604030504040204" pitchFamily="34" charset="0"/>
              <a:cs typeface="Verdana" panose="020B0604030504040204" pitchFamily="34" charset="0"/>
            </a:endParaRPr>
          </a:p>
          <a:p>
            <a:pPr lvl="1" algn="just"/>
            <a:r>
              <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 </a:t>
            </a:r>
            <a:endParaRPr lang="en-US" sz="1600" b="1"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3941647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12</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Where are we headed?</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3385542"/>
          </a:xfrm>
          <a:prstGeom prst="rect">
            <a:avLst/>
          </a:prstGeom>
          <a:noFill/>
        </p:spPr>
        <p:txBody>
          <a:bodyPr wrap="square" rtlCol="0" anchor="t">
            <a:spAutoFit/>
          </a:bodyPr>
          <a:lstStyle/>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HPW and ARA continue to make contact with known facilities to educate and provide information on ordinance requirements.</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This includes additional mailouts, site visits and phone calls. </a:t>
            </a:r>
          </a:p>
          <a:p>
            <a:pPr marL="742950" lvl="1" indent="-285750" algn="just">
              <a:buFont typeface="Wingdings" panose="05000000000000000000" pitchFamily="2" charset="2"/>
              <a:buChar char="q"/>
            </a:pPr>
            <a:endParaRPr lang="en-US" dirty="0">
              <a:solidFill>
                <a:srgbClr val="002060"/>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HPD continues to visit and check status’ on boarding home locations.</a:t>
            </a:r>
          </a:p>
          <a:p>
            <a:pPr lvl="1" algn="just"/>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lvl="1" algn="just"/>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endParaRPr lang="en-US" dirty="0">
              <a:solidFill>
                <a:srgbClr val="002060"/>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endParaRPr lang="en-US" dirty="0">
              <a:solidFill>
                <a:srgbClr val="002060"/>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endParaRPr>
          </a:p>
          <a:p>
            <a:pPr lvl="1" algn="just"/>
            <a:endParaRPr lang="en-US" dirty="0">
              <a:solidFill>
                <a:srgbClr val="002060"/>
              </a:solidFill>
              <a:ea typeface="Verdana" panose="020B0604030504040204" pitchFamily="34" charset="0"/>
              <a:cs typeface="Verdana" panose="020B0604030504040204" pitchFamily="34" charset="0"/>
            </a:endParaRPr>
          </a:p>
          <a:p>
            <a:pPr lvl="1" algn="just"/>
            <a:r>
              <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 </a:t>
            </a:r>
            <a:endParaRPr lang="en-US" sz="1600" b="1"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2222671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13</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Important Contact Information </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5078313"/>
          </a:xfrm>
          <a:prstGeom prst="rect">
            <a:avLst/>
          </a:prstGeom>
          <a:noFill/>
        </p:spPr>
        <p:txBody>
          <a:bodyPr wrap="square" rtlCol="0" anchor="t">
            <a:spAutoFit/>
          </a:bodyPr>
          <a:lstStyle/>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Call 3-1-1 when you have any concerns regarding a location that may fall into one of the four permit categories.  It will be labeled either an “unregulated boarding home” or “unregulated residential facility”. This routes the complaint to either HPD or HPW for investigation.</a:t>
            </a:r>
          </a:p>
          <a:p>
            <a:pPr lvl="1" algn="just"/>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Deed Restriction Hotline: 832-393-6333</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If you wish to lodge a complaint about a violation in your neighborhood, call the hotline.  </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For more information you can log onto: </a:t>
            </a: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hlinkClick r:id="rId3"/>
              </a:rPr>
              <a:t>www.houstontx.gov/legal/deed.html</a:t>
            </a:r>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lvl="2" algn="just"/>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All permit applications received and permits issued are posted online and are updated every Friday or as permits are issued:</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hlinkClick r:id="rId4"/>
              </a:rPr>
              <a:t>https://www.houstonpermittingcenter.org/residentialfacilities</a:t>
            </a:r>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lvl="2" algn="just"/>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Questions: </a:t>
            </a: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hlinkClick r:id="rId5"/>
              </a:rPr>
              <a:t>residential.facilities@houstontx.gov</a:t>
            </a: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 or 				</a:t>
            </a: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hlinkClick r:id="rId6"/>
              </a:rPr>
              <a:t>houstonpermithelp@houstontx.gov</a:t>
            </a:r>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lvl="1" algn="just"/>
            <a:endParaRPr lang="en-US" dirty="0">
              <a:solidFill>
                <a:srgbClr val="002060"/>
              </a:solidFill>
              <a:ea typeface="Verdana" panose="020B0604030504040204" pitchFamily="34" charset="0"/>
              <a:cs typeface="Verdana" panose="020B0604030504040204" pitchFamily="34"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7"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3866713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14</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br>
              <a:rPr lang="en-US" sz="2800" b="1" dirty="0">
                <a:solidFill>
                  <a:srgbClr val="002060"/>
                </a:solidFill>
                <a:latin typeface="Verdana" pitchFamily="34" charset="0"/>
                <a:ea typeface="Verdana" pitchFamily="34" charset="0"/>
                <a:cs typeface="Verdana" pitchFamily="34" charset="0"/>
              </a:rPr>
            </a:br>
            <a:endParaRPr lang="en-US" sz="2200" b="1" dirty="0">
              <a:solidFill>
                <a:srgbClr val="002060"/>
              </a:solidFill>
              <a:latin typeface="Verdana" pitchFamily="34" charset="0"/>
              <a:ea typeface="Verdana" pitchFamily="34" charset="0"/>
              <a:cs typeface="Verdana" pitchFamily="34" charset="0"/>
            </a:endParaRPr>
          </a:p>
        </p:txBody>
      </p:sp>
      <p:sp>
        <p:nvSpPr>
          <p:cNvPr id="6" name="TextBox 5"/>
          <p:cNvSpPr txBox="1"/>
          <p:nvPr/>
        </p:nvSpPr>
        <p:spPr>
          <a:xfrm>
            <a:off x="762000" y="1581338"/>
            <a:ext cx="7343775" cy="5078313"/>
          </a:xfrm>
          <a:prstGeom prst="rect">
            <a:avLst/>
          </a:prstGeom>
          <a:noFill/>
        </p:spPr>
        <p:txBody>
          <a:bodyPr wrap="square" rtlCol="0" anchor="t">
            <a:spAutoFit/>
          </a:bodyPr>
          <a:lstStyle/>
          <a:p>
            <a:pPr algn="ctr"/>
            <a:endParaRPr lang="en-US" sz="3600" dirty="0">
              <a:solidFill>
                <a:srgbClr val="002060"/>
              </a:solidFill>
              <a:ea typeface="Verdana" panose="020B0604030504040204" pitchFamily="34" charset="0"/>
              <a:cs typeface="Verdana" panose="020B0604030504040204" pitchFamily="34" charset="0"/>
            </a:endParaRP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r>
              <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Questions?</a:t>
            </a: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endParaRPr lang="en-US" sz="3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algn="ctr"/>
            <a:endParaRPr lang="en-US" sz="3600" dirty="0">
              <a:solidFill>
                <a:srgbClr val="002060"/>
              </a:solidFill>
              <a:ea typeface="Verdana" panose="020B0604030504040204" pitchFamily="34" charset="0"/>
              <a:cs typeface="Verdana" panose="020B0604030504040204" pitchFamily="34" charset="0"/>
            </a:endParaRPr>
          </a:p>
          <a:p>
            <a:pPr algn="ctr"/>
            <a:endParaRPr lang="en-US" sz="3600" dirty="0">
              <a:solidFill>
                <a:srgbClr val="002060"/>
              </a:solidFill>
              <a:ea typeface="Verdana" panose="020B0604030504040204" pitchFamily="34" charset="0"/>
              <a:cs typeface="Verdana" panose="020B0604030504040204" pitchFamily="34" charset="0"/>
            </a:endParaRPr>
          </a:p>
          <a:p>
            <a:pPr algn="ctr"/>
            <a:r>
              <a:rPr lang="en-US" sz="3600" dirty="0">
                <a:solidFill>
                  <a:srgbClr val="002060"/>
                </a:solidFill>
                <a:ea typeface="Verdana" panose="020B0604030504040204" pitchFamily="34" charset="0"/>
                <a:cs typeface="Verdana" panose="020B0604030504040204" pitchFamily="34" charset="0"/>
              </a:rPr>
              <a:t> </a:t>
            </a: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1621499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2</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Background</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5432256"/>
          </a:xfrm>
          <a:prstGeom prst="rect">
            <a:avLst/>
          </a:prstGeom>
          <a:noFill/>
        </p:spPr>
        <p:txBody>
          <a:bodyPr wrap="square" rtlCol="0" anchor="t">
            <a:spAutoFit/>
          </a:bodyPr>
          <a:lstStyle/>
          <a:p>
            <a:pPr algn="just"/>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March 2016: fire in a boarding home and fire in an unlicensed lodging facility resulted in three deaths and the emergency evacuation of 29 elderly and disabled residents.</a:t>
            </a:r>
          </a:p>
          <a:p>
            <a:pPr marL="742950" lvl="1" indent="-285750" algn="just">
              <a:buFont typeface="Wingdings" panose="05000000000000000000" pitchFamily="2" charset="2"/>
              <a:buChar char="q"/>
            </a:pPr>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In response, Mayor Turner formed an internal working group comprised of City departments to review and revise relevant ordinances: </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Administration &amp; Regulatory Affairs Department</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Houston Fire Department</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Houston Police Department</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Houston Public Works</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Department of Neighborhoods</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Planning Department</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Legal Department </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Mayor’s Office of People With Disabilities </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Mayor’s Office of Homeless Initiatives</a:t>
            </a:r>
          </a:p>
          <a:p>
            <a:pPr lvl="1" algn="just"/>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endParaRPr lang="en-US" sz="1300" dirty="0">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137268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3</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Background - continued</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4785926"/>
          </a:xfrm>
          <a:prstGeom prst="rect">
            <a:avLst/>
          </a:prstGeom>
          <a:noFill/>
        </p:spPr>
        <p:txBody>
          <a:bodyPr wrap="square" rtlCol="0" anchor="t">
            <a:spAutoFit/>
          </a:bodyPr>
          <a:lstStyle/>
          <a:p>
            <a:pPr algn="just"/>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Stakeholder Meetings</a:t>
            </a: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Industry stakeholder meetings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November 6, 2017 – Boarding Homes Operators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November 6, 2017 – Lodging Facility Operators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December 8, 2017 – Alternative Housing Facilities</a:t>
            </a: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Community stakeholder meetings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January 3, 2018 –  Third Ward Multi-Service Center</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January 4, 2018 –  Southwest Multi-Service Center</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January 8, 2018 –  Acres Home Multi-Service Center</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January 10, 2018 – Marshall Middle School</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January 11, 2018 -  Mayor’s Commission on Disabilities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January 11, 2018 – </a:t>
            </a:r>
            <a:r>
              <a:rPr lang="en-US" sz="2000" dirty="0" err="1">
                <a:solidFill>
                  <a:srgbClr val="002060"/>
                </a:solidFill>
                <a:latin typeface="Times New Roman" panose="02020603050405020304" pitchFamily="18" charset="0"/>
                <a:ea typeface="Verdana" panose="020B0604030504040204" pitchFamily="34" charset="0"/>
                <a:cs typeface="Times New Roman" panose="02020603050405020304" pitchFamily="18" charset="0"/>
              </a:rPr>
              <a:t>Kashmere</a:t>
            </a: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 Multi-Service Center</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January 30, 2018 – St. Christopher’s Episcopal Church</a:t>
            </a:r>
          </a:p>
          <a:p>
            <a:pPr marL="742950" lvl="1" indent="-285750" algn="just">
              <a:buFont typeface="Wingdings" panose="05000000000000000000" pitchFamily="2" charset="2"/>
              <a:buChar char="q"/>
            </a:pPr>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endParaRPr lang="en-US" sz="1300" dirty="0">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211005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4</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Approved Regulatory Framework</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638687"/>
            <a:ext cx="7343775" cy="3862596"/>
          </a:xfrm>
          <a:prstGeom prst="rect">
            <a:avLst/>
          </a:prstGeom>
          <a:noFill/>
        </p:spPr>
        <p:txBody>
          <a:bodyPr wrap="square" rtlCol="0" anchor="t">
            <a:spAutoFit/>
          </a:bodyPr>
          <a:lstStyle/>
          <a:p>
            <a:pPr algn="just"/>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Four types of permits:</a:t>
            </a:r>
          </a:p>
          <a:p>
            <a:pPr marL="285750" indent="-285750" algn="just">
              <a:buFont typeface="Wingdings" panose="05000000000000000000" pitchFamily="2" charset="2"/>
              <a:buChar char="q"/>
            </a:pPr>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Permits issued by HPW</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Boarding Home</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Lodging Facility</a:t>
            </a:r>
          </a:p>
          <a:p>
            <a:pPr marL="1200150" lvl="2" indent="-285750" algn="just">
              <a:buFont typeface="Wingdings" panose="05000000000000000000" pitchFamily="2" charset="2"/>
              <a:buChar char="q"/>
            </a:pPr>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Permits issued by ARA </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Correctional Facility (Currently in Chapter 28, permitting was transferred from Planning Department to ARA).</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Alternate Housing Facility</a:t>
            </a:r>
          </a:p>
          <a:p>
            <a:pPr lvl="1" algn="just"/>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endParaRPr lang="en-US" sz="1300" dirty="0">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4185738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5</a:t>
            </a:fld>
            <a:endParaRPr lang="en-US" altLang="en-US"/>
          </a:p>
        </p:txBody>
      </p:sp>
      <p:sp>
        <p:nvSpPr>
          <p:cNvPr id="5" name="Title 1"/>
          <p:cNvSpPr>
            <a:spLocks noGrp="1"/>
          </p:cNvSpPr>
          <p:nvPr>
            <p:ph type="title"/>
          </p:nvPr>
        </p:nvSpPr>
        <p:spPr>
          <a:xfrm>
            <a:off x="914400" y="247650"/>
            <a:ext cx="7467600" cy="1143000"/>
          </a:xfrm>
        </p:spPr>
        <p:txBody>
          <a:bodyPr>
            <a:normAutofit fontScale="90000"/>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Boarding Homes:</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General Information</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3862596"/>
          </a:xfrm>
          <a:prstGeom prst="rect">
            <a:avLst/>
          </a:prstGeom>
          <a:noFill/>
        </p:spPr>
        <p:txBody>
          <a:bodyPr wrap="square" rtlCol="0" anchor="t">
            <a:spAutoFit/>
          </a:bodyPr>
          <a:lstStyle/>
          <a:p>
            <a:pPr algn="just"/>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Definition: Facilities that provide lodging and personal care services to three or more persons with disabilities and/or elderly persons.</a:t>
            </a:r>
          </a:p>
          <a:p>
            <a:pPr algn="just"/>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117 facilities were previously registered.  They all have until October 1, 2019 to come into compliance with the new ordinance and obtain the new Boarding Home Permit. </a:t>
            </a:r>
          </a:p>
          <a:p>
            <a:pPr lvl="1" algn="just"/>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Authorization: State Law – Health and Safety Code, Title 4, Subtitle B, Chapter 260, Boarding Home Facilities</a:t>
            </a:r>
          </a:p>
          <a:p>
            <a:pPr lvl="1" algn="just"/>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285750" indent="-285750" algn="just">
              <a:buFont typeface="Wingdings" panose="05000000000000000000" pitchFamily="2" charset="2"/>
              <a:buChar char="q"/>
            </a:pPr>
            <a:endParaRPr lang="en-US" sz="1300" dirty="0">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167764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6</a:t>
            </a:fld>
            <a:endParaRPr lang="en-US" altLang="en-US"/>
          </a:p>
        </p:txBody>
      </p:sp>
      <p:sp>
        <p:nvSpPr>
          <p:cNvPr id="5" name="Title 1"/>
          <p:cNvSpPr>
            <a:spLocks noGrp="1"/>
          </p:cNvSpPr>
          <p:nvPr>
            <p:ph type="title"/>
          </p:nvPr>
        </p:nvSpPr>
        <p:spPr>
          <a:xfrm>
            <a:off x="914400" y="247650"/>
            <a:ext cx="7467600" cy="1143000"/>
          </a:xfrm>
        </p:spPr>
        <p:txBody>
          <a:bodyPr>
            <a:normAutofit fontScale="90000"/>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Lodging Facilities:</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General Information</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219200"/>
            <a:ext cx="7343775" cy="5693866"/>
          </a:xfrm>
          <a:prstGeom prst="rect">
            <a:avLst/>
          </a:prstGeom>
          <a:noFill/>
        </p:spPr>
        <p:txBody>
          <a:bodyPr wrap="square" rtlCol="0" anchor="t">
            <a:spAutoFit/>
          </a:bodyPr>
          <a:lstStyle/>
          <a:p>
            <a:pPr algn="just"/>
            <a:endParaRPr lang="en-US" sz="24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Definition: Facilities that are used and occupied, for compensation, as the sole residence for the permanent or temporary occupancy for living quarters for three or more unrelated people.</a:t>
            </a:r>
          </a:p>
          <a:p>
            <a:pPr marL="742950" lvl="1" indent="-285750" algn="just">
              <a:buFont typeface="Wingdings" panose="05000000000000000000" pitchFamily="2" charset="2"/>
              <a:buChar char="q"/>
            </a:pPr>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Also known as: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Boarding houses </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Rooming houses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Tenement houses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Bunk houses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Flop houses</a:t>
            </a:r>
          </a:p>
          <a:p>
            <a:pPr marL="742950" lvl="1" indent="-285750" algn="just">
              <a:buFont typeface="Wingdings" panose="05000000000000000000" pitchFamily="2" charset="2"/>
              <a:buChar char="q"/>
            </a:pPr>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Does not include:</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Short-term rentals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Vacation/rental homes</a:t>
            </a:r>
          </a:p>
          <a:p>
            <a:pPr marL="1200150" lvl="2"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Apartments, hotels, condos</a:t>
            </a:r>
          </a:p>
          <a:p>
            <a:pPr marL="1200150" lvl="2" indent="-285750" algn="just">
              <a:buFont typeface="Wingdings" panose="05000000000000000000" pitchFamily="2" charset="2"/>
              <a:buChar char="q"/>
            </a:pPr>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2834643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7</a:t>
            </a:fld>
            <a:endParaRPr lang="en-US" altLang="en-US"/>
          </a:p>
        </p:txBody>
      </p:sp>
      <p:sp>
        <p:nvSpPr>
          <p:cNvPr id="5" name="Title 1"/>
          <p:cNvSpPr>
            <a:spLocks noGrp="1"/>
          </p:cNvSpPr>
          <p:nvPr>
            <p:ph type="title"/>
          </p:nvPr>
        </p:nvSpPr>
        <p:spPr>
          <a:xfrm>
            <a:off x="914400" y="247650"/>
            <a:ext cx="7467600" cy="1143000"/>
          </a:xfrm>
        </p:spPr>
        <p:txBody>
          <a:bodyPr>
            <a:normAutofit fontScale="90000"/>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Correctional &amp; Alternate Housing Facilities:</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General Information</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4154984"/>
          </a:xfrm>
          <a:prstGeom prst="rect">
            <a:avLst/>
          </a:prstGeom>
          <a:noFill/>
        </p:spPr>
        <p:txBody>
          <a:bodyPr wrap="square" rtlCol="0" anchor="t">
            <a:spAutoFit/>
          </a:bodyPr>
          <a:lstStyle/>
          <a:p>
            <a:pPr marL="285750"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Definitions: </a:t>
            </a:r>
          </a:p>
          <a:p>
            <a:pPr algn="just"/>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Correctional Facility – A facility for the housing and rehabilitation or training of adults on parole, early or pre-release, or any other form of executive, judicial or administrative release from a penal institution</a:t>
            </a:r>
          </a:p>
          <a:p>
            <a:pPr lvl="1" algn="just"/>
            <a:endPar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sz="20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Alternate Housing Facility – A residence owned by an individual, private legal entity, non-profit or faith based organization which is not owned by, operated by, established by or contracted with TDCJ where three or more unrelated parolees reside</a:t>
            </a:r>
          </a:p>
          <a:p>
            <a:pPr marL="285750" indent="-285750" algn="just">
              <a:buFont typeface="Wingdings" panose="05000000000000000000" pitchFamily="2" charset="2"/>
              <a:buChar char="q"/>
            </a:pPr>
            <a:endParaRPr lang="en-US" sz="1600"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3110791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8</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Where are we now?</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762000" y="1581338"/>
            <a:ext cx="7343775" cy="4616648"/>
          </a:xfrm>
          <a:prstGeom prst="rect">
            <a:avLst/>
          </a:prstGeom>
          <a:noFill/>
        </p:spPr>
        <p:txBody>
          <a:bodyPr wrap="square" rtlCol="0" anchor="t">
            <a:spAutoFit/>
          </a:bodyPr>
          <a:lstStyle/>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New website is live and being updated as permits are issued and applications received:</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hlinkClick r:id="rId3"/>
              </a:rPr>
              <a:t>https://www.houstonpermittingcenter.org/residentialfacilities</a:t>
            </a:r>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lvl="2" algn="just"/>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There are currently 198 locations in the pipeline to obtain one or more of the designated permits</a:t>
            </a:r>
            <a:r>
              <a:rPr lang="en-US"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(as of April 1, 2019):</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127 Boarding Home</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32 Lodging Facilities</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36 Alternate Housing Facilities</a:t>
            </a:r>
          </a:p>
          <a:p>
            <a:pPr marL="1200150" lvl="2"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3 Correctional Facilities</a:t>
            </a:r>
          </a:p>
          <a:p>
            <a:pPr lvl="2" algn="just"/>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lgn="just">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13 various facility types are working through plan review for the Certificate of Occupancy due to renovations/construction without permits, i.e. garage conversions, building additions.</a:t>
            </a:r>
          </a:p>
          <a:p>
            <a:pPr lvl="1" algn="just"/>
            <a:endParaRPr lang="en-US" dirty="0">
              <a:solidFill>
                <a:srgbClr val="002060"/>
              </a:solidFill>
              <a:ea typeface="Verdana" panose="020B0604030504040204" pitchFamily="34" charset="0"/>
              <a:cs typeface="Verdana" panose="020B0604030504040204" pitchFamily="34" charset="0"/>
            </a:endParaRPr>
          </a:p>
          <a:p>
            <a:pPr lvl="1" algn="just"/>
            <a:r>
              <a:rPr lang="en-US" sz="1200"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Locations may be required to obtain more than one type of facility permits based on classification of residents and services provided. </a:t>
            </a:r>
            <a:endParaRPr lang="en-US" sz="1200" b="1"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4"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1438208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75754-69F6-4B31-AC61-8B4BDD11B2C4}" type="slidenum">
              <a:rPr lang="en-US" altLang="en-US" smtClean="0"/>
              <a:pPr/>
              <a:t>9</a:t>
            </a:fld>
            <a:endParaRPr lang="en-US" altLang="en-US"/>
          </a:p>
        </p:txBody>
      </p:sp>
      <p:sp>
        <p:nvSpPr>
          <p:cNvPr id="5" name="Title 1"/>
          <p:cNvSpPr>
            <a:spLocks noGrp="1"/>
          </p:cNvSpPr>
          <p:nvPr>
            <p:ph type="title"/>
          </p:nvPr>
        </p:nvSpPr>
        <p:spPr>
          <a:xfrm>
            <a:off x="914400" y="247650"/>
            <a:ext cx="7467600" cy="1143000"/>
          </a:xfrm>
        </p:spPr>
        <p:txBody>
          <a:bodyPr>
            <a:normAutofit/>
          </a:bodyPr>
          <a:lstStyle/>
          <a:p>
            <a: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t>Where are we now?</a:t>
            </a:r>
            <a:br>
              <a:rPr lang="en-US" sz="2800" b="1" dirty="0">
                <a:solidFill>
                  <a:srgbClr val="002060"/>
                </a:solidFill>
                <a:latin typeface="Times New Roman" panose="02020603050405020304" pitchFamily="18" charset="0"/>
                <a:ea typeface="Verdana" pitchFamily="34" charset="0"/>
                <a:cs typeface="Times New Roman" panose="02020603050405020304" pitchFamily="18" charset="0"/>
              </a:rPr>
            </a:br>
            <a:endParaRPr lang="en-US" sz="2200" b="1" dirty="0">
              <a:solidFill>
                <a:srgbClr val="002060"/>
              </a:solidFill>
              <a:latin typeface="Times New Roman" panose="02020603050405020304" pitchFamily="18" charset="0"/>
              <a:ea typeface="Verdana" pitchFamily="34" charset="0"/>
              <a:cs typeface="Times New Roman" panose="02020603050405020304" pitchFamily="18" charset="0"/>
            </a:endParaRPr>
          </a:p>
        </p:txBody>
      </p:sp>
      <p:sp>
        <p:nvSpPr>
          <p:cNvPr id="6" name="TextBox 5"/>
          <p:cNvSpPr txBox="1"/>
          <p:nvPr/>
        </p:nvSpPr>
        <p:spPr>
          <a:xfrm>
            <a:off x="533400" y="1600200"/>
            <a:ext cx="7957820" cy="5170646"/>
          </a:xfrm>
          <a:prstGeom prst="rect">
            <a:avLst/>
          </a:prstGeom>
          <a:noFill/>
        </p:spPr>
        <p:txBody>
          <a:bodyPr wrap="square" rtlCol="0" anchor="t">
            <a:spAutoFit/>
          </a:bodyPr>
          <a:lstStyle/>
          <a:p>
            <a:pPr marL="742950" lvl="1" indent="-285750">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383 – Number of 311 and Non-311 cases received in HPW/DON/HPD from January 1, 2018 to April 1, 2019</a:t>
            </a:r>
            <a:r>
              <a:rPr lang="en-US"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a:t>
            </a:r>
          </a:p>
          <a:p>
            <a:pPr marL="742950" lvl="1" indent="-285750">
              <a:buFont typeface="Wingdings" panose="05000000000000000000" pitchFamily="2" charset="2"/>
              <a:buChar char="q"/>
            </a:pPr>
            <a:endParaRPr lang="en-US"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HPW current Service Level Agreement is to close all 311 cases within 7 days of receipt.  </a:t>
            </a:r>
          </a:p>
          <a:p>
            <a:pPr marL="1200150" lvl="2" indent="-285750">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The average days open is currently 3.45. This is 94.77% of the cases. </a:t>
            </a:r>
          </a:p>
          <a:p>
            <a:pPr marL="742950" lvl="1" indent="-285750">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HPD current Service Level Agreement is to close all 311 cases within 15 days of receipt.</a:t>
            </a:r>
          </a:p>
          <a:p>
            <a:pPr marL="1200150" lvl="2" indent="-285750">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The average days open is currently 8.99.  This is 100% of the cases.</a:t>
            </a:r>
          </a:p>
          <a:p>
            <a:pPr lvl="2"/>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129 Annual Inspections have been completed by HPW.  </a:t>
            </a:r>
          </a:p>
          <a:p>
            <a:pPr lvl="1"/>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54 Annual Inspections are pending with HPW.</a:t>
            </a:r>
          </a:p>
          <a:p>
            <a:pPr lvl="1"/>
            <a:endPar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endParaRPr>
          </a:p>
          <a:p>
            <a:pPr marL="742950" lvl="1" indent="-285750">
              <a:buFont typeface="Wingdings" panose="05000000000000000000" pitchFamily="2" charset="2"/>
              <a:buChar char="q"/>
            </a:pPr>
            <a:r>
              <a:rPr lang="en-US" dirty="0">
                <a:solidFill>
                  <a:srgbClr val="002060"/>
                </a:solidFill>
                <a:latin typeface="Times New Roman" panose="02020603050405020304" pitchFamily="18" charset="0"/>
                <a:ea typeface="Verdana" panose="020B0604030504040204" pitchFamily="34" charset="0"/>
                <a:cs typeface="Times New Roman" panose="02020603050405020304" pitchFamily="18" charset="0"/>
              </a:rPr>
              <a:t>These inspections are conducted regardless of any Certificate of Occupancy inspections that may be required.</a:t>
            </a:r>
          </a:p>
          <a:p>
            <a:pPr lvl="1"/>
            <a:endParaRPr lang="en-US" dirty="0">
              <a:solidFill>
                <a:srgbClr val="002060"/>
              </a:solidFill>
              <a:highlight>
                <a:srgbClr val="FFFF00"/>
              </a:highlight>
              <a:latin typeface="Times New Roman" panose="02020603050405020304" pitchFamily="18" charset="0"/>
              <a:ea typeface="Verdana" panose="020B0604030504040204" pitchFamily="34" charset="0"/>
              <a:cs typeface="Times New Roman" panose="02020603050405020304" pitchFamily="18" charset="0"/>
            </a:endParaRPr>
          </a:p>
          <a:p>
            <a:pPr lvl="1" algn="just"/>
            <a:r>
              <a:rPr lang="en-US" sz="1200" dirty="0">
                <a:solidFill>
                  <a:srgbClr val="FF0000"/>
                </a:solidFill>
                <a:ea typeface="Verdana" panose="020B0604030504040204" pitchFamily="34" charset="0"/>
                <a:cs typeface="Verdana" panose="020B0604030504040204" pitchFamily="34" charset="0"/>
              </a:rPr>
              <a:t>*Prior to March 21, 2018, all unregulated boarding home 311 calls were submitted to DON for investigation and response.</a:t>
            </a:r>
          </a:p>
        </p:txBody>
      </p:sp>
      <p:cxnSp>
        <p:nvCxnSpPr>
          <p:cNvPr id="7" name="Straight Connector 6"/>
          <p:cNvCxnSpPr/>
          <p:nvPr/>
        </p:nvCxnSpPr>
        <p:spPr>
          <a:xfrm>
            <a:off x="762000" y="1295400"/>
            <a:ext cx="772922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 y="1371600"/>
            <a:ext cx="7467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1447800"/>
            <a:ext cx="71628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pic>
        <p:nvPicPr>
          <p:cNvPr id="10" name="Picture 9" descr="houstonseal-colorsmall"/>
          <p:cNvPicPr/>
          <p:nvPr/>
        </p:nvPicPr>
        <p:blipFill>
          <a:blip r:embed="rId3" cstate="print"/>
          <a:srcRect/>
          <a:stretch>
            <a:fillRect/>
          </a:stretch>
        </p:blipFill>
        <p:spPr bwMode="auto">
          <a:xfrm>
            <a:off x="152400" y="228600"/>
            <a:ext cx="980440" cy="914400"/>
          </a:xfrm>
          <a:prstGeom prst="rect">
            <a:avLst/>
          </a:prstGeom>
          <a:noFill/>
          <a:ln w="9525">
            <a:noFill/>
            <a:miter lim="800000"/>
            <a:headEnd/>
            <a:tailEnd/>
          </a:ln>
        </p:spPr>
      </p:pic>
    </p:spTree>
    <p:extLst>
      <p:ext uri="{BB962C8B-B14F-4D97-AF65-F5344CB8AC3E}">
        <p14:creationId xmlns:p14="http://schemas.microsoft.com/office/powerpoint/2010/main" val="323078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49723</TotalTime>
  <Words>1258</Words>
  <Application>Microsoft Office PowerPoint</Application>
  <PresentationFormat>On-screen Show (4:3)</PresentationFormat>
  <Paragraphs>174</Paragraphs>
  <Slides>14</Slides>
  <Notes>14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ＭＳ Ｐゴシック</vt:lpstr>
      <vt:lpstr>Arial</vt:lpstr>
      <vt:lpstr>Calibri</vt:lpstr>
      <vt:lpstr>Courier New</vt:lpstr>
      <vt:lpstr>Times New Roman</vt:lpstr>
      <vt:lpstr>Verdana</vt:lpstr>
      <vt:lpstr>Wingdings</vt:lpstr>
      <vt:lpstr>Office Theme</vt:lpstr>
      <vt:lpstr>Custom Design</vt:lpstr>
      <vt:lpstr>First Annual Update:  Boarding Homes/Lodging Facilities/Correctional Facilities/Alternate Housing Facilities   </vt:lpstr>
      <vt:lpstr>Background </vt:lpstr>
      <vt:lpstr>Background - continued </vt:lpstr>
      <vt:lpstr>Approved Regulatory Framework </vt:lpstr>
      <vt:lpstr>Boarding Homes: General Information </vt:lpstr>
      <vt:lpstr>Lodging Facilities: General Information </vt:lpstr>
      <vt:lpstr>Correctional &amp; Alternate Housing Facilities: General Information </vt:lpstr>
      <vt:lpstr>Where are we now? </vt:lpstr>
      <vt:lpstr>Where are we now? </vt:lpstr>
      <vt:lpstr>Where are we now? </vt:lpstr>
      <vt:lpstr>Where are we now? </vt:lpstr>
      <vt:lpstr>Where are we headed? </vt:lpstr>
      <vt:lpstr>Important Contact Information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Chiou, Chia-Hsuan - ARA</dc:creator>
  <cp:lastModifiedBy>Cooper, Nikki - HPC-ARA</cp:lastModifiedBy>
  <cp:revision>3147</cp:revision>
  <cp:lastPrinted>2019-04-04T16:25:59Z</cp:lastPrinted>
  <dcterms:created xsi:type="dcterms:W3CDTF">2013-04-03T13:25:04Z</dcterms:created>
  <dcterms:modified xsi:type="dcterms:W3CDTF">2019-04-15T19:23:45Z</dcterms:modified>
</cp:coreProperties>
</file>