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312" r:id="rId2"/>
    <p:sldId id="313" r:id="rId3"/>
    <p:sldId id="314" r:id="rId4"/>
    <p:sldId id="315" r:id="rId5"/>
    <p:sldId id="316" r:id="rId6"/>
    <p:sldId id="317" r:id="rId7"/>
    <p:sldId id="318" r:id="rId8"/>
    <p:sldId id="319" r:id="rId9"/>
    <p:sldId id="320" r:id="rId10"/>
    <p:sldId id="321" r:id="rId11"/>
    <p:sldId id="256" r:id="rId12"/>
    <p:sldId id="259" r:id="rId13"/>
    <p:sldId id="305" r:id="rId14"/>
    <p:sldId id="269" r:id="rId15"/>
    <p:sldId id="265" r:id="rId16"/>
    <p:sldId id="271" r:id="rId17"/>
    <p:sldId id="294" r:id="rId18"/>
    <p:sldId id="307" r:id="rId19"/>
    <p:sldId id="260" r:id="rId20"/>
    <p:sldId id="261" r:id="rId21"/>
    <p:sldId id="306" r:id="rId22"/>
    <p:sldId id="272" r:id="rId23"/>
    <p:sldId id="273" r:id="rId24"/>
    <p:sldId id="274"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8" r:id="rId44"/>
    <p:sldId id="296" r:id="rId45"/>
    <p:sldId id="297" r:id="rId46"/>
    <p:sldId id="299" r:id="rId47"/>
    <p:sldId id="302" r:id="rId48"/>
    <p:sldId id="300" r:id="rId49"/>
    <p:sldId id="301" r:id="rId50"/>
    <p:sldId id="322"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pez, Vidal" initials="LV" lastIdx="1" clrIdx="0">
    <p:extLst>
      <p:ext uri="{19B8F6BF-5375-455C-9EA6-DF929625EA0E}">
        <p15:presenceInfo xmlns:p15="http://schemas.microsoft.com/office/powerpoint/2012/main" userId="S-1-5-21-2480114525-1575073113-3280355916-41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2861" autoAdjust="0"/>
  </p:normalViewPr>
  <p:slideViewPr>
    <p:cSldViewPr snapToGrid="0">
      <p:cViewPr varScale="1">
        <p:scale>
          <a:sx n="53" d="100"/>
          <a:sy n="53" d="100"/>
        </p:scale>
        <p:origin x="1838"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CC34F22-CD61-42EE-B851-74F7CB2FBD8E}" type="datetimeFigureOut">
              <a:rPr lang="en-US" smtClean="0"/>
              <a:t>8/8/2019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4438C12-2E52-467D-9FA9-3E29201031C2}" type="slidenum">
              <a:rPr lang="en-US" smtClean="0"/>
              <a:t>‹#›</a:t>
            </a:fld>
            <a:endParaRPr lang="en-US"/>
          </a:p>
        </p:txBody>
      </p:sp>
    </p:spTree>
    <p:extLst>
      <p:ext uri="{BB962C8B-B14F-4D97-AF65-F5344CB8AC3E}">
        <p14:creationId xmlns:p14="http://schemas.microsoft.com/office/powerpoint/2010/main" val="362658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NATIONAL PAL, there are over 300 PAL Member Chapters either within law enforcement agencies or operating as a 501 c 3 Not for Profit organization.</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A large number of PAL organizations are  operated by Non-Profit’s utilizing volunteers. Their biggest challenge is officers whereas GHPAL is 100 % Officer ran. </a:t>
            </a:r>
            <a:endParaRPr lang="en-US" dirty="0"/>
          </a:p>
        </p:txBody>
      </p:sp>
      <p:sp>
        <p:nvSpPr>
          <p:cNvPr id="4" name="Slide Number Placeholder 3"/>
          <p:cNvSpPr>
            <a:spLocks noGrp="1"/>
          </p:cNvSpPr>
          <p:nvPr>
            <p:ph type="sldNum" sz="quarter" idx="10"/>
          </p:nvPr>
        </p:nvSpPr>
        <p:spPr/>
        <p:txBody>
          <a:bodyPr/>
          <a:lstStyle/>
          <a:p>
            <a:fld id="{54438C12-2E52-467D-9FA9-3E29201031C2}" type="slidenum">
              <a:rPr lang="en-US" smtClean="0"/>
              <a:t>4</a:t>
            </a:fld>
            <a:endParaRPr lang="en-US" dirty="0"/>
          </a:p>
        </p:txBody>
      </p:sp>
    </p:spTree>
    <p:extLst>
      <p:ext uri="{BB962C8B-B14F-4D97-AF65-F5344CB8AC3E}">
        <p14:creationId xmlns:p14="http://schemas.microsoft.com/office/powerpoint/2010/main" val="8000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NATIONAL PAL, there are over 300 PAL Member Chapters either within law enforcement agencies or operating as a 501 c 3 Not for Profit organization.</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A large number of PAL organizations are  operated by Non-Profit’s utilizing volunteers. Their biggest challenge is officers whereas GHPAL is 100 % Officer ran. </a:t>
            </a:r>
            <a:endParaRPr lang="en-US" dirty="0"/>
          </a:p>
        </p:txBody>
      </p:sp>
      <p:sp>
        <p:nvSpPr>
          <p:cNvPr id="4" name="Slide Number Placeholder 3"/>
          <p:cNvSpPr>
            <a:spLocks noGrp="1"/>
          </p:cNvSpPr>
          <p:nvPr>
            <p:ph type="sldNum" sz="quarter" idx="10"/>
          </p:nvPr>
        </p:nvSpPr>
        <p:spPr/>
        <p:txBody>
          <a:bodyPr/>
          <a:lstStyle/>
          <a:p>
            <a:fld id="{54438C12-2E52-467D-9FA9-3E29201031C2}" type="slidenum">
              <a:rPr lang="en-US" smtClean="0"/>
              <a:t>6</a:t>
            </a:fld>
            <a:endParaRPr lang="en-US" dirty="0"/>
          </a:p>
        </p:txBody>
      </p:sp>
    </p:spTree>
    <p:extLst>
      <p:ext uri="{BB962C8B-B14F-4D97-AF65-F5344CB8AC3E}">
        <p14:creationId xmlns:p14="http://schemas.microsoft.com/office/powerpoint/2010/main" val="98084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NATIONAL PAL, there are over 300 PAL Member Chapters either within law enforcement agencies or operating as a 501 c 3 Not for Profit organization.</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A large number of PAL organizations are  operated by Non-Profit’s utilizing volunteers. Their biggest challenge is officers whereas GHPAL is 100 % Officer ran. </a:t>
            </a:r>
            <a:endParaRPr lang="en-US" dirty="0"/>
          </a:p>
        </p:txBody>
      </p:sp>
      <p:sp>
        <p:nvSpPr>
          <p:cNvPr id="4" name="Slide Number Placeholder 3"/>
          <p:cNvSpPr>
            <a:spLocks noGrp="1"/>
          </p:cNvSpPr>
          <p:nvPr>
            <p:ph type="sldNum" sz="quarter" idx="10"/>
          </p:nvPr>
        </p:nvSpPr>
        <p:spPr/>
        <p:txBody>
          <a:bodyPr/>
          <a:lstStyle/>
          <a:p>
            <a:fld id="{54438C12-2E52-467D-9FA9-3E29201031C2}" type="slidenum">
              <a:rPr lang="en-US" smtClean="0"/>
              <a:t>8</a:t>
            </a:fld>
            <a:endParaRPr lang="en-US" dirty="0"/>
          </a:p>
        </p:txBody>
      </p:sp>
    </p:spTree>
    <p:extLst>
      <p:ext uri="{BB962C8B-B14F-4D97-AF65-F5344CB8AC3E}">
        <p14:creationId xmlns:p14="http://schemas.microsoft.com/office/powerpoint/2010/main" val="87538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NATIONAL PAL, there are over 300 PAL Member Chapters either within law enforcement agencies or operating as a 501 c 3 Not for Profit organization.</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A large number of PAL organizations are  operated by Non-Profit’s utilizing volunteers. Their biggest challenge is officers whereas GHPAL is 100 % Officer ran. </a:t>
            </a:r>
            <a:endParaRPr lang="en-US" dirty="0"/>
          </a:p>
        </p:txBody>
      </p:sp>
      <p:sp>
        <p:nvSpPr>
          <p:cNvPr id="4" name="Slide Number Placeholder 3"/>
          <p:cNvSpPr>
            <a:spLocks noGrp="1"/>
          </p:cNvSpPr>
          <p:nvPr>
            <p:ph type="sldNum" sz="quarter" idx="10"/>
          </p:nvPr>
        </p:nvSpPr>
        <p:spPr/>
        <p:txBody>
          <a:bodyPr/>
          <a:lstStyle/>
          <a:p>
            <a:fld id="{54438C12-2E52-467D-9FA9-3E29201031C2}" type="slidenum">
              <a:rPr lang="en-US" smtClean="0"/>
              <a:t>9</a:t>
            </a:fld>
            <a:endParaRPr lang="en-US" dirty="0"/>
          </a:p>
        </p:txBody>
      </p:sp>
    </p:spTree>
    <p:extLst>
      <p:ext uri="{BB962C8B-B14F-4D97-AF65-F5344CB8AC3E}">
        <p14:creationId xmlns:p14="http://schemas.microsoft.com/office/powerpoint/2010/main" val="187829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NATIONAL PAL, there are over 300 PAL Member Chapters either within law enforcement agencies or operating as a 501 c 3 Not for Profit organization.</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A large number of PAL organizations are  operated by Non-Profit’s utilizing volunteers. Their biggest challenge is officers whereas GHPAL is 100 % Officer ran. </a:t>
            </a:r>
            <a:endParaRPr lang="en-US" dirty="0"/>
          </a:p>
        </p:txBody>
      </p:sp>
      <p:sp>
        <p:nvSpPr>
          <p:cNvPr id="4" name="Slide Number Placeholder 3"/>
          <p:cNvSpPr>
            <a:spLocks noGrp="1"/>
          </p:cNvSpPr>
          <p:nvPr>
            <p:ph type="sldNum" sz="quarter" idx="10"/>
          </p:nvPr>
        </p:nvSpPr>
        <p:spPr/>
        <p:txBody>
          <a:bodyPr/>
          <a:lstStyle/>
          <a:p>
            <a:fld id="{54438C12-2E52-467D-9FA9-3E29201031C2}" type="slidenum">
              <a:rPr lang="en-US" smtClean="0"/>
              <a:t>10</a:t>
            </a:fld>
            <a:endParaRPr lang="en-US" dirty="0"/>
          </a:p>
        </p:txBody>
      </p:sp>
    </p:spTree>
    <p:extLst>
      <p:ext uri="{BB962C8B-B14F-4D97-AF65-F5344CB8AC3E}">
        <p14:creationId xmlns:p14="http://schemas.microsoft.com/office/powerpoint/2010/main" val="41145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NATIONAL PAL, there are over 300 PAL Member Chapters either within law enforcement agencies or operating as a 501 c 3 Not for Profit organization.</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A large number of PAL organizations are  operated by Non-Profit’s utilizing volunteers. Their biggest challenge is officers whereas GHPAL is 100 % Officer ran. </a:t>
            </a:r>
            <a:endParaRPr lang="en-US" dirty="0"/>
          </a:p>
        </p:txBody>
      </p:sp>
      <p:sp>
        <p:nvSpPr>
          <p:cNvPr id="4" name="Slide Number Placeholder 3"/>
          <p:cNvSpPr>
            <a:spLocks noGrp="1"/>
          </p:cNvSpPr>
          <p:nvPr>
            <p:ph type="sldNum" sz="quarter" idx="10"/>
          </p:nvPr>
        </p:nvSpPr>
        <p:spPr/>
        <p:txBody>
          <a:bodyPr/>
          <a:lstStyle/>
          <a:p>
            <a:fld id="{54438C12-2E52-467D-9FA9-3E29201031C2}" type="slidenum">
              <a:rPr lang="en-US" smtClean="0"/>
              <a:t>12</a:t>
            </a:fld>
            <a:endParaRPr lang="en-US" dirty="0"/>
          </a:p>
        </p:txBody>
      </p:sp>
    </p:spTree>
    <p:extLst>
      <p:ext uri="{BB962C8B-B14F-4D97-AF65-F5344CB8AC3E}">
        <p14:creationId xmlns:p14="http://schemas.microsoft.com/office/powerpoint/2010/main" val="97258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Recruiting from Neighborhoods</a:t>
            </a:r>
            <a:r>
              <a:rPr lang="en-US" baseline="0" dirty="0" smtClean="0"/>
              <a:t> and Apartment Complexes that feed into the Park along with existing CORE GHPAL members</a:t>
            </a:r>
            <a:endParaRPr lang="en-US" dirty="0" smtClean="0"/>
          </a:p>
          <a:p>
            <a:endParaRPr lang="en-US" dirty="0" smtClean="0"/>
          </a:p>
          <a:p>
            <a:r>
              <a:rPr lang="en-US" dirty="0" smtClean="0"/>
              <a:t>We</a:t>
            </a:r>
            <a:r>
              <a:rPr lang="en-US" baseline="0" dirty="0" smtClean="0"/>
              <a:t> are currently working with Houston Parks and Recs regarding logistical matches (Scheduling / Condition of the Fields – Insurance)</a:t>
            </a:r>
          </a:p>
          <a:p>
            <a:endParaRPr lang="en-US" baseline="0" dirty="0" smtClean="0"/>
          </a:p>
          <a:p>
            <a:r>
              <a:rPr lang="en-US" baseline="0" dirty="0" smtClean="0"/>
              <a:t>From 330 – 1730</a:t>
            </a:r>
          </a:p>
          <a:p>
            <a:endParaRPr lang="en-US" baseline="0" dirty="0" smtClean="0"/>
          </a:p>
          <a:p>
            <a:pPr lvl="1"/>
            <a:r>
              <a:rPr lang="en-US" baseline="0" dirty="0" smtClean="0"/>
              <a:t>Soccer Jan – March</a:t>
            </a:r>
          </a:p>
          <a:p>
            <a:pPr lvl="1"/>
            <a:r>
              <a:rPr lang="en-US" baseline="0" dirty="0" smtClean="0"/>
              <a:t>Two days out of the week (one for each group) </a:t>
            </a:r>
          </a:p>
          <a:p>
            <a:pPr lvl="1"/>
            <a:r>
              <a:rPr lang="en-US" dirty="0" smtClean="0"/>
              <a:t>Dynamic Stretching/Warm-Up</a:t>
            </a:r>
          </a:p>
          <a:p>
            <a:pPr lvl="1"/>
            <a:r>
              <a:rPr lang="en-US" dirty="0" smtClean="0"/>
              <a:t>Teach Basic Concepts</a:t>
            </a:r>
          </a:p>
          <a:p>
            <a:pPr lvl="1"/>
            <a:r>
              <a:rPr lang="en-US" dirty="0" smtClean="0"/>
              <a:t>Basic Tactics “Support, First Defender, Shift and Sag”</a:t>
            </a:r>
          </a:p>
          <a:p>
            <a:pPr lvl="1"/>
            <a:r>
              <a:rPr lang="en-US" dirty="0" smtClean="0"/>
              <a:t>Passing/Dribbling </a:t>
            </a:r>
          </a:p>
          <a:p>
            <a:pPr lvl="1"/>
            <a:r>
              <a:rPr lang="en-US" dirty="0" smtClean="0"/>
              <a:t>Defense/Offense </a:t>
            </a:r>
          </a:p>
          <a:p>
            <a:pPr lvl="1"/>
            <a:r>
              <a:rPr lang="en-US" dirty="0" smtClean="0"/>
              <a:t>Goal Kicking/Goal Keeper</a:t>
            </a:r>
          </a:p>
          <a:p>
            <a:pPr lvl="1"/>
            <a:r>
              <a:rPr lang="en-US" dirty="0" smtClean="0"/>
              <a:t>Competitions</a:t>
            </a:r>
          </a:p>
          <a:p>
            <a:endParaRPr lang="en-US" dirty="0" smtClean="0"/>
          </a:p>
          <a:p>
            <a:r>
              <a:rPr lang="en-US" dirty="0" smtClean="0"/>
              <a:t>Basket Ball Two days out of week (During</a:t>
            </a:r>
            <a:r>
              <a:rPr lang="en-US" baseline="0" dirty="0" smtClean="0"/>
              <a:t> May) / </a:t>
            </a:r>
          </a:p>
          <a:p>
            <a:r>
              <a:rPr lang="en-US" baseline="0" dirty="0" smtClean="0"/>
              <a:t>During June – July Two Days a week With Each age group same day  10-12 / 2-4</a:t>
            </a:r>
          </a:p>
          <a:p>
            <a:r>
              <a:rPr lang="en-US" baseline="0" dirty="0" smtClean="0"/>
              <a:t>Two days out of the week (one for each group)</a:t>
            </a:r>
          </a:p>
          <a:p>
            <a:pPr marL="742950" lvl="1" indent="-285750">
              <a:buFont typeface="Arial" panose="020B0604020202020204" pitchFamily="34" charset="0"/>
              <a:buChar char="•"/>
            </a:pPr>
            <a:r>
              <a:rPr lang="en-US" sz="1700" dirty="0" smtClean="0"/>
              <a:t>Dynamic Stretching/Warm-Up</a:t>
            </a:r>
          </a:p>
          <a:p>
            <a:pPr marL="742950" lvl="1" indent="-285750">
              <a:buFont typeface="Arial" panose="020B0604020202020204" pitchFamily="34" charset="0"/>
              <a:buChar char="•"/>
            </a:pPr>
            <a:r>
              <a:rPr lang="en-US" sz="1700" dirty="0" smtClean="0"/>
              <a:t>Basic/Advances Passes</a:t>
            </a:r>
          </a:p>
          <a:p>
            <a:pPr marL="742950" lvl="1" indent="-285750">
              <a:buFont typeface="Arial" panose="020B0604020202020204" pitchFamily="34" charset="0"/>
              <a:buChar char="•"/>
            </a:pPr>
            <a:r>
              <a:rPr lang="en-US" sz="1700" dirty="0" smtClean="0"/>
              <a:t>Shooting Drills</a:t>
            </a:r>
          </a:p>
          <a:p>
            <a:pPr marL="742950" lvl="1" indent="-285750">
              <a:buFont typeface="Arial" panose="020B0604020202020204" pitchFamily="34" charset="0"/>
              <a:buChar char="•"/>
            </a:pPr>
            <a:r>
              <a:rPr lang="en-US" sz="1700" dirty="0" smtClean="0"/>
              <a:t>Passing/Dribbling </a:t>
            </a:r>
          </a:p>
          <a:p>
            <a:pPr marL="742950" lvl="1" indent="-285750">
              <a:buFont typeface="Arial" panose="020B0604020202020204" pitchFamily="34" charset="0"/>
              <a:buChar char="•"/>
            </a:pPr>
            <a:r>
              <a:rPr lang="en-US" sz="1700" dirty="0" smtClean="0"/>
              <a:t>Defense/Offense </a:t>
            </a:r>
          </a:p>
          <a:p>
            <a:pPr marL="742950" lvl="1" indent="-285750">
              <a:buFont typeface="Arial" panose="020B0604020202020204" pitchFamily="34" charset="0"/>
              <a:buChar char="•"/>
            </a:pPr>
            <a:r>
              <a:rPr lang="en-US" sz="1700" dirty="0" smtClean="0"/>
              <a:t>Pair Passing/Cuts</a:t>
            </a:r>
          </a:p>
          <a:p>
            <a:pPr marL="742950" lvl="1" indent="-285750">
              <a:buFont typeface="Arial" panose="020B0604020202020204" pitchFamily="34" charset="0"/>
              <a:buChar char="•"/>
            </a:pPr>
            <a:r>
              <a:rPr lang="en-US" sz="1700" dirty="0" smtClean="0"/>
              <a:t>Rebound Techniques</a:t>
            </a:r>
          </a:p>
          <a:p>
            <a:pPr marL="742950" lvl="1" indent="-285750">
              <a:buFont typeface="Arial" panose="020B0604020202020204" pitchFamily="34" charset="0"/>
              <a:buChar char="•"/>
            </a:pPr>
            <a:r>
              <a:rPr lang="en-US" sz="1700" dirty="0" smtClean="0"/>
              <a:t>Competitions</a:t>
            </a:r>
          </a:p>
          <a:p>
            <a:endParaRPr lang="en-US" dirty="0" smtClean="0"/>
          </a:p>
          <a:p>
            <a:r>
              <a:rPr lang="en-US" dirty="0" smtClean="0"/>
              <a:t>Flag</a:t>
            </a:r>
            <a:r>
              <a:rPr lang="en-US" baseline="0" dirty="0" smtClean="0"/>
              <a:t> Football Two days a week one day per age group</a:t>
            </a:r>
          </a:p>
          <a:p>
            <a:pPr lvl="1"/>
            <a:r>
              <a:rPr lang="en-US" sz="1700" dirty="0" smtClean="0"/>
              <a:t>Dynamic Stretching/Warm-Up</a:t>
            </a:r>
          </a:p>
          <a:p>
            <a:pPr lvl="1"/>
            <a:r>
              <a:rPr lang="en-US" sz="1700" dirty="0" smtClean="0"/>
              <a:t>Football Drills</a:t>
            </a:r>
          </a:p>
          <a:p>
            <a:pPr lvl="1"/>
            <a:r>
              <a:rPr lang="en-US" sz="1700" dirty="0" smtClean="0"/>
              <a:t>Practice Plays</a:t>
            </a:r>
          </a:p>
          <a:p>
            <a:pPr lvl="1"/>
            <a:r>
              <a:rPr lang="en-US" sz="1700" dirty="0" smtClean="0"/>
              <a:t>Basic Throwing/Catching</a:t>
            </a:r>
          </a:p>
          <a:p>
            <a:pPr lvl="1"/>
            <a:r>
              <a:rPr lang="en-US" sz="1700" dirty="0" smtClean="0"/>
              <a:t>Basic Offense Skills – Running/Centering the Ball</a:t>
            </a:r>
          </a:p>
          <a:p>
            <a:pPr lvl="1"/>
            <a:r>
              <a:rPr lang="en-US" sz="1700" dirty="0" smtClean="0"/>
              <a:t>Basic Defense Skills - Blocking</a:t>
            </a:r>
          </a:p>
          <a:p>
            <a:pPr lvl="1"/>
            <a:r>
              <a:rPr lang="en-US" sz="1700" dirty="0" smtClean="0"/>
              <a:t>Competitions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7BEED15-50BA-4A03-9223-68DBD76C804C}" type="slidenum">
              <a:rPr lang="en-US" smtClean="0"/>
              <a:t>18</a:t>
            </a:fld>
            <a:endParaRPr lang="en-US"/>
          </a:p>
        </p:txBody>
      </p:sp>
    </p:spTree>
    <p:extLst>
      <p:ext uri="{BB962C8B-B14F-4D97-AF65-F5344CB8AC3E}">
        <p14:creationId xmlns:p14="http://schemas.microsoft.com/office/powerpoint/2010/main" val="423230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35A622-EB19-4219-9618-BFF8B53708F4}"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425608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BAE85-17FC-44C4-BBBF-4AA6F547AF74}"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340677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5C0E02-9313-4A86-ADD8-76EE52CB33F6}"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334400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ADEB-DC2C-48B6-A703-412D76A5AFFD}"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192767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4DF307-CF7E-4030-A8A3-DF71BBBEC5A1}"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140993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3A205E-5A84-405A-91C0-A4C79AA2D249}" type="datetime1">
              <a:rPr lang="en-US" smtClean="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55882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22010C-4CD2-48DE-816C-F7516DF78714}" type="datetime1">
              <a:rPr lang="en-US" smtClean="0"/>
              <a:t>8/8/2019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86007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020FF0-0136-41BD-913F-844F85B3A2A8}" type="datetime1">
              <a:rPr lang="en-US" smtClean="0"/>
              <a:t>8/8/2019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3316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0E2BB-2EEA-43EC-BE0A-060C938958EC}" type="datetime1">
              <a:rPr lang="en-US" smtClean="0"/>
              <a:t>8/8/2019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314771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5D28B8-31C1-450F-B93B-6A21BE176D1A}" type="datetime1">
              <a:rPr lang="en-US" smtClean="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181046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AF6152-36C4-4C9A-B1C5-1B1C0432DAF7}" type="datetime1">
              <a:rPr lang="en-US" smtClean="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84D11-14F5-4D26-9A4B-F23FFC164834}" type="slidenum">
              <a:rPr lang="en-US" smtClean="0"/>
              <a:t>‹#›</a:t>
            </a:fld>
            <a:endParaRPr lang="en-US" dirty="0"/>
          </a:p>
        </p:txBody>
      </p:sp>
    </p:spTree>
    <p:extLst>
      <p:ext uri="{BB962C8B-B14F-4D97-AF65-F5344CB8AC3E}">
        <p14:creationId xmlns:p14="http://schemas.microsoft.com/office/powerpoint/2010/main" val="400633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E48A8-6D43-4DA6-885A-8715935536E3}" type="datetime1">
              <a:rPr lang="en-US" smtClean="0"/>
              <a:t>8/8/2019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84D11-14F5-4D26-9A4B-F23FFC164834}" type="slidenum">
              <a:rPr lang="en-US" smtClean="0"/>
              <a:t>‹#›</a:t>
            </a:fld>
            <a:endParaRPr lang="en-US" dirty="0"/>
          </a:p>
        </p:txBody>
      </p:sp>
    </p:spTree>
    <p:extLst>
      <p:ext uri="{BB962C8B-B14F-4D97-AF65-F5344CB8AC3E}">
        <p14:creationId xmlns:p14="http://schemas.microsoft.com/office/powerpoint/2010/main" val="2085634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eNJ099tTwv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www.houstontx.gov/police/vip/ghpal.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oustontx.gov/police/vip/ghpal.ht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oustontx.gov/police/vip/ghpal.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oustontx.gov/police/vip/ghpal.ht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oustontx.gov/police/vip/ghpal.htm"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houstontx.gov/police/vip/ghpal.htm" TargetMode="External"/><Relationship Id="rId5" Type="http://schemas.openxmlformats.org/officeDocument/2006/relationships/image" Target="../media/image16.jp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oustontx.gov/police/vip/ghpal.ht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oustontx.gov/police/vip/ghpal.htm"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6.emf"/></Relationships>
</file>

<file path=ppt/slides/_rels/slide36.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42.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54.emf"/></Relationships>
</file>

<file path=ppt/slides/_rels/slide44.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56.emf"/></Relationships>
</file>

<file path=ppt/slides/_rels/slide46.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58.emf"/></Relationships>
</file>

<file path=ppt/slides/_rels/slide48.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60.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oustontx.gov/police/vip/ghpal.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houstontx.gov/police/vip/ghpal.htm"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oustontx.gov/police/vip/ghpal.ht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houstontx.gov/police/vip/ghpal.ht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1909"/>
            <a:ext cx="9144000" cy="2387600"/>
          </a:xfrm>
        </p:spPr>
        <p:txBody>
          <a:bodyPr>
            <a:normAutofit fontScale="90000"/>
          </a:bodyPr>
          <a:lstStyle/>
          <a:p>
            <a:r>
              <a:rPr lang="en-US" dirty="0" smtClean="0"/>
              <a:t>GREATER HOUSTON POLICE ACTIVITIES LEAGUE</a:t>
            </a:r>
            <a:br>
              <a:rPr lang="en-US" dirty="0" smtClean="0"/>
            </a:br>
            <a:r>
              <a:rPr lang="en-US" dirty="0" smtClean="0"/>
              <a:t>PROGRAMMING</a:t>
            </a:r>
            <a:br>
              <a:rPr lang="en-US" dirty="0" smtClean="0"/>
            </a:br>
            <a:r>
              <a:rPr lang="en-US" b="1" dirty="0" smtClean="0"/>
              <a:t>August 13, 2019</a:t>
            </a:r>
            <a:endParaRPr lang="en-US" b="1" dirty="0"/>
          </a:p>
        </p:txBody>
      </p:sp>
      <p:pic>
        <p:nvPicPr>
          <p:cNvPr id="1026" name="Picture 2" descr="PA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55" y="781909"/>
            <a:ext cx="1784037" cy="1953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eNJ099tTwvs"/>
          <p:cNvPicPr>
            <a:picLocks noRot="1" noChangeAspect="1"/>
          </p:cNvPicPr>
          <p:nvPr>
            <a:videoFile r:link="rId1"/>
          </p:nvPr>
        </p:nvPicPr>
        <p:blipFill>
          <a:blip r:embed="rId4"/>
          <a:stretch>
            <a:fillRect/>
          </a:stretch>
        </p:blipFill>
        <p:spPr>
          <a:xfrm>
            <a:off x="3810000" y="3563071"/>
            <a:ext cx="4572000" cy="2571750"/>
          </a:xfrm>
          <a:prstGeom prst="rect">
            <a:avLst/>
          </a:prstGeom>
        </p:spPr>
      </p:pic>
    </p:spTree>
    <p:extLst>
      <p:ext uri="{BB962C8B-B14F-4D97-AF65-F5344CB8AC3E}">
        <p14:creationId xmlns:p14="http://schemas.microsoft.com/office/powerpoint/2010/main" val="2273663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6000" dirty="0" smtClean="0"/>
              <a:t/>
            </a:r>
            <a:br>
              <a:rPr lang="en-US" sz="6000" dirty="0" smtClean="0"/>
            </a:br>
            <a:r>
              <a:rPr lang="en-US" sz="6000" dirty="0" smtClean="0"/>
              <a:t>GHPAL </a:t>
            </a:r>
            <a:r>
              <a:rPr lang="en-US" sz="6000" dirty="0"/>
              <a:t>Potential Annual Expenses</a:t>
            </a:r>
            <a:r>
              <a:rPr lang="en-US" dirty="0"/>
              <a:t/>
            </a:r>
            <a:br>
              <a:rPr lang="en-US" dirty="0"/>
            </a:br>
            <a:endParaRPr lang="en-US" dirty="0"/>
          </a:p>
        </p:txBody>
      </p:sp>
      <p:sp>
        <p:nvSpPr>
          <p:cNvPr id="9" name="Text Placeholder 8"/>
          <p:cNvSpPr>
            <a:spLocks noGrp="1"/>
          </p:cNvSpPr>
          <p:nvPr>
            <p:ph type="body" idx="1"/>
          </p:nvPr>
        </p:nvSpPr>
        <p:spPr>
          <a:xfrm>
            <a:off x="839788" y="1681163"/>
            <a:ext cx="5157787" cy="45719"/>
          </a:xfrm>
        </p:spPr>
        <p:txBody>
          <a:bodyPr>
            <a:normAutofit fontScale="25000" lnSpcReduction="20000"/>
          </a:bodyPr>
          <a:lstStyle/>
          <a:p>
            <a:endParaRPr lang="en-US" dirty="0"/>
          </a:p>
        </p:txBody>
      </p:sp>
      <p:sp>
        <p:nvSpPr>
          <p:cNvPr id="10" name="Content Placeholder 9"/>
          <p:cNvSpPr>
            <a:spLocks noGrp="1"/>
          </p:cNvSpPr>
          <p:nvPr>
            <p:ph sz="half" idx="2"/>
          </p:nvPr>
        </p:nvSpPr>
        <p:spPr>
          <a:xfrm>
            <a:off x="839788" y="1893569"/>
            <a:ext cx="5459412" cy="4296094"/>
          </a:xfrm>
        </p:spPr>
        <p:txBody>
          <a:bodyPr>
            <a:normAutofit/>
          </a:bodyPr>
          <a:lstStyle/>
          <a:p>
            <a:pPr lvl="0"/>
            <a:r>
              <a:rPr lang="en-US" sz="2600" dirty="0"/>
              <a:t>Tracking software yearly fees $</a:t>
            </a:r>
            <a:r>
              <a:rPr lang="en-US" sz="2600" dirty="0" smtClean="0"/>
              <a:t>1,899</a:t>
            </a:r>
            <a:endParaRPr lang="en-US" sz="2600" dirty="0"/>
          </a:p>
          <a:p>
            <a:pPr lvl="0"/>
            <a:r>
              <a:rPr lang="en-US" sz="2600" dirty="0"/>
              <a:t>GHPAL insurance annual </a:t>
            </a:r>
            <a:r>
              <a:rPr lang="en-US" sz="2600" dirty="0" smtClean="0"/>
              <a:t>fee $4,450 </a:t>
            </a:r>
            <a:r>
              <a:rPr lang="en-US" sz="2600" dirty="0"/>
              <a:t>for 200 core members; 500 youth citywide</a:t>
            </a:r>
          </a:p>
          <a:p>
            <a:pPr lvl="0"/>
            <a:r>
              <a:rPr lang="en-US" sz="2600" dirty="0"/>
              <a:t>National PAL conference registration, travel expenses for up to three attendees, estimated $</a:t>
            </a:r>
            <a:r>
              <a:rPr lang="en-US" sz="2600" dirty="0" smtClean="0"/>
              <a:t>5,000</a:t>
            </a:r>
            <a:endParaRPr lang="en-US" sz="2600" dirty="0"/>
          </a:p>
          <a:p>
            <a:pPr lvl="0"/>
            <a:r>
              <a:rPr lang="en-US" sz="2600" dirty="0"/>
              <a:t> School bus rentals estimated $3000</a:t>
            </a:r>
          </a:p>
          <a:p>
            <a:endParaRPr lang="en-US" dirty="0"/>
          </a:p>
        </p:txBody>
      </p:sp>
      <p:sp>
        <p:nvSpPr>
          <p:cNvPr id="11" name="Text Placeholder 10"/>
          <p:cNvSpPr>
            <a:spLocks noGrp="1"/>
          </p:cNvSpPr>
          <p:nvPr>
            <p:ph type="body" sz="quarter" idx="3"/>
          </p:nvPr>
        </p:nvSpPr>
        <p:spPr>
          <a:xfrm>
            <a:off x="6172200" y="1681163"/>
            <a:ext cx="5183188" cy="45719"/>
          </a:xfrm>
        </p:spPr>
        <p:txBody>
          <a:bodyPr>
            <a:normAutofit fontScale="25000" lnSpcReduction="20000"/>
          </a:bodyPr>
          <a:lstStyle/>
          <a:p>
            <a:endParaRPr lang="en-US" dirty="0"/>
          </a:p>
        </p:txBody>
      </p:sp>
      <p:sp>
        <p:nvSpPr>
          <p:cNvPr id="12" name="Content Placeholder 11"/>
          <p:cNvSpPr>
            <a:spLocks noGrp="1"/>
          </p:cNvSpPr>
          <p:nvPr>
            <p:ph sz="quarter" idx="4"/>
          </p:nvPr>
        </p:nvSpPr>
        <p:spPr>
          <a:xfrm>
            <a:off x="6172199" y="1893569"/>
            <a:ext cx="5641109" cy="4296094"/>
          </a:xfrm>
        </p:spPr>
        <p:txBody>
          <a:bodyPr/>
          <a:lstStyle/>
          <a:p>
            <a:pPr lvl="0"/>
            <a:r>
              <a:rPr lang="en-US" sz="2600" dirty="0"/>
              <a:t>Field Trips estimated $3,000</a:t>
            </a:r>
          </a:p>
          <a:p>
            <a:pPr lvl="0"/>
            <a:r>
              <a:rPr lang="en-US" sz="2600" dirty="0"/>
              <a:t>Facility Rental Fees for programs estimated $3,000</a:t>
            </a:r>
          </a:p>
          <a:p>
            <a:pPr lvl="0"/>
            <a:r>
              <a:rPr lang="en-US" sz="2600" dirty="0"/>
              <a:t>Trophy purchases for </a:t>
            </a:r>
            <a:r>
              <a:rPr lang="en-US" sz="2600" dirty="0" smtClean="0"/>
              <a:t>tournaments/competitions estimated </a:t>
            </a:r>
            <a:r>
              <a:rPr lang="en-US" sz="2600" dirty="0"/>
              <a:t>$</a:t>
            </a:r>
            <a:r>
              <a:rPr lang="en-US" sz="2600" dirty="0" smtClean="0"/>
              <a:t>2,000</a:t>
            </a:r>
            <a:endParaRPr lang="en-US" sz="2600" dirty="0"/>
          </a:p>
          <a:p>
            <a:pPr lvl="0"/>
            <a:r>
              <a:rPr lang="en-US" sz="2600" dirty="0"/>
              <a:t>Equipment purchases estimated $</a:t>
            </a:r>
            <a:r>
              <a:rPr lang="en-US" sz="2600" dirty="0" smtClean="0"/>
              <a:t>3000</a:t>
            </a:r>
          </a:p>
          <a:p>
            <a:pPr lvl="0"/>
            <a:endParaRPr lang="en-US" sz="2600" dirty="0"/>
          </a:p>
          <a:p>
            <a:endParaRPr lang="en-US" dirty="0"/>
          </a:p>
        </p:txBody>
      </p:sp>
      <p:sp>
        <p:nvSpPr>
          <p:cNvPr id="3" name="Footer Placeholder 2"/>
          <p:cNvSpPr>
            <a:spLocks noGrp="1"/>
          </p:cNvSpPr>
          <p:nvPr>
            <p:ph type="ftr" sz="quarter" idx="11"/>
          </p:nvPr>
        </p:nvSpPr>
        <p:spPr/>
        <p:txBody>
          <a:bodyPr/>
          <a:lstStyle/>
          <a:p>
            <a:endParaRPr lang="en-US" dirty="0"/>
          </a:p>
        </p:txBody>
      </p:sp>
      <p:pic>
        <p:nvPicPr>
          <p:cNvPr id="6"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340"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BC5CDD5B-B9BD-4021-A6FB-0488BC0372AF}" type="datetime1">
              <a:rPr lang="en-US" smtClean="0"/>
              <a:t>8/8/2019</a:t>
            </a:fld>
            <a:endParaRPr lang="en-US" dirty="0"/>
          </a:p>
        </p:txBody>
      </p:sp>
      <p:sp>
        <p:nvSpPr>
          <p:cNvPr id="4" name="Slide Number Placeholder 3"/>
          <p:cNvSpPr>
            <a:spLocks noGrp="1"/>
          </p:cNvSpPr>
          <p:nvPr>
            <p:ph type="sldNum" sz="quarter" idx="12"/>
          </p:nvPr>
        </p:nvSpPr>
        <p:spPr/>
        <p:txBody>
          <a:bodyPr/>
          <a:lstStyle/>
          <a:p>
            <a:fld id="{ED884D11-14F5-4D26-9A4B-F23FFC164834}" type="slidenum">
              <a:rPr lang="en-US" smtClean="0"/>
              <a:t>10</a:t>
            </a:fld>
            <a:endParaRPr lang="en-US" dirty="0"/>
          </a:p>
        </p:txBody>
      </p:sp>
    </p:spTree>
    <p:extLst>
      <p:ext uri="{BB962C8B-B14F-4D97-AF65-F5344CB8AC3E}">
        <p14:creationId xmlns:p14="http://schemas.microsoft.com/office/powerpoint/2010/main" val="224874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0582" y="1175471"/>
            <a:ext cx="9144000" cy="2387600"/>
          </a:xfrm>
        </p:spPr>
        <p:txBody>
          <a:bodyPr>
            <a:normAutofit fontScale="90000"/>
          </a:bodyPr>
          <a:lstStyle/>
          <a:p>
            <a:r>
              <a:rPr lang="en-US" dirty="0" smtClean="0"/>
              <a:t>GREATER HOUSTON POLICE ACTIVITIES LEAGUE</a:t>
            </a:r>
            <a:br>
              <a:rPr lang="en-US" dirty="0" smtClean="0"/>
            </a:br>
            <a:r>
              <a:rPr lang="en-US" dirty="0" smtClean="0"/>
              <a:t>PROGRAMMING</a:t>
            </a:r>
            <a:endParaRPr lang="en-US" dirty="0"/>
          </a:p>
        </p:txBody>
      </p:sp>
      <p:pic>
        <p:nvPicPr>
          <p:cNvPr id="1026" name="Picture 2" descr="PAL-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776" y="1392526"/>
            <a:ext cx="1784037" cy="1953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64436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6661" y="414151"/>
            <a:ext cx="3932237" cy="4466608"/>
          </a:xfrm>
        </p:spPr>
        <p:txBody>
          <a:bodyPr>
            <a:normAutofit/>
          </a:bodyPr>
          <a:lstStyle/>
          <a:p>
            <a:r>
              <a:rPr lang="en-US" sz="2000" dirty="0" smtClean="0"/>
              <a:t>While there are numerous admirable youth programs in existence, GHPAL is unique in that it adds one very VITAL and important component…….</a:t>
            </a:r>
          </a:p>
          <a:p>
            <a:endParaRPr lang="en-US" sz="2000" dirty="0"/>
          </a:p>
          <a:p>
            <a:pPr algn="ctr"/>
            <a:r>
              <a:rPr lang="en-US" sz="6000" b="1" i="1" dirty="0" smtClean="0"/>
              <a:t>Police Officers</a:t>
            </a:r>
            <a:endParaRPr lang="en-US" sz="6000" b="1" i="1" dirty="0"/>
          </a:p>
        </p:txBody>
      </p:sp>
      <p:pic>
        <p:nvPicPr>
          <p:cNvPr id="7" name="Picture Placeholder 6" descr="China's New Cop Avatars"/>
          <p:cNvPicPr>
            <a:picLocks noGrp="1" noChangeAspect="1"/>
          </p:cNvPicPr>
          <p:nvPr>
            <p:ph type="pic" idx="1"/>
          </p:nvPr>
        </p:nvPicPr>
        <p:blipFill>
          <a:blip r:embed="rId3">
            <a:extLst>
              <a:ext uri="{28A0092B-C50C-407E-A947-70E740481C1C}">
                <a14:useLocalDpi xmlns:a14="http://schemas.microsoft.com/office/drawing/2010/main" val="0"/>
              </a:ext>
            </a:extLst>
          </a:blip>
          <a:srcRect l="10581" r="10581"/>
          <a:stretch>
            <a:fillRect/>
          </a:stretch>
        </p:blipFill>
        <p:spPr>
          <a:xfrm>
            <a:off x="5863321" y="769217"/>
            <a:ext cx="5207060" cy="4111542"/>
          </a:xfrm>
        </p:spPr>
      </p:pic>
      <p:sp>
        <p:nvSpPr>
          <p:cNvPr id="3" name="Footer Placeholder 2"/>
          <p:cNvSpPr>
            <a:spLocks noGrp="1"/>
          </p:cNvSpPr>
          <p:nvPr>
            <p:ph type="ftr" sz="quarter" idx="11"/>
          </p:nvPr>
        </p:nvSpPr>
        <p:spPr/>
        <p:txBody>
          <a:bodyPr/>
          <a:lstStyle/>
          <a:p>
            <a:endParaRPr lang="en-US" dirty="0"/>
          </a:p>
        </p:txBody>
      </p:sp>
      <p:pic>
        <p:nvPicPr>
          <p:cNvPr id="6" name="Picture 2" descr="GHPAL (Greater Houston Police Activities Leagu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587" y="5347029"/>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7277C81-9ABB-4A39-AE97-20ED96DD3775}"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12</a:t>
            </a:fld>
            <a:endParaRPr lang="en-US" dirty="0"/>
          </a:p>
        </p:txBody>
      </p:sp>
    </p:spTree>
    <p:extLst>
      <p:ext uri="{BB962C8B-B14F-4D97-AF65-F5344CB8AC3E}">
        <p14:creationId xmlns:p14="http://schemas.microsoft.com/office/powerpoint/2010/main" val="212386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6598" y="496600"/>
            <a:ext cx="8522431" cy="5681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Date Placeholder 1"/>
          <p:cNvSpPr>
            <a:spLocks noGrp="1"/>
          </p:cNvSpPr>
          <p:nvPr>
            <p:ph type="dt" sz="half" idx="10"/>
          </p:nvPr>
        </p:nvSpPr>
        <p:spPr/>
        <p:txBody>
          <a:bodyPr/>
          <a:lstStyle/>
          <a:p>
            <a:fld id="{96F6AA60-AD39-4725-8341-254098C0F8E4}" type="datetime1">
              <a:rPr lang="en-US" smtClean="0"/>
              <a:t>8/8/2019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884D11-14F5-4D26-9A4B-F23FFC164834}" type="slidenum">
              <a:rPr lang="en-US" smtClean="0"/>
              <a:t>13</a:t>
            </a:fld>
            <a:endParaRPr lang="en-US" dirty="0"/>
          </a:p>
        </p:txBody>
      </p:sp>
    </p:spTree>
    <p:extLst>
      <p:ext uri="{BB962C8B-B14F-4D97-AF65-F5344CB8AC3E}">
        <p14:creationId xmlns:p14="http://schemas.microsoft.com/office/powerpoint/2010/main" val="198972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800" b="1" i="1" dirty="0" smtClean="0"/>
              <a:t>Current List of GHPAL Core Youths</a:t>
            </a:r>
            <a:endParaRPr lang="en-US" sz="4800" dirty="0"/>
          </a:p>
        </p:txBody>
      </p:sp>
      <p:sp>
        <p:nvSpPr>
          <p:cNvPr id="7" name="Content Placeholder 6"/>
          <p:cNvSpPr>
            <a:spLocks noGrp="1"/>
          </p:cNvSpPr>
          <p:nvPr>
            <p:ph sz="half" idx="1"/>
          </p:nvPr>
        </p:nvSpPr>
        <p:spPr>
          <a:xfrm>
            <a:off x="137030" y="1633762"/>
            <a:ext cx="5181600" cy="3658684"/>
          </a:xfrm>
        </p:spPr>
        <p:txBody>
          <a:bodyPr>
            <a:normAutofit/>
          </a:bodyPr>
          <a:lstStyle/>
          <a:p>
            <a:r>
              <a:rPr lang="en-US" sz="1200" b="1" dirty="0"/>
              <a:t>Central Patrol </a:t>
            </a:r>
            <a:r>
              <a:rPr lang="en-US" sz="1200" dirty="0"/>
              <a:t>- Officer Kimberley Hendrick</a:t>
            </a:r>
          </a:p>
          <a:p>
            <a:pPr lvl="1"/>
            <a:r>
              <a:rPr lang="en-US" sz="1200" dirty="0"/>
              <a:t>Thirty-two </a:t>
            </a:r>
            <a:r>
              <a:rPr lang="en-US" sz="1200" dirty="0" smtClean="0"/>
              <a:t>(32) core members</a:t>
            </a:r>
            <a:endParaRPr lang="en-US" sz="1200" dirty="0"/>
          </a:p>
          <a:p>
            <a:r>
              <a:rPr lang="en-US" sz="1200" b="1" dirty="0"/>
              <a:t>Kingwood Patrol </a:t>
            </a:r>
            <a:r>
              <a:rPr lang="en-US" sz="1200" dirty="0"/>
              <a:t>- Officer Christopher Morales</a:t>
            </a:r>
          </a:p>
          <a:p>
            <a:pPr lvl="1"/>
            <a:r>
              <a:rPr lang="en-US" sz="1200" dirty="0" smtClean="0"/>
              <a:t>Six (6) </a:t>
            </a:r>
            <a:r>
              <a:rPr lang="en-US" sz="1200" dirty="0"/>
              <a:t>core </a:t>
            </a:r>
            <a:r>
              <a:rPr lang="en-US" sz="1200" dirty="0" smtClean="0"/>
              <a:t>members</a:t>
            </a:r>
            <a:endParaRPr lang="en-US" sz="1200" dirty="0"/>
          </a:p>
          <a:p>
            <a:r>
              <a:rPr lang="en-US" sz="1200" b="1" dirty="0"/>
              <a:t>North Patrol </a:t>
            </a:r>
            <a:r>
              <a:rPr lang="en-US" sz="1200" dirty="0"/>
              <a:t>- Officer Natasha Myers </a:t>
            </a:r>
          </a:p>
          <a:p>
            <a:pPr lvl="1"/>
            <a:r>
              <a:rPr lang="en-US" sz="1200" dirty="0"/>
              <a:t>Seven (7) core </a:t>
            </a:r>
            <a:r>
              <a:rPr lang="en-US" sz="1200" dirty="0" smtClean="0"/>
              <a:t>members</a:t>
            </a:r>
            <a:endParaRPr lang="en-US" sz="1200" dirty="0"/>
          </a:p>
          <a:p>
            <a:r>
              <a:rPr lang="en-US" sz="1200" b="1" dirty="0"/>
              <a:t>North Belt Patrol </a:t>
            </a:r>
            <a:r>
              <a:rPr lang="en-US" sz="1200" dirty="0"/>
              <a:t>– Dustin Bearden</a:t>
            </a:r>
          </a:p>
          <a:p>
            <a:pPr lvl="1"/>
            <a:r>
              <a:rPr lang="en-US" sz="1200" dirty="0" smtClean="0"/>
              <a:t>Eighteen (18) </a:t>
            </a:r>
            <a:r>
              <a:rPr lang="en-US" sz="1200" dirty="0"/>
              <a:t>core members</a:t>
            </a:r>
          </a:p>
          <a:p>
            <a:r>
              <a:rPr lang="en-US" sz="1200" b="1" dirty="0"/>
              <a:t>Northeast Patrol </a:t>
            </a:r>
            <a:r>
              <a:rPr lang="en-US" sz="1200" dirty="0"/>
              <a:t>– Aurelia Aguilar</a:t>
            </a:r>
          </a:p>
          <a:p>
            <a:pPr lvl="1"/>
            <a:r>
              <a:rPr lang="en-US" sz="1200" dirty="0" smtClean="0"/>
              <a:t>Eight (8) </a:t>
            </a:r>
            <a:r>
              <a:rPr lang="en-US" sz="1200" dirty="0"/>
              <a:t>core members</a:t>
            </a:r>
          </a:p>
          <a:p>
            <a:r>
              <a:rPr lang="en-US" sz="1200" b="1" dirty="0"/>
              <a:t>Clear Lake Patrol </a:t>
            </a:r>
            <a:r>
              <a:rPr lang="en-US" sz="1200" dirty="0"/>
              <a:t>– Officer Anthony Triplett</a:t>
            </a:r>
          </a:p>
          <a:p>
            <a:pPr lvl="1"/>
            <a:r>
              <a:rPr lang="en-US" sz="1200" dirty="0" smtClean="0"/>
              <a:t>Seven (7) </a:t>
            </a:r>
            <a:r>
              <a:rPr lang="en-US" sz="1200" dirty="0"/>
              <a:t>core members</a:t>
            </a:r>
          </a:p>
          <a:p>
            <a:r>
              <a:rPr lang="en-US" sz="1200" b="1" dirty="0"/>
              <a:t>Eastside Patrol </a:t>
            </a:r>
            <a:r>
              <a:rPr lang="en-US" sz="1200" dirty="0"/>
              <a:t>– Megan Michon</a:t>
            </a:r>
          </a:p>
          <a:p>
            <a:pPr lvl="1"/>
            <a:r>
              <a:rPr lang="en-US" sz="1200" dirty="0"/>
              <a:t>Seven (7) core members – </a:t>
            </a:r>
            <a:r>
              <a:rPr lang="en-US" sz="1200" b="1" u="sng" dirty="0"/>
              <a:t>Just returned from Injury on Duty Status</a:t>
            </a:r>
          </a:p>
          <a:p>
            <a:endParaRPr lang="en-US" b="1" u="sng" dirty="0"/>
          </a:p>
        </p:txBody>
      </p:sp>
      <p:sp>
        <p:nvSpPr>
          <p:cNvPr id="8" name="Content Placeholder 7"/>
          <p:cNvSpPr>
            <a:spLocks noGrp="1"/>
          </p:cNvSpPr>
          <p:nvPr>
            <p:ph sz="half" idx="2"/>
          </p:nvPr>
        </p:nvSpPr>
        <p:spPr>
          <a:xfrm>
            <a:off x="4996542" y="1634068"/>
            <a:ext cx="5181600" cy="4351338"/>
          </a:xfrm>
        </p:spPr>
        <p:txBody>
          <a:bodyPr>
            <a:normAutofit/>
          </a:bodyPr>
          <a:lstStyle/>
          <a:p>
            <a:r>
              <a:rPr lang="en-US" sz="1200" b="1" dirty="0"/>
              <a:t>Northwest Patrol </a:t>
            </a:r>
            <a:r>
              <a:rPr lang="en-US" sz="1200" dirty="0"/>
              <a:t>– Officer Richard A. Williams</a:t>
            </a:r>
          </a:p>
          <a:p>
            <a:pPr lvl="1"/>
            <a:r>
              <a:rPr lang="en-US" sz="1200" dirty="0"/>
              <a:t>Eight (8) core members</a:t>
            </a:r>
          </a:p>
          <a:p>
            <a:r>
              <a:rPr lang="en-US" sz="1200" b="1" dirty="0"/>
              <a:t>South Gessner </a:t>
            </a:r>
            <a:r>
              <a:rPr lang="en-US" sz="1200" dirty="0"/>
              <a:t>– Officer Terrance Burrell</a:t>
            </a:r>
          </a:p>
          <a:p>
            <a:pPr lvl="1"/>
            <a:r>
              <a:rPr lang="en-US" sz="1200" dirty="0"/>
              <a:t>Four (4) core members</a:t>
            </a:r>
          </a:p>
          <a:p>
            <a:r>
              <a:rPr lang="en-US" sz="1200" b="1" dirty="0"/>
              <a:t>Southwest Patrol </a:t>
            </a:r>
            <a:r>
              <a:rPr lang="en-US" sz="1200" dirty="0"/>
              <a:t>– Darrell Elzy</a:t>
            </a:r>
          </a:p>
          <a:p>
            <a:pPr lvl="1"/>
            <a:r>
              <a:rPr lang="en-US" sz="1200" dirty="0"/>
              <a:t>Eleven (11) core members</a:t>
            </a:r>
          </a:p>
          <a:p>
            <a:r>
              <a:rPr lang="en-US" sz="1200" b="1" dirty="0"/>
              <a:t>Westside Patrol </a:t>
            </a:r>
            <a:r>
              <a:rPr lang="en-US" sz="1200" dirty="0"/>
              <a:t>– Officer Andres Hernandez (Reserved Military)</a:t>
            </a:r>
          </a:p>
          <a:p>
            <a:pPr lvl="1"/>
            <a:r>
              <a:rPr lang="en-US" sz="1200" dirty="0"/>
              <a:t>Fifty-eight (58) core members</a:t>
            </a:r>
          </a:p>
          <a:p>
            <a:r>
              <a:rPr lang="en-US" sz="1200" b="1" dirty="0"/>
              <a:t>South Central </a:t>
            </a:r>
            <a:r>
              <a:rPr lang="en-US" sz="1200" dirty="0"/>
              <a:t>– Charles Webb</a:t>
            </a:r>
          </a:p>
          <a:p>
            <a:pPr lvl="1"/>
            <a:r>
              <a:rPr lang="en-US" sz="1200" dirty="0" smtClean="0"/>
              <a:t>Forty-seven (47) core members </a:t>
            </a:r>
            <a:endParaRPr lang="en-US" sz="1200" dirty="0"/>
          </a:p>
          <a:p>
            <a:r>
              <a:rPr lang="en-US" sz="1200" b="1" dirty="0"/>
              <a:t>Southeast Patrol </a:t>
            </a:r>
            <a:r>
              <a:rPr lang="en-US" sz="1200" dirty="0"/>
              <a:t>– Scott Zacchaeus</a:t>
            </a:r>
          </a:p>
          <a:p>
            <a:pPr lvl="1"/>
            <a:r>
              <a:rPr lang="en-US" sz="1200" dirty="0"/>
              <a:t>Six (6) core members</a:t>
            </a:r>
          </a:p>
          <a:p>
            <a:r>
              <a:rPr lang="en-US" sz="1200" b="1" dirty="0"/>
              <a:t>Midwest Patrol </a:t>
            </a:r>
            <a:r>
              <a:rPr lang="en-US" sz="1200" dirty="0"/>
              <a:t>– Flavio Zermeno</a:t>
            </a:r>
          </a:p>
          <a:p>
            <a:pPr lvl="1"/>
            <a:r>
              <a:rPr lang="en-US" sz="1200" dirty="0" smtClean="0"/>
              <a:t>Seventeen (17) </a:t>
            </a:r>
            <a:r>
              <a:rPr lang="en-US" sz="1200" dirty="0"/>
              <a:t>core members</a:t>
            </a:r>
          </a:p>
          <a:p>
            <a:endParaRPr lang="en-US" dirty="0"/>
          </a:p>
        </p:txBody>
      </p:sp>
      <p:sp>
        <p:nvSpPr>
          <p:cNvPr id="2" name="Footer Placeholder 1"/>
          <p:cNvSpPr>
            <a:spLocks noGrp="1"/>
          </p:cNvSpPr>
          <p:nvPr>
            <p:ph type="ftr" sz="quarter" idx="11"/>
          </p:nvPr>
        </p:nvSpPr>
        <p:spPr/>
        <p:txBody>
          <a:bodyPr/>
          <a:lstStyle/>
          <a:p>
            <a:endParaRPr lang="en-US" dirty="0"/>
          </a:p>
        </p:txBody>
      </p:sp>
      <p:pic>
        <p:nvPicPr>
          <p:cNvPr id="9" name="Picture 2" descr="GHPAL (Greater Houston Police Activities Leag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30245" y="1552995"/>
            <a:ext cx="2790700" cy="646331"/>
          </a:xfrm>
          <a:prstGeom prst="rect">
            <a:avLst/>
          </a:prstGeom>
          <a:noFill/>
        </p:spPr>
        <p:txBody>
          <a:bodyPr wrap="square" rtlCol="0">
            <a:spAutoFit/>
          </a:bodyPr>
          <a:lstStyle/>
          <a:p>
            <a:r>
              <a:rPr lang="en-US" b="1" i="1" u="sng" dirty="0" smtClean="0">
                <a:effectLst>
                  <a:outerShdw blurRad="38100" dist="38100" dir="2700000" algn="tl">
                    <a:srgbClr val="000000">
                      <a:alpha val="43137"/>
                    </a:srgbClr>
                  </a:outerShdw>
                </a:effectLst>
              </a:rPr>
              <a:t>Total Core Youth in GHPAL: 236</a:t>
            </a:r>
            <a:endParaRPr lang="en-US" b="1" i="1" u="sng"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EBFC4BA4-FB8A-465C-B6F6-4FB335AE4E8B}"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14</a:t>
            </a:fld>
            <a:endParaRPr lang="en-US" dirty="0"/>
          </a:p>
        </p:txBody>
      </p:sp>
    </p:spTree>
    <p:extLst>
      <p:ext uri="{BB962C8B-B14F-4D97-AF65-F5344CB8AC3E}">
        <p14:creationId xmlns:p14="http://schemas.microsoft.com/office/powerpoint/2010/main" val="3167643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smtClean="0"/>
              <a:t>What are the requirements to become a GHPAL core member and what does a core member mean?</a:t>
            </a:r>
            <a:endParaRPr lang="en-US" b="1" i="1" dirty="0"/>
          </a:p>
        </p:txBody>
      </p:sp>
      <p:sp>
        <p:nvSpPr>
          <p:cNvPr id="3" name="Content Placeholder 2"/>
          <p:cNvSpPr>
            <a:spLocks noGrp="1"/>
          </p:cNvSpPr>
          <p:nvPr>
            <p:ph idx="1"/>
          </p:nvPr>
        </p:nvSpPr>
        <p:spPr>
          <a:xfrm>
            <a:off x="261257" y="1849437"/>
            <a:ext cx="11519065" cy="4689475"/>
          </a:xfrm>
        </p:spPr>
        <p:txBody>
          <a:bodyPr/>
          <a:lstStyle/>
          <a:p>
            <a:r>
              <a:rPr lang="en-US" sz="3200" dirty="0" smtClean="0"/>
              <a:t>Core Member – Identified youth (8-18 yoa</a:t>
            </a:r>
            <a:r>
              <a:rPr lang="en-US" sz="3200" dirty="0"/>
              <a:t>)</a:t>
            </a:r>
            <a:r>
              <a:rPr lang="en-US" sz="3200" dirty="0" smtClean="0"/>
              <a:t> that:</a:t>
            </a:r>
          </a:p>
          <a:p>
            <a:endParaRPr lang="en-US" sz="100" dirty="0" smtClean="0"/>
          </a:p>
          <a:p>
            <a:pPr lvl="1"/>
            <a:r>
              <a:rPr lang="en-US" sz="2000" dirty="0" smtClean="0"/>
              <a:t>Consistently participates in activities no less than 2 hours bi-weekly / 4 hours monthly with a 1-4 ratio (</a:t>
            </a:r>
            <a:r>
              <a:rPr lang="en-US" sz="2000" i="1" dirty="0"/>
              <a:t>Social and Cultural Enrichment, Educational, Academics, </a:t>
            </a:r>
            <a:r>
              <a:rPr lang="en-US" sz="2000" i="1" dirty="0" smtClean="0"/>
              <a:t>Athletics and Mentoring</a:t>
            </a:r>
            <a:r>
              <a:rPr lang="en-US" sz="2000" dirty="0" smtClean="0"/>
              <a:t>)</a:t>
            </a:r>
          </a:p>
          <a:p>
            <a:pPr lvl="1"/>
            <a:endParaRPr lang="en-US" sz="2800" i="1" dirty="0"/>
          </a:p>
          <a:p>
            <a:pPr lvl="1"/>
            <a:r>
              <a:rPr lang="en-US" sz="2000" dirty="0" smtClean="0"/>
              <a:t>Eligible to attend special events (Shop with a Cop, Sporting event Tickets, Sports Clinics and Training Camps, Self-Development workshops) </a:t>
            </a:r>
          </a:p>
          <a:p>
            <a:pPr lvl="1"/>
            <a:endParaRPr lang="en-US" sz="2800" dirty="0" smtClean="0"/>
          </a:p>
          <a:p>
            <a:pPr lvl="1"/>
            <a:r>
              <a:rPr lang="en-US" sz="2000" dirty="0" smtClean="0"/>
              <a:t>Have a positive and influential role model that will work with them in any aspect of their life and help them to succeed in problem areas identified through interaction.</a:t>
            </a:r>
          </a:p>
          <a:p>
            <a:pPr lvl="1"/>
            <a:endParaRPr lang="en-US" dirty="0" smtClean="0"/>
          </a:p>
        </p:txBody>
      </p:sp>
      <p:pic>
        <p:nvPicPr>
          <p:cNvPr id="6" name="Picture 2" descr="GHPAL (Greater Houston Police Activities Leag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6B86255F-110C-4762-BD69-8AFB3C32B40E}"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84D11-14F5-4D26-9A4B-F23FFC164834}" type="slidenum">
              <a:rPr lang="en-US" smtClean="0"/>
              <a:t>15</a:t>
            </a:fld>
            <a:endParaRPr lang="en-US" dirty="0"/>
          </a:p>
        </p:txBody>
      </p:sp>
    </p:spTree>
    <p:extLst>
      <p:ext uri="{BB962C8B-B14F-4D97-AF65-F5344CB8AC3E}">
        <p14:creationId xmlns:p14="http://schemas.microsoft.com/office/powerpoint/2010/main" val="3098421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439"/>
          </a:xfrm>
        </p:spPr>
        <p:txBody>
          <a:bodyPr/>
          <a:lstStyle/>
          <a:p>
            <a:pPr algn="ctr"/>
            <a:r>
              <a:rPr lang="en-US" b="1" i="1" dirty="0" smtClean="0"/>
              <a:t>GHPAL Programming - Activities Include:</a:t>
            </a:r>
            <a:endParaRPr lang="en-US" b="1" i="1" dirty="0"/>
          </a:p>
        </p:txBody>
      </p:sp>
      <p:sp>
        <p:nvSpPr>
          <p:cNvPr id="5" name="Content Placeholder 4"/>
          <p:cNvSpPr>
            <a:spLocks noGrp="1"/>
          </p:cNvSpPr>
          <p:nvPr>
            <p:ph sz="half" idx="1"/>
          </p:nvPr>
        </p:nvSpPr>
        <p:spPr>
          <a:xfrm>
            <a:off x="409205" y="1505240"/>
            <a:ext cx="5181600" cy="5112327"/>
          </a:xfrm>
        </p:spPr>
        <p:txBody>
          <a:bodyPr>
            <a:normAutofit/>
          </a:bodyPr>
          <a:lstStyle/>
          <a:p>
            <a:pPr>
              <a:lnSpc>
                <a:spcPct val="100000"/>
              </a:lnSpc>
            </a:pPr>
            <a:r>
              <a:rPr lang="en-US" sz="2400" dirty="0" smtClean="0">
                <a:solidFill>
                  <a:srgbClr val="FF0000"/>
                </a:solidFill>
              </a:rPr>
              <a:t>Social &amp; Cultural Activities</a:t>
            </a:r>
          </a:p>
          <a:p>
            <a:pPr lvl="1">
              <a:lnSpc>
                <a:spcPct val="100000"/>
              </a:lnSpc>
            </a:pPr>
            <a:r>
              <a:rPr lang="en-US" dirty="0" smtClean="0">
                <a:solidFill>
                  <a:srgbClr val="FF0000"/>
                </a:solidFill>
              </a:rPr>
              <a:t>Team Building Activities</a:t>
            </a:r>
          </a:p>
          <a:p>
            <a:pPr lvl="1">
              <a:lnSpc>
                <a:spcPct val="100000"/>
              </a:lnSpc>
            </a:pPr>
            <a:r>
              <a:rPr lang="en-US" dirty="0" smtClean="0">
                <a:solidFill>
                  <a:srgbClr val="FF0000"/>
                </a:solidFill>
              </a:rPr>
              <a:t>Mentoring  </a:t>
            </a:r>
          </a:p>
          <a:p>
            <a:pPr lvl="1">
              <a:lnSpc>
                <a:spcPct val="100000"/>
              </a:lnSpc>
            </a:pPr>
            <a:r>
              <a:rPr lang="en-US" dirty="0" smtClean="0">
                <a:solidFill>
                  <a:srgbClr val="FF0000"/>
                </a:solidFill>
              </a:rPr>
              <a:t>Field Trips (Horse Stables, Zoo, Movies, etc…)</a:t>
            </a:r>
          </a:p>
          <a:p>
            <a:pPr lvl="1">
              <a:lnSpc>
                <a:spcPct val="100000"/>
              </a:lnSpc>
            </a:pPr>
            <a:r>
              <a:rPr lang="en-US" dirty="0" smtClean="0">
                <a:solidFill>
                  <a:srgbClr val="FF0000"/>
                </a:solidFill>
              </a:rPr>
              <a:t>Arts / Crafts</a:t>
            </a:r>
          </a:p>
          <a:p>
            <a:pPr lvl="1">
              <a:lnSpc>
                <a:spcPct val="100000"/>
              </a:lnSpc>
            </a:pPr>
            <a:r>
              <a:rPr lang="en-US" dirty="0" smtClean="0">
                <a:solidFill>
                  <a:srgbClr val="FF0000"/>
                </a:solidFill>
              </a:rPr>
              <a:t>Museum Visits</a:t>
            </a:r>
          </a:p>
        </p:txBody>
      </p:sp>
      <p:sp>
        <p:nvSpPr>
          <p:cNvPr id="6" name="Content Placeholder 5"/>
          <p:cNvSpPr>
            <a:spLocks noGrp="1"/>
          </p:cNvSpPr>
          <p:nvPr>
            <p:ph sz="half" idx="2"/>
          </p:nvPr>
        </p:nvSpPr>
        <p:spPr>
          <a:xfrm>
            <a:off x="4614832" y="1512392"/>
            <a:ext cx="3090553" cy="4888491"/>
          </a:xfrm>
        </p:spPr>
        <p:txBody>
          <a:bodyPr>
            <a:normAutofit/>
          </a:bodyPr>
          <a:lstStyle/>
          <a:p>
            <a:r>
              <a:rPr lang="en-US" dirty="0" smtClean="0"/>
              <a:t>Athletic Activities</a:t>
            </a:r>
          </a:p>
          <a:p>
            <a:pPr lvl="1"/>
            <a:r>
              <a:rPr lang="en-US" dirty="0" smtClean="0"/>
              <a:t>Flag Football</a:t>
            </a:r>
          </a:p>
          <a:p>
            <a:pPr lvl="1"/>
            <a:r>
              <a:rPr lang="en-US" dirty="0"/>
              <a:t>Basketball</a:t>
            </a:r>
          </a:p>
          <a:p>
            <a:pPr lvl="1"/>
            <a:r>
              <a:rPr lang="en-US" dirty="0" smtClean="0"/>
              <a:t>Soccer </a:t>
            </a:r>
          </a:p>
          <a:p>
            <a:pPr lvl="1"/>
            <a:r>
              <a:rPr lang="en-US" dirty="0" smtClean="0"/>
              <a:t>Tennis</a:t>
            </a:r>
          </a:p>
          <a:p>
            <a:pPr lvl="1"/>
            <a:r>
              <a:rPr lang="en-US" dirty="0" smtClean="0"/>
              <a:t>Gymnastics </a:t>
            </a:r>
          </a:p>
          <a:p>
            <a:pPr lvl="1"/>
            <a:r>
              <a:rPr lang="en-US" dirty="0" smtClean="0"/>
              <a:t>Boxing / Jiu </a:t>
            </a:r>
            <a:r>
              <a:rPr lang="en-US" dirty="0" err="1" smtClean="0"/>
              <a:t>Jitsu</a:t>
            </a:r>
            <a:r>
              <a:rPr lang="en-US" dirty="0" smtClean="0"/>
              <a:t> </a:t>
            </a:r>
          </a:p>
        </p:txBody>
      </p:sp>
      <p:sp>
        <p:nvSpPr>
          <p:cNvPr id="2" name="Footer Placeholder 1"/>
          <p:cNvSpPr>
            <a:spLocks noGrp="1"/>
          </p:cNvSpPr>
          <p:nvPr>
            <p:ph type="ftr" sz="quarter" idx="11"/>
          </p:nvPr>
        </p:nvSpPr>
        <p:spPr/>
        <p:txBody>
          <a:bodyPr/>
          <a:lstStyle/>
          <a:p>
            <a:endParaRPr lang="en-US" dirty="0"/>
          </a:p>
        </p:txBody>
      </p:sp>
      <p:pic>
        <p:nvPicPr>
          <p:cNvPr id="7" name="Picture 2" descr="GHPAL (Greater Houston Police Activities Leag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7"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53400" y="1505240"/>
            <a:ext cx="3707081" cy="1938992"/>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2400" dirty="0">
                <a:solidFill>
                  <a:srgbClr val="0070C0"/>
                </a:solidFill>
              </a:rPr>
              <a:t>Academic Activities</a:t>
            </a:r>
          </a:p>
          <a:p>
            <a:pPr marL="800100" lvl="1" indent="-342900">
              <a:lnSpc>
                <a:spcPct val="100000"/>
              </a:lnSpc>
              <a:buFont typeface="Arial" panose="020B0604020202020204" pitchFamily="34" charset="0"/>
              <a:buChar char="•"/>
            </a:pPr>
            <a:r>
              <a:rPr lang="en-US" sz="2400" dirty="0">
                <a:solidFill>
                  <a:srgbClr val="0070C0"/>
                </a:solidFill>
              </a:rPr>
              <a:t>Helping with Homework </a:t>
            </a:r>
          </a:p>
          <a:p>
            <a:pPr marL="800100" lvl="1" indent="-342900">
              <a:lnSpc>
                <a:spcPct val="100000"/>
              </a:lnSpc>
              <a:buFont typeface="Arial" panose="020B0604020202020204" pitchFamily="34" charset="0"/>
              <a:buChar char="•"/>
            </a:pPr>
            <a:r>
              <a:rPr lang="en-US" sz="2400" dirty="0">
                <a:solidFill>
                  <a:srgbClr val="0070C0"/>
                </a:solidFill>
              </a:rPr>
              <a:t>Literacy (Reading / Writing)</a:t>
            </a:r>
          </a:p>
        </p:txBody>
      </p:sp>
      <p:sp>
        <p:nvSpPr>
          <p:cNvPr id="8" name="Date Placeholder 7"/>
          <p:cNvSpPr>
            <a:spLocks noGrp="1"/>
          </p:cNvSpPr>
          <p:nvPr>
            <p:ph type="dt" sz="half" idx="10"/>
          </p:nvPr>
        </p:nvSpPr>
        <p:spPr/>
        <p:txBody>
          <a:bodyPr/>
          <a:lstStyle/>
          <a:p>
            <a:fld id="{FF7197ED-C244-4976-A2BA-AFF2A848F4BC}" type="datetime1">
              <a:rPr lang="en-US" smtClean="0"/>
              <a:t>8/8/2019</a:t>
            </a:fld>
            <a:endParaRPr lang="en-US" dirty="0"/>
          </a:p>
        </p:txBody>
      </p:sp>
      <p:sp>
        <p:nvSpPr>
          <p:cNvPr id="9" name="Slide Number Placeholder 8"/>
          <p:cNvSpPr>
            <a:spLocks noGrp="1"/>
          </p:cNvSpPr>
          <p:nvPr>
            <p:ph type="sldNum" sz="quarter" idx="12"/>
          </p:nvPr>
        </p:nvSpPr>
        <p:spPr/>
        <p:txBody>
          <a:bodyPr/>
          <a:lstStyle/>
          <a:p>
            <a:fld id="{ED884D11-14F5-4D26-9A4B-F23FFC164834}" type="slidenum">
              <a:rPr lang="en-US" smtClean="0"/>
              <a:t>16</a:t>
            </a:fld>
            <a:endParaRPr lang="en-US" dirty="0"/>
          </a:p>
        </p:txBody>
      </p:sp>
    </p:spTree>
    <p:extLst>
      <p:ext uri="{BB962C8B-B14F-4D97-AF65-F5344CB8AC3E}">
        <p14:creationId xmlns:p14="http://schemas.microsoft.com/office/powerpoint/2010/main" val="2692496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62" y="0"/>
            <a:ext cx="10515600" cy="1325563"/>
          </a:xfrm>
        </p:spPr>
        <p:txBody>
          <a:bodyPr/>
          <a:lstStyle/>
          <a:p>
            <a:pPr algn="ctr"/>
            <a:r>
              <a:rPr lang="en-US" b="1" i="1" dirty="0" smtClean="0"/>
              <a:t>Consistent vs. Core Programs</a:t>
            </a:r>
            <a:endParaRPr lang="en-US" b="1" i="1" dirty="0"/>
          </a:p>
        </p:txBody>
      </p:sp>
      <p:sp>
        <p:nvSpPr>
          <p:cNvPr id="8" name="Text Placeholder 7"/>
          <p:cNvSpPr>
            <a:spLocks noGrp="1"/>
          </p:cNvSpPr>
          <p:nvPr>
            <p:ph type="body" idx="1"/>
          </p:nvPr>
        </p:nvSpPr>
        <p:spPr>
          <a:xfrm>
            <a:off x="256217" y="1336778"/>
            <a:ext cx="5157787" cy="823912"/>
          </a:xfrm>
        </p:spPr>
        <p:txBody>
          <a:bodyPr/>
          <a:lstStyle/>
          <a:p>
            <a:pPr algn="ctr"/>
            <a:r>
              <a:rPr lang="en-US" i="1" dirty="0" smtClean="0"/>
              <a:t>Consistent Programs</a:t>
            </a:r>
            <a:endParaRPr lang="en-US" i="1" dirty="0"/>
          </a:p>
        </p:txBody>
      </p:sp>
      <p:sp>
        <p:nvSpPr>
          <p:cNvPr id="9" name="Content Placeholder 8"/>
          <p:cNvSpPr>
            <a:spLocks noGrp="1"/>
          </p:cNvSpPr>
          <p:nvPr>
            <p:ph sz="half" idx="2"/>
          </p:nvPr>
        </p:nvSpPr>
        <p:spPr>
          <a:xfrm>
            <a:off x="-93324" y="2569774"/>
            <a:ext cx="5629440" cy="3684588"/>
          </a:xfrm>
        </p:spPr>
        <p:txBody>
          <a:bodyPr>
            <a:normAutofit/>
          </a:bodyPr>
          <a:lstStyle/>
          <a:p>
            <a:r>
              <a:rPr lang="en-US" dirty="0" smtClean="0"/>
              <a:t>Programs created at the divisional level designed to meet the needs of the communities within ones area of responsibility.</a:t>
            </a:r>
          </a:p>
          <a:p>
            <a:endParaRPr lang="en-US" dirty="0"/>
          </a:p>
        </p:txBody>
      </p:sp>
      <p:sp>
        <p:nvSpPr>
          <p:cNvPr id="10" name="Text Placeholder 9"/>
          <p:cNvSpPr>
            <a:spLocks noGrp="1"/>
          </p:cNvSpPr>
          <p:nvPr>
            <p:ph type="body" sz="quarter" idx="3"/>
          </p:nvPr>
        </p:nvSpPr>
        <p:spPr>
          <a:xfrm>
            <a:off x="6329321" y="1336778"/>
            <a:ext cx="5183188" cy="823912"/>
          </a:xfrm>
        </p:spPr>
        <p:txBody>
          <a:bodyPr/>
          <a:lstStyle/>
          <a:p>
            <a:pPr algn="ctr"/>
            <a:r>
              <a:rPr lang="en-US" i="1" dirty="0" smtClean="0"/>
              <a:t>Core Programs</a:t>
            </a:r>
            <a:endParaRPr lang="en-US" i="1" dirty="0"/>
          </a:p>
        </p:txBody>
      </p:sp>
      <p:sp>
        <p:nvSpPr>
          <p:cNvPr id="11" name="Content Placeholder 10"/>
          <p:cNvSpPr>
            <a:spLocks noGrp="1"/>
          </p:cNvSpPr>
          <p:nvPr>
            <p:ph sz="quarter" idx="4"/>
          </p:nvPr>
        </p:nvSpPr>
        <p:spPr>
          <a:xfrm>
            <a:off x="5649831" y="2569774"/>
            <a:ext cx="6542169" cy="3684588"/>
          </a:xfrm>
        </p:spPr>
        <p:txBody>
          <a:bodyPr>
            <a:normAutofit/>
          </a:bodyPr>
          <a:lstStyle/>
          <a:p>
            <a:r>
              <a:rPr lang="en-US" dirty="0" smtClean="0"/>
              <a:t>Citywide Programming created to serve communities throughout the City of Houston on specific dates and times every week for the core GHPAL members. </a:t>
            </a:r>
          </a:p>
          <a:p>
            <a:endParaRPr lang="en-US" dirty="0"/>
          </a:p>
        </p:txBody>
      </p:sp>
      <p:pic>
        <p:nvPicPr>
          <p:cNvPr id="12" name="Picture 2" descr="GHPAL (Greater Houston Police Activities Leag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6F46E7F1-B909-4B0C-89A1-8457E4F132E8}" type="datetime1">
              <a:rPr lang="en-US" smtClean="0"/>
              <a:t>8/8/2019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17</a:t>
            </a:fld>
            <a:endParaRPr lang="en-US" dirty="0"/>
          </a:p>
        </p:txBody>
      </p:sp>
    </p:spTree>
    <p:extLst>
      <p:ext uri="{BB962C8B-B14F-4D97-AF65-F5344CB8AC3E}">
        <p14:creationId xmlns:p14="http://schemas.microsoft.com/office/powerpoint/2010/main" val="3612955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316"/>
          </a:xfrm>
        </p:spPr>
        <p:txBody>
          <a:bodyPr/>
          <a:lstStyle/>
          <a:p>
            <a:pPr algn="ctr"/>
            <a:r>
              <a:rPr lang="en-US" dirty="0" smtClean="0"/>
              <a:t>CORE PROGRAMMING</a:t>
            </a:r>
            <a:endParaRPr lang="en-US" dirty="0"/>
          </a:p>
        </p:txBody>
      </p:sp>
      <p:sp>
        <p:nvSpPr>
          <p:cNvPr id="3" name="Content Placeholder 2"/>
          <p:cNvSpPr>
            <a:spLocks noGrp="1"/>
          </p:cNvSpPr>
          <p:nvPr>
            <p:ph idx="1"/>
          </p:nvPr>
        </p:nvSpPr>
        <p:spPr>
          <a:xfrm>
            <a:off x="838200" y="1048975"/>
            <a:ext cx="10515600" cy="5081155"/>
          </a:xfrm>
        </p:spPr>
        <p:txBody>
          <a:bodyPr>
            <a:normAutofit/>
          </a:bodyPr>
          <a:lstStyle/>
          <a:p>
            <a:pPr marL="0" indent="0">
              <a:buNone/>
            </a:pPr>
            <a:r>
              <a:rPr lang="en-US" sz="2400" dirty="0" smtClean="0"/>
              <a:t>The </a:t>
            </a:r>
            <a:r>
              <a:rPr lang="en-US" sz="2400" b="1" i="1" dirty="0" smtClean="0"/>
              <a:t>Greater Houston Police Activities League (GHPAL) </a:t>
            </a:r>
            <a:r>
              <a:rPr lang="en-US" sz="2400" dirty="0" smtClean="0"/>
              <a:t>has partnered with the </a:t>
            </a:r>
            <a:r>
              <a:rPr lang="en-US" sz="2400" b="1" i="1" dirty="0" smtClean="0"/>
              <a:t>Parks and Recreation Department </a:t>
            </a:r>
            <a:r>
              <a:rPr lang="en-US" sz="2400" dirty="0" smtClean="0"/>
              <a:t>to actively recruit area youth to participate year-round sporting activities .  </a:t>
            </a:r>
          </a:p>
          <a:p>
            <a:r>
              <a:rPr lang="en-US" sz="1800" dirty="0" smtClean="0"/>
              <a:t>The activities will be conducted at parks located throughout the city.  </a:t>
            </a:r>
          </a:p>
          <a:p>
            <a:r>
              <a:rPr lang="en-US" sz="1800" dirty="0" smtClean="0"/>
              <a:t>The activities will occur simultaneously at each of these locations.</a:t>
            </a:r>
          </a:p>
          <a:p>
            <a:r>
              <a:rPr lang="en-US" sz="1800" dirty="0" smtClean="0"/>
              <a:t>Each location will have GHPAL officers overseeing and coaching the following activities with youths that live in the community that are within close proximity to the park:</a:t>
            </a:r>
          </a:p>
          <a:p>
            <a:r>
              <a:rPr lang="en-US" sz="1800" dirty="0" smtClean="0"/>
              <a:t>Each League would have two different age groups (10-13 YOA / 14-17 YOA) </a:t>
            </a:r>
          </a:p>
          <a:p>
            <a:r>
              <a:rPr lang="en-US" sz="2400" b="1" i="1" dirty="0" smtClean="0"/>
              <a:t>Soccer </a:t>
            </a:r>
            <a:r>
              <a:rPr lang="en-US" sz="2400" dirty="0" smtClean="0"/>
              <a:t>(January – March) </a:t>
            </a:r>
          </a:p>
          <a:p>
            <a:endParaRPr lang="en-US" sz="200" dirty="0" smtClean="0"/>
          </a:p>
          <a:p>
            <a:r>
              <a:rPr lang="en-US" sz="2400" b="1" i="1" dirty="0" smtClean="0"/>
              <a:t>Basketball</a:t>
            </a:r>
            <a:r>
              <a:rPr lang="en-US" sz="2400" b="1" dirty="0" smtClean="0"/>
              <a:t> </a:t>
            </a:r>
            <a:r>
              <a:rPr lang="en-US" sz="2400" dirty="0" smtClean="0"/>
              <a:t>(May – July)</a:t>
            </a:r>
          </a:p>
          <a:p>
            <a:endParaRPr lang="en-US" sz="300" dirty="0" smtClean="0"/>
          </a:p>
          <a:p>
            <a:r>
              <a:rPr lang="en-US" sz="2400" b="1" i="1" dirty="0" smtClean="0"/>
              <a:t>Flag Football </a:t>
            </a:r>
            <a:r>
              <a:rPr lang="en-US" sz="2400" dirty="0" smtClean="0"/>
              <a:t>(September – November)</a:t>
            </a:r>
            <a:endParaRPr lang="en-US" sz="2400" dirty="0"/>
          </a:p>
          <a:p>
            <a:pPr lvl="1"/>
            <a:endParaRPr lang="en-US" dirty="0" smtClean="0"/>
          </a:p>
          <a:p>
            <a:pPr marL="457200" lvl="1"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837" y="3813312"/>
            <a:ext cx="845890" cy="6020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568432" flipH="1" flipV="1">
            <a:off x="4123200" y="4491727"/>
            <a:ext cx="575187" cy="5751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02715">
            <a:off x="6977257" y="4994015"/>
            <a:ext cx="1123544" cy="627863"/>
          </a:xfrm>
          <a:prstGeom prst="rect">
            <a:avLst/>
          </a:prstGeom>
        </p:spPr>
      </p:pic>
      <p:pic>
        <p:nvPicPr>
          <p:cNvPr id="9" name="Picture 2" descr="GHPAL (Greater Houston Police Activities Leagu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2587" y="5486399"/>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05B999F4-B851-4724-8262-50CF9C42F395}" type="datetime1">
              <a:rPr lang="en-US" smtClean="0"/>
              <a:t>8/8/2019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ED884D11-14F5-4D26-9A4B-F23FFC164834}" type="slidenum">
              <a:rPr lang="en-US" smtClean="0"/>
              <a:t>18</a:t>
            </a:fld>
            <a:endParaRPr lang="en-US" dirty="0"/>
          </a:p>
        </p:txBody>
      </p:sp>
    </p:spTree>
    <p:extLst>
      <p:ext uri="{BB962C8B-B14F-4D97-AF65-F5344CB8AC3E}">
        <p14:creationId xmlns:p14="http://schemas.microsoft.com/office/powerpoint/2010/main" val="2344714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21" y="907122"/>
            <a:ext cx="3517410" cy="263805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495" y="907122"/>
            <a:ext cx="3231545" cy="242196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5434" y="851501"/>
            <a:ext cx="3591572" cy="269367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3253" y="3551420"/>
            <a:ext cx="2446030" cy="326137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2089" y="3607758"/>
            <a:ext cx="4198262" cy="314869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821" y="3821279"/>
            <a:ext cx="3913568" cy="2935176"/>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300685" y="178187"/>
            <a:ext cx="5379522" cy="584775"/>
          </a:xfrm>
          <a:prstGeom prst="rect">
            <a:avLst/>
          </a:prstGeom>
          <a:noFill/>
        </p:spPr>
        <p:txBody>
          <a:bodyPr wrap="square" rtlCol="0">
            <a:spAutoFit/>
          </a:bodyPr>
          <a:lstStyle/>
          <a:p>
            <a:r>
              <a:rPr lang="en-US" sz="3200" dirty="0" smtClean="0"/>
              <a:t>Social / Cultural Programming </a:t>
            </a:r>
            <a:endParaRPr lang="en-US" sz="3200" dirty="0"/>
          </a:p>
        </p:txBody>
      </p:sp>
      <p:sp>
        <p:nvSpPr>
          <p:cNvPr id="2" name="Date Placeholder 1"/>
          <p:cNvSpPr>
            <a:spLocks noGrp="1"/>
          </p:cNvSpPr>
          <p:nvPr>
            <p:ph type="dt" sz="half" idx="10"/>
          </p:nvPr>
        </p:nvSpPr>
        <p:spPr/>
        <p:txBody>
          <a:bodyPr/>
          <a:lstStyle/>
          <a:p>
            <a:fld id="{47F19E7B-2B06-47FE-9AFB-53A125E22708}" type="datetime1">
              <a:rPr lang="en-US" smtClean="0"/>
              <a:t>8/8/2019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19</a:t>
            </a:fld>
            <a:endParaRPr lang="en-US" dirty="0"/>
          </a:p>
        </p:txBody>
      </p:sp>
    </p:spTree>
    <p:extLst>
      <p:ext uri="{BB962C8B-B14F-4D97-AF65-F5344CB8AC3E}">
        <p14:creationId xmlns:p14="http://schemas.microsoft.com/office/powerpoint/2010/main" val="662386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9699"/>
            <a:ext cx="9144000" cy="2387600"/>
          </a:xfrm>
        </p:spPr>
        <p:txBody>
          <a:bodyPr>
            <a:normAutofit/>
          </a:bodyPr>
          <a:lstStyle/>
          <a:p>
            <a:r>
              <a:rPr lang="en-US" dirty="0"/>
              <a:t>Greater Houston Police Activities League</a:t>
            </a:r>
          </a:p>
        </p:txBody>
      </p:sp>
      <p:sp>
        <p:nvSpPr>
          <p:cNvPr id="3" name="Subtitle 2"/>
          <p:cNvSpPr>
            <a:spLocks noGrp="1"/>
          </p:cNvSpPr>
          <p:nvPr>
            <p:ph type="subTitle" idx="1"/>
          </p:nvPr>
        </p:nvSpPr>
        <p:spPr>
          <a:xfrm>
            <a:off x="1523999" y="2908739"/>
            <a:ext cx="9144000" cy="1655762"/>
          </a:xfrm>
        </p:spPr>
        <p:txBody>
          <a:bodyPr>
            <a:normAutofit fontScale="92500" lnSpcReduction="10000"/>
          </a:bodyPr>
          <a:lstStyle/>
          <a:p>
            <a:r>
              <a:rPr lang="en-US" dirty="0"/>
              <a:t>GHPAL Mission </a:t>
            </a:r>
          </a:p>
          <a:p>
            <a:r>
              <a:rPr lang="en-US" dirty="0"/>
              <a:t>The mission of the Greater Houston Police Activities League (GHPAL) is to reduce juvenile crime and violence through “Relational Policing” which includes building trusting relationships between youth, law enforcement and the community.</a:t>
            </a:r>
          </a:p>
          <a:p>
            <a:endParaRPr lang="en-US" dirty="0"/>
          </a:p>
        </p:txBody>
      </p:sp>
      <p:pic>
        <p:nvPicPr>
          <p:cNvPr id="5" name="Picture 2" descr="GHPAL (Greater Houston Police Activities Leag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7" y="5347029"/>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92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352" y="976868"/>
            <a:ext cx="4171533" cy="5562044"/>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000" y="126558"/>
            <a:ext cx="2476831" cy="330244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5246" y="3979450"/>
            <a:ext cx="3412616" cy="255946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419" y="3595482"/>
            <a:ext cx="2207573" cy="294343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944259" y="126558"/>
            <a:ext cx="4000333" cy="584775"/>
          </a:xfrm>
          <a:prstGeom prst="rect">
            <a:avLst/>
          </a:prstGeom>
          <a:noFill/>
        </p:spPr>
        <p:txBody>
          <a:bodyPr wrap="square" rtlCol="0">
            <a:spAutoFit/>
          </a:bodyPr>
          <a:lstStyle/>
          <a:p>
            <a:r>
              <a:rPr lang="en-US" sz="3200" dirty="0" smtClean="0"/>
              <a:t>Athletic Programming </a:t>
            </a:r>
            <a:endParaRPr lang="en-US" sz="32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230" y="58167"/>
            <a:ext cx="2579418" cy="3439223"/>
          </a:xfrm>
          <a:prstGeom prst="rect">
            <a:avLst/>
          </a:prstGeom>
          <a:ln>
            <a:noFill/>
          </a:ln>
          <a:effectLst>
            <a:outerShdw blurRad="292100" dist="139700" dir="2700000" algn="tl" rotWithShape="0">
              <a:srgbClr val="333333">
                <a:alpha val="65000"/>
              </a:srgbClr>
            </a:outerShdw>
          </a:effectLst>
        </p:spPr>
      </p:pic>
      <p:sp>
        <p:nvSpPr>
          <p:cNvPr id="6" name="Date Placeholder 5"/>
          <p:cNvSpPr>
            <a:spLocks noGrp="1"/>
          </p:cNvSpPr>
          <p:nvPr>
            <p:ph type="dt" sz="half" idx="10"/>
          </p:nvPr>
        </p:nvSpPr>
        <p:spPr/>
        <p:txBody>
          <a:bodyPr/>
          <a:lstStyle/>
          <a:p>
            <a:fld id="{E3D9BBEE-90B3-4B19-B191-54E010BC201E}" type="datetime1">
              <a:rPr lang="en-US" smtClean="0"/>
              <a:t>8/8/2019</a:t>
            </a:fld>
            <a:endParaRPr lang="en-US" dirty="0"/>
          </a:p>
        </p:txBody>
      </p:sp>
      <p:sp>
        <p:nvSpPr>
          <p:cNvPr id="10" name="Slide Number Placeholder 9"/>
          <p:cNvSpPr>
            <a:spLocks noGrp="1"/>
          </p:cNvSpPr>
          <p:nvPr>
            <p:ph type="sldNum" sz="quarter" idx="12"/>
          </p:nvPr>
        </p:nvSpPr>
        <p:spPr/>
        <p:txBody>
          <a:bodyPr/>
          <a:lstStyle/>
          <a:p>
            <a:fld id="{ED884D11-14F5-4D26-9A4B-F23FFC164834}" type="slidenum">
              <a:rPr lang="en-US" smtClean="0"/>
              <a:t>20</a:t>
            </a:fld>
            <a:endParaRPr lang="en-US" dirty="0"/>
          </a:p>
        </p:txBody>
      </p:sp>
    </p:spTree>
    <p:extLst>
      <p:ext uri="{BB962C8B-B14F-4D97-AF65-F5344CB8AC3E}">
        <p14:creationId xmlns:p14="http://schemas.microsoft.com/office/powerpoint/2010/main" val="20863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1" y="516577"/>
            <a:ext cx="3333059" cy="253538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3581" y="4403548"/>
            <a:ext cx="2652014" cy="24577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3412" y="2358185"/>
            <a:ext cx="2572353" cy="192926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1086" y="1360637"/>
            <a:ext cx="4462879" cy="199509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257875" y="284010"/>
            <a:ext cx="6543304" cy="646331"/>
          </a:xfrm>
          <a:prstGeom prst="rect">
            <a:avLst/>
          </a:prstGeom>
          <a:noFill/>
        </p:spPr>
        <p:txBody>
          <a:bodyPr wrap="square" rtlCol="0">
            <a:spAutoFit/>
          </a:bodyPr>
          <a:lstStyle/>
          <a:p>
            <a:r>
              <a:rPr lang="en-US" sz="3600" dirty="0" smtClean="0"/>
              <a:t>GHPAL OUTINGS</a:t>
            </a:r>
            <a:endParaRPr lang="en-US" sz="3600"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713" y="3643452"/>
            <a:ext cx="3278067" cy="24585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8600" y="3767076"/>
            <a:ext cx="3939199" cy="295439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03412" y="82691"/>
            <a:ext cx="2879196" cy="2159397"/>
          </a:xfrm>
          <a:prstGeom prst="rect">
            <a:avLst/>
          </a:prstGeom>
        </p:spPr>
      </p:pic>
      <p:sp>
        <p:nvSpPr>
          <p:cNvPr id="6" name="Date Placeholder 5"/>
          <p:cNvSpPr>
            <a:spLocks noGrp="1"/>
          </p:cNvSpPr>
          <p:nvPr>
            <p:ph type="dt" sz="half" idx="10"/>
          </p:nvPr>
        </p:nvSpPr>
        <p:spPr/>
        <p:txBody>
          <a:bodyPr/>
          <a:lstStyle/>
          <a:p>
            <a:fld id="{3CAE7ACB-0CD1-429D-92C3-BEF271A73134}" type="datetime1">
              <a:rPr lang="en-US" smtClean="0"/>
              <a:t>8/8/2019</a:t>
            </a:fld>
            <a:endParaRPr lang="en-US" dirty="0"/>
          </a:p>
        </p:txBody>
      </p:sp>
      <p:sp>
        <p:nvSpPr>
          <p:cNvPr id="12" name="Slide Number Placeholder 11"/>
          <p:cNvSpPr>
            <a:spLocks noGrp="1"/>
          </p:cNvSpPr>
          <p:nvPr>
            <p:ph type="sldNum" sz="quarter" idx="12"/>
          </p:nvPr>
        </p:nvSpPr>
        <p:spPr/>
        <p:txBody>
          <a:bodyPr/>
          <a:lstStyle/>
          <a:p>
            <a:fld id="{ED884D11-14F5-4D26-9A4B-F23FFC164834}" type="slidenum">
              <a:rPr lang="en-US" smtClean="0"/>
              <a:t>21</a:t>
            </a:fld>
            <a:endParaRPr lang="en-US" dirty="0"/>
          </a:p>
        </p:txBody>
      </p:sp>
    </p:spTree>
    <p:extLst>
      <p:ext uri="{BB962C8B-B14F-4D97-AF65-F5344CB8AC3E}">
        <p14:creationId xmlns:p14="http://schemas.microsoft.com/office/powerpoint/2010/main" val="1996371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527" y="17327"/>
            <a:ext cx="10997045" cy="2253384"/>
          </a:xfrm>
        </p:spPr>
        <p:txBody>
          <a:bodyPr>
            <a:normAutofit/>
          </a:bodyPr>
          <a:lstStyle/>
          <a:p>
            <a:pPr algn="ctr"/>
            <a:r>
              <a:rPr lang="en-US" b="1" dirty="0" smtClean="0"/>
              <a:t>Central Patrol</a:t>
            </a:r>
            <a:br>
              <a:rPr lang="en-US" b="1" dirty="0" smtClean="0"/>
            </a:br>
            <a:r>
              <a:rPr lang="en-US" sz="2800" dirty="0" smtClean="0"/>
              <a:t>Kimberley Hendrick</a:t>
            </a:r>
            <a:br>
              <a:rPr lang="en-US" sz="2800" dirty="0" smtClean="0"/>
            </a:br>
            <a:r>
              <a:rPr lang="en-US" sz="2800" dirty="0" smtClean="0"/>
              <a:t>Core Kids - Thirty-two </a:t>
            </a:r>
            <a:r>
              <a:rPr lang="en-US" sz="2800" dirty="0"/>
              <a:t>(32)</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421" y="1502050"/>
            <a:ext cx="3149443" cy="41536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Box 10"/>
          <p:cNvSpPr txBox="1"/>
          <p:nvPr/>
        </p:nvSpPr>
        <p:spPr>
          <a:xfrm>
            <a:off x="4417621" y="2258836"/>
            <a:ext cx="6804561" cy="240065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effectLst>
                  <a:outerShdw blurRad="38100" dist="38100" dir="2700000" algn="tl">
                    <a:srgbClr val="000000">
                      <a:alpha val="43137"/>
                    </a:srgbClr>
                  </a:outerShdw>
                </a:effectLst>
              </a:rPr>
              <a:t>Summer Consistent Program Total – Four (4)              12 Summer Camps </a:t>
            </a:r>
          </a:p>
          <a:p>
            <a:endParaRPr lang="en-US" sz="24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dirty="0">
                <a:effectLst>
                  <a:outerShdw blurRad="38100" dist="38100" dir="2700000" algn="tl">
                    <a:srgbClr val="000000">
                      <a:alpha val="43137"/>
                    </a:srgbClr>
                  </a:outerShdw>
                </a:effectLst>
              </a:rPr>
              <a:t>Consistent Programs During School </a:t>
            </a:r>
            <a:r>
              <a:rPr lang="en-US" sz="2400" dirty="0" smtClean="0">
                <a:effectLst>
                  <a:outerShdw blurRad="38100" dist="38100" dir="2700000" algn="tl">
                    <a:srgbClr val="000000">
                      <a:alpha val="43137"/>
                    </a:srgbClr>
                  </a:outerShdw>
                </a:effectLst>
              </a:rPr>
              <a:t>Term Total </a:t>
            </a:r>
            <a:r>
              <a:rPr lang="en-US" sz="2400" dirty="0">
                <a:effectLst>
                  <a:outerShdw blurRad="38100" dist="38100" dir="2700000" algn="tl">
                    <a:srgbClr val="000000">
                      <a:alpha val="43137"/>
                    </a:srgbClr>
                  </a:outerShdw>
                </a:effectLst>
              </a:rPr>
              <a:t>– (8) </a:t>
            </a:r>
            <a:endParaRPr lang="en-US" sz="24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smtClean="0"/>
          </a:p>
          <a:p>
            <a:endParaRPr lang="en-US" dirty="0"/>
          </a:p>
          <a:p>
            <a:endParaRPr lang="en-US" dirty="0"/>
          </a:p>
        </p:txBody>
      </p:sp>
      <p:pic>
        <p:nvPicPr>
          <p:cNvPr id="8"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4EA0B5EF-6EEC-4FFA-B99B-87BCA614E461}"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22</a:t>
            </a:fld>
            <a:endParaRPr lang="en-US" dirty="0"/>
          </a:p>
        </p:txBody>
      </p:sp>
    </p:spTree>
    <p:extLst>
      <p:ext uri="{BB962C8B-B14F-4D97-AF65-F5344CB8AC3E}">
        <p14:creationId xmlns:p14="http://schemas.microsoft.com/office/powerpoint/2010/main" val="3377719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7955308"/>
              </p:ext>
            </p:extLst>
          </p:nvPr>
        </p:nvGraphicFramePr>
        <p:xfrm>
          <a:off x="1537858" y="1007920"/>
          <a:ext cx="8717968" cy="5455224"/>
        </p:xfrm>
        <a:graphic>
          <a:graphicData uri="http://schemas.openxmlformats.org/drawingml/2006/table">
            <a:tbl>
              <a:tblPr/>
              <a:tblGrid>
                <a:gridCol w="1285492">
                  <a:extLst>
                    <a:ext uri="{9D8B030D-6E8A-4147-A177-3AD203B41FA5}">
                      <a16:colId xmlns:a16="http://schemas.microsoft.com/office/drawing/2014/main" val="2972161406"/>
                    </a:ext>
                  </a:extLst>
                </a:gridCol>
                <a:gridCol w="1238746">
                  <a:extLst>
                    <a:ext uri="{9D8B030D-6E8A-4147-A177-3AD203B41FA5}">
                      <a16:colId xmlns:a16="http://schemas.microsoft.com/office/drawing/2014/main" val="2564551672"/>
                    </a:ext>
                  </a:extLst>
                </a:gridCol>
                <a:gridCol w="1238746">
                  <a:extLst>
                    <a:ext uri="{9D8B030D-6E8A-4147-A177-3AD203B41FA5}">
                      <a16:colId xmlns:a16="http://schemas.microsoft.com/office/drawing/2014/main" val="4259798851"/>
                    </a:ext>
                  </a:extLst>
                </a:gridCol>
                <a:gridCol w="1238746">
                  <a:extLst>
                    <a:ext uri="{9D8B030D-6E8A-4147-A177-3AD203B41FA5}">
                      <a16:colId xmlns:a16="http://schemas.microsoft.com/office/drawing/2014/main" val="898299793"/>
                    </a:ext>
                  </a:extLst>
                </a:gridCol>
                <a:gridCol w="1238746">
                  <a:extLst>
                    <a:ext uri="{9D8B030D-6E8A-4147-A177-3AD203B41FA5}">
                      <a16:colId xmlns:a16="http://schemas.microsoft.com/office/drawing/2014/main" val="2306679549"/>
                    </a:ext>
                  </a:extLst>
                </a:gridCol>
                <a:gridCol w="1238746">
                  <a:extLst>
                    <a:ext uri="{9D8B030D-6E8A-4147-A177-3AD203B41FA5}">
                      <a16:colId xmlns:a16="http://schemas.microsoft.com/office/drawing/2014/main" val="2919174123"/>
                    </a:ext>
                  </a:extLst>
                </a:gridCol>
                <a:gridCol w="1238746">
                  <a:extLst>
                    <a:ext uri="{9D8B030D-6E8A-4147-A177-3AD203B41FA5}">
                      <a16:colId xmlns:a16="http://schemas.microsoft.com/office/drawing/2014/main" val="1162927114"/>
                    </a:ext>
                  </a:extLst>
                </a:gridCol>
              </a:tblGrid>
              <a:tr h="660128">
                <a:tc>
                  <a:txBody>
                    <a:bodyPr/>
                    <a:lstStyle/>
                    <a:p>
                      <a:pPr algn="ctr" fontAlgn="b"/>
                      <a:r>
                        <a:rPr lang="en-US" sz="2100" b="1" i="0" u="none" strike="noStrike" dirty="0">
                          <a:solidFill>
                            <a:srgbClr val="FFFFFF"/>
                          </a:solidFill>
                          <a:effectLst/>
                          <a:latin typeface="Arial" panose="020B0604020202020204" pitchFamily="34" charset="0"/>
                        </a:rPr>
                        <a:t>2019</a:t>
                      </a:r>
                    </a:p>
                  </a:txBody>
                  <a:tcPr marL="0" marR="0" marT="0" marB="0" anchor="b">
                    <a:lnL>
                      <a:noFill/>
                    </a:lnL>
                    <a:lnR>
                      <a:noFill/>
                    </a:lnR>
                    <a:lnT>
                      <a:noFill/>
                    </a:lnT>
                    <a:lnB>
                      <a:noFill/>
                    </a:lnB>
                    <a:solidFill>
                      <a:srgbClr val="257670"/>
                    </a:solidFill>
                  </a:tcPr>
                </a:tc>
                <a:tc gridSpan="3">
                  <a:txBody>
                    <a:bodyPr/>
                    <a:lstStyle/>
                    <a:p>
                      <a:pPr algn="l" fontAlgn="b"/>
                      <a:r>
                        <a:rPr lang="en-US" sz="2800" b="0" i="0" u="none" strike="noStrike" dirty="0">
                          <a:solidFill>
                            <a:srgbClr val="257670"/>
                          </a:solidFill>
                          <a:effectLst/>
                          <a:latin typeface="Trebuchet MS" panose="020B0603020202020204" pitchFamily="34" charset="0"/>
                        </a:rPr>
                        <a:t>July</a:t>
                      </a:r>
                    </a:p>
                  </a:txBody>
                  <a:tcPr marL="329093"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800" b="0" i="0" u="none" strike="noStrike" dirty="0">
                          <a:effectLst/>
                          <a:latin typeface="Trebuchet MS" panose="020B0603020202020204" pitchFamily="34" charset="0"/>
                        </a:rPr>
                        <a:t>Officer Kimberley Hendrick - Central PAL</a:t>
                      </a:r>
                    </a:p>
                  </a:txBody>
                  <a:tcPr marL="0" marR="0" marT="0" marB="0" anchor="ctr">
                    <a:lnL>
                      <a:noFill/>
                    </a:lnL>
                    <a:lnR>
                      <a:noFill/>
                    </a:lnR>
                    <a:lnT>
                      <a:noFill/>
                    </a:lnT>
                    <a:lnB>
                      <a:noFill/>
                    </a:lnB>
                    <a:solidFill>
                      <a:srgbClr val="FFFFFF"/>
                    </a:solidFill>
                  </a:tcPr>
                </a:tc>
                <a:tc>
                  <a:txBody>
                    <a:bodyPr/>
                    <a:lstStyle/>
                    <a:p>
                      <a:pPr algn="l" fontAlgn="b"/>
                      <a:r>
                        <a:rPr lang="en-US" sz="800" b="0" i="0" u="none" strike="noStrike" dirty="0">
                          <a:solidFill>
                            <a:srgbClr val="FF0000"/>
                          </a:solidFill>
                          <a:effectLst/>
                          <a:latin typeface="Trebuchet MS" panose="020B0603020202020204" pitchFamily="34" charset="0"/>
                        </a:rPr>
                        <a:t>Red = Social      Gray = Cultural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70C0"/>
                          </a:solidFill>
                          <a:effectLst/>
                          <a:latin typeface="Trebuchet MS" panose="020B0603020202020204" pitchFamily="34" charset="0"/>
                        </a:rPr>
                        <a:t>Blue = Academic Black = Athletic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36121702"/>
                  </a:ext>
                </a:extLst>
              </a:tr>
              <a:tr h="174201">
                <a:tc>
                  <a:txBody>
                    <a:bodyPr/>
                    <a:lstStyle/>
                    <a:p>
                      <a:pPr algn="l" fontAlgn="ctr"/>
                      <a:r>
                        <a:rPr lang="en-US" sz="800" b="1" i="0" u="none" strike="noStrike" dirty="0">
                          <a:solidFill>
                            <a:srgbClr val="FFFFFF"/>
                          </a:solidFill>
                          <a:effectLst/>
                          <a:latin typeface="Arial" panose="020B0604020202020204" pitchFamily="34" charset="0"/>
                        </a:rPr>
                        <a:t>MONDAY</a:t>
                      </a:r>
                    </a:p>
                  </a:txBody>
                  <a:tcPr marL="109698" marR="0" marT="0" marB="0" anchor="ctr">
                    <a:lnL>
                      <a:noFill/>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3D5821"/>
                    </a:solidFill>
                  </a:tcPr>
                </a:tc>
                <a:tc>
                  <a:txBody>
                    <a:bodyPr/>
                    <a:lstStyle/>
                    <a:p>
                      <a:pPr algn="l" fontAlgn="ctr"/>
                      <a:r>
                        <a:rPr lang="en-US" sz="800" b="1" i="0" u="none" strike="noStrike" dirty="0">
                          <a:solidFill>
                            <a:srgbClr val="FFFFFF"/>
                          </a:solidFill>
                          <a:effectLst/>
                          <a:latin typeface="Arial" panose="020B0604020202020204" pitchFamily="34" charset="0"/>
                        </a:rPr>
                        <a:t>TUESDAY</a:t>
                      </a:r>
                    </a:p>
                  </a:txBody>
                  <a:tcPr marL="109698"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257670"/>
                    </a:solidFill>
                  </a:tcPr>
                </a:tc>
                <a:tc>
                  <a:txBody>
                    <a:bodyPr/>
                    <a:lstStyle/>
                    <a:p>
                      <a:pPr algn="l" fontAlgn="ctr"/>
                      <a:r>
                        <a:rPr lang="en-US" sz="800" b="1" i="0" u="none" strike="noStrike" dirty="0">
                          <a:solidFill>
                            <a:srgbClr val="FFFFFF"/>
                          </a:solidFill>
                          <a:effectLst/>
                          <a:latin typeface="Arial" panose="020B0604020202020204" pitchFamily="34" charset="0"/>
                        </a:rPr>
                        <a:t>WEDNESDAY</a:t>
                      </a:r>
                    </a:p>
                  </a:txBody>
                  <a:tcPr marL="109698"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3D5821"/>
                    </a:solidFill>
                  </a:tcPr>
                </a:tc>
                <a:tc>
                  <a:txBody>
                    <a:bodyPr/>
                    <a:lstStyle/>
                    <a:p>
                      <a:pPr algn="l" fontAlgn="ctr"/>
                      <a:r>
                        <a:rPr lang="en-US" sz="800" b="1" i="0" u="none" strike="noStrike" dirty="0">
                          <a:solidFill>
                            <a:srgbClr val="FFFFFF"/>
                          </a:solidFill>
                          <a:effectLst/>
                          <a:latin typeface="Arial" panose="020B0604020202020204" pitchFamily="34" charset="0"/>
                        </a:rPr>
                        <a:t>THURSDAY</a:t>
                      </a:r>
                    </a:p>
                  </a:txBody>
                  <a:tcPr marL="109698"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257670"/>
                    </a:solidFill>
                  </a:tcPr>
                </a:tc>
                <a:tc>
                  <a:txBody>
                    <a:bodyPr/>
                    <a:lstStyle/>
                    <a:p>
                      <a:pPr algn="l" fontAlgn="ctr"/>
                      <a:r>
                        <a:rPr lang="en-US" sz="800" b="1" i="0" u="none" strike="noStrike" dirty="0">
                          <a:solidFill>
                            <a:srgbClr val="FFFFFF"/>
                          </a:solidFill>
                          <a:effectLst/>
                          <a:latin typeface="Arial" panose="020B0604020202020204" pitchFamily="34" charset="0"/>
                        </a:rPr>
                        <a:t>FRIDAY</a:t>
                      </a:r>
                    </a:p>
                  </a:txBody>
                  <a:tcPr marL="109698"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3D5821"/>
                    </a:solidFill>
                  </a:tcPr>
                </a:tc>
                <a:tc>
                  <a:txBody>
                    <a:bodyPr/>
                    <a:lstStyle/>
                    <a:p>
                      <a:pPr algn="l" fontAlgn="ctr"/>
                      <a:r>
                        <a:rPr lang="en-US" sz="800" b="1" i="0" u="none" strike="noStrike" dirty="0">
                          <a:solidFill>
                            <a:srgbClr val="FFFFFF"/>
                          </a:solidFill>
                          <a:effectLst/>
                          <a:latin typeface="Arial" panose="020B0604020202020204" pitchFamily="34" charset="0"/>
                        </a:rPr>
                        <a:t>SATURDAY</a:t>
                      </a:r>
                    </a:p>
                  </a:txBody>
                  <a:tcPr marL="109698"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257670"/>
                    </a:solidFill>
                  </a:tcPr>
                </a:tc>
                <a:tc>
                  <a:txBody>
                    <a:bodyPr/>
                    <a:lstStyle/>
                    <a:p>
                      <a:pPr algn="l" fontAlgn="ctr"/>
                      <a:r>
                        <a:rPr lang="en-US" sz="800" b="1" i="0" u="none" strike="noStrike" dirty="0">
                          <a:solidFill>
                            <a:srgbClr val="FFFFFF"/>
                          </a:solidFill>
                          <a:effectLst/>
                          <a:latin typeface="Arial" panose="020B0604020202020204" pitchFamily="34" charset="0"/>
                        </a:rPr>
                        <a:t>SUNDAY</a:t>
                      </a:r>
                    </a:p>
                  </a:txBody>
                  <a:tcPr marL="109698"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3D5821"/>
                    </a:solidFill>
                  </a:tcPr>
                </a:tc>
                <a:extLst>
                  <a:ext uri="{0D108BD9-81ED-4DB2-BD59-A6C34878D82A}">
                    <a16:rowId xmlns:a16="http://schemas.microsoft.com/office/drawing/2014/main" val="2423071924"/>
                  </a:ext>
                </a:extLst>
              </a:tr>
              <a:tr h="234712">
                <a:tc>
                  <a:txBody>
                    <a:bodyPr/>
                    <a:lstStyle/>
                    <a:p>
                      <a:pPr algn="l" fontAlgn="ctr"/>
                      <a:r>
                        <a:rPr lang="en-US" sz="1200" b="0" i="0" u="none" strike="noStrike" dirty="0">
                          <a:solidFill>
                            <a:srgbClr val="000000"/>
                          </a:solidFill>
                          <a:effectLst/>
                          <a:latin typeface="Trebuchet MS" panose="020B0603020202020204" pitchFamily="34" charset="0"/>
                        </a:rPr>
                        <a:t>01</a:t>
                      </a:r>
                    </a:p>
                  </a:txBody>
                  <a:tcPr marL="109698"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dirty="0">
                          <a:solidFill>
                            <a:srgbClr val="000000"/>
                          </a:solidFill>
                          <a:effectLst/>
                          <a:latin typeface="Trebuchet MS" panose="020B0603020202020204" pitchFamily="34" charset="0"/>
                        </a:rPr>
                        <a:t>02</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dirty="0">
                          <a:solidFill>
                            <a:srgbClr val="000000"/>
                          </a:solidFill>
                          <a:effectLst/>
                          <a:latin typeface="Trebuchet MS" panose="020B0603020202020204" pitchFamily="34" charset="0"/>
                        </a:rPr>
                        <a:t>03</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dirty="0">
                          <a:solidFill>
                            <a:srgbClr val="000000"/>
                          </a:solidFill>
                          <a:effectLst/>
                          <a:latin typeface="Trebuchet MS" panose="020B0603020202020204" pitchFamily="34" charset="0"/>
                        </a:rPr>
                        <a:t>04</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dirty="0">
                          <a:solidFill>
                            <a:srgbClr val="000000"/>
                          </a:solidFill>
                          <a:effectLst/>
                          <a:latin typeface="Trebuchet MS" panose="020B0603020202020204" pitchFamily="34" charset="0"/>
                        </a:rPr>
                        <a:t>05</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dirty="0">
                          <a:solidFill>
                            <a:srgbClr val="000000"/>
                          </a:solidFill>
                          <a:effectLst/>
                          <a:latin typeface="Trebuchet MS" panose="020B0603020202020204" pitchFamily="34" charset="0"/>
                        </a:rPr>
                        <a:t>06</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dirty="0">
                          <a:solidFill>
                            <a:srgbClr val="000000"/>
                          </a:solidFill>
                          <a:effectLst/>
                          <a:latin typeface="Trebuchet MS" panose="020B0603020202020204" pitchFamily="34" charset="0"/>
                        </a:rPr>
                        <a:t>07</a:t>
                      </a:r>
                    </a:p>
                  </a:txBody>
                  <a:tcPr marL="109698"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2472778639"/>
                  </a:ext>
                </a:extLst>
              </a:tr>
              <a:tr h="687633">
                <a:tc>
                  <a:txBody>
                    <a:bodyPr/>
                    <a:lstStyle/>
                    <a:p>
                      <a:pPr algn="ctr" fontAlgn="ctr"/>
                      <a:r>
                        <a:rPr lang="en-US" sz="700" b="0" i="0" u="none" strike="noStrike" dirty="0">
                          <a:solidFill>
                            <a:srgbClr val="000000"/>
                          </a:solidFill>
                          <a:effectLst/>
                          <a:latin typeface="Arial" panose="020B0604020202020204" pitchFamily="34" charset="0"/>
                        </a:rPr>
                        <a:t>Mason Park 9:30-11am &amp; *Denver Harbor w/ Officer Aguilar core kids 12-3pm*</a:t>
                      </a:r>
                    </a:p>
                  </a:txBody>
                  <a:tcPr marL="0" marR="0" marT="0"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600" b="0" i="0" u="none" strike="noStrike" dirty="0">
                          <a:solidFill>
                            <a:srgbClr val="FF0000"/>
                          </a:solidFill>
                          <a:effectLst/>
                          <a:latin typeface="Arial" panose="020B0604020202020204" pitchFamily="34" charset="0"/>
                        </a:rPr>
                        <a:t>PAL Field Trip: HPD Stables - 2 Core Kids 10-11:30am &amp; Meeting @ Memorial Park 12:30-1:30 pm          </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700" b="0" i="0" u="none" strike="noStrike" dirty="0" err="1">
                          <a:solidFill>
                            <a:srgbClr val="000000"/>
                          </a:solidFill>
                          <a:effectLst/>
                          <a:latin typeface="Arial" panose="020B0604020202020204" pitchFamily="34" charset="0"/>
                        </a:rPr>
                        <a:t>Ingrando</a:t>
                      </a:r>
                      <a:r>
                        <a:rPr lang="en-US" sz="700" b="0" i="0" u="none" strike="noStrike" dirty="0">
                          <a:solidFill>
                            <a:srgbClr val="000000"/>
                          </a:solidFill>
                          <a:effectLst/>
                          <a:latin typeface="Arial" panose="020B0604020202020204" pitchFamily="34" charset="0"/>
                        </a:rPr>
                        <a:t> Park 10am-12pm &amp; *Moody Park - Core kids 12-3pm*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1700" b="1" i="0" u="none" strike="noStrike">
                          <a:solidFill>
                            <a:srgbClr val="000000"/>
                          </a:solidFill>
                          <a:effectLst/>
                          <a:latin typeface="Arial" panose="020B0604020202020204" pitchFamily="34" charset="0"/>
                        </a:rPr>
                        <a:t>HOLIDAY</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700" b="0" i="0" u="none" strike="noStrike">
                          <a:solidFill>
                            <a:srgbClr val="FF0000"/>
                          </a:solidFill>
                          <a:effectLst/>
                          <a:latin typeface="Arial" panose="020B0604020202020204" pitchFamily="34" charset="0"/>
                        </a:rPr>
                        <a:t>Tennis Camp Event @ Memorial Park 8am-1pm  &amp; YMCA 1-3pm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51782551"/>
                  </a:ext>
                </a:extLst>
              </a:tr>
              <a:tr h="234712">
                <a:tc>
                  <a:txBody>
                    <a:bodyPr/>
                    <a:lstStyle/>
                    <a:p>
                      <a:pPr algn="l" fontAlgn="ctr"/>
                      <a:r>
                        <a:rPr lang="en-US" sz="1200" b="0" i="0" u="none" strike="noStrike">
                          <a:solidFill>
                            <a:srgbClr val="000000"/>
                          </a:solidFill>
                          <a:effectLst/>
                          <a:latin typeface="Trebuchet MS" panose="020B0603020202020204" pitchFamily="34" charset="0"/>
                        </a:rPr>
                        <a:t>08</a:t>
                      </a:r>
                    </a:p>
                  </a:txBody>
                  <a:tcPr marL="109698"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09</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10</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11</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12</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13</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14</a:t>
                      </a:r>
                    </a:p>
                  </a:txBody>
                  <a:tcPr marL="109698"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334982005"/>
                  </a:ext>
                </a:extLst>
              </a:tr>
              <a:tr h="687633">
                <a:tc>
                  <a:txBody>
                    <a:bodyPr/>
                    <a:lstStyle/>
                    <a:p>
                      <a:pPr algn="ctr" fontAlgn="ctr"/>
                      <a:r>
                        <a:rPr lang="en-US" sz="800" b="0" i="0" u="none" strike="noStrike">
                          <a:solidFill>
                            <a:srgbClr val="FF0000"/>
                          </a:solidFill>
                          <a:effectLst/>
                          <a:latin typeface="Arial" panose="020B0604020202020204" pitchFamily="34" charset="0"/>
                        </a:rPr>
                        <a:t>PAL Field Trip: Zoo - 2 Core Kids 10am-1pm</a:t>
                      </a:r>
                    </a:p>
                  </a:txBody>
                  <a:tcPr marL="0" marR="0" marT="0"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Matt Musils Basketball Camp 7am-1pm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Matt Musils Basketball Camp 7am-1pm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Matt Musils Basketball Camp 7am-1pm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600" b="0" i="0" u="none" strike="noStrike">
                          <a:solidFill>
                            <a:srgbClr val="FF0000"/>
                          </a:solidFill>
                          <a:effectLst/>
                          <a:latin typeface="Arial" panose="020B0604020202020204" pitchFamily="34" charset="0"/>
                        </a:rPr>
                        <a:t>Tennis Camp Event @ Memorial Park 8am-12pm &amp; Raspa w/Cop 12-2 pm w/ Officer Michon</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36676757"/>
                  </a:ext>
                </a:extLst>
              </a:tr>
              <a:tr h="234712">
                <a:tc>
                  <a:txBody>
                    <a:bodyPr/>
                    <a:lstStyle/>
                    <a:p>
                      <a:pPr algn="l" fontAlgn="ctr"/>
                      <a:r>
                        <a:rPr lang="en-US" sz="1200" b="0" i="0" u="none" strike="noStrike">
                          <a:solidFill>
                            <a:srgbClr val="000000"/>
                          </a:solidFill>
                          <a:effectLst/>
                          <a:latin typeface="Trebuchet MS" panose="020B0603020202020204" pitchFamily="34" charset="0"/>
                        </a:rPr>
                        <a:t>15</a:t>
                      </a:r>
                    </a:p>
                  </a:txBody>
                  <a:tcPr marL="109698"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16</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17</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18</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19</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20</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21</a:t>
                      </a:r>
                    </a:p>
                  </a:txBody>
                  <a:tcPr marL="109698"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2503447199"/>
                  </a:ext>
                </a:extLst>
              </a:tr>
              <a:tr h="687633">
                <a:tc>
                  <a:txBody>
                    <a:bodyPr/>
                    <a:lstStyle/>
                    <a:p>
                      <a:pPr algn="ctr" fontAlgn="ctr"/>
                      <a:r>
                        <a:rPr lang="en-US" sz="800" b="0" i="0" u="none" strike="noStrike">
                          <a:solidFill>
                            <a:srgbClr val="FF0000"/>
                          </a:solidFill>
                          <a:effectLst/>
                          <a:latin typeface="Arial" panose="020B0604020202020204" pitchFamily="34" charset="0"/>
                        </a:rPr>
                        <a:t>PAL Field Trip: Flight Museum - 2 Core Kids 10am-1pm</a:t>
                      </a:r>
                    </a:p>
                  </a:txBody>
                  <a:tcPr marL="0" marR="0" marT="0"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Texans Teens Club Flag Football Tournament 11am-2pm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Woodland Park Tennis 9-11:15am &amp; *Moody Park - Core kids 12-3pm*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panose="020B0604020202020204" pitchFamily="34" charset="0"/>
                        </a:rPr>
                        <a:t>Hutcheson Park Tennis 9-10am, Willowcreek Apts 10-11am w/ Officer Michon, DH w/ Officer Aguilar 12-2pm, &amp; Texans TC Bball Tournament 2-3 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700" b="0" i="0" u="none" strike="noStrike">
                          <a:solidFill>
                            <a:srgbClr val="FF0000"/>
                          </a:solidFill>
                          <a:effectLst/>
                          <a:latin typeface="Arial" panose="020B0604020202020204" pitchFamily="34" charset="0"/>
                        </a:rPr>
                        <a:t>Tennis Camp Event @ Memorial Park 8am-11am &amp; YMCA 1-3pm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29732586"/>
                  </a:ext>
                </a:extLst>
              </a:tr>
              <a:tr h="234712">
                <a:tc>
                  <a:txBody>
                    <a:bodyPr/>
                    <a:lstStyle/>
                    <a:p>
                      <a:pPr algn="l" fontAlgn="ctr"/>
                      <a:r>
                        <a:rPr lang="en-US" sz="1200" b="0" i="0" u="none" strike="noStrike">
                          <a:solidFill>
                            <a:srgbClr val="000000"/>
                          </a:solidFill>
                          <a:effectLst/>
                          <a:latin typeface="Trebuchet MS" panose="020B0603020202020204" pitchFamily="34" charset="0"/>
                        </a:rPr>
                        <a:t>22</a:t>
                      </a:r>
                    </a:p>
                  </a:txBody>
                  <a:tcPr marL="109698"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23</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24</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25</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26</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27</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28</a:t>
                      </a:r>
                    </a:p>
                  </a:txBody>
                  <a:tcPr marL="109698"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3005971385"/>
                  </a:ext>
                </a:extLst>
              </a:tr>
              <a:tr h="687633">
                <a:tc>
                  <a:txBody>
                    <a:bodyPr/>
                    <a:lstStyle/>
                    <a:p>
                      <a:pPr algn="ctr" fontAlgn="ctr"/>
                      <a:r>
                        <a:rPr lang="en-US" sz="600" b="0" i="0" u="none" strike="noStrike">
                          <a:solidFill>
                            <a:srgbClr val="000000"/>
                          </a:solidFill>
                          <a:effectLst/>
                          <a:latin typeface="Arial" panose="020B0604020202020204" pitchFamily="34" charset="0"/>
                        </a:rPr>
                        <a:t>Mason Park Tennis 9-10am w/ Officer Michon, HPD GREAT Camp (EP) 10am-12pm &amp; *Moody Park - Core kids 12-3pm*</a:t>
                      </a:r>
                    </a:p>
                  </a:txBody>
                  <a:tcPr marL="0" marR="0" marT="0"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700" b="0" i="0" u="none" strike="noStrike">
                          <a:solidFill>
                            <a:srgbClr val="FF0000"/>
                          </a:solidFill>
                          <a:effectLst/>
                          <a:latin typeface="Arial" panose="020B0604020202020204" pitchFamily="34" charset="0"/>
                        </a:rPr>
                        <a:t>HPD GREAT Camp (EP) 10a-12pm &amp; PAL Field Trip: Bowling - 2 Core Kids 2-5pm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Arial" panose="020B0604020202020204" pitchFamily="34" charset="0"/>
                        </a:rPr>
                        <a:t>Greenspoint Summer Camp w/ Officer Bearden 9:30-11:30am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Hutcheson Park Tennis 9-10am, Willowcreek Apts w/ Officer Michon &amp; *Denver Harbor w/ Officer Aguilar core kids 12-3pm*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Arial" panose="020B0604020202020204" pitchFamily="34" charset="0"/>
                        </a:rPr>
                        <a:t>Tennis Camp Event @ Memoiral Park 8am-12pm &amp; YMCA 1-3pm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24780581"/>
                  </a:ext>
                </a:extLst>
              </a:tr>
              <a:tr h="234712">
                <a:tc>
                  <a:txBody>
                    <a:bodyPr/>
                    <a:lstStyle/>
                    <a:p>
                      <a:pPr algn="l" fontAlgn="ctr"/>
                      <a:r>
                        <a:rPr lang="en-US" sz="1200" b="0" i="0" u="none" strike="noStrike">
                          <a:solidFill>
                            <a:srgbClr val="000000"/>
                          </a:solidFill>
                          <a:effectLst/>
                          <a:latin typeface="Trebuchet MS" panose="020B0603020202020204" pitchFamily="34" charset="0"/>
                        </a:rPr>
                        <a:t>29</a:t>
                      </a:r>
                    </a:p>
                  </a:txBody>
                  <a:tcPr marL="109698"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30</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Trebuchet MS" panose="020B0603020202020204" pitchFamily="34" charset="0"/>
                        </a:rPr>
                        <a:t>31</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747474"/>
                          </a:solidFill>
                          <a:effectLst/>
                          <a:latin typeface="Trebuchet MS" panose="020B0603020202020204" pitchFamily="34" charset="0"/>
                        </a:rPr>
                        <a:t>01</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747474"/>
                          </a:solidFill>
                          <a:effectLst/>
                          <a:latin typeface="Trebuchet MS" panose="020B0603020202020204" pitchFamily="34" charset="0"/>
                        </a:rPr>
                        <a:t>02</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747474"/>
                          </a:solidFill>
                          <a:effectLst/>
                          <a:latin typeface="Trebuchet MS" panose="020B0603020202020204" pitchFamily="34" charset="0"/>
                        </a:rPr>
                        <a:t>03</a:t>
                      </a:r>
                    </a:p>
                  </a:txBody>
                  <a:tcPr marL="109698"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200" b="0" i="0" u="none" strike="noStrike">
                          <a:solidFill>
                            <a:srgbClr val="747474"/>
                          </a:solidFill>
                          <a:effectLst/>
                          <a:latin typeface="Trebuchet MS" panose="020B0603020202020204" pitchFamily="34" charset="0"/>
                        </a:rPr>
                        <a:t>04</a:t>
                      </a:r>
                    </a:p>
                  </a:txBody>
                  <a:tcPr marL="109698"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3696627184"/>
                  </a:ext>
                </a:extLst>
              </a:tr>
              <a:tr h="696803">
                <a:tc>
                  <a:txBody>
                    <a:bodyPr/>
                    <a:lstStyle/>
                    <a:p>
                      <a:pPr algn="ctr" fontAlgn="ctr"/>
                      <a:r>
                        <a:rPr lang="en-US" sz="800" b="0" i="0" u="none" strike="noStrike">
                          <a:solidFill>
                            <a:srgbClr val="000000"/>
                          </a:solidFill>
                          <a:effectLst/>
                          <a:latin typeface="Arial" panose="020B0604020202020204" pitchFamily="34" charset="0"/>
                        </a:rPr>
                        <a:t>HPD GREAT Camp (BBP) 10am-12pm </a:t>
                      </a:r>
                    </a:p>
                  </a:txBody>
                  <a:tcPr marL="0" marR="0" marT="0"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en-US" sz="700" b="0" i="0" u="none" strike="noStrike">
                          <a:solidFill>
                            <a:srgbClr val="FF0000"/>
                          </a:solidFill>
                          <a:effectLst/>
                          <a:latin typeface="Arial" panose="020B0604020202020204" pitchFamily="34" charset="0"/>
                        </a:rPr>
                        <a:t>HPD GREAT Camp (BBP) 10am-12pm &amp; PAL Field Trip: Movie - 2 Core Kids 2-5pm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en-US" sz="700" b="0" i="0" u="none" strike="noStrike">
                          <a:solidFill>
                            <a:srgbClr val="000000"/>
                          </a:solidFill>
                          <a:effectLst/>
                          <a:latin typeface="Arial" panose="020B0604020202020204" pitchFamily="34" charset="0"/>
                        </a:rPr>
                        <a:t>HPD GREAT CAMP (BBP) 10am-12pm &amp; *Moody Park - Core kids 12-3pm*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en-US" sz="700" b="0" i="0" u="none" strike="noStrike">
                          <a:solidFill>
                            <a:srgbClr val="000000"/>
                          </a:solidFill>
                          <a:effectLst/>
                          <a:latin typeface="Arial" panose="020B0604020202020204" pitchFamily="34" charset="0"/>
                        </a:rPr>
                        <a:t>HPD GREAT CAMP (BBP) 10am-12pm &amp; *Denver Harbor w/ Officer Aguilar core kids 12-3pm*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FF0000"/>
                          </a:solidFill>
                          <a:effectLst/>
                          <a:latin typeface="Arial" panose="020B0604020202020204" pitchFamily="34" charset="0"/>
                        </a:rPr>
                        <a:t>HPD GREAT Camp (BBP) 10am-12pm &amp; YMCA 1-3pm</a:t>
                      </a:r>
                    </a:p>
                  </a:txBody>
                  <a:tcPr marL="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800" b="0" i="0" u="none" strike="noStrike">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a:t>
                      </a:r>
                    </a:p>
                  </a:txBody>
                  <a:tcPr marL="109698" marR="0" marT="0" marB="0">
                    <a:lnL w="635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07571006"/>
                  </a:ext>
                </a:extLst>
              </a:tr>
            </a:tbl>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F6F5A14-D23F-47C0-9939-3B0B0A90370C}"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23</a:t>
            </a:fld>
            <a:endParaRPr lang="en-US" dirty="0"/>
          </a:p>
        </p:txBody>
      </p:sp>
    </p:spTree>
    <p:extLst>
      <p:ext uri="{BB962C8B-B14F-4D97-AF65-F5344CB8AC3E}">
        <p14:creationId xmlns:p14="http://schemas.microsoft.com/office/powerpoint/2010/main" val="2280995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16966"/>
          </a:xfrm>
        </p:spPr>
        <p:txBody>
          <a:bodyPr>
            <a:noAutofit/>
          </a:bodyPr>
          <a:lstStyle/>
          <a:p>
            <a:pPr algn="ctr"/>
            <a:r>
              <a:rPr lang="en-US" b="1" dirty="0" smtClean="0"/>
              <a:t>Kingwood Patrol</a:t>
            </a:r>
            <a:r>
              <a:rPr lang="en-US" sz="2800" b="1" dirty="0"/>
              <a:t/>
            </a:r>
            <a:br>
              <a:rPr lang="en-US" sz="2800" b="1" dirty="0"/>
            </a:br>
            <a:r>
              <a:rPr lang="en-US" sz="2800" dirty="0" smtClean="0"/>
              <a:t>Christopher Morales</a:t>
            </a:r>
            <a:r>
              <a:rPr lang="en-US" sz="2800" dirty="0"/>
              <a:t/>
            </a:r>
            <a:br>
              <a:rPr lang="en-US" sz="2800" dirty="0"/>
            </a:br>
            <a:r>
              <a:rPr lang="en-US" sz="2800" dirty="0"/>
              <a:t>Core Kids - </a:t>
            </a:r>
            <a:r>
              <a:rPr lang="en-US" sz="2800" dirty="0" smtClean="0"/>
              <a:t>Six (</a:t>
            </a:r>
            <a:r>
              <a:rPr lang="en-US" sz="2800" dirty="0"/>
              <a:t>6</a:t>
            </a:r>
            <a:r>
              <a:rPr lang="en-US" sz="2800" dirty="0" smtClean="0"/>
              <a:t>)</a:t>
            </a: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766" y="1372243"/>
            <a:ext cx="3444833" cy="45931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4817299" y="2099138"/>
            <a:ext cx="677301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 </a:t>
            </a:r>
            <a:r>
              <a:rPr lang="en-US" sz="2400" dirty="0">
                <a:effectLst>
                  <a:outerShdw blurRad="38100" dist="38100" dir="2700000" algn="tl">
                    <a:srgbClr val="000000">
                      <a:alpha val="43137"/>
                    </a:srgbClr>
                  </a:outerShdw>
                </a:effectLst>
              </a:rPr>
              <a:t>Two (</a:t>
            </a:r>
            <a:r>
              <a:rPr lang="en-US" sz="2400" dirty="0" smtClean="0">
                <a:effectLst>
                  <a:outerShdw blurRad="38100" dist="38100" dir="2700000" algn="tl">
                    <a:srgbClr val="000000">
                      <a:alpha val="43137"/>
                    </a:srgbClr>
                  </a:outerShdw>
                </a:effectLst>
              </a:rPr>
              <a:t>2)          10 Summer Camps</a:t>
            </a:r>
          </a:p>
          <a:p>
            <a:endParaRPr lang="en-US" sz="2400"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Six (6)</a:t>
            </a:r>
          </a:p>
        </p:txBody>
      </p:sp>
      <p:pic>
        <p:nvPicPr>
          <p:cNvPr id="7"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CB569372-9BE9-4C19-84BF-96B4D7C8148E}"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24</a:t>
            </a:fld>
            <a:endParaRPr lang="en-US" dirty="0"/>
          </a:p>
        </p:txBody>
      </p:sp>
    </p:spTree>
    <p:extLst>
      <p:ext uri="{BB962C8B-B14F-4D97-AF65-F5344CB8AC3E}">
        <p14:creationId xmlns:p14="http://schemas.microsoft.com/office/powerpoint/2010/main" val="895558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65441082"/>
              </p:ext>
            </p:extLst>
          </p:nvPr>
        </p:nvGraphicFramePr>
        <p:xfrm>
          <a:off x="1132609" y="841660"/>
          <a:ext cx="9850579" cy="5704612"/>
        </p:xfrm>
        <a:graphic>
          <a:graphicData uri="http://schemas.openxmlformats.org/drawingml/2006/table">
            <a:tbl>
              <a:tblPr/>
              <a:tblGrid>
                <a:gridCol w="1452499">
                  <a:extLst>
                    <a:ext uri="{9D8B030D-6E8A-4147-A177-3AD203B41FA5}">
                      <a16:colId xmlns:a16="http://schemas.microsoft.com/office/drawing/2014/main" val="4059631768"/>
                    </a:ext>
                  </a:extLst>
                </a:gridCol>
                <a:gridCol w="1399680">
                  <a:extLst>
                    <a:ext uri="{9D8B030D-6E8A-4147-A177-3AD203B41FA5}">
                      <a16:colId xmlns:a16="http://schemas.microsoft.com/office/drawing/2014/main" val="1727026890"/>
                    </a:ext>
                  </a:extLst>
                </a:gridCol>
                <a:gridCol w="1399680">
                  <a:extLst>
                    <a:ext uri="{9D8B030D-6E8A-4147-A177-3AD203B41FA5}">
                      <a16:colId xmlns:a16="http://schemas.microsoft.com/office/drawing/2014/main" val="3793660327"/>
                    </a:ext>
                  </a:extLst>
                </a:gridCol>
                <a:gridCol w="1399680">
                  <a:extLst>
                    <a:ext uri="{9D8B030D-6E8A-4147-A177-3AD203B41FA5}">
                      <a16:colId xmlns:a16="http://schemas.microsoft.com/office/drawing/2014/main" val="497766000"/>
                    </a:ext>
                  </a:extLst>
                </a:gridCol>
                <a:gridCol w="1399680">
                  <a:extLst>
                    <a:ext uri="{9D8B030D-6E8A-4147-A177-3AD203B41FA5}">
                      <a16:colId xmlns:a16="http://schemas.microsoft.com/office/drawing/2014/main" val="2094003626"/>
                    </a:ext>
                  </a:extLst>
                </a:gridCol>
                <a:gridCol w="1399680">
                  <a:extLst>
                    <a:ext uri="{9D8B030D-6E8A-4147-A177-3AD203B41FA5}">
                      <a16:colId xmlns:a16="http://schemas.microsoft.com/office/drawing/2014/main" val="1453543240"/>
                    </a:ext>
                  </a:extLst>
                </a:gridCol>
                <a:gridCol w="1399680">
                  <a:extLst>
                    <a:ext uri="{9D8B030D-6E8A-4147-A177-3AD203B41FA5}">
                      <a16:colId xmlns:a16="http://schemas.microsoft.com/office/drawing/2014/main" val="3291752861"/>
                    </a:ext>
                  </a:extLst>
                </a:gridCol>
              </a:tblGrid>
              <a:tr h="576572">
                <a:tc>
                  <a:txBody>
                    <a:bodyPr/>
                    <a:lstStyle/>
                    <a:p>
                      <a:pPr algn="ctr" fontAlgn="b"/>
                      <a:r>
                        <a:rPr lang="en-US" sz="1800" b="1" i="0" u="none" strike="noStrike">
                          <a:solidFill>
                            <a:srgbClr val="FFFFFF"/>
                          </a:solidFill>
                          <a:effectLst/>
                          <a:latin typeface="Arial" panose="020B0604020202020204" pitchFamily="34" charset="0"/>
                        </a:rPr>
                        <a:t>2019</a:t>
                      </a:r>
                    </a:p>
                  </a:txBody>
                  <a:tcPr marL="6115" marR="6115" marT="6115" marB="0" anchor="b">
                    <a:lnL>
                      <a:noFill/>
                    </a:lnL>
                    <a:lnR>
                      <a:noFill/>
                    </a:lnR>
                    <a:lnT>
                      <a:noFill/>
                    </a:lnT>
                    <a:lnB>
                      <a:noFill/>
                    </a:lnB>
                    <a:solidFill>
                      <a:srgbClr val="257670"/>
                    </a:solidFill>
                  </a:tcPr>
                </a:tc>
                <a:tc gridSpan="3">
                  <a:txBody>
                    <a:bodyPr/>
                    <a:lstStyle/>
                    <a:p>
                      <a:pPr algn="l" fontAlgn="b"/>
                      <a:r>
                        <a:rPr lang="en-US" sz="2300" b="0" i="0" u="none" strike="noStrike">
                          <a:solidFill>
                            <a:srgbClr val="257670"/>
                          </a:solidFill>
                          <a:effectLst/>
                          <a:latin typeface="Trebuchet MS" panose="020B0603020202020204" pitchFamily="34" charset="0"/>
                        </a:rPr>
                        <a:t>July</a:t>
                      </a:r>
                    </a:p>
                  </a:txBody>
                  <a:tcPr marL="275169" marR="6115" marT="611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700" b="0" i="0" u="none" strike="noStrike" dirty="0">
                          <a:effectLst/>
                          <a:latin typeface="Trebuchet MS" panose="020B0603020202020204" pitchFamily="34" charset="0"/>
                        </a:rPr>
                        <a:t>Kingwood       Officer Morales</a:t>
                      </a:r>
                    </a:p>
                  </a:txBody>
                  <a:tcPr marL="6115" marR="6115" marT="6115" marB="0" anchor="b">
                    <a:lnL>
                      <a:noFill/>
                    </a:lnL>
                    <a:lnR>
                      <a:noFill/>
                    </a:lnR>
                    <a:lnT>
                      <a:noFill/>
                    </a:lnT>
                    <a:lnB>
                      <a:noFill/>
                    </a:lnB>
                    <a:solidFill>
                      <a:srgbClr val="FFFFFF"/>
                    </a:solidFill>
                  </a:tcPr>
                </a:tc>
                <a:tc>
                  <a:txBody>
                    <a:bodyPr/>
                    <a:lstStyle/>
                    <a:p>
                      <a:pPr algn="l" fontAlgn="b"/>
                      <a:r>
                        <a:rPr lang="en-US" sz="700" b="0" i="0" u="none" strike="noStrike" dirty="0">
                          <a:solidFill>
                            <a:srgbClr val="FF0000"/>
                          </a:solidFill>
                          <a:effectLst/>
                          <a:latin typeface="Trebuchet MS" panose="020B0603020202020204" pitchFamily="34" charset="0"/>
                        </a:rPr>
                        <a:t>Red = Social      </a:t>
                      </a:r>
                      <a:r>
                        <a:rPr lang="en-US" sz="700" b="0" i="0" u="none" strike="noStrike" dirty="0">
                          <a:solidFill>
                            <a:schemeClr val="accent3">
                              <a:lumMod val="75000"/>
                            </a:schemeClr>
                          </a:solidFill>
                          <a:effectLst/>
                          <a:latin typeface="Trebuchet MS" panose="020B0603020202020204" pitchFamily="34" charset="0"/>
                        </a:rPr>
                        <a:t>Gray = Cultural        </a:t>
                      </a:r>
                    </a:p>
                  </a:txBody>
                  <a:tcPr marL="6115" marR="6115" marT="6115" marB="0" anchor="b">
                    <a:lnL>
                      <a:noFill/>
                    </a:lnL>
                    <a:lnR>
                      <a:noFill/>
                    </a:lnR>
                    <a:lnT>
                      <a:noFill/>
                    </a:lnT>
                    <a:lnB>
                      <a:noFill/>
                    </a:lnB>
                    <a:solidFill>
                      <a:srgbClr val="FFFFFF"/>
                    </a:solidFill>
                  </a:tcPr>
                </a:tc>
                <a:tc>
                  <a:txBody>
                    <a:bodyPr/>
                    <a:lstStyle/>
                    <a:p>
                      <a:pPr algn="l" fontAlgn="b"/>
                      <a:r>
                        <a:rPr lang="en-US" sz="700" b="0" i="0" u="none" strike="noStrike" dirty="0">
                          <a:solidFill>
                            <a:srgbClr val="0070C0"/>
                          </a:solidFill>
                          <a:effectLst/>
                          <a:latin typeface="Trebuchet MS" panose="020B0603020202020204" pitchFamily="34" charset="0"/>
                        </a:rPr>
                        <a:t>Blue = Academic </a:t>
                      </a:r>
                      <a:r>
                        <a:rPr lang="en-US" sz="700" b="0" i="0" u="none" strike="noStrike" dirty="0">
                          <a:solidFill>
                            <a:schemeClr val="tx1"/>
                          </a:solidFill>
                          <a:effectLst/>
                          <a:latin typeface="Trebuchet MS" panose="020B0603020202020204" pitchFamily="34" charset="0"/>
                        </a:rPr>
                        <a:t>Black = Athletic            </a:t>
                      </a:r>
                    </a:p>
                  </a:txBody>
                  <a:tcPr marL="6115" marR="6115" marT="6115" marB="0" anchor="b">
                    <a:lnL>
                      <a:noFill/>
                    </a:lnL>
                    <a:lnR>
                      <a:noFill/>
                    </a:lnR>
                    <a:lnT>
                      <a:noFill/>
                    </a:lnT>
                    <a:lnB>
                      <a:noFill/>
                    </a:lnB>
                    <a:solidFill>
                      <a:srgbClr val="FFFFFF"/>
                    </a:solidFill>
                  </a:tcPr>
                </a:tc>
                <a:extLst>
                  <a:ext uri="{0D108BD9-81ED-4DB2-BD59-A6C34878D82A}">
                    <a16:rowId xmlns:a16="http://schemas.microsoft.com/office/drawing/2014/main" val="1865963884"/>
                  </a:ext>
                </a:extLst>
              </a:tr>
              <a:tr h="152150">
                <a:tc>
                  <a:txBody>
                    <a:bodyPr/>
                    <a:lstStyle/>
                    <a:p>
                      <a:pPr algn="l" fontAlgn="ctr"/>
                      <a:r>
                        <a:rPr lang="en-US" sz="700" b="1" i="0" u="none" strike="noStrike">
                          <a:solidFill>
                            <a:srgbClr val="FFFFFF"/>
                          </a:solidFill>
                          <a:effectLst/>
                          <a:latin typeface="Arial" panose="020B0604020202020204" pitchFamily="34" charset="0"/>
                        </a:rPr>
                        <a:t>MONDAY</a:t>
                      </a:r>
                    </a:p>
                  </a:txBody>
                  <a:tcPr marL="91723" marR="6115" marT="6115" marB="0" anchor="ctr">
                    <a:lnL>
                      <a:noFill/>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3D5821"/>
                    </a:solidFill>
                  </a:tcPr>
                </a:tc>
                <a:tc>
                  <a:txBody>
                    <a:bodyPr/>
                    <a:lstStyle/>
                    <a:p>
                      <a:pPr algn="l" fontAlgn="ctr"/>
                      <a:r>
                        <a:rPr lang="en-US" sz="700" b="1" i="0" u="none" strike="noStrike">
                          <a:solidFill>
                            <a:srgbClr val="FFFFFF"/>
                          </a:solidFill>
                          <a:effectLst/>
                          <a:latin typeface="Arial" panose="020B0604020202020204" pitchFamily="34" charset="0"/>
                        </a:rPr>
                        <a:t>TUESDAY</a:t>
                      </a:r>
                    </a:p>
                  </a:txBody>
                  <a:tcPr marL="91723" marR="6115" marT="611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257670"/>
                    </a:solidFill>
                  </a:tcPr>
                </a:tc>
                <a:tc>
                  <a:txBody>
                    <a:bodyPr/>
                    <a:lstStyle/>
                    <a:p>
                      <a:pPr algn="l" fontAlgn="ctr"/>
                      <a:r>
                        <a:rPr lang="en-US" sz="700" b="1" i="0" u="none" strike="noStrike">
                          <a:solidFill>
                            <a:srgbClr val="FFFFFF"/>
                          </a:solidFill>
                          <a:effectLst/>
                          <a:latin typeface="Arial" panose="020B0604020202020204" pitchFamily="34" charset="0"/>
                        </a:rPr>
                        <a:t>WEDNESDAY</a:t>
                      </a:r>
                    </a:p>
                  </a:txBody>
                  <a:tcPr marL="91723" marR="6115" marT="611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3D5821"/>
                    </a:solidFill>
                  </a:tcPr>
                </a:tc>
                <a:tc>
                  <a:txBody>
                    <a:bodyPr/>
                    <a:lstStyle/>
                    <a:p>
                      <a:pPr algn="l" fontAlgn="ctr"/>
                      <a:r>
                        <a:rPr lang="en-US" sz="700" b="1" i="0" u="none" strike="noStrike">
                          <a:solidFill>
                            <a:srgbClr val="FFFFFF"/>
                          </a:solidFill>
                          <a:effectLst/>
                          <a:latin typeface="Arial" panose="020B0604020202020204" pitchFamily="34" charset="0"/>
                        </a:rPr>
                        <a:t>THURSDAY</a:t>
                      </a:r>
                    </a:p>
                  </a:txBody>
                  <a:tcPr marL="91723" marR="6115" marT="611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257670"/>
                    </a:solidFill>
                  </a:tcPr>
                </a:tc>
                <a:tc>
                  <a:txBody>
                    <a:bodyPr/>
                    <a:lstStyle/>
                    <a:p>
                      <a:pPr algn="l" fontAlgn="ctr"/>
                      <a:r>
                        <a:rPr lang="en-US" sz="700" b="1" i="0" u="none" strike="noStrike">
                          <a:solidFill>
                            <a:srgbClr val="FFFFFF"/>
                          </a:solidFill>
                          <a:effectLst/>
                          <a:latin typeface="Arial" panose="020B0604020202020204" pitchFamily="34" charset="0"/>
                        </a:rPr>
                        <a:t>FRIDAY</a:t>
                      </a:r>
                    </a:p>
                  </a:txBody>
                  <a:tcPr marL="91723" marR="6115" marT="611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3D5821"/>
                    </a:solidFill>
                  </a:tcPr>
                </a:tc>
                <a:tc>
                  <a:txBody>
                    <a:bodyPr/>
                    <a:lstStyle/>
                    <a:p>
                      <a:pPr algn="l" fontAlgn="ctr"/>
                      <a:r>
                        <a:rPr lang="en-US" sz="700" b="1" i="0" u="none" strike="noStrike">
                          <a:solidFill>
                            <a:srgbClr val="FFFFFF"/>
                          </a:solidFill>
                          <a:effectLst/>
                          <a:latin typeface="Arial" panose="020B0604020202020204" pitchFamily="34" charset="0"/>
                        </a:rPr>
                        <a:t>SATURDAY</a:t>
                      </a:r>
                    </a:p>
                  </a:txBody>
                  <a:tcPr marL="91723" marR="6115" marT="611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257670"/>
                    </a:solidFill>
                  </a:tcPr>
                </a:tc>
                <a:tc>
                  <a:txBody>
                    <a:bodyPr/>
                    <a:lstStyle/>
                    <a:p>
                      <a:pPr algn="l" fontAlgn="ctr"/>
                      <a:r>
                        <a:rPr lang="en-US" sz="700" b="1" i="0" u="none" strike="noStrike">
                          <a:solidFill>
                            <a:srgbClr val="FFFFFF"/>
                          </a:solidFill>
                          <a:effectLst/>
                          <a:latin typeface="Arial" panose="020B0604020202020204" pitchFamily="34" charset="0"/>
                        </a:rPr>
                        <a:t>SUNDAY</a:t>
                      </a:r>
                    </a:p>
                  </a:txBody>
                  <a:tcPr marL="91723" marR="6115" marT="611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3D5821"/>
                    </a:solidFill>
                  </a:tcPr>
                </a:tc>
                <a:extLst>
                  <a:ext uri="{0D108BD9-81ED-4DB2-BD59-A6C34878D82A}">
                    <a16:rowId xmlns:a16="http://schemas.microsoft.com/office/drawing/2014/main" val="205159982"/>
                  </a:ext>
                </a:extLst>
              </a:tr>
              <a:tr h="213011">
                <a:tc>
                  <a:txBody>
                    <a:bodyPr/>
                    <a:lstStyle/>
                    <a:p>
                      <a:pPr algn="l" fontAlgn="ctr"/>
                      <a:r>
                        <a:rPr lang="en-US" sz="1000" b="0" i="0" u="none" strike="noStrike">
                          <a:solidFill>
                            <a:srgbClr val="000000"/>
                          </a:solidFill>
                          <a:effectLst/>
                          <a:latin typeface="Trebuchet MS" panose="020B0603020202020204" pitchFamily="34" charset="0"/>
                        </a:rPr>
                        <a:t>01</a:t>
                      </a:r>
                    </a:p>
                  </a:txBody>
                  <a:tcPr marL="91723" marR="6115" marT="611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02</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03</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04</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05</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06</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07</a:t>
                      </a:r>
                    </a:p>
                  </a:txBody>
                  <a:tcPr marL="91723" marR="6115" marT="611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1965921704"/>
                  </a:ext>
                </a:extLst>
              </a:tr>
              <a:tr h="600597">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solidFill>
                            <a:srgbClr val="FF0000"/>
                          </a:solidFill>
                          <a:effectLst/>
                          <a:latin typeface="Arial" panose="020B0604020202020204" pitchFamily="34" charset="0"/>
                        </a:rPr>
                        <a:t>10:00 PAL Field Trip:  HPD Stables             4:15 p.m. Basketball w/Core Kids</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25735845"/>
                  </a:ext>
                </a:extLst>
              </a:tr>
              <a:tr h="213011">
                <a:tc>
                  <a:txBody>
                    <a:bodyPr/>
                    <a:lstStyle/>
                    <a:p>
                      <a:pPr algn="l" fontAlgn="ctr"/>
                      <a:r>
                        <a:rPr lang="en-US" sz="1000" b="0" i="0" u="none" strike="noStrike">
                          <a:solidFill>
                            <a:srgbClr val="000000"/>
                          </a:solidFill>
                          <a:effectLst/>
                          <a:latin typeface="Trebuchet MS" panose="020B0603020202020204" pitchFamily="34" charset="0"/>
                        </a:rPr>
                        <a:t>08</a:t>
                      </a:r>
                    </a:p>
                  </a:txBody>
                  <a:tcPr marL="91723" marR="6115" marT="611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09</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10</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11</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12</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13</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14</a:t>
                      </a:r>
                    </a:p>
                  </a:txBody>
                  <a:tcPr marL="91723" marR="6115" marT="611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4218670083"/>
                  </a:ext>
                </a:extLst>
              </a:tr>
              <a:tr h="606752">
                <a:tc>
                  <a:txBody>
                    <a:bodyPr/>
                    <a:lstStyle/>
                    <a:p>
                      <a:pPr algn="l" fontAlgn="t"/>
                      <a:r>
                        <a:rPr lang="en-US" sz="600" b="0" i="0" u="none" strike="noStrike">
                          <a:solidFill>
                            <a:srgbClr val="FF0000"/>
                          </a:solidFill>
                          <a:effectLst/>
                          <a:latin typeface="Arial" panose="020B0604020202020204" pitchFamily="34" charset="0"/>
                        </a:rPr>
                        <a:t>10:00 PAL Field Trip: Houston Zoo 6:00 p.m. Lake Houston YMCA Adaptive             </a:t>
                      </a:r>
                    </a:p>
                  </a:txBody>
                  <a:tcPr marL="91723" marR="6115" marT="6115"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effectLst/>
                          <a:latin typeface="Arial" panose="020B0604020202020204" pitchFamily="34" charset="0"/>
                        </a:rPr>
                        <a:t>7 a.m. Matt </a:t>
                      </a:r>
                      <a:r>
                        <a:rPr lang="en-US" sz="600" b="0" i="0" u="none" strike="noStrike" dirty="0" err="1">
                          <a:effectLst/>
                          <a:latin typeface="Arial" panose="020B0604020202020204" pitchFamily="34" charset="0"/>
                        </a:rPr>
                        <a:t>Musil's</a:t>
                      </a:r>
                      <a:r>
                        <a:rPr lang="en-US" sz="600" b="0" i="0" u="none" strike="noStrike" dirty="0">
                          <a:effectLst/>
                          <a:latin typeface="Arial" panose="020B0604020202020204" pitchFamily="34" charset="0"/>
                        </a:rPr>
                        <a:t> Hoops for Kids Baseball</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effectLst/>
                          <a:latin typeface="Arial" panose="020B0604020202020204" pitchFamily="34" charset="0"/>
                        </a:rPr>
                        <a:t>7 a.m. Matt Musil's Hoops for Kids Baseball   4:15 p.m. Basketball w/Core Kids</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effectLst/>
                          <a:latin typeface="Arial" panose="020B0604020202020204" pitchFamily="34" charset="0"/>
                        </a:rPr>
                        <a:t>7 a.m. Matt Musil's Hoops for Kids Baseball</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solidFill>
                            <a:srgbClr val="FF0000"/>
                          </a:solidFill>
                          <a:effectLst/>
                          <a:latin typeface="Arial" panose="020B0604020202020204" pitchFamily="34" charset="0"/>
                        </a:rPr>
                        <a:t>1 p.m. Water World (YMCA Lake Houston)</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80544301"/>
                  </a:ext>
                </a:extLst>
              </a:tr>
              <a:tr h="213011">
                <a:tc>
                  <a:txBody>
                    <a:bodyPr/>
                    <a:lstStyle/>
                    <a:p>
                      <a:pPr algn="l" fontAlgn="ctr"/>
                      <a:r>
                        <a:rPr lang="en-US" sz="1000" b="0" i="0" u="none" strike="noStrike">
                          <a:solidFill>
                            <a:srgbClr val="000000"/>
                          </a:solidFill>
                          <a:effectLst/>
                          <a:latin typeface="Trebuchet MS" panose="020B0603020202020204" pitchFamily="34" charset="0"/>
                        </a:rPr>
                        <a:t>15</a:t>
                      </a:r>
                    </a:p>
                  </a:txBody>
                  <a:tcPr marL="91723" marR="6115" marT="611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16</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17</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18</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19</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20</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21</a:t>
                      </a:r>
                    </a:p>
                  </a:txBody>
                  <a:tcPr marL="91723" marR="6115" marT="611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3208175612"/>
                  </a:ext>
                </a:extLst>
              </a:tr>
              <a:tr h="600597">
                <a:tc>
                  <a:txBody>
                    <a:bodyPr/>
                    <a:lstStyle/>
                    <a:p>
                      <a:pPr algn="l" fontAlgn="t"/>
                      <a:r>
                        <a:rPr lang="en-US" sz="600" b="0" i="0" u="none" strike="noStrike">
                          <a:effectLst/>
                          <a:latin typeface="Arial" panose="020B0604020202020204" pitchFamily="34" charset="0"/>
                        </a:rPr>
                        <a:t>6 p.m. Lake Houston YMCA Adaptive Basketball</a:t>
                      </a:r>
                    </a:p>
                  </a:txBody>
                  <a:tcPr marL="91723" marR="6115" marT="6115"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solidFill>
                            <a:srgbClr val="000000"/>
                          </a:solidFill>
                          <a:effectLst/>
                          <a:latin typeface="Arial" panose="020B0604020202020204" pitchFamily="34" charset="0"/>
                        </a:rPr>
                        <a:t>4:15 p.m. Basketball w/Core Kids</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07801412"/>
                  </a:ext>
                </a:extLst>
              </a:tr>
              <a:tr h="213011">
                <a:tc>
                  <a:txBody>
                    <a:bodyPr/>
                    <a:lstStyle/>
                    <a:p>
                      <a:pPr algn="l" fontAlgn="ctr"/>
                      <a:r>
                        <a:rPr lang="en-US" sz="600" b="0" i="0" u="none" strike="noStrike">
                          <a:solidFill>
                            <a:srgbClr val="000000"/>
                          </a:solidFill>
                          <a:effectLst/>
                          <a:latin typeface="Trebuchet MS" panose="020B0603020202020204" pitchFamily="34" charset="0"/>
                        </a:rPr>
                        <a:t>22</a:t>
                      </a:r>
                    </a:p>
                  </a:txBody>
                  <a:tcPr marL="91723" marR="6115" marT="611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600" b="0" i="0" u="none" strike="noStrike">
                          <a:solidFill>
                            <a:srgbClr val="000000"/>
                          </a:solidFill>
                          <a:effectLst/>
                          <a:latin typeface="Trebuchet MS" panose="020B0603020202020204" pitchFamily="34" charset="0"/>
                        </a:rPr>
                        <a:t>23</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600" b="0" i="0" u="none" strike="noStrike">
                          <a:solidFill>
                            <a:srgbClr val="000000"/>
                          </a:solidFill>
                          <a:effectLst/>
                          <a:latin typeface="Trebuchet MS" panose="020B0603020202020204" pitchFamily="34" charset="0"/>
                        </a:rPr>
                        <a:t>24</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600" b="0" i="0" u="none" strike="noStrike">
                          <a:solidFill>
                            <a:srgbClr val="000000"/>
                          </a:solidFill>
                          <a:effectLst/>
                          <a:latin typeface="Trebuchet MS" panose="020B0603020202020204" pitchFamily="34" charset="0"/>
                        </a:rPr>
                        <a:t>25</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600" b="0" i="0" u="none" strike="noStrike">
                          <a:solidFill>
                            <a:srgbClr val="000000"/>
                          </a:solidFill>
                          <a:effectLst/>
                          <a:latin typeface="Trebuchet MS" panose="020B0603020202020204" pitchFamily="34" charset="0"/>
                        </a:rPr>
                        <a:t>26</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600" b="0" i="0" u="none" strike="noStrike">
                          <a:solidFill>
                            <a:srgbClr val="000000"/>
                          </a:solidFill>
                          <a:effectLst/>
                          <a:latin typeface="Trebuchet MS" panose="020B0603020202020204" pitchFamily="34" charset="0"/>
                        </a:rPr>
                        <a:t>27</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28</a:t>
                      </a:r>
                    </a:p>
                  </a:txBody>
                  <a:tcPr marL="91723" marR="6115" marT="611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4281752889"/>
                  </a:ext>
                </a:extLst>
              </a:tr>
              <a:tr h="600597">
                <a:tc>
                  <a:txBody>
                    <a:bodyPr/>
                    <a:lstStyle/>
                    <a:p>
                      <a:pPr algn="l" fontAlgn="t"/>
                      <a:r>
                        <a:rPr lang="en-US" sz="600" b="0" i="0" u="none" strike="noStrike">
                          <a:solidFill>
                            <a:srgbClr val="FF0000"/>
                          </a:solidFill>
                          <a:effectLst/>
                          <a:latin typeface="Arial" panose="020B0604020202020204" pitchFamily="34" charset="0"/>
                        </a:rPr>
                        <a:t>9 a.m. Houston Zoo  6 p.m. Lake Houston YMCA Adaptive Basketball</a:t>
                      </a:r>
                    </a:p>
                  </a:txBody>
                  <a:tcPr marL="91723" marR="6115" marT="6115"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FF0000"/>
                          </a:solidFill>
                          <a:effectLst/>
                          <a:latin typeface="Arial" panose="020B0604020202020204" pitchFamily="34" charset="0"/>
                        </a:rPr>
                        <a:t>8 a.m. Assist Ron Pull Cars &amp; Bike    11 a.m. Basketball (Spring B&amp;G Club)</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FF0000"/>
                          </a:solidFill>
                          <a:effectLst/>
                          <a:latin typeface="Arial" panose="020B0604020202020204" pitchFamily="34" charset="0"/>
                        </a:rPr>
                        <a:t>9:30 a.m. </a:t>
                      </a:r>
                      <a:r>
                        <a:rPr lang="en-US" sz="600" b="0" i="0" u="none" strike="noStrike" dirty="0" err="1">
                          <a:solidFill>
                            <a:srgbClr val="FF0000"/>
                          </a:solidFill>
                          <a:effectLst/>
                          <a:latin typeface="Arial" panose="020B0604020202020204" pitchFamily="34" charset="0"/>
                        </a:rPr>
                        <a:t>Greenspoint</a:t>
                      </a:r>
                      <a:r>
                        <a:rPr lang="en-US" sz="600" b="0" i="0" u="none" strike="noStrike" dirty="0">
                          <a:solidFill>
                            <a:srgbClr val="FF0000"/>
                          </a:solidFill>
                          <a:effectLst/>
                          <a:latin typeface="Arial" panose="020B0604020202020204" pitchFamily="34" charset="0"/>
                        </a:rPr>
                        <a:t> Summer Camp (Safety/Interaction with Police</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effectLst/>
                          <a:latin typeface="Arial" panose="020B0604020202020204" pitchFamily="34" charset="0"/>
                        </a:rPr>
                        <a:t>5:30 p.m. Tip a Cop Special Olympics</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337207542"/>
                  </a:ext>
                </a:extLst>
              </a:tr>
              <a:tr h="213011">
                <a:tc>
                  <a:txBody>
                    <a:bodyPr/>
                    <a:lstStyle/>
                    <a:p>
                      <a:pPr algn="l" fontAlgn="ctr"/>
                      <a:r>
                        <a:rPr lang="en-US" sz="1000" b="0" i="0" u="none" strike="noStrike">
                          <a:solidFill>
                            <a:srgbClr val="000000"/>
                          </a:solidFill>
                          <a:effectLst/>
                          <a:latin typeface="Trebuchet MS" panose="020B0603020202020204" pitchFamily="34" charset="0"/>
                        </a:rPr>
                        <a:t>29</a:t>
                      </a:r>
                    </a:p>
                  </a:txBody>
                  <a:tcPr marL="91723" marR="6115" marT="611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30</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000000"/>
                          </a:solidFill>
                          <a:effectLst/>
                          <a:latin typeface="Trebuchet MS" panose="020B0603020202020204" pitchFamily="34" charset="0"/>
                        </a:rPr>
                        <a:t>31</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747474"/>
                          </a:solidFill>
                          <a:effectLst/>
                          <a:latin typeface="Trebuchet MS" panose="020B0603020202020204" pitchFamily="34" charset="0"/>
                        </a:rPr>
                        <a:t>01</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747474"/>
                          </a:solidFill>
                          <a:effectLst/>
                          <a:latin typeface="Trebuchet MS" panose="020B0603020202020204" pitchFamily="34" charset="0"/>
                        </a:rPr>
                        <a:t>02</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747474"/>
                          </a:solidFill>
                          <a:effectLst/>
                          <a:latin typeface="Trebuchet MS" panose="020B0603020202020204" pitchFamily="34" charset="0"/>
                        </a:rPr>
                        <a:t>03</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747474"/>
                          </a:solidFill>
                          <a:effectLst/>
                          <a:latin typeface="Trebuchet MS" panose="020B0603020202020204" pitchFamily="34" charset="0"/>
                        </a:rPr>
                        <a:t>04</a:t>
                      </a:r>
                    </a:p>
                  </a:txBody>
                  <a:tcPr marL="91723" marR="6115" marT="611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471240776"/>
                  </a:ext>
                </a:extLst>
              </a:tr>
              <a:tr h="608605">
                <a:tc>
                  <a:txBody>
                    <a:bodyPr/>
                    <a:lstStyle/>
                    <a:p>
                      <a:pPr algn="l" fontAlgn="t"/>
                      <a:r>
                        <a:rPr lang="en-US" sz="700" b="0" i="0" u="none" strike="noStrike">
                          <a:solidFill>
                            <a:srgbClr val="000000"/>
                          </a:solidFill>
                          <a:effectLst/>
                          <a:latin typeface="Arial" panose="020B0604020202020204" pitchFamily="34" charset="0"/>
                        </a:rPr>
                        <a:t>6 p.m. Lake Houston YMCA Adaptive Basketball</a:t>
                      </a:r>
                    </a:p>
                  </a:txBody>
                  <a:tcPr marL="91723" marR="6115" marT="6115"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4:15 p.m. Basketball w/Core Kids</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54187991"/>
                  </a:ext>
                </a:extLst>
              </a:tr>
              <a:tr h="213011">
                <a:tc>
                  <a:txBody>
                    <a:bodyPr/>
                    <a:lstStyle/>
                    <a:p>
                      <a:pPr algn="l" fontAlgn="ctr"/>
                      <a:r>
                        <a:rPr lang="en-US" sz="1000" b="0" i="0" u="none" strike="noStrike">
                          <a:solidFill>
                            <a:srgbClr val="747474"/>
                          </a:solidFill>
                          <a:effectLst/>
                          <a:latin typeface="Trebuchet MS" panose="020B0603020202020204" pitchFamily="34" charset="0"/>
                        </a:rPr>
                        <a:t>05</a:t>
                      </a:r>
                    </a:p>
                  </a:txBody>
                  <a:tcPr marL="91723" marR="6115" marT="611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1000" b="0" i="0" u="none" strike="noStrike">
                          <a:solidFill>
                            <a:srgbClr val="747474"/>
                          </a:solidFill>
                          <a:effectLst/>
                          <a:latin typeface="Trebuchet MS" panose="020B0603020202020204" pitchFamily="34" charset="0"/>
                        </a:rPr>
                        <a:t>06</a:t>
                      </a:r>
                    </a:p>
                  </a:txBody>
                  <a:tcPr marL="91723" marR="6115" marT="611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en-US" sz="700" b="0" i="0" u="none" strike="noStrike">
                          <a:effectLst/>
                          <a:latin typeface="Trebuchet MS" panose="020B0603020202020204" pitchFamily="34" charset="0"/>
                        </a:rPr>
                        <a:t>Notes:</a:t>
                      </a:r>
                    </a:p>
                  </a:txBody>
                  <a:tcPr marL="91723" marR="6115" marT="611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8562706"/>
                  </a:ext>
                </a:extLst>
              </a:tr>
              <a:tr h="680676">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a:noFill/>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700" b="0" i="0" u="none" strike="noStrike">
                          <a:solidFill>
                            <a:srgbClr val="000000"/>
                          </a:solidFill>
                          <a:effectLst/>
                          <a:latin typeface="Arial" panose="020B0604020202020204" pitchFamily="34" charset="0"/>
                        </a:rPr>
                        <a:t> </a:t>
                      </a:r>
                    </a:p>
                  </a:txBody>
                  <a:tcPr marL="91723" marR="6115" marT="611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gridSpan="5">
                  <a:txBody>
                    <a:bodyPr/>
                    <a:lstStyle/>
                    <a:p>
                      <a:pPr algn="l" fontAlgn="t"/>
                      <a:r>
                        <a:rPr lang="en-US" sz="700" b="0" i="0" u="none" strike="noStrike" dirty="0">
                          <a:solidFill>
                            <a:srgbClr val="000000"/>
                          </a:solidFill>
                          <a:effectLst/>
                          <a:latin typeface="Trebuchet MS" panose="020B0603020202020204" pitchFamily="34" charset="0"/>
                        </a:rPr>
                        <a:t>July 24th Basketball with Core Kids Basketball every Wednesday at </a:t>
                      </a:r>
                      <a:r>
                        <a:rPr lang="en-US" sz="700" b="0" i="0" u="none" strike="noStrike" dirty="0" err="1">
                          <a:solidFill>
                            <a:srgbClr val="000000"/>
                          </a:solidFill>
                          <a:effectLst/>
                          <a:latin typeface="Trebuchet MS" panose="020B0603020202020204" pitchFamily="34" charset="0"/>
                        </a:rPr>
                        <a:t>Creekwood</a:t>
                      </a:r>
                      <a:r>
                        <a:rPr lang="en-US" sz="700" b="0" i="0" u="none" strike="noStrike" dirty="0">
                          <a:solidFill>
                            <a:srgbClr val="000000"/>
                          </a:solidFill>
                          <a:effectLst/>
                          <a:latin typeface="Trebuchet MS" panose="020B0603020202020204" pitchFamily="34" charset="0"/>
                        </a:rPr>
                        <a:t> Middle School</a:t>
                      </a:r>
                    </a:p>
                  </a:txBody>
                  <a:tcPr marL="91723" marR="6115" marT="6115" marB="0">
                    <a:lnL w="6350" cap="flat" cmpd="sng" algn="ctr">
                      <a:solidFill>
                        <a:srgbClr val="D9D9D9"/>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1771181"/>
                  </a:ext>
                </a:extLst>
              </a:tr>
            </a:tbl>
          </a:graphicData>
        </a:graphic>
      </p:graphicFrame>
      <p:sp>
        <p:nvSpPr>
          <p:cNvPr id="2" name="Footer Placeholder 1"/>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C7B314B2-D317-4657-90E9-1BFB24182A0C}"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25</a:t>
            </a:fld>
            <a:endParaRPr lang="en-US" dirty="0"/>
          </a:p>
        </p:txBody>
      </p:sp>
    </p:spTree>
    <p:extLst>
      <p:ext uri="{BB962C8B-B14F-4D97-AF65-F5344CB8AC3E}">
        <p14:creationId xmlns:p14="http://schemas.microsoft.com/office/powerpoint/2010/main" val="3177375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809" y="0"/>
            <a:ext cx="10536382" cy="2062103"/>
          </a:xfrm>
          <a:prstGeom prst="rect">
            <a:avLst/>
          </a:prstGeom>
        </p:spPr>
        <p:txBody>
          <a:bodyPr wrap="square">
            <a:spAutoFit/>
          </a:bodyPr>
          <a:lstStyle/>
          <a:p>
            <a:pPr algn="ctr"/>
            <a:r>
              <a:rPr lang="en-US" sz="4400" b="1" dirty="0" smtClean="0">
                <a:latin typeface="+mj-lt"/>
              </a:rPr>
              <a:t>North Patrol</a:t>
            </a:r>
            <a:r>
              <a:rPr lang="en-US" sz="2800" b="1" dirty="0"/>
              <a:t/>
            </a:r>
            <a:br>
              <a:rPr lang="en-US" sz="2800" b="1" dirty="0"/>
            </a:br>
            <a:r>
              <a:rPr lang="en-US" sz="2800" dirty="0" smtClean="0"/>
              <a:t>Natasha Myers</a:t>
            </a:r>
            <a:r>
              <a:rPr lang="en-US" sz="2800" dirty="0"/>
              <a:t/>
            </a:r>
            <a:br>
              <a:rPr lang="en-US" sz="2800" dirty="0"/>
            </a:br>
            <a:r>
              <a:rPr lang="en-US" sz="2800" dirty="0"/>
              <a:t>Core Kids </a:t>
            </a:r>
            <a:r>
              <a:rPr lang="en-US" sz="2800" dirty="0" smtClean="0"/>
              <a:t>– Seven (7)</a:t>
            </a: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66" y="1787429"/>
            <a:ext cx="3699448" cy="27745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4583875" y="2205226"/>
            <a:ext cx="741020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Three </a:t>
            </a:r>
            <a:r>
              <a:rPr lang="en-US" sz="2400" dirty="0">
                <a:effectLst>
                  <a:outerShdw blurRad="38100" dist="38100" dir="2700000" algn="tl">
                    <a:srgbClr val="000000">
                      <a:alpha val="43137"/>
                    </a:srgbClr>
                  </a:outerShdw>
                </a:effectLst>
              </a:rPr>
              <a:t>(</a:t>
            </a:r>
            <a:r>
              <a:rPr lang="en-US" sz="2400" dirty="0" smtClean="0">
                <a:effectLst>
                  <a:outerShdw blurRad="38100" dist="38100" dir="2700000" algn="tl">
                    <a:srgbClr val="000000">
                      <a:alpha val="43137"/>
                    </a:srgbClr>
                  </a:outerShdw>
                </a:effectLst>
              </a:rPr>
              <a:t>3)                   5 Summer Camps</a:t>
            </a:r>
          </a:p>
          <a:p>
            <a:endParaRPr lang="en-US" sz="24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Eleven (11) </a:t>
            </a:r>
          </a:p>
        </p:txBody>
      </p:sp>
      <p:pic>
        <p:nvPicPr>
          <p:cNvPr id="7"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B07CBD20-B6DC-443D-8124-B40DEC75AF3C}"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26</a:t>
            </a:fld>
            <a:endParaRPr lang="en-US" dirty="0"/>
          </a:p>
        </p:txBody>
      </p:sp>
    </p:spTree>
    <p:extLst>
      <p:ext uri="{BB962C8B-B14F-4D97-AF65-F5344CB8AC3E}">
        <p14:creationId xmlns:p14="http://schemas.microsoft.com/office/powerpoint/2010/main" val="4219552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40043105"/>
              </p:ext>
            </p:extLst>
          </p:nvPr>
        </p:nvGraphicFramePr>
        <p:xfrm>
          <a:off x="1366838" y="676274"/>
          <a:ext cx="9458325" cy="5797261"/>
        </p:xfrm>
        <a:graphic>
          <a:graphicData uri="http://schemas.openxmlformats.org/presentationml/2006/ole">
            <mc:AlternateContent xmlns:mc="http://schemas.openxmlformats.org/markup-compatibility/2006">
              <mc:Choice xmlns:v="urn:schemas-microsoft-com:vml" Requires="v">
                <p:oleObj spid="_x0000_s4155" name="Worksheet" r:id="rId3" imgW="9458433" imgH="5505335" progId="Excel.Sheet.12">
                  <p:embed/>
                </p:oleObj>
              </mc:Choice>
              <mc:Fallback>
                <p:oleObj name="Worksheet" r:id="rId3" imgW="9458433" imgH="5505335" progId="Excel.Sheet.12">
                  <p:embed/>
                  <p:pic>
                    <p:nvPicPr>
                      <p:cNvPr id="0" name=""/>
                      <p:cNvPicPr/>
                      <p:nvPr/>
                    </p:nvPicPr>
                    <p:blipFill>
                      <a:blip r:embed="rId4"/>
                      <a:stretch>
                        <a:fillRect/>
                      </a:stretch>
                    </p:blipFill>
                    <p:spPr>
                      <a:xfrm>
                        <a:off x="1366838" y="676274"/>
                        <a:ext cx="9458325" cy="5797261"/>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06CA343-C713-407F-AB3A-BB72A13C80DE}"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27</a:t>
            </a:fld>
            <a:endParaRPr lang="en-US" dirty="0"/>
          </a:p>
        </p:txBody>
      </p:sp>
    </p:spTree>
    <p:extLst>
      <p:ext uri="{BB962C8B-B14F-4D97-AF65-F5344CB8AC3E}">
        <p14:creationId xmlns:p14="http://schemas.microsoft.com/office/powerpoint/2010/main" val="3283106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8590" y="25049"/>
            <a:ext cx="10536382" cy="2062103"/>
          </a:xfrm>
          <a:prstGeom prst="rect">
            <a:avLst/>
          </a:prstGeom>
        </p:spPr>
        <p:txBody>
          <a:bodyPr wrap="square">
            <a:spAutoFit/>
          </a:bodyPr>
          <a:lstStyle/>
          <a:p>
            <a:pPr algn="ctr"/>
            <a:r>
              <a:rPr lang="en-US" sz="4400" b="1" dirty="0" smtClean="0">
                <a:latin typeface="+mj-lt"/>
              </a:rPr>
              <a:t>North Belt Patrol</a:t>
            </a:r>
            <a:r>
              <a:rPr lang="en-US" sz="2800" b="1" dirty="0"/>
              <a:t/>
            </a:r>
            <a:br>
              <a:rPr lang="en-US" sz="2800" b="1" dirty="0"/>
            </a:br>
            <a:r>
              <a:rPr lang="en-US" sz="2800" dirty="0" smtClean="0"/>
              <a:t>Dustin Bearden</a:t>
            </a:r>
            <a:r>
              <a:rPr lang="en-US" sz="2800" dirty="0"/>
              <a:t/>
            </a:r>
            <a:br>
              <a:rPr lang="en-US" sz="2800" dirty="0"/>
            </a:br>
            <a:r>
              <a:rPr lang="en-US" sz="2800" dirty="0"/>
              <a:t>Core Kids </a:t>
            </a:r>
            <a:r>
              <a:rPr lang="en-US" sz="2800" dirty="0" smtClean="0"/>
              <a:t>– Eighteen (18)</a:t>
            </a:r>
            <a:r>
              <a:rPr lang="en-US" sz="2800" dirty="0"/>
              <a:t/>
            </a:r>
            <a:br>
              <a:rPr lang="en-US" sz="2800" dirty="0"/>
            </a:br>
            <a:endParaRPr lang="en-US" sz="2800" dirty="0"/>
          </a:p>
        </p:txBody>
      </p:sp>
      <p:sp>
        <p:nvSpPr>
          <p:cNvPr id="3" name="Content Placeholder 2"/>
          <p:cNvSpPr txBox="1">
            <a:spLocks/>
          </p:cNvSpPr>
          <p:nvPr/>
        </p:nvSpPr>
        <p:spPr>
          <a:xfrm>
            <a:off x="848590" y="2878282"/>
            <a:ext cx="3842163" cy="35376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598" y="1962322"/>
            <a:ext cx="4366145" cy="32746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Rectangle 9"/>
          <p:cNvSpPr/>
          <p:nvPr/>
        </p:nvSpPr>
        <p:spPr>
          <a:xfrm>
            <a:off x="5419075" y="2148853"/>
            <a:ext cx="6658758" cy="1569660"/>
          </a:xfrm>
          <a:prstGeom prst="rect">
            <a:avLst/>
          </a:prstGeom>
        </p:spPr>
        <p:txBody>
          <a:bodyPr wrap="square">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a:t>
            </a:r>
            <a:r>
              <a:rPr lang="en-US" sz="2400" dirty="0">
                <a:effectLst>
                  <a:outerShdw blurRad="38100" dist="38100" dir="2700000" algn="tl">
                    <a:srgbClr val="000000">
                      <a:alpha val="43137"/>
                    </a:srgbClr>
                  </a:outerShdw>
                </a:effectLst>
              </a:rPr>
              <a:t>- Two (2) </a:t>
            </a:r>
            <a:r>
              <a:rPr lang="en-US" sz="2400" dirty="0" smtClean="0">
                <a:effectLst>
                  <a:outerShdw blurRad="38100" dist="38100" dir="2700000" algn="tl">
                    <a:srgbClr val="000000">
                      <a:alpha val="43137"/>
                    </a:srgbClr>
                  </a:outerShdw>
                </a:effectLst>
              </a:rPr>
              <a:t>                  8 </a:t>
            </a:r>
            <a:r>
              <a:rPr lang="en-US" sz="2400" dirty="0">
                <a:effectLst>
                  <a:outerShdw blurRad="38100" dist="38100" dir="2700000" algn="tl">
                    <a:srgbClr val="000000">
                      <a:alpha val="43137"/>
                    </a:srgbClr>
                  </a:outerShdw>
                </a:effectLst>
              </a:rPr>
              <a:t>Summer </a:t>
            </a:r>
            <a:r>
              <a:rPr lang="en-US" sz="2400" dirty="0" smtClean="0">
                <a:effectLst>
                  <a:outerShdw blurRad="38100" dist="38100" dir="2700000" algn="tl">
                    <a:srgbClr val="000000">
                      <a:alpha val="43137"/>
                    </a:srgbClr>
                  </a:outerShdw>
                </a:effectLst>
              </a:rPr>
              <a:t>Camps</a:t>
            </a:r>
          </a:p>
          <a:p>
            <a:endParaRPr lang="en-US" sz="2400"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Six (6) </a:t>
            </a:r>
          </a:p>
        </p:txBody>
      </p:sp>
      <p:pic>
        <p:nvPicPr>
          <p:cNvPr id="8"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8164779E-D326-493D-A8C2-BD03A45B713A}" type="datetime1">
              <a:rPr lang="en-US" smtClean="0"/>
              <a:t>8/8/2019</a:t>
            </a:fld>
            <a:endParaRPr lang="en-US" dirty="0"/>
          </a:p>
        </p:txBody>
      </p:sp>
      <p:sp>
        <p:nvSpPr>
          <p:cNvPr id="7" name="Slide Number Placeholder 6"/>
          <p:cNvSpPr>
            <a:spLocks noGrp="1"/>
          </p:cNvSpPr>
          <p:nvPr>
            <p:ph type="sldNum" sz="quarter" idx="12"/>
          </p:nvPr>
        </p:nvSpPr>
        <p:spPr/>
        <p:txBody>
          <a:bodyPr/>
          <a:lstStyle/>
          <a:p>
            <a:fld id="{ED884D11-14F5-4D26-9A4B-F23FFC164834}" type="slidenum">
              <a:rPr lang="en-US" smtClean="0"/>
              <a:t>28</a:t>
            </a:fld>
            <a:endParaRPr lang="en-US" dirty="0"/>
          </a:p>
        </p:txBody>
      </p:sp>
    </p:spTree>
    <p:extLst>
      <p:ext uri="{BB962C8B-B14F-4D97-AF65-F5344CB8AC3E}">
        <p14:creationId xmlns:p14="http://schemas.microsoft.com/office/powerpoint/2010/main" val="1725679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73387733"/>
              </p:ext>
            </p:extLst>
          </p:nvPr>
        </p:nvGraphicFramePr>
        <p:xfrm>
          <a:off x="776250" y="676275"/>
          <a:ext cx="10048913" cy="5849216"/>
        </p:xfrm>
        <a:graphic>
          <a:graphicData uri="http://schemas.openxmlformats.org/presentationml/2006/ole">
            <mc:AlternateContent xmlns:mc="http://schemas.openxmlformats.org/markup-compatibility/2006">
              <mc:Choice xmlns:v="urn:schemas-microsoft-com:vml" Requires="v">
                <p:oleObj spid="_x0000_s5176" name="Worksheet" r:id="rId3" imgW="9458433" imgH="5505335" progId="Excel.Sheet.12">
                  <p:embed/>
                </p:oleObj>
              </mc:Choice>
              <mc:Fallback>
                <p:oleObj name="Worksheet" r:id="rId3" imgW="9458433" imgH="5505335" progId="Excel.Sheet.12">
                  <p:embed/>
                  <p:pic>
                    <p:nvPicPr>
                      <p:cNvPr id="0" name=""/>
                      <p:cNvPicPr/>
                      <p:nvPr/>
                    </p:nvPicPr>
                    <p:blipFill>
                      <a:blip r:embed="rId4"/>
                      <a:stretch>
                        <a:fillRect/>
                      </a:stretch>
                    </p:blipFill>
                    <p:spPr>
                      <a:xfrm>
                        <a:off x="776250" y="676275"/>
                        <a:ext cx="10048913" cy="5849216"/>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4E3BDE4-FC4F-4E73-8E02-38F3A621E19A}"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29</a:t>
            </a:fld>
            <a:endParaRPr lang="en-US" dirty="0"/>
          </a:p>
        </p:txBody>
      </p:sp>
    </p:spTree>
    <p:extLst>
      <p:ext uri="{BB962C8B-B14F-4D97-AF65-F5344CB8AC3E}">
        <p14:creationId xmlns:p14="http://schemas.microsoft.com/office/powerpoint/2010/main" val="414822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Formation of Police Activities League/Greater Houston Police Activities League</a:t>
            </a:r>
          </a:p>
        </p:txBody>
      </p:sp>
      <p:sp>
        <p:nvSpPr>
          <p:cNvPr id="3" name="Content Placeholder 2"/>
          <p:cNvSpPr>
            <a:spLocks noGrp="1"/>
          </p:cNvSpPr>
          <p:nvPr>
            <p:ph sz="half" idx="1"/>
          </p:nvPr>
        </p:nvSpPr>
        <p:spPr>
          <a:xfrm>
            <a:off x="342981" y="1845080"/>
            <a:ext cx="5181600" cy="4351338"/>
          </a:xfrm>
        </p:spPr>
        <p:txBody>
          <a:bodyPr>
            <a:normAutofit fontScale="85000" lnSpcReduction="20000"/>
          </a:bodyPr>
          <a:lstStyle/>
          <a:p>
            <a:pPr lvl="0"/>
            <a:r>
              <a:rPr lang="en-US" sz="3300" dirty="0"/>
              <a:t>PAL was originally formed in 1983 by the Houston Area Exchange Club and then under Chief Lee P. Brown</a:t>
            </a:r>
          </a:p>
          <a:p>
            <a:pPr lvl="0"/>
            <a:r>
              <a:rPr lang="en-US" sz="3300" dirty="0"/>
              <a:t>In 2004, Mayor Bill White and Chief Harold </a:t>
            </a:r>
            <a:r>
              <a:rPr lang="en-US" sz="3300" dirty="0" err="1"/>
              <a:t>Hurtt</a:t>
            </a:r>
            <a:r>
              <a:rPr lang="en-US" sz="3300" dirty="0"/>
              <a:t> implemented a series of budget cuts in HPD, which resulted in the termination of HPD’s DARE Program, Explorer Post and PAL unit. </a:t>
            </a:r>
          </a:p>
          <a:p>
            <a:pPr lvl="0"/>
            <a:r>
              <a:rPr lang="en-US" sz="3300" dirty="0"/>
              <a:t>PAL was re-launched as GHPAL in 2017 under Chief Art Acevedo  </a:t>
            </a:r>
          </a:p>
          <a:p>
            <a:pPr marL="0" indent="0">
              <a:buNone/>
            </a:pPr>
            <a:endParaRPr lang="en-US" dirty="0"/>
          </a:p>
          <a:p>
            <a:endParaRPr lang="en-US" dirty="0"/>
          </a:p>
        </p:txBody>
      </p:sp>
      <p:sp>
        <p:nvSpPr>
          <p:cNvPr id="4" name="Content Placeholder 3"/>
          <p:cNvSpPr>
            <a:spLocks noGrp="1"/>
          </p:cNvSpPr>
          <p:nvPr>
            <p:ph sz="half" idx="2"/>
          </p:nvPr>
        </p:nvSpPr>
        <p:spPr>
          <a:xfrm>
            <a:off x="6544159" y="1850620"/>
            <a:ext cx="5181600" cy="4351338"/>
          </a:xfrm>
        </p:spPr>
        <p:txBody>
          <a:bodyPr>
            <a:normAutofit fontScale="85000" lnSpcReduction="20000"/>
          </a:bodyPr>
          <a:lstStyle/>
          <a:p>
            <a:pPr lvl="0"/>
            <a:r>
              <a:rPr lang="en-US" sz="3000" dirty="0"/>
              <a:t>GHPAL is a 501-C 3 Organization, with a GHPAL Foundation Board and members </a:t>
            </a:r>
          </a:p>
          <a:p>
            <a:pPr lvl="0"/>
            <a:r>
              <a:rPr lang="en-US" sz="3000" dirty="0"/>
              <a:t>GHPAL is a  citywide program, operated by 14 full-time GHPAL officers   </a:t>
            </a:r>
          </a:p>
          <a:p>
            <a:pPr lvl="0"/>
            <a:r>
              <a:rPr lang="en-US" sz="3000" dirty="0"/>
              <a:t>The GHPAL provides a safe and positive afterschool environment and summer curriculum to promote positive interactions with core members, but also other youth across the city, through programming and special events.  </a:t>
            </a:r>
          </a:p>
          <a:p>
            <a:endParaRPr lang="en-US" dirty="0"/>
          </a:p>
        </p:txBody>
      </p:sp>
      <p:sp>
        <p:nvSpPr>
          <p:cNvPr id="5" name="Footer Placeholder 4"/>
          <p:cNvSpPr>
            <a:spLocks noGrp="1"/>
          </p:cNvSpPr>
          <p:nvPr>
            <p:ph type="ftr" sz="quarter" idx="11"/>
          </p:nvPr>
        </p:nvSpPr>
        <p:spPr/>
        <p:txBody>
          <a:bodyPr/>
          <a:lstStyle/>
          <a:p>
            <a:endParaRPr lang="en-US" dirty="0"/>
          </a:p>
        </p:txBody>
      </p:sp>
      <p:pic>
        <p:nvPicPr>
          <p:cNvPr id="6" name="Picture 2" descr="GHPAL (Greater Houston Police Activities Leag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340"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40FB52CC-6146-4CB8-9DDC-01D9FCCD24BB}"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3</a:t>
            </a:fld>
            <a:endParaRPr lang="en-US" dirty="0"/>
          </a:p>
        </p:txBody>
      </p:sp>
    </p:spTree>
    <p:extLst>
      <p:ext uri="{BB962C8B-B14F-4D97-AF65-F5344CB8AC3E}">
        <p14:creationId xmlns:p14="http://schemas.microsoft.com/office/powerpoint/2010/main" val="386925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809" y="-37028"/>
            <a:ext cx="10536382" cy="2062103"/>
          </a:xfrm>
          <a:prstGeom prst="rect">
            <a:avLst/>
          </a:prstGeom>
        </p:spPr>
        <p:txBody>
          <a:bodyPr wrap="square">
            <a:spAutoFit/>
          </a:bodyPr>
          <a:lstStyle/>
          <a:p>
            <a:pPr algn="ctr"/>
            <a:r>
              <a:rPr lang="en-US" sz="4400" b="1" dirty="0" smtClean="0">
                <a:latin typeface="+mj-lt"/>
              </a:rPr>
              <a:t>Northeast Patrol</a:t>
            </a:r>
            <a:r>
              <a:rPr lang="en-US" sz="2800" b="1" dirty="0"/>
              <a:t/>
            </a:r>
            <a:br>
              <a:rPr lang="en-US" sz="2800" b="1" dirty="0"/>
            </a:br>
            <a:r>
              <a:rPr lang="en-US" sz="2800" dirty="0" smtClean="0"/>
              <a:t>Aurelia Aguilar</a:t>
            </a:r>
            <a:r>
              <a:rPr lang="en-US" sz="2800" dirty="0"/>
              <a:t/>
            </a:r>
            <a:br>
              <a:rPr lang="en-US" sz="2800" dirty="0"/>
            </a:br>
            <a:r>
              <a:rPr lang="en-US" sz="2800" dirty="0"/>
              <a:t>Core Kids </a:t>
            </a:r>
            <a:r>
              <a:rPr lang="en-US" sz="2800" dirty="0" smtClean="0"/>
              <a:t>– Eight (8)</a:t>
            </a: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309" y="1661143"/>
            <a:ext cx="4476409" cy="33573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5057372" y="2374831"/>
            <a:ext cx="704206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a:t>
            </a:r>
            <a:r>
              <a:rPr lang="en-US" sz="2400" dirty="0">
                <a:effectLst>
                  <a:outerShdw blurRad="38100" dist="38100" dir="2700000" algn="tl">
                    <a:srgbClr val="000000">
                      <a:alpha val="43137"/>
                    </a:srgbClr>
                  </a:outerShdw>
                </a:effectLst>
              </a:rPr>
              <a:t>– Four (4) </a:t>
            </a:r>
            <a:r>
              <a:rPr lang="en-US" sz="2400" dirty="0" smtClean="0">
                <a:effectLst>
                  <a:outerShdw blurRad="38100" dist="38100" dir="2700000" algn="tl">
                    <a:srgbClr val="000000">
                      <a:alpha val="43137"/>
                    </a:srgbClr>
                  </a:outerShdw>
                </a:effectLst>
              </a:rPr>
              <a:t>           13 </a:t>
            </a:r>
            <a:r>
              <a:rPr lang="en-US" sz="2400" dirty="0">
                <a:effectLst>
                  <a:outerShdw blurRad="38100" dist="38100" dir="2700000" algn="tl">
                    <a:srgbClr val="000000">
                      <a:alpha val="43137"/>
                    </a:srgbClr>
                  </a:outerShdw>
                </a:effectLst>
              </a:rPr>
              <a:t>Summer </a:t>
            </a:r>
            <a:r>
              <a:rPr lang="en-US" sz="2400" dirty="0" smtClean="0">
                <a:effectLst>
                  <a:outerShdw blurRad="38100" dist="38100" dir="2700000" algn="tl">
                    <a:srgbClr val="000000">
                      <a:alpha val="43137"/>
                    </a:srgbClr>
                  </a:outerShdw>
                </a:effectLst>
              </a:rPr>
              <a:t>Camp</a:t>
            </a:r>
          </a:p>
          <a:p>
            <a:endParaRPr lang="en-US" sz="2400"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Seven (7)</a:t>
            </a:r>
          </a:p>
        </p:txBody>
      </p:sp>
      <p:pic>
        <p:nvPicPr>
          <p:cNvPr id="7"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583045B9-6AF3-4092-BE0F-F6D98EF5C278}"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30</a:t>
            </a:fld>
            <a:endParaRPr lang="en-US" dirty="0"/>
          </a:p>
        </p:txBody>
      </p:sp>
    </p:spTree>
    <p:extLst>
      <p:ext uri="{BB962C8B-B14F-4D97-AF65-F5344CB8AC3E}">
        <p14:creationId xmlns:p14="http://schemas.microsoft.com/office/powerpoint/2010/main" val="176313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47974053"/>
              </p:ext>
            </p:extLst>
          </p:nvPr>
        </p:nvGraphicFramePr>
        <p:xfrm>
          <a:off x="654627" y="529936"/>
          <a:ext cx="10421945" cy="6066349"/>
        </p:xfrm>
        <a:graphic>
          <a:graphicData uri="http://schemas.openxmlformats.org/presentationml/2006/ole">
            <mc:AlternateContent xmlns:mc="http://schemas.openxmlformats.org/markup-compatibility/2006">
              <mc:Choice xmlns:v="urn:schemas-microsoft-com:vml" Requires="v">
                <p:oleObj spid="_x0000_s6198" name="Worksheet" r:id="rId3" imgW="9458433" imgH="5505335" progId="Excel.Sheet.12">
                  <p:embed/>
                </p:oleObj>
              </mc:Choice>
              <mc:Fallback>
                <p:oleObj name="Worksheet" r:id="rId3" imgW="9458433" imgH="5505335" progId="Excel.Sheet.12">
                  <p:embed/>
                  <p:pic>
                    <p:nvPicPr>
                      <p:cNvPr id="0" name=""/>
                      <p:cNvPicPr/>
                      <p:nvPr/>
                    </p:nvPicPr>
                    <p:blipFill>
                      <a:blip r:embed="rId4"/>
                      <a:stretch>
                        <a:fillRect/>
                      </a:stretch>
                    </p:blipFill>
                    <p:spPr>
                      <a:xfrm>
                        <a:off x="654627" y="529936"/>
                        <a:ext cx="10421945" cy="6066349"/>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5759DE9-1605-42FA-B2B4-C60E22A4F7CF}"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31</a:t>
            </a:fld>
            <a:endParaRPr lang="en-US" dirty="0"/>
          </a:p>
        </p:txBody>
      </p:sp>
    </p:spTree>
    <p:extLst>
      <p:ext uri="{BB962C8B-B14F-4D97-AF65-F5344CB8AC3E}">
        <p14:creationId xmlns:p14="http://schemas.microsoft.com/office/powerpoint/2010/main" val="3239181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356" y="0"/>
            <a:ext cx="10536382" cy="2062103"/>
          </a:xfrm>
          <a:prstGeom prst="rect">
            <a:avLst/>
          </a:prstGeom>
        </p:spPr>
        <p:txBody>
          <a:bodyPr wrap="square">
            <a:spAutoFit/>
          </a:bodyPr>
          <a:lstStyle/>
          <a:p>
            <a:pPr algn="ctr"/>
            <a:r>
              <a:rPr lang="en-US" sz="4400" b="1" dirty="0" smtClean="0">
                <a:latin typeface="+mj-lt"/>
              </a:rPr>
              <a:t>Clear Lake Patrol</a:t>
            </a:r>
            <a:r>
              <a:rPr lang="en-US" sz="4400" b="1" dirty="0">
                <a:latin typeface="+mj-lt"/>
              </a:rPr>
              <a:t/>
            </a:r>
            <a:br>
              <a:rPr lang="en-US" sz="4400" b="1" dirty="0">
                <a:latin typeface="+mj-lt"/>
              </a:rPr>
            </a:br>
            <a:r>
              <a:rPr lang="en-US" sz="2800" dirty="0" smtClean="0"/>
              <a:t>Anthony Triplett</a:t>
            </a:r>
            <a:r>
              <a:rPr lang="en-US" sz="2800" dirty="0"/>
              <a:t/>
            </a:r>
            <a:br>
              <a:rPr lang="en-US" sz="2800" dirty="0"/>
            </a:br>
            <a:r>
              <a:rPr lang="en-US" sz="2800" dirty="0"/>
              <a:t>Core Kids </a:t>
            </a:r>
            <a:r>
              <a:rPr lang="en-US" sz="2800" dirty="0" smtClean="0"/>
              <a:t>– Seven (7)</a:t>
            </a: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14" y="1894897"/>
            <a:ext cx="4606637" cy="34549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5285508" y="2503868"/>
            <a:ext cx="690649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a:t>
            </a:r>
            <a:r>
              <a:rPr lang="en-US" sz="2400" dirty="0">
                <a:effectLst>
                  <a:outerShdw blurRad="38100" dist="38100" dir="2700000" algn="tl">
                    <a:srgbClr val="000000">
                      <a:alpha val="43137"/>
                    </a:srgbClr>
                  </a:outerShdw>
                </a:effectLst>
              </a:rPr>
              <a:t>– Two (2) </a:t>
            </a:r>
            <a:r>
              <a:rPr lang="en-US" sz="2400" dirty="0" smtClean="0">
                <a:effectLst>
                  <a:outerShdw blurRad="38100" dist="38100" dir="2700000" algn="tl">
                    <a:srgbClr val="000000">
                      <a:alpha val="43137"/>
                    </a:srgbClr>
                  </a:outerShdw>
                </a:effectLst>
              </a:rPr>
              <a:t>                  9 </a:t>
            </a:r>
            <a:r>
              <a:rPr lang="en-US" sz="2400" dirty="0">
                <a:effectLst>
                  <a:outerShdw blurRad="38100" dist="38100" dir="2700000" algn="tl">
                    <a:srgbClr val="000000">
                      <a:alpha val="43137"/>
                    </a:srgbClr>
                  </a:outerShdw>
                </a:effectLst>
              </a:rPr>
              <a:t>Summer </a:t>
            </a:r>
            <a:r>
              <a:rPr lang="en-US" sz="2400" dirty="0" smtClean="0">
                <a:effectLst>
                  <a:outerShdw blurRad="38100" dist="38100" dir="2700000" algn="tl">
                    <a:srgbClr val="000000">
                      <a:alpha val="43137"/>
                    </a:srgbClr>
                  </a:outerShdw>
                </a:effectLst>
              </a:rPr>
              <a:t>Camps</a:t>
            </a:r>
          </a:p>
          <a:p>
            <a:pPr marL="342900" indent="-342900">
              <a:buFont typeface="Arial" panose="020B0604020202020204" pitchFamily="34" charset="0"/>
              <a:buChar char="•"/>
            </a:pPr>
            <a:endParaRPr lang="en-US" sz="2400"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Nine (9)</a:t>
            </a:r>
          </a:p>
        </p:txBody>
      </p:sp>
      <p:pic>
        <p:nvPicPr>
          <p:cNvPr id="7"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A215B21E-7D95-45EB-A7AE-64A76F78287E}"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32</a:t>
            </a:fld>
            <a:endParaRPr lang="en-US" dirty="0"/>
          </a:p>
        </p:txBody>
      </p:sp>
    </p:spTree>
    <p:extLst>
      <p:ext uri="{BB962C8B-B14F-4D97-AF65-F5344CB8AC3E}">
        <p14:creationId xmlns:p14="http://schemas.microsoft.com/office/powerpoint/2010/main" val="1795656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59724786"/>
              </p:ext>
            </p:extLst>
          </p:nvPr>
        </p:nvGraphicFramePr>
        <p:xfrm>
          <a:off x="924792" y="676275"/>
          <a:ext cx="9900372" cy="5762754"/>
        </p:xfrm>
        <a:graphic>
          <a:graphicData uri="http://schemas.openxmlformats.org/presentationml/2006/ole">
            <mc:AlternateContent xmlns:mc="http://schemas.openxmlformats.org/markup-compatibility/2006">
              <mc:Choice xmlns:v="urn:schemas-microsoft-com:vml" Requires="v">
                <p:oleObj spid="_x0000_s7221" name="Worksheet" r:id="rId3" imgW="9458433" imgH="5505335" progId="Excel.Sheet.12">
                  <p:embed/>
                </p:oleObj>
              </mc:Choice>
              <mc:Fallback>
                <p:oleObj name="Worksheet" r:id="rId3" imgW="9458433" imgH="5505335" progId="Excel.Sheet.12">
                  <p:embed/>
                  <p:pic>
                    <p:nvPicPr>
                      <p:cNvPr id="0" name=""/>
                      <p:cNvPicPr/>
                      <p:nvPr/>
                    </p:nvPicPr>
                    <p:blipFill>
                      <a:blip r:embed="rId4"/>
                      <a:stretch>
                        <a:fillRect/>
                      </a:stretch>
                    </p:blipFill>
                    <p:spPr>
                      <a:xfrm>
                        <a:off x="924792" y="676275"/>
                        <a:ext cx="9900372" cy="5762754"/>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7E0E1B00-94D2-4D32-8A2E-FEA5879712C1}"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33</a:t>
            </a:fld>
            <a:endParaRPr lang="en-US" dirty="0"/>
          </a:p>
        </p:txBody>
      </p:sp>
    </p:spTree>
    <p:extLst>
      <p:ext uri="{BB962C8B-B14F-4D97-AF65-F5344CB8AC3E}">
        <p14:creationId xmlns:p14="http://schemas.microsoft.com/office/powerpoint/2010/main" val="2833346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844" y="0"/>
            <a:ext cx="10536382" cy="2062103"/>
          </a:xfrm>
          <a:prstGeom prst="rect">
            <a:avLst/>
          </a:prstGeom>
        </p:spPr>
        <p:txBody>
          <a:bodyPr wrap="square">
            <a:spAutoFit/>
          </a:bodyPr>
          <a:lstStyle/>
          <a:p>
            <a:pPr algn="ctr"/>
            <a:r>
              <a:rPr lang="en-US" sz="4400" b="1" dirty="0" smtClean="0">
                <a:latin typeface="+mj-lt"/>
              </a:rPr>
              <a:t>Eastside Patrol</a:t>
            </a:r>
            <a:r>
              <a:rPr lang="en-US" sz="2800" b="1" dirty="0"/>
              <a:t/>
            </a:r>
            <a:br>
              <a:rPr lang="en-US" sz="2800" b="1" dirty="0"/>
            </a:br>
            <a:r>
              <a:rPr lang="en-US" sz="2800" dirty="0" smtClean="0"/>
              <a:t>Megan Michon</a:t>
            </a:r>
            <a:r>
              <a:rPr lang="en-US" sz="2800" dirty="0"/>
              <a:t/>
            </a:r>
            <a:br>
              <a:rPr lang="en-US" sz="2800" dirty="0"/>
            </a:br>
            <a:r>
              <a:rPr lang="en-US" sz="2800" dirty="0"/>
              <a:t>Core Kids </a:t>
            </a:r>
            <a:r>
              <a:rPr lang="en-US" sz="2800" dirty="0" smtClean="0"/>
              <a:t>– Seven (7)</a:t>
            </a: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844" y="1352692"/>
            <a:ext cx="3375315" cy="45004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4441370" y="2233255"/>
            <a:ext cx="7932719"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 Three </a:t>
            </a:r>
            <a:r>
              <a:rPr lang="en-US" sz="2400" dirty="0">
                <a:effectLst>
                  <a:outerShdw blurRad="38100" dist="38100" dir="2700000" algn="tl">
                    <a:srgbClr val="000000">
                      <a:alpha val="43137"/>
                    </a:srgbClr>
                  </a:outerShdw>
                </a:effectLst>
              </a:rPr>
              <a:t>(3) </a:t>
            </a:r>
            <a:r>
              <a:rPr lang="en-US" sz="2400" dirty="0" smtClean="0">
                <a:effectLst>
                  <a:outerShdw blurRad="38100" dist="38100" dir="2700000" algn="tl">
                    <a:srgbClr val="000000">
                      <a:alpha val="43137"/>
                    </a:srgbClr>
                  </a:outerShdw>
                </a:effectLst>
              </a:rPr>
              <a:t>                                               9 </a:t>
            </a:r>
            <a:r>
              <a:rPr lang="en-US" sz="2400" dirty="0">
                <a:effectLst>
                  <a:outerShdw blurRad="38100" dist="38100" dir="2700000" algn="tl">
                    <a:srgbClr val="000000">
                      <a:alpha val="43137"/>
                    </a:srgbClr>
                  </a:outerShdw>
                </a:effectLst>
              </a:rPr>
              <a:t>Summer </a:t>
            </a:r>
            <a:r>
              <a:rPr lang="en-US" sz="2400" dirty="0" smtClean="0">
                <a:effectLst>
                  <a:outerShdw blurRad="38100" dist="38100" dir="2700000" algn="tl">
                    <a:srgbClr val="000000">
                      <a:alpha val="43137"/>
                    </a:srgbClr>
                  </a:outerShdw>
                </a:effectLst>
              </a:rPr>
              <a:t>Camps</a:t>
            </a:r>
          </a:p>
          <a:p>
            <a:pPr marL="342900" indent="-342900">
              <a:buFont typeface="Arial" panose="020B0604020202020204" pitchFamily="34" charset="0"/>
              <a:buChar char="•"/>
            </a:pPr>
            <a:endParaRPr lang="en-US" sz="2400" u="sng"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u="sng" dirty="0" smtClean="0">
                <a:effectLst>
                  <a:outerShdw blurRad="38100" dist="38100" dir="2700000" algn="tl">
                    <a:srgbClr val="000000">
                      <a:alpha val="43137"/>
                    </a:srgbClr>
                  </a:outerShdw>
                </a:effectLst>
              </a:rPr>
              <a:t>Consistent Programs During School Term (Officer Michon recently returned from IOD Status) -No Activity </a:t>
            </a:r>
            <a:endParaRPr lang="en-US" sz="2400" u="sng" dirty="0">
              <a:effectLst>
                <a:outerShdw blurRad="38100" dist="38100" dir="2700000" algn="tl">
                  <a:srgbClr val="000000">
                    <a:alpha val="43137"/>
                  </a:srgbClr>
                </a:outerShdw>
              </a:effectLst>
            </a:endParaRPr>
          </a:p>
        </p:txBody>
      </p:sp>
      <p:pic>
        <p:nvPicPr>
          <p:cNvPr id="10"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0300DEB4-B6FB-4468-AC46-A151CE9DD620}" type="datetime1">
              <a:rPr lang="en-US" smtClean="0"/>
              <a:t>8/8/2019</a:t>
            </a:fld>
            <a:endParaRPr lang="en-US" dirty="0"/>
          </a:p>
        </p:txBody>
      </p:sp>
      <p:sp>
        <p:nvSpPr>
          <p:cNvPr id="6" name="Slide Number Placeholder 5"/>
          <p:cNvSpPr>
            <a:spLocks noGrp="1"/>
          </p:cNvSpPr>
          <p:nvPr>
            <p:ph type="sldNum" sz="quarter" idx="12"/>
          </p:nvPr>
        </p:nvSpPr>
        <p:spPr/>
        <p:txBody>
          <a:bodyPr/>
          <a:lstStyle/>
          <a:p>
            <a:fld id="{ED884D11-14F5-4D26-9A4B-F23FFC164834}" type="slidenum">
              <a:rPr lang="en-US" smtClean="0"/>
              <a:t>34</a:t>
            </a:fld>
            <a:endParaRPr lang="en-US" dirty="0"/>
          </a:p>
        </p:txBody>
      </p:sp>
    </p:spTree>
    <p:extLst>
      <p:ext uri="{BB962C8B-B14F-4D97-AF65-F5344CB8AC3E}">
        <p14:creationId xmlns:p14="http://schemas.microsoft.com/office/powerpoint/2010/main" val="2047286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94952683"/>
              </p:ext>
            </p:extLst>
          </p:nvPr>
        </p:nvGraphicFramePr>
        <p:xfrm>
          <a:off x="1670050" y="677863"/>
          <a:ext cx="8853488" cy="5500687"/>
        </p:xfrm>
        <a:graphic>
          <a:graphicData uri="http://schemas.openxmlformats.org/presentationml/2006/ole">
            <mc:AlternateContent xmlns:mc="http://schemas.openxmlformats.org/markup-compatibility/2006">
              <mc:Choice xmlns:v="urn:schemas-microsoft-com:vml" Requires="v">
                <p:oleObj spid="_x0000_s8242" name="Worksheet" r:id="rId3" imgW="8853520" imgH="5500803" progId="Excel.Sheet.12">
                  <p:embed/>
                </p:oleObj>
              </mc:Choice>
              <mc:Fallback>
                <p:oleObj name="Worksheet" r:id="rId3" imgW="8853520" imgH="5500803" progId="Excel.Sheet.12">
                  <p:embed/>
                  <p:pic>
                    <p:nvPicPr>
                      <p:cNvPr id="0" name=""/>
                      <p:cNvPicPr/>
                      <p:nvPr/>
                    </p:nvPicPr>
                    <p:blipFill>
                      <a:blip r:embed="rId4"/>
                      <a:stretch>
                        <a:fillRect/>
                      </a:stretch>
                    </p:blipFill>
                    <p:spPr>
                      <a:xfrm>
                        <a:off x="1670050" y="677863"/>
                        <a:ext cx="8853488" cy="5500687"/>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ED689D18-6F8E-44CA-9CD0-9ACADE4087D3}"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35</a:t>
            </a:fld>
            <a:endParaRPr lang="en-US" dirty="0"/>
          </a:p>
        </p:txBody>
      </p:sp>
    </p:spTree>
    <p:extLst>
      <p:ext uri="{BB962C8B-B14F-4D97-AF65-F5344CB8AC3E}">
        <p14:creationId xmlns:p14="http://schemas.microsoft.com/office/powerpoint/2010/main" val="599918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854" y="0"/>
            <a:ext cx="10536382" cy="2492990"/>
          </a:xfrm>
          <a:prstGeom prst="rect">
            <a:avLst/>
          </a:prstGeom>
        </p:spPr>
        <p:txBody>
          <a:bodyPr wrap="square">
            <a:spAutoFit/>
          </a:bodyPr>
          <a:lstStyle/>
          <a:p>
            <a:pPr algn="ctr"/>
            <a:r>
              <a:rPr lang="en-US" sz="4400" dirty="0" smtClean="0">
                <a:latin typeface="+mj-lt"/>
              </a:rPr>
              <a:t>South Central</a:t>
            </a:r>
            <a:r>
              <a:rPr lang="en-US" sz="2800" b="1" dirty="0"/>
              <a:t/>
            </a:r>
            <a:br>
              <a:rPr lang="en-US" sz="2800" b="1" dirty="0"/>
            </a:br>
            <a:r>
              <a:rPr lang="en-US" sz="2800" dirty="0" smtClean="0"/>
              <a:t>Charles Webb</a:t>
            </a:r>
            <a:r>
              <a:rPr lang="en-US" sz="2800" dirty="0"/>
              <a:t/>
            </a:r>
            <a:br>
              <a:rPr lang="en-US" sz="2800" dirty="0"/>
            </a:br>
            <a:r>
              <a:rPr lang="en-US" sz="2800" dirty="0"/>
              <a:t>Core Kids </a:t>
            </a:r>
            <a:r>
              <a:rPr lang="en-US" sz="2800" dirty="0" smtClean="0"/>
              <a:t>– Forty-Seven (47)</a:t>
            </a:r>
            <a:r>
              <a:rPr lang="en-US" sz="2800" dirty="0"/>
              <a:t/>
            </a:r>
            <a:br>
              <a:rPr lang="en-US" sz="2800" dirty="0"/>
            </a:br>
            <a:r>
              <a:rPr lang="en-US" sz="2800" dirty="0"/>
              <a:t/>
            </a:r>
            <a:br>
              <a:rPr lang="en-US" sz="2800" dirty="0"/>
            </a:br>
            <a:endParaRPr lang="en-US" sz="2800" dirty="0"/>
          </a:p>
        </p:txBody>
      </p:sp>
      <p:sp>
        <p:nvSpPr>
          <p:cNvPr id="3" name="Footer Placeholder 2"/>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3" y="1721879"/>
            <a:ext cx="3352059" cy="44694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4385913" y="2217865"/>
            <a:ext cx="686393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 </a:t>
            </a:r>
            <a:r>
              <a:rPr lang="en-US" sz="2400" dirty="0">
                <a:effectLst>
                  <a:outerShdw blurRad="38100" dist="38100" dir="2700000" algn="tl">
                    <a:srgbClr val="000000">
                      <a:alpha val="43137"/>
                    </a:srgbClr>
                  </a:outerShdw>
                </a:effectLst>
              </a:rPr>
              <a:t>Five (5) </a:t>
            </a:r>
            <a:r>
              <a:rPr lang="en-US" sz="2400" dirty="0" smtClean="0">
                <a:effectLst>
                  <a:outerShdw blurRad="38100" dist="38100" dir="2700000" algn="tl">
                    <a:srgbClr val="000000">
                      <a:alpha val="43137"/>
                    </a:srgbClr>
                  </a:outerShdw>
                </a:effectLst>
              </a:rPr>
              <a:t>                   7 </a:t>
            </a:r>
            <a:r>
              <a:rPr lang="en-US" sz="2400" dirty="0">
                <a:effectLst>
                  <a:outerShdw blurRad="38100" dist="38100" dir="2700000" algn="tl">
                    <a:srgbClr val="000000">
                      <a:alpha val="43137"/>
                    </a:srgbClr>
                  </a:outerShdw>
                </a:effectLst>
              </a:rPr>
              <a:t>Summer </a:t>
            </a:r>
            <a:r>
              <a:rPr lang="en-US" sz="2400" dirty="0" smtClean="0">
                <a:effectLst>
                  <a:outerShdw blurRad="38100" dist="38100" dir="2700000" algn="tl">
                    <a:srgbClr val="000000">
                      <a:alpha val="43137"/>
                    </a:srgbClr>
                  </a:outerShdw>
                </a:effectLst>
              </a:rPr>
              <a:t>Camps</a:t>
            </a:r>
          </a:p>
          <a:p>
            <a:endParaRPr lang="en-US" sz="24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Consistent Programs During School Term – Five (5)</a:t>
            </a:r>
          </a:p>
        </p:txBody>
      </p:sp>
      <p:pic>
        <p:nvPicPr>
          <p:cNvPr id="8"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70718F33-6E33-40C7-BA03-0950CB16A47E}" type="datetime1">
              <a:rPr lang="en-US" smtClean="0"/>
              <a:t>8/8/2019</a:t>
            </a:fld>
            <a:endParaRPr lang="en-US" dirty="0"/>
          </a:p>
        </p:txBody>
      </p:sp>
      <p:sp>
        <p:nvSpPr>
          <p:cNvPr id="7" name="Slide Number Placeholder 6"/>
          <p:cNvSpPr>
            <a:spLocks noGrp="1"/>
          </p:cNvSpPr>
          <p:nvPr>
            <p:ph type="sldNum" sz="quarter" idx="12"/>
          </p:nvPr>
        </p:nvSpPr>
        <p:spPr/>
        <p:txBody>
          <a:bodyPr/>
          <a:lstStyle/>
          <a:p>
            <a:fld id="{ED884D11-14F5-4D26-9A4B-F23FFC164834}" type="slidenum">
              <a:rPr lang="en-US" smtClean="0"/>
              <a:t>36</a:t>
            </a:fld>
            <a:endParaRPr lang="en-US" dirty="0"/>
          </a:p>
        </p:txBody>
      </p:sp>
    </p:spTree>
    <p:extLst>
      <p:ext uri="{BB962C8B-B14F-4D97-AF65-F5344CB8AC3E}">
        <p14:creationId xmlns:p14="http://schemas.microsoft.com/office/powerpoint/2010/main" val="1950366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050888"/>
              </p:ext>
            </p:extLst>
          </p:nvPr>
        </p:nvGraphicFramePr>
        <p:xfrm>
          <a:off x="1670050" y="677863"/>
          <a:ext cx="8853488" cy="5500687"/>
        </p:xfrm>
        <a:graphic>
          <a:graphicData uri="http://schemas.openxmlformats.org/presentationml/2006/ole">
            <mc:AlternateContent xmlns:mc="http://schemas.openxmlformats.org/markup-compatibility/2006">
              <mc:Choice xmlns:v="urn:schemas-microsoft-com:vml" Requires="v">
                <p:oleObj spid="_x0000_s9261" name="Worksheet" r:id="rId3" imgW="8853520" imgH="5500803" progId="Excel.Sheet.12">
                  <p:embed/>
                </p:oleObj>
              </mc:Choice>
              <mc:Fallback>
                <p:oleObj name="Worksheet" r:id="rId3" imgW="8853520" imgH="5500803" progId="Excel.Sheet.12">
                  <p:embed/>
                  <p:pic>
                    <p:nvPicPr>
                      <p:cNvPr id="0" name=""/>
                      <p:cNvPicPr/>
                      <p:nvPr/>
                    </p:nvPicPr>
                    <p:blipFill>
                      <a:blip r:embed="rId4"/>
                      <a:stretch>
                        <a:fillRect/>
                      </a:stretch>
                    </p:blipFill>
                    <p:spPr>
                      <a:xfrm>
                        <a:off x="1670050" y="677863"/>
                        <a:ext cx="8853488" cy="5500687"/>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8D5AFC8-A2AF-4708-9CDD-81B92FD3F4D6}"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37</a:t>
            </a:fld>
            <a:endParaRPr lang="en-US" dirty="0"/>
          </a:p>
        </p:txBody>
      </p:sp>
    </p:spTree>
    <p:extLst>
      <p:ext uri="{BB962C8B-B14F-4D97-AF65-F5344CB8AC3E}">
        <p14:creationId xmlns:p14="http://schemas.microsoft.com/office/powerpoint/2010/main" val="3565424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178" y="125450"/>
            <a:ext cx="10536382" cy="2062103"/>
          </a:xfrm>
          <a:prstGeom prst="rect">
            <a:avLst/>
          </a:prstGeom>
        </p:spPr>
        <p:txBody>
          <a:bodyPr wrap="square">
            <a:spAutoFit/>
          </a:bodyPr>
          <a:lstStyle/>
          <a:p>
            <a:pPr algn="ctr"/>
            <a:r>
              <a:rPr lang="en-US" sz="4400" dirty="0" smtClean="0">
                <a:latin typeface="+mj-lt"/>
              </a:rPr>
              <a:t>Southeast Patrol</a:t>
            </a:r>
            <a:r>
              <a:rPr lang="en-US" sz="2800" b="1" dirty="0"/>
              <a:t/>
            </a:r>
            <a:br>
              <a:rPr lang="en-US" sz="2800" b="1" dirty="0"/>
            </a:br>
            <a:r>
              <a:rPr lang="en-US" sz="2800" dirty="0" smtClean="0"/>
              <a:t>Scott Zacchaeus</a:t>
            </a:r>
            <a:r>
              <a:rPr lang="en-US" sz="2800" dirty="0"/>
              <a:t/>
            </a:r>
            <a:br>
              <a:rPr lang="en-US" sz="2800" dirty="0"/>
            </a:br>
            <a:r>
              <a:rPr lang="en-US" sz="2800" dirty="0"/>
              <a:t>Core Kids </a:t>
            </a:r>
            <a:r>
              <a:rPr lang="en-US" sz="2800" dirty="0" smtClean="0"/>
              <a:t>– Six (6)</a:t>
            </a: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547" y="1094548"/>
            <a:ext cx="3191493" cy="42553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4940133" y="2199053"/>
            <a:ext cx="6757061"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a:t>
            </a:r>
            <a:r>
              <a:rPr lang="en-US" sz="2400" dirty="0">
                <a:effectLst>
                  <a:outerShdw blurRad="38100" dist="38100" dir="2700000" algn="tl">
                    <a:srgbClr val="000000">
                      <a:alpha val="43137"/>
                    </a:srgbClr>
                  </a:outerShdw>
                </a:effectLst>
              </a:rPr>
              <a:t>– Three (3) </a:t>
            </a:r>
            <a:r>
              <a:rPr lang="en-US" sz="2400" dirty="0" smtClean="0">
                <a:effectLst>
                  <a:outerShdw blurRad="38100" dist="38100" dir="2700000" algn="tl">
                    <a:srgbClr val="000000">
                      <a:alpha val="43137"/>
                    </a:srgbClr>
                  </a:outerShdw>
                </a:effectLst>
              </a:rPr>
              <a:t>               3 </a:t>
            </a:r>
            <a:r>
              <a:rPr lang="en-US" sz="2400" dirty="0">
                <a:effectLst>
                  <a:outerShdw blurRad="38100" dist="38100" dir="2700000" algn="tl">
                    <a:srgbClr val="000000">
                      <a:alpha val="43137"/>
                    </a:srgbClr>
                  </a:outerShdw>
                </a:effectLst>
              </a:rPr>
              <a:t>Summer </a:t>
            </a:r>
            <a:r>
              <a:rPr lang="en-US" sz="2400" dirty="0" smtClean="0">
                <a:effectLst>
                  <a:outerShdw blurRad="38100" dist="38100" dir="2700000" algn="tl">
                    <a:srgbClr val="000000">
                      <a:alpha val="43137"/>
                    </a:srgbClr>
                  </a:outerShdw>
                </a:effectLst>
              </a:rPr>
              <a:t>Camps</a:t>
            </a:r>
          </a:p>
          <a:p>
            <a:endParaRPr lang="en-US" sz="24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Four (4)</a:t>
            </a:r>
          </a:p>
        </p:txBody>
      </p:sp>
      <p:pic>
        <p:nvPicPr>
          <p:cNvPr id="7"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FF45334C-B633-41C6-88F3-A1EFB9BEAD95}"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38</a:t>
            </a:fld>
            <a:endParaRPr lang="en-US" dirty="0"/>
          </a:p>
        </p:txBody>
      </p:sp>
    </p:spTree>
    <p:extLst>
      <p:ext uri="{BB962C8B-B14F-4D97-AF65-F5344CB8AC3E}">
        <p14:creationId xmlns:p14="http://schemas.microsoft.com/office/powerpoint/2010/main" val="2157881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2722629"/>
              </p:ext>
            </p:extLst>
          </p:nvPr>
        </p:nvGraphicFramePr>
        <p:xfrm>
          <a:off x="810492" y="676274"/>
          <a:ext cx="10014672" cy="5829285"/>
        </p:xfrm>
        <a:graphic>
          <a:graphicData uri="http://schemas.openxmlformats.org/presentationml/2006/ole">
            <mc:AlternateContent xmlns:mc="http://schemas.openxmlformats.org/markup-compatibility/2006">
              <mc:Choice xmlns:v="urn:schemas-microsoft-com:vml" Requires="v">
                <p:oleObj spid="_x0000_s10278" name="Worksheet" r:id="rId3" imgW="9458433" imgH="5505335" progId="Excel.Sheet.12">
                  <p:embed/>
                </p:oleObj>
              </mc:Choice>
              <mc:Fallback>
                <p:oleObj name="Worksheet" r:id="rId3" imgW="9458433" imgH="5505335" progId="Excel.Sheet.12">
                  <p:embed/>
                  <p:pic>
                    <p:nvPicPr>
                      <p:cNvPr id="0" name=""/>
                      <p:cNvPicPr/>
                      <p:nvPr/>
                    </p:nvPicPr>
                    <p:blipFill>
                      <a:blip r:embed="rId4"/>
                      <a:stretch>
                        <a:fillRect/>
                      </a:stretch>
                    </p:blipFill>
                    <p:spPr>
                      <a:xfrm>
                        <a:off x="810492" y="676274"/>
                        <a:ext cx="10014672" cy="5829285"/>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D36C795-37BB-416B-8266-561B42AF2C38}"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39</a:t>
            </a:fld>
            <a:endParaRPr lang="en-US" dirty="0"/>
          </a:p>
        </p:txBody>
      </p:sp>
    </p:spTree>
    <p:extLst>
      <p:ext uri="{BB962C8B-B14F-4D97-AF65-F5344CB8AC3E}">
        <p14:creationId xmlns:p14="http://schemas.microsoft.com/office/powerpoint/2010/main" val="2109640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6000" dirty="0" smtClean="0"/>
              <a:t>GHPAL </a:t>
            </a:r>
            <a:r>
              <a:rPr lang="en-US" sz="6000" dirty="0"/>
              <a:t>Outcomes </a:t>
            </a:r>
            <a:r>
              <a:rPr lang="en-US" sz="6700" dirty="0"/>
              <a:t/>
            </a:r>
            <a:br>
              <a:rPr lang="en-US" sz="6700" dirty="0"/>
            </a:br>
            <a:endParaRPr lang="en-US" sz="6700" dirty="0"/>
          </a:p>
        </p:txBody>
      </p:sp>
      <p:sp>
        <p:nvSpPr>
          <p:cNvPr id="5" name="Content Placeholder 4"/>
          <p:cNvSpPr>
            <a:spLocks noGrp="1"/>
          </p:cNvSpPr>
          <p:nvPr>
            <p:ph idx="1"/>
          </p:nvPr>
        </p:nvSpPr>
        <p:spPr>
          <a:xfrm>
            <a:off x="838200" y="1501774"/>
            <a:ext cx="10515600" cy="4351338"/>
          </a:xfrm>
        </p:spPr>
        <p:txBody>
          <a:bodyPr/>
          <a:lstStyle/>
          <a:p>
            <a:pPr lvl="0"/>
            <a:r>
              <a:rPr lang="en-US" dirty="0" smtClean="0"/>
              <a:t>Building </a:t>
            </a:r>
            <a:r>
              <a:rPr lang="en-US" dirty="0"/>
              <a:t>trust with youth</a:t>
            </a:r>
          </a:p>
          <a:p>
            <a:pPr lvl="0"/>
            <a:r>
              <a:rPr lang="en-US" dirty="0"/>
              <a:t>Building trust with communities and other stakeholders</a:t>
            </a:r>
          </a:p>
          <a:p>
            <a:pPr lvl="0"/>
            <a:r>
              <a:rPr lang="en-US" dirty="0"/>
              <a:t>Healthy Living / Wellness</a:t>
            </a:r>
          </a:p>
          <a:p>
            <a:pPr lvl="0"/>
            <a:r>
              <a:rPr lang="en-US" dirty="0"/>
              <a:t>Sports – Athletic Development </a:t>
            </a:r>
          </a:p>
          <a:p>
            <a:pPr lvl="0"/>
            <a:r>
              <a:rPr lang="en-US" dirty="0"/>
              <a:t>Cultural enrichment</a:t>
            </a:r>
          </a:p>
          <a:p>
            <a:pPr lvl="0"/>
            <a:r>
              <a:rPr lang="en-US" dirty="0"/>
              <a:t>Crime prevention awareness</a:t>
            </a:r>
          </a:p>
          <a:p>
            <a:pPr lvl="0"/>
            <a:r>
              <a:rPr lang="en-US" dirty="0"/>
              <a:t>Provides positive mentors for at-risk youth</a:t>
            </a:r>
          </a:p>
          <a:p>
            <a:pPr marL="0" indent="0">
              <a:buNone/>
            </a:pPr>
            <a:endParaRPr lang="en-US" dirty="0"/>
          </a:p>
        </p:txBody>
      </p:sp>
      <p:sp>
        <p:nvSpPr>
          <p:cNvPr id="3" name="Footer Placeholder 2"/>
          <p:cNvSpPr>
            <a:spLocks noGrp="1"/>
          </p:cNvSpPr>
          <p:nvPr>
            <p:ph type="ftr" sz="quarter" idx="11"/>
          </p:nvPr>
        </p:nvSpPr>
        <p:spPr/>
        <p:txBody>
          <a:bodyPr/>
          <a:lstStyle/>
          <a:p>
            <a:endParaRPr lang="en-US" dirty="0"/>
          </a:p>
        </p:txBody>
      </p:sp>
      <p:pic>
        <p:nvPicPr>
          <p:cNvPr id="6"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340"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C:\Users\DMJohnson\AppData\Local\Microsoft\Windows\Temporary Internet Files\Content.IE5\UWYBU1N3\people-running-and-jumping[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7576" y="2601468"/>
            <a:ext cx="3316224" cy="234086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787B9C4-7F5B-428F-9EB1-A82D1CAA3A85}" type="datetime1">
              <a:rPr lang="en-US" smtClean="0"/>
              <a:t>8/8/2019</a:t>
            </a:fld>
            <a:endParaRPr lang="en-US" dirty="0"/>
          </a:p>
        </p:txBody>
      </p:sp>
      <p:sp>
        <p:nvSpPr>
          <p:cNvPr id="7" name="Slide Number Placeholder 6"/>
          <p:cNvSpPr>
            <a:spLocks noGrp="1"/>
          </p:cNvSpPr>
          <p:nvPr>
            <p:ph type="sldNum" sz="quarter" idx="12"/>
          </p:nvPr>
        </p:nvSpPr>
        <p:spPr/>
        <p:txBody>
          <a:bodyPr/>
          <a:lstStyle/>
          <a:p>
            <a:fld id="{ED884D11-14F5-4D26-9A4B-F23FFC164834}" type="slidenum">
              <a:rPr lang="en-US" smtClean="0"/>
              <a:t>4</a:t>
            </a:fld>
            <a:endParaRPr lang="en-US" dirty="0"/>
          </a:p>
        </p:txBody>
      </p:sp>
    </p:spTree>
    <p:extLst>
      <p:ext uri="{BB962C8B-B14F-4D97-AF65-F5344CB8AC3E}">
        <p14:creationId xmlns:p14="http://schemas.microsoft.com/office/powerpoint/2010/main" val="3901208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809" y="0"/>
            <a:ext cx="10536382" cy="2062103"/>
          </a:xfrm>
          <a:prstGeom prst="rect">
            <a:avLst/>
          </a:prstGeom>
        </p:spPr>
        <p:txBody>
          <a:bodyPr wrap="square">
            <a:spAutoFit/>
          </a:bodyPr>
          <a:lstStyle/>
          <a:p>
            <a:pPr algn="ctr"/>
            <a:r>
              <a:rPr lang="en-US" sz="4400" b="1" dirty="0" smtClean="0">
                <a:latin typeface="+mj-lt"/>
              </a:rPr>
              <a:t>Midwest Patrol</a:t>
            </a:r>
            <a:r>
              <a:rPr lang="en-US" sz="2800" b="1" dirty="0"/>
              <a:t/>
            </a:r>
            <a:br>
              <a:rPr lang="en-US" sz="2800" b="1" dirty="0"/>
            </a:br>
            <a:r>
              <a:rPr lang="en-US" sz="2800" dirty="0" smtClean="0"/>
              <a:t>Flavio Zermeno</a:t>
            </a:r>
            <a:r>
              <a:rPr lang="en-US" sz="2800" dirty="0"/>
              <a:t/>
            </a:r>
            <a:br>
              <a:rPr lang="en-US" sz="2800" dirty="0"/>
            </a:br>
            <a:r>
              <a:rPr lang="en-US" sz="2800" dirty="0"/>
              <a:t>Core Kids </a:t>
            </a:r>
            <a:r>
              <a:rPr lang="en-US" sz="2800" dirty="0" smtClean="0"/>
              <a:t>– Seventeen (17)</a:t>
            </a: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160" y="1450914"/>
            <a:ext cx="3438570" cy="4584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4702627" y="2602586"/>
            <a:ext cx="7908967"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 </a:t>
            </a:r>
            <a:r>
              <a:rPr lang="en-US" sz="2400" dirty="0">
                <a:effectLst>
                  <a:outerShdw blurRad="38100" dist="38100" dir="2700000" algn="tl">
                    <a:srgbClr val="000000">
                      <a:alpha val="43137"/>
                    </a:srgbClr>
                  </a:outerShdw>
                </a:effectLst>
              </a:rPr>
              <a:t>Five (5)  </a:t>
            </a:r>
            <a:endParaRPr lang="en-US" sz="2400"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endParaRPr lang="en-US" sz="24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Five (5)</a:t>
            </a:r>
          </a:p>
        </p:txBody>
      </p:sp>
      <p:pic>
        <p:nvPicPr>
          <p:cNvPr id="7"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80AE1E9E-6C92-4099-BCAD-065EA994F3A5}"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40</a:t>
            </a:fld>
            <a:endParaRPr lang="en-US" dirty="0"/>
          </a:p>
        </p:txBody>
      </p:sp>
    </p:spTree>
    <p:extLst>
      <p:ext uri="{BB962C8B-B14F-4D97-AF65-F5344CB8AC3E}">
        <p14:creationId xmlns:p14="http://schemas.microsoft.com/office/powerpoint/2010/main" val="1189990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98453873"/>
              </p:ext>
            </p:extLst>
          </p:nvPr>
        </p:nvGraphicFramePr>
        <p:xfrm>
          <a:off x="1392382" y="862966"/>
          <a:ext cx="9112827" cy="5652134"/>
        </p:xfrm>
        <a:graphic>
          <a:graphicData uri="http://schemas.openxmlformats.org/presentationml/2006/ole">
            <mc:AlternateContent xmlns:mc="http://schemas.openxmlformats.org/markup-compatibility/2006">
              <mc:Choice xmlns:v="urn:schemas-microsoft-com:vml" Requires="v">
                <p:oleObj spid="_x0000_s11301" name="Worksheet" r:id="rId3" imgW="9458433" imgH="8743950" progId="Excel.Sheet.12">
                  <p:embed/>
                </p:oleObj>
              </mc:Choice>
              <mc:Fallback>
                <p:oleObj name="Worksheet" r:id="rId3" imgW="9458433" imgH="8743950" progId="Excel.Sheet.12">
                  <p:embed/>
                  <p:pic>
                    <p:nvPicPr>
                      <p:cNvPr id="0" name=""/>
                      <p:cNvPicPr/>
                      <p:nvPr/>
                    </p:nvPicPr>
                    <p:blipFill>
                      <a:blip r:embed="rId4"/>
                      <a:stretch>
                        <a:fillRect/>
                      </a:stretch>
                    </p:blipFill>
                    <p:spPr>
                      <a:xfrm>
                        <a:off x="1392382" y="862966"/>
                        <a:ext cx="9112827" cy="5652134"/>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1828CD19-AA2A-499C-B8AE-C88C6D831889}"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41</a:t>
            </a:fld>
            <a:endParaRPr lang="en-US" dirty="0"/>
          </a:p>
        </p:txBody>
      </p:sp>
    </p:spTree>
    <p:extLst>
      <p:ext uri="{BB962C8B-B14F-4D97-AF65-F5344CB8AC3E}">
        <p14:creationId xmlns:p14="http://schemas.microsoft.com/office/powerpoint/2010/main" val="3108639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145" y="0"/>
            <a:ext cx="10536382" cy="2062103"/>
          </a:xfrm>
          <a:prstGeom prst="rect">
            <a:avLst/>
          </a:prstGeom>
        </p:spPr>
        <p:txBody>
          <a:bodyPr wrap="square">
            <a:spAutoFit/>
          </a:bodyPr>
          <a:lstStyle/>
          <a:p>
            <a:pPr algn="ctr"/>
            <a:r>
              <a:rPr lang="en-US" sz="4400" b="1" dirty="0" smtClean="0">
                <a:latin typeface="+mj-lt"/>
              </a:rPr>
              <a:t>Northwest Patrol</a:t>
            </a:r>
            <a:r>
              <a:rPr lang="en-US" sz="2800" b="1" dirty="0"/>
              <a:t/>
            </a:r>
            <a:br>
              <a:rPr lang="en-US" sz="2800" b="1" dirty="0"/>
            </a:br>
            <a:r>
              <a:rPr lang="en-US" sz="2800" dirty="0" smtClean="0"/>
              <a:t>Richard A Williams</a:t>
            </a:r>
            <a:r>
              <a:rPr lang="en-US" sz="2800" dirty="0"/>
              <a:t/>
            </a:r>
            <a:br>
              <a:rPr lang="en-US" sz="2800" dirty="0"/>
            </a:br>
            <a:r>
              <a:rPr lang="en-US" sz="2800" dirty="0"/>
              <a:t>Core Kids </a:t>
            </a:r>
            <a:r>
              <a:rPr lang="en-US" sz="2800" dirty="0" smtClean="0"/>
              <a:t>– Eight (8)</a:t>
            </a: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1" y="1832096"/>
            <a:ext cx="4690372" cy="35177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623"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30139" y="2458162"/>
            <a:ext cx="688768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a:t>
            </a:r>
            <a:r>
              <a:rPr lang="en-US" sz="2400" dirty="0">
                <a:effectLst>
                  <a:outerShdw blurRad="38100" dist="38100" dir="2700000" algn="tl">
                    <a:srgbClr val="000000">
                      <a:alpha val="43137"/>
                    </a:srgbClr>
                  </a:outerShdw>
                </a:effectLst>
              </a:rPr>
              <a:t>– Eight (8)  </a:t>
            </a:r>
            <a:r>
              <a:rPr lang="en-US" sz="2400" dirty="0" smtClean="0">
                <a:effectLst>
                  <a:outerShdw blurRad="38100" dist="38100" dir="2700000" algn="tl">
                    <a:srgbClr val="000000">
                      <a:alpha val="43137"/>
                    </a:srgbClr>
                  </a:outerShdw>
                </a:effectLst>
              </a:rPr>
              <a:t>                                                  4 </a:t>
            </a:r>
            <a:r>
              <a:rPr lang="en-US" sz="2400" dirty="0">
                <a:effectLst>
                  <a:outerShdw blurRad="38100" dist="38100" dir="2700000" algn="tl">
                    <a:srgbClr val="000000">
                      <a:alpha val="43137"/>
                    </a:srgbClr>
                  </a:outerShdw>
                </a:effectLst>
              </a:rPr>
              <a:t>Summer </a:t>
            </a:r>
            <a:r>
              <a:rPr lang="en-US" sz="2400" dirty="0" smtClean="0">
                <a:effectLst>
                  <a:outerShdw blurRad="38100" dist="38100" dir="2700000" algn="tl">
                    <a:srgbClr val="000000">
                      <a:alpha val="43137"/>
                    </a:srgbClr>
                  </a:outerShdw>
                </a:effectLst>
              </a:rPr>
              <a:t>Camps</a:t>
            </a:r>
          </a:p>
          <a:p>
            <a:pPr marL="285750" indent="-285750">
              <a:buFont typeface="Arial" panose="020B0604020202020204" pitchFamily="34" charset="0"/>
              <a:buChar char="•"/>
            </a:pPr>
            <a:endParaRPr lang="en-US" sz="24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Eight (8)</a:t>
            </a:r>
          </a:p>
        </p:txBody>
      </p:sp>
      <p:sp>
        <p:nvSpPr>
          <p:cNvPr id="3" name="Date Placeholder 2"/>
          <p:cNvSpPr>
            <a:spLocks noGrp="1"/>
          </p:cNvSpPr>
          <p:nvPr>
            <p:ph type="dt" sz="half" idx="10"/>
          </p:nvPr>
        </p:nvSpPr>
        <p:spPr/>
        <p:txBody>
          <a:bodyPr/>
          <a:lstStyle/>
          <a:p>
            <a:fld id="{F9B442B5-7871-4774-8C52-337C21A9C577}"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42</a:t>
            </a:fld>
            <a:endParaRPr lang="en-US" dirty="0"/>
          </a:p>
        </p:txBody>
      </p:sp>
    </p:spTree>
    <p:extLst>
      <p:ext uri="{BB962C8B-B14F-4D97-AF65-F5344CB8AC3E}">
        <p14:creationId xmlns:p14="http://schemas.microsoft.com/office/powerpoint/2010/main" val="3174998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41929580"/>
              </p:ext>
            </p:extLst>
          </p:nvPr>
        </p:nvGraphicFramePr>
        <p:xfrm>
          <a:off x="872836" y="581892"/>
          <a:ext cx="9952327" cy="5845816"/>
        </p:xfrm>
        <a:graphic>
          <a:graphicData uri="http://schemas.openxmlformats.org/presentationml/2006/ole">
            <mc:AlternateContent xmlns:mc="http://schemas.openxmlformats.org/markup-compatibility/2006">
              <mc:Choice xmlns:v="urn:schemas-microsoft-com:vml" Requires="v">
                <p:oleObj spid="_x0000_s12323" name="Worksheet" r:id="rId3" imgW="9458433" imgH="5505335" progId="Excel.Sheet.12">
                  <p:embed/>
                </p:oleObj>
              </mc:Choice>
              <mc:Fallback>
                <p:oleObj name="Worksheet" r:id="rId3" imgW="9458433" imgH="5505335" progId="Excel.Sheet.12">
                  <p:embed/>
                  <p:pic>
                    <p:nvPicPr>
                      <p:cNvPr id="0" name=""/>
                      <p:cNvPicPr/>
                      <p:nvPr/>
                    </p:nvPicPr>
                    <p:blipFill>
                      <a:blip r:embed="rId4"/>
                      <a:stretch>
                        <a:fillRect/>
                      </a:stretch>
                    </p:blipFill>
                    <p:spPr>
                      <a:xfrm>
                        <a:off x="872836" y="581892"/>
                        <a:ext cx="9952327" cy="5845816"/>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7AEA048-ED00-4335-8A1F-38D8CDC02D46}"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43</a:t>
            </a:fld>
            <a:endParaRPr lang="en-US" dirty="0"/>
          </a:p>
        </p:txBody>
      </p:sp>
    </p:spTree>
    <p:extLst>
      <p:ext uri="{BB962C8B-B14F-4D97-AF65-F5344CB8AC3E}">
        <p14:creationId xmlns:p14="http://schemas.microsoft.com/office/powerpoint/2010/main" val="11700061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809" y="24189"/>
            <a:ext cx="10536382" cy="2062103"/>
          </a:xfrm>
          <a:prstGeom prst="rect">
            <a:avLst/>
          </a:prstGeom>
        </p:spPr>
        <p:txBody>
          <a:bodyPr wrap="square">
            <a:spAutoFit/>
          </a:bodyPr>
          <a:lstStyle/>
          <a:p>
            <a:pPr algn="ctr"/>
            <a:r>
              <a:rPr lang="en-US" sz="4400" b="1" dirty="0" smtClean="0">
                <a:latin typeface="+mj-lt"/>
              </a:rPr>
              <a:t>South Gessner Patrol</a:t>
            </a:r>
            <a:r>
              <a:rPr lang="en-US" sz="2800" b="1" dirty="0"/>
              <a:t/>
            </a:r>
            <a:br>
              <a:rPr lang="en-US" sz="2800" b="1" dirty="0"/>
            </a:br>
            <a:r>
              <a:rPr lang="en-US" sz="2800" dirty="0" smtClean="0"/>
              <a:t>Terrance Burrell</a:t>
            </a:r>
            <a:r>
              <a:rPr lang="en-US" sz="2800" dirty="0"/>
              <a:t/>
            </a:r>
            <a:br>
              <a:rPr lang="en-US" sz="2800" dirty="0"/>
            </a:br>
            <a:r>
              <a:rPr lang="en-US" sz="2800" dirty="0"/>
              <a:t>Core Kids </a:t>
            </a:r>
            <a:r>
              <a:rPr lang="en-US" sz="2800" dirty="0" smtClean="0"/>
              <a:t>– Four (4)</a:t>
            </a: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61" y="1769840"/>
            <a:ext cx="4193012" cy="31447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623"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97631" y="2242095"/>
            <a:ext cx="669768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a:t>
            </a:r>
            <a:r>
              <a:rPr lang="en-US" sz="2400" dirty="0">
                <a:effectLst>
                  <a:outerShdw blurRad="38100" dist="38100" dir="2700000" algn="tl">
                    <a:srgbClr val="000000">
                      <a:alpha val="43137"/>
                    </a:srgbClr>
                  </a:outerShdw>
                </a:effectLst>
              </a:rPr>
              <a:t>– Four (4) </a:t>
            </a:r>
            <a:r>
              <a:rPr lang="en-US" sz="2400" dirty="0" smtClean="0">
                <a:effectLst>
                  <a:outerShdw blurRad="38100" dist="38100" dir="2700000" algn="tl">
                    <a:srgbClr val="000000">
                      <a:alpha val="43137"/>
                    </a:srgbClr>
                  </a:outerShdw>
                </a:effectLst>
              </a:rPr>
              <a:t>        5 </a:t>
            </a:r>
            <a:r>
              <a:rPr lang="en-US" sz="2400" dirty="0">
                <a:effectLst>
                  <a:outerShdw blurRad="38100" dist="38100" dir="2700000" algn="tl">
                    <a:srgbClr val="000000">
                      <a:alpha val="43137"/>
                    </a:srgbClr>
                  </a:outerShdw>
                </a:effectLst>
              </a:rPr>
              <a:t>Summer </a:t>
            </a:r>
            <a:r>
              <a:rPr lang="en-US" sz="2400" dirty="0" smtClean="0">
                <a:effectLst>
                  <a:outerShdw blurRad="38100" dist="38100" dir="2700000" algn="tl">
                    <a:srgbClr val="000000">
                      <a:alpha val="43137"/>
                    </a:srgbClr>
                  </a:outerShdw>
                </a:effectLst>
              </a:rPr>
              <a:t>Camps</a:t>
            </a:r>
          </a:p>
          <a:p>
            <a:pPr marL="342900" indent="-342900">
              <a:buFont typeface="Arial" panose="020B0604020202020204" pitchFamily="34" charset="0"/>
              <a:buChar char="•"/>
            </a:pPr>
            <a:endParaRPr lang="en-US" sz="24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Six (6)</a:t>
            </a:r>
          </a:p>
        </p:txBody>
      </p:sp>
      <p:sp>
        <p:nvSpPr>
          <p:cNvPr id="7" name="Date Placeholder 6"/>
          <p:cNvSpPr>
            <a:spLocks noGrp="1"/>
          </p:cNvSpPr>
          <p:nvPr>
            <p:ph type="dt" sz="half" idx="10"/>
          </p:nvPr>
        </p:nvSpPr>
        <p:spPr/>
        <p:txBody>
          <a:bodyPr/>
          <a:lstStyle/>
          <a:p>
            <a:fld id="{01BC8607-4A17-45C0-8B17-E52F9ED0E9F9}"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44</a:t>
            </a:fld>
            <a:endParaRPr lang="en-US" dirty="0"/>
          </a:p>
        </p:txBody>
      </p:sp>
    </p:spTree>
    <p:extLst>
      <p:ext uri="{BB962C8B-B14F-4D97-AF65-F5344CB8AC3E}">
        <p14:creationId xmlns:p14="http://schemas.microsoft.com/office/powerpoint/2010/main" val="4126410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14430900"/>
              </p:ext>
            </p:extLst>
          </p:nvPr>
        </p:nvGraphicFramePr>
        <p:xfrm>
          <a:off x="1205346" y="676274"/>
          <a:ext cx="9619818" cy="5599451"/>
        </p:xfrm>
        <a:graphic>
          <a:graphicData uri="http://schemas.openxmlformats.org/presentationml/2006/ole">
            <mc:AlternateContent xmlns:mc="http://schemas.openxmlformats.org/markup-compatibility/2006">
              <mc:Choice xmlns:v="urn:schemas-microsoft-com:vml" Requires="v">
                <p:oleObj spid="_x0000_s13345" name="Worksheet" r:id="rId3" imgW="9458433" imgH="5505335" progId="Excel.Sheet.12">
                  <p:embed/>
                </p:oleObj>
              </mc:Choice>
              <mc:Fallback>
                <p:oleObj name="Worksheet" r:id="rId3" imgW="9458433" imgH="5505335" progId="Excel.Sheet.12">
                  <p:embed/>
                  <p:pic>
                    <p:nvPicPr>
                      <p:cNvPr id="0" name=""/>
                      <p:cNvPicPr/>
                      <p:nvPr/>
                    </p:nvPicPr>
                    <p:blipFill>
                      <a:blip r:embed="rId4"/>
                      <a:stretch>
                        <a:fillRect/>
                      </a:stretch>
                    </p:blipFill>
                    <p:spPr>
                      <a:xfrm>
                        <a:off x="1205346" y="676274"/>
                        <a:ext cx="9619818" cy="5599451"/>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13A02B3-43FD-4CC9-99C0-DDB36B820581}"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45</a:t>
            </a:fld>
            <a:endParaRPr lang="en-US" dirty="0"/>
          </a:p>
        </p:txBody>
      </p:sp>
    </p:spTree>
    <p:extLst>
      <p:ext uri="{BB962C8B-B14F-4D97-AF65-F5344CB8AC3E}">
        <p14:creationId xmlns:p14="http://schemas.microsoft.com/office/powerpoint/2010/main" val="29030018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28" y="17408"/>
            <a:ext cx="10536382" cy="2062103"/>
          </a:xfrm>
          <a:prstGeom prst="rect">
            <a:avLst/>
          </a:prstGeom>
        </p:spPr>
        <p:txBody>
          <a:bodyPr wrap="square">
            <a:spAutoFit/>
          </a:bodyPr>
          <a:lstStyle/>
          <a:p>
            <a:pPr algn="ctr"/>
            <a:r>
              <a:rPr lang="en-US" sz="4400" b="1" dirty="0" smtClean="0">
                <a:latin typeface="+mj-lt"/>
              </a:rPr>
              <a:t>Southwest Patrol</a:t>
            </a:r>
            <a:r>
              <a:rPr lang="en-US" sz="2800" b="1" dirty="0"/>
              <a:t/>
            </a:r>
            <a:br>
              <a:rPr lang="en-US" sz="2800" b="1" dirty="0"/>
            </a:br>
            <a:r>
              <a:rPr lang="en-US" sz="2800" dirty="0" smtClean="0"/>
              <a:t>Darrell Elzy</a:t>
            </a:r>
            <a:r>
              <a:rPr lang="en-US" sz="2800" dirty="0"/>
              <a:t/>
            </a:r>
            <a:br>
              <a:rPr lang="en-US" sz="2800" dirty="0"/>
            </a:br>
            <a:r>
              <a:rPr lang="en-US" sz="2800" dirty="0"/>
              <a:t>Core Kids </a:t>
            </a:r>
            <a:r>
              <a:rPr lang="en-US" sz="2800" dirty="0" smtClean="0"/>
              <a:t>– Eleven (11)</a:t>
            </a:r>
            <a:r>
              <a:rPr lang="en-US" sz="2800" dirty="0"/>
              <a:t/>
            </a:r>
            <a:br>
              <a:rPr lang="en-US" sz="2800" dirty="0"/>
            </a:br>
            <a:endParaRPr lang="en-US" sz="2800" b="1"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759" y="1708688"/>
            <a:ext cx="4286992" cy="32152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748" y="5486399"/>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75761" y="2667265"/>
            <a:ext cx="7006441"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effectLst>
                  <a:outerShdw blurRad="38100" dist="38100" dir="2700000" algn="tl">
                    <a:srgbClr val="000000">
                      <a:alpha val="43137"/>
                    </a:srgbClr>
                  </a:outerShdw>
                </a:effectLst>
              </a:rPr>
              <a:t>Summer Consistent </a:t>
            </a:r>
            <a:r>
              <a:rPr lang="en-US" sz="2400" dirty="0" smtClean="0">
                <a:effectLst>
                  <a:outerShdw blurRad="38100" dist="38100" dir="2700000" algn="tl">
                    <a:srgbClr val="000000">
                      <a:alpha val="43137"/>
                    </a:srgbClr>
                  </a:outerShdw>
                </a:effectLst>
              </a:rPr>
              <a:t>Program Total </a:t>
            </a:r>
            <a:r>
              <a:rPr lang="en-US" sz="2400" dirty="0">
                <a:effectLst>
                  <a:outerShdw blurRad="38100" dist="38100" dir="2700000" algn="tl">
                    <a:srgbClr val="000000">
                      <a:alpha val="43137"/>
                    </a:srgbClr>
                  </a:outerShdw>
                </a:effectLst>
              </a:rPr>
              <a:t>– Six (6)  </a:t>
            </a:r>
            <a:r>
              <a:rPr lang="en-US" sz="2400" dirty="0" smtClean="0">
                <a:effectLst>
                  <a:outerShdw blurRad="38100" dist="38100" dir="2700000" algn="tl">
                    <a:srgbClr val="000000">
                      <a:alpha val="43137"/>
                    </a:srgbClr>
                  </a:outerShdw>
                </a:effectLst>
              </a:rPr>
              <a:t>                2 </a:t>
            </a:r>
            <a:r>
              <a:rPr lang="en-US" sz="2400" dirty="0">
                <a:effectLst>
                  <a:outerShdw blurRad="38100" dist="38100" dir="2700000" algn="tl">
                    <a:srgbClr val="000000">
                      <a:alpha val="43137"/>
                    </a:srgbClr>
                  </a:outerShdw>
                </a:effectLst>
              </a:rPr>
              <a:t>Summer </a:t>
            </a:r>
            <a:r>
              <a:rPr lang="en-US" sz="2400" dirty="0" smtClean="0">
                <a:effectLst>
                  <a:outerShdw blurRad="38100" dist="38100" dir="2700000" algn="tl">
                    <a:srgbClr val="000000">
                      <a:alpha val="43137"/>
                    </a:srgbClr>
                  </a:outerShdw>
                </a:effectLst>
              </a:rPr>
              <a:t>Camps</a:t>
            </a:r>
          </a:p>
          <a:p>
            <a:endParaRPr lang="en-US" sz="24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a:t>
            </a:r>
            <a:r>
              <a:rPr lang="en-US" sz="2400" dirty="0" smtClean="0">
                <a:effectLst>
                  <a:outerShdw blurRad="38100" dist="38100" dir="2700000" algn="tl">
                    <a:srgbClr val="000000">
                      <a:alpha val="43137"/>
                    </a:srgbClr>
                  </a:outerShdw>
                </a:effectLst>
              </a:rPr>
              <a:t>- Six </a:t>
            </a:r>
            <a:r>
              <a:rPr lang="en-US" sz="2400" dirty="0">
                <a:effectLst>
                  <a:outerShdw blurRad="38100" dist="38100" dir="2700000" algn="tl">
                    <a:srgbClr val="000000">
                      <a:alpha val="43137"/>
                    </a:srgbClr>
                  </a:outerShdw>
                </a:effectLst>
              </a:rPr>
              <a:t>(6)</a:t>
            </a:r>
            <a:endParaRPr lang="en-US" sz="2400" b="1" dirty="0">
              <a:effectLst>
                <a:outerShdw blurRad="38100" dist="38100" dir="2700000" algn="tl">
                  <a:srgbClr val="000000">
                    <a:alpha val="43137"/>
                  </a:srgbClr>
                </a:outerShdw>
              </a:effectLst>
            </a:endParaRPr>
          </a:p>
        </p:txBody>
      </p:sp>
      <p:sp>
        <p:nvSpPr>
          <p:cNvPr id="7" name="Date Placeholder 6"/>
          <p:cNvSpPr>
            <a:spLocks noGrp="1"/>
          </p:cNvSpPr>
          <p:nvPr>
            <p:ph type="dt" sz="half" idx="10"/>
          </p:nvPr>
        </p:nvSpPr>
        <p:spPr/>
        <p:txBody>
          <a:bodyPr/>
          <a:lstStyle/>
          <a:p>
            <a:fld id="{A59323B2-7012-4917-B116-F821E48387D4}"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46</a:t>
            </a:fld>
            <a:endParaRPr lang="en-US" dirty="0"/>
          </a:p>
        </p:txBody>
      </p:sp>
    </p:spTree>
    <p:extLst>
      <p:ext uri="{BB962C8B-B14F-4D97-AF65-F5344CB8AC3E}">
        <p14:creationId xmlns:p14="http://schemas.microsoft.com/office/powerpoint/2010/main" val="1222947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51847175"/>
              </p:ext>
            </p:extLst>
          </p:nvPr>
        </p:nvGraphicFramePr>
        <p:xfrm>
          <a:off x="955964" y="676274"/>
          <a:ext cx="9869199" cy="5744609"/>
        </p:xfrm>
        <a:graphic>
          <a:graphicData uri="http://schemas.openxmlformats.org/presentationml/2006/ole">
            <mc:AlternateContent xmlns:mc="http://schemas.openxmlformats.org/markup-compatibility/2006">
              <mc:Choice xmlns:v="urn:schemas-microsoft-com:vml" Requires="v">
                <p:oleObj spid="_x0000_s14369" name="Worksheet" r:id="rId3" imgW="9458433" imgH="5505335" progId="Excel.Sheet.12">
                  <p:embed/>
                </p:oleObj>
              </mc:Choice>
              <mc:Fallback>
                <p:oleObj name="Worksheet" r:id="rId3" imgW="9458433" imgH="5505335" progId="Excel.Sheet.12">
                  <p:embed/>
                  <p:pic>
                    <p:nvPicPr>
                      <p:cNvPr id="0" name=""/>
                      <p:cNvPicPr/>
                      <p:nvPr/>
                    </p:nvPicPr>
                    <p:blipFill>
                      <a:blip r:embed="rId4"/>
                      <a:stretch>
                        <a:fillRect/>
                      </a:stretch>
                    </p:blipFill>
                    <p:spPr>
                      <a:xfrm>
                        <a:off x="955964" y="676274"/>
                        <a:ext cx="9869199" cy="5744609"/>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61520B8-0C21-4EF9-AED1-F8BB6A1380BE}"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47</a:t>
            </a:fld>
            <a:endParaRPr lang="en-US" dirty="0"/>
          </a:p>
        </p:txBody>
      </p:sp>
    </p:spTree>
    <p:extLst>
      <p:ext uri="{BB962C8B-B14F-4D97-AF65-F5344CB8AC3E}">
        <p14:creationId xmlns:p14="http://schemas.microsoft.com/office/powerpoint/2010/main" val="4150028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722" y="0"/>
            <a:ext cx="10536382" cy="2062103"/>
          </a:xfrm>
          <a:prstGeom prst="rect">
            <a:avLst/>
          </a:prstGeom>
        </p:spPr>
        <p:txBody>
          <a:bodyPr wrap="square">
            <a:spAutoFit/>
          </a:bodyPr>
          <a:lstStyle/>
          <a:p>
            <a:pPr algn="ctr"/>
            <a:r>
              <a:rPr lang="en-US" sz="4400" b="1" dirty="0" smtClean="0">
                <a:latin typeface="+mj-lt"/>
              </a:rPr>
              <a:t>Westside Patrol</a:t>
            </a:r>
            <a:r>
              <a:rPr lang="en-US" sz="2800" b="1" dirty="0" smtClean="0"/>
              <a:t/>
            </a:r>
            <a:br>
              <a:rPr lang="en-US" sz="2800" b="1" dirty="0" smtClean="0"/>
            </a:br>
            <a:r>
              <a:rPr lang="en-US" sz="2800" dirty="0" smtClean="0"/>
              <a:t>A.R. Hernandez</a:t>
            </a:r>
            <a:br>
              <a:rPr lang="en-US" sz="2800" dirty="0" smtClean="0"/>
            </a:br>
            <a:r>
              <a:rPr lang="en-US" sz="2800" dirty="0" smtClean="0"/>
              <a:t>Core Kids – Fifty-Eight (58)</a:t>
            </a:r>
            <a:br>
              <a:rPr lang="en-US" sz="2800" dirty="0" smtClean="0"/>
            </a:br>
            <a:endParaRPr lang="en-US" sz="28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42" y="1790463"/>
            <a:ext cx="4167897" cy="31259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623"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68623" y="2327496"/>
            <a:ext cx="678081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Summer Consistent Programs – Nine (9) </a:t>
            </a:r>
            <a:endParaRPr lang="en-US" sz="2400"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endParaRPr lang="en-US" sz="2400"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rPr>
              <a:t>Consistent </a:t>
            </a:r>
            <a:r>
              <a:rPr lang="en-US" sz="2400" dirty="0">
                <a:effectLst>
                  <a:outerShdw blurRad="38100" dist="38100" dir="2700000" algn="tl">
                    <a:srgbClr val="000000">
                      <a:alpha val="43137"/>
                    </a:srgbClr>
                  </a:outerShdw>
                </a:effectLst>
              </a:rPr>
              <a:t>Programs During School Term – Five (5)</a:t>
            </a:r>
          </a:p>
        </p:txBody>
      </p:sp>
      <p:sp>
        <p:nvSpPr>
          <p:cNvPr id="7" name="Date Placeholder 6"/>
          <p:cNvSpPr>
            <a:spLocks noGrp="1"/>
          </p:cNvSpPr>
          <p:nvPr>
            <p:ph type="dt" sz="half" idx="10"/>
          </p:nvPr>
        </p:nvSpPr>
        <p:spPr/>
        <p:txBody>
          <a:bodyPr/>
          <a:lstStyle/>
          <a:p>
            <a:fld id="{7B7DE40D-8F09-4894-815B-7A10895EAF0E}"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48</a:t>
            </a:fld>
            <a:endParaRPr lang="en-US" dirty="0"/>
          </a:p>
        </p:txBody>
      </p:sp>
    </p:spTree>
    <p:extLst>
      <p:ext uri="{BB962C8B-B14F-4D97-AF65-F5344CB8AC3E}">
        <p14:creationId xmlns:p14="http://schemas.microsoft.com/office/powerpoint/2010/main" val="29260018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755431801"/>
              </p:ext>
            </p:extLst>
          </p:nvPr>
        </p:nvGraphicFramePr>
        <p:xfrm>
          <a:off x="1366838" y="571500"/>
          <a:ext cx="9458325" cy="5715000"/>
        </p:xfrm>
        <a:graphic>
          <a:graphicData uri="http://schemas.openxmlformats.org/presentationml/2006/ole">
            <mc:AlternateContent xmlns:mc="http://schemas.openxmlformats.org/markup-compatibility/2006">
              <mc:Choice xmlns:v="urn:schemas-microsoft-com:vml" Requires="v">
                <p:oleObj spid="_x0000_s15391" name="Worksheet" r:id="rId3" imgW="9458433" imgH="5715000" progId="Excel.Sheet.12">
                  <p:embed/>
                </p:oleObj>
              </mc:Choice>
              <mc:Fallback>
                <p:oleObj name="Worksheet" r:id="rId3" imgW="9458433" imgH="5715000" progId="Excel.Sheet.12">
                  <p:embed/>
                  <p:pic>
                    <p:nvPicPr>
                      <p:cNvPr id="0" name=""/>
                      <p:cNvPicPr/>
                      <p:nvPr/>
                    </p:nvPicPr>
                    <p:blipFill>
                      <a:blip r:embed="rId4"/>
                      <a:stretch>
                        <a:fillRect/>
                      </a:stretch>
                    </p:blipFill>
                    <p:spPr>
                      <a:xfrm>
                        <a:off x="1366838" y="571500"/>
                        <a:ext cx="9458325" cy="5715000"/>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E708A39E-5F89-439C-80AE-0571B0BEC7C9}"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49</a:t>
            </a:fld>
            <a:endParaRPr lang="en-US" dirty="0"/>
          </a:p>
        </p:txBody>
      </p:sp>
    </p:spTree>
    <p:extLst>
      <p:ext uri="{BB962C8B-B14F-4D97-AF65-F5344CB8AC3E}">
        <p14:creationId xmlns:p14="http://schemas.microsoft.com/office/powerpoint/2010/main" val="1044681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GHPAL Recruitment for Members to Participate in Core/Consistent Programming:</a:t>
            </a:r>
          </a:p>
        </p:txBody>
      </p:sp>
      <p:sp>
        <p:nvSpPr>
          <p:cNvPr id="3" name="Content Placeholder 2"/>
          <p:cNvSpPr>
            <a:spLocks noGrp="1"/>
          </p:cNvSpPr>
          <p:nvPr>
            <p:ph idx="1"/>
          </p:nvPr>
        </p:nvSpPr>
        <p:spPr/>
        <p:txBody>
          <a:bodyPr/>
          <a:lstStyle/>
          <a:p>
            <a:pPr lvl="0"/>
            <a:r>
              <a:rPr lang="en-US" dirty="0"/>
              <a:t>School Districts</a:t>
            </a:r>
          </a:p>
          <a:p>
            <a:pPr lvl="0"/>
            <a:r>
              <a:rPr lang="en-US" dirty="0"/>
              <a:t>Boys and Girls Clubs of Houston </a:t>
            </a:r>
          </a:p>
          <a:p>
            <a:pPr lvl="0"/>
            <a:r>
              <a:rPr lang="en-US" dirty="0"/>
              <a:t>Houston Parks and Recreation Department</a:t>
            </a:r>
          </a:p>
          <a:p>
            <a:pPr lvl="0"/>
            <a:r>
              <a:rPr lang="en-US" dirty="0"/>
              <a:t>Community Centers</a:t>
            </a:r>
          </a:p>
          <a:p>
            <a:pPr lvl="0"/>
            <a:r>
              <a:rPr lang="en-US" dirty="0"/>
              <a:t>Apartment Complexes </a:t>
            </a:r>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3" descr="C:\Users\DMJohnson\AppData\Local\Microsoft\Windows\Temporary Internet Files\Content.IE5\OODPJHKJ\community-involvemen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590257"/>
            <a:ext cx="4343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0517749F-BA5A-42B8-9C28-27D43042E970}" type="datetime1">
              <a:rPr lang="en-US" smtClean="0"/>
              <a:t>8/8/2019</a:t>
            </a:fld>
            <a:endParaRPr lang="en-US" dirty="0"/>
          </a:p>
        </p:txBody>
      </p:sp>
      <p:sp>
        <p:nvSpPr>
          <p:cNvPr id="7" name="Slide Number Placeholder 6"/>
          <p:cNvSpPr>
            <a:spLocks noGrp="1"/>
          </p:cNvSpPr>
          <p:nvPr>
            <p:ph type="sldNum" sz="quarter" idx="12"/>
          </p:nvPr>
        </p:nvSpPr>
        <p:spPr/>
        <p:txBody>
          <a:bodyPr/>
          <a:lstStyle/>
          <a:p>
            <a:fld id="{ED884D11-14F5-4D26-9A4B-F23FFC164834}" type="slidenum">
              <a:rPr lang="en-US" smtClean="0"/>
              <a:t>5</a:t>
            </a:fld>
            <a:endParaRPr lang="en-US" dirty="0"/>
          </a:p>
        </p:txBody>
      </p:sp>
    </p:spTree>
    <p:extLst>
      <p:ext uri="{BB962C8B-B14F-4D97-AF65-F5344CB8AC3E}">
        <p14:creationId xmlns:p14="http://schemas.microsoft.com/office/powerpoint/2010/main" val="33679311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
            </a:r>
            <a:br>
              <a:rPr lang="en-US" dirty="0" smtClean="0"/>
            </a:br>
            <a:r>
              <a:rPr lang="en-US" dirty="0" smtClean="0"/>
              <a:t>GHPAL </a:t>
            </a:r>
            <a:r>
              <a:rPr lang="en-US" dirty="0"/>
              <a:t>Foundation – President </a:t>
            </a:r>
            <a:r>
              <a:rPr lang="en-US" dirty="0" smtClean="0"/>
              <a:t>Steven </a:t>
            </a:r>
            <a:r>
              <a:rPr lang="en-US" dirty="0"/>
              <a:t>Moore</a:t>
            </a:r>
            <a:br>
              <a:rPr lang="en-US" dirty="0"/>
            </a:br>
            <a:endParaRPr lang="en-US" dirty="0"/>
          </a:p>
        </p:txBody>
      </p:sp>
      <p:sp>
        <p:nvSpPr>
          <p:cNvPr id="14" name="Content Placeholder 13"/>
          <p:cNvSpPr>
            <a:spLocks noGrp="1"/>
          </p:cNvSpPr>
          <p:nvPr>
            <p:ph idx="1"/>
          </p:nvPr>
        </p:nvSpPr>
        <p:spPr>
          <a:xfrm>
            <a:off x="838200" y="1613188"/>
            <a:ext cx="10515600" cy="4351338"/>
          </a:xfrm>
        </p:spPr>
        <p:txBody>
          <a:bodyPr/>
          <a:lstStyle/>
          <a:p>
            <a:pPr lvl="0"/>
            <a:r>
              <a:rPr lang="en-US" dirty="0"/>
              <a:t>The GHPAL Foundation was formed in 2017</a:t>
            </a:r>
          </a:p>
          <a:p>
            <a:pPr lvl="0"/>
            <a:r>
              <a:rPr lang="en-US" dirty="0"/>
              <a:t>Fundraise for the organization</a:t>
            </a:r>
          </a:p>
          <a:p>
            <a:pPr lvl="0"/>
            <a:r>
              <a:rPr lang="en-US" dirty="0"/>
              <a:t>Solicit potential sponsors to support GHPAL</a:t>
            </a:r>
          </a:p>
          <a:p>
            <a:pPr lvl="0"/>
            <a:r>
              <a:rPr lang="en-US" dirty="0"/>
              <a:t>Provide financial assistance, open &amp; manage bank accounts for 14 PAL officers and conduct yearly financial audits. </a:t>
            </a:r>
          </a:p>
          <a:p>
            <a:pPr lvl="0"/>
            <a:r>
              <a:rPr lang="en-US" dirty="0"/>
              <a:t>Support structured programming by volunteering and mentoring youth</a:t>
            </a:r>
          </a:p>
          <a:p>
            <a:pPr lvl="0"/>
            <a:r>
              <a:rPr lang="en-US" dirty="0"/>
              <a:t>Promote GHPAL throughout city </a:t>
            </a:r>
          </a:p>
        </p:txBody>
      </p:sp>
      <p:sp>
        <p:nvSpPr>
          <p:cNvPr id="5" name="Footer Placeholder 4"/>
          <p:cNvSpPr>
            <a:spLocks noGrp="1"/>
          </p:cNvSpPr>
          <p:nvPr>
            <p:ph type="ftr" sz="quarter" idx="11"/>
          </p:nvPr>
        </p:nvSpPr>
        <p:spPr/>
        <p:txBody>
          <a:bodyPr/>
          <a:lstStyle/>
          <a:p>
            <a:endParaRPr lang="en-US" dirty="0"/>
          </a:p>
        </p:txBody>
      </p:sp>
      <p:pic>
        <p:nvPicPr>
          <p:cNvPr id="15" name="Picture 2" descr="GHPAL (Greater Houston Police Activities Leag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176" y="541236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08B616DF-1BD0-4DFD-B38F-3BA35EB5035B}" type="datetime1">
              <a:rPr lang="en-US" smtClean="0"/>
              <a:t>8/8/2019</a:t>
            </a:fld>
            <a:endParaRPr lang="en-US" dirty="0"/>
          </a:p>
        </p:txBody>
      </p:sp>
      <p:sp>
        <p:nvSpPr>
          <p:cNvPr id="3" name="Slide Number Placeholder 2"/>
          <p:cNvSpPr>
            <a:spLocks noGrp="1"/>
          </p:cNvSpPr>
          <p:nvPr>
            <p:ph type="sldNum" sz="quarter" idx="12"/>
          </p:nvPr>
        </p:nvSpPr>
        <p:spPr/>
        <p:txBody>
          <a:bodyPr/>
          <a:lstStyle/>
          <a:p>
            <a:fld id="{ED884D11-14F5-4D26-9A4B-F23FFC164834}" type="slidenum">
              <a:rPr lang="en-US" smtClean="0"/>
              <a:t>50</a:t>
            </a:fld>
            <a:endParaRPr lang="en-US" dirty="0"/>
          </a:p>
        </p:txBody>
      </p:sp>
    </p:spTree>
    <p:extLst>
      <p:ext uri="{BB962C8B-B14F-4D97-AF65-F5344CB8AC3E}">
        <p14:creationId xmlns:p14="http://schemas.microsoft.com/office/powerpoint/2010/main" val="3891562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6000" dirty="0" smtClean="0"/>
              <a:t>GHPAL </a:t>
            </a:r>
            <a:r>
              <a:rPr lang="en-US" sz="6000" dirty="0"/>
              <a:t>Community Partners</a:t>
            </a:r>
            <a:r>
              <a:rPr lang="en-US" dirty="0"/>
              <a:t/>
            </a:r>
            <a:br>
              <a:rPr lang="en-US" dirty="0"/>
            </a:br>
            <a:endParaRPr lang="en-US" dirty="0"/>
          </a:p>
        </p:txBody>
      </p:sp>
      <p:sp>
        <p:nvSpPr>
          <p:cNvPr id="5" name="Content Placeholder 4"/>
          <p:cNvSpPr>
            <a:spLocks noGrp="1"/>
          </p:cNvSpPr>
          <p:nvPr>
            <p:ph idx="1"/>
          </p:nvPr>
        </p:nvSpPr>
        <p:spPr/>
        <p:txBody>
          <a:bodyPr/>
          <a:lstStyle/>
          <a:p>
            <a:pPr lvl="0"/>
            <a:r>
              <a:rPr lang="en-US" dirty="0"/>
              <a:t>Houston Texans </a:t>
            </a:r>
          </a:p>
          <a:p>
            <a:pPr lvl="0"/>
            <a:r>
              <a:rPr lang="en-US" dirty="0"/>
              <a:t>Houston Rockets</a:t>
            </a:r>
          </a:p>
          <a:p>
            <a:pPr lvl="0"/>
            <a:r>
              <a:rPr lang="en-US" dirty="0"/>
              <a:t>Academy Sports and Outdoors</a:t>
            </a:r>
          </a:p>
          <a:p>
            <a:pPr lvl="0"/>
            <a:r>
              <a:rPr lang="en-US" dirty="0"/>
              <a:t>Houston Parks and Rec</a:t>
            </a:r>
          </a:p>
          <a:p>
            <a:pPr lvl="0"/>
            <a:r>
              <a:rPr lang="en-US" dirty="0"/>
              <a:t>Boys and Girls Clubs </a:t>
            </a:r>
          </a:p>
          <a:p>
            <a:pPr lvl="0"/>
            <a:r>
              <a:rPr lang="en-US" dirty="0"/>
              <a:t>GHPAL board members </a:t>
            </a:r>
          </a:p>
          <a:p>
            <a:pPr lvl="0"/>
            <a:r>
              <a:rPr lang="en-US" dirty="0"/>
              <a:t>McDonalds</a:t>
            </a:r>
          </a:p>
          <a:p>
            <a:endParaRPr lang="en-US" dirty="0"/>
          </a:p>
        </p:txBody>
      </p:sp>
      <p:sp>
        <p:nvSpPr>
          <p:cNvPr id="3" name="Footer Placeholder 2"/>
          <p:cNvSpPr>
            <a:spLocks noGrp="1"/>
          </p:cNvSpPr>
          <p:nvPr>
            <p:ph type="ftr" sz="quarter" idx="11"/>
          </p:nvPr>
        </p:nvSpPr>
        <p:spPr/>
        <p:txBody>
          <a:bodyPr/>
          <a:lstStyle/>
          <a:p>
            <a:endParaRPr lang="en-US" dirty="0"/>
          </a:p>
        </p:txBody>
      </p:sp>
      <p:pic>
        <p:nvPicPr>
          <p:cNvPr id="6"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340"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4500" y="1195098"/>
            <a:ext cx="1693719" cy="15327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279" y="2395539"/>
            <a:ext cx="1609725" cy="1981200"/>
          </a:xfrm>
          <a:prstGeom prst="rect">
            <a:avLst/>
          </a:prstGeom>
        </p:spPr>
      </p:pic>
      <p:sp>
        <p:nvSpPr>
          <p:cNvPr id="10" name="AutoShape 2" descr="Image result for academy sports"/>
          <p:cNvSpPr>
            <a:spLocks noChangeAspect="1" noChangeArrowheads="1"/>
          </p:cNvSpPr>
          <p:nvPr/>
        </p:nvSpPr>
        <p:spPr bwMode="auto">
          <a:xfrm>
            <a:off x="63500" y="-677863"/>
            <a:ext cx="2857500" cy="1419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7"/>
          <a:stretch>
            <a:fillRect/>
          </a:stretch>
        </p:blipFill>
        <p:spPr>
          <a:xfrm>
            <a:off x="8766751" y="4378405"/>
            <a:ext cx="2857500" cy="141922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7280" y="1523279"/>
            <a:ext cx="1647825" cy="16002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9715" y="3756458"/>
            <a:ext cx="1677564" cy="159933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8948" y="2727875"/>
            <a:ext cx="2609850" cy="1495425"/>
          </a:xfrm>
          <a:prstGeom prst="rect">
            <a:avLst/>
          </a:prstGeom>
        </p:spPr>
      </p:pic>
      <p:sp>
        <p:nvSpPr>
          <p:cNvPr id="4" name="Date Placeholder 3"/>
          <p:cNvSpPr>
            <a:spLocks noGrp="1"/>
          </p:cNvSpPr>
          <p:nvPr>
            <p:ph type="dt" sz="half" idx="10"/>
          </p:nvPr>
        </p:nvSpPr>
        <p:spPr/>
        <p:txBody>
          <a:bodyPr/>
          <a:lstStyle/>
          <a:p>
            <a:fld id="{B628F0F4-D53A-4770-B2DC-362A766F0095}" type="datetime1">
              <a:rPr lang="en-US" smtClean="0"/>
              <a:t>8/8/2019</a:t>
            </a:fld>
            <a:endParaRPr lang="en-US" dirty="0"/>
          </a:p>
        </p:txBody>
      </p:sp>
      <p:sp>
        <p:nvSpPr>
          <p:cNvPr id="8" name="Slide Number Placeholder 7"/>
          <p:cNvSpPr>
            <a:spLocks noGrp="1"/>
          </p:cNvSpPr>
          <p:nvPr>
            <p:ph type="sldNum" sz="quarter" idx="12"/>
          </p:nvPr>
        </p:nvSpPr>
        <p:spPr/>
        <p:txBody>
          <a:bodyPr/>
          <a:lstStyle/>
          <a:p>
            <a:fld id="{ED884D11-14F5-4D26-9A4B-F23FFC164834}" type="slidenum">
              <a:rPr lang="en-US" smtClean="0"/>
              <a:t>6</a:t>
            </a:fld>
            <a:endParaRPr lang="en-US" dirty="0"/>
          </a:p>
        </p:txBody>
      </p:sp>
    </p:spTree>
    <p:extLst>
      <p:ext uri="{BB962C8B-B14F-4D97-AF65-F5344CB8AC3E}">
        <p14:creationId xmlns:p14="http://schemas.microsoft.com/office/powerpoint/2010/main" val="1798639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365125"/>
            <a:ext cx="10515600" cy="1668891"/>
          </a:xfrm>
        </p:spPr>
        <p:txBody>
          <a:bodyPr>
            <a:normAutofit fontScale="90000"/>
          </a:bodyPr>
          <a:lstStyle/>
          <a:p>
            <a:r>
              <a:rPr lang="en-US" dirty="0" smtClean="0"/>
              <a:t/>
            </a:r>
            <a:br>
              <a:rPr lang="en-US" dirty="0" smtClean="0"/>
            </a:br>
            <a:r>
              <a:rPr lang="en-US" dirty="0" smtClean="0"/>
              <a:t/>
            </a:r>
            <a:br>
              <a:rPr lang="en-US" dirty="0" smtClean="0"/>
            </a:br>
            <a:r>
              <a:rPr lang="en-US" sz="5300" dirty="0" smtClean="0"/>
              <a:t>Program </a:t>
            </a:r>
            <a:r>
              <a:rPr lang="en-US" sz="5300" dirty="0"/>
              <a:t>Tracking System </a:t>
            </a:r>
            <a:r>
              <a:rPr lang="en-US" dirty="0"/>
              <a:t/>
            </a:r>
            <a:br>
              <a:rPr lang="en-US" dirty="0"/>
            </a:br>
            <a:r>
              <a:rPr lang="en-US" sz="2200" dirty="0"/>
              <a:t>NFocus Solutions – web-based tracking system. The company’s clients include law enforcement, the military, first responders, government agencies and non-profits. This tracking system will allow us to gauge the effectiveness of programs, number of attendees and more </a:t>
            </a:r>
            <a:r>
              <a:rPr lang="en-US" sz="2200" dirty="0" smtClean="0"/>
              <a:t>data. Features include:</a:t>
            </a:r>
            <a:br>
              <a:rPr lang="en-US" sz="2200" dirty="0" smtClean="0"/>
            </a:br>
            <a:r>
              <a:rPr lang="en-US" sz="2200" dirty="0" smtClean="0"/>
              <a:t/>
            </a:r>
            <a:br>
              <a:rPr lang="en-US" sz="2200" dirty="0" smtClean="0"/>
            </a:br>
            <a:r>
              <a:rPr lang="en-US" dirty="0"/>
              <a:t/>
            </a:r>
            <a:br>
              <a:rPr lang="en-US" dirty="0"/>
            </a:br>
            <a:endParaRPr lang="en-US" dirty="0"/>
          </a:p>
        </p:txBody>
      </p:sp>
      <p:sp>
        <p:nvSpPr>
          <p:cNvPr id="7" name="Content Placeholder 6"/>
          <p:cNvSpPr>
            <a:spLocks noGrp="1"/>
          </p:cNvSpPr>
          <p:nvPr>
            <p:ph type="body" idx="1"/>
          </p:nvPr>
        </p:nvSpPr>
        <p:spPr>
          <a:xfrm>
            <a:off x="914965" y="1811043"/>
            <a:ext cx="5157787" cy="166687"/>
          </a:xfrm>
        </p:spPr>
        <p:txBody>
          <a:bodyPr>
            <a:normAutofit fontScale="25000" lnSpcReduction="20000"/>
          </a:bodyPr>
          <a:lstStyle/>
          <a:p>
            <a:endParaRPr lang="en-US" dirty="0"/>
          </a:p>
        </p:txBody>
      </p:sp>
      <p:sp>
        <p:nvSpPr>
          <p:cNvPr id="8" name="Content Placeholder 7"/>
          <p:cNvSpPr>
            <a:spLocks noGrp="1"/>
          </p:cNvSpPr>
          <p:nvPr>
            <p:ph sz="half" idx="2"/>
          </p:nvPr>
        </p:nvSpPr>
        <p:spPr>
          <a:xfrm>
            <a:off x="839787" y="2084522"/>
            <a:ext cx="5157787" cy="3684588"/>
          </a:xfrm>
        </p:spPr>
        <p:txBody>
          <a:bodyPr>
            <a:normAutofit fontScale="92500"/>
          </a:bodyPr>
          <a:lstStyle/>
          <a:p>
            <a:pPr lvl="0"/>
            <a:r>
              <a:rPr lang="en-US" sz="2600" dirty="0"/>
              <a:t>Program Management</a:t>
            </a:r>
          </a:p>
          <a:p>
            <a:pPr lvl="0"/>
            <a:r>
              <a:rPr lang="en-US" sz="2600" dirty="0"/>
              <a:t>Activity Tracking </a:t>
            </a:r>
          </a:p>
          <a:p>
            <a:pPr lvl="0"/>
            <a:r>
              <a:rPr lang="en-US" sz="2600" dirty="0"/>
              <a:t>Dashboards for real-time tracking of key performance indicators</a:t>
            </a:r>
          </a:p>
          <a:p>
            <a:pPr lvl="0"/>
            <a:r>
              <a:rPr lang="en-US" sz="2600" dirty="0"/>
              <a:t>Performance, Activity and Attendance Reporting </a:t>
            </a:r>
          </a:p>
          <a:p>
            <a:pPr lvl="0"/>
            <a:r>
              <a:rPr lang="en-US" sz="2600" dirty="0"/>
              <a:t>Mobile Scanning for 14 PAL officers to scan members attending events via their cell phones, tablets, or PC’s.</a:t>
            </a:r>
          </a:p>
          <a:p>
            <a:endParaRPr lang="en-US" dirty="0"/>
          </a:p>
        </p:txBody>
      </p:sp>
      <p:sp>
        <p:nvSpPr>
          <p:cNvPr id="9" name="Text Placeholder 8"/>
          <p:cNvSpPr>
            <a:spLocks noGrp="1"/>
          </p:cNvSpPr>
          <p:nvPr>
            <p:ph type="body" sz="quarter" idx="3"/>
          </p:nvPr>
        </p:nvSpPr>
        <p:spPr>
          <a:xfrm>
            <a:off x="6172199" y="1811043"/>
            <a:ext cx="5357813" cy="166688"/>
          </a:xfrm>
        </p:spPr>
        <p:txBody>
          <a:bodyPr>
            <a:normAutofit fontScale="25000" lnSpcReduction="20000"/>
          </a:bodyPr>
          <a:lstStyle/>
          <a:p>
            <a:endParaRPr lang="en-US" dirty="0"/>
          </a:p>
        </p:txBody>
      </p:sp>
      <p:sp>
        <p:nvSpPr>
          <p:cNvPr id="10" name="Content Placeholder 9"/>
          <p:cNvSpPr>
            <a:spLocks noGrp="1"/>
          </p:cNvSpPr>
          <p:nvPr>
            <p:ph sz="quarter" idx="4"/>
          </p:nvPr>
        </p:nvSpPr>
        <p:spPr>
          <a:xfrm>
            <a:off x="6346824" y="2084522"/>
            <a:ext cx="5183188" cy="3684588"/>
          </a:xfrm>
        </p:spPr>
        <p:txBody>
          <a:bodyPr>
            <a:normAutofit fontScale="92500" lnSpcReduction="10000"/>
          </a:bodyPr>
          <a:lstStyle/>
          <a:p>
            <a:pPr lvl="0"/>
            <a:r>
              <a:rPr lang="en-US" sz="2600" dirty="0" err="1"/>
              <a:t>TraxTalk</a:t>
            </a:r>
            <a:r>
              <a:rPr lang="en-US" sz="2600" dirty="0"/>
              <a:t> Notification App (automatically notifies parents when their child scans in or out of a facility)</a:t>
            </a:r>
          </a:p>
          <a:p>
            <a:pPr lvl="0"/>
            <a:r>
              <a:rPr lang="en-US" sz="2600" dirty="0"/>
              <a:t>Member ID card printing </a:t>
            </a:r>
          </a:p>
          <a:p>
            <a:pPr lvl="0"/>
            <a:r>
              <a:rPr lang="en-US" sz="2600" dirty="0"/>
              <a:t>Hosting, daily data backup, data storage and security </a:t>
            </a:r>
          </a:p>
          <a:p>
            <a:pPr lvl="0"/>
            <a:r>
              <a:rPr lang="en-US" sz="2600" dirty="0"/>
              <a:t>Unlimited tech support </a:t>
            </a:r>
          </a:p>
          <a:p>
            <a:pPr lvl="0"/>
            <a:r>
              <a:rPr lang="en-US" sz="2600" dirty="0"/>
              <a:t>Software licenses, implementation services, training database set-up and configuration</a:t>
            </a:r>
          </a:p>
          <a:p>
            <a:pPr marL="0" indent="0">
              <a:buNone/>
            </a:pPr>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2" descr="GHPAL (Greater Houston Police Activities Leag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340"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E067AADB-AD4C-42D3-A43A-E760CE71D1BC}" type="datetime1">
              <a:rPr lang="en-US" smtClean="0"/>
              <a:t>8/8/2019</a:t>
            </a:fld>
            <a:endParaRPr lang="en-US" dirty="0"/>
          </a:p>
        </p:txBody>
      </p:sp>
      <p:sp>
        <p:nvSpPr>
          <p:cNvPr id="3" name="Slide Number Placeholder 2"/>
          <p:cNvSpPr>
            <a:spLocks noGrp="1"/>
          </p:cNvSpPr>
          <p:nvPr>
            <p:ph type="sldNum" sz="quarter" idx="12"/>
          </p:nvPr>
        </p:nvSpPr>
        <p:spPr/>
        <p:txBody>
          <a:bodyPr/>
          <a:lstStyle/>
          <a:p>
            <a:fld id="{ED884D11-14F5-4D26-9A4B-F23FFC164834}" type="slidenum">
              <a:rPr lang="en-US" smtClean="0"/>
              <a:t>7</a:t>
            </a:fld>
            <a:endParaRPr lang="en-US" dirty="0"/>
          </a:p>
        </p:txBody>
      </p:sp>
    </p:spTree>
    <p:extLst>
      <p:ext uri="{BB962C8B-B14F-4D97-AF65-F5344CB8AC3E}">
        <p14:creationId xmlns:p14="http://schemas.microsoft.com/office/powerpoint/2010/main" val="283150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8882"/>
            <a:ext cx="10515600" cy="1525668"/>
          </a:xfrm>
        </p:spPr>
        <p:txBody>
          <a:bodyPr>
            <a:normAutofit fontScale="90000"/>
          </a:bodyPr>
          <a:lstStyle/>
          <a:p>
            <a:r>
              <a:rPr lang="en-US" dirty="0" smtClean="0"/>
              <a:t/>
            </a:r>
            <a:br>
              <a:rPr lang="en-US" dirty="0" smtClean="0"/>
            </a:br>
            <a:r>
              <a:rPr lang="en-US" dirty="0" smtClean="0"/>
              <a:t/>
            </a:r>
            <a:br>
              <a:rPr lang="en-US" dirty="0" smtClean="0"/>
            </a:br>
            <a:r>
              <a:rPr lang="en-US" sz="6000" dirty="0" smtClean="0"/>
              <a:t>GHPAL </a:t>
            </a:r>
            <a:r>
              <a:rPr lang="en-US" sz="6000" dirty="0"/>
              <a:t>Funding</a:t>
            </a:r>
            <a:r>
              <a:rPr lang="en-US" sz="3200" dirty="0"/>
              <a:t/>
            </a:r>
            <a:br>
              <a:rPr lang="en-US" sz="3200" dirty="0"/>
            </a:br>
            <a:r>
              <a:rPr lang="en-US" sz="3600" dirty="0" smtClean="0"/>
              <a:t>The </a:t>
            </a:r>
            <a:r>
              <a:rPr lang="en-US" sz="3600" dirty="0"/>
              <a:t>following grants were received in 2017-2018-2019</a:t>
            </a:r>
            <a:r>
              <a:rPr lang="en-US" sz="3100" dirty="0"/>
              <a:t/>
            </a:r>
            <a:br>
              <a:rPr lang="en-US" sz="3100" dirty="0"/>
            </a:br>
            <a:endParaRPr lang="en-US" dirty="0"/>
          </a:p>
        </p:txBody>
      </p:sp>
      <p:sp>
        <p:nvSpPr>
          <p:cNvPr id="7" name="Text Placeholder 6"/>
          <p:cNvSpPr>
            <a:spLocks noGrp="1"/>
          </p:cNvSpPr>
          <p:nvPr>
            <p:ph type="body" idx="1"/>
          </p:nvPr>
        </p:nvSpPr>
        <p:spPr>
          <a:xfrm>
            <a:off x="914965" y="2106720"/>
            <a:ext cx="5157787" cy="265570"/>
          </a:xfrm>
        </p:spPr>
        <p:txBody>
          <a:bodyPr>
            <a:normAutofit fontScale="62500" lnSpcReduction="20000"/>
          </a:bodyPr>
          <a:lstStyle/>
          <a:p>
            <a:endParaRPr lang="en-US" dirty="0"/>
          </a:p>
        </p:txBody>
      </p:sp>
      <p:sp>
        <p:nvSpPr>
          <p:cNvPr id="9" name="Content Placeholder 8"/>
          <p:cNvSpPr>
            <a:spLocks noGrp="1"/>
          </p:cNvSpPr>
          <p:nvPr>
            <p:ph sz="half" idx="2"/>
          </p:nvPr>
        </p:nvSpPr>
        <p:spPr>
          <a:xfrm>
            <a:off x="914965" y="2387788"/>
            <a:ext cx="5257235" cy="3684588"/>
          </a:xfrm>
        </p:spPr>
        <p:txBody>
          <a:bodyPr>
            <a:normAutofit fontScale="92500"/>
          </a:bodyPr>
          <a:lstStyle/>
          <a:p>
            <a:pPr lvl="0"/>
            <a:r>
              <a:rPr lang="en-US" sz="2600" dirty="0"/>
              <a:t>The Houston </a:t>
            </a:r>
            <a:r>
              <a:rPr lang="en-US" sz="2600" dirty="0" smtClean="0"/>
              <a:t>Texans - $</a:t>
            </a:r>
            <a:r>
              <a:rPr lang="en-US" sz="2600" dirty="0"/>
              <a:t>10,000</a:t>
            </a:r>
          </a:p>
          <a:p>
            <a:pPr lvl="0"/>
            <a:r>
              <a:rPr lang="en-US" sz="2600" dirty="0"/>
              <a:t>Clutch City Foundation/Houston Rockets </a:t>
            </a:r>
            <a:r>
              <a:rPr lang="en-US" sz="2600" dirty="0" smtClean="0"/>
              <a:t>- </a:t>
            </a:r>
            <a:r>
              <a:rPr lang="en-US" sz="2600" dirty="0"/>
              <a:t>$6,000</a:t>
            </a:r>
          </a:p>
          <a:p>
            <a:pPr lvl="0"/>
            <a:r>
              <a:rPr lang="en-US" sz="2600" dirty="0"/>
              <a:t>BNSF </a:t>
            </a:r>
            <a:r>
              <a:rPr lang="en-US" sz="2600" dirty="0" smtClean="0"/>
              <a:t>Railway - </a:t>
            </a:r>
            <a:r>
              <a:rPr lang="en-US" sz="2600" dirty="0"/>
              <a:t>$5,000</a:t>
            </a:r>
          </a:p>
          <a:p>
            <a:pPr lvl="0"/>
            <a:r>
              <a:rPr lang="en-US" sz="2600" dirty="0"/>
              <a:t>Academy Sports and </a:t>
            </a:r>
            <a:r>
              <a:rPr lang="en-US" sz="2600" dirty="0" smtClean="0"/>
              <a:t>Outdoors -$</a:t>
            </a:r>
            <a:r>
              <a:rPr lang="en-US" sz="2600" dirty="0"/>
              <a:t>5,000</a:t>
            </a:r>
          </a:p>
          <a:p>
            <a:pPr lvl="0"/>
            <a:r>
              <a:rPr lang="en-US" sz="2600" dirty="0"/>
              <a:t>Houston Police Officers </a:t>
            </a:r>
            <a:r>
              <a:rPr lang="en-US" sz="2600" dirty="0" smtClean="0"/>
              <a:t>Union - </a:t>
            </a:r>
            <a:r>
              <a:rPr lang="en-US" sz="2600" dirty="0"/>
              <a:t>$5,000</a:t>
            </a:r>
          </a:p>
          <a:p>
            <a:pPr lvl="0"/>
            <a:r>
              <a:rPr lang="en-US" sz="2600" dirty="0"/>
              <a:t>Houston Police Federal Credit </a:t>
            </a:r>
            <a:r>
              <a:rPr lang="en-US" sz="2600" dirty="0" smtClean="0"/>
              <a:t>      Union - </a:t>
            </a:r>
            <a:r>
              <a:rPr lang="en-US" sz="2600" dirty="0"/>
              <a:t>$1,000</a:t>
            </a:r>
          </a:p>
          <a:p>
            <a:endParaRPr lang="en-US" dirty="0"/>
          </a:p>
        </p:txBody>
      </p:sp>
      <p:sp>
        <p:nvSpPr>
          <p:cNvPr id="10" name="Text Placeholder 9"/>
          <p:cNvSpPr>
            <a:spLocks noGrp="1"/>
          </p:cNvSpPr>
          <p:nvPr>
            <p:ph type="body" sz="quarter" idx="3"/>
          </p:nvPr>
        </p:nvSpPr>
        <p:spPr>
          <a:xfrm>
            <a:off x="6172200" y="2122218"/>
            <a:ext cx="5304295" cy="265570"/>
          </a:xfrm>
        </p:spPr>
        <p:txBody>
          <a:bodyPr>
            <a:normAutofit fontScale="62500" lnSpcReduction="20000"/>
          </a:bodyPr>
          <a:lstStyle/>
          <a:p>
            <a:endParaRPr lang="en-US" dirty="0"/>
          </a:p>
        </p:txBody>
      </p:sp>
      <p:sp>
        <p:nvSpPr>
          <p:cNvPr id="11" name="Content Placeholder 10"/>
          <p:cNvSpPr>
            <a:spLocks noGrp="1"/>
          </p:cNvSpPr>
          <p:nvPr>
            <p:ph sz="quarter" idx="4"/>
          </p:nvPr>
        </p:nvSpPr>
        <p:spPr>
          <a:xfrm>
            <a:off x="6392755" y="2387788"/>
            <a:ext cx="5183188" cy="3684588"/>
          </a:xfrm>
        </p:spPr>
        <p:txBody>
          <a:bodyPr>
            <a:normAutofit/>
          </a:bodyPr>
          <a:lstStyle/>
          <a:p>
            <a:pPr lvl="0"/>
            <a:r>
              <a:rPr lang="en-US" sz="2400" dirty="0" err="1"/>
              <a:t>Servepro</a:t>
            </a:r>
            <a:r>
              <a:rPr lang="en-US" sz="2400" dirty="0"/>
              <a:t> </a:t>
            </a:r>
            <a:r>
              <a:rPr lang="en-US" sz="2400" dirty="0" smtClean="0"/>
              <a:t>Industries - </a:t>
            </a:r>
            <a:r>
              <a:rPr lang="en-US" sz="2400" dirty="0"/>
              <a:t>$5,000</a:t>
            </a:r>
          </a:p>
          <a:p>
            <a:pPr lvl="0"/>
            <a:r>
              <a:rPr lang="en-US" sz="2400" dirty="0" smtClean="0"/>
              <a:t>Target - </a:t>
            </a:r>
            <a:r>
              <a:rPr lang="en-US" sz="2400" dirty="0"/>
              <a:t>$1,000</a:t>
            </a:r>
          </a:p>
          <a:p>
            <a:pPr lvl="0"/>
            <a:r>
              <a:rPr lang="en-US" sz="2400" dirty="0"/>
              <a:t>HPD Special Funds #</a:t>
            </a:r>
            <a:r>
              <a:rPr lang="en-US" sz="2400" dirty="0" smtClean="0"/>
              <a:t>2201 - </a:t>
            </a:r>
            <a:r>
              <a:rPr lang="en-US" sz="2400" dirty="0"/>
              <a:t>$25,000</a:t>
            </a:r>
          </a:p>
          <a:p>
            <a:pPr lvl="0"/>
            <a:r>
              <a:rPr lang="en-US" sz="2400" dirty="0"/>
              <a:t>Federal Asset Forfeiture Funds </a:t>
            </a:r>
            <a:r>
              <a:rPr lang="en-US" sz="2400" dirty="0" smtClean="0"/>
              <a:t>-$</a:t>
            </a:r>
            <a:r>
              <a:rPr lang="en-US" sz="2400" dirty="0"/>
              <a:t>50,000, officer overtime for </a:t>
            </a:r>
            <a:r>
              <a:rPr lang="en-US" sz="2400" dirty="0" smtClean="0"/>
              <a:t>       after-hours </a:t>
            </a:r>
            <a:r>
              <a:rPr lang="en-US" sz="2400" dirty="0"/>
              <a:t>and weekends</a:t>
            </a:r>
          </a:p>
          <a:p>
            <a:pPr lvl="0"/>
            <a:r>
              <a:rPr lang="en-US" sz="2400" dirty="0"/>
              <a:t>Federal grant pending </a:t>
            </a:r>
            <a:r>
              <a:rPr lang="en-US" sz="2400" dirty="0" smtClean="0"/>
              <a:t>- $</a:t>
            </a:r>
            <a:r>
              <a:rPr lang="en-US" sz="2400" dirty="0"/>
              <a:t>5,998 for </a:t>
            </a:r>
            <a:r>
              <a:rPr lang="en-US" sz="2400" dirty="0" err="1"/>
              <a:t>Nfocus</a:t>
            </a:r>
            <a:r>
              <a:rPr lang="en-US" sz="2400" dirty="0"/>
              <a:t> software initial set-up </a:t>
            </a:r>
          </a:p>
          <a:p>
            <a:endParaRPr lang="en-US" dirty="0"/>
          </a:p>
        </p:txBody>
      </p:sp>
      <p:sp>
        <p:nvSpPr>
          <p:cNvPr id="3" name="Footer Placeholder 2"/>
          <p:cNvSpPr>
            <a:spLocks noGrp="1"/>
          </p:cNvSpPr>
          <p:nvPr>
            <p:ph type="ftr" sz="quarter" idx="11"/>
          </p:nvPr>
        </p:nvSpPr>
        <p:spPr/>
        <p:txBody>
          <a:bodyPr/>
          <a:lstStyle/>
          <a:p>
            <a:endParaRPr lang="en-US" dirty="0"/>
          </a:p>
        </p:txBody>
      </p:sp>
      <p:pic>
        <p:nvPicPr>
          <p:cNvPr id="6"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340"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CEBCF181-ECE1-493C-B438-B2C6968BEF75}"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8</a:t>
            </a:fld>
            <a:endParaRPr lang="en-US" dirty="0"/>
          </a:p>
        </p:txBody>
      </p:sp>
    </p:spTree>
    <p:extLst>
      <p:ext uri="{BB962C8B-B14F-4D97-AF65-F5344CB8AC3E}">
        <p14:creationId xmlns:p14="http://schemas.microsoft.com/office/powerpoint/2010/main" val="2038253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700" dirty="0" smtClean="0"/>
              <a:t>GHPAL </a:t>
            </a:r>
            <a:r>
              <a:rPr lang="en-US" sz="4700" dirty="0"/>
              <a:t>Funds have been used for the following:</a:t>
            </a:r>
            <a:br>
              <a:rPr lang="en-US" sz="4700" dirty="0"/>
            </a:br>
            <a:endParaRPr lang="en-US" sz="4700" dirty="0"/>
          </a:p>
        </p:txBody>
      </p:sp>
      <p:sp>
        <p:nvSpPr>
          <p:cNvPr id="7" name="Text Placeholder 6"/>
          <p:cNvSpPr>
            <a:spLocks noGrp="1"/>
          </p:cNvSpPr>
          <p:nvPr>
            <p:ph type="body" idx="1"/>
          </p:nvPr>
        </p:nvSpPr>
        <p:spPr>
          <a:xfrm>
            <a:off x="839788" y="1681163"/>
            <a:ext cx="5157787" cy="45719"/>
          </a:xfrm>
        </p:spPr>
        <p:txBody>
          <a:bodyPr>
            <a:normAutofit fontScale="25000" lnSpcReduction="20000"/>
          </a:bodyPr>
          <a:lstStyle/>
          <a:p>
            <a:endParaRPr lang="en-US" dirty="0"/>
          </a:p>
        </p:txBody>
      </p:sp>
      <p:sp>
        <p:nvSpPr>
          <p:cNvPr id="9" name="Content Placeholder 8"/>
          <p:cNvSpPr>
            <a:spLocks noGrp="1"/>
          </p:cNvSpPr>
          <p:nvPr>
            <p:ph sz="half" idx="2"/>
          </p:nvPr>
        </p:nvSpPr>
        <p:spPr>
          <a:xfrm>
            <a:off x="839788" y="1735228"/>
            <a:ext cx="5167205" cy="3293551"/>
          </a:xfrm>
        </p:spPr>
        <p:txBody>
          <a:bodyPr>
            <a:normAutofit lnSpcReduction="10000"/>
          </a:bodyPr>
          <a:lstStyle/>
          <a:p>
            <a:pPr lvl="0"/>
            <a:r>
              <a:rPr lang="en-US" dirty="0"/>
              <a:t>200 members t-shirts</a:t>
            </a:r>
          </a:p>
          <a:p>
            <a:pPr lvl="0"/>
            <a:r>
              <a:rPr lang="en-US" dirty="0" smtClean="0"/>
              <a:t>Advisor </a:t>
            </a:r>
            <a:r>
              <a:rPr lang="en-US" dirty="0"/>
              <a:t>polo’s and t-shirts</a:t>
            </a:r>
          </a:p>
          <a:p>
            <a:pPr lvl="0"/>
            <a:r>
              <a:rPr lang="en-US" dirty="0" smtClean="0"/>
              <a:t>Tracking </a:t>
            </a:r>
            <a:r>
              <a:rPr lang="en-US" dirty="0"/>
              <a:t>software</a:t>
            </a:r>
          </a:p>
          <a:p>
            <a:pPr lvl="0"/>
            <a:r>
              <a:rPr lang="en-US" dirty="0"/>
              <a:t>Sports equipment</a:t>
            </a:r>
          </a:p>
          <a:p>
            <a:pPr lvl="0"/>
            <a:r>
              <a:rPr lang="en-US" dirty="0" smtClean="0"/>
              <a:t>Pop-up </a:t>
            </a:r>
            <a:r>
              <a:rPr lang="en-US" dirty="0"/>
              <a:t>tents</a:t>
            </a:r>
          </a:p>
          <a:p>
            <a:pPr lvl="0"/>
            <a:r>
              <a:rPr lang="en-US" dirty="0" smtClean="0"/>
              <a:t>6 </a:t>
            </a:r>
            <a:r>
              <a:rPr lang="en-US" dirty="0"/>
              <a:t>foot </a:t>
            </a:r>
            <a:r>
              <a:rPr lang="en-US" dirty="0" smtClean="0"/>
              <a:t>tables</a:t>
            </a:r>
          </a:p>
          <a:p>
            <a:r>
              <a:rPr lang="en-US" dirty="0"/>
              <a:t>Basketball jerseys</a:t>
            </a:r>
          </a:p>
          <a:p>
            <a:pPr lvl="0"/>
            <a:endParaRPr lang="en-US" dirty="0"/>
          </a:p>
        </p:txBody>
      </p:sp>
      <p:sp>
        <p:nvSpPr>
          <p:cNvPr id="10" name="Text Placeholder 9"/>
          <p:cNvSpPr>
            <a:spLocks noGrp="1"/>
          </p:cNvSpPr>
          <p:nvPr>
            <p:ph type="body" sz="quarter" idx="3"/>
          </p:nvPr>
        </p:nvSpPr>
        <p:spPr>
          <a:xfrm>
            <a:off x="6181618" y="1689509"/>
            <a:ext cx="5183188" cy="45719"/>
          </a:xfrm>
        </p:spPr>
        <p:txBody>
          <a:bodyPr>
            <a:normAutofit fontScale="25000" lnSpcReduction="20000"/>
          </a:bodyPr>
          <a:lstStyle/>
          <a:p>
            <a:endParaRPr lang="en-US"/>
          </a:p>
        </p:txBody>
      </p:sp>
      <p:sp>
        <p:nvSpPr>
          <p:cNvPr id="11" name="Content Placeholder 10"/>
          <p:cNvSpPr>
            <a:spLocks noGrp="1"/>
          </p:cNvSpPr>
          <p:nvPr>
            <p:ph sz="quarter" idx="4"/>
          </p:nvPr>
        </p:nvSpPr>
        <p:spPr>
          <a:xfrm>
            <a:off x="6181618" y="1731649"/>
            <a:ext cx="5183188" cy="3684588"/>
          </a:xfrm>
        </p:spPr>
        <p:txBody>
          <a:bodyPr>
            <a:normAutofit/>
          </a:bodyPr>
          <a:lstStyle/>
          <a:p>
            <a:pPr lvl="0"/>
            <a:r>
              <a:rPr lang="en-US" dirty="0" smtClean="0"/>
              <a:t>National </a:t>
            </a:r>
            <a:r>
              <a:rPr lang="en-US" dirty="0"/>
              <a:t>PAL conference registration &amp; travel fees</a:t>
            </a:r>
          </a:p>
          <a:p>
            <a:pPr lvl="0"/>
            <a:r>
              <a:rPr lang="en-US" dirty="0" smtClean="0"/>
              <a:t>Large </a:t>
            </a:r>
            <a:r>
              <a:rPr lang="en-US" dirty="0"/>
              <a:t>inflatable for citywide field days</a:t>
            </a:r>
          </a:p>
          <a:p>
            <a:pPr lvl="0"/>
            <a:r>
              <a:rPr lang="en-US" dirty="0" smtClean="0"/>
              <a:t>Liability Insurance </a:t>
            </a:r>
            <a:endParaRPr lang="en-US" dirty="0"/>
          </a:p>
          <a:p>
            <a:pPr lvl="0"/>
            <a:r>
              <a:rPr lang="en-US" dirty="0"/>
              <a:t>Field trips and refreshments</a:t>
            </a:r>
          </a:p>
          <a:p>
            <a:pPr lvl="0"/>
            <a:r>
              <a:rPr lang="en-US" dirty="0" smtClean="0"/>
              <a:t>Miscellaneous </a:t>
            </a:r>
            <a:r>
              <a:rPr lang="en-US" dirty="0"/>
              <a:t>vendor rental fees. </a:t>
            </a:r>
          </a:p>
        </p:txBody>
      </p:sp>
      <p:sp>
        <p:nvSpPr>
          <p:cNvPr id="3" name="Footer Placeholder 2"/>
          <p:cNvSpPr>
            <a:spLocks noGrp="1"/>
          </p:cNvSpPr>
          <p:nvPr>
            <p:ph type="ftr" sz="quarter" idx="11"/>
          </p:nvPr>
        </p:nvSpPr>
        <p:spPr/>
        <p:txBody>
          <a:bodyPr/>
          <a:lstStyle/>
          <a:p>
            <a:endParaRPr lang="en-US" dirty="0"/>
          </a:p>
        </p:txBody>
      </p:sp>
      <p:pic>
        <p:nvPicPr>
          <p:cNvPr id="6" name="Picture 2" descr="GHPAL (Greater Houston Police Activities Leag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340" y="5349874"/>
            <a:ext cx="1266825" cy="137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BFDCBC25-4CD2-41C0-B195-838DABDFDE17}" type="datetime1">
              <a:rPr lang="en-US" smtClean="0"/>
              <a:t>8/8/2019</a:t>
            </a:fld>
            <a:endParaRPr lang="en-US" dirty="0"/>
          </a:p>
        </p:txBody>
      </p:sp>
      <p:sp>
        <p:nvSpPr>
          <p:cNvPr id="5" name="Slide Number Placeholder 4"/>
          <p:cNvSpPr>
            <a:spLocks noGrp="1"/>
          </p:cNvSpPr>
          <p:nvPr>
            <p:ph type="sldNum" sz="quarter" idx="12"/>
          </p:nvPr>
        </p:nvSpPr>
        <p:spPr/>
        <p:txBody>
          <a:bodyPr/>
          <a:lstStyle/>
          <a:p>
            <a:fld id="{ED884D11-14F5-4D26-9A4B-F23FFC164834}" type="slidenum">
              <a:rPr lang="en-US" smtClean="0"/>
              <a:t>9</a:t>
            </a:fld>
            <a:endParaRPr lang="en-US" dirty="0"/>
          </a:p>
        </p:txBody>
      </p:sp>
    </p:spTree>
    <p:extLst>
      <p:ext uri="{BB962C8B-B14F-4D97-AF65-F5344CB8AC3E}">
        <p14:creationId xmlns:p14="http://schemas.microsoft.com/office/powerpoint/2010/main" val="4240331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6748</TotalTime>
  <Words>2697</Words>
  <Application>Microsoft Office PowerPoint</Application>
  <PresentationFormat>Widescreen</PresentationFormat>
  <Paragraphs>539</Paragraphs>
  <Slides>50</Slides>
  <Notes>7</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6" baseType="lpstr">
      <vt:lpstr>Arial</vt:lpstr>
      <vt:lpstr>Calibri</vt:lpstr>
      <vt:lpstr>Calibri Light</vt:lpstr>
      <vt:lpstr>Trebuchet MS</vt:lpstr>
      <vt:lpstr>Office Theme</vt:lpstr>
      <vt:lpstr>Worksheet</vt:lpstr>
      <vt:lpstr>GREATER HOUSTON POLICE ACTIVITIES LEAGUE PROGRAMMING August 13, 2019</vt:lpstr>
      <vt:lpstr>Greater Houston Police Activities League</vt:lpstr>
      <vt:lpstr>Formation of Police Activities League/Greater Houston Police Activities League</vt:lpstr>
      <vt:lpstr> GHPAL Outcomes  </vt:lpstr>
      <vt:lpstr>GHPAL Recruitment for Members to Participate in Core/Consistent Programming:</vt:lpstr>
      <vt:lpstr> GHPAL Community Partners </vt:lpstr>
      <vt:lpstr>  Program Tracking System  NFocus Solutions – web-based tracking system. The company’s clients include law enforcement, the military, first responders, government agencies and non-profits. This tracking system will allow us to gauge the effectiveness of programs, number of attendees and more data. Features include:   </vt:lpstr>
      <vt:lpstr>  GHPAL Funding The following grants were received in 2017-2018-2019 </vt:lpstr>
      <vt:lpstr> GHPAL Funds have been used for the following: </vt:lpstr>
      <vt:lpstr> GHPAL Potential Annual Expenses </vt:lpstr>
      <vt:lpstr>GREATER HOUSTON POLICE ACTIVITIES LEAGUE PROGRAMMING</vt:lpstr>
      <vt:lpstr>PowerPoint Presentation</vt:lpstr>
      <vt:lpstr>PowerPoint Presentation</vt:lpstr>
      <vt:lpstr>Current List of GHPAL Core Youths</vt:lpstr>
      <vt:lpstr>What are the requirements to become a GHPAL core member and what does a core member mean?</vt:lpstr>
      <vt:lpstr>GHPAL Programming - Activities Include:</vt:lpstr>
      <vt:lpstr>Consistent vs. Core Programs</vt:lpstr>
      <vt:lpstr>CORE PROGRAMMING</vt:lpstr>
      <vt:lpstr>PowerPoint Presentation</vt:lpstr>
      <vt:lpstr>PowerPoint Presentation</vt:lpstr>
      <vt:lpstr>PowerPoint Presentation</vt:lpstr>
      <vt:lpstr>Central Patrol Kimberley Hendrick Core Kids - Thirty-two (32) </vt:lpstr>
      <vt:lpstr>PowerPoint Presentation</vt:lpstr>
      <vt:lpstr>Kingwood Patrol Christopher Morales Core Kids - Six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GHPAL Foundation – President Steven Moore </vt:lpstr>
    </vt:vector>
  </TitlesOfParts>
  <Company>Houston Police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HOUSTON POLICE ACTIVITIES LEAGUE</dc:title>
  <dc:creator>Sandoval, Michelle</dc:creator>
  <cp:lastModifiedBy>Journet, Clifton</cp:lastModifiedBy>
  <cp:revision>134</cp:revision>
  <cp:lastPrinted>2019-08-02T14:17:16Z</cp:lastPrinted>
  <dcterms:created xsi:type="dcterms:W3CDTF">2019-05-23T15:19:30Z</dcterms:created>
  <dcterms:modified xsi:type="dcterms:W3CDTF">2019-08-08T22:00:47Z</dcterms:modified>
</cp:coreProperties>
</file>