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6" r:id="rId2"/>
    <p:sldId id="258" r:id="rId3"/>
    <p:sldId id="257" r:id="rId4"/>
    <p:sldId id="261" r:id="rId5"/>
    <p:sldId id="259" r:id="rId6"/>
    <p:sldId id="267" r:id="rId7"/>
    <p:sldId id="265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8B91F-38A9-4E4B-BA33-328C241E2619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BB5EB-8D48-4FEA-9C71-076ABC3A2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36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1DD1CF-6F15-4997-9C3B-BA5FD6D0FF4E}" type="datetime1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20078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3220-0E71-4418-B42F-C602A78017CD}" type="datetime1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9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D14B-DF1E-4B3E-BF10-A2DD5B4E0ED4}" type="datetime1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29C3-7730-4DD5-A676-8BB872BB1FC7}" type="datetime1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7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F8E58E-1F80-4D55-B564-664A6E6EDB01}" type="datetime1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98907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F991-E9E5-4044-9DA7-F18984A8162A}" type="datetime1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3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5B19-F90F-4758-95F5-6AE996CC9EB8}" type="datetime1">
              <a:rPr lang="en-US" smtClean="0"/>
              <a:t>9/6/2019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2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9504-DA0A-4270-BD9B-2AC6CDCC20A4}" type="datetime1">
              <a:rPr lang="en-US" smtClean="0"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6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742D5-4D7D-4F78-8E85-19E828F9EC44}" type="datetime1">
              <a:rPr lang="en-US" smtClean="0"/>
              <a:t>9/6/2019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5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5EB811-9E66-41BD-A5B3-D94DAA752548}" type="datetime1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644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A42AFD-ED64-4103-A236-6C126B82B3E1}" type="datetime1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791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C3F53F1-FED6-4402-B864-489654146157}" type="datetime1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1075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58746" y="1811779"/>
            <a:ext cx="7512910" cy="2135976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Conducted Energy Devices</a:t>
            </a:r>
            <a:br>
              <a:rPr lang="en-US" sz="4400" b="1" dirty="0" smtClean="0"/>
            </a:br>
            <a:r>
              <a:rPr lang="en-US" sz="4400" b="1" dirty="0" smtClean="0"/>
              <a:t>Chief of Police</a:t>
            </a:r>
            <a:br>
              <a:rPr lang="en-US" sz="4400" b="1" dirty="0" smtClean="0"/>
            </a:br>
            <a:r>
              <a:rPr lang="en-US" sz="4400" b="1" dirty="0" smtClean="0"/>
              <a:t>Art Acevedo</a:t>
            </a:r>
            <a:endParaRPr lang="en-US" sz="4400" b="1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18" y="1501650"/>
            <a:ext cx="2698870" cy="27562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881817" y="3901589"/>
            <a:ext cx="286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Information Presented by:</a:t>
            </a: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0859" y="4305062"/>
            <a:ext cx="3348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Assistant Chief James Jones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Special Investigations Command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0859" y="4951393"/>
            <a:ext cx="4040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Assistant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Chief Lori Bender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prstClr val="black"/>
                </a:solidFill>
                <a:latin typeface="Franklin Gothic Book" panose="020B0503020102020204"/>
              </a:rPr>
              <a:t>Organizational Development Command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86543" y="5921336"/>
            <a:ext cx="404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September 10, 2019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63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49537" cy="5754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Functionality of CEDs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8034"/>
            <a:ext cx="10515600" cy="506627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CEDs are an intermediate weapon that incapacitates uncontrollable or violent subjects</a:t>
            </a:r>
          </a:p>
          <a:p>
            <a:r>
              <a:rPr lang="en-US" sz="2400" dirty="0" smtClean="0"/>
              <a:t>All officers and supervisors assigned to patrol under the rank of Commander are required to carry a CED</a:t>
            </a:r>
          </a:p>
          <a:p>
            <a:r>
              <a:rPr lang="en-US" sz="2400" dirty="0" smtClean="0"/>
              <a:t>CEDs are authorized for use against suspects who are actively resisting or exhibiting active aggression, or to prevent individuals from harming themselves or others.  </a:t>
            </a:r>
          </a:p>
          <a:p>
            <a:r>
              <a:rPr lang="en-US" sz="2400" dirty="0" smtClean="0"/>
              <a:t>CED use must be documented in an offense report, with each incident documented under HPD’s response to resistance policy, and a supervisor notified</a:t>
            </a:r>
          </a:p>
          <a:p>
            <a:r>
              <a:rPr lang="en-US" sz="2400" dirty="0" smtClean="0"/>
              <a:t>Deployments for 2017: 227 unique incidents</a:t>
            </a:r>
          </a:p>
          <a:p>
            <a:r>
              <a:rPr lang="en-US" sz="2400" dirty="0" smtClean="0"/>
              <a:t>Deployments for 2018: 236 unique incidents</a:t>
            </a:r>
          </a:p>
          <a:p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861" y="5652110"/>
            <a:ext cx="1273723" cy="12058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2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1"/>
            <a:ext cx="2688771" cy="4970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865"/>
            <a:ext cx="10515600" cy="5852160"/>
          </a:xfrm>
        </p:spPr>
        <p:txBody>
          <a:bodyPr>
            <a:noAutofit/>
          </a:bodyPr>
          <a:lstStyle/>
          <a:p>
            <a:r>
              <a:rPr lang="en-US" sz="2400" u="sng" dirty="0" smtClean="0"/>
              <a:t>Fall of 2004</a:t>
            </a:r>
            <a:r>
              <a:rPr lang="en-US" sz="2400" dirty="0" smtClean="0"/>
              <a:t>: Early X26 Taser model purchased</a:t>
            </a:r>
          </a:p>
          <a:p>
            <a:r>
              <a:rPr lang="en-US" sz="2400" u="sng" dirty="0" smtClean="0"/>
              <a:t>August 2013</a:t>
            </a:r>
            <a:r>
              <a:rPr lang="en-US" sz="2400" dirty="0" smtClean="0"/>
              <a:t>: 5 year contract with Axon to </a:t>
            </a:r>
            <a:r>
              <a:rPr lang="en-US" sz="2400" dirty="0"/>
              <a:t>purchase advanced Taser X2 model </a:t>
            </a:r>
            <a:endParaRPr lang="en-US" sz="2400" dirty="0" smtClean="0"/>
          </a:p>
          <a:p>
            <a:r>
              <a:rPr lang="en-US" sz="2400" u="sng" dirty="0"/>
              <a:t>September </a:t>
            </a:r>
            <a:r>
              <a:rPr lang="en-US" sz="2400" u="sng" dirty="0" smtClean="0"/>
              <a:t>2013</a:t>
            </a:r>
            <a:r>
              <a:rPr lang="en-US" sz="2400" dirty="0" smtClean="0"/>
              <a:t>: Upgraded 2,100 Taser X26 to X2 model.</a:t>
            </a:r>
            <a:endParaRPr lang="en-US" sz="2400" dirty="0"/>
          </a:p>
          <a:p>
            <a:r>
              <a:rPr lang="en-US" sz="2400" u="sng" dirty="0" smtClean="0"/>
              <a:t>July 2014</a:t>
            </a:r>
            <a:r>
              <a:rPr lang="en-US" sz="2400" dirty="0" smtClean="0"/>
              <a:t>: Completed purchase </a:t>
            </a:r>
            <a:r>
              <a:rPr lang="en-US" sz="2400" dirty="0" smtClean="0">
                <a:solidFill>
                  <a:schemeClr val="tx1"/>
                </a:solidFill>
              </a:rPr>
              <a:t>of additional 4,300 </a:t>
            </a:r>
            <a:r>
              <a:rPr lang="en-US" sz="2400" dirty="0" smtClean="0"/>
              <a:t>Taser X2 units </a:t>
            </a:r>
          </a:p>
          <a:p>
            <a:r>
              <a:rPr lang="en-US" sz="2400" u="sng" dirty="0" smtClean="0"/>
              <a:t>August 2018</a:t>
            </a:r>
            <a:r>
              <a:rPr lang="en-US" sz="2400" dirty="0" smtClean="0"/>
              <a:t>: 1 year contract extension to purchase new devices to replace Tasers with expiring warranties, and make additional purchases for newly hired officers</a:t>
            </a:r>
          </a:p>
          <a:p>
            <a:r>
              <a:rPr lang="en-US" sz="2400" u="sng" dirty="0" smtClean="0"/>
              <a:t>June </a:t>
            </a:r>
            <a:r>
              <a:rPr lang="en-US" sz="2400" u="sng" dirty="0"/>
              <a:t>2019</a:t>
            </a:r>
            <a:r>
              <a:rPr lang="en-US" sz="2400" dirty="0"/>
              <a:t>: Purchased 214 TASER Series 7 devices</a:t>
            </a:r>
          </a:p>
          <a:p>
            <a:r>
              <a:rPr lang="en-US" sz="2400" u="sng" dirty="0"/>
              <a:t>August 2019</a:t>
            </a:r>
            <a:r>
              <a:rPr lang="en-US" sz="2400" dirty="0"/>
              <a:t>: 1 year contract </a:t>
            </a:r>
            <a:r>
              <a:rPr lang="en-US" sz="2400" dirty="0" smtClean="0"/>
              <a:t>extension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77" y="5652110"/>
            <a:ext cx="1273723" cy="12058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9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9775"/>
            <a:ext cx="2688771" cy="4970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5841"/>
            <a:ext cx="10515600" cy="4245782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/>
              <a:t>Taser project had a total budget of approximately $9.5 million in spending authority </a:t>
            </a:r>
          </a:p>
          <a:p>
            <a:r>
              <a:rPr lang="en-US" sz="2400" dirty="0" smtClean="0"/>
              <a:t>Total of </a:t>
            </a:r>
            <a:r>
              <a:rPr lang="en-US" sz="2400" dirty="0"/>
              <a:t>approximately </a:t>
            </a:r>
            <a:r>
              <a:rPr lang="en-US" sz="2400"/>
              <a:t>$</a:t>
            </a:r>
            <a:r>
              <a:rPr lang="en-US" sz="2400" smtClean="0"/>
              <a:t>7.9 </a:t>
            </a:r>
            <a:r>
              <a:rPr lang="en-US" sz="2400" dirty="0"/>
              <a:t>million </a:t>
            </a:r>
            <a:r>
              <a:rPr lang="en-US" sz="2400" dirty="0" smtClean="0"/>
              <a:t>spent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77" y="5652110"/>
            <a:ext cx="1273723" cy="12058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7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5871520" cy="6145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Next Generation of CEDs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62773"/>
            <a:ext cx="10515600" cy="5235735"/>
          </a:xfrm>
        </p:spPr>
        <p:txBody>
          <a:bodyPr>
            <a:noAutofit/>
          </a:bodyPr>
          <a:lstStyle/>
          <a:p>
            <a:r>
              <a:rPr lang="en-US" sz="2400" dirty="0" smtClean="0"/>
              <a:t>Updated CED model: Taser 7</a:t>
            </a:r>
          </a:p>
          <a:p>
            <a:r>
              <a:rPr lang="en-US" sz="2400" dirty="0" smtClean="0"/>
              <a:t>Pilot program began January 2019</a:t>
            </a:r>
          </a:p>
          <a:p>
            <a:r>
              <a:rPr lang="en-US" sz="2400" dirty="0" smtClean="0"/>
              <a:t>Taser 7 has a substantial redesign: </a:t>
            </a:r>
          </a:p>
          <a:p>
            <a:pPr lvl="1"/>
            <a:r>
              <a:rPr lang="en-US" sz="2400" dirty="0" smtClean="0"/>
              <a:t>slightly smaller</a:t>
            </a:r>
          </a:p>
          <a:p>
            <a:pPr lvl="1"/>
            <a:r>
              <a:rPr lang="en-US" sz="2400" dirty="0" smtClean="0"/>
              <a:t>sights more visible</a:t>
            </a:r>
          </a:p>
          <a:p>
            <a:pPr lvl="1"/>
            <a:r>
              <a:rPr lang="en-US" sz="2400" dirty="0" smtClean="0"/>
              <a:t>arc-switch enlarged &amp; battery release easier to use</a:t>
            </a:r>
          </a:p>
          <a:p>
            <a:pPr lvl="1"/>
            <a:r>
              <a:rPr lang="en-US" sz="2400" dirty="0" smtClean="0"/>
              <a:t>bright yellow outer casing</a:t>
            </a:r>
          </a:p>
          <a:p>
            <a:r>
              <a:rPr lang="en-US" sz="2400" dirty="0" smtClean="0"/>
              <a:t>Darts have been significantly redesigned for straighter flight and greater kinetic </a:t>
            </a:r>
            <a:r>
              <a:rPr lang="en-US" sz="2400" dirty="0" smtClean="0">
                <a:solidFill>
                  <a:schemeClr val="tx1"/>
                </a:solidFill>
              </a:rPr>
              <a:t>impact to improve penetration of heavier clothing</a:t>
            </a:r>
          </a:p>
          <a:p>
            <a:r>
              <a:rPr lang="en-US" sz="2400" dirty="0" smtClean="0"/>
              <a:t>There are 2 different dart options: 3.5 degree for greater distances &amp; 12 degree for close quarters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77" y="5652110"/>
            <a:ext cx="1273723" cy="12058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26849"/>
            <a:ext cx="10515600" cy="4740049"/>
          </a:xfrm>
        </p:spPr>
        <p:txBody>
          <a:bodyPr>
            <a:noAutofit/>
          </a:bodyPr>
          <a:lstStyle/>
          <a:p>
            <a:r>
              <a:rPr lang="en-US" sz="2400" dirty="0" smtClean="0"/>
              <a:t>Taser 7 stores </a:t>
            </a:r>
            <a:r>
              <a:rPr lang="en-US" sz="2400" dirty="0"/>
              <a:t>firing data in 3 </a:t>
            </a:r>
            <a:r>
              <a:rPr lang="en-US" sz="2400" dirty="0" smtClean="0"/>
              <a:t>locations:</a:t>
            </a:r>
          </a:p>
          <a:p>
            <a:pPr lvl="1"/>
            <a:r>
              <a:rPr lang="en-US" sz="2400" dirty="0" smtClean="0"/>
              <a:t>Inside </a:t>
            </a:r>
            <a:r>
              <a:rPr lang="en-US" sz="2400" dirty="0"/>
              <a:t>the handle (the device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In the </a:t>
            </a:r>
            <a:r>
              <a:rPr lang="en-US" sz="2400" dirty="0"/>
              <a:t>cartridge (the darts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In </a:t>
            </a:r>
            <a:r>
              <a:rPr lang="en-US" sz="2400" dirty="0"/>
              <a:t>each battery pack upon insertion into device </a:t>
            </a:r>
            <a:r>
              <a:rPr lang="en-US" sz="2400" dirty="0" smtClean="0"/>
              <a:t>(the battery</a:t>
            </a:r>
            <a:r>
              <a:rPr lang="en-US" sz="2400" dirty="0"/>
              <a:t>)</a:t>
            </a:r>
          </a:p>
          <a:p>
            <a:r>
              <a:rPr lang="en-US" sz="2400" dirty="0" smtClean="0"/>
              <a:t>Similar electric charge as earlier models but at a more rapid pulse rate</a:t>
            </a:r>
          </a:p>
          <a:p>
            <a:r>
              <a:rPr lang="en-US" sz="2400" dirty="0" smtClean="0"/>
              <a:t>Battery docking stations</a:t>
            </a:r>
          </a:p>
          <a:p>
            <a:pPr lvl="1"/>
            <a:r>
              <a:rPr lang="en-US" sz="2400" dirty="0" smtClean="0"/>
              <a:t>Uses rechargeable batteries with internal storage for firing data and firmware updating</a:t>
            </a:r>
          </a:p>
          <a:p>
            <a:pPr lvl="1"/>
            <a:r>
              <a:rPr lang="en-US" sz="2400" dirty="0" smtClean="0"/>
              <a:t>Docking stations and recharging devices are to be installed at each station/division</a:t>
            </a:r>
          </a:p>
          <a:p>
            <a:r>
              <a:rPr lang="en-US" sz="2400" dirty="0" smtClean="0"/>
              <a:t>7 deployments during pilot program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5871520" cy="6145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Next Generation of CEDs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77" y="5738609"/>
            <a:ext cx="1273723" cy="12058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386943" cy="4839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2746"/>
            <a:ext cx="9601200" cy="286676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CED Model Taser X2 warranties have all expired</a:t>
            </a:r>
          </a:p>
          <a:p>
            <a:r>
              <a:rPr lang="en-US" sz="2400" dirty="0" smtClean="0"/>
              <a:t>Devices are still functional as many have been replaced during the warranty period</a:t>
            </a:r>
          </a:p>
          <a:p>
            <a:r>
              <a:rPr lang="en-US" sz="2400" dirty="0" smtClean="0"/>
              <a:t>Leasing versus Purchasing CEDs</a:t>
            </a:r>
          </a:p>
          <a:p>
            <a:r>
              <a:rPr lang="en-US" sz="2400" dirty="0" smtClean="0"/>
              <a:t>Staggered replacement of CEDs over time would balance cost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77" y="5652110"/>
            <a:ext cx="1273723" cy="12058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0331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434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Franklin Gothic Book</vt:lpstr>
      <vt:lpstr>Crop</vt:lpstr>
      <vt:lpstr>Conducted Energy Devices Chief of Police Art Acevedo</vt:lpstr>
      <vt:lpstr>Functionality of CEDs</vt:lpstr>
      <vt:lpstr>History</vt:lpstr>
      <vt:lpstr>History</vt:lpstr>
      <vt:lpstr>Next Generation of CEDs</vt:lpstr>
      <vt:lpstr>Next Generation of CEDs</vt:lpstr>
      <vt:lpstr>Moving Forward</vt:lpstr>
    </vt:vector>
  </TitlesOfParts>
  <Company>Houston Police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Worn Cameras Assistant Chief James Jones</dc:title>
  <dc:creator>Harris, Barry</dc:creator>
  <cp:lastModifiedBy>Otero, Sonja D.</cp:lastModifiedBy>
  <cp:revision>49</cp:revision>
  <cp:lastPrinted>2019-09-05T15:12:56Z</cp:lastPrinted>
  <dcterms:created xsi:type="dcterms:W3CDTF">2019-08-30T18:54:02Z</dcterms:created>
  <dcterms:modified xsi:type="dcterms:W3CDTF">2019-09-06T14:51:55Z</dcterms:modified>
</cp:coreProperties>
</file>