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93" r:id="rId2"/>
    <p:sldId id="294" r:id="rId3"/>
    <p:sldId id="317" r:id="rId4"/>
    <p:sldId id="280" r:id="rId5"/>
    <p:sldId id="316" r:id="rId6"/>
    <p:sldId id="275" r:id="rId7"/>
    <p:sldId id="276" r:id="rId8"/>
    <p:sldId id="292" r:id="rId9"/>
    <p:sldId id="279" r:id="rId10"/>
    <p:sldId id="285" r:id="rId11"/>
    <p:sldId id="289" r:id="rId12"/>
    <p:sldId id="291" r:id="rId13"/>
    <p:sldId id="299" r:id="rId14"/>
    <p:sldId id="300" r:id="rId15"/>
    <p:sldId id="286" r:id="rId16"/>
    <p:sldId id="288" r:id="rId17"/>
    <p:sldId id="287" r:id="rId18"/>
    <p:sldId id="296" r:id="rId19"/>
    <p:sldId id="295" r:id="rId20"/>
    <p:sldId id="297" r:id="rId21"/>
    <p:sldId id="301" r:id="rId22"/>
    <p:sldId id="315" r:id="rId23"/>
    <p:sldId id="302" r:id="rId24"/>
    <p:sldId id="303" r:id="rId25"/>
    <p:sldId id="306" r:id="rId26"/>
    <p:sldId id="304" r:id="rId27"/>
    <p:sldId id="307" r:id="rId28"/>
    <p:sldId id="309" r:id="rId29"/>
    <p:sldId id="310" r:id="rId30"/>
    <p:sldId id="311" r:id="rId31"/>
    <p:sldId id="312" r:id="rId32"/>
    <p:sldId id="308" r:id="rId33"/>
    <p:sldId id="314" r:id="rId34"/>
  </p:sldIdLst>
  <p:sldSz cx="18288000" cy="10287000"/>
  <p:notesSz cx="6858000" cy="9144000"/>
  <p:embeddedFontLst>
    <p:embeddedFont>
      <p:font typeface="Arimo Bold" panose="020B0604020202020204" charset="0"/>
      <p:regular r:id="rId36"/>
    </p:embeddedFont>
    <p:embeddedFont>
      <p:font typeface="Calibri" panose="020F0502020204030204" pitchFamily="34" charset="0"/>
      <p:regular r:id="rId37"/>
      <p:bold r:id="rId38"/>
      <p:italic r:id="rId39"/>
      <p:boldItalic r:id="rId40"/>
    </p:embeddedFont>
    <p:embeddedFont>
      <p:font typeface="Clear Sans Regular Bold" panose="020B0604020202020204" charset="0"/>
      <p:regular r:id="rId41"/>
    </p:embeddedFont>
    <p:embeddedFont>
      <p:font typeface="Georgia" panose="02040502050405020303" pitchFamily="18" charset="0"/>
      <p:regular r:id="rId42"/>
      <p:bold r:id="rId43"/>
      <p:italic r:id="rId44"/>
      <p:boldItalic r:id="rId45"/>
    </p:embeddedFont>
    <p:embeddedFont>
      <p:font typeface="Georgia Pro" panose="02040502050405020303" pitchFamily="18" charset="0"/>
      <p:regular r:id="rId46"/>
      <p:bold r:id="rId47"/>
      <p:italic r:id="rId48"/>
      <p:boldItalic r:id="rId49"/>
    </p:embeddedFont>
    <p:embeddedFont>
      <p:font typeface="Inter" panose="020B0604020202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6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7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014" autoAdjust="0"/>
  </p:normalViewPr>
  <p:slideViewPr>
    <p:cSldViewPr>
      <p:cViewPr varScale="1">
        <p:scale>
          <a:sx n="77" d="100"/>
          <a:sy n="77" d="100"/>
        </p:scale>
        <p:origin x="414" y="102"/>
      </p:cViewPr>
      <p:guideLst>
        <p:guide orient="horz" pos="2160"/>
        <p:guide pos="566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90"/>
      <c:rotY val="1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201089834715328E-2"/>
          <c:y val="3.219426090888914E-2"/>
          <c:w val="0.94758770243171297"/>
          <c:h val="0.93258278394978023"/>
        </c:manualLayout>
      </c:layout>
      <c:pie3DChart>
        <c:varyColors val="1"/>
        <c:ser>
          <c:idx val="0"/>
          <c:order val="0"/>
          <c:tx>
            <c:strRef>
              <c:f>Sheet1!$B$1</c:f>
              <c:strCache>
                <c:ptCount val="1"/>
                <c:pt idx="0">
                  <c:v>Sales</c:v>
                </c:pt>
              </c:strCache>
            </c:strRef>
          </c:tx>
          <c:spPr>
            <a:solidFill>
              <a:schemeClr val="accent1">
                <a:lumMod val="50000"/>
              </a:schemeClr>
            </a:solidFill>
          </c:spPr>
          <c:explosion val="18"/>
          <c:dPt>
            <c:idx val="0"/>
            <c:bubble3D val="0"/>
            <c:spPr>
              <a:solidFill>
                <a:schemeClr val="accent1">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AFF2-4243-A944-3137E51A7867}"/>
              </c:ext>
            </c:extLst>
          </c:dPt>
          <c:dPt>
            <c:idx val="1"/>
            <c:bubble3D val="0"/>
            <c:spPr>
              <a:solidFill>
                <a:schemeClr val="accent1">
                  <a:lumMod val="50000"/>
                </a:schemeClr>
              </a:solidFill>
              <a:ln w="25400">
                <a:solidFill>
                  <a:schemeClr val="accent1">
                    <a:lumMod val="20000"/>
                    <a:lumOff val="80000"/>
                  </a:schemeClr>
                </a:solidFill>
              </a:ln>
              <a:effectLst/>
              <a:sp3d contourW="25400">
                <a:contourClr>
                  <a:schemeClr val="accent1">
                    <a:lumMod val="20000"/>
                    <a:lumOff val="80000"/>
                  </a:schemeClr>
                </a:contourClr>
              </a:sp3d>
            </c:spPr>
            <c:extLst>
              <c:ext xmlns:c16="http://schemas.microsoft.com/office/drawing/2014/chart" uri="{C3380CC4-5D6E-409C-BE32-E72D297353CC}">
                <c16:uniqueId val="{00000003-AFF2-4243-A944-3137E51A7867}"/>
              </c:ext>
            </c:extLst>
          </c:dPt>
          <c:dLbls>
            <c:delete val="1"/>
          </c:dLbls>
          <c:cat>
            <c:strRef>
              <c:f>Sheet1!$A$2:$A$3</c:f>
              <c:strCache>
                <c:ptCount val="2"/>
                <c:pt idx="0">
                  <c:v>Active</c:v>
                </c:pt>
                <c:pt idx="1">
                  <c:v>Pending</c:v>
                </c:pt>
              </c:strCache>
            </c:strRef>
          </c:cat>
          <c:val>
            <c:numRef>
              <c:f>Sheet1!$B$2:$B$3</c:f>
              <c:numCache>
                <c:formatCode>General</c:formatCode>
                <c:ptCount val="2"/>
                <c:pt idx="0" formatCode="&quot;$&quot;#,##0_);[Red]\(&quot;$&quot;#,##0\)">
                  <c:v>61474465</c:v>
                </c:pt>
              </c:numCache>
            </c:numRef>
          </c:val>
          <c:extLst>
            <c:ext xmlns:c16="http://schemas.microsoft.com/office/drawing/2014/chart" uri="{C3380CC4-5D6E-409C-BE32-E72D297353CC}">
              <c16:uniqueId val="{00000004-AFF2-4243-A944-3137E51A7867}"/>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4A55C-09A3-464D-A457-3D7074195C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E876951-7DC9-4B0D-B05E-D483E2B63E4B}">
      <dgm:prSet phldrT="[Text]"/>
      <dgm:spPr/>
      <dgm:t>
        <a:bodyPr/>
        <a:lstStyle/>
        <a:p>
          <a:r>
            <a:rPr lang="en-US" dirty="0"/>
            <a:t>Active and Pending Grants</a:t>
          </a:r>
        </a:p>
      </dgm:t>
    </dgm:pt>
    <dgm:pt modelId="{A3D50A74-2072-4062-AD30-1CB2D740F973}" type="parTrans" cxnId="{DAAAC65C-1692-4655-85D3-93E1ABE9A338}">
      <dgm:prSet/>
      <dgm:spPr/>
      <dgm:t>
        <a:bodyPr/>
        <a:lstStyle/>
        <a:p>
          <a:endParaRPr lang="en-US"/>
        </a:p>
      </dgm:t>
    </dgm:pt>
    <dgm:pt modelId="{B9771BBB-B712-471D-9081-FE267D02C99C}" type="sibTrans" cxnId="{DAAAC65C-1692-4655-85D3-93E1ABE9A338}">
      <dgm:prSet/>
      <dgm:spPr/>
      <dgm:t>
        <a:bodyPr/>
        <a:lstStyle/>
        <a:p>
          <a:endParaRPr lang="en-US"/>
        </a:p>
      </dgm:t>
    </dgm:pt>
    <dgm:pt modelId="{1CB0132D-9E0C-4223-B220-4931B2AFD82D}">
      <dgm:prSet/>
      <dgm:spPr/>
      <dgm:t>
        <a:bodyPr/>
        <a:lstStyle/>
        <a:p>
          <a:r>
            <a:rPr lang="en-US" dirty="0"/>
            <a:t>HPD Grant Overview</a:t>
          </a:r>
        </a:p>
      </dgm:t>
    </dgm:pt>
    <dgm:pt modelId="{FEEB603D-8DBF-4A04-A032-452309609B34}" type="parTrans" cxnId="{7FA3CD71-A2B3-4605-A43E-0508CE17E5BC}">
      <dgm:prSet/>
      <dgm:spPr/>
      <dgm:t>
        <a:bodyPr/>
        <a:lstStyle/>
        <a:p>
          <a:endParaRPr lang="en-US"/>
        </a:p>
      </dgm:t>
    </dgm:pt>
    <dgm:pt modelId="{80A97B70-8AF9-4B30-9A05-FA86793B4114}" type="sibTrans" cxnId="{7FA3CD71-A2B3-4605-A43E-0508CE17E5BC}">
      <dgm:prSet/>
      <dgm:spPr/>
      <dgm:t>
        <a:bodyPr/>
        <a:lstStyle/>
        <a:p>
          <a:endParaRPr lang="en-US"/>
        </a:p>
      </dgm:t>
    </dgm:pt>
    <dgm:pt modelId="{6B3A5F69-01DD-4B66-9461-181009BB1265}">
      <dgm:prSet/>
      <dgm:spPr/>
      <dgm:t>
        <a:bodyPr/>
        <a:lstStyle/>
        <a:p>
          <a:r>
            <a:rPr lang="en-US" dirty="0"/>
            <a:t>Forthcoming Grants to Council </a:t>
          </a:r>
        </a:p>
      </dgm:t>
    </dgm:pt>
    <dgm:pt modelId="{AA925495-1AE7-434A-A2E5-B377BFA0678F}" type="parTrans" cxnId="{39ACE28A-9036-480C-AB57-FE0E61EC62DB}">
      <dgm:prSet/>
      <dgm:spPr/>
      <dgm:t>
        <a:bodyPr/>
        <a:lstStyle/>
        <a:p>
          <a:endParaRPr lang="en-US"/>
        </a:p>
      </dgm:t>
    </dgm:pt>
    <dgm:pt modelId="{6B476F0C-035E-4C3E-8679-82106D41ABC5}" type="sibTrans" cxnId="{39ACE28A-9036-480C-AB57-FE0E61EC62DB}">
      <dgm:prSet/>
      <dgm:spPr/>
      <dgm:t>
        <a:bodyPr/>
        <a:lstStyle/>
        <a:p>
          <a:endParaRPr lang="en-US"/>
        </a:p>
      </dgm:t>
    </dgm:pt>
    <dgm:pt modelId="{6780371C-86EA-469B-BB7D-B78899CB80BE}">
      <dgm:prSet/>
      <dgm:spPr/>
      <dgm:t>
        <a:bodyPr/>
        <a:lstStyle/>
        <a:p>
          <a:r>
            <a:rPr lang="en-US" dirty="0"/>
            <a:t>Questions &amp; Comments</a:t>
          </a:r>
        </a:p>
      </dgm:t>
    </dgm:pt>
    <dgm:pt modelId="{BB88060A-9CE3-46AB-A45D-03144F982442}" type="parTrans" cxnId="{3292F6AF-14E8-4A74-A3E7-9F7A3DAA9C59}">
      <dgm:prSet/>
      <dgm:spPr/>
      <dgm:t>
        <a:bodyPr/>
        <a:lstStyle/>
        <a:p>
          <a:endParaRPr lang="en-US"/>
        </a:p>
      </dgm:t>
    </dgm:pt>
    <dgm:pt modelId="{33BD3522-E6FE-44CE-B636-DE4287C0A340}" type="sibTrans" cxnId="{3292F6AF-14E8-4A74-A3E7-9F7A3DAA9C59}">
      <dgm:prSet/>
      <dgm:spPr/>
      <dgm:t>
        <a:bodyPr/>
        <a:lstStyle/>
        <a:p>
          <a:endParaRPr lang="en-US"/>
        </a:p>
      </dgm:t>
    </dgm:pt>
    <dgm:pt modelId="{1DBFE699-B6D3-431C-91D7-54CF1AAD2635}" type="pres">
      <dgm:prSet presAssocID="{4F64A55C-09A3-464D-A457-3D7074195C40}" presName="linear" presStyleCnt="0">
        <dgm:presLayoutVars>
          <dgm:animLvl val="lvl"/>
          <dgm:resizeHandles val="exact"/>
        </dgm:presLayoutVars>
      </dgm:prSet>
      <dgm:spPr/>
    </dgm:pt>
    <dgm:pt modelId="{80B5C7C0-41B1-49AA-B521-88E7344E55C2}" type="pres">
      <dgm:prSet presAssocID="{1CB0132D-9E0C-4223-B220-4931B2AFD82D}" presName="parentText" presStyleLbl="node1" presStyleIdx="0" presStyleCnt="4" custLinFactNeighborY="-1030">
        <dgm:presLayoutVars>
          <dgm:chMax val="0"/>
          <dgm:bulletEnabled val="1"/>
        </dgm:presLayoutVars>
      </dgm:prSet>
      <dgm:spPr/>
    </dgm:pt>
    <dgm:pt modelId="{A50BA12C-BCE0-4DDF-9916-4A7232A1CFCB}" type="pres">
      <dgm:prSet presAssocID="{80A97B70-8AF9-4B30-9A05-FA86793B4114}" presName="spacer" presStyleCnt="0"/>
      <dgm:spPr/>
    </dgm:pt>
    <dgm:pt modelId="{D1B98BE2-3A79-4402-BE02-A27B5CE60A7F}" type="pres">
      <dgm:prSet presAssocID="{6E876951-7DC9-4B0D-B05E-D483E2B63E4B}" presName="parentText" presStyleLbl="node1" presStyleIdx="1" presStyleCnt="4" custLinFactNeighborX="-1664" custLinFactNeighborY="-22605">
        <dgm:presLayoutVars>
          <dgm:chMax val="0"/>
          <dgm:bulletEnabled val="1"/>
        </dgm:presLayoutVars>
      </dgm:prSet>
      <dgm:spPr/>
    </dgm:pt>
    <dgm:pt modelId="{66F526A1-F203-45F4-9AF5-1AE2871D6FFC}" type="pres">
      <dgm:prSet presAssocID="{B9771BBB-B712-471D-9081-FE267D02C99C}" presName="spacer" presStyleCnt="0"/>
      <dgm:spPr/>
    </dgm:pt>
    <dgm:pt modelId="{A79B9DDA-99BF-49B7-8EA8-1788514E7408}" type="pres">
      <dgm:prSet presAssocID="{6B3A5F69-01DD-4B66-9461-181009BB1265}" presName="parentText" presStyleLbl="node1" presStyleIdx="2" presStyleCnt="4">
        <dgm:presLayoutVars>
          <dgm:chMax val="0"/>
          <dgm:bulletEnabled val="1"/>
        </dgm:presLayoutVars>
      </dgm:prSet>
      <dgm:spPr/>
    </dgm:pt>
    <dgm:pt modelId="{13E1B097-0FA3-4C5E-920B-39D33F5C65FC}" type="pres">
      <dgm:prSet presAssocID="{6B476F0C-035E-4C3E-8679-82106D41ABC5}" presName="spacer" presStyleCnt="0"/>
      <dgm:spPr/>
    </dgm:pt>
    <dgm:pt modelId="{1B5DD9A5-50A6-4BF1-8681-E7A5879EBACC}" type="pres">
      <dgm:prSet presAssocID="{6780371C-86EA-469B-BB7D-B78899CB80BE}" presName="parentText" presStyleLbl="node1" presStyleIdx="3" presStyleCnt="4">
        <dgm:presLayoutVars>
          <dgm:chMax val="0"/>
          <dgm:bulletEnabled val="1"/>
        </dgm:presLayoutVars>
      </dgm:prSet>
      <dgm:spPr/>
    </dgm:pt>
  </dgm:ptLst>
  <dgm:cxnLst>
    <dgm:cxn modelId="{62F93A19-F088-4BEB-95BD-871D1A44738E}" type="presOf" srcId="{6780371C-86EA-469B-BB7D-B78899CB80BE}" destId="{1B5DD9A5-50A6-4BF1-8681-E7A5879EBACC}" srcOrd="0" destOrd="0" presId="urn:microsoft.com/office/officeart/2005/8/layout/vList2"/>
    <dgm:cxn modelId="{C5163A2B-6574-4288-B414-4AB13DE51546}" type="presOf" srcId="{1CB0132D-9E0C-4223-B220-4931B2AFD82D}" destId="{80B5C7C0-41B1-49AA-B521-88E7344E55C2}" srcOrd="0" destOrd="0" presId="urn:microsoft.com/office/officeart/2005/8/layout/vList2"/>
    <dgm:cxn modelId="{1436F92F-60A5-4173-9520-E7F61F794BFB}" type="presOf" srcId="{6B3A5F69-01DD-4B66-9461-181009BB1265}" destId="{A79B9DDA-99BF-49B7-8EA8-1788514E7408}" srcOrd="0" destOrd="0" presId="urn:microsoft.com/office/officeart/2005/8/layout/vList2"/>
    <dgm:cxn modelId="{DAAAC65C-1692-4655-85D3-93E1ABE9A338}" srcId="{4F64A55C-09A3-464D-A457-3D7074195C40}" destId="{6E876951-7DC9-4B0D-B05E-D483E2B63E4B}" srcOrd="1" destOrd="0" parTransId="{A3D50A74-2072-4062-AD30-1CB2D740F973}" sibTransId="{B9771BBB-B712-471D-9081-FE267D02C99C}"/>
    <dgm:cxn modelId="{21AC074E-7BB1-4129-B9D6-6E9D060B5BAF}" type="presOf" srcId="{6E876951-7DC9-4B0D-B05E-D483E2B63E4B}" destId="{D1B98BE2-3A79-4402-BE02-A27B5CE60A7F}" srcOrd="0" destOrd="0" presId="urn:microsoft.com/office/officeart/2005/8/layout/vList2"/>
    <dgm:cxn modelId="{7FA3CD71-A2B3-4605-A43E-0508CE17E5BC}" srcId="{4F64A55C-09A3-464D-A457-3D7074195C40}" destId="{1CB0132D-9E0C-4223-B220-4931B2AFD82D}" srcOrd="0" destOrd="0" parTransId="{FEEB603D-8DBF-4A04-A032-452309609B34}" sibTransId="{80A97B70-8AF9-4B30-9A05-FA86793B4114}"/>
    <dgm:cxn modelId="{39ACE28A-9036-480C-AB57-FE0E61EC62DB}" srcId="{4F64A55C-09A3-464D-A457-3D7074195C40}" destId="{6B3A5F69-01DD-4B66-9461-181009BB1265}" srcOrd="2" destOrd="0" parTransId="{AA925495-1AE7-434A-A2E5-B377BFA0678F}" sibTransId="{6B476F0C-035E-4C3E-8679-82106D41ABC5}"/>
    <dgm:cxn modelId="{3292F6AF-14E8-4A74-A3E7-9F7A3DAA9C59}" srcId="{4F64A55C-09A3-464D-A457-3D7074195C40}" destId="{6780371C-86EA-469B-BB7D-B78899CB80BE}" srcOrd="3" destOrd="0" parTransId="{BB88060A-9CE3-46AB-A45D-03144F982442}" sibTransId="{33BD3522-E6FE-44CE-B636-DE4287C0A340}"/>
    <dgm:cxn modelId="{8118C0B5-9B83-4529-B539-DAAF80B1E6BD}" type="presOf" srcId="{4F64A55C-09A3-464D-A457-3D7074195C40}" destId="{1DBFE699-B6D3-431C-91D7-54CF1AAD2635}" srcOrd="0" destOrd="0" presId="urn:microsoft.com/office/officeart/2005/8/layout/vList2"/>
    <dgm:cxn modelId="{AE72F810-DCC8-465B-AA65-561351F79F7E}" type="presParOf" srcId="{1DBFE699-B6D3-431C-91D7-54CF1AAD2635}" destId="{80B5C7C0-41B1-49AA-B521-88E7344E55C2}" srcOrd="0" destOrd="0" presId="urn:microsoft.com/office/officeart/2005/8/layout/vList2"/>
    <dgm:cxn modelId="{A726A466-D7EC-4FAC-86A3-FAEE99BFD71A}" type="presParOf" srcId="{1DBFE699-B6D3-431C-91D7-54CF1AAD2635}" destId="{A50BA12C-BCE0-4DDF-9916-4A7232A1CFCB}" srcOrd="1" destOrd="0" presId="urn:microsoft.com/office/officeart/2005/8/layout/vList2"/>
    <dgm:cxn modelId="{062EA8EF-EBFA-4FA1-8806-1EDB5E949791}" type="presParOf" srcId="{1DBFE699-B6D3-431C-91D7-54CF1AAD2635}" destId="{D1B98BE2-3A79-4402-BE02-A27B5CE60A7F}" srcOrd="2" destOrd="0" presId="urn:microsoft.com/office/officeart/2005/8/layout/vList2"/>
    <dgm:cxn modelId="{2C9DFF00-3C2F-4C26-9960-F65621E95008}" type="presParOf" srcId="{1DBFE699-B6D3-431C-91D7-54CF1AAD2635}" destId="{66F526A1-F203-45F4-9AF5-1AE2871D6FFC}" srcOrd="3" destOrd="0" presId="urn:microsoft.com/office/officeart/2005/8/layout/vList2"/>
    <dgm:cxn modelId="{59B0B77E-A3DD-4279-A5F3-AACCF9149F20}" type="presParOf" srcId="{1DBFE699-B6D3-431C-91D7-54CF1AAD2635}" destId="{A79B9DDA-99BF-49B7-8EA8-1788514E7408}" srcOrd="4" destOrd="0" presId="urn:microsoft.com/office/officeart/2005/8/layout/vList2"/>
    <dgm:cxn modelId="{64C4457B-BE2B-4996-9871-AB427A3F7FA6}" type="presParOf" srcId="{1DBFE699-B6D3-431C-91D7-54CF1AAD2635}" destId="{13E1B097-0FA3-4C5E-920B-39D33F5C65FC}" srcOrd="5" destOrd="0" presId="urn:microsoft.com/office/officeart/2005/8/layout/vList2"/>
    <dgm:cxn modelId="{F70CDFE4-E971-46D7-9472-C81A1DDDBF63}" type="presParOf" srcId="{1DBFE699-B6D3-431C-91D7-54CF1AAD2635}" destId="{1B5DD9A5-50A6-4BF1-8681-E7A5879EBACC}"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A84187-142F-4F44-9714-0DD5C8D024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E3035B-B7B0-4A56-8B84-9BF3BD832632}">
      <dgm:prSet phldrT="[Text]" custT="1"/>
      <dgm:spPr/>
      <dgm:t>
        <a:bodyPr/>
        <a:lstStyle/>
        <a:p>
          <a:r>
            <a:rPr lang="en-US" sz="2400" b="1" dirty="0">
              <a:latin typeface="Times New Roman" panose="02020603050405020304" pitchFamily="18" charset="0"/>
              <a:cs typeface="Times New Roman" panose="02020603050405020304" pitchFamily="18" charset="0"/>
            </a:rPr>
            <a:t>OVERTIME</a:t>
          </a:r>
          <a:endParaRPr lang="en-US" sz="3600" b="1" dirty="0">
            <a:latin typeface="Times New Roman" panose="02020603050405020304" pitchFamily="18" charset="0"/>
            <a:cs typeface="Times New Roman" panose="02020603050405020304" pitchFamily="18" charset="0"/>
          </a:endParaRPr>
        </a:p>
      </dgm:t>
    </dgm:pt>
    <dgm:pt modelId="{EB167FB2-3294-4D87-99F2-1190771C4B53}" type="parTrans" cxnId="{FDB3C41C-1555-45C8-93B2-F792387247B4}">
      <dgm:prSet/>
      <dgm:spPr/>
      <dgm:t>
        <a:bodyPr/>
        <a:lstStyle/>
        <a:p>
          <a:endParaRPr lang="en-US"/>
        </a:p>
      </dgm:t>
    </dgm:pt>
    <dgm:pt modelId="{EA1ECE4A-FCCC-49DE-99A1-EAB061511271}" type="sibTrans" cxnId="{FDB3C41C-1555-45C8-93B2-F792387247B4}">
      <dgm:prSet/>
      <dgm:spPr/>
      <dgm:t>
        <a:bodyPr/>
        <a:lstStyle/>
        <a:p>
          <a:endParaRPr lang="en-US"/>
        </a:p>
      </dgm:t>
    </dgm:pt>
    <dgm:pt modelId="{703345B4-3FCE-487D-B03C-186ABCD011D1}">
      <dgm:prSet phldrT="[Text]" custT="1"/>
      <dgm:spPr/>
      <dgm:t>
        <a:bodyPr/>
        <a:lstStyle/>
        <a:p>
          <a:r>
            <a:rPr lang="en-US" sz="2400" b="1" dirty="0">
              <a:latin typeface="Times New Roman" panose="02020603050405020304" pitchFamily="18" charset="0"/>
              <a:cs typeface="Times New Roman" panose="02020603050405020304" pitchFamily="18" charset="0"/>
            </a:rPr>
            <a:t>SUPPLIES</a:t>
          </a:r>
        </a:p>
      </dgm:t>
    </dgm:pt>
    <dgm:pt modelId="{AB1C6C69-5E68-46AA-86DB-EB49492230C6}" type="parTrans" cxnId="{2A3B0B35-BB38-45DE-8FD9-ED2CBB6B7780}">
      <dgm:prSet/>
      <dgm:spPr/>
      <dgm:t>
        <a:bodyPr/>
        <a:lstStyle/>
        <a:p>
          <a:endParaRPr lang="en-US"/>
        </a:p>
      </dgm:t>
    </dgm:pt>
    <dgm:pt modelId="{764C3C26-3161-4BAD-A92C-127FD569FAC7}" type="sibTrans" cxnId="{2A3B0B35-BB38-45DE-8FD9-ED2CBB6B7780}">
      <dgm:prSet/>
      <dgm:spPr/>
      <dgm:t>
        <a:bodyPr/>
        <a:lstStyle/>
        <a:p>
          <a:endParaRPr lang="en-US"/>
        </a:p>
      </dgm:t>
    </dgm:pt>
    <dgm:pt modelId="{41ADF636-2C92-468D-B9C5-5C317E8F9ABD}">
      <dgm:prSet phldrT="[Text]" custT="1"/>
      <dgm:spPr/>
      <dgm:t>
        <a:bodyPr/>
        <a:lstStyle/>
        <a:p>
          <a:r>
            <a:rPr lang="en-US" sz="2400" b="1" dirty="0">
              <a:latin typeface="Times New Roman" panose="02020603050405020304" pitchFamily="18" charset="0"/>
              <a:cs typeface="Times New Roman" panose="02020603050405020304" pitchFamily="18" charset="0"/>
            </a:rPr>
            <a:t>EQUIPMENT</a:t>
          </a:r>
        </a:p>
      </dgm:t>
    </dgm:pt>
    <dgm:pt modelId="{0FE6FC28-73D7-42F2-8FAE-7795FDE2C6D3}" type="parTrans" cxnId="{77902348-93BA-4B3C-B063-FC1AB20D5F81}">
      <dgm:prSet/>
      <dgm:spPr/>
      <dgm:t>
        <a:bodyPr/>
        <a:lstStyle/>
        <a:p>
          <a:endParaRPr lang="en-US"/>
        </a:p>
      </dgm:t>
    </dgm:pt>
    <dgm:pt modelId="{F62ECBCB-0795-4C5E-868B-61FEAA062E7D}" type="sibTrans" cxnId="{77902348-93BA-4B3C-B063-FC1AB20D5F81}">
      <dgm:prSet/>
      <dgm:spPr/>
      <dgm:t>
        <a:bodyPr/>
        <a:lstStyle/>
        <a:p>
          <a:endParaRPr lang="en-US"/>
        </a:p>
      </dgm:t>
    </dgm:pt>
    <dgm:pt modelId="{E1E0701F-297E-4055-B369-4D5E24C4DABF}">
      <dgm:prSet custT="1"/>
      <dgm:spPr/>
      <dgm:t>
        <a:bodyPr/>
        <a:lstStyle/>
        <a:p>
          <a:r>
            <a:rPr lang="en-US" sz="2400" b="1" dirty="0">
              <a:latin typeface="Times New Roman" panose="02020603050405020304" pitchFamily="18" charset="0"/>
              <a:cs typeface="Times New Roman" panose="02020603050405020304" pitchFamily="18" charset="0"/>
            </a:rPr>
            <a:t>CONTRACTS</a:t>
          </a:r>
        </a:p>
      </dgm:t>
    </dgm:pt>
    <dgm:pt modelId="{0EF9D7D1-F672-4FA9-B42C-BEF1FD9A3163}" type="parTrans" cxnId="{0BD0E47F-6141-470E-BEFB-9A1D7E35B718}">
      <dgm:prSet/>
      <dgm:spPr/>
      <dgm:t>
        <a:bodyPr/>
        <a:lstStyle/>
        <a:p>
          <a:endParaRPr lang="en-US"/>
        </a:p>
      </dgm:t>
    </dgm:pt>
    <dgm:pt modelId="{BFE64AC1-33E5-4A86-BAC9-C25002139BE5}" type="sibTrans" cxnId="{0BD0E47F-6141-470E-BEFB-9A1D7E35B718}">
      <dgm:prSet/>
      <dgm:spPr/>
      <dgm:t>
        <a:bodyPr/>
        <a:lstStyle/>
        <a:p>
          <a:endParaRPr lang="en-US"/>
        </a:p>
      </dgm:t>
    </dgm:pt>
    <dgm:pt modelId="{5F6F1986-8F38-4109-8889-2EFAD6EC768D}">
      <dgm:prSet custT="1"/>
      <dgm:spPr/>
      <dgm:t>
        <a:bodyPr/>
        <a:lstStyle/>
        <a:p>
          <a:r>
            <a:rPr lang="en-US" sz="2400" b="1" dirty="0">
              <a:latin typeface="Times New Roman" panose="02020603050405020304" pitchFamily="18" charset="0"/>
              <a:cs typeface="Times New Roman" panose="02020603050405020304" pitchFamily="18" charset="0"/>
            </a:rPr>
            <a:t>TRAINING</a:t>
          </a:r>
        </a:p>
      </dgm:t>
    </dgm:pt>
    <dgm:pt modelId="{6E9EF853-53CA-4317-872E-A98A7D20FCF5}" type="parTrans" cxnId="{487D60A4-06F5-4CF9-A028-FC5C88A8E045}">
      <dgm:prSet/>
      <dgm:spPr/>
      <dgm:t>
        <a:bodyPr/>
        <a:lstStyle/>
        <a:p>
          <a:endParaRPr lang="en-US"/>
        </a:p>
      </dgm:t>
    </dgm:pt>
    <dgm:pt modelId="{69E09BC2-E812-4BB4-AC3D-B80CCBE5A2DC}" type="sibTrans" cxnId="{487D60A4-06F5-4CF9-A028-FC5C88A8E045}">
      <dgm:prSet/>
      <dgm:spPr/>
      <dgm:t>
        <a:bodyPr/>
        <a:lstStyle/>
        <a:p>
          <a:endParaRPr lang="en-US"/>
        </a:p>
      </dgm:t>
    </dgm:pt>
    <dgm:pt modelId="{4CDD03E3-248C-425F-9860-27C21CB61C69}">
      <dgm:prSet custT="1"/>
      <dgm:spPr/>
      <dgm:t>
        <a:bodyPr/>
        <a:lstStyle/>
        <a:p>
          <a:r>
            <a:rPr lang="en-US" sz="2400" b="1" dirty="0">
              <a:latin typeface="Times New Roman" panose="02020603050405020304" pitchFamily="18" charset="0"/>
              <a:cs typeface="Times New Roman" panose="02020603050405020304" pitchFamily="18" charset="0"/>
            </a:rPr>
            <a:t>TRAVEL</a:t>
          </a:r>
        </a:p>
      </dgm:t>
    </dgm:pt>
    <dgm:pt modelId="{AC3E30F6-B3B2-4DDC-B75E-356CED201D33}" type="parTrans" cxnId="{7508FD80-7132-44B7-8B42-F658608E59EF}">
      <dgm:prSet/>
      <dgm:spPr/>
      <dgm:t>
        <a:bodyPr/>
        <a:lstStyle/>
        <a:p>
          <a:endParaRPr lang="en-US"/>
        </a:p>
      </dgm:t>
    </dgm:pt>
    <dgm:pt modelId="{CFAD4220-FB83-4055-A569-1BE114AFA8B2}" type="sibTrans" cxnId="{7508FD80-7132-44B7-8B42-F658608E59EF}">
      <dgm:prSet/>
      <dgm:spPr/>
      <dgm:t>
        <a:bodyPr/>
        <a:lstStyle/>
        <a:p>
          <a:endParaRPr lang="en-US"/>
        </a:p>
      </dgm:t>
    </dgm:pt>
    <dgm:pt modelId="{9D2496E5-65D9-49A7-B72F-9F450B0E4A96}">
      <dgm:prSet custT="1"/>
      <dgm:spPr>
        <a:solidFill>
          <a:srgbClr val="D9F4BE">
            <a:alpha val="90000"/>
          </a:srgbClr>
        </a:solidFill>
      </dgm:spPr>
      <dgm:t>
        <a:bodyPr/>
        <a:lstStyle/>
        <a:p>
          <a:r>
            <a:rPr lang="en-US" sz="2400" b="1" dirty="0">
              <a:solidFill>
                <a:schemeClr val="accent1">
                  <a:lumMod val="50000"/>
                </a:schemeClr>
              </a:solidFill>
              <a:latin typeface="Times New Roman" panose="02020603050405020304" pitchFamily="18" charset="0"/>
              <a:cs typeface="Times New Roman" panose="02020603050405020304" pitchFamily="18" charset="0"/>
            </a:rPr>
            <a:t>$11.04M</a:t>
          </a:r>
        </a:p>
      </dgm:t>
    </dgm:pt>
    <dgm:pt modelId="{774BE8F2-D3D7-4B63-AEA1-C8756620CBDA}" type="parTrans" cxnId="{432E1932-79DC-4C6A-8B6A-01F6B609769F}">
      <dgm:prSet/>
      <dgm:spPr/>
      <dgm:t>
        <a:bodyPr/>
        <a:lstStyle/>
        <a:p>
          <a:endParaRPr lang="en-US"/>
        </a:p>
      </dgm:t>
    </dgm:pt>
    <dgm:pt modelId="{32D5394A-5EDB-446E-9A00-BE240E404B73}" type="sibTrans" cxnId="{432E1932-79DC-4C6A-8B6A-01F6B609769F}">
      <dgm:prSet/>
      <dgm:spPr/>
      <dgm:t>
        <a:bodyPr/>
        <a:lstStyle/>
        <a:p>
          <a:endParaRPr lang="en-US"/>
        </a:p>
      </dgm:t>
    </dgm:pt>
    <dgm:pt modelId="{E40C1BDE-EA3D-428B-A7D8-1C9A4EBA2E3F}">
      <dgm:prSet custT="1"/>
      <dgm:spPr>
        <a:solidFill>
          <a:srgbClr val="D9F4BE">
            <a:alpha val="90000"/>
          </a:srgbClr>
        </a:solidFill>
      </dgm:spPr>
      <dgm:t>
        <a:bodyPr/>
        <a:lstStyle/>
        <a:p>
          <a:r>
            <a:rPr lang="en-US" sz="2400" b="1" dirty="0">
              <a:solidFill>
                <a:schemeClr val="accent1">
                  <a:lumMod val="50000"/>
                </a:schemeClr>
              </a:solidFill>
            </a:rPr>
            <a:t>$1.58M</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EA93448C-5C5D-4D46-9212-981780ED2F9B}" type="parTrans" cxnId="{54D85F4B-1935-4997-A2A7-FA268F11C325}">
      <dgm:prSet/>
      <dgm:spPr/>
      <dgm:t>
        <a:bodyPr/>
        <a:lstStyle/>
        <a:p>
          <a:endParaRPr lang="en-US"/>
        </a:p>
      </dgm:t>
    </dgm:pt>
    <dgm:pt modelId="{74A57E49-7C45-4D35-9BF2-2D2C5FE3255D}" type="sibTrans" cxnId="{54D85F4B-1935-4997-A2A7-FA268F11C325}">
      <dgm:prSet/>
      <dgm:spPr/>
      <dgm:t>
        <a:bodyPr/>
        <a:lstStyle/>
        <a:p>
          <a:endParaRPr lang="en-US"/>
        </a:p>
      </dgm:t>
    </dgm:pt>
    <dgm:pt modelId="{0968F1B7-FBBD-4DFE-B229-363589E45CFC}">
      <dgm:prSet custT="1"/>
      <dgm:spPr>
        <a:solidFill>
          <a:srgbClr val="D9F4BE">
            <a:alpha val="90000"/>
          </a:srgbClr>
        </a:solidFill>
      </dgm:spPr>
      <dgm:t>
        <a:bodyPr/>
        <a:lstStyle/>
        <a:p>
          <a:r>
            <a:rPr lang="en-US" sz="2400" b="1" dirty="0">
              <a:solidFill>
                <a:schemeClr val="accent1">
                  <a:lumMod val="50000"/>
                </a:schemeClr>
              </a:solidFill>
              <a:latin typeface="Times New Roman" panose="02020603050405020304" pitchFamily="18" charset="0"/>
              <a:cs typeface="Times New Roman" panose="02020603050405020304" pitchFamily="18" charset="0"/>
            </a:rPr>
            <a:t>$18.24M</a:t>
          </a:r>
        </a:p>
      </dgm:t>
    </dgm:pt>
    <dgm:pt modelId="{B4507289-0470-4082-86F3-6C114E9D67E9}" type="parTrans" cxnId="{2752C785-FAF6-4F2B-817B-4EEE9E80947E}">
      <dgm:prSet/>
      <dgm:spPr/>
      <dgm:t>
        <a:bodyPr/>
        <a:lstStyle/>
        <a:p>
          <a:endParaRPr lang="en-US"/>
        </a:p>
      </dgm:t>
    </dgm:pt>
    <dgm:pt modelId="{0EAABA21-78C0-4A34-B0FB-ED2D1F487A3E}" type="sibTrans" cxnId="{2752C785-FAF6-4F2B-817B-4EEE9E80947E}">
      <dgm:prSet/>
      <dgm:spPr/>
      <dgm:t>
        <a:bodyPr/>
        <a:lstStyle/>
        <a:p>
          <a:endParaRPr lang="en-US"/>
        </a:p>
      </dgm:t>
    </dgm:pt>
    <dgm:pt modelId="{A8707AF5-048D-40B6-8901-693D9146CE70}">
      <dgm:prSet custT="1"/>
      <dgm:spPr>
        <a:solidFill>
          <a:srgbClr val="D9F4BE">
            <a:alpha val="90000"/>
          </a:srgbClr>
        </a:solidFill>
      </dgm:spPr>
      <dgm:t>
        <a:bodyPr/>
        <a:lstStyle/>
        <a:p>
          <a:r>
            <a:rPr lang="en-US" sz="2400" b="1" dirty="0">
              <a:solidFill>
                <a:schemeClr val="accent1">
                  <a:lumMod val="50000"/>
                </a:schemeClr>
              </a:solidFill>
              <a:latin typeface="Times New Roman" panose="02020603050405020304" pitchFamily="18" charset="0"/>
              <a:cs typeface="Times New Roman" panose="02020603050405020304" pitchFamily="18" charset="0"/>
            </a:rPr>
            <a:t>$0.16M</a:t>
          </a:r>
        </a:p>
      </dgm:t>
    </dgm:pt>
    <dgm:pt modelId="{223DACC7-E5A5-412E-8ADB-2E1620814ACD}" type="parTrans" cxnId="{D728AF85-C43D-420E-B3A8-0DDAF9806B5C}">
      <dgm:prSet/>
      <dgm:spPr/>
      <dgm:t>
        <a:bodyPr/>
        <a:lstStyle/>
        <a:p>
          <a:endParaRPr lang="en-US"/>
        </a:p>
      </dgm:t>
    </dgm:pt>
    <dgm:pt modelId="{3CA30DDB-49C7-4717-B2BC-E52F957DBDCE}" type="sibTrans" cxnId="{D728AF85-C43D-420E-B3A8-0DDAF9806B5C}">
      <dgm:prSet/>
      <dgm:spPr/>
      <dgm:t>
        <a:bodyPr/>
        <a:lstStyle/>
        <a:p>
          <a:endParaRPr lang="en-US"/>
        </a:p>
      </dgm:t>
    </dgm:pt>
    <dgm:pt modelId="{D858A05C-C03B-4B6C-87DD-40E8B9FD6D0B}">
      <dgm:prSet custT="1"/>
      <dgm:spPr>
        <a:solidFill>
          <a:srgbClr val="D9F4BE">
            <a:alpha val="90000"/>
          </a:srgbClr>
        </a:solidFill>
      </dgm:spPr>
      <dgm:t>
        <a:bodyPr/>
        <a:lstStyle/>
        <a:p>
          <a:r>
            <a:rPr lang="en-US" sz="2400" b="1" dirty="0">
              <a:solidFill>
                <a:schemeClr val="accent1">
                  <a:lumMod val="50000"/>
                </a:schemeClr>
              </a:solidFill>
              <a:latin typeface="Times New Roman" panose="02020603050405020304" pitchFamily="18" charset="0"/>
              <a:cs typeface="Times New Roman" panose="02020603050405020304" pitchFamily="18" charset="0"/>
            </a:rPr>
            <a:t>$8.23M</a:t>
          </a:r>
        </a:p>
      </dgm:t>
    </dgm:pt>
    <dgm:pt modelId="{EEA25515-42CD-4D38-BC18-0ADC633080D6}" type="parTrans" cxnId="{FE3AF797-2336-4B20-A8A5-D26824FFF7F2}">
      <dgm:prSet/>
      <dgm:spPr/>
      <dgm:t>
        <a:bodyPr/>
        <a:lstStyle/>
        <a:p>
          <a:endParaRPr lang="en-US"/>
        </a:p>
      </dgm:t>
    </dgm:pt>
    <dgm:pt modelId="{A8562347-AAF8-4037-A8CC-2D286CB41B3A}" type="sibTrans" cxnId="{FE3AF797-2336-4B20-A8A5-D26824FFF7F2}">
      <dgm:prSet/>
      <dgm:spPr/>
      <dgm:t>
        <a:bodyPr/>
        <a:lstStyle/>
        <a:p>
          <a:endParaRPr lang="en-US"/>
        </a:p>
      </dgm:t>
    </dgm:pt>
    <dgm:pt modelId="{98B567A7-BD42-4264-A249-8B2B24E88216}">
      <dgm:prSet custT="1"/>
      <dgm:spPr/>
      <dgm:t>
        <a:bodyPr/>
        <a:lstStyle/>
        <a:p>
          <a:r>
            <a:rPr lang="en-US" sz="2400" b="1" dirty="0">
              <a:latin typeface="Times New Roman" panose="02020603050405020304" pitchFamily="18" charset="0"/>
              <a:cs typeface="Times New Roman" panose="02020603050405020304" pitchFamily="18" charset="0"/>
            </a:rPr>
            <a:t>SALARIES</a:t>
          </a:r>
          <a:r>
            <a:rPr lang="en-US" sz="2400" dirty="0">
              <a:latin typeface="Times New Roman" panose="02020603050405020304" pitchFamily="18" charset="0"/>
              <a:cs typeface="Times New Roman" panose="02020603050405020304" pitchFamily="18" charset="0"/>
            </a:rPr>
            <a:t> </a:t>
          </a:r>
        </a:p>
      </dgm:t>
    </dgm:pt>
    <dgm:pt modelId="{FD82CA25-CEB1-4D52-B0AC-6CD1F01109F3}" type="parTrans" cxnId="{B63090A1-9823-44D1-929B-02D2DDAFD61E}">
      <dgm:prSet/>
      <dgm:spPr/>
      <dgm:t>
        <a:bodyPr/>
        <a:lstStyle/>
        <a:p>
          <a:endParaRPr lang="en-US"/>
        </a:p>
      </dgm:t>
    </dgm:pt>
    <dgm:pt modelId="{B843BA04-5A32-4ECD-987D-3F82D830EBDC}" type="sibTrans" cxnId="{B63090A1-9823-44D1-929B-02D2DDAFD61E}">
      <dgm:prSet/>
      <dgm:spPr/>
      <dgm:t>
        <a:bodyPr/>
        <a:lstStyle/>
        <a:p>
          <a:endParaRPr lang="en-US"/>
        </a:p>
      </dgm:t>
    </dgm:pt>
    <dgm:pt modelId="{374D1733-765D-4B0D-9DA7-FD87BF8F67B9}">
      <dgm:prSet custT="1"/>
      <dgm:spPr/>
      <dgm:t>
        <a:bodyPr/>
        <a:lstStyle/>
        <a:p>
          <a:r>
            <a:rPr lang="en-US" sz="2400" b="1" dirty="0">
              <a:latin typeface="Times New Roman" panose="02020603050405020304" pitchFamily="18" charset="0"/>
              <a:cs typeface="Times New Roman" panose="02020603050405020304" pitchFamily="18" charset="0"/>
            </a:rPr>
            <a:t>OTHER</a:t>
          </a:r>
        </a:p>
      </dgm:t>
    </dgm:pt>
    <dgm:pt modelId="{EAB1B58A-32CA-4517-A21D-2F126AECDFB5}" type="parTrans" cxnId="{6B79AF5F-798E-47A4-B93C-248C14709E6A}">
      <dgm:prSet/>
      <dgm:spPr/>
      <dgm:t>
        <a:bodyPr/>
        <a:lstStyle/>
        <a:p>
          <a:endParaRPr lang="en-US"/>
        </a:p>
      </dgm:t>
    </dgm:pt>
    <dgm:pt modelId="{ADCF3147-551F-4D96-8AA7-72224F7083FE}" type="sibTrans" cxnId="{6B79AF5F-798E-47A4-B93C-248C14709E6A}">
      <dgm:prSet/>
      <dgm:spPr/>
      <dgm:t>
        <a:bodyPr/>
        <a:lstStyle/>
        <a:p>
          <a:endParaRPr lang="en-US"/>
        </a:p>
      </dgm:t>
    </dgm:pt>
    <dgm:pt modelId="{6445188D-0E05-4607-BBB9-EE83EDCFDEE3}">
      <dgm:prSet custT="1"/>
      <dgm:spPr>
        <a:solidFill>
          <a:srgbClr val="D9F4BE">
            <a:alpha val="90000"/>
          </a:srgbClr>
        </a:solidFill>
      </dgm:spPr>
      <dgm:t>
        <a:bodyPr/>
        <a:lstStyle/>
        <a:p>
          <a:r>
            <a:rPr lang="en-US" sz="2400" b="1" dirty="0">
              <a:solidFill>
                <a:schemeClr val="accent1">
                  <a:lumMod val="50000"/>
                </a:schemeClr>
              </a:solidFill>
              <a:latin typeface="Times New Roman" panose="02020603050405020304" pitchFamily="18" charset="0"/>
              <a:cs typeface="Times New Roman" panose="02020603050405020304" pitchFamily="18" charset="0"/>
            </a:rPr>
            <a:t>$0.91M</a:t>
          </a:r>
        </a:p>
      </dgm:t>
    </dgm:pt>
    <dgm:pt modelId="{97E09BEA-81EF-4A78-9A00-69AE73BE58C8}" type="parTrans" cxnId="{7D56D260-05AB-4FB7-BCEA-D67FC2CF9DE2}">
      <dgm:prSet/>
      <dgm:spPr/>
      <dgm:t>
        <a:bodyPr/>
        <a:lstStyle/>
        <a:p>
          <a:endParaRPr lang="en-US"/>
        </a:p>
      </dgm:t>
    </dgm:pt>
    <dgm:pt modelId="{E5EEE404-CB2A-485B-9CAE-5B07B087DD37}" type="sibTrans" cxnId="{7D56D260-05AB-4FB7-BCEA-D67FC2CF9DE2}">
      <dgm:prSet/>
      <dgm:spPr/>
      <dgm:t>
        <a:bodyPr/>
        <a:lstStyle/>
        <a:p>
          <a:endParaRPr lang="en-US"/>
        </a:p>
      </dgm:t>
    </dgm:pt>
    <dgm:pt modelId="{FEA545F3-FD92-40CA-A336-360F6142E3B3}">
      <dgm:prSet custT="1"/>
      <dgm:spPr>
        <a:solidFill>
          <a:srgbClr val="D9F4BE">
            <a:alpha val="90000"/>
          </a:srgbClr>
        </a:solidFill>
      </dgm:spPr>
      <dgm:t>
        <a:bodyPr/>
        <a:lstStyle/>
        <a:p>
          <a:r>
            <a:rPr lang="en-US" sz="2400" b="1" dirty="0">
              <a:solidFill>
                <a:schemeClr val="accent1">
                  <a:lumMod val="50000"/>
                </a:schemeClr>
              </a:solidFill>
              <a:latin typeface="Times New Roman" panose="02020603050405020304" pitchFamily="18" charset="0"/>
              <a:cs typeface="Times New Roman" panose="02020603050405020304" pitchFamily="18" charset="0"/>
            </a:rPr>
            <a:t>$29.80M</a:t>
          </a:r>
        </a:p>
      </dgm:t>
    </dgm:pt>
    <dgm:pt modelId="{BD38634E-E5DA-44B5-A162-BA0B9895A7C9}" type="parTrans" cxnId="{36A94314-4124-4B3B-836A-782F7C1721D3}">
      <dgm:prSet/>
      <dgm:spPr/>
      <dgm:t>
        <a:bodyPr/>
        <a:lstStyle/>
        <a:p>
          <a:endParaRPr lang="en-US"/>
        </a:p>
      </dgm:t>
    </dgm:pt>
    <dgm:pt modelId="{441EBD15-57E1-4541-81EC-CC0F334A3D7D}" type="sibTrans" cxnId="{36A94314-4124-4B3B-836A-782F7C1721D3}">
      <dgm:prSet/>
      <dgm:spPr/>
      <dgm:t>
        <a:bodyPr/>
        <a:lstStyle/>
        <a:p>
          <a:endParaRPr lang="en-US"/>
        </a:p>
      </dgm:t>
    </dgm:pt>
    <dgm:pt modelId="{7948EE87-838F-4B41-9EB7-AFFE635349D1}">
      <dgm:prSet custT="1"/>
      <dgm:spPr>
        <a:solidFill>
          <a:srgbClr val="D9F4BE">
            <a:alpha val="90000"/>
          </a:srgbClr>
        </a:solidFill>
      </dgm:spPr>
      <dgm:t>
        <a:bodyPr/>
        <a:lstStyle/>
        <a:p>
          <a:r>
            <a:rPr lang="en-US" sz="2400" b="1" dirty="0">
              <a:solidFill>
                <a:schemeClr val="accent1">
                  <a:lumMod val="50000"/>
                </a:schemeClr>
              </a:solidFill>
              <a:latin typeface="Times New Roman" panose="02020603050405020304" pitchFamily="18" charset="0"/>
              <a:cs typeface="Times New Roman" panose="02020603050405020304" pitchFamily="18" charset="0"/>
            </a:rPr>
            <a:t>$2.08M</a:t>
          </a:r>
        </a:p>
      </dgm:t>
    </dgm:pt>
    <dgm:pt modelId="{44FC9B75-D744-4FFE-8534-2995F65B5E12}" type="parTrans" cxnId="{1FD97E6F-84E6-43FD-AF5F-CC9E93C312E3}">
      <dgm:prSet/>
      <dgm:spPr/>
      <dgm:t>
        <a:bodyPr/>
        <a:lstStyle/>
        <a:p>
          <a:endParaRPr lang="en-US"/>
        </a:p>
      </dgm:t>
    </dgm:pt>
    <dgm:pt modelId="{DADBB110-9FF0-467B-AE7B-0696D80218C0}" type="sibTrans" cxnId="{1FD97E6F-84E6-43FD-AF5F-CC9E93C312E3}">
      <dgm:prSet/>
      <dgm:spPr/>
      <dgm:t>
        <a:bodyPr/>
        <a:lstStyle/>
        <a:p>
          <a:endParaRPr lang="en-US"/>
        </a:p>
      </dgm:t>
    </dgm:pt>
    <dgm:pt modelId="{1D0E5557-D13C-404E-9E15-39D43C157595}" type="pres">
      <dgm:prSet presAssocID="{D4A84187-142F-4F44-9714-0DD5C8D024EA}" presName="linear" presStyleCnt="0">
        <dgm:presLayoutVars>
          <dgm:dir/>
          <dgm:animLvl val="lvl"/>
          <dgm:resizeHandles val="exact"/>
        </dgm:presLayoutVars>
      </dgm:prSet>
      <dgm:spPr/>
    </dgm:pt>
    <dgm:pt modelId="{78387772-6CF2-4FFD-AF27-9C681E15D650}" type="pres">
      <dgm:prSet presAssocID="{9AE3035B-B7B0-4A56-8B84-9BF3BD832632}" presName="parentLin" presStyleCnt="0"/>
      <dgm:spPr/>
    </dgm:pt>
    <dgm:pt modelId="{A46FA07A-2FAB-4450-BB09-B2DA2E0ECC1F}" type="pres">
      <dgm:prSet presAssocID="{9AE3035B-B7B0-4A56-8B84-9BF3BD832632}" presName="parentLeftMargin" presStyleLbl="node1" presStyleIdx="0" presStyleCnt="8"/>
      <dgm:spPr/>
    </dgm:pt>
    <dgm:pt modelId="{6D0AF6DF-79E1-4D8E-824A-8CDF58782407}" type="pres">
      <dgm:prSet presAssocID="{9AE3035B-B7B0-4A56-8B84-9BF3BD832632}" presName="parentText" presStyleLbl="node1" presStyleIdx="0" presStyleCnt="8">
        <dgm:presLayoutVars>
          <dgm:chMax val="0"/>
          <dgm:bulletEnabled val="1"/>
        </dgm:presLayoutVars>
      </dgm:prSet>
      <dgm:spPr/>
    </dgm:pt>
    <dgm:pt modelId="{D5DE76DA-9D3B-469E-91ED-65293D33845B}" type="pres">
      <dgm:prSet presAssocID="{9AE3035B-B7B0-4A56-8B84-9BF3BD832632}" presName="negativeSpace" presStyleCnt="0"/>
      <dgm:spPr/>
    </dgm:pt>
    <dgm:pt modelId="{166DD4CD-58C5-4BBF-90FC-EF2F145647E2}" type="pres">
      <dgm:prSet presAssocID="{9AE3035B-B7B0-4A56-8B84-9BF3BD832632}" presName="childText" presStyleLbl="conFgAcc1" presStyleIdx="0" presStyleCnt="8">
        <dgm:presLayoutVars>
          <dgm:bulletEnabled val="1"/>
        </dgm:presLayoutVars>
      </dgm:prSet>
      <dgm:spPr/>
    </dgm:pt>
    <dgm:pt modelId="{810A0EAC-6EEB-46B2-BFA5-018694B63440}" type="pres">
      <dgm:prSet presAssocID="{EA1ECE4A-FCCC-49DE-99A1-EAB061511271}" presName="spaceBetweenRectangles" presStyleCnt="0"/>
      <dgm:spPr/>
    </dgm:pt>
    <dgm:pt modelId="{72D6FA62-646F-495B-9E7C-5465E898A26B}" type="pres">
      <dgm:prSet presAssocID="{703345B4-3FCE-487D-B03C-186ABCD011D1}" presName="parentLin" presStyleCnt="0"/>
      <dgm:spPr/>
    </dgm:pt>
    <dgm:pt modelId="{41A55A90-A825-4E40-B8C1-1669E9D96E76}" type="pres">
      <dgm:prSet presAssocID="{703345B4-3FCE-487D-B03C-186ABCD011D1}" presName="parentLeftMargin" presStyleLbl="node1" presStyleIdx="0" presStyleCnt="8"/>
      <dgm:spPr/>
    </dgm:pt>
    <dgm:pt modelId="{53352A7F-562F-4C9F-B206-244E46482DF4}" type="pres">
      <dgm:prSet presAssocID="{703345B4-3FCE-487D-B03C-186ABCD011D1}" presName="parentText" presStyleLbl="node1" presStyleIdx="1" presStyleCnt="8">
        <dgm:presLayoutVars>
          <dgm:chMax val="0"/>
          <dgm:bulletEnabled val="1"/>
        </dgm:presLayoutVars>
      </dgm:prSet>
      <dgm:spPr/>
    </dgm:pt>
    <dgm:pt modelId="{583EA8AD-12D8-46AD-9521-6AAFD205E5BD}" type="pres">
      <dgm:prSet presAssocID="{703345B4-3FCE-487D-B03C-186ABCD011D1}" presName="negativeSpace" presStyleCnt="0"/>
      <dgm:spPr/>
    </dgm:pt>
    <dgm:pt modelId="{5BE78A1C-AB54-476C-BB7B-221CC535E527}" type="pres">
      <dgm:prSet presAssocID="{703345B4-3FCE-487D-B03C-186ABCD011D1}" presName="childText" presStyleLbl="conFgAcc1" presStyleIdx="1" presStyleCnt="8">
        <dgm:presLayoutVars>
          <dgm:bulletEnabled val="1"/>
        </dgm:presLayoutVars>
      </dgm:prSet>
      <dgm:spPr/>
    </dgm:pt>
    <dgm:pt modelId="{37A22586-8F55-49FB-AD6E-188E5457AD45}" type="pres">
      <dgm:prSet presAssocID="{764C3C26-3161-4BAD-A92C-127FD569FAC7}" presName="spaceBetweenRectangles" presStyleCnt="0"/>
      <dgm:spPr/>
    </dgm:pt>
    <dgm:pt modelId="{B38034FC-D40A-4123-8CE6-E82ED847DDEF}" type="pres">
      <dgm:prSet presAssocID="{41ADF636-2C92-468D-B9C5-5C317E8F9ABD}" presName="parentLin" presStyleCnt="0"/>
      <dgm:spPr/>
    </dgm:pt>
    <dgm:pt modelId="{C36694F7-FE63-4C9A-AA89-97CBE9E1FDDD}" type="pres">
      <dgm:prSet presAssocID="{41ADF636-2C92-468D-B9C5-5C317E8F9ABD}" presName="parentLeftMargin" presStyleLbl="node1" presStyleIdx="1" presStyleCnt="8"/>
      <dgm:spPr/>
    </dgm:pt>
    <dgm:pt modelId="{E7452956-1CC5-4D4A-8544-4B640F5B704F}" type="pres">
      <dgm:prSet presAssocID="{41ADF636-2C92-468D-B9C5-5C317E8F9ABD}" presName="parentText" presStyleLbl="node1" presStyleIdx="2" presStyleCnt="8">
        <dgm:presLayoutVars>
          <dgm:chMax val="0"/>
          <dgm:bulletEnabled val="1"/>
        </dgm:presLayoutVars>
      </dgm:prSet>
      <dgm:spPr/>
    </dgm:pt>
    <dgm:pt modelId="{8AA7D6F9-2FAB-4F20-880A-2322C52E1BA9}" type="pres">
      <dgm:prSet presAssocID="{41ADF636-2C92-468D-B9C5-5C317E8F9ABD}" presName="negativeSpace" presStyleCnt="0"/>
      <dgm:spPr/>
    </dgm:pt>
    <dgm:pt modelId="{C4BBE954-2A64-49DF-949F-0583FE42D7C3}" type="pres">
      <dgm:prSet presAssocID="{41ADF636-2C92-468D-B9C5-5C317E8F9ABD}" presName="childText" presStyleLbl="conFgAcc1" presStyleIdx="2" presStyleCnt="8">
        <dgm:presLayoutVars>
          <dgm:bulletEnabled val="1"/>
        </dgm:presLayoutVars>
      </dgm:prSet>
      <dgm:spPr/>
    </dgm:pt>
    <dgm:pt modelId="{71193E26-D1AC-4DC6-9974-994C56285F5C}" type="pres">
      <dgm:prSet presAssocID="{F62ECBCB-0795-4C5E-868B-61FEAA062E7D}" presName="spaceBetweenRectangles" presStyleCnt="0"/>
      <dgm:spPr/>
    </dgm:pt>
    <dgm:pt modelId="{BB995B1A-7644-43C0-ACD8-D1E48101DECC}" type="pres">
      <dgm:prSet presAssocID="{5F6F1986-8F38-4109-8889-2EFAD6EC768D}" presName="parentLin" presStyleCnt="0"/>
      <dgm:spPr/>
    </dgm:pt>
    <dgm:pt modelId="{22DAE54A-8887-4146-8CCF-D03F194C6930}" type="pres">
      <dgm:prSet presAssocID="{5F6F1986-8F38-4109-8889-2EFAD6EC768D}" presName="parentLeftMargin" presStyleLbl="node1" presStyleIdx="2" presStyleCnt="8"/>
      <dgm:spPr/>
    </dgm:pt>
    <dgm:pt modelId="{88C935E5-5645-44C2-82AA-232E9DCF5DD9}" type="pres">
      <dgm:prSet presAssocID="{5F6F1986-8F38-4109-8889-2EFAD6EC768D}" presName="parentText" presStyleLbl="node1" presStyleIdx="3" presStyleCnt="8">
        <dgm:presLayoutVars>
          <dgm:chMax val="0"/>
          <dgm:bulletEnabled val="1"/>
        </dgm:presLayoutVars>
      </dgm:prSet>
      <dgm:spPr/>
    </dgm:pt>
    <dgm:pt modelId="{929FC99C-44ED-470D-ACEE-1DBDEC6BFF00}" type="pres">
      <dgm:prSet presAssocID="{5F6F1986-8F38-4109-8889-2EFAD6EC768D}" presName="negativeSpace" presStyleCnt="0"/>
      <dgm:spPr/>
    </dgm:pt>
    <dgm:pt modelId="{277AB35C-6E7F-4F1D-9EC0-F4C17DE4F0C5}" type="pres">
      <dgm:prSet presAssocID="{5F6F1986-8F38-4109-8889-2EFAD6EC768D}" presName="childText" presStyleLbl="conFgAcc1" presStyleIdx="3" presStyleCnt="8">
        <dgm:presLayoutVars>
          <dgm:bulletEnabled val="1"/>
        </dgm:presLayoutVars>
      </dgm:prSet>
      <dgm:spPr/>
    </dgm:pt>
    <dgm:pt modelId="{E1BFA41A-16F4-491A-BEDA-EA0BCA295EDC}" type="pres">
      <dgm:prSet presAssocID="{69E09BC2-E812-4BB4-AC3D-B80CCBE5A2DC}" presName="spaceBetweenRectangles" presStyleCnt="0"/>
      <dgm:spPr/>
    </dgm:pt>
    <dgm:pt modelId="{4F64617D-6FDE-4DDF-86DA-4BE9DC160CA0}" type="pres">
      <dgm:prSet presAssocID="{4CDD03E3-248C-425F-9860-27C21CB61C69}" presName="parentLin" presStyleCnt="0"/>
      <dgm:spPr/>
    </dgm:pt>
    <dgm:pt modelId="{6A42F799-49F3-4E27-84E8-BA9BC2BA563B}" type="pres">
      <dgm:prSet presAssocID="{4CDD03E3-248C-425F-9860-27C21CB61C69}" presName="parentLeftMargin" presStyleLbl="node1" presStyleIdx="3" presStyleCnt="8"/>
      <dgm:spPr/>
    </dgm:pt>
    <dgm:pt modelId="{691A76D4-2AD6-400E-BB96-8604AB9A6675}" type="pres">
      <dgm:prSet presAssocID="{4CDD03E3-248C-425F-9860-27C21CB61C69}" presName="parentText" presStyleLbl="node1" presStyleIdx="4" presStyleCnt="8">
        <dgm:presLayoutVars>
          <dgm:chMax val="0"/>
          <dgm:bulletEnabled val="1"/>
        </dgm:presLayoutVars>
      </dgm:prSet>
      <dgm:spPr/>
    </dgm:pt>
    <dgm:pt modelId="{AC34F6EA-108E-40CA-ADB4-E8F7F504011A}" type="pres">
      <dgm:prSet presAssocID="{4CDD03E3-248C-425F-9860-27C21CB61C69}" presName="negativeSpace" presStyleCnt="0"/>
      <dgm:spPr/>
    </dgm:pt>
    <dgm:pt modelId="{F4DB8E18-52DB-46F2-8F30-DB4E9A37E4CF}" type="pres">
      <dgm:prSet presAssocID="{4CDD03E3-248C-425F-9860-27C21CB61C69}" presName="childText" presStyleLbl="conFgAcc1" presStyleIdx="4" presStyleCnt="8">
        <dgm:presLayoutVars>
          <dgm:bulletEnabled val="1"/>
        </dgm:presLayoutVars>
      </dgm:prSet>
      <dgm:spPr/>
    </dgm:pt>
    <dgm:pt modelId="{2D0ED05E-57A1-4E1E-A6BF-74107E7B7561}" type="pres">
      <dgm:prSet presAssocID="{CFAD4220-FB83-4055-A569-1BE114AFA8B2}" presName="spaceBetweenRectangles" presStyleCnt="0"/>
      <dgm:spPr/>
    </dgm:pt>
    <dgm:pt modelId="{6A8193A6-37D8-4E5D-8E3F-AA124B7C4911}" type="pres">
      <dgm:prSet presAssocID="{E1E0701F-297E-4055-B369-4D5E24C4DABF}" presName="parentLin" presStyleCnt="0"/>
      <dgm:spPr/>
    </dgm:pt>
    <dgm:pt modelId="{A750D23B-6B19-4F32-BF56-7912D1FEBD0D}" type="pres">
      <dgm:prSet presAssocID="{E1E0701F-297E-4055-B369-4D5E24C4DABF}" presName="parentLeftMargin" presStyleLbl="node1" presStyleIdx="4" presStyleCnt="8"/>
      <dgm:spPr/>
    </dgm:pt>
    <dgm:pt modelId="{A9D5DAFF-26BA-4B33-A3D1-F7E2E54D3524}" type="pres">
      <dgm:prSet presAssocID="{E1E0701F-297E-4055-B369-4D5E24C4DABF}" presName="parentText" presStyleLbl="node1" presStyleIdx="5" presStyleCnt="8">
        <dgm:presLayoutVars>
          <dgm:chMax val="0"/>
          <dgm:bulletEnabled val="1"/>
        </dgm:presLayoutVars>
      </dgm:prSet>
      <dgm:spPr/>
    </dgm:pt>
    <dgm:pt modelId="{36FF07A0-7578-4D10-9D32-9128489436DB}" type="pres">
      <dgm:prSet presAssocID="{E1E0701F-297E-4055-B369-4D5E24C4DABF}" presName="negativeSpace" presStyleCnt="0"/>
      <dgm:spPr/>
    </dgm:pt>
    <dgm:pt modelId="{ACE83F9B-3261-46A6-AF6C-FF657B6DE892}" type="pres">
      <dgm:prSet presAssocID="{E1E0701F-297E-4055-B369-4D5E24C4DABF}" presName="childText" presStyleLbl="conFgAcc1" presStyleIdx="5" presStyleCnt="8">
        <dgm:presLayoutVars>
          <dgm:bulletEnabled val="1"/>
        </dgm:presLayoutVars>
      </dgm:prSet>
      <dgm:spPr/>
    </dgm:pt>
    <dgm:pt modelId="{4E6C0781-7275-4F3F-822C-58AC5C5958DA}" type="pres">
      <dgm:prSet presAssocID="{BFE64AC1-33E5-4A86-BAC9-C25002139BE5}" presName="spaceBetweenRectangles" presStyleCnt="0"/>
      <dgm:spPr/>
    </dgm:pt>
    <dgm:pt modelId="{F97E9692-C944-4D74-8FB3-A006EEC1C849}" type="pres">
      <dgm:prSet presAssocID="{98B567A7-BD42-4264-A249-8B2B24E88216}" presName="parentLin" presStyleCnt="0"/>
      <dgm:spPr/>
    </dgm:pt>
    <dgm:pt modelId="{0F08882C-C258-4DDD-8E2E-CA15183E4DD1}" type="pres">
      <dgm:prSet presAssocID="{98B567A7-BD42-4264-A249-8B2B24E88216}" presName="parentLeftMargin" presStyleLbl="node1" presStyleIdx="5" presStyleCnt="8"/>
      <dgm:spPr/>
    </dgm:pt>
    <dgm:pt modelId="{B67A2202-8AD2-4377-9A10-FBC640DE462D}" type="pres">
      <dgm:prSet presAssocID="{98B567A7-BD42-4264-A249-8B2B24E88216}" presName="parentText" presStyleLbl="node1" presStyleIdx="6" presStyleCnt="8">
        <dgm:presLayoutVars>
          <dgm:chMax val="0"/>
          <dgm:bulletEnabled val="1"/>
        </dgm:presLayoutVars>
      </dgm:prSet>
      <dgm:spPr/>
    </dgm:pt>
    <dgm:pt modelId="{DABFD33A-868D-470D-A5CB-5E33C1724532}" type="pres">
      <dgm:prSet presAssocID="{98B567A7-BD42-4264-A249-8B2B24E88216}" presName="negativeSpace" presStyleCnt="0"/>
      <dgm:spPr/>
    </dgm:pt>
    <dgm:pt modelId="{CD9091C9-7D3D-4BFB-8D37-4F72E1C00B81}" type="pres">
      <dgm:prSet presAssocID="{98B567A7-BD42-4264-A249-8B2B24E88216}" presName="childText" presStyleLbl="conFgAcc1" presStyleIdx="6" presStyleCnt="8">
        <dgm:presLayoutVars>
          <dgm:bulletEnabled val="1"/>
        </dgm:presLayoutVars>
      </dgm:prSet>
      <dgm:spPr/>
    </dgm:pt>
    <dgm:pt modelId="{F4A82F77-F341-4758-99D9-43B2788AFEE4}" type="pres">
      <dgm:prSet presAssocID="{B843BA04-5A32-4ECD-987D-3F82D830EBDC}" presName="spaceBetweenRectangles" presStyleCnt="0"/>
      <dgm:spPr/>
    </dgm:pt>
    <dgm:pt modelId="{0B76A7BE-5B67-48E5-8C9F-5B0CFF738DDB}" type="pres">
      <dgm:prSet presAssocID="{374D1733-765D-4B0D-9DA7-FD87BF8F67B9}" presName="parentLin" presStyleCnt="0"/>
      <dgm:spPr/>
    </dgm:pt>
    <dgm:pt modelId="{D3A17F7C-978D-419D-A521-F69FDFCABEE1}" type="pres">
      <dgm:prSet presAssocID="{374D1733-765D-4B0D-9DA7-FD87BF8F67B9}" presName="parentLeftMargin" presStyleLbl="node1" presStyleIdx="6" presStyleCnt="8"/>
      <dgm:spPr/>
    </dgm:pt>
    <dgm:pt modelId="{15289BD7-6769-4FAD-B9BD-63D22BD254D2}" type="pres">
      <dgm:prSet presAssocID="{374D1733-765D-4B0D-9DA7-FD87BF8F67B9}" presName="parentText" presStyleLbl="node1" presStyleIdx="7" presStyleCnt="8">
        <dgm:presLayoutVars>
          <dgm:chMax val="0"/>
          <dgm:bulletEnabled val="1"/>
        </dgm:presLayoutVars>
      </dgm:prSet>
      <dgm:spPr/>
    </dgm:pt>
    <dgm:pt modelId="{7E251AA2-2A09-495E-80D6-B7E48F7A413A}" type="pres">
      <dgm:prSet presAssocID="{374D1733-765D-4B0D-9DA7-FD87BF8F67B9}" presName="negativeSpace" presStyleCnt="0"/>
      <dgm:spPr/>
    </dgm:pt>
    <dgm:pt modelId="{FF002A97-ABA9-4C68-AE01-0AE1592BA6C8}" type="pres">
      <dgm:prSet presAssocID="{374D1733-765D-4B0D-9DA7-FD87BF8F67B9}" presName="childText" presStyleLbl="conFgAcc1" presStyleIdx="7" presStyleCnt="8">
        <dgm:presLayoutVars>
          <dgm:bulletEnabled val="1"/>
        </dgm:presLayoutVars>
      </dgm:prSet>
      <dgm:spPr/>
    </dgm:pt>
  </dgm:ptLst>
  <dgm:cxnLst>
    <dgm:cxn modelId="{36A94314-4124-4B3B-836A-782F7C1721D3}" srcId="{98B567A7-BD42-4264-A249-8B2B24E88216}" destId="{FEA545F3-FD92-40CA-A336-360F6142E3B3}" srcOrd="0" destOrd="0" parTransId="{BD38634E-E5DA-44B5-A162-BA0B9895A7C9}" sibTransId="{441EBD15-57E1-4541-81EC-CC0F334A3D7D}"/>
    <dgm:cxn modelId="{5E222719-CE5B-40EE-A0DD-37A285EDB3DC}" type="presOf" srcId="{D858A05C-C03B-4B6C-87DD-40E8B9FD6D0B}" destId="{ACE83F9B-3261-46A6-AF6C-FF657B6DE892}" srcOrd="0" destOrd="0" presId="urn:microsoft.com/office/officeart/2005/8/layout/list1"/>
    <dgm:cxn modelId="{0B07A61B-FB0E-4E61-8C3B-449FA270D952}" type="presOf" srcId="{4CDD03E3-248C-425F-9860-27C21CB61C69}" destId="{691A76D4-2AD6-400E-BB96-8604AB9A6675}" srcOrd="1" destOrd="0" presId="urn:microsoft.com/office/officeart/2005/8/layout/list1"/>
    <dgm:cxn modelId="{FDB3C41C-1555-45C8-93B2-F792387247B4}" srcId="{D4A84187-142F-4F44-9714-0DD5C8D024EA}" destId="{9AE3035B-B7B0-4A56-8B84-9BF3BD832632}" srcOrd="0" destOrd="0" parTransId="{EB167FB2-3294-4D87-99F2-1190771C4B53}" sibTransId="{EA1ECE4A-FCCC-49DE-99A1-EAB061511271}"/>
    <dgm:cxn modelId="{A700201D-DD34-4FE4-B61B-01B5EFEF58CC}" type="presOf" srcId="{D4A84187-142F-4F44-9714-0DD5C8D024EA}" destId="{1D0E5557-D13C-404E-9E15-39D43C157595}" srcOrd="0" destOrd="0" presId="urn:microsoft.com/office/officeart/2005/8/layout/list1"/>
    <dgm:cxn modelId="{6A9F6523-3CA5-43CD-837C-D651D8843013}" type="presOf" srcId="{374D1733-765D-4B0D-9DA7-FD87BF8F67B9}" destId="{D3A17F7C-978D-419D-A521-F69FDFCABEE1}" srcOrd="0" destOrd="0" presId="urn:microsoft.com/office/officeart/2005/8/layout/list1"/>
    <dgm:cxn modelId="{432E1932-79DC-4C6A-8B6A-01F6B609769F}" srcId="{9AE3035B-B7B0-4A56-8B84-9BF3BD832632}" destId="{9D2496E5-65D9-49A7-B72F-9F450B0E4A96}" srcOrd="0" destOrd="0" parTransId="{774BE8F2-D3D7-4B63-AEA1-C8756620CBDA}" sibTransId="{32D5394A-5EDB-446E-9A00-BE240E404B73}"/>
    <dgm:cxn modelId="{4B7B7B32-8F17-4905-BD67-795CDA65CF34}" type="presOf" srcId="{4CDD03E3-248C-425F-9860-27C21CB61C69}" destId="{6A42F799-49F3-4E27-84E8-BA9BC2BA563B}" srcOrd="0" destOrd="0" presId="urn:microsoft.com/office/officeart/2005/8/layout/list1"/>
    <dgm:cxn modelId="{2A3B0B35-BB38-45DE-8FD9-ED2CBB6B7780}" srcId="{D4A84187-142F-4F44-9714-0DD5C8D024EA}" destId="{703345B4-3FCE-487D-B03C-186ABCD011D1}" srcOrd="1" destOrd="0" parTransId="{AB1C6C69-5E68-46AA-86DB-EB49492230C6}" sibTransId="{764C3C26-3161-4BAD-A92C-127FD569FAC7}"/>
    <dgm:cxn modelId="{9C89513A-E064-4CFF-AD70-60EB05C8BF6A}" type="presOf" srcId="{374D1733-765D-4B0D-9DA7-FD87BF8F67B9}" destId="{15289BD7-6769-4FAD-B9BD-63D22BD254D2}" srcOrd="1" destOrd="0" presId="urn:microsoft.com/office/officeart/2005/8/layout/list1"/>
    <dgm:cxn modelId="{6B79AF5F-798E-47A4-B93C-248C14709E6A}" srcId="{D4A84187-142F-4F44-9714-0DD5C8D024EA}" destId="{374D1733-765D-4B0D-9DA7-FD87BF8F67B9}" srcOrd="7" destOrd="0" parTransId="{EAB1B58A-32CA-4517-A21D-2F126AECDFB5}" sibTransId="{ADCF3147-551F-4D96-8AA7-72224F7083FE}"/>
    <dgm:cxn modelId="{7D56D260-05AB-4FB7-BCEA-D67FC2CF9DE2}" srcId="{4CDD03E3-248C-425F-9860-27C21CB61C69}" destId="{6445188D-0E05-4607-BBB9-EE83EDCFDEE3}" srcOrd="0" destOrd="0" parTransId="{97E09BEA-81EF-4A78-9A00-69AE73BE58C8}" sibTransId="{E5EEE404-CB2A-485B-9CAE-5B07B087DD37}"/>
    <dgm:cxn modelId="{C9D81462-336B-422F-9AE7-D6A94B2D1B30}" type="presOf" srcId="{0968F1B7-FBBD-4DFE-B229-363589E45CFC}" destId="{C4BBE954-2A64-49DF-949F-0583FE42D7C3}" srcOrd="0" destOrd="0" presId="urn:microsoft.com/office/officeart/2005/8/layout/list1"/>
    <dgm:cxn modelId="{44CDAF45-6FA2-440F-AB67-2272590A8181}" type="presOf" srcId="{41ADF636-2C92-468D-B9C5-5C317E8F9ABD}" destId="{C36694F7-FE63-4C9A-AA89-97CBE9E1FDDD}" srcOrd="0" destOrd="0" presId="urn:microsoft.com/office/officeart/2005/8/layout/list1"/>
    <dgm:cxn modelId="{77902348-93BA-4B3C-B063-FC1AB20D5F81}" srcId="{D4A84187-142F-4F44-9714-0DD5C8D024EA}" destId="{41ADF636-2C92-468D-B9C5-5C317E8F9ABD}" srcOrd="2" destOrd="0" parTransId="{0FE6FC28-73D7-42F2-8FAE-7795FDE2C6D3}" sibTransId="{F62ECBCB-0795-4C5E-868B-61FEAA062E7D}"/>
    <dgm:cxn modelId="{54D85F4B-1935-4997-A2A7-FA268F11C325}" srcId="{703345B4-3FCE-487D-B03C-186ABCD011D1}" destId="{E40C1BDE-EA3D-428B-A7D8-1C9A4EBA2E3F}" srcOrd="0" destOrd="0" parTransId="{EA93448C-5C5D-4D46-9212-981780ED2F9B}" sibTransId="{74A57E49-7C45-4D35-9BF2-2D2C5FE3255D}"/>
    <dgm:cxn modelId="{1FD97E6F-84E6-43FD-AF5F-CC9E93C312E3}" srcId="{374D1733-765D-4B0D-9DA7-FD87BF8F67B9}" destId="{7948EE87-838F-4B41-9EB7-AFFE635349D1}" srcOrd="0" destOrd="0" parTransId="{44FC9B75-D744-4FFE-8534-2995F65B5E12}" sibTransId="{DADBB110-9FF0-467B-AE7B-0696D80218C0}"/>
    <dgm:cxn modelId="{9D253B71-F20E-4245-A39B-4411872B8962}" type="presOf" srcId="{98B567A7-BD42-4264-A249-8B2B24E88216}" destId="{0F08882C-C258-4DDD-8E2E-CA15183E4DD1}" srcOrd="0" destOrd="0" presId="urn:microsoft.com/office/officeart/2005/8/layout/list1"/>
    <dgm:cxn modelId="{E5B01B74-6463-4D90-9947-55127B734E37}" type="presOf" srcId="{E40C1BDE-EA3D-428B-A7D8-1C9A4EBA2E3F}" destId="{5BE78A1C-AB54-476C-BB7B-221CC535E527}" srcOrd="0" destOrd="0" presId="urn:microsoft.com/office/officeart/2005/8/layout/list1"/>
    <dgm:cxn modelId="{0BD0E47F-6141-470E-BEFB-9A1D7E35B718}" srcId="{D4A84187-142F-4F44-9714-0DD5C8D024EA}" destId="{E1E0701F-297E-4055-B369-4D5E24C4DABF}" srcOrd="5" destOrd="0" parTransId="{0EF9D7D1-F672-4FA9-B42C-BEF1FD9A3163}" sibTransId="{BFE64AC1-33E5-4A86-BAC9-C25002139BE5}"/>
    <dgm:cxn modelId="{7508FD80-7132-44B7-8B42-F658608E59EF}" srcId="{D4A84187-142F-4F44-9714-0DD5C8D024EA}" destId="{4CDD03E3-248C-425F-9860-27C21CB61C69}" srcOrd="4" destOrd="0" parTransId="{AC3E30F6-B3B2-4DDC-B75E-356CED201D33}" sibTransId="{CFAD4220-FB83-4055-A569-1BE114AFA8B2}"/>
    <dgm:cxn modelId="{811A2A85-3069-462B-BC1D-C107334EC768}" type="presOf" srcId="{6445188D-0E05-4607-BBB9-EE83EDCFDEE3}" destId="{F4DB8E18-52DB-46F2-8F30-DB4E9A37E4CF}" srcOrd="0" destOrd="0" presId="urn:microsoft.com/office/officeart/2005/8/layout/list1"/>
    <dgm:cxn modelId="{D728AF85-C43D-420E-B3A8-0DDAF9806B5C}" srcId="{5F6F1986-8F38-4109-8889-2EFAD6EC768D}" destId="{A8707AF5-048D-40B6-8901-693D9146CE70}" srcOrd="0" destOrd="0" parTransId="{223DACC7-E5A5-412E-8ADB-2E1620814ACD}" sibTransId="{3CA30DDB-49C7-4717-B2BC-E52F957DBDCE}"/>
    <dgm:cxn modelId="{2752C785-FAF6-4F2B-817B-4EEE9E80947E}" srcId="{41ADF636-2C92-468D-B9C5-5C317E8F9ABD}" destId="{0968F1B7-FBBD-4DFE-B229-363589E45CFC}" srcOrd="0" destOrd="0" parTransId="{B4507289-0470-4082-86F3-6C114E9D67E9}" sibTransId="{0EAABA21-78C0-4A34-B0FB-ED2D1F487A3E}"/>
    <dgm:cxn modelId="{7A0B5490-F494-418C-A1FE-76571C5E828E}" type="presOf" srcId="{A8707AF5-048D-40B6-8901-693D9146CE70}" destId="{277AB35C-6E7F-4F1D-9EC0-F4C17DE4F0C5}" srcOrd="0" destOrd="0" presId="urn:microsoft.com/office/officeart/2005/8/layout/list1"/>
    <dgm:cxn modelId="{676DC891-A7AA-46FE-8FF1-203D05376C83}" type="presOf" srcId="{7948EE87-838F-4B41-9EB7-AFFE635349D1}" destId="{FF002A97-ABA9-4C68-AE01-0AE1592BA6C8}" srcOrd="0" destOrd="0" presId="urn:microsoft.com/office/officeart/2005/8/layout/list1"/>
    <dgm:cxn modelId="{FE3AF797-2336-4B20-A8A5-D26824FFF7F2}" srcId="{E1E0701F-297E-4055-B369-4D5E24C4DABF}" destId="{D858A05C-C03B-4B6C-87DD-40E8B9FD6D0B}" srcOrd="0" destOrd="0" parTransId="{EEA25515-42CD-4D38-BC18-0ADC633080D6}" sibTransId="{A8562347-AAF8-4037-A8CC-2D286CB41B3A}"/>
    <dgm:cxn modelId="{EC9A909A-4ABE-49DF-999B-1EA473CA6F08}" type="presOf" srcId="{5F6F1986-8F38-4109-8889-2EFAD6EC768D}" destId="{88C935E5-5645-44C2-82AA-232E9DCF5DD9}" srcOrd="1" destOrd="0" presId="urn:microsoft.com/office/officeart/2005/8/layout/list1"/>
    <dgm:cxn modelId="{D8A269A0-CDAD-455E-AFD8-574C35EEBA0F}" type="presOf" srcId="{5F6F1986-8F38-4109-8889-2EFAD6EC768D}" destId="{22DAE54A-8887-4146-8CCF-D03F194C6930}" srcOrd="0" destOrd="0" presId="urn:microsoft.com/office/officeart/2005/8/layout/list1"/>
    <dgm:cxn modelId="{B63090A1-9823-44D1-929B-02D2DDAFD61E}" srcId="{D4A84187-142F-4F44-9714-0DD5C8D024EA}" destId="{98B567A7-BD42-4264-A249-8B2B24E88216}" srcOrd="6" destOrd="0" parTransId="{FD82CA25-CEB1-4D52-B0AC-6CD1F01109F3}" sibTransId="{B843BA04-5A32-4ECD-987D-3F82D830EBDC}"/>
    <dgm:cxn modelId="{FCD92CA2-0768-4FDF-A806-9DA127C828F1}" type="presOf" srcId="{703345B4-3FCE-487D-B03C-186ABCD011D1}" destId="{53352A7F-562F-4C9F-B206-244E46482DF4}" srcOrd="1" destOrd="0" presId="urn:microsoft.com/office/officeart/2005/8/layout/list1"/>
    <dgm:cxn modelId="{487D60A4-06F5-4CF9-A028-FC5C88A8E045}" srcId="{D4A84187-142F-4F44-9714-0DD5C8D024EA}" destId="{5F6F1986-8F38-4109-8889-2EFAD6EC768D}" srcOrd="3" destOrd="0" parTransId="{6E9EF853-53CA-4317-872E-A98A7D20FCF5}" sibTransId="{69E09BC2-E812-4BB4-AC3D-B80CCBE5A2DC}"/>
    <dgm:cxn modelId="{3F2B73AC-1D2F-497F-B734-CA2A9191896C}" type="presOf" srcId="{98B567A7-BD42-4264-A249-8B2B24E88216}" destId="{B67A2202-8AD2-4377-9A10-FBC640DE462D}" srcOrd="1" destOrd="0" presId="urn:microsoft.com/office/officeart/2005/8/layout/list1"/>
    <dgm:cxn modelId="{9255E4BB-C3BD-41BF-AF42-B48EFA5883AA}" type="presOf" srcId="{9AE3035B-B7B0-4A56-8B84-9BF3BD832632}" destId="{A46FA07A-2FAB-4450-BB09-B2DA2E0ECC1F}" srcOrd="0" destOrd="0" presId="urn:microsoft.com/office/officeart/2005/8/layout/list1"/>
    <dgm:cxn modelId="{EA089DBD-501A-4AD6-8C01-3339624E4DB1}" type="presOf" srcId="{703345B4-3FCE-487D-B03C-186ABCD011D1}" destId="{41A55A90-A825-4E40-B8C1-1669E9D96E76}" srcOrd="0" destOrd="0" presId="urn:microsoft.com/office/officeart/2005/8/layout/list1"/>
    <dgm:cxn modelId="{6EB735C2-3E09-409C-92B4-5546141F135A}" type="presOf" srcId="{E1E0701F-297E-4055-B369-4D5E24C4DABF}" destId="{A9D5DAFF-26BA-4B33-A3D1-F7E2E54D3524}" srcOrd="1" destOrd="0" presId="urn:microsoft.com/office/officeart/2005/8/layout/list1"/>
    <dgm:cxn modelId="{10EB45DC-D21E-4CA1-8A6D-8CEB0F7942BF}" type="presOf" srcId="{9D2496E5-65D9-49A7-B72F-9F450B0E4A96}" destId="{166DD4CD-58C5-4BBF-90FC-EF2F145647E2}" srcOrd="0" destOrd="0" presId="urn:microsoft.com/office/officeart/2005/8/layout/list1"/>
    <dgm:cxn modelId="{65D76AE3-1D11-45A6-8538-EFEE4C0563FD}" type="presOf" srcId="{FEA545F3-FD92-40CA-A336-360F6142E3B3}" destId="{CD9091C9-7D3D-4BFB-8D37-4F72E1C00B81}" srcOrd="0" destOrd="0" presId="urn:microsoft.com/office/officeart/2005/8/layout/list1"/>
    <dgm:cxn modelId="{B5E17FE3-7B44-46EE-8CC2-CFADF9705BBA}" type="presOf" srcId="{E1E0701F-297E-4055-B369-4D5E24C4DABF}" destId="{A750D23B-6B19-4F32-BF56-7912D1FEBD0D}" srcOrd="0" destOrd="0" presId="urn:microsoft.com/office/officeart/2005/8/layout/list1"/>
    <dgm:cxn modelId="{BC31D7EC-EAD6-4902-A343-6DB40C4781C0}" type="presOf" srcId="{41ADF636-2C92-468D-B9C5-5C317E8F9ABD}" destId="{E7452956-1CC5-4D4A-8544-4B640F5B704F}" srcOrd="1" destOrd="0" presId="urn:microsoft.com/office/officeart/2005/8/layout/list1"/>
    <dgm:cxn modelId="{9B606AF0-6AB1-4BF8-B109-4F47A0C41588}" type="presOf" srcId="{9AE3035B-B7B0-4A56-8B84-9BF3BD832632}" destId="{6D0AF6DF-79E1-4D8E-824A-8CDF58782407}" srcOrd="1" destOrd="0" presId="urn:microsoft.com/office/officeart/2005/8/layout/list1"/>
    <dgm:cxn modelId="{F00272A8-A513-4304-AC36-096A424F9B8E}" type="presParOf" srcId="{1D0E5557-D13C-404E-9E15-39D43C157595}" destId="{78387772-6CF2-4FFD-AF27-9C681E15D650}" srcOrd="0" destOrd="0" presId="urn:microsoft.com/office/officeart/2005/8/layout/list1"/>
    <dgm:cxn modelId="{8E77CC76-07AF-4367-9230-F702BA34EA4E}" type="presParOf" srcId="{78387772-6CF2-4FFD-AF27-9C681E15D650}" destId="{A46FA07A-2FAB-4450-BB09-B2DA2E0ECC1F}" srcOrd="0" destOrd="0" presId="urn:microsoft.com/office/officeart/2005/8/layout/list1"/>
    <dgm:cxn modelId="{AB3FC883-40A6-4A95-BB22-ADB193902080}" type="presParOf" srcId="{78387772-6CF2-4FFD-AF27-9C681E15D650}" destId="{6D0AF6DF-79E1-4D8E-824A-8CDF58782407}" srcOrd="1" destOrd="0" presId="urn:microsoft.com/office/officeart/2005/8/layout/list1"/>
    <dgm:cxn modelId="{967F101D-7387-4804-B961-D5674B368F65}" type="presParOf" srcId="{1D0E5557-D13C-404E-9E15-39D43C157595}" destId="{D5DE76DA-9D3B-469E-91ED-65293D33845B}" srcOrd="1" destOrd="0" presId="urn:microsoft.com/office/officeart/2005/8/layout/list1"/>
    <dgm:cxn modelId="{52E548CE-5329-4529-B249-7E9A4945BE76}" type="presParOf" srcId="{1D0E5557-D13C-404E-9E15-39D43C157595}" destId="{166DD4CD-58C5-4BBF-90FC-EF2F145647E2}" srcOrd="2" destOrd="0" presId="urn:microsoft.com/office/officeart/2005/8/layout/list1"/>
    <dgm:cxn modelId="{30F7A030-27EF-461F-B2C9-3A6B1491491E}" type="presParOf" srcId="{1D0E5557-D13C-404E-9E15-39D43C157595}" destId="{810A0EAC-6EEB-46B2-BFA5-018694B63440}" srcOrd="3" destOrd="0" presId="urn:microsoft.com/office/officeart/2005/8/layout/list1"/>
    <dgm:cxn modelId="{AD83AB20-0EED-4CDB-82FA-8D2EC01ACBDC}" type="presParOf" srcId="{1D0E5557-D13C-404E-9E15-39D43C157595}" destId="{72D6FA62-646F-495B-9E7C-5465E898A26B}" srcOrd="4" destOrd="0" presId="urn:microsoft.com/office/officeart/2005/8/layout/list1"/>
    <dgm:cxn modelId="{FF5E1CE1-B421-4A84-85D9-4CE6374BD414}" type="presParOf" srcId="{72D6FA62-646F-495B-9E7C-5465E898A26B}" destId="{41A55A90-A825-4E40-B8C1-1669E9D96E76}" srcOrd="0" destOrd="0" presId="urn:microsoft.com/office/officeart/2005/8/layout/list1"/>
    <dgm:cxn modelId="{DBB460A5-DBEA-4920-BB92-91D6BEE7039A}" type="presParOf" srcId="{72D6FA62-646F-495B-9E7C-5465E898A26B}" destId="{53352A7F-562F-4C9F-B206-244E46482DF4}" srcOrd="1" destOrd="0" presId="urn:microsoft.com/office/officeart/2005/8/layout/list1"/>
    <dgm:cxn modelId="{7311B198-08BB-466C-957C-F1B11713AEFD}" type="presParOf" srcId="{1D0E5557-D13C-404E-9E15-39D43C157595}" destId="{583EA8AD-12D8-46AD-9521-6AAFD205E5BD}" srcOrd="5" destOrd="0" presId="urn:microsoft.com/office/officeart/2005/8/layout/list1"/>
    <dgm:cxn modelId="{58FE2C41-BBF4-49AB-A4C1-CCC2D2643E81}" type="presParOf" srcId="{1D0E5557-D13C-404E-9E15-39D43C157595}" destId="{5BE78A1C-AB54-476C-BB7B-221CC535E527}" srcOrd="6" destOrd="0" presId="urn:microsoft.com/office/officeart/2005/8/layout/list1"/>
    <dgm:cxn modelId="{F5422B20-D05D-4091-ADD9-7F399C0FE9BD}" type="presParOf" srcId="{1D0E5557-D13C-404E-9E15-39D43C157595}" destId="{37A22586-8F55-49FB-AD6E-188E5457AD45}" srcOrd="7" destOrd="0" presId="urn:microsoft.com/office/officeart/2005/8/layout/list1"/>
    <dgm:cxn modelId="{159A4E93-FEF0-46DC-B60A-23523054E837}" type="presParOf" srcId="{1D0E5557-D13C-404E-9E15-39D43C157595}" destId="{B38034FC-D40A-4123-8CE6-E82ED847DDEF}" srcOrd="8" destOrd="0" presId="urn:microsoft.com/office/officeart/2005/8/layout/list1"/>
    <dgm:cxn modelId="{462F29CB-5795-4300-A6D9-36433E4EAF63}" type="presParOf" srcId="{B38034FC-D40A-4123-8CE6-E82ED847DDEF}" destId="{C36694F7-FE63-4C9A-AA89-97CBE9E1FDDD}" srcOrd="0" destOrd="0" presId="urn:microsoft.com/office/officeart/2005/8/layout/list1"/>
    <dgm:cxn modelId="{3EDC7124-3EE2-4041-A037-8BDCCCFB79C7}" type="presParOf" srcId="{B38034FC-D40A-4123-8CE6-E82ED847DDEF}" destId="{E7452956-1CC5-4D4A-8544-4B640F5B704F}" srcOrd="1" destOrd="0" presId="urn:microsoft.com/office/officeart/2005/8/layout/list1"/>
    <dgm:cxn modelId="{04453777-5125-44AB-B66C-42B5EC7C895E}" type="presParOf" srcId="{1D0E5557-D13C-404E-9E15-39D43C157595}" destId="{8AA7D6F9-2FAB-4F20-880A-2322C52E1BA9}" srcOrd="9" destOrd="0" presId="urn:microsoft.com/office/officeart/2005/8/layout/list1"/>
    <dgm:cxn modelId="{37CCF400-E5D3-4CDE-B85F-58062AB424C4}" type="presParOf" srcId="{1D0E5557-D13C-404E-9E15-39D43C157595}" destId="{C4BBE954-2A64-49DF-949F-0583FE42D7C3}" srcOrd="10" destOrd="0" presId="urn:microsoft.com/office/officeart/2005/8/layout/list1"/>
    <dgm:cxn modelId="{F43BD6AD-A823-491F-8CDD-BDC54AB193EC}" type="presParOf" srcId="{1D0E5557-D13C-404E-9E15-39D43C157595}" destId="{71193E26-D1AC-4DC6-9974-994C56285F5C}" srcOrd="11" destOrd="0" presId="urn:microsoft.com/office/officeart/2005/8/layout/list1"/>
    <dgm:cxn modelId="{31776FAE-2B61-4A8A-B7E9-9DE1BAA170BC}" type="presParOf" srcId="{1D0E5557-D13C-404E-9E15-39D43C157595}" destId="{BB995B1A-7644-43C0-ACD8-D1E48101DECC}" srcOrd="12" destOrd="0" presId="urn:microsoft.com/office/officeart/2005/8/layout/list1"/>
    <dgm:cxn modelId="{D252FCBC-E97D-4ED7-940C-F39D19625657}" type="presParOf" srcId="{BB995B1A-7644-43C0-ACD8-D1E48101DECC}" destId="{22DAE54A-8887-4146-8CCF-D03F194C6930}" srcOrd="0" destOrd="0" presId="urn:microsoft.com/office/officeart/2005/8/layout/list1"/>
    <dgm:cxn modelId="{902BF831-9ED7-49CA-B55F-E9480A8D6182}" type="presParOf" srcId="{BB995B1A-7644-43C0-ACD8-D1E48101DECC}" destId="{88C935E5-5645-44C2-82AA-232E9DCF5DD9}" srcOrd="1" destOrd="0" presId="urn:microsoft.com/office/officeart/2005/8/layout/list1"/>
    <dgm:cxn modelId="{822BCCF2-3615-442C-A99D-9E5207892997}" type="presParOf" srcId="{1D0E5557-D13C-404E-9E15-39D43C157595}" destId="{929FC99C-44ED-470D-ACEE-1DBDEC6BFF00}" srcOrd="13" destOrd="0" presId="urn:microsoft.com/office/officeart/2005/8/layout/list1"/>
    <dgm:cxn modelId="{C0D4594F-13FB-42F9-91EE-35998A016025}" type="presParOf" srcId="{1D0E5557-D13C-404E-9E15-39D43C157595}" destId="{277AB35C-6E7F-4F1D-9EC0-F4C17DE4F0C5}" srcOrd="14" destOrd="0" presId="urn:microsoft.com/office/officeart/2005/8/layout/list1"/>
    <dgm:cxn modelId="{9D908FB9-A2A9-4DBC-A7B5-9102BF632E3D}" type="presParOf" srcId="{1D0E5557-D13C-404E-9E15-39D43C157595}" destId="{E1BFA41A-16F4-491A-BEDA-EA0BCA295EDC}" srcOrd="15" destOrd="0" presId="urn:microsoft.com/office/officeart/2005/8/layout/list1"/>
    <dgm:cxn modelId="{CE797C5B-35F4-45CD-9DB9-C9F960FE5890}" type="presParOf" srcId="{1D0E5557-D13C-404E-9E15-39D43C157595}" destId="{4F64617D-6FDE-4DDF-86DA-4BE9DC160CA0}" srcOrd="16" destOrd="0" presId="urn:microsoft.com/office/officeart/2005/8/layout/list1"/>
    <dgm:cxn modelId="{8266E8E5-C7B9-4A7C-9FAF-7703E7DD059B}" type="presParOf" srcId="{4F64617D-6FDE-4DDF-86DA-4BE9DC160CA0}" destId="{6A42F799-49F3-4E27-84E8-BA9BC2BA563B}" srcOrd="0" destOrd="0" presId="urn:microsoft.com/office/officeart/2005/8/layout/list1"/>
    <dgm:cxn modelId="{737A68A9-BDCE-4C64-AEBD-4D42A70A671E}" type="presParOf" srcId="{4F64617D-6FDE-4DDF-86DA-4BE9DC160CA0}" destId="{691A76D4-2AD6-400E-BB96-8604AB9A6675}" srcOrd="1" destOrd="0" presId="urn:microsoft.com/office/officeart/2005/8/layout/list1"/>
    <dgm:cxn modelId="{3AC479F2-8A45-4BD2-A30E-0CBB8A657B88}" type="presParOf" srcId="{1D0E5557-D13C-404E-9E15-39D43C157595}" destId="{AC34F6EA-108E-40CA-ADB4-E8F7F504011A}" srcOrd="17" destOrd="0" presId="urn:microsoft.com/office/officeart/2005/8/layout/list1"/>
    <dgm:cxn modelId="{EA14ED75-01E5-428A-8AF6-604BE09FECCA}" type="presParOf" srcId="{1D0E5557-D13C-404E-9E15-39D43C157595}" destId="{F4DB8E18-52DB-46F2-8F30-DB4E9A37E4CF}" srcOrd="18" destOrd="0" presId="urn:microsoft.com/office/officeart/2005/8/layout/list1"/>
    <dgm:cxn modelId="{4D36F42F-715A-4D4C-AD08-0D8988275F07}" type="presParOf" srcId="{1D0E5557-D13C-404E-9E15-39D43C157595}" destId="{2D0ED05E-57A1-4E1E-A6BF-74107E7B7561}" srcOrd="19" destOrd="0" presId="urn:microsoft.com/office/officeart/2005/8/layout/list1"/>
    <dgm:cxn modelId="{64CCCF0A-E81A-4619-B444-EA11C291A901}" type="presParOf" srcId="{1D0E5557-D13C-404E-9E15-39D43C157595}" destId="{6A8193A6-37D8-4E5D-8E3F-AA124B7C4911}" srcOrd="20" destOrd="0" presId="urn:microsoft.com/office/officeart/2005/8/layout/list1"/>
    <dgm:cxn modelId="{4474F1D7-9859-4E75-83F7-2703C9E74775}" type="presParOf" srcId="{6A8193A6-37D8-4E5D-8E3F-AA124B7C4911}" destId="{A750D23B-6B19-4F32-BF56-7912D1FEBD0D}" srcOrd="0" destOrd="0" presId="urn:microsoft.com/office/officeart/2005/8/layout/list1"/>
    <dgm:cxn modelId="{9589C921-8475-4900-A086-678903F04B76}" type="presParOf" srcId="{6A8193A6-37D8-4E5D-8E3F-AA124B7C4911}" destId="{A9D5DAFF-26BA-4B33-A3D1-F7E2E54D3524}" srcOrd="1" destOrd="0" presId="urn:microsoft.com/office/officeart/2005/8/layout/list1"/>
    <dgm:cxn modelId="{642FEAE2-2040-4820-B43D-B4D2692BEDBF}" type="presParOf" srcId="{1D0E5557-D13C-404E-9E15-39D43C157595}" destId="{36FF07A0-7578-4D10-9D32-9128489436DB}" srcOrd="21" destOrd="0" presId="urn:microsoft.com/office/officeart/2005/8/layout/list1"/>
    <dgm:cxn modelId="{F3EEFD98-CD81-4C98-AFA0-8CFB31BA59CF}" type="presParOf" srcId="{1D0E5557-D13C-404E-9E15-39D43C157595}" destId="{ACE83F9B-3261-46A6-AF6C-FF657B6DE892}" srcOrd="22" destOrd="0" presId="urn:microsoft.com/office/officeart/2005/8/layout/list1"/>
    <dgm:cxn modelId="{B37FA783-BA7E-4DD1-ACA9-023B731A8282}" type="presParOf" srcId="{1D0E5557-D13C-404E-9E15-39D43C157595}" destId="{4E6C0781-7275-4F3F-822C-58AC5C5958DA}" srcOrd="23" destOrd="0" presId="urn:microsoft.com/office/officeart/2005/8/layout/list1"/>
    <dgm:cxn modelId="{6BBD4957-3A1B-4662-BF80-7D69B4995877}" type="presParOf" srcId="{1D0E5557-D13C-404E-9E15-39D43C157595}" destId="{F97E9692-C944-4D74-8FB3-A006EEC1C849}" srcOrd="24" destOrd="0" presId="urn:microsoft.com/office/officeart/2005/8/layout/list1"/>
    <dgm:cxn modelId="{36DB3AD7-4821-4CB3-9FA0-CA930FDEA7F1}" type="presParOf" srcId="{F97E9692-C944-4D74-8FB3-A006EEC1C849}" destId="{0F08882C-C258-4DDD-8E2E-CA15183E4DD1}" srcOrd="0" destOrd="0" presId="urn:microsoft.com/office/officeart/2005/8/layout/list1"/>
    <dgm:cxn modelId="{00CE2945-2480-4E4C-BEBB-9A2BC4065C61}" type="presParOf" srcId="{F97E9692-C944-4D74-8FB3-A006EEC1C849}" destId="{B67A2202-8AD2-4377-9A10-FBC640DE462D}" srcOrd="1" destOrd="0" presId="urn:microsoft.com/office/officeart/2005/8/layout/list1"/>
    <dgm:cxn modelId="{728F4463-4E7E-4497-BD5C-5884F7E5D792}" type="presParOf" srcId="{1D0E5557-D13C-404E-9E15-39D43C157595}" destId="{DABFD33A-868D-470D-A5CB-5E33C1724532}" srcOrd="25" destOrd="0" presId="urn:microsoft.com/office/officeart/2005/8/layout/list1"/>
    <dgm:cxn modelId="{8426AAA5-A172-4151-8FA3-CDFD950BB7F6}" type="presParOf" srcId="{1D0E5557-D13C-404E-9E15-39D43C157595}" destId="{CD9091C9-7D3D-4BFB-8D37-4F72E1C00B81}" srcOrd="26" destOrd="0" presId="urn:microsoft.com/office/officeart/2005/8/layout/list1"/>
    <dgm:cxn modelId="{AF40DFBC-6144-4138-AD81-DE4B045734AA}" type="presParOf" srcId="{1D0E5557-D13C-404E-9E15-39D43C157595}" destId="{F4A82F77-F341-4758-99D9-43B2788AFEE4}" srcOrd="27" destOrd="0" presId="urn:microsoft.com/office/officeart/2005/8/layout/list1"/>
    <dgm:cxn modelId="{591D0664-DEE5-43D5-A423-C7BD3DFF73A8}" type="presParOf" srcId="{1D0E5557-D13C-404E-9E15-39D43C157595}" destId="{0B76A7BE-5B67-48E5-8C9F-5B0CFF738DDB}" srcOrd="28" destOrd="0" presId="urn:microsoft.com/office/officeart/2005/8/layout/list1"/>
    <dgm:cxn modelId="{1365ED81-5B5B-4171-B547-D655BF0AE65A}" type="presParOf" srcId="{0B76A7BE-5B67-48E5-8C9F-5B0CFF738DDB}" destId="{D3A17F7C-978D-419D-A521-F69FDFCABEE1}" srcOrd="0" destOrd="0" presId="urn:microsoft.com/office/officeart/2005/8/layout/list1"/>
    <dgm:cxn modelId="{4F2212CC-34AB-463E-97DA-8F610F262C96}" type="presParOf" srcId="{0B76A7BE-5B67-48E5-8C9F-5B0CFF738DDB}" destId="{15289BD7-6769-4FAD-B9BD-63D22BD254D2}" srcOrd="1" destOrd="0" presId="urn:microsoft.com/office/officeart/2005/8/layout/list1"/>
    <dgm:cxn modelId="{4035A476-E3F8-499F-A41F-B96C4EFB3B53}" type="presParOf" srcId="{1D0E5557-D13C-404E-9E15-39D43C157595}" destId="{7E251AA2-2A09-495E-80D6-B7E48F7A413A}" srcOrd="29" destOrd="0" presId="urn:microsoft.com/office/officeart/2005/8/layout/list1"/>
    <dgm:cxn modelId="{B37A92C7-7504-4D83-9CA6-ECBF4C033DE0}" type="presParOf" srcId="{1D0E5557-D13C-404E-9E15-39D43C157595}" destId="{FF002A97-ABA9-4C68-AE01-0AE1592BA6C8}" srcOrd="3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4A55C-09A3-464D-A457-3D7074195C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B5BF149-FE9C-412F-BE17-35B7650B2EE3}">
      <dgm:prSet phldrT="[Text]" custT="1"/>
      <dgm:spPr/>
      <dgm:t>
        <a:bodyPr anchor="ctr"/>
        <a:lstStyle/>
        <a:p>
          <a:r>
            <a:rPr lang="en-US" sz="4000" dirty="0">
              <a:latin typeface="Georgia" panose="02040502050405020303" pitchFamily="18" charset="0"/>
            </a:rPr>
            <a:t>Grant Compliance</a:t>
          </a:r>
        </a:p>
      </dgm:t>
    </dgm:pt>
    <dgm:pt modelId="{6F94C581-93CD-43A5-A533-9E798419CBD0}" type="parTrans" cxnId="{33C5C5F6-612A-4FFC-AD3C-70C0F32F5029}">
      <dgm:prSet/>
      <dgm:spPr/>
      <dgm:t>
        <a:bodyPr/>
        <a:lstStyle/>
        <a:p>
          <a:endParaRPr lang="en-US"/>
        </a:p>
      </dgm:t>
    </dgm:pt>
    <dgm:pt modelId="{5548471F-F723-4562-BEFA-7E730AF7BFC9}" type="sibTrans" cxnId="{33C5C5F6-612A-4FFC-AD3C-70C0F32F5029}">
      <dgm:prSet/>
      <dgm:spPr/>
      <dgm:t>
        <a:bodyPr/>
        <a:lstStyle/>
        <a:p>
          <a:endParaRPr lang="en-US"/>
        </a:p>
      </dgm:t>
    </dgm:pt>
    <dgm:pt modelId="{6E876951-7DC9-4B0D-B05E-D483E2B63E4B}">
      <dgm:prSet phldrT="[Text]"/>
      <dgm:spPr/>
      <dgm:t>
        <a:bodyPr/>
        <a:lstStyle/>
        <a:p>
          <a:endParaRPr lang="en-US" dirty="0"/>
        </a:p>
      </dgm:t>
    </dgm:pt>
    <dgm:pt modelId="{A3D50A74-2072-4062-AD30-1CB2D740F973}" type="parTrans" cxnId="{DAAAC65C-1692-4655-85D3-93E1ABE9A338}">
      <dgm:prSet/>
      <dgm:spPr/>
      <dgm:t>
        <a:bodyPr/>
        <a:lstStyle/>
        <a:p>
          <a:endParaRPr lang="en-US"/>
        </a:p>
      </dgm:t>
    </dgm:pt>
    <dgm:pt modelId="{B9771BBB-B712-471D-9081-FE267D02C99C}" type="sibTrans" cxnId="{DAAAC65C-1692-4655-85D3-93E1ABE9A338}">
      <dgm:prSet/>
      <dgm:spPr/>
      <dgm:t>
        <a:bodyPr/>
        <a:lstStyle/>
        <a:p>
          <a:endParaRPr lang="en-US"/>
        </a:p>
      </dgm:t>
    </dgm:pt>
    <dgm:pt modelId="{30CE38E0-C794-4DEF-8B76-47BB94D20A4B}">
      <dgm:prSet custT="1"/>
      <dgm:spPr/>
      <dgm:t>
        <a:bodyPr anchor="ctr"/>
        <a:lstStyle/>
        <a:p>
          <a:r>
            <a:rPr lang="en-US" sz="4000" dirty="0">
              <a:latin typeface="Georgia" panose="02040502050405020303" pitchFamily="18" charset="0"/>
            </a:rPr>
            <a:t>Other Forthcoming Grants</a:t>
          </a:r>
        </a:p>
      </dgm:t>
    </dgm:pt>
    <dgm:pt modelId="{6298ECEA-A8C5-4789-A99D-3B639E5123AB}" type="parTrans" cxnId="{3F68F800-641D-4C6A-A4B1-EB1C1BF57932}">
      <dgm:prSet/>
      <dgm:spPr/>
      <dgm:t>
        <a:bodyPr/>
        <a:lstStyle/>
        <a:p>
          <a:endParaRPr lang="en-US"/>
        </a:p>
      </dgm:t>
    </dgm:pt>
    <dgm:pt modelId="{C5F88EB9-24D1-4F37-B333-DC11D2E733E4}" type="sibTrans" cxnId="{3F68F800-641D-4C6A-A4B1-EB1C1BF57932}">
      <dgm:prSet/>
      <dgm:spPr/>
      <dgm:t>
        <a:bodyPr/>
        <a:lstStyle/>
        <a:p>
          <a:endParaRPr lang="en-US"/>
        </a:p>
      </dgm:t>
    </dgm:pt>
    <dgm:pt modelId="{1CB0132D-9E0C-4223-B220-4931B2AFD82D}">
      <dgm:prSet custT="1"/>
      <dgm:spPr/>
      <dgm:t>
        <a:bodyPr anchor="ctr"/>
        <a:lstStyle/>
        <a:p>
          <a:r>
            <a:rPr lang="en-US" sz="4000" dirty="0">
              <a:latin typeface="Georgia" panose="02040502050405020303" pitchFamily="18" charset="0"/>
            </a:rPr>
            <a:t>Grant Application &amp; Award Cycle </a:t>
          </a:r>
        </a:p>
      </dgm:t>
    </dgm:pt>
    <dgm:pt modelId="{FEEB603D-8DBF-4A04-A032-452309609B34}" type="parTrans" cxnId="{7FA3CD71-A2B3-4605-A43E-0508CE17E5BC}">
      <dgm:prSet/>
      <dgm:spPr/>
      <dgm:t>
        <a:bodyPr/>
        <a:lstStyle/>
        <a:p>
          <a:endParaRPr lang="en-US"/>
        </a:p>
      </dgm:t>
    </dgm:pt>
    <dgm:pt modelId="{80A97B70-8AF9-4B30-9A05-FA86793B4114}" type="sibTrans" cxnId="{7FA3CD71-A2B3-4605-A43E-0508CE17E5BC}">
      <dgm:prSet/>
      <dgm:spPr/>
      <dgm:t>
        <a:bodyPr/>
        <a:lstStyle/>
        <a:p>
          <a:endParaRPr lang="en-US"/>
        </a:p>
      </dgm:t>
    </dgm:pt>
    <dgm:pt modelId="{D2267675-FFD9-4CEA-BB19-039780BB8B6A}">
      <dgm:prSet/>
      <dgm:spPr/>
      <dgm:t>
        <a:bodyPr/>
        <a:lstStyle/>
        <a:p>
          <a:endParaRPr lang="en-US" dirty="0"/>
        </a:p>
      </dgm:t>
    </dgm:pt>
    <dgm:pt modelId="{2746C72A-87A5-4A44-A487-B6A1BA299A19}" type="parTrans" cxnId="{00006850-22B5-4D3F-A319-2786268E07E9}">
      <dgm:prSet/>
      <dgm:spPr/>
      <dgm:t>
        <a:bodyPr/>
        <a:lstStyle/>
        <a:p>
          <a:endParaRPr lang="en-US"/>
        </a:p>
      </dgm:t>
    </dgm:pt>
    <dgm:pt modelId="{3B1C1A6B-1150-4709-B526-72EAE4371688}" type="sibTrans" cxnId="{00006850-22B5-4D3F-A319-2786268E07E9}">
      <dgm:prSet/>
      <dgm:spPr/>
      <dgm:t>
        <a:bodyPr/>
        <a:lstStyle/>
        <a:p>
          <a:endParaRPr lang="en-US"/>
        </a:p>
      </dgm:t>
    </dgm:pt>
    <dgm:pt modelId="{6B3A5F69-01DD-4B66-9461-181009BB1265}">
      <dgm:prSet/>
      <dgm:spPr/>
      <dgm:t>
        <a:bodyPr/>
        <a:lstStyle/>
        <a:p>
          <a:endParaRPr lang="en-US" dirty="0"/>
        </a:p>
      </dgm:t>
    </dgm:pt>
    <dgm:pt modelId="{AA925495-1AE7-434A-A2E5-B377BFA0678F}" type="parTrans" cxnId="{39ACE28A-9036-480C-AB57-FE0E61EC62DB}">
      <dgm:prSet/>
      <dgm:spPr/>
      <dgm:t>
        <a:bodyPr/>
        <a:lstStyle/>
        <a:p>
          <a:endParaRPr lang="en-US"/>
        </a:p>
      </dgm:t>
    </dgm:pt>
    <dgm:pt modelId="{6B476F0C-035E-4C3E-8679-82106D41ABC5}" type="sibTrans" cxnId="{39ACE28A-9036-480C-AB57-FE0E61EC62DB}">
      <dgm:prSet/>
      <dgm:spPr/>
      <dgm:t>
        <a:bodyPr/>
        <a:lstStyle/>
        <a:p>
          <a:endParaRPr lang="en-US"/>
        </a:p>
      </dgm:t>
    </dgm:pt>
    <dgm:pt modelId="{6780371C-86EA-469B-BB7D-B78899CB80BE}">
      <dgm:prSet/>
      <dgm:spPr/>
      <dgm:t>
        <a:bodyPr/>
        <a:lstStyle/>
        <a:p>
          <a:endParaRPr lang="en-US" dirty="0"/>
        </a:p>
      </dgm:t>
    </dgm:pt>
    <dgm:pt modelId="{BB88060A-9CE3-46AB-A45D-03144F982442}" type="parTrans" cxnId="{3292F6AF-14E8-4A74-A3E7-9F7A3DAA9C59}">
      <dgm:prSet/>
      <dgm:spPr/>
      <dgm:t>
        <a:bodyPr/>
        <a:lstStyle/>
        <a:p>
          <a:endParaRPr lang="en-US"/>
        </a:p>
      </dgm:t>
    </dgm:pt>
    <dgm:pt modelId="{33BD3522-E6FE-44CE-B636-DE4287C0A340}" type="sibTrans" cxnId="{3292F6AF-14E8-4A74-A3E7-9F7A3DAA9C59}">
      <dgm:prSet/>
      <dgm:spPr/>
      <dgm:t>
        <a:bodyPr/>
        <a:lstStyle/>
        <a:p>
          <a:endParaRPr lang="en-US"/>
        </a:p>
      </dgm:t>
    </dgm:pt>
    <dgm:pt modelId="{3C8F153D-CE35-4AA7-AFF3-E518393F92F0}" type="pres">
      <dgm:prSet presAssocID="{4F64A55C-09A3-464D-A457-3D7074195C40}" presName="vert0" presStyleCnt="0">
        <dgm:presLayoutVars>
          <dgm:dir/>
          <dgm:animOne val="branch"/>
          <dgm:animLvl val="lvl"/>
        </dgm:presLayoutVars>
      </dgm:prSet>
      <dgm:spPr/>
    </dgm:pt>
    <dgm:pt modelId="{617CD457-3732-4EDF-9E51-BEECCA418CDA}" type="pres">
      <dgm:prSet presAssocID="{1CB0132D-9E0C-4223-B220-4931B2AFD82D}" presName="thickLine" presStyleLbl="alignNode1" presStyleIdx="0" presStyleCnt="7"/>
      <dgm:spPr/>
    </dgm:pt>
    <dgm:pt modelId="{1C5C6ECA-04BC-48FA-A789-B07ED3931266}" type="pres">
      <dgm:prSet presAssocID="{1CB0132D-9E0C-4223-B220-4931B2AFD82D}" presName="horz1" presStyleCnt="0"/>
      <dgm:spPr/>
    </dgm:pt>
    <dgm:pt modelId="{81CE86BC-F355-496B-932C-6B219CEDC802}" type="pres">
      <dgm:prSet presAssocID="{1CB0132D-9E0C-4223-B220-4931B2AFD82D}" presName="tx1" presStyleLbl="revTx" presStyleIdx="0" presStyleCnt="7"/>
      <dgm:spPr/>
    </dgm:pt>
    <dgm:pt modelId="{BAEBB766-F6E8-49A3-B099-EB60B7350D68}" type="pres">
      <dgm:prSet presAssocID="{1CB0132D-9E0C-4223-B220-4931B2AFD82D}" presName="vert1" presStyleCnt="0"/>
      <dgm:spPr/>
    </dgm:pt>
    <dgm:pt modelId="{7F704579-5137-4107-9E91-A7C348982E79}" type="pres">
      <dgm:prSet presAssocID="{BB5BF149-FE9C-412F-BE17-35B7650B2EE3}" presName="thickLine" presStyleLbl="alignNode1" presStyleIdx="1" presStyleCnt="7"/>
      <dgm:spPr/>
    </dgm:pt>
    <dgm:pt modelId="{A76E3FB1-E253-4BC8-B3B4-B96AB479CA1B}" type="pres">
      <dgm:prSet presAssocID="{BB5BF149-FE9C-412F-BE17-35B7650B2EE3}" presName="horz1" presStyleCnt="0"/>
      <dgm:spPr/>
    </dgm:pt>
    <dgm:pt modelId="{9C26F548-E46D-4EE8-8BC6-3EADF8181599}" type="pres">
      <dgm:prSet presAssocID="{BB5BF149-FE9C-412F-BE17-35B7650B2EE3}" presName="tx1" presStyleLbl="revTx" presStyleIdx="1" presStyleCnt="7"/>
      <dgm:spPr/>
    </dgm:pt>
    <dgm:pt modelId="{A58B07F8-0B24-4EE7-BB4E-9006F301AE01}" type="pres">
      <dgm:prSet presAssocID="{BB5BF149-FE9C-412F-BE17-35B7650B2EE3}" presName="vert1" presStyleCnt="0"/>
      <dgm:spPr/>
    </dgm:pt>
    <dgm:pt modelId="{7F440E24-91A2-4013-AA2A-F89B97A166B2}" type="pres">
      <dgm:prSet presAssocID="{30CE38E0-C794-4DEF-8B76-47BB94D20A4B}" presName="thickLine" presStyleLbl="alignNode1" presStyleIdx="2" presStyleCnt="7"/>
      <dgm:spPr/>
    </dgm:pt>
    <dgm:pt modelId="{9CBF74D3-79E7-4F8D-8DF4-E6CFE8F62805}" type="pres">
      <dgm:prSet presAssocID="{30CE38E0-C794-4DEF-8B76-47BB94D20A4B}" presName="horz1" presStyleCnt="0"/>
      <dgm:spPr/>
    </dgm:pt>
    <dgm:pt modelId="{51D1875E-0586-47E0-8BBB-FDD5135834EE}" type="pres">
      <dgm:prSet presAssocID="{30CE38E0-C794-4DEF-8B76-47BB94D20A4B}" presName="tx1" presStyleLbl="revTx" presStyleIdx="2" presStyleCnt="7"/>
      <dgm:spPr/>
    </dgm:pt>
    <dgm:pt modelId="{2AB97B81-BECF-41A2-AC76-C5E0AB88750C}" type="pres">
      <dgm:prSet presAssocID="{30CE38E0-C794-4DEF-8B76-47BB94D20A4B}" presName="vert1" presStyleCnt="0"/>
      <dgm:spPr/>
    </dgm:pt>
    <dgm:pt modelId="{BEFE4A95-AFB8-4BCF-9CF7-67C9256A1277}" type="pres">
      <dgm:prSet presAssocID="{6E876951-7DC9-4B0D-B05E-D483E2B63E4B}" presName="thickLine" presStyleLbl="alignNode1" presStyleIdx="3" presStyleCnt="7"/>
      <dgm:spPr/>
    </dgm:pt>
    <dgm:pt modelId="{1BC0B7E3-644E-4E29-BA6E-271234571207}" type="pres">
      <dgm:prSet presAssocID="{6E876951-7DC9-4B0D-B05E-D483E2B63E4B}" presName="horz1" presStyleCnt="0"/>
      <dgm:spPr/>
    </dgm:pt>
    <dgm:pt modelId="{E6A4EB24-0AF4-4FF3-8D59-8CC9B34E8FAD}" type="pres">
      <dgm:prSet presAssocID="{6E876951-7DC9-4B0D-B05E-D483E2B63E4B}" presName="tx1" presStyleLbl="revTx" presStyleIdx="3" presStyleCnt="7"/>
      <dgm:spPr/>
    </dgm:pt>
    <dgm:pt modelId="{7D1A88B4-6620-4458-8FC3-1FD4C0C9AC4D}" type="pres">
      <dgm:prSet presAssocID="{6E876951-7DC9-4B0D-B05E-D483E2B63E4B}" presName="vert1" presStyleCnt="0"/>
      <dgm:spPr/>
    </dgm:pt>
    <dgm:pt modelId="{FE98856D-4267-4E49-86EB-CDAA6A6EC9EF}" type="pres">
      <dgm:prSet presAssocID="{D2267675-FFD9-4CEA-BB19-039780BB8B6A}" presName="thickLine" presStyleLbl="alignNode1" presStyleIdx="4" presStyleCnt="7"/>
      <dgm:spPr/>
    </dgm:pt>
    <dgm:pt modelId="{5DF44158-E235-4F2B-9E65-B0DA7BBBBB4F}" type="pres">
      <dgm:prSet presAssocID="{D2267675-FFD9-4CEA-BB19-039780BB8B6A}" presName="horz1" presStyleCnt="0"/>
      <dgm:spPr/>
    </dgm:pt>
    <dgm:pt modelId="{A6167DE7-BBA3-4B0A-9BC6-740CB0A090CE}" type="pres">
      <dgm:prSet presAssocID="{D2267675-FFD9-4CEA-BB19-039780BB8B6A}" presName="tx1" presStyleLbl="revTx" presStyleIdx="4" presStyleCnt="7"/>
      <dgm:spPr/>
    </dgm:pt>
    <dgm:pt modelId="{9E65D66D-AF71-4698-9756-CC5CF89EF203}" type="pres">
      <dgm:prSet presAssocID="{D2267675-FFD9-4CEA-BB19-039780BB8B6A}" presName="vert1" presStyleCnt="0"/>
      <dgm:spPr/>
    </dgm:pt>
    <dgm:pt modelId="{1078C69B-E62D-4DAC-82EC-EC80B5A411BD}" type="pres">
      <dgm:prSet presAssocID="{6B3A5F69-01DD-4B66-9461-181009BB1265}" presName="thickLine" presStyleLbl="alignNode1" presStyleIdx="5" presStyleCnt="7"/>
      <dgm:spPr/>
    </dgm:pt>
    <dgm:pt modelId="{B0047FB6-D255-4024-A757-52E02AE29371}" type="pres">
      <dgm:prSet presAssocID="{6B3A5F69-01DD-4B66-9461-181009BB1265}" presName="horz1" presStyleCnt="0"/>
      <dgm:spPr/>
    </dgm:pt>
    <dgm:pt modelId="{6CB3E7D4-C3D7-4440-A3F4-A4DB02CF6EBE}" type="pres">
      <dgm:prSet presAssocID="{6B3A5F69-01DD-4B66-9461-181009BB1265}" presName="tx1" presStyleLbl="revTx" presStyleIdx="5" presStyleCnt="7"/>
      <dgm:spPr/>
    </dgm:pt>
    <dgm:pt modelId="{3C4B007B-A985-4F8F-B6ED-D77FCC42917F}" type="pres">
      <dgm:prSet presAssocID="{6B3A5F69-01DD-4B66-9461-181009BB1265}" presName="vert1" presStyleCnt="0"/>
      <dgm:spPr/>
    </dgm:pt>
    <dgm:pt modelId="{6A96662B-2D28-48CA-B584-552D88683105}" type="pres">
      <dgm:prSet presAssocID="{6780371C-86EA-469B-BB7D-B78899CB80BE}" presName="thickLine" presStyleLbl="alignNode1" presStyleIdx="6" presStyleCnt="7"/>
      <dgm:spPr/>
    </dgm:pt>
    <dgm:pt modelId="{300B2552-E080-4F2F-A151-7F55407556F3}" type="pres">
      <dgm:prSet presAssocID="{6780371C-86EA-469B-BB7D-B78899CB80BE}" presName="horz1" presStyleCnt="0"/>
      <dgm:spPr/>
    </dgm:pt>
    <dgm:pt modelId="{3A7F65ED-46BA-49C0-B3A5-C02E322B02A8}" type="pres">
      <dgm:prSet presAssocID="{6780371C-86EA-469B-BB7D-B78899CB80BE}" presName="tx1" presStyleLbl="revTx" presStyleIdx="6" presStyleCnt="7"/>
      <dgm:spPr/>
    </dgm:pt>
    <dgm:pt modelId="{A7FF5C69-5C56-4A32-8A46-8DD2108C4FB6}" type="pres">
      <dgm:prSet presAssocID="{6780371C-86EA-469B-BB7D-B78899CB80BE}" presName="vert1" presStyleCnt="0"/>
      <dgm:spPr/>
    </dgm:pt>
  </dgm:ptLst>
  <dgm:cxnLst>
    <dgm:cxn modelId="{3F68F800-641D-4C6A-A4B1-EB1C1BF57932}" srcId="{4F64A55C-09A3-464D-A457-3D7074195C40}" destId="{30CE38E0-C794-4DEF-8B76-47BB94D20A4B}" srcOrd="2" destOrd="0" parTransId="{6298ECEA-A8C5-4789-A99D-3B639E5123AB}" sibTransId="{C5F88EB9-24D1-4F37-B333-DC11D2E733E4}"/>
    <dgm:cxn modelId="{731B4307-9EA0-4534-9232-CD9E11AE6F39}" type="presOf" srcId="{D2267675-FFD9-4CEA-BB19-039780BB8B6A}" destId="{A6167DE7-BBA3-4B0A-9BC6-740CB0A090CE}" srcOrd="0" destOrd="0" presId="urn:microsoft.com/office/officeart/2008/layout/LinedList"/>
    <dgm:cxn modelId="{DAAAC65C-1692-4655-85D3-93E1ABE9A338}" srcId="{4F64A55C-09A3-464D-A457-3D7074195C40}" destId="{6E876951-7DC9-4B0D-B05E-D483E2B63E4B}" srcOrd="3" destOrd="0" parTransId="{A3D50A74-2072-4062-AD30-1CB2D740F973}" sibTransId="{B9771BBB-B712-471D-9081-FE267D02C99C}"/>
    <dgm:cxn modelId="{8E3D4F5F-EAA9-43B9-9518-FFD1A9CF9F8A}" type="presOf" srcId="{6B3A5F69-01DD-4B66-9461-181009BB1265}" destId="{6CB3E7D4-C3D7-4440-A3F4-A4DB02CF6EBE}" srcOrd="0" destOrd="0" presId="urn:microsoft.com/office/officeart/2008/layout/LinedList"/>
    <dgm:cxn modelId="{C6999742-B122-46F7-95A5-F835A2801EA8}" type="presOf" srcId="{30CE38E0-C794-4DEF-8B76-47BB94D20A4B}" destId="{51D1875E-0586-47E0-8BBB-FDD5135834EE}" srcOrd="0" destOrd="0" presId="urn:microsoft.com/office/officeart/2008/layout/LinedList"/>
    <dgm:cxn modelId="{47D9B06B-542D-461D-B65D-D5856AAD127B}" type="presOf" srcId="{6780371C-86EA-469B-BB7D-B78899CB80BE}" destId="{3A7F65ED-46BA-49C0-B3A5-C02E322B02A8}" srcOrd="0" destOrd="0" presId="urn:microsoft.com/office/officeart/2008/layout/LinedList"/>
    <dgm:cxn modelId="{AC210050-7777-4FC3-8D0C-81F07B0DEEBC}" type="presOf" srcId="{4F64A55C-09A3-464D-A457-3D7074195C40}" destId="{3C8F153D-CE35-4AA7-AFF3-E518393F92F0}" srcOrd="0" destOrd="0" presId="urn:microsoft.com/office/officeart/2008/layout/LinedList"/>
    <dgm:cxn modelId="{00006850-22B5-4D3F-A319-2786268E07E9}" srcId="{4F64A55C-09A3-464D-A457-3D7074195C40}" destId="{D2267675-FFD9-4CEA-BB19-039780BB8B6A}" srcOrd="4" destOrd="0" parTransId="{2746C72A-87A5-4A44-A487-B6A1BA299A19}" sibTransId="{3B1C1A6B-1150-4709-B526-72EAE4371688}"/>
    <dgm:cxn modelId="{7FA3CD71-A2B3-4605-A43E-0508CE17E5BC}" srcId="{4F64A55C-09A3-464D-A457-3D7074195C40}" destId="{1CB0132D-9E0C-4223-B220-4931B2AFD82D}" srcOrd="0" destOrd="0" parTransId="{FEEB603D-8DBF-4A04-A032-452309609B34}" sibTransId="{80A97B70-8AF9-4B30-9A05-FA86793B4114}"/>
    <dgm:cxn modelId="{39ACE28A-9036-480C-AB57-FE0E61EC62DB}" srcId="{4F64A55C-09A3-464D-A457-3D7074195C40}" destId="{6B3A5F69-01DD-4B66-9461-181009BB1265}" srcOrd="5" destOrd="0" parTransId="{AA925495-1AE7-434A-A2E5-B377BFA0678F}" sibTransId="{6B476F0C-035E-4C3E-8679-82106D41ABC5}"/>
    <dgm:cxn modelId="{3292F6AF-14E8-4A74-A3E7-9F7A3DAA9C59}" srcId="{4F64A55C-09A3-464D-A457-3D7074195C40}" destId="{6780371C-86EA-469B-BB7D-B78899CB80BE}" srcOrd="6" destOrd="0" parTransId="{BB88060A-9CE3-46AB-A45D-03144F982442}" sibTransId="{33BD3522-E6FE-44CE-B636-DE4287C0A340}"/>
    <dgm:cxn modelId="{023C95BD-A8EA-4886-97EE-3E27F71D5F6E}" type="presOf" srcId="{6E876951-7DC9-4B0D-B05E-D483E2B63E4B}" destId="{E6A4EB24-0AF4-4FF3-8D59-8CC9B34E8FAD}" srcOrd="0" destOrd="0" presId="urn:microsoft.com/office/officeart/2008/layout/LinedList"/>
    <dgm:cxn modelId="{10928DCD-E78F-48DE-9C55-145C861FB3EC}" type="presOf" srcId="{1CB0132D-9E0C-4223-B220-4931B2AFD82D}" destId="{81CE86BC-F355-496B-932C-6B219CEDC802}" srcOrd="0" destOrd="0" presId="urn:microsoft.com/office/officeart/2008/layout/LinedList"/>
    <dgm:cxn modelId="{33C5C5F6-612A-4FFC-AD3C-70C0F32F5029}" srcId="{4F64A55C-09A3-464D-A457-3D7074195C40}" destId="{BB5BF149-FE9C-412F-BE17-35B7650B2EE3}" srcOrd="1" destOrd="0" parTransId="{6F94C581-93CD-43A5-A533-9E798419CBD0}" sibTransId="{5548471F-F723-4562-BEFA-7E730AF7BFC9}"/>
    <dgm:cxn modelId="{FB9890FB-25E3-452C-9A22-69ACA108DF46}" type="presOf" srcId="{BB5BF149-FE9C-412F-BE17-35B7650B2EE3}" destId="{9C26F548-E46D-4EE8-8BC6-3EADF8181599}" srcOrd="0" destOrd="0" presId="urn:microsoft.com/office/officeart/2008/layout/LinedList"/>
    <dgm:cxn modelId="{5F4D9AA2-988E-42FB-8C7E-48CF65F1797C}" type="presParOf" srcId="{3C8F153D-CE35-4AA7-AFF3-E518393F92F0}" destId="{617CD457-3732-4EDF-9E51-BEECCA418CDA}" srcOrd="0" destOrd="0" presId="urn:microsoft.com/office/officeart/2008/layout/LinedList"/>
    <dgm:cxn modelId="{AE5FF554-3026-458F-8AE3-71BC68F50047}" type="presParOf" srcId="{3C8F153D-CE35-4AA7-AFF3-E518393F92F0}" destId="{1C5C6ECA-04BC-48FA-A789-B07ED3931266}" srcOrd="1" destOrd="0" presId="urn:microsoft.com/office/officeart/2008/layout/LinedList"/>
    <dgm:cxn modelId="{F9997747-7497-4E60-B1F5-3B018F5BEB7B}" type="presParOf" srcId="{1C5C6ECA-04BC-48FA-A789-B07ED3931266}" destId="{81CE86BC-F355-496B-932C-6B219CEDC802}" srcOrd="0" destOrd="0" presId="urn:microsoft.com/office/officeart/2008/layout/LinedList"/>
    <dgm:cxn modelId="{AB213F0B-B0C9-42C4-BE12-6C3A350F718E}" type="presParOf" srcId="{1C5C6ECA-04BC-48FA-A789-B07ED3931266}" destId="{BAEBB766-F6E8-49A3-B099-EB60B7350D68}" srcOrd="1" destOrd="0" presId="urn:microsoft.com/office/officeart/2008/layout/LinedList"/>
    <dgm:cxn modelId="{3FC290DE-92BC-4E20-949A-5100E15A49C2}" type="presParOf" srcId="{3C8F153D-CE35-4AA7-AFF3-E518393F92F0}" destId="{7F704579-5137-4107-9E91-A7C348982E79}" srcOrd="2" destOrd="0" presId="urn:microsoft.com/office/officeart/2008/layout/LinedList"/>
    <dgm:cxn modelId="{00021675-E822-4644-B397-057369F650C5}" type="presParOf" srcId="{3C8F153D-CE35-4AA7-AFF3-E518393F92F0}" destId="{A76E3FB1-E253-4BC8-B3B4-B96AB479CA1B}" srcOrd="3" destOrd="0" presId="urn:microsoft.com/office/officeart/2008/layout/LinedList"/>
    <dgm:cxn modelId="{60CA7F2E-C890-4E5E-9159-E60DE87EEDE6}" type="presParOf" srcId="{A76E3FB1-E253-4BC8-B3B4-B96AB479CA1B}" destId="{9C26F548-E46D-4EE8-8BC6-3EADF8181599}" srcOrd="0" destOrd="0" presId="urn:microsoft.com/office/officeart/2008/layout/LinedList"/>
    <dgm:cxn modelId="{B2CFB28C-1C39-4602-8F0A-D704090B32AD}" type="presParOf" srcId="{A76E3FB1-E253-4BC8-B3B4-B96AB479CA1B}" destId="{A58B07F8-0B24-4EE7-BB4E-9006F301AE01}" srcOrd="1" destOrd="0" presId="urn:microsoft.com/office/officeart/2008/layout/LinedList"/>
    <dgm:cxn modelId="{065CDD94-BB5B-4ED0-826A-4F1FF805DFF4}" type="presParOf" srcId="{3C8F153D-CE35-4AA7-AFF3-E518393F92F0}" destId="{7F440E24-91A2-4013-AA2A-F89B97A166B2}" srcOrd="4" destOrd="0" presId="urn:microsoft.com/office/officeart/2008/layout/LinedList"/>
    <dgm:cxn modelId="{E90C894E-15DC-42FD-A504-A0AE208B3C6C}" type="presParOf" srcId="{3C8F153D-CE35-4AA7-AFF3-E518393F92F0}" destId="{9CBF74D3-79E7-4F8D-8DF4-E6CFE8F62805}" srcOrd="5" destOrd="0" presId="urn:microsoft.com/office/officeart/2008/layout/LinedList"/>
    <dgm:cxn modelId="{DA048A0F-6F38-473F-94F2-C8E26680EBAD}" type="presParOf" srcId="{9CBF74D3-79E7-4F8D-8DF4-E6CFE8F62805}" destId="{51D1875E-0586-47E0-8BBB-FDD5135834EE}" srcOrd="0" destOrd="0" presId="urn:microsoft.com/office/officeart/2008/layout/LinedList"/>
    <dgm:cxn modelId="{AAEC45F2-22DB-4853-8CE5-6F8DB09CD0B0}" type="presParOf" srcId="{9CBF74D3-79E7-4F8D-8DF4-E6CFE8F62805}" destId="{2AB97B81-BECF-41A2-AC76-C5E0AB88750C}" srcOrd="1" destOrd="0" presId="urn:microsoft.com/office/officeart/2008/layout/LinedList"/>
    <dgm:cxn modelId="{A32B18F5-392E-497A-8CE4-C9CBE5938110}" type="presParOf" srcId="{3C8F153D-CE35-4AA7-AFF3-E518393F92F0}" destId="{BEFE4A95-AFB8-4BCF-9CF7-67C9256A1277}" srcOrd="6" destOrd="0" presId="urn:microsoft.com/office/officeart/2008/layout/LinedList"/>
    <dgm:cxn modelId="{D0899B21-A564-4104-BC13-3BEB5FACAC15}" type="presParOf" srcId="{3C8F153D-CE35-4AA7-AFF3-E518393F92F0}" destId="{1BC0B7E3-644E-4E29-BA6E-271234571207}" srcOrd="7" destOrd="0" presId="urn:microsoft.com/office/officeart/2008/layout/LinedList"/>
    <dgm:cxn modelId="{319008BC-F5E6-46AF-BAF3-F8F9AA148814}" type="presParOf" srcId="{1BC0B7E3-644E-4E29-BA6E-271234571207}" destId="{E6A4EB24-0AF4-4FF3-8D59-8CC9B34E8FAD}" srcOrd="0" destOrd="0" presId="urn:microsoft.com/office/officeart/2008/layout/LinedList"/>
    <dgm:cxn modelId="{4147D391-5AEF-4851-AC04-086666360574}" type="presParOf" srcId="{1BC0B7E3-644E-4E29-BA6E-271234571207}" destId="{7D1A88B4-6620-4458-8FC3-1FD4C0C9AC4D}" srcOrd="1" destOrd="0" presId="urn:microsoft.com/office/officeart/2008/layout/LinedList"/>
    <dgm:cxn modelId="{7C453AE7-ECB6-45FC-A6DA-336B6A2F4746}" type="presParOf" srcId="{3C8F153D-CE35-4AA7-AFF3-E518393F92F0}" destId="{FE98856D-4267-4E49-86EB-CDAA6A6EC9EF}" srcOrd="8" destOrd="0" presId="urn:microsoft.com/office/officeart/2008/layout/LinedList"/>
    <dgm:cxn modelId="{2B013F4E-C6E0-405C-9F99-C193D6E683DD}" type="presParOf" srcId="{3C8F153D-CE35-4AA7-AFF3-E518393F92F0}" destId="{5DF44158-E235-4F2B-9E65-B0DA7BBBBB4F}" srcOrd="9" destOrd="0" presId="urn:microsoft.com/office/officeart/2008/layout/LinedList"/>
    <dgm:cxn modelId="{E4E17624-1946-4B6B-9909-A0FB4E2D846E}" type="presParOf" srcId="{5DF44158-E235-4F2B-9E65-B0DA7BBBBB4F}" destId="{A6167DE7-BBA3-4B0A-9BC6-740CB0A090CE}" srcOrd="0" destOrd="0" presId="urn:microsoft.com/office/officeart/2008/layout/LinedList"/>
    <dgm:cxn modelId="{EA6B3F05-1FD2-4802-AB5D-C26C7420BEC0}" type="presParOf" srcId="{5DF44158-E235-4F2B-9E65-B0DA7BBBBB4F}" destId="{9E65D66D-AF71-4698-9756-CC5CF89EF203}" srcOrd="1" destOrd="0" presId="urn:microsoft.com/office/officeart/2008/layout/LinedList"/>
    <dgm:cxn modelId="{3B57EA5B-CCE8-4BC9-81F6-9CFA5512E722}" type="presParOf" srcId="{3C8F153D-CE35-4AA7-AFF3-E518393F92F0}" destId="{1078C69B-E62D-4DAC-82EC-EC80B5A411BD}" srcOrd="10" destOrd="0" presId="urn:microsoft.com/office/officeart/2008/layout/LinedList"/>
    <dgm:cxn modelId="{E3FFCAFE-D961-4B47-8A02-3CF9A461C988}" type="presParOf" srcId="{3C8F153D-CE35-4AA7-AFF3-E518393F92F0}" destId="{B0047FB6-D255-4024-A757-52E02AE29371}" srcOrd="11" destOrd="0" presId="urn:microsoft.com/office/officeart/2008/layout/LinedList"/>
    <dgm:cxn modelId="{54116954-4B54-40CF-9CE4-391878C47ED7}" type="presParOf" srcId="{B0047FB6-D255-4024-A757-52E02AE29371}" destId="{6CB3E7D4-C3D7-4440-A3F4-A4DB02CF6EBE}" srcOrd="0" destOrd="0" presId="urn:microsoft.com/office/officeart/2008/layout/LinedList"/>
    <dgm:cxn modelId="{534DEA35-1CB9-44F1-A83B-EC1DF4C60AC6}" type="presParOf" srcId="{B0047FB6-D255-4024-A757-52E02AE29371}" destId="{3C4B007B-A985-4F8F-B6ED-D77FCC42917F}" srcOrd="1" destOrd="0" presId="urn:microsoft.com/office/officeart/2008/layout/LinedList"/>
    <dgm:cxn modelId="{F3EBC670-CB0C-4805-9D95-EF3122D73BE7}" type="presParOf" srcId="{3C8F153D-CE35-4AA7-AFF3-E518393F92F0}" destId="{6A96662B-2D28-48CA-B584-552D88683105}" srcOrd="12" destOrd="0" presId="urn:microsoft.com/office/officeart/2008/layout/LinedList"/>
    <dgm:cxn modelId="{3B9702BA-46A1-4394-9DE9-7B7B0B1CED2F}" type="presParOf" srcId="{3C8F153D-CE35-4AA7-AFF3-E518393F92F0}" destId="{300B2552-E080-4F2F-A151-7F55407556F3}" srcOrd="13" destOrd="0" presId="urn:microsoft.com/office/officeart/2008/layout/LinedList"/>
    <dgm:cxn modelId="{D8E30CFB-BB06-4C19-A6FF-9EA9353E1F86}" type="presParOf" srcId="{300B2552-E080-4F2F-A151-7F55407556F3}" destId="{3A7F65ED-46BA-49C0-B3A5-C02E322B02A8}" srcOrd="0" destOrd="0" presId="urn:microsoft.com/office/officeart/2008/layout/LinedList"/>
    <dgm:cxn modelId="{B74156AB-8B25-43FB-8207-87517A6C458F}" type="presParOf" srcId="{300B2552-E080-4F2F-A151-7F55407556F3}" destId="{A7FF5C69-5C56-4A32-8A46-8DD2108C4FB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662E23-D316-45B4-8461-CF27770C00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C1084E3-6B3C-4628-8637-A3611FB19F0B}">
      <dgm:prSet phldrT="[Text]"/>
      <dgm:spPr/>
      <dgm:t>
        <a:bodyPr/>
        <a:lstStyle/>
        <a:p>
          <a:r>
            <a:rPr lang="en-US" dirty="0"/>
            <a:t>Award Approval &amp; Acceptance </a:t>
          </a:r>
        </a:p>
      </dgm:t>
    </dgm:pt>
    <dgm:pt modelId="{28DA5BD1-10FF-4A41-A310-C2FC981974A4}" type="parTrans" cxnId="{46BD6C06-7174-463A-80E2-5D2156357296}">
      <dgm:prSet/>
      <dgm:spPr/>
      <dgm:t>
        <a:bodyPr/>
        <a:lstStyle/>
        <a:p>
          <a:endParaRPr lang="en-US"/>
        </a:p>
      </dgm:t>
    </dgm:pt>
    <dgm:pt modelId="{E5AE4E04-E165-4735-8945-489221BE63DD}" type="sibTrans" cxnId="{46BD6C06-7174-463A-80E2-5D2156357296}">
      <dgm:prSet/>
      <dgm:spPr/>
      <dgm:t>
        <a:bodyPr/>
        <a:lstStyle/>
        <a:p>
          <a:endParaRPr lang="en-US"/>
        </a:p>
      </dgm:t>
    </dgm:pt>
    <dgm:pt modelId="{B0D5E987-D423-4046-B8B3-6F68CFA448D3}">
      <dgm:prSet phldrT="[Text]"/>
      <dgm:spPr/>
      <dgm:t>
        <a:bodyPr/>
        <a:lstStyle/>
        <a:p>
          <a:r>
            <a:rPr lang="en-US" dirty="0"/>
            <a:t>Review Conditions </a:t>
          </a:r>
        </a:p>
      </dgm:t>
    </dgm:pt>
    <dgm:pt modelId="{D00B8CAC-2B55-4CAE-ABF6-A8F57CFFC823}" type="parTrans" cxnId="{F741D865-7E88-41AB-B0B9-D05D0F528F32}">
      <dgm:prSet/>
      <dgm:spPr/>
      <dgm:t>
        <a:bodyPr/>
        <a:lstStyle/>
        <a:p>
          <a:endParaRPr lang="en-US"/>
        </a:p>
      </dgm:t>
    </dgm:pt>
    <dgm:pt modelId="{0914E565-447F-42B5-B8CF-0DCC909F999B}" type="sibTrans" cxnId="{F741D865-7E88-41AB-B0B9-D05D0F528F32}">
      <dgm:prSet/>
      <dgm:spPr/>
      <dgm:t>
        <a:bodyPr/>
        <a:lstStyle/>
        <a:p>
          <a:endParaRPr lang="en-US"/>
        </a:p>
      </dgm:t>
    </dgm:pt>
    <dgm:pt modelId="{979673CF-632A-4C4A-838A-5F66433711EB}">
      <dgm:prSet phldrT="[Text]"/>
      <dgm:spPr/>
      <dgm:t>
        <a:bodyPr/>
        <a:lstStyle/>
        <a:p>
          <a:r>
            <a:rPr lang="en-US" dirty="0"/>
            <a:t>Management of the Grant </a:t>
          </a:r>
        </a:p>
      </dgm:t>
    </dgm:pt>
    <dgm:pt modelId="{426344AD-5365-43F1-8C7E-DCD283FA18C3}" type="parTrans" cxnId="{053FAE22-F3D9-4FFB-9142-3E5B57CFAF81}">
      <dgm:prSet/>
      <dgm:spPr/>
      <dgm:t>
        <a:bodyPr/>
        <a:lstStyle/>
        <a:p>
          <a:endParaRPr lang="en-US"/>
        </a:p>
      </dgm:t>
    </dgm:pt>
    <dgm:pt modelId="{6522B0C3-1186-43B1-8EB8-FF1FCF14F6F0}" type="sibTrans" cxnId="{053FAE22-F3D9-4FFB-9142-3E5B57CFAF81}">
      <dgm:prSet/>
      <dgm:spPr/>
      <dgm:t>
        <a:bodyPr/>
        <a:lstStyle/>
        <a:p>
          <a:endParaRPr lang="en-US"/>
        </a:p>
      </dgm:t>
    </dgm:pt>
    <dgm:pt modelId="{CE2B9DE7-9EAA-40E5-86DA-6E3377BFEB83}">
      <dgm:prSet phldrT="[Text]"/>
      <dgm:spPr/>
      <dgm:t>
        <a:bodyPr/>
        <a:lstStyle/>
        <a:p>
          <a:r>
            <a:rPr lang="en-US" dirty="0"/>
            <a:t>Closeout </a:t>
          </a:r>
        </a:p>
      </dgm:t>
    </dgm:pt>
    <dgm:pt modelId="{80B36F23-2C89-4A05-90AC-53569FE28DF3}" type="parTrans" cxnId="{7BA30A8E-F9D9-4CBD-B5F0-6B1776877E8C}">
      <dgm:prSet/>
      <dgm:spPr/>
      <dgm:t>
        <a:bodyPr/>
        <a:lstStyle/>
        <a:p>
          <a:endParaRPr lang="en-US"/>
        </a:p>
      </dgm:t>
    </dgm:pt>
    <dgm:pt modelId="{1EFD57A4-8B19-4F1A-9136-3BF88DFF3755}" type="sibTrans" cxnId="{7BA30A8E-F9D9-4CBD-B5F0-6B1776877E8C}">
      <dgm:prSet/>
      <dgm:spPr/>
      <dgm:t>
        <a:bodyPr/>
        <a:lstStyle/>
        <a:p>
          <a:endParaRPr lang="en-US"/>
        </a:p>
      </dgm:t>
    </dgm:pt>
    <dgm:pt modelId="{3A88A365-36BB-4209-9B5B-52EE7E38C7A6}">
      <dgm:prSet phldrT="[Text]"/>
      <dgm:spPr/>
      <dgm:t>
        <a:bodyPr/>
        <a:lstStyle/>
        <a:p>
          <a:r>
            <a:rPr lang="en-US" dirty="0"/>
            <a:t>Notification of grant opportunity </a:t>
          </a:r>
        </a:p>
      </dgm:t>
    </dgm:pt>
    <dgm:pt modelId="{3CF557EC-473F-4B98-8B32-A740F85A5CD4}" type="parTrans" cxnId="{A44D3668-F8CB-4E34-8AE0-E586068A4741}">
      <dgm:prSet/>
      <dgm:spPr/>
      <dgm:t>
        <a:bodyPr/>
        <a:lstStyle/>
        <a:p>
          <a:endParaRPr lang="en-US"/>
        </a:p>
      </dgm:t>
    </dgm:pt>
    <dgm:pt modelId="{D59A1E05-AEB1-4DAB-956E-0BA544585BDC}" type="sibTrans" cxnId="{A44D3668-F8CB-4E34-8AE0-E586068A4741}">
      <dgm:prSet/>
      <dgm:spPr/>
      <dgm:t>
        <a:bodyPr/>
        <a:lstStyle/>
        <a:p>
          <a:endParaRPr lang="en-US"/>
        </a:p>
      </dgm:t>
    </dgm:pt>
    <dgm:pt modelId="{B07388E7-AF58-47A9-BA7B-DAD59FFA9B08}">
      <dgm:prSet phldrT="[Text]"/>
      <dgm:spPr/>
      <dgm:t>
        <a:bodyPr/>
        <a:lstStyle/>
        <a:p>
          <a:r>
            <a:rPr lang="en-US" dirty="0"/>
            <a:t>Complete draft proposal/budget</a:t>
          </a:r>
        </a:p>
      </dgm:t>
    </dgm:pt>
    <dgm:pt modelId="{A56C1D97-2A59-41A7-A675-3BAA8694F790}" type="parTrans" cxnId="{971EC59B-94D8-4AE7-80D8-755DFA5EDC85}">
      <dgm:prSet/>
      <dgm:spPr/>
      <dgm:t>
        <a:bodyPr/>
        <a:lstStyle/>
        <a:p>
          <a:endParaRPr lang="en-US"/>
        </a:p>
      </dgm:t>
    </dgm:pt>
    <dgm:pt modelId="{39183C9E-9959-458D-A8C0-8A4BD3CE635B}" type="sibTrans" cxnId="{971EC59B-94D8-4AE7-80D8-755DFA5EDC85}">
      <dgm:prSet/>
      <dgm:spPr/>
      <dgm:t>
        <a:bodyPr/>
        <a:lstStyle/>
        <a:p>
          <a:endParaRPr lang="en-US"/>
        </a:p>
      </dgm:t>
    </dgm:pt>
    <dgm:pt modelId="{FF4F4EAE-6372-4A91-BB0B-2452C792B55C}">
      <dgm:prSet phldrT="[Text]"/>
      <dgm:spPr/>
      <dgm:t>
        <a:bodyPr/>
        <a:lstStyle/>
        <a:p>
          <a:r>
            <a:rPr lang="en-US" dirty="0"/>
            <a:t>Review for submission </a:t>
          </a:r>
        </a:p>
      </dgm:t>
    </dgm:pt>
    <dgm:pt modelId="{FACDA167-C6BA-401D-A170-7E93D45CD833}" type="parTrans" cxnId="{431BB24F-6E14-4DD7-9EA6-CA00BE279262}">
      <dgm:prSet/>
      <dgm:spPr/>
      <dgm:t>
        <a:bodyPr/>
        <a:lstStyle/>
        <a:p>
          <a:endParaRPr lang="en-US"/>
        </a:p>
      </dgm:t>
    </dgm:pt>
    <dgm:pt modelId="{A3CDE0C8-EFB9-49FA-AF95-2D0F6D353781}" type="sibTrans" cxnId="{431BB24F-6E14-4DD7-9EA6-CA00BE279262}">
      <dgm:prSet/>
      <dgm:spPr/>
      <dgm:t>
        <a:bodyPr/>
        <a:lstStyle/>
        <a:p>
          <a:endParaRPr lang="en-US"/>
        </a:p>
      </dgm:t>
    </dgm:pt>
    <dgm:pt modelId="{FD5C583C-078D-4690-A822-0FAC4261716F}">
      <dgm:prSet phldrT="[Text]"/>
      <dgm:spPr/>
      <dgm:t>
        <a:bodyPr/>
        <a:lstStyle/>
        <a:p>
          <a:r>
            <a:rPr lang="en-US" dirty="0"/>
            <a:t>Submit final application </a:t>
          </a:r>
        </a:p>
      </dgm:t>
    </dgm:pt>
    <dgm:pt modelId="{242B716F-FEC5-408B-9008-D79875F30662}" type="parTrans" cxnId="{AA03A7BB-93DA-4E18-8C38-746C134C70F5}">
      <dgm:prSet/>
      <dgm:spPr/>
      <dgm:t>
        <a:bodyPr/>
        <a:lstStyle/>
        <a:p>
          <a:endParaRPr lang="en-US"/>
        </a:p>
      </dgm:t>
    </dgm:pt>
    <dgm:pt modelId="{CA725257-B3A2-4B59-B89F-EC525F773686}" type="sibTrans" cxnId="{AA03A7BB-93DA-4E18-8C38-746C134C70F5}">
      <dgm:prSet/>
      <dgm:spPr/>
      <dgm:t>
        <a:bodyPr/>
        <a:lstStyle/>
        <a:p>
          <a:endParaRPr lang="en-US"/>
        </a:p>
      </dgm:t>
    </dgm:pt>
    <dgm:pt modelId="{4F0287BD-D53D-4E97-A58A-7F6BDF34717D}" type="pres">
      <dgm:prSet presAssocID="{B3662E23-D316-45B4-8461-CF27770C0088}" presName="linear" presStyleCnt="0">
        <dgm:presLayoutVars>
          <dgm:dir/>
          <dgm:animLvl val="lvl"/>
          <dgm:resizeHandles val="exact"/>
        </dgm:presLayoutVars>
      </dgm:prSet>
      <dgm:spPr/>
    </dgm:pt>
    <dgm:pt modelId="{AAB17C4E-885B-4D2C-BD6F-72F7F5B3219F}" type="pres">
      <dgm:prSet presAssocID="{3A88A365-36BB-4209-9B5B-52EE7E38C7A6}" presName="parentLin" presStyleCnt="0"/>
      <dgm:spPr/>
    </dgm:pt>
    <dgm:pt modelId="{3DADF408-9271-4B77-A03B-AD32896C9308}" type="pres">
      <dgm:prSet presAssocID="{3A88A365-36BB-4209-9B5B-52EE7E38C7A6}" presName="parentLeftMargin" presStyleLbl="node1" presStyleIdx="0" presStyleCnt="8"/>
      <dgm:spPr/>
    </dgm:pt>
    <dgm:pt modelId="{C85DB855-0393-4E2C-85CD-34BE8200E4BA}" type="pres">
      <dgm:prSet presAssocID="{3A88A365-36BB-4209-9B5B-52EE7E38C7A6}" presName="parentText" presStyleLbl="node1" presStyleIdx="0" presStyleCnt="8">
        <dgm:presLayoutVars>
          <dgm:chMax val="0"/>
          <dgm:bulletEnabled val="1"/>
        </dgm:presLayoutVars>
      </dgm:prSet>
      <dgm:spPr/>
    </dgm:pt>
    <dgm:pt modelId="{12B2BAE4-0B6F-4971-984F-0737E939EA96}" type="pres">
      <dgm:prSet presAssocID="{3A88A365-36BB-4209-9B5B-52EE7E38C7A6}" presName="negativeSpace" presStyleCnt="0"/>
      <dgm:spPr/>
    </dgm:pt>
    <dgm:pt modelId="{38D8CA55-2620-4026-BA4D-B6BC4BBA3163}" type="pres">
      <dgm:prSet presAssocID="{3A88A365-36BB-4209-9B5B-52EE7E38C7A6}" presName="childText" presStyleLbl="conFgAcc1" presStyleIdx="0" presStyleCnt="8">
        <dgm:presLayoutVars>
          <dgm:bulletEnabled val="1"/>
        </dgm:presLayoutVars>
      </dgm:prSet>
      <dgm:spPr/>
    </dgm:pt>
    <dgm:pt modelId="{87AA06B9-9333-4B5E-B717-389E9C6A5EEB}" type="pres">
      <dgm:prSet presAssocID="{D59A1E05-AEB1-4DAB-956E-0BA544585BDC}" presName="spaceBetweenRectangles" presStyleCnt="0"/>
      <dgm:spPr/>
    </dgm:pt>
    <dgm:pt modelId="{106E1648-C40B-4284-BFE2-567B87DE2DF0}" type="pres">
      <dgm:prSet presAssocID="{B07388E7-AF58-47A9-BA7B-DAD59FFA9B08}" presName="parentLin" presStyleCnt="0"/>
      <dgm:spPr/>
    </dgm:pt>
    <dgm:pt modelId="{0BF7DA50-2E06-4288-A17E-F871D89F5B75}" type="pres">
      <dgm:prSet presAssocID="{B07388E7-AF58-47A9-BA7B-DAD59FFA9B08}" presName="parentLeftMargin" presStyleLbl="node1" presStyleIdx="0" presStyleCnt="8"/>
      <dgm:spPr/>
    </dgm:pt>
    <dgm:pt modelId="{C59D866C-9F7C-4533-B5F1-E8B3B19EEDB5}" type="pres">
      <dgm:prSet presAssocID="{B07388E7-AF58-47A9-BA7B-DAD59FFA9B08}" presName="parentText" presStyleLbl="node1" presStyleIdx="1" presStyleCnt="8">
        <dgm:presLayoutVars>
          <dgm:chMax val="0"/>
          <dgm:bulletEnabled val="1"/>
        </dgm:presLayoutVars>
      </dgm:prSet>
      <dgm:spPr/>
    </dgm:pt>
    <dgm:pt modelId="{47B9CA6E-8244-45F1-91D2-B99436F5BDE0}" type="pres">
      <dgm:prSet presAssocID="{B07388E7-AF58-47A9-BA7B-DAD59FFA9B08}" presName="negativeSpace" presStyleCnt="0"/>
      <dgm:spPr/>
    </dgm:pt>
    <dgm:pt modelId="{259C8ED4-B8E6-4FE8-9EA8-52ABCC67F857}" type="pres">
      <dgm:prSet presAssocID="{B07388E7-AF58-47A9-BA7B-DAD59FFA9B08}" presName="childText" presStyleLbl="conFgAcc1" presStyleIdx="1" presStyleCnt="8">
        <dgm:presLayoutVars>
          <dgm:bulletEnabled val="1"/>
        </dgm:presLayoutVars>
      </dgm:prSet>
      <dgm:spPr/>
    </dgm:pt>
    <dgm:pt modelId="{BED93DB4-EE03-4BBF-96B6-9876B9B7DDE4}" type="pres">
      <dgm:prSet presAssocID="{39183C9E-9959-458D-A8C0-8A4BD3CE635B}" presName="spaceBetweenRectangles" presStyleCnt="0"/>
      <dgm:spPr/>
    </dgm:pt>
    <dgm:pt modelId="{6736B865-05C4-4AC9-91BA-1233C613DAE8}" type="pres">
      <dgm:prSet presAssocID="{FF4F4EAE-6372-4A91-BB0B-2452C792B55C}" presName="parentLin" presStyleCnt="0"/>
      <dgm:spPr/>
    </dgm:pt>
    <dgm:pt modelId="{59D766B9-FDDC-4092-AFE0-24F24F263C01}" type="pres">
      <dgm:prSet presAssocID="{FF4F4EAE-6372-4A91-BB0B-2452C792B55C}" presName="parentLeftMargin" presStyleLbl="node1" presStyleIdx="1" presStyleCnt="8"/>
      <dgm:spPr/>
    </dgm:pt>
    <dgm:pt modelId="{43DF59EC-9E5A-4243-A20E-7307D79A7E64}" type="pres">
      <dgm:prSet presAssocID="{FF4F4EAE-6372-4A91-BB0B-2452C792B55C}" presName="parentText" presStyleLbl="node1" presStyleIdx="2" presStyleCnt="8">
        <dgm:presLayoutVars>
          <dgm:chMax val="0"/>
          <dgm:bulletEnabled val="1"/>
        </dgm:presLayoutVars>
      </dgm:prSet>
      <dgm:spPr/>
    </dgm:pt>
    <dgm:pt modelId="{EAC3AE01-20FA-4C32-BAB3-43D46C0E9014}" type="pres">
      <dgm:prSet presAssocID="{FF4F4EAE-6372-4A91-BB0B-2452C792B55C}" presName="negativeSpace" presStyleCnt="0"/>
      <dgm:spPr/>
    </dgm:pt>
    <dgm:pt modelId="{96D53EA4-2250-409F-B70C-5F30DEF23A14}" type="pres">
      <dgm:prSet presAssocID="{FF4F4EAE-6372-4A91-BB0B-2452C792B55C}" presName="childText" presStyleLbl="conFgAcc1" presStyleIdx="2" presStyleCnt="8">
        <dgm:presLayoutVars>
          <dgm:bulletEnabled val="1"/>
        </dgm:presLayoutVars>
      </dgm:prSet>
      <dgm:spPr/>
    </dgm:pt>
    <dgm:pt modelId="{5CEB95CA-D1C5-4EB6-9254-A1DBD39AC815}" type="pres">
      <dgm:prSet presAssocID="{A3CDE0C8-EFB9-49FA-AF95-2D0F6D353781}" presName="spaceBetweenRectangles" presStyleCnt="0"/>
      <dgm:spPr/>
    </dgm:pt>
    <dgm:pt modelId="{45F806AB-5F77-49AC-9E94-C1B4CEA11E15}" type="pres">
      <dgm:prSet presAssocID="{FD5C583C-078D-4690-A822-0FAC4261716F}" presName="parentLin" presStyleCnt="0"/>
      <dgm:spPr/>
    </dgm:pt>
    <dgm:pt modelId="{4A1E6FC8-A8F6-4162-B42B-DA674CB07229}" type="pres">
      <dgm:prSet presAssocID="{FD5C583C-078D-4690-A822-0FAC4261716F}" presName="parentLeftMargin" presStyleLbl="node1" presStyleIdx="2" presStyleCnt="8"/>
      <dgm:spPr/>
    </dgm:pt>
    <dgm:pt modelId="{971D314A-5AC1-49B2-82AD-9D18936BAC48}" type="pres">
      <dgm:prSet presAssocID="{FD5C583C-078D-4690-A822-0FAC4261716F}" presName="parentText" presStyleLbl="node1" presStyleIdx="3" presStyleCnt="8">
        <dgm:presLayoutVars>
          <dgm:chMax val="0"/>
          <dgm:bulletEnabled val="1"/>
        </dgm:presLayoutVars>
      </dgm:prSet>
      <dgm:spPr/>
    </dgm:pt>
    <dgm:pt modelId="{DCF0207E-2590-41CF-B352-2D99889449F4}" type="pres">
      <dgm:prSet presAssocID="{FD5C583C-078D-4690-A822-0FAC4261716F}" presName="negativeSpace" presStyleCnt="0"/>
      <dgm:spPr/>
    </dgm:pt>
    <dgm:pt modelId="{6E69D85D-F501-4BB4-B647-0B5C9DBDDA7A}" type="pres">
      <dgm:prSet presAssocID="{FD5C583C-078D-4690-A822-0FAC4261716F}" presName="childText" presStyleLbl="conFgAcc1" presStyleIdx="3" presStyleCnt="8">
        <dgm:presLayoutVars>
          <dgm:bulletEnabled val="1"/>
        </dgm:presLayoutVars>
      </dgm:prSet>
      <dgm:spPr/>
    </dgm:pt>
    <dgm:pt modelId="{C09D22C9-6F15-4E8E-874B-FD0AFC496836}" type="pres">
      <dgm:prSet presAssocID="{CA725257-B3A2-4B59-B89F-EC525F773686}" presName="spaceBetweenRectangles" presStyleCnt="0"/>
      <dgm:spPr/>
    </dgm:pt>
    <dgm:pt modelId="{05083B40-5BD2-4F8B-9DC7-82933A801439}" type="pres">
      <dgm:prSet presAssocID="{7C1084E3-6B3C-4628-8637-A3611FB19F0B}" presName="parentLin" presStyleCnt="0"/>
      <dgm:spPr/>
    </dgm:pt>
    <dgm:pt modelId="{14FCAB82-D9AB-400D-A4B9-2ECA93726EDF}" type="pres">
      <dgm:prSet presAssocID="{7C1084E3-6B3C-4628-8637-A3611FB19F0B}" presName="parentLeftMargin" presStyleLbl="node1" presStyleIdx="3" presStyleCnt="8"/>
      <dgm:spPr/>
    </dgm:pt>
    <dgm:pt modelId="{ADEA7590-532C-417F-923D-7F725D81D581}" type="pres">
      <dgm:prSet presAssocID="{7C1084E3-6B3C-4628-8637-A3611FB19F0B}" presName="parentText" presStyleLbl="node1" presStyleIdx="4" presStyleCnt="8">
        <dgm:presLayoutVars>
          <dgm:chMax val="0"/>
          <dgm:bulletEnabled val="1"/>
        </dgm:presLayoutVars>
      </dgm:prSet>
      <dgm:spPr/>
    </dgm:pt>
    <dgm:pt modelId="{FB913EDE-953E-44BA-B7D5-543DCAEFEA58}" type="pres">
      <dgm:prSet presAssocID="{7C1084E3-6B3C-4628-8637-A3611FB19F0B}" presName="negativeSpace" presStyleCnt="0"/>
      <dgm:spPr/>
    </dgm:pt>
    <dgm:pt modelId="{6E01D85D-9501-4FF5-AD71-0CA0BE82A433}" type="pres">
      <dgm:prSet presAssocID="{7C1084E3-6B3C-4628-8637-A3611FB19F0B}" presName="childText" presStyleLbl="conFgAcc1" presStyleIdx="4" presStyleCnt="8">
        <dgm:presLayoutVars>
          <dgm:bulletEnabled val="1"/>
        </dgm:presLayoutVars>
      </dgm:prSet>
      <dgm:spPr/>
    </dgm:pt>
    <dgm:pt modelId="{0940CA84-B65F-470A-B231-A936494E3FD6}" type="pres">
      <dgm:prSet presAssocID="{E5AE4E04-E165-4735-8945-489221BE63DD}" presName="spaceBetweenRectangles" presStyleCnt="0"/>
      <dgm:spPr/>
    </dgm:pt>
    <dgm:pt modelId="{3297384B-9F5C-4088-B09C-FEBD7DC974E6}" type="pres">
      <dgm:prSet presAssocID="{B0D5E987-D423-4046-B8B3-6F68CFA448D3}" presName="parentLin" presStyleCnt="0"/>
      <dgm:spPr/>
    </dgm:pt>
    <dgm:pt modelId="{CAAB0FD7-472F-43FF-BB10-4F59E7B4CBA5}" type="pres">
      <dgm:prSet presAssocID="{B0D5E987-D423-4046-B8B3-6F68CFA448D3}" presName="parentLeftMargin" presStyleLbl="node1" presStyleIdx="4" presStyleCnt="8"/>
      <dgm:spPr/>
    </dgm:pt>
    <dgm:pt modelId="{C94BF997-AF47-44D3-92F5-1D4B7C5A8D0F}" type="pres">
      <dgm:prSet presAssocID="{B0D5E987-D423-4046-B8B3-6F68CFA448D3}" presName="parentText" presStyleLbl="node1" presStyleIdx="5" presStyleCnt="8">
        <dgm:presLayoutVars>
          <dgm:chMax val="0"/>
          <dgm:bulletEnabled val="1"/>
        </dgm:presLayoutVars>
      </dgm:prSet>
      <dgm:spPr/>
    </dgm:pt>
    <dgm:pt modelId="{D0730399-D8F9-4E00-9DEC-D52206BC0D03}" type="pres">
      <dgm:prSet presAssocID="{B0D5E987-D423-4046-B8B3-6F68CFA448D3}" presName="negativeSpace" presStyleCnt="0"/>
      <dgm:spPr/>
    </dgm:pt>
    <dgm:pt modelId="{4FC4676D-FD54-48E7-9D98-FB5F92838CF1}" type="pres">
      <dgm:prSet presAssocID="{B0D5E987-D423-4046-B8B3-6F68CFA448D3}" presName="childText" presStyleLbl="conFgAcc1" presStyleIdx="5" presStyleCnt="8">
        <dgm:presLayoutVars>
          <dgm:bulletEnabled val="1"/>
        </dgm:presLayoutVars>
      </dgm:prSet>
      <dgm:spPr/>
    </dgm:pt>
    <dgm:pt modelId="{793AD0E1-08BB-4480-A7DD-240BD111DB96}" type="pres">
      <dgm:prSet presAssocID="{0914E565-447F-42B5-B8CF-0DCC909F999B}" presName="spaceBetweenRectangles" presStyleCnt="0"/>
      <dgm:spPr/>
    </dgm:pt>
    <dgm:pt modelId="{158A6760-EB25-41CB-BE3F-6442CEEDC766}" type="pres">
      <dgm:prSet presAssocID="{979673CF-632A-4C4A-838A-5F66433711EB}" presName="parentLin" presStyleCnt="0"/>
      <dgm:spPr/>
    </dgm:pt>
    <dgm:pt modelId="{246336A9-A2AB-4BDA-89A2-4CB574CFA12B}" type="pres">
      <dgm:prSet presAssocID="{979673CF-632A-4C4A-838A-5F66433711EB}" presName="parentLeftMargin" presStyleLbl="node1" presStyleIdx="5" presStyleCnt="8"/>
      <dgm:spPr/>
    </dgm:pt>
    <dgm:pt modelId="{80936A08-2E7C-44CC-A6E3-D790F396C538}" type="pres">
      <dgm:prSet presAssocID="{979673CF-632A-4C4A-838A-5F66433711EB}" presName="parentText" presStyleLbl="node1" presStyleIdx="6" presStyleCnt="8">
        <dgm:presLayoutVars>
          <dgm:chMax val="0"/>
          <dgm:bulletEnabled val="1"/>
        </dgm:presLayoutVars>
      </dgm:prSet>
      <dgm:spPr/>
    </dgm:pt>
    <dgm:pt modelId="{27A36D09-DFE7-43AA-B19A-786B899D14BE}" type="pres">
      <dgm:prSet presAssocID="{979673CF-632A-4C4A-838A-5F66433711EB}" presName="negativeSpace" presStyleCnt="0"/>
      <dgm:spPr/>
    </dgm:pt>
    <dgm:pt modelId="{6B1A534F-8898-49E7-B582-CD846F6D7F55}" type="pres">
      <dgm:prSet presAssocID="{979673CF-632A-4C4A-838A-5F66433711EB}" presName="childText" presStyleLbl="conFgAcc1" presStyleIdx="6" presStyleCnt="8">
        <dgm:presLayoutVars>
          <dgm:bulletEnabled val="1"/>
        </dgm:presLayoutVars>
      </dgm:prSet>
      <dgm:spPr/>
    </dgm:pt>
    <dgm:pt modelId="{5F5F6383-DE90-4267-9F40-F9A340F4E776}" type="pres">
      <dgm:prSet presAssocID="{6522B0C3-1186-43B1-8EB8-FF1FCF14F6F0}" presName="spaceBetweenRectangles" presStyleCnt="0"/>
      <dgm:spPr/>
    </dgm:pt>
    <dgm:pt modelId="{969A43DD-294A-4209-89E3-3999C3E21765}" type="pres">
      <dgm:prSet presAssocID="{CE2B9DE7-9EAA-40E5-86DA-6E3377BFEB83}" presName="parentLin" presStyleCnt="0"/>
      <dgm:spPr/>
    </dgm:pt>
    <dgm:pt modelId="{AE15FE9C-9798-42C6-A85B-8F929B697F7C}" type="pres">
      <dgm:prSet presAssocID="{CE2B9DE7-9EAA-40E5-86DA-6E3377BFEB83}" presName="parentLeftMargin" presStyleLbl="node1" presStyleIdx="6" presStyleCnt="8"/>
      <dgm:spPr/>
    </dgm:pt>
    <dgm:pt modelId="{90307856-6114-4821-B933-D41F14ED998F}" type="pres">
      <dgm:prSet presAssocID="{CE2B9DE7-9EAA-40E5-86DA-6E3377BFEB83}" presName="parentText" presStyleLbl="node1" presStyleIdx="7" presStyleCnt="8">
        <dgm:presLayoutVars>
          <dgm:chMax val="0"/>
          <dgm:bulletEnabled val="1"/>
        </dgm:presLayoutVars>
      </dgm:prSet>
      <dgm:spPr/>
    </dgm:pt>
    <dgm:pt modelId="{82B2DD71-080E-4D81-B57E-94231F520085}" type="pres">
      <dgm:prSet presAssocID="{CE2B9DE7-9EAA-40E5-86DA-6E3377BFEB83}" presName="negativeSpace" presStyleCnt="0"/>
      <dgm:spPr/>
    </dgm:pt>
    <dgm:pt modelId="{329C7909-1733-48F1-9CAA-1304BC20A483}" type="pres">
      <dgm:prSet presAssocID="{CE2B9DE7-9EAA-40E5-86DA-6E3377BFEB83}" presName="childText" presStyleLbl="conFgAcc1" presStyleIdx="7" presStyleCnt="8">
        <dgm:presLayoutVars>
          <dgm:bulletEnabled val="1"/>
        </dgm:presLayoutVars>
      </dgm:prSet>
      <dgm:spPr/>
    </dgm:pt>
  </dgm:ptLst>
  <dgm:cxnLst>
    <dgm:cxn modelId="{E589CC04-5441-4FB1-A8CC-7BD03181CE15}" type="presOf" srcId="{B07388E7-AF58-47A9-BA7B-DAD59FFA9B08}" destId="{0BF7DA50-2E06-4288-A17E-F871D89F5B75}" srcOrd="0" destOrd="0" presId="urn:microsoft.com/office/officeart/2005/8/layout/list1"/>
    <dgm:cxn modelId="{46BD6C06-7174-463A-80E2-5D2156357296}" srcId="{B3662E23-D316-45B4-8461-CF27770C0088}" destId="{7C1084E3-6B3C-4628-8637-A3611FB19F0B}" srcOrd="4" destOrd="0" parTransId="{28DA5BD1-10FF-4A41-A310-C2FC981974A4}" sibTransId="{E5AE4E04-E165-4735-8945-489221BE63DD}"/>
    <dgm:cxn modelId="{BB657611-BBC4-4B80-B8E3-B4584EB8EEC4}" type="presOf" srcId="{FF4F4EAE-6372-4A91-BB0B-2452C792B55C}" destId="{43DF59EC-9E5A-4243-A20E-7307D79A7E64}" srcOrd="1" destOrd="0" presId="urn:microsoft.com/office/officeart/2005/8/layout/list1"/>
    <dgm:cxn modelId="{053FAE22-F3D9-4FFB-9142-3E5B57CFAF81}" srcId="{B3662E23-D316-45B4-8461-CF27770C0088}" destId="{979673CF-632A-4C4A-838A-5F66433711EB}" srcOrd="6" destOrd="0" parTransId="{426344AD-5365-43F1-8C7E-DCD283FA18C3}" sibTransId="{6522B0C3-1186-43B1-8EB8-FF1FCF14F6F0}"/>
    <dgm:cxn modelId="{FE90CD24-CE8B-45E1-A359-EDA46EA0DE0C}" type="presOf" srcId="{B3662E23-D316-45B4-8461-CF27770C0088}" destId="{4F0287BD-D53D-4E97-A58A-7F6BDF34717D}" srcOrd="0" destOrd="0" presId="urn:microsoft.com/office/officeart/2005/8/layout/list1"/>
    <dgm:cxn modelId="{EA4F5A34-E804-4DB3-A3F2-6AD60BA288E9}" type="presOf" srcId="{FD5C583C-078D-4690-A822-0FAC4261716F}" destId="{4A1E6FC8-A8F6-4162-B42B-DA674CB07229}" srcOrd="0" destOrd="0" presId="urn:microsoft.com/office/officeart/2005/8/layout/list1"/>
    <dgm:cxn modelId="{80FED061-389D-47AD-9102-1F53D4ADD269}" type="presOf" srcId="{7C1084E3-6B3C-4628-8637-A3611FB19F0B}" destId="{14FCAB82-D9AB-400D-A4B9-2ECA93726EDF}" srcOrd="0" destOrd="0" presId="urn:microsoft.com/office/officeart/2005/8/layout/list1"/>
    <dgm:cxn modelId="{F741D865-7E88-41AB-B0B9-D05D0F528F32}" srcId="{B3662E23-D316-45B4-8461-CF27770C0088}" destId="{B0D5E987-D423-4046-B8B3-6F68CFA448D3}" srcOrd="5" destOrd="0" parTransId="{D00B8CAC-2B55-4CAE-ABF6-A8F57CFFC823}" sibTransId="{0914E565-447F-42B5-B8CF-0DCC909F999B}"/>
    <dgm:cxn modelId="{32695747-BA83-4AFD-8D89-224A4F785E8B}" type="presOf" srcId="{CE2B9DE7-9EAA-40E5-86DA-6E3377BFEB83}" destId="{90307856-6114-4821-B933-D41F14ED998F}" srcOrd="1" destOrd="0" presId="urn:microsoft.com/office/officeart/2005/8/layout/list1"/>
    <dgm:cxn modelId="{A44D3668-F8CB-4E34-8AE0-E586068A4741}" srcId="{B3662E23-D316-45B4-8461-CF27770C0088}" destId="{3A88A365-36BB-4209-9B5B-52EE7E38C7A6}" srcOrd="0" destOrd="0" parTransId="{3CF557EC-473F-4B98-8B32-A740F85A5CD4}" sibTransId="{D59A1E05-AEB1-4DAB-956E-0BA544585BDC}"/>
    <dgm:cxn modelId="{9F5F0169-4D3F-4FBF-858A-D38ED056C0DF}" type="presOf" srcId="{FD5C583C-078D-4690-A822-0FAC4261716F}" destId="{971D314A-5AC1-49B2-82AD-9D18936BAC48}" srcOrd="1" destOrd="0" presId="urn:microsoft.com/office/officeart/2005/8/layout/list1"/>
    <dgm:cxn modelId="{AEE7F84B-AA2E-4B1F-AFB7-61F80EE283EF}" type="presOf" srcId="{CE2B9DE7-9EAA-40E5-86DA-6E3377BFEB83}" destId="{AE15FE9C-9798-42C6-A85B-8F929B697F7C}" srcOrd="0" destOrd="0" presId="urn:microsoft.com/office/officeart/2005/8/layout/list1"/>
    <dgm:cxn modelId="{431BB24F-6E14-4DD7-9EA6-CA00BE279262}" srcId="{B3662E23-D316-45B4-8461-CF27770C0088}" destId="{FF4F4EAE-6372-4A91-BB0B-2452C792B55C}" srcOrd="2" destOrd="0" parTransId="{FACDA167-C6BA-401D-A170-7E93D45CD833}" sibTransId="{A3CDE0C8-EFB9-49FA-AF95-2D0F6D353781}"/>
    <dgm:cxn modelId="{AC31D659-AE45-43F0-8CD7-C6B47EDD9840}" type="presOf" srcId="{FF4F4EAE-6372-4A91-BB0B-2452C792B55C}" destId="{59D766B9-FDDC-4092-AFE0-24F24F263C01}" srcOrd="0" destOrd="0" presId="urn:microsoft.com/office/officeart/2005/8/layout/list1"/>
    <dgm:cxn modelId="{7BA30A8E-F9D9-4CBD-B5F0-6B1776877E8C}" srcId="{B3662E23-D316-45B4-8461-CF27770C0088}" destId="{CE2B9DE7-9EAA-40E5-86DA-6E3377BFEB83}" srcOrd="7" destOrd="0" parTransId="{80B36F23-2C89-4A05-90AC-53569FE28DF3}" sibTransId="{1EFD57A4-8B19-4F1A-9136-3BF88DFF3755}"/>
    <dgm:cxn modelId="{971EC59B-94D8-4AE7-80D8-755DFA5EDC85}" srcId="{B3662E23-D316-45B4-8461-CF27770C0088}" destId="{B07388E7-AF58-47A9-BA7B-DAD59FFA9B08}" srcOrd="1" destOrd="0" parTransId="{A56C1D97-2A59-41A7-A675-3BAA8694F790}" sibTransId="{39183C9E-9959-458D-A8C0-8A4BD3CE635B}"/>
    <dgm:cxn modelId="{18DF39A0-4C03-4E2D-B292-3315A1B5829F}" type="presOf" srcId="{3A88A365-36BB-4209-9B5B-52EE7E38C7A6}" destId="{3DADF408-9271-4B77-A03B-AD32896C9308}" srcOrd="0" destOrd="0" presId="urn:microsoft.com/office/officeart/2005/8/layout/list1"/>
    <dgm:cxn modelId="{4A69CCA7-10CF-448C-B805-D0D02C81AA8D}" type="presOf" srcId="{B07388E7-AF58-47A9-BA7B-DAD59FFA9B08}" destId="{C59D866C-9F7C-4533-B5F1-E8B3B19EEDB5}" srcOrd="1" destOrd="0" presId="urn:microsoft.com/office/officeart/2005/8/layout/list1"/>
    <dgm:cxn modelId="{DE06EBB2-EF5D-4F12-9707-9765A99D6F7D}" type="presOf" srcId="{3A88A365-36BB-4209-9B5B-52EE7E38C7A6}" destId="{C85DB855-0393-4E2C-85CD-34BE8200E4BA}" srcOrd="1" destOrd="0" presId="urn:microsoft.com/office/officeart/2005/8/layout/list1"/>
    <dgm:cxn modelId="{AA03A7BB-93DA-4E18-8C38-746C134C70F5}" srcId="{B3662E23-D316-45B4-8461-CF27770C0088}" destId="{FD5C583C-078D-4690-A822-0FAC4261716F}" srcOrd="3" destOrd="0" parTransId="{242B716F-FEC5-408B-9008-D79875F30662}" sibTransId="{CA725257-B3A2-4B59-B89F-EC525F773686}"/>
    <dgm:cxn modelId="{148763C4-A165-4C94-9764-A501BB54D819}" type="presOf" srcId="{7C1084E3-6B3C-4628-8637-A3611FB19F0B}" destId="{ADEA7590-532C-417F-923D-7F725D81D581}" srcOrd="1" destOrd="0" presId="urn:microsoft.com/office/officeart/2005/8/layout/list1"/>
    <dgm:cxn modelId="{E215BECE-920B-4381-B4A5-03363F7C4020}" type="presOf" srcId="{979673CF-632A-4C4A-838A-5F66433711EB}" destId="{246336A9-A2AB-4BDA-89A2-4CB574CFA12B}" srcOrd="0" destOrd="0" presId="urn:microsoft.com/office/officeart/2005/8/layout/list1"/>
    <dgm:cxn modelId="{F4840BD3-2A0B-465F-A9FB-773755A28190}" type="presOf" srcId="{B0D5E987-D423-4046-B8B3-6F68CFA448D3}" destId="{C94BF997-AF47-44D3-92F5-1D4B7C5A8D0F}" srcOrd="1" destOrd="0" presId="urn:microsoft.com/office/officeart/2005/8/layout/list1"/>
    <dgm:cxn modelId="{6A95DCEB-12A1-4609-AEAA-E9154ADEADE8}" type="presOf" srcId="{B0D5E987-D423-4046-B8B3-6F68CFA448D3}" destId="{CAAB0FD7-472F-43FF-BB10-4F59E7B4CBA5}" srcOrd="0" destOrd="0" presId="urn:microsoft.com/office/officeart/2005/8/layout/list1"/>
    <dgm:cxn modelId="{2C0490F5-4A17-43FF-A0BA-B4F73A114916}" type="presOf" srcId="{979673CF-632A-4C4A-838A-5F66433711EB}" destId="{80936A08-2E7C-44CC-A6E3-D790F396C538}" srcOrd="1" destOrd="0" presId="urn:microsoft.com/office/officeart/2005/8/layout/list1"/>
    <dgm:cxn modelId="{31C27992-5D22-4A7C-912B-1FF1664D789F}" type="presParOf" srcId="{4F0287BD-D53D-4E97-A58A-7F6BDF34717D}" destId="{AAB17C4E-885B-4D2C-BD6F-72F7F5B3219F}" srcOrd="0" destOrd="0" presId="urn:microsoft.com/office/officeart/2005/8/layout/list1"/>
    <dgm:cxn modelId="{A859CDAA-4658-468B-BDEF-5F031EC158A0}" type="presParOf" srcId="{AAB17C4E-885B-4D2C-BD6F-72F7F5B3219F}" destId="{3DADF408-9271-4B77-A03B-AD32896C9308}" srcOrd="0" destOrd="0" presId="urn:microsoft.com/office/officeart/2005/8/layout/list1"/>
    <dgm:cxn modelId="{3B666B93-C84E-417D-9B1C-F2393D88BA4B}" type="presParOf" srcId="{AAB17C4E-885B-4D2C-BD6F-72F7F5B3219F}" destId="{C85DB855-0393-4E2C-85CD-34BE8200E4BA}" srcOrd="1" destOrd="0" presId="urn:microsoft.com/office/officeart/2005/8/layout/list1"/>
    <dgm:cxn modelId="{7FA4CB7C-B683-4B04-A586-48A96819FCBF}" type="presParOf" srcId="{4F0287BD-D53D-4E97-A58A-7F6BDF34717D}" destId="{12B2BAE4-0B6F-4971-984F-0737E939EA96}" srcOrd="1" destOrd="0" presId="urn:microsoft.com/office/officeart/2005/8/layout/list1"/>
    <dgm:cxn modelId="{135212EF-ABCC-4D3D-9464-787113E6D3DD}" type="presParOf" srcId="{4F0287BD-D53D-4E97-A58A-7F6BDF34717D}" destId="{38D8CA55-2620-4026-BA4D-B6BC4BBA3163}" srcOrd="2" destOrd="0" presId="urn:microsoft.com/office/officeart/2005/8/layout/list1"/>
    <dgm:cxn modelId="{F368D4C0-73A9-4E75-A927-92405986D6D7}" type="presParOf" srcId="{4F0287BD-D53D-4E97-A58A-7F6BDF34717D}" destId="{87AA06B9-9333-4B5E-B717-389E9C6A5EEB}" srcOrd="3" destOrd="0" presId="urn:microsoft.com/office/officeart/2005/8/layout/list1"/>
    <dgm:cxn modelId="{664F078A-BF97-4F92-A8AB-E2CDCBA451A6}" type="presParOf" srcId="{4F0287BD-D53D-4E97-A58A-7F6BDF34717D}" destId="{106E1648-C40B-4284-BFE2-567B87DE2DF0}" srcOrd="4" destOrd="0" presId="urn:microsoft.com/office/officeart/2005/8/layout/list1"/>
    <dgm:cxn modelId="{DECB8D33-2FF2-4844-8C24-9CA23339C6E0}" type="presParOf" srcId="{106E1648-C40B-4284-BFE2-567B87DE2DF0}" destId="{0BF7DA50-2E06-4288-A17E-F871D89F5B75}" srcOrd="0" destOrd="0" presId="urn:microsoft.com/office/officeart/2005/8/layout/list1"/>
    <dgm:cxn modelId="{2B05819C-BE36-4A6A-8A49-4D7384C4B9B6}" type="presParOf" srcId="{106E1648-C40B-4284-BFE2-567B87DE2DF0}" destId="{C59D866C-9F7C-4533-B5F1-E8B3B19EEDB5}" srcOrd="1" destOrd="0" presId="urn:microsoft.com/office/officeart/2005/8/layout/list1"/>
    <dgm:cxn modelId="{DB2A334D-17D9-485C-89B3-289F0E563805}" type="presParOf" srcId="{4F0287BD-D53D-4E97-A58A-7F6BDF34717D}" destId="{47B9CA6E-8244-45F1-91D2-B99436F5BDE0}" srcOrd="5" destOrd="0" presId="urn:microsoft.com/office/officeart/2005/8/layout/list1"/>
    <dgm:cxn modelId="{878F6336-BC55-4DDC-9BC6-0432B458165F}" type="presParOf" srcId="{4F0287BD-D53D-4E97-A58A-7F6BDF34717D}" destId="{259C8ED4-B8E6-4FE8-9EA8-52ABCC67F857}" srcOrd="6" destOrd="0" presId="urn:microsoft.com/office/officeart/2005/8/layout/list1"/>
    <dgm:cxn modelId="{31EF4C17-0487-4C8E-8D59-0C3F53E12C08}" type="presParOf" srcId="{4F0287BD-D53D-4E97-A58A-7F6BDF34717D}" destId="{BED93DB4-EE03-4BBF-96B6-9876B9B7DDE4}" srcOrd="7" destOrd="0" presId="urn:microsoft.com/office/officeart/2005/8/layout/list1"/>
    <dgm:cxn modelId="{BAB3D310-AB2D-4093-BA9D-C380430864CD}" type="presParOf" srcId="{4F0287BD-D53D-4E97-A58A-7F6BDF34717D}" destId="{6736B865-05C4-4AC9-91BA-1233C613DAE8}" srcOrd="8" destOrd="0" presId="urn:microsoft.com/office/officeart/2005/8/layout/list1"/>
    <dgm:cxn modelId="{8DC389B3-6FEF-472A-9FEC-E923825315DB}" type="presParOf" srcId="{6736B865-05C4-4AC9-91BA-1233C613DAE8}" destId="{59D766B9-FDDC-4092-AFE0-24F24F263C01}" srcOrd="0" destOrd="0" presId="urn:microsoft.com/office/officeart/2005/8/layout/list1"/>
    <dgm:cxn modelId="{CFD56457-25A5-4AE2-900E-05874E442C13}" type="presParOf" srcId="{6736B865-05C4-4AC9-91BA-1233C613DAE8}" destId="{43DF59EC-9E5A-4243-A20E-7307D79A7E64}" srcOrd="1" destOrd="0" presId="urn:microsoft.com/office/officeart/2005/8/layout/list1"/>
    <dgm:cxn modelId="{679689FB-4503-4A5C-AF27-3F2A19364083}" type="presParOf" srcId="{4F0287BD-D53D-4E97-A58A-7F6BDF34717D}" destId="{EAC3AE01-20FA-4C32-BAB3-43D46C0E9014}" srcOrd="9" destOrd="0" presId="urn:microsoft.com/office/officeart/2005/8/layout/list1"/>
    <dgm:cxn modelId="{B3414A21-7568-4325-959F-F42539CD1729}" type="presParOf" srcId="{4F0287BD-D53D-4E97-A58A-7F6BDF34717D}" destId="{96D53EA4-2250-409F-B70C-5F30DEF23A14}" srcOrd="10" destOrd="0" presId="urn:microsoft.com/office/officeart/2005/8/layout/list1"/>
    <dgm:cxn modelId="{C3B72CC7-AB0E-48B8-8026-E7735127E024}" type="presParOf" srcId="{4F0287BD-D53D-4E97-A58A-7F6BDF34717D}" destId="{5CEB95CA-D1C5-4EB6-9254-A1DBD39AC815}" srcOrd="11" destOrd="0" presId="urn:microsoft.com/office/officeart/2005/8/layout/list1"/>
    <dgm:cxn modelId="{36AAA5E1-6064-42C8-B14B-6649FDEE5347}" type="presParOf" srcId="{4F0287BD-D53D-4E97-A58A-7F6BDF34717D}" destId="{45F806AB-5F77-49AC-9E94-C1B4CEA11E15}" srcOrd="12" destOrd="0" presId="urn:microsoft.com/office/officeart/2005/8/layout/list1"/>
    <dgm:cxn modelId="{809F3D16-3E94-4113-9CE5-C201E48AA0AD}" type="presParOf" srcId="{45F806AB-5F77-49AC-9E94-C1B4CEA11E15}" destId="{4A1E6FC8-A8F6-4162-B42B-DA674CB07229}" srcOrd="0" destOrd="0" presId="urn:microsoft.com/office/officeart/2005/8/layout/list1"/>
    <dgm:cxn modelId="{95D4D52A-ECE5-400F-A021-E0A25A9F4C86}" type="presParOf" srcId="{45F806AB-5F77-49AC-9E94-C1B4CEA11E15}" destId="{971D314A-5AC1-49B2-82AD-9D18936BAC48}" srcOrd="1" destOrd="0" presId="urn:microsoft.com/office/officeart/2005/8/layout/list1"/>
    <dgm:cxn modelId="{624A707A-6E17-451E-9246-EF1D7333F020}" type="presParOf" srcId="{4F0287BD-D53D-4E97-A58A-7F6BDF34717D}" destId="{DCF0207E-2590-41CF-B352-2D99889449F4}" srcOrd="13" destOrd="0" presId="urn:microsoft.com/office/officeart/2005/8/layout/list1"/>
    <dgm:cxn modelId="{A1303291-FA24-4F6A-A719-395EB7192746}" type="presParOf" srcId="{4F0287BD-D53D-4E97-A58A-7F6BDF34717D}" destId="{6E69D85D-F501-4BB4-B647-0B5C9DBDDA7A}" srcOrd="14" destOrd="0" presId="urn:microsoft.com/office/officeart/2005/8/layout/list1"/>
    <dgm:cxn modelId="{B6B43E4E-FF1B-4E65-A150-309978F705B3}" type="presParOf" srcId="{4F0287BD-D53D-4E97-A58A-7F6BDF34717D}" destId="{C09D22C9-6F15-4E8E-874B-FD0AFC496836}" srcOrd="15" destOrd="0" presId="urn:microsoft.com/office/officeart/2005/8/layout/list1"/>
    <dgm:cxn modelId="{B3F4FE30-E0E4-4D91-A89E-C2DDDECC22E6}" type="presParOf" srcId="{4F0287BD-D53D-4E97-A58A-7F6BDF34717D}" destId="{05083B40-5BD2-4F8B-9DC7-82933A801439}" srcOrd="16" destOrd="0" presId="urn:microsoft.com/office/officeart/2005/8/layout/list1"/>
    <dgm:cxn modelId="{F83C4079-A89A-48D4-B5AB-D97ADFB196DB}" type="presParOf" srcId="{05083B40-5BD2-4F8B-9DC7-82933A801439}" destId="{14FCAB82-D9AB-400D-A4B9-2ECA93726EDF}" srcOrd="0" destOrd="0" presId="urn:microsoft.com/office/officeart/2005/8/layout/list1"/>
    <dgm:cxn modelId="{787246FC-92B3-4E93-8A14-C2E8B21613B4}" type="presParOf" srcId="{05083B40-5BD2-4F8B-9DC7-82933A801439}" destId="{ADEA7590-532C-417F-923D-7F725D81D581}" srcOrd="1" destOrd="0" presId="urn:microsoft.com/office/officeart/2005/8/layout/list1"/>
    <dgm:cxn modelId="{67CBC6CB-C86E-41EB-91D0-906A7CA38E7E}" type="presParOf" srcId="{4F0287BD-D53D-4E97-A58A-7F6BDF34717D}" destId="{FB913EDE-953E-44BA-B7D5-543DCAEFEA58}" srcOrd="17" destOrd="0" presId="urn:microsoft.com/office/officeart/2005/8/layout/list1"/>
    <dgm:cxn modelId="{EA31D270-A573-4713-9480-AE132637CB9F}" type="presParOf" srcId="{4F0287BD-D53D-4E97-A58A-7F6BDF34717D}" destId="{6E01D85D-9501-4FF5-AD71-0CA0BE82A433}" srcOrd="18" destOrd="0" presId="urn:microsoft.com/office/officeart/2005/8/layout/list1"/>
    <dgm:cxn modelId="{B762620E-63DF-4554-9AB9-995D1DCAD523}" type="presParOf" srcId="{4F0287BD-D53D-4E97-A58A-7F6BDF34717D}" destId="{0940CA84-B65F-470A-B231-A936494E3FD6}" srcOrd="19" destOrd="0" presId="urn:microsoft.com/office/officeart/2005/8/layout/list1"/>
    <dgm:cxn modelId="{02704F98-1276-4D43-BAE8-F00F24B0D9D5}" type="presParOf" srcId="{4F0287BD-D53D-4E97-A58A-7F6BDF34717D}" destId="{3297384B-9F5C-4088-B09C-FEBD7DC974E6}" srcOrd="20" destOrd="0" presId="urn:microsoft.com/office/officeart/2005/8/layout/list1"/>
    <dgm:cxn modelId="{463D3D2F-97D1-43CE-A25C-656A7D8DFA35}" type="presParOf" srcId="{3297384B-9F5C-4088-B09C-FEBD7DC974E6}" destId="{CAAB0FD7-472F-43FF-BB10-4F59E7B4CBA5}" srcOrd="0" destOrd="0" presId="urn:microsoft.com/office/officeart/2005/8/layout/list1"/>
    <dgm:cxn modelId="{E6654616-90F9-41CD-9496-2E1A60BB2A61}" type="presParOf" srcId="{3297384B-9F5C-4088-B09C-FEBD7DC974E6}" destId="{C94BF997-AF47-44D3-92F5-1D4B7C5A8D0F}" srcOrd="1" destOrd="0" presId="urn:microsoft.com/office/officeart/2005/8/layout/list1"/>
    <dgm:cxn modelId="{F74329D7-A408-48C4-9B18-68A3280CCEA2}" type="presParOf" srcId="{4F0287BD-D53D-4E97-A58A-7F6BDF34717D}" destId="{D0730399-D8F9-4E00-9DEC-D52206BC0D03}" srcOrd="21" destOrd="0" presId="urn:microsoft.com/office/officeart/2005/8/layout/list1"/>
    <dgm:cxn modelId="{3C9F2B00-37D8-49A3-B282-2777EA221919}" type="presParOf" srcId="{4F0287BD-D53D-4E97-A58A-7F6BDF34717D}" destId="{4FC4676D-FD54-48E7-9D98-FB5F92838CF1}" srcOrd="22" destOrd="0" presId="urn:microsoft.com/office/officeart/2005/8/layout/list1"/>
    <dgm:cxn modelId="{1C0D7A48-9B7B-4C64-931C-7AF5E045B8DC}" type="presParOf" srcId="{4F0287BD-D53D-4E97-A58A-7F6BDF34717D}" destId="{793AD0E1-08BB-4480-A7DD-240BD111DB96}" srcOrd="23" destOrd="0" presId="urn:microsoft.com/office/officeart/2005/8/layout/list1"/>
    <dgm:cxn modelId="{4AB3972F-A4D0-49FB-B989-5EB5E68CADFE}" type="presParOf" srcId="{4F0287BD-D53D-4E97-A58A-7F6BDF34717D}" destId="{158A6760-EB25-41CB-BE3F-6442CEEDC766}" srcOrd="24" destOrd="0" presId="urn:microsoft.com/office/officeart/2005/8/layout/list1"/>
    <dgm:cxn modelId="{1762F063-2BE3-4859-BA81-D699F4A8C4A4}" type="presParOf" srcId="{158A6760-EB25-41CB-BE3F-6442CEEDC766}" destId="{246336A9-A2AB-4BDA-89A2-4CB574CFA12B}" srcOrd="0" destOrd="0" presId="urn:microsoft.com/office/officeart/2005/8/layout/list1"/>
    <dgm:cxn modelId="{28DB825E-9ECC-4083-8D4D-5D346B3FF6F4}" type="presParOf" srcId="{158A6760-EB25-41CB-BE3F-6442CEEDC766}" destId="{80936A08-2E7C-44CC-A6E3-D790F396C538}" srcOrd="1" destOrd="0" presId="urn:microsoft.com/office/officeart/2005/8/layout/list1"/>
    <dgm:cxn modelId="{437397F1-139C-441E-935C-29975FD99D6C}" type="presParOf" srcId="{4F0287BD-D53D-4E97-A58A-7F6BDF34717D}" destId="{27A36D09-DFE7-43AA-B19A-786B899D14BE}" srcOrd="25" destOrd="0" presId="urn:microsoft.com/office/officeart/2005/8/layout/list1"/>
    <dgm:cxn modelId="{6B63D93E-7A2B-439A-B35F-0C694BBFFEF3}" type="presParOf" srcId="{4F0287BD-D53D-4E97-A58A-7F6BDF34717D}" destId="{6B1A534F-8898-49E7-B582-CD846F6D7F55}" srcOrd="26" destOrd="0" presId="urn:microsoft.com/office/officeart/2005/8/layout/list1"/>
    <dgm:cxn modelId="{F9E05304-A5A9-4FEC-A35A-2C11BDCF4A33}" type="presParOf" srcId="{4F0287BD-D53D-4E97-A58A-7F6BDF34717D}" destId="{5F5F6383-DE90-4267-9F40-F9A340F4E776}" srcOrd="27" destOrd="0" presId="urn:microsoft.com/office/officeart/2005/8/layout/list1"/>
    <dgm:cxn modelId="{9B3B647F-A777-413B-B1AE-D4A00C707F85}" type="presParOf" srcId="{4F0287BD-D53D-4E97-A58A-7F6BDF34717D}" destId="{969A43DD-294A-4209-89E3-3999C3E21765}" srcOrd="28" destOrd="0" presId="urn:microsoft.com/office/officeart/2005/8/layout/list1"/>
    <dgm:cxn modelId="{4D69B8F3-E914-43A8-89C3-6E56E9703B42}" type="presParOf" srcId="{969A43DD-294A-4209-89E3-3999C3E21765}" destId="{AE15FE9C-9798-42C6-A85B-8F929B697F7C}" srcOrd="0" destOrd="0" presId="urn:microsoft.com/office/officeart/2005/8/layout/list1"/>
    <dgm:cxn modelId="{DAF39EC6-88D9-45F9-927C-A75CD77D97C7}" type="presParOf" srcId="{969A43DD-294A-4209-89E3-3999C3E21765}" destId="{90307856-6114-4821-B933-D41F14ED998F}" srcOrd="1" destOrd="0" presId="urn:microsoft.com/office/officeart/2005/8/layout/list1"/>
    <dgm:cxn modelId="{F001B543-0C41-4A5C-B8AB-1286E25A16BC}" type="presParOf" srcId="{4F0287BD-D53D-4E97-A58A-7F6BDF34717D}" destId="{82B2DD71-080E-4D81-B57E-94231F520085}" srcOrd="29" destOrd="0" presId="urn:microsoft.com/office/officeart/2005/8/layout/list1"/>
    <dgm:cxn modelId="{44797923-6A3D-4C32-9827-232CDD37FA16}" type="presParOf" srcId="{4F0287BD-D53D-4E97-A58A-7F6BDF34717D}" destId="{329C7909-1733-48F1-9CAA-1304BC20A483}" srcOrd="3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5C7C0-41B1-49AA-B521-88E7344E55C2}">
      <dsp:nvSpPr>
        <dsp:cNvPr id="0" name=""/>
        <dsp:cNvSpPr/>
      </dsp:nvSpPr>
      <dsp:spPr>
        <a:xfrm>
          <a:off x="0" y="533660"/>
          <a:ext cx="10154653" cy="14390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HPD Grant Overview</a:t>
          </a:r>
        </a:p>
      </dsp:txBody>
      <dsp:txXfrm>
        <a:off x="70251" y="603911"/>
        <a:ext cx="10014151" cy="1298597"/>
      </dsp:txXfrm>
    </dsp:sp>
    <dsp:sp modelId="{D1B98BE2-3A79-4402-BE02-A27B5CE60A7F}">
      <dsp:nvSpPr>
        <dsp:cNvPr id="0" name=""/>
        <dsp:cNvSpPr/>
      </dsp:nvSpPr>
      <dsp:spPr>
        <a:xfrm>
          <a:off x="0" y="2108279"/>
          <a:ext cx="10154653" cy="14390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Active and Pending Grants</a:t>
          </a:r>
        </a:p>
      </dsp:txBody>
      <dsp:txXfrm>
        <a:off x="70251" y="2178530"/>
        <a:ext cx="10014151" cy="1298597"/>
      </dsp:txXfrm>
    </dsp:sp>
    <dsp:sp modelId="{A79B9DDA-99BF-49B7-8EA8-1788514E7408}">
      <dsp:nvSpPr>
        <dsp:cNvPr id="0" name=""/>
        <dsp:cNvSpPr/>
      </dsp:nvSpPr>
      <dsp:spPr>
        <a:xfrm>
          <a:off x="0" y="3759240"/>
          <a:ext cx="10154653" cy="14390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Forthcoming Grants to Council </a:t>
          </a:r>
        </a:p>
      </dsp:txBody>
      <dsp:txXfrm>
        <a:off x="70251" y="3829491"/>
        <a:ext cx="10014151" cy="1298597"/>
      </dsp:txXfrm>
    </dsp:sp>
    <dsp:sp modelId="{1B5DD9A5-50A6-4BF1-8681-E7A5879EBACC}">
      <dsp:nvSpPr>
        <dsp:cNvPr id="0" name=""/>
        <dsp:cNvSpPr/>
      </dsp:nvSpPr>
      <dsp:spPr>
        <a:xfrm>
          <a:off x="0" y="5371140"/>
          <a:ext cx="10154653" cy="14390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Questions &amp; Comments</a:t>
          </a:r>
        </a:p>
      </dsp:txBody>
      <dsp:txXfrm>
        <a:off x="70251" y="5441391"/>
        <a:ext cx="10014151" cy="1298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DD4CD-58C5-4BBF-90FC-EF2F145647E2}">
      <dsp:nvSpPr>
        <dsp:cNvPr id="0" name=""/>
        <dsp:cNvSpPr/>
      </dsp:nvSpPr>
      <dsp:spPr>
        <a:xfrm>
          <a:off x="0" y="243604"/>
          <a:ext cx="4713169" cy="757575"/>
        </a:xfrm>
        <a:prstGeom prst="rect">
          <a:avLst/>
        </a:prstGeom>
        <a:solidFill>
          <a:srgbClr val="D9F4BE">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5794" tIns="270764" rIns="365794"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solidFill>
                <a:schemeClr val="accent1">
                  <a:lumMod val="50000"/>
                </a:schemeClr>
              </a:solidFill>
              <a:latin typeface="Times New Roman" panose="02020603050405020304" pitchFamily="18" charset="0"/>
              <a:cs typeface="Times New Roman" panose="02020603050405020304" pitchFamily="18" charset="0"/>
            </a:rPr>
            <a:t>$11.04M</a:t>
          </a:r>
        </a:p>
      </dsp:txBody>
      <dsp:txXfrm>
        <a:off x="0" y="243604"/>
        <a:ext cx="4713169" cy="757575"/>
      </dsp:txXfrm>
    </dsp:sp>
    <dsp:sp modelId="{6D0AF6DF-79E1-4D8E-824A-8CDF58782407}">
      <dsp:nvSpPr>
        <dsp:cNvPr id="0" name=""/>
        <dsp:cNvSpPr/>
      </dsp:nvSpPr>
      <dsp:spPr>
        <a:xfrm>
          <a:off x="235658" y="51724"/>
          <a:ext cx="329921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703" tIns="0" rIns="12470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OVERTIME</a:t>
          </a:r>
          <a:endParaRPr lang="en-US" sz="3600" b="1" kern="1200" dirty="0">
            <a:latin typeface="Times New Roman" panose="02020603050405020304" pitchFamily="18" charset="0"/>
            <a:cs typeface="Times New Roman" panose="02020603050405020304" pitchFamily="18" charset="0"/>
          </a:endParaRPr>
        </a:p>
      </dsp:txBody>
      <dsp:txXfrm>
        <a:off x="254392" y="70458"/>
        <a:ext cx="3261750" cy="346292"/>
      </dsp:txXfrm>
    </dsp:sp>
    <dsp:sp modelId="{5BE78A1C-AB54-476C-BB7B-221CC535E527}">
      <dsp:nvSpPr>
        <dsp:cNvPr id="0" name=""/>
        <dsp:cNvSpPr/>
      </dsp:nvSpPr>
      <dsp:spPr>
        <a:xfrm>
          <a:off x="0" y="1263259"/>
          <a:ext cx="4713169" cy="778050"/>
        </a:xfrm>
        <a:prstGeom prst="rect">
          <a:avLst/>
        </a:prstGeom>
        <a:solidFill>
          <a:srgbClr val="D9F4BE">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5794" tIns="270764" rIns="365794"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solidFill>
                <a:schemeClr val="accent1">
                  <a:lumMod val="50000"/>
                </a:schemeClr>
              </a:solidFill>
            </a:rPr>
            <a:t>$1.58M</a:t>
          </a:r>
          <a:endParaRPr lang="en-US" sz="2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0" y="1263259"/>
        <a:ext cx="4713169" cy="778050"/>
      </dsp:txXfrm>
    </dsp:sp>
    <dsp:sp modelId="{53352A7F-562F-4C9F-B206-244E46482DF4}">
      <dsp:nvSpPr>
        <dsp:cNvPr id="0" name=""/>
        <dsp:cNvSpPr/>
      </dsp:nvSpPr>
      <dsp:spPr>
        <a:xfrm>
          <a:off x="235658" y="1071379"/>
          <a:ext cx="329921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703" tIns="0" rIns="12470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SUPPLIES</a:t>
          </a:r>
        </a:p>
      </dsp:txBody>
      <dsp:txXfrm>
        <a:off x="254392" y="1090113"/>
        <a:ext cx="3261750" cy="346292"/>
      </dsp:txXfrm>
    </dsp:sp>
    <dsp:sp modelId="{C4BBE954-2A64-49DF-949F-0583FE42D7C3}">
      <dsp:nvSpPr>
        <dsp:cNvPr id="0" name=""/>
        <dsp:cNvSpPr/>
      </dsp:nvSpPr>
      <dsp:spPr>
        <a:xfrm>
          <a:off x="0" y="2303389"/>
          <a:ext cx="4713169" cy="757575"/>
        </a:xfrm>
        <a:prstGeom prst="rect">
          <a:avLst/>
        </a:prstGeom>
        <a:solidFill>
          <a:srgbClr val="D9F4BE">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5794" tIns="270764" rIns="365794"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solidFill>
                <a:schemeClr val="accent1">
                  <a:lumMod val="50000"/>
                </a:schemeClr>
              </a:solidFill>
              <a:latin typeface="Times New Roman" panose="02020603050405020304" pitchFamily="18" charset="0"/>
              <a:cs typeface="Times New Roman" panose="02020603050405020304" pitchFamily="18" charset="0"/>
            </a:rPr>
            <a:t>$18.24M</a:t>
          </a:r>
        </a:p>
      </dsp:txBody>
      <dsp:txXfrm>
        <a:off x="0" y="2303389"/>
        <a:ext cx="4713169" cy="757575"/>
      </dsp:txXfrm>
    </dsp:sp>
    <dsp:sp modelId="{E7452956-1CC5-4D4A-8544-4B640F5B704F}">
      <dsp:nvSpPr>
        <dsp:cNvPr id="0" name=""/>
        <dsp:cNvSpPr/>
      </dsp:nvSpPr>
      <dsp:spPr>
        <a:xfrm>
          <a:off x="235658" y="2111509"/>
          <a:ext cx="329921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703" tIns="0" rIns="12470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EQUIPMENT</a:t>
          </a:r>
        </a:p>
      </dsp:txBody>
      <dsp:txXfrm>
        <a:off x="254392" y="2130243"/>
        <a:ext cx="3261750" cy="346292"/>
      </dsp:txXfrm>
    </dsp:sp>
    <dsp:sp modelId="{277AB35C-6E7F-4F1D-9EC0-F4C17DE4F0C5}">
      <dsp:nvSpPr>
        <dsp:cNvPr id="0" name=""/>
        <dsp:cNvSpPr/>
      </dsp:nvSpPr>
      <dsp:spPr>
        <a:xfrm>
          <a:off x="0" y="3323044"/>
          <a:ext cx="4713169" cy="757575"/>
        </a:xfrm>
        <a:prstGeom prst="rect">
          <a:avLst/>
        </a:prstGeom>
        <a:solidFill>
          <a:srgbClr val="D9F4BE">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5794" tIns="270764" rIns="365794"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solidFill>
                <a:schemeClr val="accent1">
                  <a:lumMod val="50000"/>
                </a:schemeClr>
              </a:solidFill>
              <a:latin typeface="Times New Roman" panose="02020603050405020304" pitchFamily="18" charset="0"/>
              <a:cs typeface="Times New Roman" panose="02020603050405020304" pitchFamily="18" charset="0"/>
            </a:rPr>
            <a:t>$0.16M</a:t>
          </a:r>
        </a:p>
      </dsp:txBody>
      <dsp:txXfrm>
        <a:off x="0" y="3323044"/>
        <a:ext cx="4713169" cy="757575"/>
      </dsp:txXfrm>
    </dsp:sp>
    <dsp:sp modelId="{88C935E5-5645-44C2-82AA-232E9DCF5DD9}">
      <dsp:nvSpPr>
        <dsp:cNvPr id="0" name=""/>
        <dsp:cNvSpPr/>
      </dsp:nvSpPr>
      <dsp:spPr>
        <a:xfrm>
          <a:off x="235658" y="3131164"/>
          <a:ext cx="329921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703" tIns="0" rIns="12470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TRAINING</a:t>
          </a:r>
        </a:p>
      </dsp:txBody>
      <dsp:txXfrm>
        <a:off x="254392" y="3149898"/>
        <a:ext cx="3261750" cy="346292"/>
      </dsp:txXfrm>
    </dsp:sp>
    <dsp:sp modelId="{F4DB8E18-52DB-46F2-8F30-DB4E9A37E4CF}">
      <dsp:nvSpPr>
        <dsp:cNvPr id="0" name=""/>
        <dsp:cNvSpPr/>
      </dsp:nvSpPr>
      <dsp:spPr>
        <a:xfrm>
          <a:off x="0" y="4342699"/>
          <a:ext cx="4713169" cy="757575"/>
        </a:xfrm>
        <a:prstGeom prst="rect">
          <a:avLst/>
        </a:prstGeom>
        <a:solidFill>
          <a:srgbClr val="D9F4BE">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5794" tIns="270764" rIns="365794"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solidFill>
                <a:schemeClr val="accent1">
                  <a:lumMod val="50000"/>
                </a:schemeClr>
              </a:solidFill>
              <a:latin typeface="Times New Roman" panose="02020603050405020304" pitchFamily="18" charset="0"/>
              <a:cs typeface="Times New Roman" panose="02020603050405020304" pitchFamily="18" charset="0"/>
            </a:rPr>
            <a:t>$0.91M</a:t>
          </a:r>
        </a:p>
      </dsp:txBody>
      <dsp:txXfrm>
        <a:off x="0" y="4342699"/>
        <a:ext cx="4713169" cy="757575"/>
      </dsp:txXfrm>
    </dsp:sp>
    <dsp:sp modelId="{691A76D4-2AD6-400E-BB96-8604AB9A6675}">
      <dsp:nvSpPr>
        <dsp:cNvPr id="0" name=""/>
        <dsp:cNvSpPr/>
      </dsp:nvSpPr>
      <dsp:spPr>
        <a:xfrm>
          <a:off x="235658" y="4150819"/>
          <a:ext cx="329921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703" tIns="0" rIns="12470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TRAVEL</a:t>
          </a:r>
        </a:p>
      </dsp:txBody>
      <dsp:txXfrm>
        <a:off x="254392" y="4169553"/>
        <a:ext cx="3261750" cy="346292"/>
      </dsp:txXfrm>
    </dsp:sp>
    <dsp:sp modelId="{ACE83F9B-3261-46A6-AF6C-FF657B6DE892}">
      <dsp:nvSpPr>
        <dsp:cNvPr id="0" name=""/>
        <dsp:cNvSpPr/>
      </dsp:nvSpPr>
      <dsp:spPr>
        <a:xfrm>
          <a:off x="0" y="5362354"/>
          <a:ext cx="4713169" cy="757575"/>
        </a:xfrm>
        <a:prstGeom prst="rect">
          <a:avLst/>
        </a:prstGeom>
        <a:solidFill>
          <a:srgbClr val="D9F4BE">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5794" tIns="270764" rIns="365794"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solidFill>
                <a:schemeClr val="accent1">
                  <a:lumMod val="50000"/>
                </a:schemeClr>
              </a:solidFill>
              <a:latin typeface="Times New Roman" panose="02020603050405020304" pitchFamily="18" charset="0"/>
              <a:cs typeface="Times New Roman" panose="02020603050405020304" pitchFamily="18" charset="0"/>
            </a:rPr>
            <a:t>$8.23M</a:t>
          </a:r>
        </a:p>
      </dsp:txBody>
      <dsp:txXfrm>
        <a:off x="0" y="5362354"/>
        <a:ext cx="4713169" cy="757575"/>
      </dsp:txXfrm>
    </dsp:sp>
    <dsp:sp modelId="{A9D5DAFF-26BA-4B33-A3D1-F7E2E54D3524}">
      <dsp:nvSpPr>
        <dsp:cNvPr id="0" name=""/>
        <dsp:cNvSpPr/>
      </dsp:nvSpPr>
      <dsp:spPr>
        <a:xfrm>
          <a:off x="235658" y="5170474"/>
          <a:ext cx="329921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703" tIns="0" rIns="12470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CONTRACTS</a:t>
          </a:r>
        </a:p>
      </dsp:txBody>
      <dsp:txXfrm>
        <a:off x="254392" y="5189208"/>
        <a:ext cx="3261750" cy="346292"/>
      </dsp:txXfrm>
    </dsp:sp>
    <dsp:sp modelId="{CD9091C9-7D3D-4BFB-8D37-4F72E1C00B81}">
      <dsp:nvSpPr>
        <dsp:cNvPr id="0" name=""/>
        <dsp:cNvSpPr/>
      </dsp:nvSpPr>
      <dsp:spPr>
        <a:xfrm>
          <a:off x="0" y="6382009"/>
          <a:ext cx="4713169" cy="757575"/>
        </a:xfrm>
        <a:prstGeom prst="rect">
          <a:avLst/>
        </a:prstGeom>
        <a:solidFill>
          <a:srgbClr val="D9F4BE">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5794" tIns="270764" rIns="365794"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solidFill>
                <a:schemeClr val="accent1">
                  <a:lumMod val="50000"/>
                </a:schemeClr>
              </a:solidFill>
              <a:latin typeface="Times New Roman" panose="02020603050405020304" pitchFamily="18" charset="0"/>
              <a:cs typeface="Times New Roman" panose="02020603050405020304" pitchFamily="18" charset="0"/>
            </a:rPr>
            <a:t>$29.80M</a:t>
          </a:r>
        </a:p>
      </dsp:txBody>
      <dsp:txXfrm>
        <a:off x="0" y="6382009"/>
        <a:ext cx="4713169" cy="757575"/>
      </dsp:txXfrm>
    </dsp:sp>
    <dsp:sp modelId="{B67A2202-8AD2-4377-9A10-FBC640DE462D}">
      <dsp:nvSpPr>
        <dsp:cNvPr id="0" name=""/>
        <dsp:cNvSpPr/>
      </dsp:nvSpPr>
      <dsp:spPr>
        <a:xfrm>
          <a:off x="235658" y="6190129"/>
          <a:ext cx="329921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703" tIns="0" rIns="12470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SALARIES</a:t>
          </a:r>
          <a:r>
            <a:rPr lang="en-US" sz="2400" kern="1200" dirty="0">
              <a:latin typeface="Times New Roman" panose="02020603050405020304" pitchFamily="18" charset="0"/>
              <a:cs typeface="Times New Roman" panose="02020603050405020304" pitchFamily="18" charset="0"/>
            </a:rPr>
            <a:t> </a:t>
          </a:r>
        </a:p>
      </dsp:txBody>
      <dsp:txXfrm>
        <a:off x="254392" y="6208863"/>
        <a:ext cx="3261750" cy="346292"/>
      </dsp:txXfrm>
    </dsp:sp>
    <dsp:sp modelId="{FF002A97-ABA9-4C68-AE01-0AE1592BA6C8}">
      <dsp:nvSpPr>
        <dsp:cNvPr id="0" name=""/>
        <dsp:cNvSpPr/>
      </dsp:nvSpPr>
      <dsp:spPr>
        <a:xfrm>
          <a:off x="0" y="7401664"/>
          <a:ext cx="4713169" cy="757575"/>
        </a:xfrm>
        <a:prstGeom prst="rect">
          <a:avLst/>
        </a:prstGeom>
        <a:solidFill>
          <a:srgbClr val="D9F4BE">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5794" tIns="270764" rIns="365794"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solidFill>
                <a:schemeClr val="accent1">
                  <a:lumMod val="50000"/>
                </a:schemeClr>
              </a:solidFill>
              <a:latin typeface="Times New Roman" panose="02020603050405020304" pitchFamily="18" charset="0"/>
              <a:cs typeface="Times New Roman" panose="02020603050405020304" pitchFamily="18" charset="0"/>
            </a:rPr>
            <a:t>$2.08M</a:t>
          </a:r>
        </a:p>
      </dsp:txBody>
      <dsp:txXfrm>
        <a:off x="0" y="7401664"/>
        <a:ext cx="4713169" cy="757575"/>
      </dsp:txXfrm>
    </dsp:sp>
    <dsp:sp modelId="{15289BD7-6769-4FAD-B9BD-63D22BD254D2}">
      <dsp:nvSpPr>
        <dsp:cNvPr id="0" name=""/>
        <dsp:cNvSpPr/>
      </dsp:nvSpPr>
      <dsp:spPr>
        <a:xfrm>
          <a:off x="235658" y="7209784"/>
          <a:ext cx="329921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703" tIns="0" rIns="12470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OTHER</a:t>
          </a:r>
        </a:p>
      </dsp:txBody>
      <dsp:txXfrm>
        <a:off x="254392" y="7228518"/>
        <a:ext cx="3261750"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CD457-3732-4EDF-9E51-BEECCA418CDA}">
      <dsp:nvSpPr>
        <dsp:cNvPr id="0" name=""/>
        <dsp:cNvSpPr/>
      </dsp:nvSpPr>
      <dsp:spPr>
        <a:xfrm>
          <a:off x="0" y="896"/>
          <a:ext cx="101546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CE86BC-F355-496B-932C-6B219CEDC802}">
      <dsp:nvSpPr>
        <dsp:cNvPr id="0" name=""/>
        <dsp:cNvSpPr/>
      </dsp:nvSpPr>
      <dsp:spPr>
        <a:xfrm>
          <a:off x="0" y="896"/>
          <a:ext cx="10154653" cy="104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Georgia" panose="02040502050405020303" pitchFamily="18" charset="0"/>
            </a:rPr>
            <a:t>Grant Application &amp; Award Cycle </a:t>
          </a:r>
        </a:p>
      </dsp:txBody>
      <dsp:txXfrm>
        <a:off x="0" y="896"/>
        <a:ext cx="10154653" cy="1049126"/>
      </dsp:txXfrm>
    </dsp:sp>
    <dsp:sp modelId="{7F704579-5137-4107-9E91-A7C348982E79}">
      <dsp:nvSpPr>
        <dsp:cNvPr id="0" name=""/>
        <dsp:cNvSpPr/>
      </dsp:nvSpPr>
      <dsp:spPr>
        <a:xfrm>
          <a:off x="0" y="1050023"/>
          <a:ext cx="101546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26F548-E46D-4EE8-8BC6-3EADF8181599}">
      <dsp:nvSpPr>
        <dsp:cNvPr id="0" name=""/>
        <dsp:cNvSpPr/>
      </dsp:nvSpPr>
      <dsp:spPr>
        <a:xfrm>
          <a:off x="0" y="1050023"/>
          <a:ext cx="10154653" cy="104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Georgia" panose="02040502050405020303" pitchFamily="18" charset="0"/>
            </a:rPr>
            <a:t>Grant Compliance</a:t>
          </a:r>
        </a:p>
      </dsp:txBody>
      <dsp:txXfrm>
        <a:off x="0" y="1050023"/>
        <a:ext cx="10154653" cy="1049126"/>
      </dsp:txXfrm>
    </dsp:sp>
    <dsp:sp modelId="{7F440E24-91A2-4013-AA2A-F89B97A166B2}">
      <dsp:nvSpPr>
        <dsp:cNvPr id="0" name=""/>
        <dsp:cNvSpPr/>
      </dsp:nvSpPr>
      <dsp:spPr>
        <a:xfrm>
          <a:off x="0" y="2099150"/>
          <a:ext cx="101546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D1875E-0586-47E0-8BBB-FDD5135834EE}">
      <dsp:nvSpPr>
        <dsp:cNvPr id="0" name=""/>
        <dsp:cNvSpPr/>
      </dsp:nvSpPr>
      <dsp:spPr>
        <a:xfrm>
          <a:off x="0" y="2099150"/>
          <a:ext cx="10154653" cy="104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Georgia" panose="02040502050405020303" pitchFamily="18" charset="0"/>
            </a:rPr>
            <a:t>Other Forthcoming Grants</a:t>
          </a:r>
        </a:p>
      </dsp:txBody>
      <dsp:txXfrm>
        <a:off x="0" y="2099150"/>
        <a:ext cx="10154653" cy="1049126"/>
      </dsp:txXfrm>
    </dsp:sp>
    <dsp:sp modelId="{BEFE4A95-AFB8-4BCF-9CF7-67C9256A1277}">
      <dsp:nvSpPr>
        <dsp:cNvPr id="0" name=""/>
        <dsp:cNvSpPr/>
      </dsp:nvSpPr>
      <dsp:spPr>
        <a:xfrm>
          <a:off x="0" y="3148277"/>
          <a:ext cx="101546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4EB24-0AF4-4FF3-8D59-8CC9B34E8FAD}">
      <dsp:nvSpPr>
        <dsp:cNvPr id="0" name=""/>
        <dsp:cNvSpPr/>
      </dsp:nvSpPr>
      <dsp:spPr>
        <a:xfrm>
          <a:off x="0" y="3148277"/>
          <a:ext cx="10154653" cy="104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US" sz="4800" kern="1200" dirty="0"/>
        </a:p>
      </dsp:txBody>
      <dsp:txXfrm>
        <a:off x="0" y="3148277"/>
        <a:ext cx="10154653" cy="1049126"/>
      </dsp:txXfrm>
    </dsp:sp>
    <dsp:sp modelId="{FE98856D-4267-4E49-86EB-CDAA6A6EC9EF}">
      <dsp:nvSpPr>
        <dsp:cNvPr id="0" name=""/>
        <dsp:cNvSpPr/>
      </dsp:nvSpPr>
      <dsp:spPr>
        <a:xfrm>
          <a:off x="0" y="4197403"/>
          <a:ext cx="101546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67DE7-BBA3-4B0A-9BC6-740CB0A090CE}">
      <dsp:nvSpPr>
        <dsp:cNvPr id="0" name=""/>
        <dsp:cNvSpPr/>
      </dsp:nvSpPr>
      <dsp:spPr>
        <a:xfrm>
          <a:off x="0" y="4197403"/>
          <a:ext cx="10154653" cy="104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US" sz="4800" kern="1200" dirty="0"/>
        </a:p>
      </dsp:txBody>
      <dsp:txXfrm>
        <a:off x="0" y="4197403"/>
        <a:ext cx="10154653" cy="1049126"/>
      </dsp:txXfrm>
    </dsp:sp>
    <dsp:sp modelId="{1078C69B-E62D-4DAC-82EC-EC80B5A411BD}">
      <dsp:nvSpPr>
        <dsp:cNvPr id="0" name=""/>
        <dsp:cNvSpPr/>
      </dsp:nvSpPr>
      <dsp:spPr>
        <a:xfrm>
          <a:off x="0" y="5246530"/>
          <a:ext cx="101546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3E7D4-C3D7-4440-A3F4-A4DB02CF6EBE}">
      <dsp:nvSpPr>
        <dsp:cNvPr id="0" name=""/>
        <dsp:cNvSpPr/>
      </dsp:nvSpPr>
      <dsp:spPr>
        <a:xfrm>
          <a:off x="0" y="5246530"/>
          <a:ext cx="10154653" cy="104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US" sz="4800" kern="1200" dirty="0"/>
        </a:p>
      </dsp:txBody>
      <dsp:txXfrm>
        <a:off x="0" y="5246530"/>
        <a:ext cx="10154653" cy="1049126"/>
      </dsp:txXfrm>
    </dsp:sp>
    <dsp:sp modelId="{6A96662B-2D28-48CA-B584-552D88683105}">
      <dsp:nvSpPr>
        <dsp:cNvPr id="0" name=""/>
        <dsp:cNvSpPr/>
      </dsp:nvSpPr>
      <dsp:spPr>
        <a:xfrm>
          <a:off x="0" y="6295657"/>
          <a:ext cx="101546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F65ED-46BA-49C0-B3A5-C02E322B02A8}">
      <dsp:nvSpPr>
        <dsp:cNvPr id="0" name=""/>
        <dsp:cNvSpPr/>
      </dsp:nvSpPr>
      <dsp:spPr>
        <a:xfrm>
          <a:off x="0" y="6295657"/>
          <a:ext cx="10154653" cy="104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US" sz="4800" kern="1200" dirty="0"/>
        </a:p>
      </dsp:txBody>
      <dsp:txXfrm>
        <a:off x="0" y="6295657"/>
        <a:ext cx="10154653" cy="1049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8CA55-2620-4026-BA4D-B6BC4BBA3163}">
      <dsp:nvSpPr>
        <dsp:cNvPr id="0" name=""/>
        <dsp:cNvSpPr/>
      </dsp:nvSpPr>
      <dsp:spPr>
        <a:xfrm>
          <a:off x="0" y="354661"/>
          <a:ext cx="9372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5DB855-0393-4E2C-85CD-34BE8200E4BA}">
      <dsp:nvSpPr>
        <dsp:cNvPr id="0" name=""/>
        <dsp:cNvSpPr/>
      </dsp:nvSpPr>
      <dsp:spPr>
        <a:xfrm>
          <a:off x="468630" y="421"/>
          <a:ext cx="65608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1066800">
            <a:lnSpc>
              <a:spcPct val="90000"/>
            </a:lnSpc>
            <a:spcBef>
              <a:spcPct val="0"/>
            </a:spcBef>
            <a:spcAft>
              <a:spcPct val="35000"/>
            </a:spcAft>
            <a:buNone/>
          </a:pPr>
          <a:r>
            <a:rPr lang="en-US" sz="2400" kern="1200" dirty="0"/>
            <a:t>Notification of grant opportunity </a:t>
          </a:r>
        </a:p>
      </dsp:txBody>
      <dsp:txXfrm>
        <a:off x="503215" y="35006"/>
        <a:ext cx="6491650" cy="639310"/>
      </dsp:txXfrm>
    </dsp:sp>
    <dsp:sp modelId="{259C8ED4-B8E6-4FE8-9EA8-52ABCC67F857}">
      <dsp:nvSpPr>
        <dsp:cNvPr id="0" name=""/>
        <dsp:cNvSpPr/>
      </dsp:nvSpPr>
      <dsp:spPr>
        <a:xfrm>
          <a:off x="0" y="1443301"/>
          <a:ext cx="9372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9D866C-9F7C-4533-B5F1-E8B3B19EEDB5}">
      <dsp:nvSpPr>
        <dsp:cNvPr id="0" name=""/>
        <dsp:cNvSpPr/>
      </dsp:nvSpPr>
      <dsp:spPr>
        <a:xfrm>
          <a:off x="468630" y="1089061"/>
          <a:ext cx="65608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1066800">
            <a:lnSpc>
              <a:spcPct val="90000"/>
            </a:lnSpc>
            <a:spcBef>
              <a:spcPct val="0"/>
            </a:spcBef>
            <a:spcAft>
              <a:spcPct val="35000"/>
            </a:spcAft>
            <a:buNone/>
          </a:pPr>
          <a:r>
            <a:rPr lang="en-US" sz="2400" kern="1200" dirty="0"/>
            <a:t>Complete draft proposal/budget</a:t>
          </a:r>
        </a:p>
      </dsp:txBody>
      <dsp:txXfrm>
        <a:off x="503215" y="1123646"/>
        <a:ext cx="6491650" cy="639310"/>
      </dsp:txXfrm>
    </dsp:sp>
    <dsp:sp modelId="{96D53EA4-2250-409F-B70C-5F30DEF23A14}">
      <dsp:nvSpPr>
        <dsp:cNvPr id="0" name=""/>
        <dsp:cNvSpPr/>
      </dsp:nvSpPr>
      <dsp:spPr>
        <a:xfrm>
          <a:off x="0" y="2531941"/>
          <a:ext cx="9372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F59EC-9E5A-4243-A20E-7307D79A7E64}">
      <dsp:nvSpPr>
        <dsp:cNvPr id="0" name=""/>
        <dsp:cNvSpPr/>
      </dsp:nvSpPr>
      <dsp:spPr>
        <a:xfrm>
          <a:off x="468630" y="2177701"/>
          <a:ext cx="65608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1066800">
            <a:lnSpc>
              <a:spcPct val="90000"/>
            </a:lnSpc>
            <a:spcBef>
              <a:spcPct val="0"/>
            </a:spcBef>
            <a:spcAft>
              <a:spcPct val="35000"/>
            </a:spcAft>
            <a:buNone/>
          </a:pPr>
          <a:r>
            <a:rPr lang="en-US" sz="2400" kern="1200" dirty="0"/>
            <a:t>Review for submission </a:t>
          </a:r>
        </a:p>
      </dsp:txBody>
      <dsp:txXfrm>
        <a:off x="503215" y="2212286"/>
        <a:ext cx="6491650" cy="639310"/>
      </dsp:txXfrm>
    </dsp:sp>
    <dsp:sp modelId="{6E69D85D-F501-4BB4-B647-0B5C9DBDDA7A}">
      <dsp:nvSpPr>
        <dsp:cNvPr id="0" name=""/>
        <dsp:cNvSpPr/>
      </dsp:nvSpPr>
      <dsp:spPr>
        <a:xfrm>
          <a:off x="0" y="3620581"/>
          <a:ext cx="9372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1D314A-5AC1-49B2-82AD-9D18936BAC48}">
      <dsp:nvSpPr>
        <dsp:cNvPr id="0" name=""/>
        <dsp:cNvSpPr/>
      </dsp:nvSpPr>
      <dsp:spPr>
        <a:xfrm>
          <a:off x="468630" y="3266341"/>
          <a:ext cx="65608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1066800">
            <a:lnSpc>
              <a:spcPct val="90000"/>
            </a:lnSpc>
            <a:spcBef>
              <a:spcPct val="0"/>
            </a:spcBef>
            <a:spcAft>
              <a:spcPct val="35000"/>
            </a:spcAft>
            <a:buNone/>
          </a:pPr>
          <a:r>
            <a:rPr lang="en-US" sz="2400" kern="1200" dirty="0"/>
            <a:t>Submit final application </a:t>
          </a:r>
        </a:p>
      </dsp:txBody>
      <dsp:txXfrm>
        <a:off x="503215" y="3300926"/>
        <a:ext cx="6491650" cy="639310"/>
      </dsp:txXfrm>
    </dsp:sp>
    <dsp:sp modelId="{6E01D85D-9501-4FF5-AD71-0CA0BE82A433}">
      <dsp:nvSpPr>
        <dsp:cNvPr id="0" name=""/>
        <dsp:cNvSpPr/>
      </dsp:nvSpPr>
      <dsp:spPr>
        <a:xfrm>
          <a:off x="0" y="4709221"/>
          <a:ext cx="9372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A7590-532C-417F-923D-7F725D81D581}">
      <dsp:nvSpPr>
        <dsp:cNvPr id="0" name=""/>
        <dsp:cNvSpPr/>
      </dsp:nvSpPr>
      <dsp:spPr>
        <a:xfrm>
          <a:off x="468630" y="4354981"/>
          <a:ext cx="65608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1066800">
            <a:lnSpc>
              <a:spcPct val="90000"/>
            </a:lnSpc>
            <a:spcBef>
              <a:spcPct val="0"/>
            </a:spcBef>
            <a:spcAft>
              <a:spcPct val="35000"/>
            </a:spcAft>
            <a:buNone/>
          </a:pPr>
          <a:r>
            <a:rPr lang="en-US" sz="2400" kern="1200" dirty="0"/>
            <a:t>Award Approval &amp; Acceptance </a:t>
          </a:r>
        </a:p>
      </dsp:txBody>
      <dsp:txXfrm>
        <a:off x="503215" y="4389566"/>
        <a:ext cx="6491650" cy="639310"/>
      </dsp:txXfrm>
    </dsp:sp>
    <dsp:sp modelId="{4FC4676D-FD54-48E7-9D98-FB5F92838CF1}">
      <dsp:nvSpPr>
        <dsp:cNvPr id="0" name=""/>
        <dsp:cNvSpPr/>
      </dsp:nvSpPr>
      <dsp:spPr>
        <a:xfrm>
          <a:off x="0" y="5797861"/>
          <a:ext cx="9372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4BF997-AF47-44D3-92F5-1D4B7C5A8D0F}">
      <dsp:nvSpPr>
        <dsp:cNvPr id="0" name=""/>
        <dsp:cNvSpPr/>
      </dsp:nvSpPr>
      <dsp:spPr>
        <a:xfrm>
          <a:off x="468630" y="5443621"/>
          <a:ext cx="65608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1066800">
            <a:lnSpc>
              <a:spcPct val="90000"/>
            </a:lnSpc>
            <a:spcBef>
              <a:spcPct val="0"/>
            </a:spcBef>
            <a:spcAft>
              <a:spcPct val="35000"/>
            </a:spcAft>
            <a:buNone/>
          </a:pPr>
          <a:r>
            <a:rPr lang="en-US" sz="2400" kern="1200" dirty="0"/>
            <a:t>Review Conditions </a:t>
          </a:r>
        </a:p>
      </dsp:txBody>
      <dsp:txXfrm>
        <a:off x="503215" y="5478206"/>
        <a:ext cx="6491650" cy="639310"/>
      </dsp:txXfrm>
    </dsp:sp>
    <dsp:sp modelId="{6B1A534F-8898-49E7-B582-CD846F6D7F55}">
      <dsp:nvSpPr>
        <dsp:cNvPr id="0" name=""/>
        <dsp:cNvSpPr/>
      </dsp:nvSpPr>
      <dsp:spPr>
        <a:xfrm>
          <a:off x="0" y="6886501"/>
          <a:ext cx="9372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936A08-2E7C-44CC-A6E3-D790F396C538}">
      <dsp:nvSpPr>
        <dsp:cNvPr id="0" name=""/>
        <dsp:cNvSpPr/>
      </dsp:nvSpPr>
      <dsp:spPr>
        <a:xfrm>
          <a:off x="468630" y="6532261"/>
          <a:ext cx="65608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1066800">
            <a:lnSpc>
              <a:spcPct val="90000"/>
            </a:lnSpc>
            <a:spcBef>
              <a:spcPct val="0"/>
            </a:spcBef>
            <a:spcAft>
              <a:spcPct val="35000"/>
            </a:spcAft>
            <a:buNone/>
          </a:pPr>
          <a:r>
            <a:rPr lang="en-US" sz="2400" kern="1200" dirty="0"/>
            <a:t>Management of the Grant </a:t>
          </a:r>
        </a:p>
      </dsp:txBody>
      <dsp:txXfrm>
        <a:off x="503215" y="6566846"/>
        <a:ext cx="6491650" cy="639310"/>
      </dsp:txXfrm>
    </dsp:sp>
    <dsp:sp modelId="{329C7909-1733-48F1-9CAA-1304BC20A483}">
      <dsp:nvSpPr>
        <dsp:cNvPr id="0" name=""/>
        <dsp:cNvSpPr/>
      </dsp:nvSpPr>
      <dsp:spPr>
        <a:xfrm>
          <a:off x="0" y="7975141"/>
          <a:ext cx="9372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307856-6114-4821-B933-D41F14ED998F}">
      <dsp:nvSpPr>
        <dsp:cNvPr id="0" name=""/>
        <dsp:cNvSpPr/>
      </dsp:nvSpPr>
      <dsp:spPr>
        <a:xfrm>
          <a:off x="468630" y="7620901"/>
          <a:ext cx="65608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983" tIns="0" rIns="247983" bIns="0" numCol="1" spcCol="1270" anchor="ctr" anchorCtr="0">
          <a:noAutofit/>
        </a:bodyPr>
        <a:lstStyle/>
        <a:p>
          <a:pPr marL="0" lvl="0" indent="0" algn="l" defTabSz="1066800">
            <a:lnSpc>
              <a:spcPct val="90000"/>
            </a:lnSpc>
            <a:spcBef>
              <a:spcPct val="0"/>
            </a:spcBef>
            <a:spcAft>
              <a:spcPct val="35000"/>
            </a:spcAft>
            <a:buNone/>
          </a:pPr>
          <a:r>
            <a:rPr lang="en-US" sz="2400" kern="1200" dirty="0"/>
            <a:t>Closeout </a:t>
          </a:r>
        </a:p>
      </dsp:txBody>
      <dsp:txXfrm>
        <a:off x="503215" y="7655486"/>
        <a:ext cx="649165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0.21448</cdr:x>
      <cdr:y>0.14318</cdr:y>
    </cdr:from>
    <cdr:to>
      <cdr:x>0.73113</cdr:x>
      <cdr:y>0.84038</cdr:y>
    </cdr:to>
    <cdr:sp macro="" textlink="">
      <cdr:nvSpPr>
        <cdr:cNvPr id="2" name="TextBox 1"/>
        <cdr:cNvSpPr txBox="1"/>
      </cdr:nvSpPr>
      <cdr:spPr>
        <a:xfrm xmlns:a="http://schemas.openxmlformats.org/drawingml/2006/main">
          <a:off x="1192068" y="624850"/>
          <a:ext cx="2871519" cy="30426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a:solidFill>
                <a:schemeClr val="bg1"/>
              </a:solidFill>
              <a:latin typeface="Times New Roman" panose="02020603050405020304" pitchFamily="18" charset="0"/>
              <a:cs typeface="Times New Roman" panose="02020603050405020304" pitchFamily="18" charset="0"/>
            </a:rPr>
            <a:t>ACTIVE GRANT FUNDS</a:t>
          </a:r>
        </a:p>
        <a:p xmlns:a="http://schemas.openxmlformats.org/drawingml/2006/main">
          <a:pPr algn="ctr"/>
          <a:endParaRPr lang="en-US" sz="1800" b="1" dirty="0">
            <a:solidFill>
              <a:schemeClr val="bg1"/>
            </a:solidFill>
            <a:latin typeface="Times New Roman" panose="02020603050405020304" pitchFamily="18" charset="0"/>
            <a:cs typeface="Times New Roman" panose="02020603050405020304" pitchFamily="18" charset="0"/>
          </a:endParaRPr>
        </a:p>
        <a:p xmlns:a="http://schemas.openxmlformats.org/drawingml/2006/main">
          <a:pPr algn="ctr"/>
          <a:r>
            <a:rPr lang="en-US" sz="3200" b="1" dirty="0">
              <a:solidFill>
                <a:schemeClr val="bg1"/>
              </a:solidFill>
              <a:latin typeface="Times New Roman" panose="02020603050405020304" pitchFamily="18" charset="0"/>
              <a:cs typeface="Times New Roman" panose="02020603050405020304" pitchFamily="18" charset="0"/>
            </a:rPr>
            <a:t>$70.67 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9E173-DD5F-417F-A20B-CC50261AD8CC}"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5AFFA-7336-4F7C-A7D0-3600B15279AF}" type="slidenum">
              <a:rPr lang="en-US" smtClean="0"/>
              <a:t>‹#›</a:t>
            </a:fld>
            <a:endParaRPr lang="en-US"/>
          </a:p>
        </p:txBody>
      </p:sp>
    </p:spTree>
    <p:extLst>
      <p:ext uri="{BB962C8B-B14F-4D97-AF65-F5344CB8AC3E}">
        <p14:creationId xmlns:p14="http://schemas.microsoft.com/office/powerpoint/2010/main" val="4205408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E15AFFA-7336-4F7C-A7D0-3600B15279AF}" type="slidenum">
              <a:rPr lang="en-US" smtClean="0"/>
              <a:t>3</a:t>
            </a:fld>
            <a:endParaRPr lang="en-US"/>
          </a:p>
        </p:txBody>
      </p:sp>
    </p:spTree>
    <p:extLst>
      <p:ext uri="{BB962C8B-B14F-4D97-AF65-F5344CB8AC3E}">
        <p14:creationId xmlns:p14="http://schemas.microsoft.com/office/powerpoint/2010/main" val="2298418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22</a:t>
            </a:fld>
            <a:endParaRPr lang="en-US"/>
          </a:p>
        </p:txBody>
      </p:sp>
    </p:spTree>
    <p:extLst>
      <p:ext uri="{BB962C8B-B14F-4D97-AF65-F5344CB8AC3E}">
        <p14:creationId xmlns:p14="http://schemas.microsoft.com/office/powerpoint/2010/main" val="239344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23</a:t>
            </a:fld>
            <a:endParaRPr lang="en-US"/>
          </a:p>
        </p:txBody>
      </p:sp>
    </p:spTree>
    <p:extLst>
      <p:ext uri="{BB962C8B-B14F-4D97-AF65-F5344CB8AC3E}">
        <p14:creationId xmlns:p14="http://schemas.microsoft.com/office/powerpoint/2010/main" val="329886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24</a:t>
            </a:fld>
            <a:endParaRPr lang="en-US"/>
          </a:p>
        </p:txBody>
      </p:sp>
    </p:spTree>
    <p:extLst>
      <p:ext uri="{BB962C8B-B14F-4D97-AF65-F5344CB8AC3E}">
        <p14:creationId xmlns:p14="http://schemas.microsoft.com/office/powerpoint/2010/main" val="2914896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25</a:t>
            </a:fld>
            <a:endParaRPr lang="en-US"/>
          </a:p>
        </p:txBody>
      </p:sp>
    </p:spTree>
    <p:extLst>
      <p:ext uri="{BB962C8B-B14F-4D97-AF65-F5344CB8AC3E}">
        <p14:creationId xmlns:p14="http://schemas.microsoft.com/office/powerpoint/2010/main" val="310233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26</a:t>
            </a:fld>
            <a:endParaRPr lang="en-US"/>
          </a:p>
        </p:txBody>
      </p:sp>
    </p:spTree>
    <p:extLst>
      <p:ext uri="{BB962C8B-B14F-4D97-AF65-F5344CB8AC3E}">
        <p14:creationId xmlns:p14="http://schemas.microsoft.com/office/powerpoint/2010/main" val="3764245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27</a:t>
            </a:fld>
            <a:endParaRPr lang="en-US"/>
          </a:p>
        </p:txBody>
      </p:sp>
    </p:spTree>
    <p:extLst>
      <p:ext uri="{BB962C8B-B14F-4D97-AF65-F5344CB8AC3E}">
        <p14:creationId xmlns:p14="http://schemas.microsoft.com/office/powerpoint/2010/main" val="703289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28</a:t>
            </a:fld>
            <a:endParaRPr lang="en-US"/>
          </a:p>
        </p:txBody>
      </p:sp>
    </p:spTree>
    <p:extLst>
      <p:ext uri="{BB962C8B-B14F-4D97-AF65-F5344CB8AC3E}">
        <p14:creationId xmlns:p14="http://schemas.microsoft.com/office/powerpoint/2010/main" val="14288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29</a:t>
            </a:fld>
            <a:endParaRPr lang="en-US"/>
          </a:p>
        </p:txBody>
      </p:sp>
    </p:spTree>
    <p:extLst>
      <p:ext uri="{BB962C8B-B14F-4D97-AF65-F5344CB8AC3E}">
        <p14:creationId xmlns:p14="http://schemas.microsoft.com/office/powerpoint/2010/main" val="3980507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30</a:t>
            </a:fld>
            <a:endParaRPr lang="en-US"/>
          </a:p>
        </p:txBody>
      </p:sp>
    </p:spTree>
    <p:extLst>
      <p:ext uri="{BB962C8B-B14F-4D97-AF65-F5344CB8AC3E}">
        <p14:creationId xmlns:p14="http://schemas.microsoft.com/office/powerpoint/2010/main" val="4061374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31</a:t>
            </a:fld>
            <a:endParaRPr lang="en-US"/>
          </a:p>
        </p:txBody>
      </p:sp>
    </p:spTree>
    <p:extLst>
      <p:ext uri="{BB962C8B-B14F-4D97-AF65-F5344CB8AC3E}">
        <p14:creationId xmlns:p14="http://schemas.microsoft.com/office/powerpoint/2010/main" val="87005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9</a:t>
            </a:fld>
            <a:endParaRPr lang="en-US"/>
          </a:p>
        </p:txBody>
      </p:sp>
    </p:spTree>
    <p:extLst>
      <p:ext uri="{BB962C8B-B14F-4D97-AF65-F5344CB8AC3E}">
        <p14:creationId xmlns:p14="http://schemas.microsoft.com/office/powerpoint/2010/main" val="1805624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32</a:t>
            </a:fld>
            <a:endParaRPr lang="en-US"/>
          </a:p>
        </p:txBody>
      </p:sp>
    </p:spTree>
    <p:extLst>
      <p:ext uri="{BB962C8B-B14F-4D97-AF65-F5344CB8AC3E}">
        <p14:creationId xmlns:p14="http://schemas.microsoft.com/office/powerpoint/2010/main" val="3600740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33</a:t>
            </a:fld>
            <a:endParaRPr lang="en-US"/>
          </a:p>
        </p:txBody>
      </p:sp>
    </p:spTree>
    <p:extLst>
      <p:ext uri="{BB962C8B-B14F-4D97-AF65-F5344CB8AC3E}">
        <p14:creationId xmlns:p14="http://schemas.microsoft.com/office/powerpoint/2010/main" val="157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11</a:t>
            </a:fld>
            <a:endParaRPr lang="en-US"/>
          </a:p>
        </p:txBody>
      </p:sp>
    </p:spTree>
    <p:extLst>
      <p:ext uri="{BB962C8B-B14F-4D97-AF65-F5344CB8AC3E}">
        <p14:creationId xmlns:p14="http://schemas.microsoft.com/office/powerpoint/2010/main" val="189919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12</a:t>
            </a:fld>
            <a:endParaRPr lang="en-US"/>
          </a:p>
        </p:txBody>
      </p:sp>
    </p:spTree>
    <p:extLst>
      <p:ext uri="{BB962C8B-B14F-4D97-AF65-F5344CB8AC3E}">
        <p14:creationId xmlns:p14="http://schemas.microsoft.com/office/powerpoint/2010/main" val="353568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13</a:t>
            </a:fld>
            <a:endParaRPr lang="en-US"/>
          </a:p>
        </p:txBody>
      </p:sp>
    </p:spTree>
    <p:extLst>
      <p:ext uri="{BB962C8B-B14F-4D97-AF65-F5344CB8AC3E}">
        <p14:creationId xmlns:p14="http://schemas.microsoft.com/office/powerpoint/2010/main" val="421327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14</a:t>
            </a:fld>
            <a:endParaRPr lang="en-US"/>
          </a:p>
        </p:txBody>
      </p:sp>
    </p:spTree>
    <p:extLst>
      <p:ext uri="{BB962C8B-B14F-4D97-AF65-F5344CB8AC3E}">
        <p14:creationId xmlns:p14="http://schemas.microsoft.com/office/powerpoint/2010/main" val="198268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16</a:t>
            </a:fld>
            <a:endParaRPr lang="en-US"/>
          </a:p>
        </p:txBody>
      </p:sp>
    </p:spTree>
    <p:extLst>
      <p:ext uri="{BB962C8B-B14F-4D97-AF65-F5344CB8AC3E}">
        <p14:creationId xmlns:p14="http://schemas.microsoft.com/office/powerpoint/2010/main" val="228962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20</a:t>
            </a:fld>
            <a:endParaRPr lang="en-US"/>
          </a:p>
        </p:txBody>
      </p:sp>
    </p:spTree>
    <p:extLst>
      <p:ext uri="{BB962C8B-B14F-4D97-AF65-F5344CB8AC3E}">
        <p14:creationId xmlns:p14="http://schemas.microsoft.com/office/powerpoint/2010/main" val="3364967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5AFFA-7336-4F7C-A7D0-3600B15279AF}" type="slidenum">
              <a:rPr lang="en-US" smtClean="0"/>
              <a:t>21</a:t>
            </a:fld>
            <a:endParaRPr lang="en-US"/>
          </a:p>
        </p:txBody>
      </p:sp>
    </p:spTree>
    <p:extLst>
      <p:ext uri="{BB962C8B-B14F-4D97-AF65-F5344CB8AC3E}">
        <p14:creationId xmlns:p14="http://schemas.microsoft.com/office/powerpoint/2010/main" val="238876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81F047-6A2D-4FFA-AD89-5D38BD47D8AD}" type="datetime1">
              <a:rPr lang="en-US" smtClean="0"/>
              <a:t>4/19/2023</a:t>
            </a:fld>
            <a:endParaRPr lang="en-US"/>
          </a:p>
        </p:txBody>
      </p:sp>
      <p:sp>
        <p:nvSpPr>
          <p:cNvPr id="5" name="Footer Placeholder 4"/>
          <p:cNvSpPr>
            <a:spLocks noGrp="1"/>
          </p:cNvSpPr>
          <p:nvPr>
            <p:ph type="ftr" sz="quarter" idx="11"/>
          </p:nvPr>
        </p:nvSpPr>
        <p:spPr/>
        <p:txBody>
          <a:bodyPr/>
          <a:lstStyle/>
          <a:p>
            <a:r>
              <a:rPr lang="en-US"/>
              <a:t>HPD Budget &amp; Finance Grant Overview-PSHS Committee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F7E41E-7F64-405A-A656-3CAEA4EACF6B}" type="datetime1">
              <a:rPr lang="en-US" smtClean="0"/>
              <a:t>4/19/2023</a:t>
            </a:fld>
            <a:endParaRPr lang="en-US"/>
          </a:p>
        </p:txBody>
      </p:sp>
      <p:sp>
        <p:nvSpPr>
          <p:cNvPr id="5" name="Footer Placeholder 4"/>
          <p:cNvSpPr>
            <a:spLocks noGrp="1"/>
          </p:cNvSpPr>
          <p:nvPr>
            <p:ph type="ftr" sz="quarter" idx="11"/>
          </p:nvPr>
        </p:nvSpPr>
        <p:spPr/>
        <p:txBody>
          <a:bodyPr/>
          <a:lstStyle/>
          <a:p>
            <a:r>
              <a:rPr lang="en-US"/>
              <a:t>HPD Budget &amp; Finance Grant Overview-PSHS Committee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7ED16-DCB3-4C85-B166-118486D8E0EF}" type="datetime1">
              <a:rPr lang="en-US" smtClean="0"/>
              <a:t>4/19/2023</a:t>
            </a:fld>
            <a:endParaRPr lang="en-US"/>
          </a:p>
        </p:txBody>
      </p:sp>
      <p:sp>
        <p:nvSpPr>
          <p:cNvPr id="5" name="Footer Placeholder 4"/>
          <p:cNvSpPr>
            <a:spLocks noGrp="1"/>
          </p:cNvSpPr>
          <p:nvPr>
            <p:ph type="ftr" sz="quarter" idx="11"/>
          </p:nvPr>
        </p:nvSpPr>
        <p:spPr/>
        <p:txBody>
          <a:bodyPr/>
          <a:lstStyle/>
          <a:p>
            <a:r>
              <a:rPr lang="en-US"/>
              <a:t>HPD Budget &amp; Finance Grant Overview-PSHS Committee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AA4F05-E2E5-4741-8EBB-607430D7ACDC}" type="datetime1">
              <a:rPr lang="en-US" smtClean="0"/>
              <a:t>4/19/2023</a:t>
            </a:fld>
            <a:endParaRPr lang="en-US"/>
          </a:p>
        </p:txBody>
      </p:sp>
      <p:sp>
        <p:nvSpPr>
          <p:cNvPr id="5" name="Footer Placeholder 4"/>
          <p:cNvSpPr>
            <a:spLocks noGrp="1"/>
          </p:cNvSpPr>
          <p:nvPr>
            <p:ph type="ftr" sz="quarter" idx="11"/>
          </p:nvPr>
        </p:nvSpPr>
        <p:spPr/>
        <p:txBody>
          <a:bodyPr/>
          <a:lstStyle/>
          <a:p>
            <a:r>
              <a:rPr lang="en-US"/>
              <a:t>HPD Budget &amp; Finance Grant Overview-PSHS Committee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3D60D3-6060-4A0C-9FE5-62ADE03CA9F9}" type="datetime1">
              <a:rPr lang="en-US" smtClean="0"/>
              <a:t>4/19/2023</a:t>
            </a:fld>
            <a:endParaRPr lang="en-US"/>
          </a:p>
        </p:txBody>
      </p:sp>
      <p:sp>
        <p:nvSpPr>
          <p:cNvPr id="5" name="Footer Placeholder 4"/>
          <p:cNvSpPr>
            <a:spLocks noGrp="1"/>
          </p:cNvSpPr>
          <p:nvPr>
            <p:ph type="ftr" sz="quarter" idx="11"/>
          </p:nvPr>
        </p:nvSpPr>
        <p:spPr/>
        <p:txBody>
          <a:bodyPr/>
          <a:lstStyle/>
          <a:p>
            <a:r>
              <a:rPr lang="en-US"/>
              <a:t>HPD Budget &amp; Finance Grant Overview-PSHS Committee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B10CA-E0C5-4532-94A7-15AE676DF563}" type="datetime1">
              <a:rPr lang="en-US" smtClean="0"/>
              <a:t>4/19/2023</a:t>
            </a:fld>
            <a:endParaRPr lang="en-US"/>
          </a:p>
        </p:txBody>
      </p:sp>
      <p:sp>
        <p:nvSpPr>
          <p:cNvPr id="6" name="Footer Placeholder 5"/>
          <p:cNvSpPr>
            <a:spLocks noGrp="1"/>
          </p:cNvSpPr>
          <p:nvPr>
            <p:ph type="ftr" sz="quarter" idx="11"/>
          </p:nvPr>
        </p:nvSpPr>
        <p:spPr/>
        <p:txBody>
          <a:bodyPr/>
          <a:lstStyle/>
          <a:p>
            <a:r>
              <a:rPr lang="en-US"/>
              <a:t>HPD Budget &amp; Finance Grant Overview-PSHS Committee 2023</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CB52DE-2105-4490-8F28-E7CD7FD476EF}" type="datetime1">
              <a:rPr lang="en-US" smtClean="0"/>
              <a:t>4/19/2023</a:t>
            </a:fld>
            <a:endParaRPr lang="en-US"/>
          </a:p>
        </p:txBody>
      </p:sp>
      <p:sp>
        <p:nvSpPr>
          <p:cNvPr id="8" name="Footer Placeholder 7"/>
          <p:cNvSpPr>
            <a:spLocks noGrp="1"/>
          </p:cNvSpPr>
          <p:nvPr>
            <p:ph type="ftr" sz="quarter" idx="11"/>
          </p:nvPr>
        </p:nvSpPr>
        <p:spPr/>
        <p:txBody>
          <a:bodyPr/>
          <a:lstStyle/>
          <a:p>
            <a:r>
              <a:rPr lang="en-US"/>
              <a:t>HPD Budget &amp; Finance Grant Overview-PSHS Committee 2023</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A999C0-2135-4BD6-8175-9FDB37504A0F}" type="datetime1">
              <a:rPr lang="en-US" smtClean="0"/>
              <a:t>4/19/2023</a:t>
            </a:fld>
            <a:endParaRPr lang="en-US"/>
          </a:p>
        </p:txBody>
      </p:sp>
      <p:sp>
        <p:nvSpPr>
          <p:cNvPr id="4" name="Footer Placeholder 3"/>
          <p:cNvSpPr>
            <a:spLocks noGrp="1"/>
          </p:cNvSpPr>
          <p:nvPr>
            <p:ph type="ftr" sz="quarter" idx="11"/>
          </p:nvPr>
        </p:nvSpPr>
        <p:spPr/>
        <p:txBody>
          <a:bodyPr/>
          <a:lstStyle/>
          <a:p>
            <a:r>
              <a:rPr lang="en-US"/>
              <a:t>HPD Budget &amp; Finance Grant Overview-PSHS Committee 2023</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F286-024B-4E44-A41D-CCD85EC8A787}" type="datetime1">
              <a:rPr lang="en-US" smtClean="0"/>
              <a:t>4/19/2023</a:t>
            </a:fld>
            <a:endParaRPr lang="en-US"/>
          </a:p>
        </p:txBody>
      </p:sp>
      <p:sp>
        <p:nvSpPr>
          <p:cNvPr id="3" name="Footer Placeholder 2"/>
          <p:cNvSpPr>
            <a:spLocks noGrp="1"/>
          </p:cNvSpPr>
          <p:nvPr>
            <p:ph type="ftr" sz="quarter" idx="11"/>
          </p:nvPr>
        </p:nvSpPr>
        <p:spPr/>
        <p:txBody>
          <a:bodyPr/>
          <a:lstStyle/>
          <a:p>
            <a:r>
              <a:rPr lang="en-US"/>
              <a:t>HPD Budget &amp; Finance Grant Overview-PSHS Committee 2023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28321C-0010-4697-9251-8608998A8915}" type="datetime1">
              <a:rPr lang="en-US" smtClean="0"/>
              <a:t>4/19/2023</a:t>
            </a:fld>
            <a:endParaRPr lang="en-US"/>
          </a:p>
        </p:txBody>
      </p:sp>
      <p:sp>
        <p:nvSpPr>
          <p:cNvPr id="6" name="Footer Placeholder 5"/>
          <p:cNvSpPr>
            <a:spLocks noGrp="1"/>
          </p:cNvSpPr>
          <p:nvPr>
            <p:ph type="ftr" sz="quarter" idx="11"/>
          </p:nvPr>
        </p:nvSpPr>
        <p:spPr/>
        <p:txBody>
          <a:bodyPr/>
          <a:lstStyle/>
          <a:p>
            <a:r>
              <a:rPr lang="en-US"/>
              <a:t>HPD Budget &amp; Finance Grant Overview-PSHS Committee 2023</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DA1176-68CC-4778-BF6D-995F0B29623C}" type="datetime1">
              <a:rPr lang="en-US" smtClean="0"/>
              <a:t>4/19/2023</a:t>
            </a:fld>
            <a:endParaRPr lang="en-US"/>
          </a:p>
        </p:txBody>
      </p:sp>
      <p:sp>
        <p:nvSpPr>
          <p:cNvPr id="6" name="Footer Placeholder 5"/>
          <p:cNvSpPr>
            <a:spLocks noGrp="1"/>
          </p:cNvSpPr>
          <p:nvPr>
            <p:ph type="ftr" sz="quarter" idx="11"/>
          </p:nvPr>
        </p:nvSpPr>
        <p:spPr/>
        <p:txBody>
          <a:bodyPr/>
          <a:lstStyle/>
          <a:p>
            <a:r>
              <a:rPr lang="en-US"/>
              <a:t>HPD Budget &amp; Finance Grant Overview-PSHS Committee 2023</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45D10-3851-4E6C-8695-348ADA309587}" type="datetime1">
              <a:rPr lang="en-US" smtClean="0"/>
              <a:t>4/19/2023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HPD Budget &amp; Finance Grant Overview-PSHS Committee 2023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12"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3.svg"/><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png"/><Relationship Id="rId7" Type="http://schemas.openxmlformats.org/officeDocument/2006/relationships/diagramData" Target="../diagrams/data4.xml"/><Relationship Id="rId12"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microsoft.com/office/2007/relationships/diagramDrawing" Target="../diagrams/drawing4.xml"/><Relationship Id="rId5" Type="http://schemas.openxmlformats.org/officeDocument/2006/relationships/image" Target="../media/image4.png"/><Relationship Id="rId10" Type="http://schemas.openxmlformats.org/officeDocument/2006/relationships/diagramColors" Target="../diagrams/colors4.xml"/><Relationship Id="rId4" Type="http://schemas.openxmlformats.org/officeDocument/2006/relationships/image" Target="../media/image3.svg"/><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12"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sv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6.jpeg"/><Relationship Id="rId4" Type="http://schemas.openxmlformats.org/officeDocument/2006/relationships/image" Target="../media/image3.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chart" Target="../charts/chart1.xm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diagramQuickStyle" Target="../diagrams/quickStyle2.xml"/><Relationship Id="rId5" Type="http://schemas.openxmlformats.org/officeDocument/2006/relationships/image" Target="../media/image3.svg"/><Relationship Id="rId10" Type="http://schemas.openxmlformats.org/officeDocument/2006/relationships/diagramLayout" Target="../diagrams/layout2.xml"/><Relationship Id="rId4" Type="http://schemas.openxmlformats.org/officeDocument/2006/relationships/image" Target="../media/image2.png"/><Relationship Id="rId9" Type="http://schemas.openxmlformats.org/officeDocument/2006/relationships/diagramData" Target="../diagrams/data2.xml"/><Relationship Id="rId1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10" name="TextBox 2">
            <a:extLst>
              <a:ext uri="{FF2B5EF4-FFF2-40B4-BE49-F238E27FC236}">
                <a16:creationId xmlns:a16="http://schemas.microsoft.com/office/drawing/2014/main" id="{55DB3C21-FC4B-DB76-0630-A31633D863D0}"/>
              </a:ext>
            </a:extLst>
          </p:cNvPr>
          <p:cNvSpPr txBox="1"/>
          <p:nvPr/>
        </p:nvSpPr>
        <p:spPr>
          <a:xfrm>
            <a:off x="5040301" y="1916018"/>
            <a:ext cx="10861520" cy="1754326"/>
          </a:xfrm>
          <a:prstGeom prst="rect">
            <a:avLst/>
          </a:prstGeom>
        </p:spPr>
        <p:txBody>
          <a:bodyPr wrap="square" lIns="0" tIns="0" rIns="0" bIns="0" rtlCol="0" anchor="t">
            <a:spAutoFit/>
          </a:bodyPr>
          <a:lstStyle/>
          <a:p>
            <a:pPr algn="ctr"/>
            <a:r>
              <a:rPr lang="en-US" sz="6000" b="1" spc="-121" dirty="0">
                <a:solidFill>
                  <a:schemeClr val="tx2">
                    <a:lumMod val="75000"/>
                  </a:schemeClr>
                </a:solidFill>
                <a:latin typeface="Georgia" panose="02040502050405020303" pitchFamily="18" charset="0"/>
              </a:rPr>
              <a:t>Houston Police Department</a:t>
            </a:r>
          </a:p>
          <a:p>
            <a:pPr algn="ctr"/>
            <a:r>
              <a:rPr lang="en-US" sz="5400" b="1" spc="-121" dirty="0">
                <a:solidFill>
                  <a:schemeClr val="tx2">
                    <a:lumMod val="75000"/>
                  </a:schemeClr>
                </a:solidFill>
                <a:latin typeface="Georgia" panose="02040502050405020303" pitchFamily="18" charset="0"/>
              </a:rPr>
              <a:t>Office of Budget &amp; Finance</a:t>
            </a:r>
            <a:endParaRPr lang="en-US" sz="8000" b="1" spc="-121" dirty="0">
              <a:solidFill>
                <a:schemeClr val="tx2">
                  <a:lumMod val="75000"/>
                </a:schemeClr>
              </a:solidFill>
              <a:latin typeface="Georgia" panose="02040502050405020303" pitchFamily="18" charset="0"/>
            </a:endParaRPr>
          </a:p>
        </p:txBody>
      </p:sp>
      <p:sp>
        <p:nvSpPr>
          <p:cNvPr id="11" name="TextBox 9">
            <a:extLst>
              <a:ext uri="{FF2B5EF4-FFF2-40B4-BE49-F238E27FC236}">
                <a16:creationId xmlns:a16="http://schemas.microsoft.com/office/drawing/2014/main" id="{B4957ED7-9701-D97B-84A0-9C1DDCA6FFF0}"/>
              </a:ext>
            </a:extLst>
          </p:cNvPr>
          <p:cNvSpPr txBox="1"/>
          <p:nvPr/>
        </p:nvSpPr>
        <p:spPr>
          <a:xfrm>
            <a:off x="5448271" y="5997007"/>
            <a:ext cx="10045580" cy="927370"/>
          </a:xfrm>
          <a:prstGeom prst="rect">
            <a:avLst/>
          </a:prstGeom>
        </p:spPr>
        <p:txBody>
          <a:bodyPr wrap="square" lIns="0" tIns="0" rIns="0" bIns="0" rtlCol="0" anchor="t">
            <a:spAutoFit/>
          </a:bodyPr>
          <a:lstStyle/>
          <a:p>
            <a:pPr algn="ctr">
              <a:lnSpc>
                <a:spcPts val="3600"/>
              </a:lnSpc>
            </a:pPr>
            <a:r>
              <a:rPr lang="en-US" sz="3600" dirty="0">
                <a:solidFill>
                  <a:schemeClr val="tx2">
                    <a:lumMod val="75000"/>
                  </a:schemeClr>
                </a:solidFill>
                <a:latin typeface="Georgia Pro" panose="02040502050405020303" pitchFamily="18" charset="0"/>
              </a:rPr>
              <a:t>Public Safety and Homeland Security Committee </a:t>
            </a:r>
          </a:p>
          <a:p>
            <a:pPr algn="ctr">
              <a:lnSpc>
                <a:spcPts val="3600"/>
              </a:lnSpc>
            </a:pPr>
            <a:r>
              <a:rPr lang="en-US" sz="3600" dirty="0">
                <a:solidFill>
                  <a:schemeClr val="tx2">
                    <a:lumMod val="75000"/>
                  </a:schemeClr>
                </a:solidFill>
                <a:latin typeface="Georgia Pro" panose="02040502050405020303" pitchFamily="18" charset="0"/>
              </a:rPr>
              <a:t> Chair: Council Member Abbie Kamin</a:t>
            </a:r>
            <a:endParaRPr lang="en-US" sz="3600" dirty="0">
              <a:solidFill>
                <a:srgbClr val="000000"/>
              </a:solidFill>
              <a:latin typeface="Arimo Bold"/>
            </a:endParaRPr>
          </a:p>
        </p:txBody>
      </p:sp>
      <p:sp>
        <p:nvSpPr>
          <p:cNvPr id="12" name="TextBox 11">
            <a:extLst>
              <a:ext uri="{FF2B5EF4-FFF2-40B4-BE49-F238E27FC236}">
                <a16:creationId xmlns:a16="http://schemas.microsoft.com/office/drawing/2014/main" id="{4A8E5599-E37B-F144-73A4-AED71C51B4C8}"/>
              </a:ext>
            </a:extLst>
          </p:cNvPr>
          <p:cNvSpPr txBox="1"/>
          <p:nvPr/>
        </p:nvSpPr>
        <p:spPr>
          <a:xfrm>
            <a:off x="6927761" y="7554818"/>
            <a:ext cx="7086600" cy="1384995"/>
          </a:xfrm>
          <a:prstGeom prst="rect">
            <a:avLst/>
          </a:prstGeom>
          <a:noFill/>
        </p:spPr>
        <p:txBody>
          <a:bodyPr wrap="square" rtlCol="0">
            <a:spAutoFit/>
          </a:bodyPr>
          <a:lstStyle/>
          <a:p>
            <a:pPr marL="0" lvl="0" indent="0" algn="ctr"/>
            <a:r>
              <a:rPr lang="en-US" sz="2800" spc="-121" dirty="0">
                <a:solidFill>
                  <a:schemeClr val="tx2">
                    <a:lumMod val="75000"/>
                  </a:schemeClr>
                </a:solidFill>
                <a:latin typeface="Georgia Pro" panose="020B0604020202020204" pitchFamily="18" charset="0"/>
              </a:rPr>
              <a:t>Rhonda Smith, CFO/Deputy Director</a:t>
            </a:r>
          </a:p>
          <a:p>
            <a:pPr marL="0" lvl="0" indent="0" algn="ctr"/>
            <a:r>
              <a:rPr lang="en-US" sz="2800" spc="-121" dirty="0">
                <a:solidFill>
                  <a:schemeClr val="tx2">
                    <a:lumMod val="75000"/>
                  </a:schemeClr>
                </a:solidFill>
                <a:latin typeface="Georgia Pro" panose="020B0604020202020204" pitchFamily="18" charset="0"/>
              </a:rPr>
              <a:t>Courtney Lytle, Grant Manager </a:t>
            </a:r>
          </a:p>
          <a:p>
            <a:pPr marL="0" lvl="0" indent="0" algn="ctr"/>
            <a:r>
              <a:rPr lang="en-US" sz="2800" spc="-121" dirty="0">
                <a:solidFill>
                  <a:schemeClr val="tx2">
                    <a:lumMod val="75000"/>
                  </a:schemeClr>
                </a:solidFill>
                <a:latin typeface="Georgia Pro" panose="020B0604020202020204" pitchFamily="18" charset="0"/>
              </a:rPr>
              <a:t>April 20, 2023</a:t>
            </a:r>
            <a:endParaRPr lang="en-US" sz="2800" dirty="0"/>
          </a:p>
        </p:txBody>
      </p:sp>
      <p:sp>
        <p:nvSpPr>
          <p:cNvPr id="13" name="TextBox 12">
            <a:extLst>
              <a:ext uri="{FF2B5EF4-FFF2-40B4-BE49-F238E27FC236}">
                <a16:creationId xmlns:a16="http://schemas.microsoft.com/office/drawing/2014/main" id="{0AA3803A-AB7D-0DC7-BEFF-65C7A910BBCC}"/>
              </a:ext>
            </a:extLst>
          </p:cNvPr>
          <p:cNvSpPr txBox="1"/>
          <p:nvPr/>
        </p:nvSpPr>
        <p:spPr>
          <a:xfrm>
            <a:off x="6851561" y="4246939"/>
            <a:ext cx="7713740" cy="923330"/>
          </a:xfrm>
          <a:prstGeom prst="rect">
            <a:avLst/>
          </a:prstGeom>
          <a:noFill/>
        </p:spPr>
        <p:txBody>
          <a:bodyPr wrap="square" rtlCol="0">
            <a:spAutoFit/>
          </a:bodyPr>
          <a:lstStyle/>
          <a:p>
            <a:pPr algn="ctr"/>
            <a:r>
              <a:rPr lang="en-US" sz="5400" b="1" u="sng" spc="-121" dirty="0">
                <a:solidFill>
                  <a:schemeClr val="tx2">
                    <a:lumMod val="75000"/>
                  </a:schemeClr>
                </a:solidFill>
                <a:latin typeface="Georgia Pro" panose="020B0604020202020204" pitchFamily="18" charset="0"/>
              </a:rPr>
              <a:t>GRANTS OVERVIEW</a:t>
            </a:r>
          </a:p>
        </p:txBody>
      </p:sp>
      <p:pic>
        <p:nvPicPr>
          <p:cNvPr id="3" name="Picture 2">
            <a:extLst>
              <a:ext uri="{FF2B5EF4-FFF2-40B4-BE49-F238E27FC236}">
                <a16:creationId xmlns:a16="http://schemas.microsoft.com/office/drawing/2014/main" id="{B1AEDE2E-EC6F-0CE4-7568-858CFF5416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2335212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8C6ACA8-DC42-D5FF-4189-E358AE4AF257}"/>
              </a:ext>
            </a:extLst>
          </p:cNvPr>
          <p:cNvPicPr>
            <a:picLocks noChangeAspect="1"/>
          </p:cNvPicPr>
          <p:nvPr/>
        </p:nvPicPr>
        <p:blipFill>
          <a:blip r:embed="rId7"/>
          <a:stretch>
            <a:fillRect/>
          </a:stretch>
        </p:blipFill>
        <p:spPr>
          <a:xfrm>
            <a:off x="5556494" y="1831731"/>
            <a:ext cx="10478962" cy="7592485"/>
          </a:xfrm>
          <a:prstGeom prst="rect">
            <a:avLst/>
          </a:prstGeom>
        </p:spPr>
      </p:pic>
      <p:sp>
        <p:nvSpPr>
          <p:cNvPr id="10" name="Slide Number Placeholder 2">
            <a:extLst>
              <a:ext uri="{FF2B5EF4-FFF2-40B4-BE49-F238E27FC236}">
                <a16:creationId xmlns:a16="http://schemas.microsoft.com/office/drawing/2014/main" id="{CFE299AC-C0C7-3DA8-E126-CB218E3DD6A7}"/>
              </a:ext>
            </a:extLst>
          </p:cNvPr>
          <p:cNvSpPr txBox="1">
            <a:spLocks/>
          </p:cNvSpPr>
          <p:nvPr/>
        </p:nvSpPr>
        <p:spPr>
          <a:xfrm>
            <a:off x="15887966" y="94265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10</a:t>
            </a:fld>
            <a:endParaRPr lang="en-US"/>
          </a:p>
        </p:txBody>
      </p:sp>
      <p:sp>
        <p:nvSpPr>
          <p:cNvPr id="14" name="Rectangle 13">
            <a:extLst>
              <a:ext uri="{FF2B5EF4-FFF2-40B4-BE49-F238E27FC236}">
                <a16:creationId xmlns:a16="http://schemas.microsoft.com/office/drawing/2014/main" id="{239A1E99-9541-5951-8BAF-427CE4750AF8}"/>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4BA834A-5307-94F8-E566-082FE1CF52A2}"/>
              </a:ext>
            </a:extLst>
          </p:cNvPr>
          <p:cNvSpPr txBox="1"/>
          <p:nvPr/>
        </p:nvSpPr>
        <p:spPr>
          <a:xfrm>
            <a:off x="4018546" y="141911"/>
            <a:ext cx="7944853"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Forthcoming RCA to Council</a:t>
            </a:r>
          </a:p>
        </p:txBody>
      </p:sp>
      <p:pic>
        <p:nvPicPr>
          <p:cNvPr id="3" name="Picture 2">
            <a:extLst>
              <a:ext uri="{FF2B5EF4-FFF2-40B4-BE49-F238E27FC236}">
                <a16:creationId xmlns:a16="http://schemas.microsoft.com/office/drawing/2014/main" id="{32137099-65A9-9D8D-3FFF-B7AEFAF430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12487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3" name="TextBox 11">
            <a:extLst>
              <a:ext uri="{FF2B5EF4-FFF2-40B4-BE49-F238E27FC236}">
                <a16:creationId xmlns:a16="http://schemas.microsoft.com/office/drawing/2014/main" id="{3C227620-7883-25DD-306D-6A2A27634DF2}"/>
              </a:ext>
            </a:extLst>
          </p:cNvPr>
          <p:cNvSpPr txBox="1"/>
          <p:nvPr/>
        </p:nvSpPr>
        <p:spPr>
          <a:xfrm>
            <a:off x="4001864" y="1208962"/>
            <a:ext cx="7255318" cy="8570038"/>
          </a:xfrm>
          <a:prstGeom prst="rect">
            <a:avLst/>
          </a:prstGeom>
        </p:spPr>
        <p:txBody>
          <a:bodyPr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FY23 Local Law Enforcement Crime Gun Intelligence Center </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$700,000</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36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Southeast Crime Suppression Team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4" dirty="0">
                <a:solidFill>
                  <a:schemeClr val="accent1">
                    <a:lumMod val="50000"/>
                  </a:schemeClr>
                </a:solidFill>
                <a:latin typeface="Georgia" panose="02040502050405020303" pitchFamily="18" charset="0"/>
              </a:rPr>
              <a:t>Comprehensive program that seeks to gather intelligence linked to gun crimes</a:t>
            </a:r>
          </a:p>
          <a:p>
            <a:pPr marL="478067" lvl="1" indent="-239034">
              <a:lnSpc>
                <a:spcPts val="3100"/>
              </a:lnSpc>
              <a:spcBef>
                <a:spcPct val="0"/>
              </a:spcBef>
              <a:buFont typeface="Arial"/>
              <a:buChar char="•"/>
            </a:pPr>
            <a:r>
              <a:rPr lang="en-US" sz="2214" dirty="0">
                <a:solidFill>
                  <a:schemeClr val="accent1">
                    <a:lumMod val="50000"/>
                  </a:schemeClr>
                </a:solidFill>
                <a:latin typeface="Georgia" panose="02040502050405020303" pitchFamily="18" charset="0"/>
              </a:rPr>
              <a:t>The goal of this initiative is to discover larger national criminal organizations conducting shootings and other gun-related </a:t>
            </a:r>
          </a:p>
          <a:p>
            <a:pPr algn="ctr">
              <a:lnSpc>
                <a:spcPts val="3660"/>
              </a:lnSpc>
              <a:spcBef>
                <a:spcPct val="0"/>
              </a:spcBef>
            </a:pPr>
            <a:endParaRPr lang="en-US" sz="2214" dirty="0">
              <a:solidFill>
                <a:schemeClr val="accent1">
                  <a:lumMod val="50000"/>
                </a:schemeClr>
              </a:solidFill>
              <a:latin typeface="Georgia" panose="02040502050405020303" pitchFamily="18" charset="0"/>
            </a:endParaRPr>
          </a:p>
          <a:p>
            <a:pPr algn="ctr">
              <a:lnSpc>
                <a:spcPts val="3800"/>
              </a:lnSpc>
              <a:spcBef>
                <a:spcPct val="0"/>
              </a:spcBef>
            </a:pPr>
            <a:r>
              <a:rPr lang="en-US" sz="2714" b="1" dirty="0">
                <a:solidFill>
                  <a:schemeClr val="accent1">
                    <a:lumMod val="50000"/>
                  </a:schemeClr>
                </a:solidFill>
                <a:latin typeface="Georgia" panose="02040502050405020303" pitchFamily="18" charset="0"/>
              </a:rPr>
              <a:t>Proposed funding will be used for: </a:t>
            </a:r>
          </a:p>
          <a:p>
            <a:pPr algn="ctr">
              <a:lnSpc>
                <a:spcPts val="3800"/>
              </a:lnSpc>
              <a:spcBef>
                <a:spcPct val="0"/>
              </a:spcBef>
            </a:pPr>
            <a:r>
              <a:rPr lang="en-US" sz="2714" b="1" dirty="0">
                <a:solidFill>
                  <a:schemeClr val="accent1">
                    <a:lumMod val="50000"/>
                  </a:schemeClr>
                </a:solidFill>
                <a:latin typeface="Georgia" panose="02040502050405020303" pitchFamily="18" charset="0"/>
              </a:rPr>
              <a:t> </a:t>
            </a:r>
          </a:p>
          <a:p>
            <a:pPr>
              <a:lnSpc>
                <a:spcPts val="2400"/>
              </a:lnSpc>
              <a:spcBef>
                <a:spcPct val="0"/>
              </a:spcBef>
            </a:pPr>
            <a:r>
              <a:rPr lang="en-US" sz="1714" dirty="0">
                <a:solidFill>
                  <a:schemeClr val="accent1">
                    <a:lumMod val="50000"/>
                  </a:schemeClr>
                </a:solidFill>
                <a:latin typeface="Georgia" panose="02040502050405020303" pitchFamily="18" charset="0"/>
              </a:rPr>
              <a:t>Overtime hours for officers, sergeants and one lieutenant to gather intelligence for the Criminal Justice Information System analytical work that will need to be conducted during this initiative. </a:t>
            </a:r>
          </a:p>
          <a:p>
            <a:pPr>
              <a:lnSpc>
                <a:spcPts val="2400"/>
              </a:lnSpc>
              <a:spcBef>
                <a:spcPct val="0"/>
              </a:spcBef>
            </a:pPr>
            <a:r>
              <a:rPr lang="en-US" sz="1714" dirty="0">
                <a:solidFill>
                  <a:schemeClr val="accent1">
                    <a:lumMod val="50000"/>
                  </a:schemeClr>
                </a:solidFill>
                <a:latin typeface="Georgia" panose="02040502050405020303" pitchFamily="18" charset="0"/>
              </a:rPr>
              <a:t>All firearm-related violent crime and gang crime investigations will be conducted during this initiative</a:t>
            </a:r>
            <a:r>
              <a:rPr lang="en-US" sz="1714" dirty="0">
                <a:solidFill>
                  <a:srgbClr val="FFD51E"/>
                </a:solidFill>
                <a:latin typeface="Georgia" panose="02040502050405020303" pitchFamily="18" charset="0"/>
              </a:rPr>
              <a:t>. </a:t>
            </a:r>
          </a:p>
          <a:p>
            <a:pPr algn="ctr">
              <a:lnSpc>
                <a:spcPts val="2260"/>
              </a:lnSpc>
              <a:spcBef>
                <a:spcPct val="0"/>
              </a:spcBef>
            </a:pPr>
            <a:endParaRPr lang="en-US" sz="1714" dirty="0">
              <a:solidFill>
                <a:srgbClr val="FFD51E"/>
              </a:solidFill>
              <a:latin typeface="Inter"/>
            </a:endParaRPr>
          </a:p>
        </p:txBody>
      </p:sp>
      <p:sp>
        <p:nvSpPr>
          <p:cNvPr id="10" name="TextBox 12">
            <a:extLst>
              <a:ext uri="{FF2B5EF4-FFF2-40B4-BE49-F238E27FC236}">
                <a16:creationId xmlns:a16="http://schemas.microsoft.com/office/drawing/2014/main" id="{F96D72C9-CEFE-F0CC-3914-895DCF2F651D}"/>
              </a:ext>
            </a:extLst>
          </p:cNvPr>
          <p:cNvSpPr txBox="1"/>
          <p:nvPr/>
        </p:nvSpPr>
        <p:spPr>
          <a:xfrm>
            <a:off x="11963399" y="2123988"/>
            <a:ext cx="5177590" cy="4343048"/>
          </a:xfrm>
          <a:prstGeom prst="rect">
            <a:avLst/>
          </a:prstGeom>
        </p:spPr>
        <p:txBody>
          <a:bodyPr wrap="square" lIns="0" tIns="0" rIns="0" bIns="0" rtlCol="0" anchor="t">
            <a:spAutoFit/>
          </a:bodyPr>
          <a:lstStyle/>
          <a:p>
            <a:pPr algn="ctr">
              <a:lnSpc>
                <a:spcPts val="3660"/>
              </a:lnSpc>
              <a:spcBef>
                <a:spcPct val="0"/>
              </a:spcBef>
            </a:pPr>
            <a:r>
              <a:rPr lang="en-US" sz="2000" b="1" dirty="0">
                <a:solidFill>
                  <a:schemeClr val="accent1">
                    <a:lumMod val="50000"/>
                  </a:schemeClr>
                </a:solidFill>
                <a:latin typeface="Georgia" panose="02040502050405020303" pitchFamily="18" charset="0"/>
              </a:rPr>
              <a:t>Partners include: </a:t>
            </a:r>
          </a:p>
          <a:p>
            <a:pPr marL="521246" lvl="1" indent="-260623">
              <a:lnSpc>
                <a:spcPts val="3380"/>
              </a:lnSpc>
              <a:buFont typeface="Arial"/>
              <a:buChar char="•"/>
            </a:pPr>
            <a:r>
              <a:rPr lang="en-US" dirty="0">
                <a:solidFill>
                  <a:schemeClr val="accent1">
                    <a:lumMod val="50000"/>
                  </a:schemeClr>
                </a:solidFill>
                <a:latin typeface="Georgia" panose="02040502050405020303" pitchFamily="18" charset="0"/>
              </a:rPr>
              <a:t>Bureau of Alcohol, Tobacco, Firearms &amp; Explosives (ATF)</a:t>
            </a:r>
          </a:p>
          <a:p>
            <a:pPr marL="521246" lvl="1" indent="-260623">
              <a:lnSpc>
                <a:spcPts val="3380"/>
              </a:lnSpc>
              <a:buFont typeface="Arial"/>
              <a:buChar char="•"/>
            </a:pPr>
            <a:r>
              <a:rPr lang="en-US" dirty="0">
                <a:solidFill>
                  <a:schemeClr val="accent1">
                    <a:lumMod val="50000"/>
                  </a:schemeClr>
                </a:solidFill>
                <a:latin typeface="Georgia" panose="02040502050405020303" pitchFamily="18" charset="0"/>
              </a:rPr>
              <a:t>Harris County Sheriff’s Office (HCSO)</a:t>
            </a:r>
          </a:p>
          <a:p>
            <a:pPr marL="521246" lvl="1" indent="-260623">
              <a:lnSpc>
                <a:spcPts val="3380"/>
              </a:lnSpc>
              <a:buFont typeface="Arial"/>
              <a:buChar char="•"/>
            </a:pPr>
            <a:r>
              <a:rPr lang="en-US" dirty="0">
                <a:solidFill>
                  <a:schemeClr val="accent1">
                    <a:lumMod val="50000"/>
                  </a:schemeClr>
                </a:solidFill>
                <a:latin typeface="Georgia" panose="02040502050405020303" pitchFamily="18" charset="0"/>
              </a:rPr>
              <a:t>Federal Bureau of Investigation (FBI)</a:t>
            </a:r>
          </a:p>
          <a:p>
            <a:pPr marL="521246" lvl="1" indent="-260623">
              <a:lnSpc>
                <a:spcPts val="3380"/>
              </a:lnSpc>
              <a:buFont typeface="Arial"/>
              <a:buChar char="•"/>
            </a:pPr>
            <a:r>
              <a:rPr lang="en-US" dirty="0">
                <a:solidFill>
                  <a:schemeClr val="accent1">
                    <a:lumMod val="50000"/>
                  </a:schemeClr>
                </a:solidFill>
                <a:latin typeface="Georgia" panose="02040502050405020303" pitchFamily="18" charset="0"/>
              </a:rPr>
              <a:t>Pasadena Police Department</a:t>
            </a:r>
          </a:p>
          <a:p>
            <a:pPr marL="521246" lvl="1" indent="-260623">
              <a:lnSpc>
                <a:spcPts val="3380"/>
              </a:lnSpc>
              <a:buFont typeface="Arial"/>
              <a:buChar char="•"/>
            </a:pPr>
            <a:r>
              <a:rPr lang="en-US" dirty="0">
                <a:solidFill>
                  <a:schemeClr val="accent1">
                    <a:lumMod val="50000"/>
                  </a:schemeClr>
                </a:solidFill>
                <a:latin typeface="Georgia" panose="02040502050405020303" pitchFamily="18" charset="0"/>
              </a:rPr>
              <a:t> High Intensity Drug Trafficking Areas (HIDTA)</a:t>
            </a:r>
          </a:p>
          <a:p>
            <a:pPr marL="521246" lvl="1" indent="-260623">
              <a:lnSpc>
                <a:spcPts val="3380"/>
              </a:lnSpc>
              <a:buFont typeface="Arial"/>
              <a:buChar char="•"/>
            </a:pPr>
            <a:r>
              <a:rPr lang="en-US" dirty="0">
                <a:solidFill>
                  <a:schemeClr val="accent1">
                    <a:lumMod val="50000"/>
                  </a:schemeClr>
                </a:solidFill>
                <a:latin typeface="Georgia" panose="02040502050405020303" pitchFamily="18" charset="0"/>
              </a:rPr>
              <a:t>United States Attorney’s Office (USAO) for the Southern District of Texas</a:t>
            </a:r>
          </a:p>
        </p:txBody>
      </p:sp>
      <p:pic>
        <p:nvPicPr>
          <p:cNvPr id="11" name="Picture 10">
            <a:extLst>
              <a:ext uri="{FF2B5EF4-FFF2-40B4-BE49-F238E27FC236}">
                <a16:creationId xmlns:a16="http://schemas.microsoft.com/office/drawing/2014/main" id="{612CB19E-D136-A428-0514-3C770E691FBD}"/>
              </a:ext>
            </a:extLst>
          </p:cNvPr>
          <p:cNvPicPr>
            <a:picLocks noChangeAspect="1"/>
          </p:cNvPicPr>
          <p:nvPr/>
        </p:nvPicPr>
        <p:blipFill>
          <a:blip r:embed="rId8"/>
          <a:stretch>
            <a:fillRect/>
          </a:stretch>
        </p:blipFill>
        <p:spPr>
          <a:xfrm>
            <a:off x="12820393" y="7604054"/>
            <a:ext cx="3067573" cy="1390588"/>
          </a:xfrm>
          <a:prstGeom prst="rect">
            <a:avLst/>
          </a:prstGeom>
        </p:spPr>
      </p:pic>
      <p:sp>
        <p:nvSpPr>
          <p:cNvPr id="12" name="Slide Number Placeholder 2">
            <a:extLst>
              <a:ext uri="{FF2B5EF4-FFF2-40B4-BE49-F238E27FC236}">
                <a16:creationId xmlns:a16="http://schemas.microsoft.com/office/drawing/2014/main" id="{4C3EE8BA-2A4D-935E-5B5D-AFDD97AAA7C4}"/>
              </a:ext>
            </a:extLst>
          </p:cNvPr>
          <p:cNvSpPr txBox="1">
            <a:spLocks/>
          </p:cNvSpPr>
          <p:nvPr/>
        </p:nvSpPr>
        <p:spPr>
          <a:xfrm>
            <a:off x="15887966" y="94265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11</a:t>
            </a:fld>
            <a:endParaRPr lang="en-US"/>
          </a:p>
        </p:txBody>
      </p:sp>
      <p:sp>
        <p:nvSpPr>
          <p:cNvPr id="15" name="Rectangle 14">
            <a:extLst>
              <a:ext uri="{FF2B5EF4-FFF2-40B4-BE49-F238E27FC236}">
                <a16:creationId xmlns:a16="http://schemas.microsoft.com/office/drawing/2014/main" id="{3F778FF6-218D-C2A2-E7B8-762DAB1A533F}"/>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855C4CF-F7D9-EFA5-7FB9-08EF922A5569}"/>
              </a:ext>
            </a:extLst>
          </p:cNvPr>
          <p:cNvSpPr txBox="1"/>
          <p:nvPr/>
        </p:nvSpPr>
        <p:spPr>
          <a:xfrm>
            <a:off x="4018546" y="141911"/>
            <a:ext cx="7944853"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Forthcoming RCA to Council</a:t>
            </a:r>
          </a:p>
        </p:txBody>
      </p:sp>
      <p:sp>
        <p:nvSpPr>
          <p:cNvPr id="9" name="TextBox 8">
            <a:extLst>
              <a:ext uri="{FF2B5EF4-FFF2-40B4-BE49-F238E27FC236}">
                <a16:creationId xmlns:a16="http://schemas.microsoft.com/office/drawing/2014/main" id="{7AA2F999-BA4D-0906-23DA-D9433A2B91F0}"/>
              </a:ext>
            </a:extLst>
          </p:cNvPr>
          <p:cNvSpPr txBox="1"/>
          <p:nvPr/>
        </p:nvSpPr>
        <p:spPr>
          <a:xfrm>
            <a:off x="12050484" y="6904069"/>
            <a:ext cx="4607390" cy="338554"/>
          </a:xfrm>
          <a:prstGeom prst="rect">
            <a:avLst/>
          </a:prstGeom>
          <a:noFill/>
        </p:spPr>
        <p:txBody>
          <a:bodyPr wrap="square">
            <a:spAutoFit/>
          </a:bodyPr>
          <a:lstStyle/>
          <a:p>
            <a:r>
              <a:rPr lang="en-US" sz="1600" i="1" dirty="0">
                <a:latin typeface="Georgia" panose="02040502050405020303" pitchFamily="18" charset="0"/>
              </a:rPr>
              <a:t>Note: If granted this will be the city’s 2</a:t>
            </a:r>
            <a:r>
              <a:rPr lang="en-US" sz="1600" i="1" baseline="30000" dirty="0">
                <a:latin typeface="Georgia" panose="02040502050405020303" pitchFamily="18" charset="0"/>
              </a:rPr>
              <a:t>nd</a:t>
            </a:r>
            <a:r>
              <a:rPr lang="en-US" sz="1600" i="1" dirty="0">
                <a:latin typeface="Georgia" panose="02040502050405020303" pitchFamily="18" charset="0"/>
              </a:rPr>
              <a:t> award</a:t>
            </a:r>
          </a:p>
        </p:txBody>
      </p:sp>
      <p:pic>
        <p:nvPicPr>
          <p:cNvPr id="13" name="Picture 12">
            <a:extLst>
              <a:ext uri="{FF2B5EF4-FFF2-40B4-BE49-F238E27FC236}">
                <a16:creationId xmlns:a16="http://schemas.microsoft.com/office/drawing/2014/main" id="{D6A07995-7B55-D66C-8092-1610BD2E9A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324073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11" name="TextBox 11">
            <a:extLst>
              <a:ext uri="{FF2B5EF4-FFF2-40B4-BE49-F238E27FC236}">
                <a16:creationId xmlns:a16="http://schemas.microsoft.com/office/drawing/2014/main" id="{4B8673FE-F97E-BDEB-52A9-BB82F28F8E76}"/>
              </a:ext>
            </a:extLst>
          </p:cNvPr>
          <p:cNvSpPr txBox="1"/>
          <p:nvPr/>
        </p:nvSpPr>
        <p:spPr>
          <a:xfrm>
            <a:off x="11092474" y="1836773"/>
            <a:ext cx="6346434" cy="6001899"/>
          </a:xfrm>
          <a:prstGeom prst="rect">
            <a:avLst/>
          </a:prstGeom>
        </p:spPr>
        <p:txBody>
          <a:bodyPr wrap="square" lIns="0" tIns="0" rIns="0" bIns="0" rtlCol="0" anchor="t">
            <a:spAutoFit/>
          </a:bodyPr>
          <a:lstStyle/>
          <a:p>
            <a:pPr>
              <a:lnSpc>
                <a:spcPts val="3800"/>
              </a:lnSpc>
              <a:spcBef>
                <a:spcPct val="0"/>
              </a:spcBef>
            </a:pPr>
            <a:r>
              <a:rPr lang="en-US" sz="2714" b="1" dirty="0">
                <a:solidFill>
                  <a:schemeClr val="accent1">
                    <a:lumMod val="50000"/>
                  </a:schemeClr>
                </a:solidFill>
                <a:latin typeface="Georgia" panose="02040502050405020303" pitchFamily="18" charset="0"/>
              </a:rPr>
              <a:t>Proposed funding will be used for: </a:t>
            </a:r>
            <a:endParaRPr lang="en-US" b="1" dirty="0">
              <a:solidFill>
                <a:schemeClr val="accent1">
                  <a:lumMod val="50000"/>
                </a:schemeClr>
              </a:solidFill>
              <a:latin typeface="Georgia" panose="02040502050405020303" pitchFamily="18" charset="0"/>
            </a:endParaRPr>
          </a:p>
          <a:p>
            <a:pPr>
              <a:lnSpc>
                <a:spcPts val="2400"/>
              </a:lnSpc>
              <a:spcBef>
                <a:spcPct val="0"/>
              </a:spcBef>
            </a:pPr>
            <a:r>
              <a:rPr lang="en-US" sz="1714" b="1" dirty="0">
                <a:solidFill>
                  <a:schemeClr val="accent1">
                    <a:lumMod val="50000"/>
                  </a:schemeClr>
                </a:solidFill>
                <a:latin typeface="Georgia" panose="02040502050405020303" pitchFamily="18" charset="0"/>
              </a:rPr>
              <a:t>Training</a:t>
            </a:r>
          </a:p>
          <a:p>
            <a:pPr indent="-285750">
              <a:lnSpc>
                <a:spcPts val="2400"/>
              </a:lnSpc>
              <a:spcBef>
                <a:spcPct val="0"/>
              </a:spcBef>
              <a:buFont typeface="Arial" panose="020B0604020202020204" pitchFamily="34" charset="0"/>
              <a:buChar char="•"/>
            </a:pPr>
            <a:r>
              <a:rPr lang="en-US" sz="1714" dirty="0">
                <a:solidFill>
                  <a:schemeClr val="accent1">
                    <a:lumMod val="50000"/>
                  </a:schemeClr>
                </a:solidFill>
                <a:latin typeface="Georgia" panose="02040502050405020303" pitchFamily="18" charset="0"/>
              </a:rPr>
              <a:t>100 employees to become peer mentors (40 hours of training) </a:t>
            </a:r>
          </a:p>
          <a:p>
            <a:pPr marL="285750" indent="-285750">
              <a:lnSpc>
                <a:spcPts val="2400"/>
              </a:lnSpc>
              <a:spcBef>
                <a:spcPct val="0"/>
              </a:spcBef>
              <a:buFont typeface="Arial" panose="020B0604020202020204" pitchFamily="34" charset="0"/>
              <a:buChar char="•"/>
            </a:pPr>
            <a:r>
              <a:rPr lang="en-US" sz="1714" dirty="0">
                <a:solidFill>
                  <a:schemeClr val="accent1">
                    <a:lumMod val="50000"/>
                  </a:schemeClr>
                </a:solidFill>
                <a:latin typeface="Georgia" panose="02040502050405020303" pitchFamily="18" charset="0"/>
              </a:rPr>
              <a:t>Group and Individual (GRIN) class</a:t>
            </a:r>
          </a:p>
          <a:p>
            <a:pPr marL="285750" indent="-285750">
              <a:lnSpc>
                <a:spcPts val="2400"/>
              </a:lnSpc>
              <a:spcBef>
                <a:spcPct val="0"/>
              </a:spcBef>
              <a:buFont typeface="Arial" panose="020B0604020202020204" pitchFamily="34" charset="0"/>
              <a:buChar char="•"/>
            </a:pPr>
            <a:r>
              <a:rPr lang="en-US" sz="1714" dirty="0">
                <a:solidFill>
                  <a:schemeClr val="accent1">
                    <a:lumMod val="50000"/>
                  </a:schemeClr>
                </a:solidFill>
                <a:latin typeface="Georgia" panose="02040502050405020303" pitchFamily="18" charset="0"/>
              </a:rPr>
              <a:t>Training in Applied Suicide Intervention Skills Training (ASIST) class</a:t>
            </a:r>
          </a:p>
          <a:p>
            <a:pPr marL="285750" indent="-285750">
              <a:lnSpc>
                <a:spcPts val="2400"/>
              </a:lnSpc>
              <a:spcBef>
                <a:spcPct val="0"/>
              </a:spcBef>
              <a:buFont typeface="Arial" panose="020B0604020202020204" pitchFamily="34" charset="0"/>
              <a:buChar char="•"/>
            </a:pPr>
            <a:r>
              <a:rPr lang="en-US" sz="1714" dirty="0">
                <a:solidFill>
                  <a:schemeClr val="accent1">
                    <a:lumMod val="50000"/>
                  </a:schemeClr>
                </a:solidFill>
                <a:latin typeface="Georgia" panose="02040502050405020303" pitchFamily="18" charset="0"/>
              </a:rPr>
              <a:t>Mandatory Trainings for Wellness, Resiliency and Coping class for the Houston Police Department. These classes are taught by the HPD Psychological Services Division</a:t>
            </a:r>
          </a:p>
          <a:p>
            <a:pPr>
              <a:lnSpc>
                <a:spcPts val="2400"/>
              </a:lnSpc>
              <a:spcBef>
                <a:spcPct val="0"/>
              </a:spcBef>
            </a:pPr>
            <a:endParaRPr lang="en-US" sz="1714" dirty="0">
              <a:solidFill>
                <a:schemeClr val="accent1">
                  <a:lumMod val="50000"/>
                </a:schemeClr>
              </a:solidFill>
              <a:latin typeface="Georgia" panose="02040502050405020303" pitchFamily="18" charset="0"/>
            </a:endParaRPr>
          </a:p>
          <a:p>
            <a:pPr>
              <a:lnSpc>
                <a:spcPts val="2400"/>
              </a:lnSpc>
              <a:spcBef>
                <a:spcPct val="0"/>
              </a:spcBef>
            </a:pPr>
            <a:r>
              <a:rPr lang="en-US" sz="1714" b="1" dirty="0">
                <a:solidFill>
                  <a:schemeClr val="accent1">
                    <a:lumMod val="50000"/>
                  </a:schemeClr>
                </a:solidFill>
                <a:latin typeface="Georgia" panose="02040502050405020303" pitchFamily="18" charset="0"/>
              </a:rPr>
              <a:t>Cordico App</a:t>
            </a:r>
          </a:p>
          <a:p>
            <a:pPr marL="285750" indent="-285750">
              <a:lnSpc>
                <a:spcPts val="2400"/>
              </a:lnSpc>
              <a:spcBef>
                <a:spcPct val="0"/>
              </a:spcBef>
              <a:buFont typeface="Arial" panose="020B0604020202020204" pitchFamily="34" charset="0"/>
              <a:buChar char="•"/>
            </a:pPr>
            <a:r>
              <a:rPr lang="en-US" sz="1714" dirty="0">
                <a:solidFill>
                  <a:schemeClr val="accent1">
                    <a:lumMod val="50000"/>
                  </a:schemeClr>
                </a:solidFill>
                <a:latin typeface="Georgia" panose="02040502050405020303" pitchFamily="18" charset="0"/>
              </a:rPr>
              <a:t>Resources for assistance in employee’s mental health and wellbeing</a:t>
            </a:r>
          </a:p>
          <a:p>
            <a:pPr>
              <a:lnSpc>
                <a:spcPts val="2400"/>
              </a:lnSpc>
              <a:spcBef>
                <a:spcPct val="0"/>
              </a:spcBef>
            </a:pPr>
            <a:endParaRPr lang="en-US" sz="1714" dirty="0">
              <a:solidFill>
                <a:schemeClr val="accent1">
                  <a:lumMod val="50000"/>
                </a:schemeClr>
              </a:solidFill>
              <a:latin typeface="Georgia" panose="02040502050405020303" pitchFamily="18" charset="0"/>
            </a:endParaRPr>
          </a:p>
          <a:p>
            <a:pPr>
              <a:lnSpc>
                <a:spcPts val="2400"/>
              </a:lnSpc>
              <a:spcBef>
                <a:spcPct val="0"/>
              </a:spcBef>
            </a:pPr>
            <a:r>
              <a:rPr lang="en-US" sz="1714" b="1" dirty="0">
                <a:solidFill>
                  <a:schemeClr val="accent1">
                    <a:lumMod val="50000"/>
                  </a:schemeClr>
                </a:solidFill>
                <a:latin typeface="Georgia" panose="02040502050405020303" pitchFamily="18" charset="0"/>
              </a:rPr>
              <a:t>Education </a:t>
            </a:r>
          </a:p>
          <a:p>
            <a:pPr marL="285750" indent="-285750">
              <a:lnSpc>
                <a:spcPts val="2400"/>
              </a:lnSpc>
              <a:spcBef>
                <a:spcPct val="0"/>
              </a:spcBef>
              <a:buFont typeface="Arial" panose="020B0604020202020204" pitchFamily="34" charset="0"/>
              <a:buChar char="•"/>
            </a:pPr>
            <a:r>
              <a:rPr lang="en-US" sz="1714" dirty="0">
                <a:solidFill>
                  <a:schemeClr val="accent1">
                    <a:lumMod val="50000"/>
                  </a:schemeClr>
                </a:solidFill>
                <a:latin typeface="Georgia" panose="02040502050405020303" pitchFamily="18" charset="0"/>
              </a:rPr>
              <a:t>Provide outreach regarding the various Peer Support Unit resources. </a:t>
            </a:r>
          </a:p>
          <a:p>
            <a:pPr marL="285750" indent="-285750">
              <a:lnSpc>
                <a:spcPts val="2400"/>
              </a:lnSpc>
              <a:spcBef>
                <a:spcPct val="0"/>
              </a:spcBef>
              <a:buFont typeface="Arial" panose="020B0604020202020204" pitchFamily="34" charset="0"/>
              <a:buChar char="•"/>
            </a:pPr>
            <a:r>
              <a:rPr lang="en-US" sz="1714" dirty="0">
                <a:solidFill>
                  <a:schemeClr val="accent1">
                    <a:lumMod val="50000"/>
                  </a:schemeClr>
                </a:solidFill>
                <a:latin typeface="Georgia" panose="02040502050405020303" pitchFamily="18" charset="0"/>
              </a:rPr>
              <a:t>Helping other agencies by providing peer support and training their department to have peer mentors. </a:t>
            </a:r>
            <a:endParaRPr lang="en-US" sz="1714" dirty="0">
              <a:solidFill>
                <a:srgbClr val="FFD51E"/>
              </a:solidFill>
              <a:latin typeface="Inter"/>
            </a:endParaRPr>
          </a:p>
        </p:txBody>
      </p:sp>
      <p:pic>
        <p:nvPicPr>
          <p:cNvPr id="12" name="Picture 9">
            <a:extLst>
              <a:ext uri="{FF2B5EF4-FFF2-40B4-BE49-F238E27FC236}">
                <a16:creationId xmlns:a16="http://schemas.microsoft.com/office/drawing/2014/main" id="{32A589E9-ACD8-E566-4A27-980A3298B02E}"/>
              </a:ext>
            </a:extLst>
          </p:cNvPr>
          <p:cNvPicPr>
            <a:picLocks noChangeAspect="1"/>
          </p:cNvPicPr>
          <p:nvPr/>
        </p:nvPicPr>
        <p:blipFill>
          <a:blip r:embed="rId8"/>
          <a:srcRect t="7013" b="7013"/>
          <a:stretch>
            <a:fillRect/>
          </a:stretch>
        </p:blipFill>
        <p:spPr>
          <a:xfrm>
            <a:off x="13110771" y="8081973"/>
            <a:ext cx="2977902" cy="1339839"/>
          </a:xfrm>
          <a:prstGeom prst="rect">
            <a:avLst/>
          </a:prstGeom>
        </p:spPr>
      </p:pic>
      <p:sp>
        <p:nvSpPr>
          <p:cNvPr id="10" name="Slide Number Placeholder 2">
            <a:extLst>
              <a:ext uri="{FF2B5EF4-FFF2-40B4-BE49-F238E27FC236}">
                <a16:creationId xmlns:a16="http://schemas.microsoft.com/office/drawing/2014/main" id="{D99AA749-8DFF-2ACA-E68B-69E932DCAFD5}"/>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12</a:t>
            </a:fld>
            <a:endParaRPr lang="en-US"/>
          </a:p>
        </p:txBody>
      </p:sp>
      <p:sp>
        <p:nvSpPr>
          <p:cNvPr id="13" name="Rectangle 12">
            <a:extLst>
              <a:ext uri="{FF2B5EF4-FFF2-40B4-BE49-F238E27FC236}">
                <a16:creationId xmlns:a16="http://schemas.microsoft.com/office/drawing/2014/main" id="{B5DD8DCA-425E-09ED-055E-E877ED74CCC6}"/>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41DF6EF-ECA3-396D-84FE-EF8DAFE3412C}"/>
              </a:ext>
            </a:extLst>
          </p:cNvPr>
          <p:cNvSpPr txBox="1"/>
          <p:nvPr/>
        </p:nvSpPr>
        <p:spPr>
          <a:xfrm>
            <a:off x="4018546" y="141911"/>
            <a:ext cx="7944853"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Forthcoming RCA to Council</a:t>
            </a:r>
          </a:p>
        </p:txBody>
      </p:sp>
      <p:sp>
        <p:nvSpPr>
          <p:cNvPr id="16" name="TextBox 15">
            <a:extLst>
              <a:ext uri="{FF2B5EF4-FFF2-40B4-BE49-F238E27FC236}">
                <a16:creationId xmlns:a16="http://schemas.microsoft.com/office/drawing/2014/main" id="{B740A4BB-20C3-0B50-07E8-F80949BCDA50}"/>
              </a:ext>
            </a:extLst>
          </p:cNvPr>
          <p:cNvSpPr txBox="1"/>
          <p:nvPr/>
        </p:nvSpPr>
        <p:spPr>
          <a:xfrm>
            <a:off x="4229805" y="8211905"/>
            <a:ext cx="4607390" cy="338554"/>
          </a:xfrm>
          <a:prstGeom prst="rect">
            <a:avLst/>
          </a:prstGeom>
          <a:noFill/>
        </p:spPr>
        <p:txBody>
          <a:bodyPr wrap="square">
            <a:spAutoFit/>
          </a:bodyPr>
          <a:lstStyle/>
          <a:p>
            <a:r>
              <a:rPr lang="en-US" sz="1600" i="1" dirty="0">
                <a:latin typeface="Georgia" panose="02040502050405020303" pitchFamily="18" charset="0"/>
              </a:rPr>
              <a:t>Note: If granted this will be the city’s 1</a:t>
            </a:r>
            <a:r>
              <a:rPr lang="en-US" sz="1600" i="1" baseline="30000" dirty="0">
                <a:latin typeface="Georgia" panose="02040502050405020303" pitchFamily="18" charset="0"/>
              </a:rPr>
              <a:t>st</a:t>
            </a:r>
            <a:r>
              <a:rPr lang="en-US" sz="1600" i="1" dirty="0">
                <a:latin typeface="Georgia" panose="02040502050405020303" pitchFamily="18" charset="0"/>
              </a:rPr>
              <a:t> award.</a:t>
            </a:r>
          </a:p>
        </p:txBody>
      </p:sp>
      <p:sp>
        <p:nvSpPr>
          <p:cNvPr id="15" name="TextBox 11">
            <a:extLst>
              <a:ext uri="{FF2B5EF4-FFF2-40B4-BE49-F238E27FC236}">
                <a16:creationId xmlns:a16="http://schemas.microsoft.com/office/drawing/2014/main" id="{0AFBFB04-D468-EFC1-FBE2-0E0569CBD1A8}"/>
              </a:ext>
            </a:extLst>
          </p:cNvPr>
          <p:cNvSpPr txBox="1"/>
          <p:nvPr/>
        </p:nvSpPr>
        <p:spPr>
          <a:xfrm>
            <a:off x="4001864" y="1208962"/>
            <a:ext cx="6818536" cy="7172220"/>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First Responders Mental Health Program</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$150,000</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Peer Support Unit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4" dirty="0">
                <a:solidFill>
                  <a:schemeClr val="accent1">
                    <a:lumMod val="50000"/>
                  </a:schemeClr>
                </a:solidFill>
                <a:latin typeface="Georgia" panose="02040502050405020303" pitchFamily="18" charset="0"/>
              </a:rPr>
              <a:t>The proposed project is designed to provide additional resources for law enforcement officers to cope with traumatic events as well as provide them with the necessary tools to help them in the future. This project will expand the Peer Support Unit to address the mental health needs and well-being of both HPD’s first responders and the first responders of surrounding law enforcement agencies. </a:t>
            </a:r>
          </a:p>
          <a:p>
            <a:pPr algn="ctr">
              <a:lnSpc>
                <a:spcPts val="2260"/>
              </a:lnSpc>
              <a:spcBef>
                <a:spcPct val="0"/>
              </a:spcBef>
            </a:pPr>
            <a:endParaRPr lang="en-US" sz="1714" dirty="0">
              <a:solidFill>
                <a:srgbClr val="FFD51E"/>
              </a:solidFill>
              <a:latin typeface="Inter"/>
            </a:endParaRPr>
          </a:p>
        </p:txBody>
      </p:sp>
      <p:pic>
        <p:nvPicPr>
          <p:cNvPr id="17" name="Picture 16">
            <a:extLst>
              <a:ext uri="{FF2B5EF4-FFF2-40B4-BE49-F238E27FC236}">
                <a16:creationId xmlns:a16="http://schemas.microsoft.com/office/drawing/2014/main" id="{9DD97FB5-5D7F-2768-D6A6-E62BF21253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257051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11" name="TextBox 11">
            <a:extLst>
              <a:ext uri="{FF2B5EF4-FFF2-40B4-BE49-F238E27FC236}">
                <a16:creationId xmlns:a16="http://schemas.microsoft.com/office/drawing/2014/main" id="{4B8673FE-F97E-BDEB-52A9-BB82F28F8E76}"/>
              </a:ext>
            </a:extLst>
          </p:cNvPr>
          <p:cNvSpPr txBox="1"/>
          <p:nvPr/>
        </p:nvSpPr>
        <p:spPr>
          <a:xfrm>
            <a:off x="11112919" y="2483893"/>
            <a:ext cx="6346434" cy="3847913"/>
          </a:xfrm>
          <a:prstGeom prst="rect">
            <a:avLst/>
          </a:prstGeom>
        </p:spPr>
        <p:txBody>
          <a:bodyPr wrap="square" lIns="0" tIns="0" rIns="0" bIns="0" rtlCol="0" anchor="t">
            <a:spAutoFit/>
          </a:bodyPr>
          <a:lstStyle/>
          <a:p>
            <a:pPr>
              <a:lnSpc>
                <a:spcPts val="3800"/>
              </a:lnSpc>
              <a:spcBef>
                <a:spcPct val="0"/>
              </a:spcBef>
            </a:pPr>
            <a:r>
              <a:rPr lang="en-US" sz="2714" b="1" dirty="0">
                <a:solidFill>
                  <a:schemeClr val="accent1">
                    <a:lumMod val="50000"/>
                  </a:schemeClr>
                </a:solidFill>
                <a:latin typeface="Georgia" panose="02040502050405020303" pitchFamily="18" charset="0"/>
              </a:rPr>
              <a:t>Proposed funding will be used for:</a:t>
            </a:r>
          </a:p>
          <a:p>
            <a:pPr>
              <a:lnSpc>
                <a:spcPts val="3800"/>
              </a:lnSpc>
              <a:spcBef>
                <a:spcPct val="0"/>
              </a:spcBef>
            </a:pPr>
            <a:endParaRPr lang="en-US" sz="2400" b="1" dirty="0">
              <a:solidFill>
                <a:srgbClr val="F3C70D"/>
              </a:solidFill>
              <a:latin typeface="Georgia" panose="02040502050405020303" pitchFamily="18" charset="0"/>
            </a:endParaRPr>
          </a:p>
          <a:p>
            <a:pPr>
              <a:lnSpc>
                <a:spcPts val="3800"/>
              </a:lnSpc>
              <a:spcBef>
                <a:spcPct val="0"/>
              </a:spcBef>
            </a:pPr>
            <a:r>
              <a:rPr lang="en-US" sz="2400" dirty="0">
                <a:solidFill>
                  <a:schemeClr val="tx2">
                    <a:lumMod val="75000"/>
                  </a:schemeClr>
                </a:solidFill>
                <a:latin typeface="Georgia" panose="02040502050405020303" pitchFamily="18" charset="0"/>
              </a:rPr>
              <a:t>Salary for three full-time senior victim advocates </a:t>
            </a:r>
            <a:r>
              <a:rPr lang="en-US" sz="2400" i="1" dirty="0">
                <a:solidFill>
                  <a:schemeClr val="tx2">
                    <a:lumMod val="75000"/>
                  </a:schemeClr>
                </a:solidFill>
                <a:latin typeface="Georgia" panose="02040502050405020303" pitchFamily="18" charset="0"/>
              </a:rPr>
              <a:t>(retired law enforcement officers)</a:t>
            </a:r>
          </a:p>
          <a:p>
            <a:pPr marL="342900" indent="-342900">
              <a:lnSpc>
                <a:spcPts val="3800"/>
              </a:lnSpc>
              <a:spcBef>
                <a:spcPct val="0"/>
              </a:spcBef>
              <a:buFont typeface="Arial" panose="020B0604020202020204" pitchFamily="34" charset="0"/>
              <a:buChar char="•"/>
            </a:pPr>
            <a:r>
              <a:rPr lang="en-US" sz="2400" dirty="0">
                <a:solidFill>
                  <a:schemeClr val="tx2">
                    <a:lumMod val="75000"/>
                  </a:schemeClr>
                </a:solidFill>
                <a:latin typeface="Georgia" panose="02040502050405020303" pitchFamily="18" charset="0"/>
              </a:rPr>
              <a:t>Provides victims, and their families, with support, referrals and information on victim rights, the judicial process, community resources and programs. </a:t>
            </a:r>
            <a:endParaRPr lang="en-US" sz="2714" dirty="0">
              <a:solidFill>
                <a:srgbClr val="F3C70D"/>
              </a:solidFill>
              <a:latin typeface="Georgia" panose="02040502050405020303" pitchFamily="18" charset="0"/>
            </a:endParaRPr>
          </a:p>
        </p:txBody>
      </p:sp>
      <p:pic>
        <p:nvPicPr>
          <p:cNvPr id="12" name="Picture 9">
            <a:extLst>
              <a:ext uri="{FF2B5EF4-FFF2-40B4-BE49-F238E27FC236}">
                <a16:creationId xmlns:a16="http://schemas.microsoft.com/office/drawing/2014/main" id="{32A589E9-ACD8-E566-4A27-980A3298B02E}"/>
              </a:ext>
            </a:extLst>
          </p:cNvPr>
          <p:cNvPicPr>
            <a:picLocks noChangeAspect="1"/>
          </p:cNvPicPr>
          <p:nvPr/>
        </p:nvPicPr>
        <p:blipFill>
          <a:blip r:embed="rId8"/>
          <a:srcRect t="7013" b="7013"/>
          <a:stretch>
            <a:fillRect/>
          </a:stretch>
        </p:blipFill>
        <p:spPr>
          <a:xfrm>
            <a:off x="13034128" y="6770734"/>
            <a:ext cx="2847637" cy="1281229"/>
          </a:xfrm>
          <a:prstGeom prst="rect">
            <a:avLst/>
          </a:prstGeom>
        </p:spPr>
      </p:pic>
      <p:sp>
        <p:nvSpPr>
          <p:cNvPr id="10" name="Slide Number Placeholder 2">
            <a:extLst>
              <a:ext uri="{FF2B5EF4-FFF2-40B4-BE49-F238E27FC236}">
                <a16:creationId xmlns:a16="http://schemas.microsoft.com/office/drawing/2014/main" id="{D99AA749-8DFF-2ACA-E68B-69E932DCAFD5}"/>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13</a:t>
            </a:fld>
            <a:endParaRPr lang="en-US"/>
          </a:p>
        </p:txBody>
      </p:sp>
      <p:sp>
        <p:nvSpPr>
          <p:cNvPr id="13" name="Rectangle 12">
            <a:extLst>
              <a:ext uri="{FF2B5EF4-FFF2-40B4-BE49-F238E27FC236}">
                <a16:creationId xmlns:a16="http://schemas.microsoft.com/office/drawing/2014/main" id="{B5DD8DCA-425E-09ED-055E-E877ED74CCC6}"/>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41DF6EF-ECA3-396D-84FE-EF8DAFE3412C}"/>
              </a:ext>
            </a:extLst>
          </p:cNvPr>
          <p:cNvSpPr txBox="1"/>
          <p:nvPr/>
        </p:nvSpPr>
        <p:spPr>
          <a:xfrm>
            <a:off x="4018546" y="141911"/>
            <a:ext cx="7944853"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Forthcoming RCA to Council</a:t>
            </a:r>
          </a:p>
        </p:txBody>
      </p:sp>
      <p:sp>
        <p:nvSpPr>
          <p:cNvPr id="9" name="TextBox 8">
            <a:extLst>
              <a:ext uri="{FF2B5EF4-FFF2-40B4-BE49-F238E27FC236}">
                <a16:creationId xmlns:a16="http://schemas.microsoft.com/office/drawing/2014/main" id="{97778E8E-C0B3-78C0-5714-2F8F5F178833}"/>
              </a:ext>
            </a:extLst>
          </p:cNvPr>
          <p:cNvSpPr txBox="1"/>
          <p:nvPr/>
        </p:nvSpPr>
        <p:spPr>
          <a:xfrm>
            <a:off x="11424175" y="8473421"/>
            <a:ext cx="5530591" cy="338554"/>
          </a:xfrm>
          <a:prstGeom prst="rect">
            <a:avLst/>
          </a:prstGeom>
          <a:noFill/>
        </p:spPr>
        <p:txBody>
          <a:bodyPr wrap="square">
            <a:spAutoFit/>
          </a:bodyPr>
          <a:lstStyle/>
          <a:p>
            <a:r>
              <a:rPr lang="en-US" sz="1600" i="1" dirty="0">
                <a:latin typeface="Georgia" panose="02040502050405020303" pitchFamily="18" charset="0"/>
              </a:rPr>
              <a:t>Note: If granted this will be the city’s 3</a:t>
            </a:r>
            <a:r>
              <a:rPr lang="en-US" sz="1600" i="1" baseline="30000" dirty="0">
                <a:latin typeface="Georgia" panose="02040502050405020303" pitchFamily="18" charset="0"/>
              </a:rPr>
              <a:t>rd</a:t>
            </a:r>
            <a:r>
              <a:rPr lang="en-US" sz="1600" i="1" dirty="0">
                <a:latin typeface="Georgia" panose="02040502050405020303" pitchFamily="18" charset="0"/>
              </a:rPr>
              <a:t> award.</a:t>
            </a:r>
          </a:p>
        </p:txBody>
      </p:sp>
      <p:sp>
        <p:nvSpPr>
          <p:cNvPr id="15" name="TextBox 11">
            <a:extLst>
              <a:ext uri="{FF2B5EF4-FFF2-40B4-BE49-F238E27FC236}">
                <a16:creationId xmlns:a16="http://schemas.microsoft.com/office/drawing/2014/main" id="{2D04678F-FD25-B198-F6D9-132E20182992}"/>
              </a:ext>
            </a:extLst>
          </p:cNvPr>
          <p:cNvSpPr txBox="1"/>
          <p:nvPr/>
        </p:nvSpPr>
        <p:spPr>
          <a:xfrm>
            <a:off x="4001864" y="1208962"/>
            <a:ext cx="6818536" cy="8364854"/>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General Victim Assistance Grant Program</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$197,167</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Victim Services Unit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4" dirty="0">
                <a:solidFill>
                  <a:schemeClr val="accent1">
                    <a:lumMod val="50000"/>
                  </a:schemeClr>
                </a:solidFill>
                <a:latin typeface="Georgia" panose="02040502050405020303" pitchFamily="18" charset="0"/>
              </a:rPr>
              <a:t>Victim Services Division proposes to continue to serve survivors of homicide and criminal fatality accidents by employing three retired officers with prior criminal investigation experience to work as victim advocates. Immediately upon joining VSU, the newly hired employees begin new advocate orientation and training.</a:t>
            </a:r>
          </a:p>
          <a:p>
            <a:pPr marL="239033" lvl="1">
              <a:lnSpc>
                <a:spcPts val="3100"/>
              </a:lnSpc>
            </a:pPr>
            <a:endParaRPr lang="en-US" sz="22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4" dirty="0">
                <a:solidFill>
                  <a:schemeClr val="accent1">
                    <a:lumMod val="50000"/>
                  </a:schemeClr>
                </a:solidFill>
                <a:latin typeface="Georgia" panose="02040502050405020303" pitchFamily="18" charset="0"/>
              </a:rPr>
              <a:t>Training courses include: </a:t>
            </a:r>
          </a:p>
          <a:p>
            <a:pPr marL="935267" lvl="2" indent="-239034">
              <a:lnSpc>
                <a:spcPts val="3100"/>
              </a:lnSpc>
              <a:buFont typeface="Arial"/>
              <a:buChar char="•"/>
            </a:pPr>
            <a:r>
              <a:rPr lang="en-US" sz="2000" dirty="0">
                <a:solidFill>
                  <a:schemeClr val="accent1">
                    <a:lumMod val="50000"/>
                  </a:schemeClr>
                </a:solidFill>
                <a:latin typeface="Georgia" panose="02040502050405020303" pitchFamily="18" charset="0"/>
              </a:rPr>
              <a:t>Wellness, Resiliency, and Coping with Stress </a:t>
            </a:r>
          </a:p>
          <a:p>
            <a:pPr marL="935267" lvl="2" indent="-239034">
              <a:lnSpc>
                <a:spcPts val="3100"/>
              </a:lnSpc>
              <a:buFont typeface="Arial"/>
              <a:buChar char="•"/>
            </a:pPr>
            <a:r>
              <a:rPr lang="en-US" sz="2000" dirty="0">
                <a:solidFill>
                  <a:schemeClr val="accent1">
                    <a:lumMod val="50000"/>
                  </a:schemeClr>
                </a:solidFill>
                <a:latin typeface="Georgia" panose="02040502050405020303" pitchFamily="18" charset="0"/>
              </a:rPr>
              <a:t>Crime Victim Rights </a:t>
            </a:r>
          </a:p>
          <a:p>
            <a:pPr marL="935267" lvl="2" indent="-239034">
              <a:lnSpc>
                <a:spcPts val="3100"/>
              </a:lnSpc>
              <a:buFont typeface="Arial"/>
              <a:buChar char="•"/>
            </a:pPr>
            <a:r>
              <a:rPr lang="en-US" sz="2000" dirty="0">
                <a:solidFill>
                  <a:schemeClr val="accent1">
                    <a:lumMod val="50000"/>
                  </a:schemeClr>
                </a:solidFill>
                <a:latin typeface="Georgia" panose="02040502050405020303" pitchFamily="18" charset="0"/>
              </a:rPr>
              <a:t>On-scene Victim Advocacy Training</a:t>
            </a:r>
            <a:endParaRPr lang="en-US" sz="1714" dirty="0">
              <a:solidFill>
                <a:srgbClr val="FFD51E"/>
              </a:solidFill>
              <a:latin typeface="Inter"/>
            </a:endParaRPr>
          </a:p>
        </p:txBody>
      </p:sp>
      <p:pic>
        <p:nvPicPr>
          <p:cNvPr id="16" name="Picture 15">
            <a:extLst>
              <a:ext uri="{FF2B5EF4-FFF2-40B4-BE49-F238E27FC236}">
                <a16:creationId xmlns:a16="http://schemas.microsoft.com/office/drawing/2014/main" id="{FD51ABF3-7C90-2377-A855-191CE13C8D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286923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11" name="TextBox 11">
            <a:extLst>
              <a:ext uri="{FF2B5EF4-FFF2-40B4-BE49-F238E27FC236}">
                <a16:creationId xmlns:a16="http://schemas.microsoft.com/office/drawing/2014/main" id="{4B8673FE-F97E-BDEB-52A9-BB82F28F8E76}"/>
              </a:ext>
            </a:extLst>
          </p:cNvPr>
          <p:cNvSpPr txBox="1"/>
          <p:nvPr/>
        </p:nvSpPr>
        <p:spPr>
          <a:xfrm>
            <a:off x="11284730" y="2543313"/>
            <a:ext cx="6346434" cy="6781152"/>
          </a:xfrm>
          <a:prstGeom prst="rect">
            <a:avLst/>
          </a:prstGeom>
        </p:spPr>
        <p:txBody>
          <a:bodyPr wrap="square" lIns="0" tIns="0" rIns="0" bIns="0" rtlCol="0" anchor="t">
            <a:spAutoFit/>
          </a:bodyPr>
          <a:lstStyle/>
          <a:p>
            <a:pPr>
              <a:lnSpc>
                <a:spcPts val="3800"/>
              </a:lnSpc>
              <a:spcBef>
                <a:spcPct val="0"/>
              </a:spcBef>
            </a:pPr>
            <a:r>
              <a:rPr lang="en-US" sz="2714" b="1" dirty="0">
                <a:solidFill>
                  <a:schemeClr val="accent1">
                    <a:lumMod val="50000"/>
                  </a:schemeClr>
                </a:solidFill>
                <a:latin typeface="Georgia" panose="02040502050405020303" pitchFamily="18" charset="0"/>
              </a:rPr>
              <a:t>Proposed funding will be used for:</a:t>
            </a:r>
          </a:p>
          <a:p>
            <a:pPr>
              <a:lnSpc>
                <a:spcPts val="3800"/>
              </a:lnSpc>
              <a:spcBef>
                <a:spcPct val="0"/>
              </a:spcBef>
            </a:pPr>
            <a:endParaRPr lang="en-US" sz="2714" b="1" dirty="0">
              <a:solidFill>
                <a:srgbClr val="F3C70D"/>
              </a:solidFill>
              <a:latin typeface="Georgia" panose="02040502050405020303" pitchFamily="18" charset="0"/>
            </a:endParaRPr>
          </a:p>
          <a:p>
            <a:pPr>
              <a:lnSpc>
                <a:spcPts val="3800"/>
              </a:lnSpc>
              <a:spcBef>
                <a:spcPct val="0"/>
              </a:spcBef>
            </a:pPr>
            <a:r>
              <a:rPr lang="en-US" sz="2000" dirty="0">
                <a:solidFill>
                  <a:schemeClr val="tx2">
                    <a:lumMod val="75000"/>
                  </a:schemeClr>
                </a:solidFill>
                <a:latin typeface="Georgia" panose="02040502050405020303" pitchFamily="18" charset="0"/>
              </a:rPr>
              <a:t>Overtime for officers (11) and sergeant (1)  in the Northeast Dayshift Tactical Unit to plan and execute operations in hostile environments and make arrest of violent criminals. HPD will utilize the grant funds for overtime to track and surveil violent offenders with a primary focus on the Northeast area of Houston, and throughout Harris County. We will employ plain clothes officers to work with criminal intelligence analyst to address violent offenders.  We will also work with multiple agencies both local and federal such as Alcohol, Tobacco, Firearms and Explosives (ATF) for prosecution, and have their operational support.</a:t>
            </a:r>
            <a:endParaRPr lang="en-US" sz="2714" dirty="0">
              <a:solidFill>
                <a:srgbClr val="F3C70D"/>
              </a:solidFill>
              <a:latin typeface="Georgia" panose="02040502050405020303" pitchFamily="18" charset="0"/>
            </a:endParaRPr>
          </a:p>
        </p:txBody>
      </p:sp>
      <p:pic>
        <p:nvPicPr>
          <p:cNvPr id="12" name="Picture 9">
            <a:extLst>
              <a:ext uri="{FF2B5EF4-FFF2-40B4-BE49-F238E27FC236}">
                <a16:creationId xmlns:a16="http://schemas.microsoft.com/office/drawing/2014/main" id="{32A589E9-ACD8-E566-4A27-980A3298B02E}"/>
              </a:ext>
            </a:extLst>
          </p:cNvPr>
          <p:cNvPicPr>
            <a:picLocks noChangeAspect="1"/>
          </p:cNvPicPr>
          <p:nvPr/>
        </p:nvPicPr>
        <p:blipFill>
          <a:blip r:embed="rId8"/>
          <a:srcRect t="7013" b="7013"/>
          <a:stretch>
            <a:fillRect/>
          </a:stretch>
        </p:blipFill>
        <p:spPr>
          <a:xfrm>
            <a:off x="5788701" y="7465304"/>
            <a:ext cx="3048494" cy="1371600"/>
          </a:xfrm>
          <a:prstGeom prst="rect">
            <a:avLst/>
          </a:prstGeom>
        </p:spPr>
      </p:pic>
      <p:sp>
        <p:nvSpPr>
          <p:cNvPr id="10" name="Slide Number Placeholder 2">
            <a:extLst>
              <a:ext uri="{FF2B5EF4-FFF2-40B4-BE49-F238E27FC236}">
                <a16:creationId xmlns:a16="http://schemas.microsoft.com/office/drawing/2014/main" id="{D99AA749-8DFF-2ACA-E68B-69E932DCAFD5}"/>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14</a:t>
            </a:fld>
            <a:endParaRPr lang="en-US"/>
          </a:p>
        </p:txBody>
      </p:sp>
      <p:sp>
        <p:nvSpPr>
          <p:cNvPr id="13" name="Rectangle 12">
            <a:extLst>
              <a:ext uri="{FF2B5EF4-FFF2-40B4-BE49-F238E27FC236}">
                <a16:creationId xmlns:a16="http://schemas.microsoft.com/office/drawing/2014/main" id="{B5DD8DCA-425E-09ED-055E-E877ED74CCC6}"/>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41DF6EF-ECA3-396D-84FE-EF8DAFE3412C}"/>
              </a:ext>
            </a:extLst>
          </p:cNvPr>
          <p:cNvSpPr txBox="1"/>
          <p:nvPr/>
        </p:nvSpPr>
        <p:spPr>
          <a:xfrm>
            <a:off x="4018546" y="141911"/>
            <a:ext cx="7944853"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Forthcoming RCA to Council</a:t>
            </a:r>
          </a:p>
        </p:txBody>
      </p:sp>
      <p:sp>
        <p:nvSpPr>
          <p:cNvPr id="9" name="TextBox 11">
            <a:extLst>
              <a:ext uri="{FF2B5EF4-FFF2-40B4-BE49-F238E27FC236}">
                <a16:creationId xmlns:a16="http://schemas.microsoft.com/office/drawing/2014/main" id="{283E4321-A1EF-4532-8305-99A635FCEF9F}"/>
              </a:ext>
            </a:extLst>
          </p:cNvPr>
          <p:cNvSpPr txBox="1"/>
          <p:nvPr/>
        </p:nvSpPr>
        <p:spPr>
          <a:xfrm>
            <a:off x="4001864" y="1208962"/>
            <a:ext cx="6818536" cy="5993692"/>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Violent Crime Program</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$125,000</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Northeast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4" dirty="0">
                <a:solidFill>
                  <a:schemeClr val="accent1">
                    <a:lumMod val="50000"/>
                  </a:schemeClr>
                </a:solidFill>
                <a:latin typeface="Georgia" panose="02040502050405020303" pitchFamily="18" charset="0"/>
              </a:rPr>
              <a:t>The overall goal of this initiative is to arrest and deter violent crime through the Northeast area of Houston with primary focus in the responding jurisdiction. By removing these violent criminals from the community, we will be able to significantly and positively impact the rate of victimization within Harris count and the city limits of Houston. </a:t>
            </a:r>
          </a:p>
        </p:txBody>
      </p:sp>
      <p:sp>
        <p:nvSpPr>
          <p:cNvPr id="15" name="TextBox 14">
            <a:extLst>
              <a:ext uri="{FF2B5EF4-FFF2-40B4-BE49-F238E27FC236}">
                <a16:creationId xmlns:a16="http://schemas.microsoft.com/office/drawing/2014/main" id="{CCEFF202-3833-616F-5989-0507C4F51AE3}"/>
              </a:ext>
            </a:extLst>
          </p:cNvPr>
          <p:cNvSpPr txBox="1"/>
          <p:nvPr/>
        </p:nvSpPr>
        <p:spPr>
          <a:xfrm>
            <a:off x="4343400" y="9105900"/>
            <a:ext cx="5530591" cy="338554"/>
          </a:xfrm>
          <a:prstGeom prst="rect">
            <a:avLst/>
          </a:prstGeom>
          <a:noFill/>
        </p:spPr>
        <p:txBody>
          <a:bodyPr wrap="square">
            <a:spAutoFit/>
          </a:bodyPr>
          <a:lstStyle/>
          <a:p>
            <a:r>
              <a:rPr lang="en-US" sz="1600" i="1" dirty="0">
                <a:latin typeface="Georgia" panose="02040502050405020303" pitchFamily="18" charset="0"/>
              </a:rPr>
              <a:t>Note: If granted this will be the city’s 1</a:t>
            </a:r>
            <a:r>
              <a:rPr lang="en-US" sz="1600" i="1" baseline="30000" dirty="0">
                <a:latin typeface="Georgia" panose="02040502050405020303" pitchFamily="18" charset="0"/>
              </a:rPr>
              <a:t>st</a:t>
            </a:r>
            <a:r>
              <a:rPr lang="en-US" sz="1600" i="1" dirty="0">
                <a:latin typeface="Georgia" panose="02040502050405020303" pitchFamily="18" charset="0"/>
              </a:rPr>
              <a:t> award.</a:t>
            </a:r>
          </a:p>
        </p:txBody>
      </p:sp>
      <p:pic>
        <p:nvPicPr>
          <p:cNvPr id="16" name="Picture 15">
            <a:extLst>
              <a:ext uri="{FF2B5EF4-FFF2-40B4-BE49-F238E27FC236}">
                <a16:creationId xmlns:a16="http://schemas.microsoft.com/office/drawing/2014/main" id="{198D9C4E-F7AE-AD20-D890-D5A5BA7F0B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133411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F2903EEB-D150-6A79-873F-5B6444C3045C}"/>
              </a:ext>
            </a:extLst>
          </p:cNvPr>
          <p:cNvPicPr>
            <a:picLocks noChangeAspect="1"/>
          </p:cNvPicPr>
          <p:nvPr/>
        </p:nvPicPr>
        <p:blipFill>
          <a:blip r:embed="rId7"/>
          <a:stretch>
            <a:fillRect/>
          </a:stretch>
        </p:blipFill>
        <p:spPr>
          <a:xfrm>
            <a:off x="4667418" y="1643798"/>
            <a:ext cx="11202963" cy="7354326"/>
          </a:xfrm>
          <a:prstGeom prst="rect">
            <a:avLst/>
          </a:prstGeom>
        </p:spPr>
      </p:pic>
      <p:sp>
        <p:nvSpPr>
          <p:cNvPr id="11" name="Slide Number Placeholder 2">
            <a:extLst>
              <a:ext uri="{FF2B5EF4-FFF2-40B4-BE49-F238E27FC236}">
                <a16:creationId xmlns:a16="http://schemas.microsoft.com/office/drawing/2014/main" id="{0059D1D8-69B9-4FC9-9DE0-9099CAB1E754}"/>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15</a:t>
            </a:fld>
            <a:endParaRPr lang="en-US"/>
          </a:p>
        </p:txBody>
      </p:sp>
      <p:sp>
        <p:nvSpPr>
          <p:cNvPr id="12" name="Rectangle 11">
            <a:extLst>
              <a:ext uri="{FF2B5EF4-FFF2-40B4-BE49-F238E27FC236}">
                <a16:creationId xmlns:a16="http://schemas.microsoft.com/office/drawing/2014/main" id="{2BA10A28-29A9-E943-B471-6457AFA6E483}"/>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7201D01-342B-1537-A2C4-B99FCA3B5F43}"/>
              </a:ext>
            </a:extLst>
          </p:cNvPr>
          <p:cNvSpPr txBox="1"/>
          <p:nvPr/>
        </p:nvSpPr>
        <p:spPr>
          <a:xfrm>
            <a:off x="4018546" y="141911"/>
            <a:ext cx="7944853"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Other Notable Forthcoming Grants</a:t>
            </a:r>
          </a:p>
        </p:txBody>
      </p:sp>
      <p:pic>
        <p:nvPicPr>
          <p:cNvPr id="3" name="Picture 2">
            <a:extLst>
              <a:ext uri="{FF2B5EF4-FFF2-40B4-BE49-F238E27FC236}">
                <a16:creationId xmlns:a16="http://schemas.microsoft.com/office/drawing/2014/main" id="{BA7D0671-EA0E-BA7F-20A4-4A1700BF7A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107236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AAA165BF-5854-319E-22DC-AE9DBB64B1E5}"/>
              </a:ext>
            </a:extLst>
          </p:cNvPr>
          <p:cNvSpPr txBox="1"/>
          <p:nvPr/>
        </p:nvSpPr>
        <p:spPr>
          <a:xfrm>
            <a:off x="4712378" y="2095500"/>
            <a:ext cx="9204512" cy="4401205"/>
          </a:xfrm>
          <a:prstGeom prst="rect">
            <a:avLst/>
          </a:prstGeom>
          <a:noFill/>
        </p:spPr>
        <p:txBody>
          <a:bodyPr wrap="square">
            <a:spAutoFit/>
          </a:bodyPr>
          <a:lstStyle/>
          <a:p>
            <a:endParaRPr lang="en-US" sz="2000" dirty="0">
              <a:latin typeface="Georgia" panose="02040502050405020303" pitchFamily="18" charset="0"/>
            </a:endParaRPr>
          </a:p>
          <a:p>
            <a:r>
              <a:rPr lang="en-US" sz="2000" dirty="0">
                <a:latin typeface="Georgia" panose="02040502050405020303" pitchFamily="18" charset="0"/>
              </a:rPr>
              <a:t>FY24 Project Safe Neighborhoods</a:t>
            </a:r>
          </a:p>
          <a:p>
            <a:r>
              <a:rPr lang="en-US" sz="2000" dirty="0">
                <a:latin typeface="Georgia" panose="02040502050405020303" pitchFamily="18" charset="0"/>
              </a:rPr>
              <a:t>FY24 Rifle Resistant Body Armor initiative</a:t>
            </a:r>
          </a:p>
          <a:p>
            <a:r>
              <a:rPr lang="en-US" sz="2000" dirty="0">
                <a:latin typeface="Georgia" panose="02040502050405020303" pitchFamily="18" charset="0"/>
              </a:rPr>
              <a:t>FY24 Internet Crimes Against Children</a:t>
            </a:r>
          </a:p>
          <a:p>
            <a:r>
              <a:rPr lang="en-US" sz="2000" dirty="0">
                <a:latin typeface="Georgia" panose="02040502050405020303" pitchFamily="18" charset="0"/>
              </a:rPr>
              <a:t>FY24 Criminal Hazmat Team Formation</a:t>
            </a:r>
          </a:p>
          <a:p>
            <a:r>
              <a:rPr lang="en-US" sz="2000" dirty="0">
                <a:latin typeface="Georgia" panose="02040502050405020303" pitchFamily="18" charset="0"/>
              </a:rPr>
              <a:t>FY24 Police Integrity &amp; Validation Program</a:t>
            </a:r>
          </a:p>
          <a:p>
            <a:r>
              <a:rPr lang="en-US" sz="2000" dirty="0">
                <a:latin typeface="Georgia" panose="02040502050405020303" pitchFamily="18" charset="0"/>
              </a:rPr>
              <a:t>FY24 Safe Policing thru Community Engagement</a:t>
            </a:r>
          </a:p>
          <a:p>
            <a:r>
              <a:rPr lang="en-US" sz="2000" dirty="0">
                <a:latin typeface="Georgia" panose="02040502050405020303" pitchFamily="18" charset="0"/>
              </a:rPr>
              <a:t>FY24 Law Enforcement Response to Mass Casualty Events</a:t>
            </a:r>
          </a:p>
          <a:p>
            <a:r>
              <a:rPr lang="en-US" sz="2000" dirty="0">
                <a:latin typeface="Georgia" panose="02040502050405020303" pitchFamily="18" charset="0"/>
              </a:rPr>
              <a:t>FY24 HPD Domestic Violence Initiative</a:t>
            </a:r>
          </a:p>
          <a:p>
            <a:r>
              <a:rPr lang="en-US" sz="2000" dirty="0">
                <a:latin typeface="Georgia" panose="02040502050405020303" pitchFamily="18" charset="0"/>
              </a:rPr>
              <a:t>FY24 Updating Technology &amp; Augmenting the Future</a:t>
            </a:r>
          </a:p>
          <a:p>
            <a:r>
              <a:rPr lang="en-US" sz="2000" dirty="0">
                <a:latin typeface="Georgia" panose="02040502050405020303" pitchFamily="18" charset="0"/>
              </a:rPr>
              <a:t>FY24 Westside Violent Crime/Gang Initiative</a:t>
            </a:r>
          </a:p>
          <a:p>
            <a:r>
              <a:rPr lang="en-US" sz="2000" dirty="0">
                <a:latin typeface="Georgia" panose="02040502050405020303" pitchFamily="18" charset="0"/>
              </a:rPr>
              <a:t>FY24 Body Worn Camera Enhancement Program</a:t>
            </a:r>
          </a:p>
          <a:p>
            <a:r>
              <a:rPr lang="en-US" sz="2000" dirty="0">
                <a:latin typeface="Georgia" panose="02040502050405020303" pitchFamily="18" charset="0"/>
              </a:rPr>
              <a:t>FY24 Explosive Detection K-9 Strategic Utilization &amp; Deterrence</a:t>
            </a:r>
          </a:p>
          <a:p>
            <a:r>
              <a:rPr lang="en-US" sz="2000" dirty="0">
                <a:latin typeface="Georgia" panose="02040502050405020303" pitchFamily="18" charset="0"/>
              </a:rPr>
              <a:t>FY24 Taking a Stand/Reducing Violent Crime in Our Communities Grant</a:t>
            </a:r>
          </a:p>
        </p:txBody>
      </p:sp>
      <p:pic>
        <p:nvPicPr>
          <p:cNvPr id="10" name="Picture 27">
            <a:extLst>
              <a:ext uri="{FF2B5EF4-FFF2-40B4-BE49-F238E27FC236}">
                <a16:creationId xmlns:a16="http://schemas.microsoft.com/office/drawing/2014/main" id="{C82F7764-54D7-AE16-36D2-7B43085BD8F4}"/>
              </a:ext>
            </a:extLst>
          </p:cNvPr>
          <p:cNvPicPr>
            <a:picLocks noChangeAspect="1"/>
          </p:cNvPicPr>
          <p:nvPr/>
        </p:nvPicPr>
        <p:blipFill>
          <a:blip r:embed="rId8"/>
          <a:srcRect l="8568" t="4756" r="9537" b="15788"/>
          <a:stretch>
            <a:fillRect/>
          </a:stretch>
        </p:blipFill>
        <p:spPr>
          <a:xfrm>
            <a:off x="14026063" y="3006862"/>
            <a:ext cx="2489102" cy="1263840"/>
          </a:xfrm>
          <a:prstGeom prst="rect">
            <a:avLst/>
          </a:prstGeom>
        </p:spPr>
      </p:pic>
      <p:sp>
        <p:nvSpPr>
          <p:cNvPr id="12" name="TextBox 11">
            <a:extLst>
              <a:ext uri="{FF2B5EF4-FFF2-40B4-BE49-F238E27FC236}">
                <a16:creationId xmlns:a16="http://schemas.microsoft.com/office/drawing/2014/main" id="{91755916-308A-361C-5A95-EDF77A5AB9C6}"/>
              </a:ext>
            </a:extLst>
          </p:cNvPr>
          <p:cNvSpPr txBox="1"/>
          <p:nvPr/>
        </p:nvSpPr>
        <p:spPr>
          <a:xfrm>
            <a:off x="4740088" y="7248762"/>
            <a:ext cx="9204512" cy="400110"/>
          </a:xfrm>
          <a:prstGeom prst="rect">
            <a:avLst/>
          </a:prstGeom>
          <a:noFill/>
        </p:spPr>
        <p:txBody>
          <a:bodyPr wrap="square">
            <a:spAutoFit/>
          </a:bodyPr>
          <a:lstStyle/>
          <a:p>
            <a:r>
              <a:rPr lang="en-US" sz="2000" dirty="0">
                <a:latin typeface="Georgia" panose="02040502050405020303" pitchFamily="18" charset="0"/>
              </a:rPr>
              <a:t>FY23 Motor Carrier Safety Assistance High Priority Grant (MCSAP) </a:t>
            </a:r>
          </a:p>
        </p:txBody>
      </p:sp>
      <p:pic>
        <p:nvPicPr>
          <p:cNvPr id="17" name="Picture 16">
            <a:extLst>
              <a:ext uri="{FF2B5EF4-FFF2-40B4-BE49-F238E27FC236}">
                <a16:creationId xmlns:a16="http://schemas.microsoft.com/office/drawing/2014/main" id="{D22A5D29-CFC8-0A0A-46B9-379DF3CBEA59}"/>
              </a:ext>
            </a:extLst>
          </p:cNvPr>
          <p:cNvPicPr>
            <a:picLocks noChangeAspect="1"/>
          </p:cNvPicPr>
          <p:nvPr/>
        </p:nvPicPr>
        <p:blipFill>
          <a:blip r:embed="rId9"/>
          <a:stretch>
            <a:fillRect/>
          </a:stretch>
        </p:blipFill>
        <p:spPr>
          <a:xfrm>
            <a:off x="13716000" y="6580957"/>
            <a:ext cx="3109229" cy="1633870"/>
          </a:xfrm>
          <a:prstGeom prst="rect">
            <a:avLst/>
          </a:prstGeom>
        </p:spPr>
      </p:pic>
      <p:sp>
        <p:nvSpPr>
          <p:cNvPr id="11" name="Slide Number Placeholder 2">
            <a:extLst>
              <a:ext uri="{FF2B5EF4-FFF2-40B4-BE49-F238E27FC236}">
                <a16:creationId xmlns:a16="http://schemas.microsoft.com/office/drawing/2014/main" id="{E1A01AC0-94D8-A002-4D3A-14153F382C40}"/>
              </a:ext>
            </a:extLst>
          </p:cNvPr>
          <p:cNvSpPr txBox="1">
            <a:spLocks/>
          </p:cNvSpPr>
          <p:nvPr/>
        </p:nvSpPr>
        <p:spPr>
          <a:xfrm>
            <a:off x="15887966" y="94265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16</a:t>
            </a:fld>
            <a:endParaRPr lang="en-US"/>
          </a:p>
        </p:txBody>
      </p:sp>
      <p:sp>
        <p:nvSpPr>
          <p:cNvPr id="13" name="Rectangle 12">
            <a:extLst>
              <a:ext uri="{FF2B5EF4-FFF2-40B4-BE49-F238E27FC236}">
                <a16:creationId xmlns:a16="http://schemas.microsoft.com/office/drawing/2014/main" id="{E161DA75-241B-229A-8656-8F48B6928C1D}"/>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9B119FC-6E9B-DA1C-1E01-2580CE6BC8FB}"/>
              </a:ext>
            </a:extLst>
          </p:cNvPr>
          <p:cNvSpPr txBox="1"/>
          <p:nvPr/>
        </p:nvSpPr>
        <p:spPr>
          <a:xfrm>
            <a:off x="4018546" y="141911"/>
            <a:ext cx="7944853"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Other Notable Forthcoming Grants</a:t>
            </a:r>
          </a:p>
        </p:txBody>
      </p:sp>
      <p:pic>
        <p:nvPicPr>
          <p:cNvPr id="3" name="Picture 2">
            <a:extLst>
              <a:ext uri="{FF2B5EF4-FFF2-40B4-BE49-F238E27FC236}">
                <a16:creationId xmlns:a16="http://schemas.microsoft.com/office/drawing/2014/main" id="{6D7472D3-B9FD-E31B-A9CA-925175039C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456502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sp>
        <p:nvSpPr>
          <p:cNvPr id="19" name="TextBox 18">
            <a:extLst>
              <a:ext uri="{FF2B5EF4-FFF2-40B4-BE49-F238E27FC236}">
                <a16:creationId xmlns:a16="http://schemas.microsoft.com/office/drawing/2014/main" id="{BF36BE00-2D36-E057-F1A0-AD72A9DC8045}"/>
              </a:ext>
            </a:extLst>
          </p:cNvPr>
          <p:cNvSpPr txBox="1"/>
          <p:nvPr/>
        </p:nvSpPr>
        <p:spPr>
          <a:xfrm>
            <a:off x="4018546" y="141911"/>
            <a:ext cx="9392653"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Questions and Comments</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3181" y="804504"/>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17</a:t>
            </a:fld>
            <a:endParaRPr lang="en-US"/>
          </a:p>
        </p:txBody>
      </p:sp>
      <p:sp>
        <p:nvSpPr>
          <p:cNvPr id="11" name="Text Placeholder 2">
            <a:extLst>
              <a:ext uri="{FF2B5EF4-FFF2-40B4-BE49-F238E27FC236}">
                <a16:creationId xmlns:a16="http://schemas.microsoft.com/office/drawing/2014/main" id="{251453EC-CA3D-98E3-9E0C-F70F2FF62EB6}"/>
              </a:ext>
            </a:extLst>
          </p:cNvPr>
          <p:cNvSpPr txBox="1">
            <a:spLocks/>
          </p:cNvSpPr>
          <p:nvPr/>
        </p:nvSpPr>
        <p:spPr>
          <a:xfrm>
            <a:off x="7543800" y="2537459"/>
            <a:ext cx="6400800" cy="5212081"/>
          </a:xfrm>
          <a:prstGeom prst="ellipse">
            <a:avLst/>
          </a:prstGeom>
          <a:solidFill>
            <a:schemeClr val="accent1">
              <a:lumMod val="50000"/>
              <a:alpha val="76863"/>
            </a:schemeClr>
          </a:solidFill>
        </p:spPr>
        <p:txBody>
          <a:bodyPr vert="horz" lIns="64291" tIns="32147" rIns="64291" bIns="32147"/>
          <a:lstStyle>
            <a:lvl1pPr marL="241093" indent="-241093" algn="l" rtl="0" eaLnBrk="1" fontAlgn="base" hangingPunct="1">
              <a:spcBef>
                <a:spcPts val="773"/>
              </a:spcBef>
              <a:spcAft>
                <a:spcPct val="0"/>
              </a:spcAft>
              <a:defRPr sz="3100" baseline="0">
                <a:solidFill>
                  <a:srgbClr val="FFFFFF"/>
                </a:solidFill>
                <a:latin typeface="+mn-lt"/>
                <a:ea typeface="+mn-ea"/>
                <a:cs typeface="+mn-cs"/>
                <a:sym typeface="Lobster Two Italic" charset="0"/>
              </a:defRPr>
            </a:lvl1pPr>
            <a:lvl2pPr marL="455398" indent="-133941" algn="l" rtl="0" eaLnBrk="1" fontAlgn="base" hangingPunct="1">
              <a:spcBef>
                <a:spcPts val="703"/>
              </a:spcBef>
              <a:spcAft>
                <a:spcPct val="0"/>
              </a:spcAft>
              <a:defRPr sz="2700">
                <a:solidFill>
                  <a:srgbClr val="FFFFFF"/>
                </a:solidFill>
                <a:latin typeface="+mn-lt"/>
                <a:ea typeface="+mn-ea"/>
                <a:cs typeface="+mn-cs"/>
                <a:sym typeface="Lobster Two Italic" charset="0"/>
              </a:defRPr>
            </a:lvl2pPr>
            <a:lvl3pPr marL="910796" indent="-267881" algn="l" rtl="0" eaLnBrk="1" fontAlgn="base" hangingPunct="1">
              <a:spcBef>
                <a:spcPts val="562"/>
              </a:spcBef>
              <a:spcAft>
                <a:spcPct val="0"/>
              </a:spcAft>
              <a:defRPr sz="2400">
                <a:solidFill>
                  <a:srgbClr val="FFFFFF"/>
                </a:solidFill>
                <a:latin typeface="+mn-lt"/>
                <a:ea typeface="+mn-ea"/>
                <a:cs typeface="+mn-cs"/>
                <a:sym typeface="Lobster Two Italic" charset="0"/>
              </a:defRPr>
            </a:lvl3pPr>
            <a:lvl4pPr marL="1375123" indent="-410751" algn="l" rtl="0" eaLnBrk="1" fontAlgn="base" hangingPunct="1">
              <a:spcBef>
                <a:spcPts val="492"/>
              </a:spcBef>
              <a:spcAft>
                <a:spcPct val="0"/>
              </a:spcAft>
              <a:defRPr sz="2000">
                <a:solidFill>
                  <a:srgbClr val="FFFFFF"/>
                </a:solidFill>
                <a:latin typeface="+mn-lt"/>
                <a:ea typeface="+mn-ea"/>
                <a:cs typeface="+mn-cs"/>
                <a:sym typeface="Lobster Two Italic" charset="0"/>
              </a:defRPr>
            </a:lvl4pPr>
            <a:lvl5pPr marL="1830521" indent="-544692" algn="l" rtl="0" eaLnBrk="1" fontAlgn="base" hangingPunct="1">
              <a:spcBef>
                <a:spcPts val="492"/>
              </a:spcBef>
              <a:spcAft>
                <a:spcPct val="0"/>
              </a:spcAft>
              <a:defRPr sz="2000">
                <a:solidFill>
                  <a:srgbClr val="FFFFFF"/>
                </a:solidFill>
                <a:latin typeface="+mn-lt"/>
                <a:ea typeface="+mn-ea"/>
                <a:cs typeface="+mn-cs"/>
                <a:sym typeface="Lobster Two Italic" charset="0"/>
              </a:defRPr>
            </a:lvl5pPr>
            <a:lvl6pPr marL="2151978" algn="l" rtl="0" eaLnBrk="1" fontAlgn="base" hangingPunct="1">
              <a:spcBef>
                <a:spcPts val="492"/>
              </a:spcBef>
              <a:spcAft>
                <a:spcPct val="0"/>
              </a:spcAft>
              <a:defRPr sz="2000">
                <a:solidFill>
                  <a:srgbClr val="FFFFFF"/>
                </a:solidFill>
                <a:latin typeface="+mn-lt"/>
                <a:ea typeface="+mn-ea"/>
                <a:cs typeface="+mn-cs"/>
                <a:sym typeface="Lobster Two Italic" charset="0"/>
              </a:defRPr>
            </a:lvl6pPr>
            <a:lvl7pPr marL="2473435" algn="l" rtl="0" eaLnBrk="1" fontAlgn="base" hangingPunct="1">
              <a:spcBef>
                <a:spcPts val="492"/>
              </a:spcBef>
              <a:spcAft>
                <a:spcPct val="0"/>
              </a:spcAft>
              <a:defRPr sz="2000">
                <a:solidFill>
                  <a:srgbClr val="FFFFFF"/>
                </a:solidFill>
                <a:latin typeface="+mn-lt"/>
                <a:ea typeface="+mn-ea"/>
                <a:cs typeface="+mn-cs"/>
                <a:sym typeface="Lobster Two Italic" charset="0"/>
              </a:defRPr>
            </a:lvl7pPr>
            <a:lvl8pPr marL="2794893" algn="l" rtl="0" eaLnBrk="1" fontAlgn="base" hangingPunct="1">
              <a:spcBef>
                <a:spcPts val="492"/>
              </a:spcBef>
              <a:spcAft>
                <a:spcPct val="0"/>
              </a:spcAft>
              <a:defRPr sz="2000">
                <a:solidFill>
                  <a:srgbClr val="FFFFFF"/>
                </a:solidFill>
                <a:latin typeface="+mn-lt"/>
                <a:ea typeface="+mn-ea"/>
                <a:cs typeface="+mn-cs"/>
                <a:sym typeface="Lobster Two Italic" charset="0"/>
              </a:defRPr>
            </a:lvl8pPr>
            <a:lvl9pPr marL="3116350" algn="l" rtl="0" eaLnBrk="1" fontAlgn="base" hangingPunct="1">
              <a:spcBef>
                <a:spcPts val="492"/>
              </a:spcBef>
              <a:spcAft>
                <a:spcPct val="0"/>
              </a:spcAft>
              <a:defRPr sz="2000">
                <a:solidFill>
                  <a:srgbClr val="FFFFFF"/>
                </a:solidFill>
                <a:latin typeface="+mn-lt"/>
                <a:ea typeface="+mn-ea"/>
                <a:cs typeface="+mn-cs"/>
                <a:sym typeface="Lobster Two Italic" charset="0"/>
              </a:defRPr>
            </a:lvl9pPr>
          </a:lstStyle>
          <a:p>
            <a:pPr algn="ctr" defTabSz="914377">
              <a:defRPr/>
            </a:pPr>
            <a:endParaRPr lang="en-US" sz="1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5E39C63-E9AE-BAC2-1070-288B589DC3ED}"/>
              </a:ext>
            </a:extLst>
          </p:cNvPr>
          <p:cNvSpPr txBox="1"/>
          <p:nvPr/>
        </p:nvSpPr>
        <p:spPr>
          <a:xfrm>
            <a:off x="9157120" y="3294123"/>
            <a:ext cx="3174160" cy="3770263"/>
          </a:xfrm>
          <a:prstGeom prst="rect">
            <a:avLst/>
          </a:prstGeom>
          <a:noFill/>
        </p:spPr>
        <p:txBody>
          <a:bodyPr wrap="square" rtlCol="0">
            <a:spAutoFit/>
          </a:bodyPr>
          <a:lstStyle/>
          <a:p>
            <a:pPr algn="ctr"/>
            <a:r>
              <a:rPr lang="en-US" sz="239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pic>
        <p:nvPicPr>
          <p:cNvPr id="9" name="Picture 8">
            <a:extLst>
              <a:ext uri="{FF2B5EF4-FFF2-40B4-BE49-F238E27FC236}">
                <a16:creationId xmlns:a16="http://schemas.microsoft.com/office/drawing/2014/main" id="{F576DAF5-69C0-1161-3DC1-D7681B0C38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391351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sp>
        <p:nvSpPr>
          <p:cNvPr id="19" name="TextBox 18">
            <a:extLst>
              <a:ext uri="{FF2B5EF4-FFF2-40B4-BE49-F238E27FC236}">
                <a16:creationId xmlns:a16="http://schemas.microsoft.com/office/drawing/2014/main" id="{BF36BE00-2D36-E057-F1A0-AD72A9DC8045}"/>
              </a:ext>
            </a:extLst>
          </p:cNvPr>
          <p:cNvSpPr txBox="1"/>
          <p:nvPr/>
        </p:nvSpPr>
        <p:spPr>
          <a:xfrm>
            <a:off x="4018547" y="141911"/>
            <a:ext cx="6777428"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Appendix</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Diagram 23">
            <a:extLst>
              <a:ext uri="{FF2B5EF4-FFF2-40B4-BE49-F238E27FC236}">
                <a16:creationId xmlns:a16="http://schemas.microsoft.com/office/drawing/2014/main" id="{6AD6AA0F-B846-0C86-6763-8AC24B8A259F}"/>
              </a:ext>
            </a:extLst>
          </p:cNvPr>
          <p:cNvGraphicFramePr/>
          <p:nvPr>
            <p:extLst>
              <p:ext uri="{D42A27DB-BD31-4B8C-83A1-F6EECF244321}">
                <p14:modId xmlns:p14="http://schemas.microsoft.com/office/powerpoint/2010/main" val="2035325103"/>
              </p:ext>
            </p:extLst>
          </p:nvPr>
        </p:nvGraphicFramePr>
        <p:xfrm>
          <a:off x="4160920" y="1536222"/>
          <a:ext cx="10154653" cy="73456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Slide Number Placeholder 2">
            <a:extLst>
              <a:ext uri="{FF2B5EF4-FFF2-40B4-BE49-F238E27FC236}">
                <a16:creationId xmlns:a16="http://schemas.microsoft.com/office/drawing/2014/main" id="{1895EE78-858A-DA0F-A9DC-6F1FEA3C3610}"/>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18</a:t>
            </a:fld>
            <a:endParaRPr lang="en-US"/>
          </a:p>
        </p:txBody>
      </p:sp>
      <p:pic>
        <p:nvPicPr>
          <p:cNvPr id="3" name="Picture 2">
            <a:extLst>
              <a:ext uri="{FF2B5EF4-FFF2-40B4-BE49-F238E27FC236}">
                <a16:creationId xmlns:a16="http://schemas.microsoft.com/office/drawing/2014/main" id="{1F3A0D9F-D5E8-A5A0-2EDF-8344730A9EA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201718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graphicFrame>
        <p:nvGraphicFramePr>
          <p:cNvPr id="3" name="Diagram 2">
            <a:extLst>
              <a:ext uri="{FF2B5EF4-FFF2-40B4-BE49-F238E27FC236}">
                <a16:creationId xmlns:a16="http://schemas.microsoft.com/office/drawing/2014/main" id="{66BE4195-AFB5-BAE7-2A70-E057B95A57CE}"/>
              </a:ext>
            </a:extLst>
          </p:cNvPr>
          <p:cNvGraphicFramePr/>
          <p:nvPr>
            <p:extLst>
              <p:ext uri="{D42A27DB-BD31-4B8C-83A1-F6EECF244321}">
                <p14:modId xmlns:p14="http://schemas.microsoft.com/office/powerpoint/2010/main" val="1793852073"/>
              </p:ext>
            </p:extLst>
          </p:nvPr>
        </p:nvGraphicFramePr>
        <p:xfrm>
          <a:off x="4419600" y="1179099"/>
          <a:ext cx="9372600" cy="8580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Slide Number Placeholder 2">
            <a:extLst>
              <a:ext uri="{FF2B5EF4-FFF2-40B4-BE49-F238E27FC236}">
                <a16:creationId xmlns:a16="http://schemas.microsoft.com/office/drawing/2014/main" id="{72D30AC9-3033-C95E-4067-50E21BD346B5}"/>
              </a:ext>
            </a:extLst>
          </p:cNvPr>
          <p:cNvSpPr txBox="1">
            <a:spLocks/>
          </p:cNvSpPr>
          <p:nvPr/>
        </p:nvSpPr>
        <p:spPr>
          <a:xfrm>
            <a:off x="15887966" y="94265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19</a:t>
            </a:fld>
            <a:endParaRPr lang="en-US"/>
          </a:p>
        </p:txBody>
      </p:sp>
      <p:sp>
        <p:nvSpPr>
          <p:cNvPr id="9" name="Rectangle 8">
            <a:extLst>
              <a:ext uri="{FF2B5EF4-FFF2-40B4-BE49-F238E27FC236}">
                <a16:creationId xmlns:a16="http://schemas.microsoft.com/office/drawing/2014/main" id="{A3D1D759-B91F-9606-71B1-FC647517DEFB}"/>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03A09E-C851-88DB-E822-E65C8E348DFE}"/>
              </a:ext>
            </a:extLst>
          </p:cNvPr>
          <p:cNvSpPr txBox="1"/>
          <p:nvPr/>
        </p:nvSpPr>
        <p:spPr>
          <a:xfrm>
            <a:off x="4018546" y="141911"/>
            <a:ext cx="7944853"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Grant Application and Award Cycle</a:t>
            </a:r>
          </a:p>
        </p:txBody>
      </p:sp>
      <p:pic>
        <p:nvPicPr>
          <p:cNvPr id="11" name="Picture 10">
            <a:extLst>
              <a:ext uri="{FF2B5EF4-FFF2-40B4-BE49-F238E27FC236}">
                <a16:creationId xmlns:a16="http://schemas.microsoft.com/office/drawing/2014/main" id="{53D43688-7BA6-6161-7E36-1259F0FB59F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48888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sp>
        <p:nvSpPr>
          <p:cNvPr id="19" name="TextBox 18">
            <a:extLst>
              <a:ext uri="{FF2B5EF4-FFF2-40B4-BE49-F238E27FC236}">
                <a16:creationId xmlns:a16="http://schemas.microsoft.com/office/drawing/2014/main" id="{BF36BE00-2D36-E057-F1A0-AD72A9DC8045}"/>
              </a:ext>
            </a:extLst>
          </p:cNvPr>
          <p:cNvSpPr txBox="1"/>
          <p:nvPr/>
        </p:nvSpPr>
        <p:spPr>
          <a:xfrm>
            <a:off x="4018547" y="141911"/>
            <a:ext cx="6777428"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Agenda </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Diagram 23">
            <a:extLst>
              <a:ext uri="{FF2B5EF4-FFF2-40B4-BE49-F238E27FC236}">
                <a16:creationId xmlns:a16="http://schemas.microsoft.com/office/drawing/2014/main" id="{6AD6AA0F-B846-0C86-6763-8AC24B8A259F}"/>
              </a:ext>
            </a:extLst>
          </p:cNvPr>
          <p:cNvGraphicFramePr/>
          <p:nvPr>
            <p:extLst>
              <p:ext uri="{D42A27DB-BD31-4B8C-83A1-F6EECF244321}">
                <p14:modId xmlns:p14="http://schemas.microsoft.com/office/powerpoint/2010/main" val="645667201"/>
              </p:ext>
            </p:extLst>
          </p:nvPr>
        </p:nvGraphicFramePr>
        <p:xfrm>
          <a:off x="4160920" y="1536222"/>
          <a:ext cx="10154653" cy="73456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Slide Number Placeholder 2">
            <a:extLst>
              <a:ext uri="{FF2B5EF4-FFF2-40B4-BE49-F238E27FC236}">
                <a16:creationId xmlns:a16="http://schemas.microsoft.com/office/drawing/2014/main" id="{1895EE78-858A-DA0F-A9DC-6F1FEA3C3610}"/>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2</a:t>
            </a:fld>
            <a:endParaRPr lang="en-US"/>
          </a:p>
        </p:txBody>
      </p:sp>
      <p:pic>
        <p:nvPicPr>
          <p:cNvPr id="3" name="Picture 2">
            <a:extLst>
              <a:ext uri="{FF2B5EF4-FFF2-40B4-BE49-F238E27FC236}">
                <a16:creationId xmlns:a16="http://schemas.microsoft.com/office/drawing/2014/main" id="{25A9EF4C-5E42-F8A2-54D0-5DB27C22173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387457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11" name="Slide Number Placeholder 2">
            <a:extLst>
              <a:ext uri="{FF2B5EF4-FFF2-40B4-BE49-F238E27FC236}">
                <a16:creationId xmlns:a16="http://schemas.microsoft.com/office/drawing/2014/main" id="{0059D1D8-69B9-4FC9-9DE0-9099CAB1E754}"/>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20</a:t>
            </a:fld>
            <a:endParaRPr lang="en-US"/>
          </a:p>
        </p:txBody>
      </p:sp>
      <p:sp>
        <p:nvSpPr>
          <p:cNvPr id="12" name="Rectangle 11">
            <a:extLst>
              <a:ext uri="{FF2B5EF4-FFF2-40B4-BE49-F238E27FC236}">
                <a16:creationId xmlns:a16="http://schemas.microsoft.com/office/drawing/2014/main" id="{2BA10A28-29A9-E943-B471-6457AFA6E483}"/>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7201D01-342B-1537-A2C4-B99FCA3B5F43}"/>
              </a:ext>
            </a:extLst>
          </p:cNvPr>
          <p:cNvSpPr txBox="1"/>
          <p:nvPr/>
        </p:nvSpPr>
        <p:spPr>
          <a:xfrm>
            <a:off x="4018546" y="141911"/>
            <a:ext cx="7944853"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Grant Compliance</a:t>
            </a:r>
          </a:p>
        </p:txBody>
      </p:sp>
      <p:grpSp>
        <p:nvGrpSpPr>
          <p:cNvPr id="3" name="Group 2">
            <a:extLst>
              <a:ext uri="{FF2B5EF4-FFF2-40B4-BE49-F238E27FC236}">
                <a16:creationId xmlns:a16="http://schemas.microsoft.com/office/drawing/2014/main" id="{8BA09B02-8CDA-57F7-D3DE-22953F00D7D5}"/>
              </a:ext>
            </a:extLst>
          </p:cNvPr>
          <p:cNvGrpSpPr/>
          <p:nvPr/>
        </p:nvGrpSpPr>
        <p:grpSpPr>
          <a:xfrm>
            <a:off x="4594924" y="2009041"/>
            <a:ext cx="7046160" cy="562709"/>
            <a:chOff x="0" y="0"/>
            <a:chExt cx="9394880" cy="750279"/>
          </a:xfrm>
        </p:grpSpPr>
        <p:grpSp>
          <p:nvGrpSpPr>
            <p:cNvPr id="9" name="Group 3">
              <a:extLst>
                <a:ext uri="{FF2B5EF4-FFF2-40B4-BE49-F238E27FC236}">
                  <a16:creationId xmlns:a16="http://schemas.microsoft.com/office/drawing/2014/main" id="{21CDDCBB-9EF7-984D-6E47-CFA043F33C0E}"/>
                </a:ext>
              </a:extLst>
            </p:cNvPr>
            <p:cNvGrpSpPr>
              <a:grpSpLocks noChangeAspect="1"/>
            </p:cNvGrpSpPr>
            <p:nvPr/>
          </p:nvGrpSpPr>
          <p:grpSpPr>
            <a:xfrm>
              <a:off x="0" y="0"/>
              <a:ext cx="750279" cy="750279"/>
              <a:chOff x="0" y="0"/>
              <a:chExt cx="6355080" cy="6355080"/>
            </a:xfrm>
          </p:grpSpPr>
          <p:sp>
            <p:nvSpPr>
              <p:cNvPr id="15" name="Freeform 4">
                <a:extLst>
                  <a:ext uri="{FF2B5EF4-FFF2-40B4-BE49-F238E27FC236}">
                    <a16:creationId xmlns:a16="http://schemas.microsoft.com/office/drawing/2014/main" id="{84D195C4-C669-0002-7436-6F8F8077EAF9}"/>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4" name="TextBox 5">
              <a:extLst>
                <a:ext uri="{FF2B5EF4-FFF2-40B4-BE49-F238E27FC236}">
                  <a16:creationId xmlns:a16="http://schemas.microsoft.com/office/drawing/2014/main" id="{E886816A-2501-A16C-4427-D6F49FE10C26}"/>
                </a:ext>
              </a:extLst>
            </p:cNvPr>
            <p:cNvSpPr txBox="1"/>
            <p:nvPr/>
          </p:nvSpPr>
          <p:spPr>
            <a:xfrm>
              <a:off x="1375894" y="-10311"/>
              <a:ext cx="8018986" cy="657225"/>
            </a:xfrm>
            <a:prstGeom prst="rect">
              <a:avLst/>
            </a:prstGeom>
          </p:spPr>
          <p:txBody>
            <a:bodyPr lIns="0" tIns="0" rIns="0" bIns="0" rtlCol="0" anchor="t">
              <a:spAutoFit/>
            </a:bodyPr>
            <a:lstStyle/>
            <a:p>
              <a:pPr marL="0" lvl="0" indent="0" algn="l">
                <a:lnSpc>
                  <a:spcPts val="4199"/>
                </a:lnSpc>
                <a:spcBef>
                  <a:spcPct val="0"/>
                </a:spcBef>
              </a:pPr>
              <a:r>
                <a:rPr lang="en-US" sz="2999" dirty="0">
                  <a:solidFill>
                    <a:srgbClr val="000000"/>
                  </a:solidFill>
                  <a:latin typeface="Georgia" panose="02040502050405020303" pitchFamily="18" charset="0"/>
                </a:rPr>
                <a:t>Mayor Directives AP 4‐1</a:t>
              </a:r>
            </a:p>
          </p:txBody>
        </p:sp>
      </p:grpSp>
      <p:grpSp>
        <p:nvGrpSpPr>
          <p:cNvPr id="16" name="Group 15">
            <a:extLst>
              <a:ext uri="{FF2B5EF4-FFF2-40B4-BE49-F238E27FC236}">
                <a16:creationId xmlns:a16="http://schemas.microsoft.com/office/drawing/2014/main" id="{4AE15992-7D7A-5F57-C41D-965087A5575E}"/>
              </a:ext>
            </a:extLst>
          </p:cNvPr>
          <p:cNvGrpSpPr/>
          <p:nvPr/>
        </p:nvGrpSpPr>
        <p:grpSpPr>
          <a:xfrm>
            <a:off x="4594924" y="3002167"/>
            <a:ext cx="12397676" cy="1030090"/>
            <a:chOff x="0" y="-10311"/>
            <a:chExt cx="16530234" cy="1373454"/>
          </a:xfrm>
        </p:grpSpPr>
        <p:grpSp>
          <p:nvGrpSpPr>
            <p:cNvPr id="17" name="Group 3">
              <a:extLst>
                <a:ext uri="{FF2B5EF4-FFF2-40B4-BE49-F238E27FC236}">
                  <a16:creationId xmlns:a16="http://schemas.microsoft.com/office/drawing/2014/main" id="{75F34E8A-9E2E-BD48-537A-DC7BB0717D09}"/>
                </a:ext>
              </a:extLst>
            </p:cNvPr>
            <p:cNvGrpSpPr>
              <a:grpSpLocks noChangeAspect="1"/>
            </p:cNvGrpSpPr>
            <p:nvPr/>
          </p:nvGrpSpPr>
          <p:grpSpPr>
            <a:xfrm>
              <a:off x="0" y="0"/>
              <a:ext cx="750279" cy="750279"/>
              <a:chOff x="0" y="0"/>
              <a:chExt cx="6355080" cy="6355080"/>
            </a:xfrm>
          </p:grpSpPr>
          <p:sp>
            <p:nvSpPr>
              <p:cNvPr id="19" name="Freeform 4">
                <a:extLst>
                  <a:ext uri="{FF2B5EF4-FFF2-40B4-BE49-F238E27FC236}">
                    <a16:creationId xmlns:a16="http://schemas.microsoft.com/office/drawing/2014/main" id="{F7891FDE-6A14-397D-4CC0-F88D5D32E364}"/>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8" name="TextBox 5">
              <a:extLst>
                <a:ext uri="{FF2B5EF4-FFF2-40B4-BE49-F238E27FC236}">
                  <a16:creationId xmlns:a16="http://schemas.microsoft.com/office/drawing/2014/main" id="{110ED883-7C4D-0C04-F179-DD4FBDDC6EA7}"/>
                </a:ext>
              </a:extLst>
            </p:cNvPr>
            <p:cNvSpPr txBox="1"/>
            <p:nvPr/>
          </p:nvSpPr>
          <p:spPr>
            <a:xfrm>
              <a:off x="1375895" y="-10311"/>
              <a:ext cx="15154339" cy="1373454"/>
            </a:xfrm>
            <a:prstGeom prst="rect">
              <a:avLst/>
            </a:prstGeom>
          </p:spPr>
          <p:txBody>
            <a:bodyPr wrap="square" lIns="0" tIns="0" rIns="0" bIns="0" rtlCol="0" anchor="t">
              <a:spAutoFit/>
            </a:bodyPr>
            <a:lstStyle/>
            <a:p>
              <a:pPr>
                <a:lnSpc>
                  <a:spcPts val="4200"/>
                </a:lnSpc>
              </a:pPr>
              <a:r>
                <a:rPr lang="en-US" sz="3000" dirty="0">
                  <a:solidFill>
                    <a:srgbClr val="000000"/>
                  </a:solidFill>
                  <a:latin typeface="Georgia" panose="02040502050405020303" pitchFamily="18" charset="0"/>
                </a:rPr>
                <a:t>Controller's Office Financial Reporting -  Annual Comprehensive  Financial AFR</a:t>
              </a:r>
            </a:p>
          </p:txBody>
        </p:sp>
      </p:grpSp>
      <p:grpSp>
        <p:nvGrpSpPr>
          <p:cNvPr id="20" name="Group 19">
            <a:extLst>
              <a:ext uri="{FF2B5EF4-FFF2-40B4-BE49-F238E27FC236}">
                <a16:creationId xmlns:a16="http://schemas.microsoft.com/office/drawing/2014/main" id="{CE07DBD8-F46E-FF91-6F30-DA3B71B8519B}"/>
              </a:ext>
            </a:extLst>
          </p:cNvPr>
          <p:cNvGrpSpPr/>
          <p:nvPr/>
        </p:nvGrpSpPr>
        <p:grpSpPr>
          <a:xfrm>
            <a:off x="4594925" y="4222216"/>
            <a:ext cx="12550076" cy="1030090"/>
            <a:chOff x="0" y="-10311"/>
            <a:chExt cx="16733433" cy="1373454"/>
          </a:xfrm>
        </p:grpSpPr>
        <p:grpSp>
          <p:nvGrpSpPr>
            <p:cNvPr id="22" name="Group 3">
              <a:extLst>
                <a:ext uri="{FF2B5EF4-FFF2-40B4-BE49-F238E27FC236}">
                  <a16:creationId xmlns:a16="http://schemas.microsoft.com/office/drawing/2014/main" id="{68AF399D-8B47-2EA4-A72A-F05FFB0AC1F0}"/>
                </a:ext>
              </a:extLst>
            </p:cNvPr>
            <p:cNvGrpSpPr>
              <a:grpSpLocks noChangeAspect="1"/>
            </p:cNvGrpSpPr>
            <p:nvPr/>
          </p:nvGrpSpPr>
          <p:grpSpPr>
            <a:xfrm>
              <a:off x="0" y="0"/>
              <a:ext cx="750279" cy="750279"/>
              <a:chOff x="0" y="0"/>
              <a:chExt cx="6355080" cy="6355080"/>
            </a:xfrm>
          </p:grpSpPr>
          <p:sp>
            <p:nvSpPr>
              <p:cNvPr id="24" name="Freeform 4">
                <a:extLst>
                  <a:ext uri="{FF2B5EF4-FFF2-40B4-BE49-F238E27FC236}">
                    <a16:creationId xmlns:a16="http://schemas.microsoft.com/office/drawing/2014/main" id="{07B498FF-99E8-F3A5-88C0-EF9E773C568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23" name="TextBox 5">
              <a:extLst>
                <a:ext uri="{FF2B5EF4-FFF2-40B4-BE49-F238E27FC236}">
                  <a16:creationId xmlns:a16="http://schemas.microsoft.com/office/drawing/2014/main" id="{810CB9B1-95C1-6F30-47C5-D09AF72422BC}"/>
                </a:ext>
              </a:extLst>
            </p:cNvPr>
            <p:cNvSpPr txBox="1"/>
            <p:nvPr/>
          </p:nvSpPr>
          <p:spPr>
            <a:xfrm>
              <a:off x="1375895" y="-10311"/>
              <a:ext cx="15357538" cy="1373454"/>
            </a:xfrm>
            <a:prstGeom prst="rect">
              <a:avLst/>
            </a:prstGeom>
          </p:spPr>
          <p:txBody>
            <a:bodyPr wrap="square" lIns="0" tIns="0" rIns="0" bIns="0" rtlCol="0" anchor="t">
              <a:spAutoFit/>
            </a:bodyPr>
            <a:lstStyle/>
            <a:p>
              <a:pPr>
                <a:lnSpc>
                  <a:spcPts val="4200"/>
                </a:lnSpc>
              </a:pPr>
              <a:r>
                <a:rPr lang="en-US" sz="3000" dirty="0">
                  <a:solidFill>
                    <a:srgbClr val="000000"/>
                  </a:solidFill>
                  <a:latin typeface="Georgia" panose="02040502050405020303" pitchFamily="18" charset="0"/>
                </a:rPr>
                <a:t>Finance Department-Uniform Grant Management Standards, Single Audit</a:t>
              </a:r>
            </a:p>
          </p:txBody>
        </p:sp>
      </p:grpSp>
      <p:grpSp>
        <p:nvGrpSpPr>
          <p:cNvPr id="25" name="Group 24">
            <a:extLst>
              <a:ext uri="{FF2B5EF4-FFF2-40B4-BE49-F238E27FC236}">
                <a16:creationId xmlns:a16="http://schemas.microsoft.com/office/drawing/2014/main" id="{E42C78FB-748A-1407-A654-8A1FDEF73DAE}"/>
              </a:ext>
            </a:extLst>
          </p:cNvPr>
          <p:cNvGrpSpPr/>
          <p:nvPr/>
        </p:nvGrpSpPr>
        <p:grpSpPr>
          <a:xfrm>
            <a:off x="4618116" y="5644769"/>
            <a:ext cx="7046160" cy="562709"/>
            <a:chOff x="0" y="0"/>
            <a:chExt cx="9394880" cy="750279"/>
          </a:xfrm>
        </p:grpSpPr>
        <p:grpSp>
          <p:nvGrpSpPr>
            <p:cNvPr id="26" name="Group 3">
              <a:extLst>
                <a:ext uri="{FF2B5EF4-FFF2-40B4-BE49-F238E27FC236}">
                  <a16:creationId xmlns:a16="http://schemas.microsoft.com/office/drawing/2014/main" id="{9E773649-CD62-FA7F-2D21-CC20B79D6A8E}"/>
                </a:ext>
              </a:extLst>
            </p:cNvPr>
            <p:cNvGrpSpPr>
              <a:grpSpLocks noChangeAspect="1"/>
            </p:cNvGrpSpPr>
            <p:nvPr/>
          </p:nvGrpSpPr>
          <p:grpSpPr>
            <a:xfrm>
              <a:off x="0" y="0"/>
              <a:ext cx="750279" cy="750279"/>
              <a:chOff x="0" y="0"/>
              <a:chExt cx="6355080" cy="6355080"/>
            </a:xfrm>
          </p:grpSpPr>
          <p:sp>
            <p:nvSpPr>
              <p:cNvPr id="28" name="Freeform 4">
                <a:extLst>
                  <a:ext uri="{FF2B5EF4-FFF2-40B4-BE49-F238E27FC236}">
                    <a16:creationId xmlns:a16="http://schemas.microsoft.com/office/drawing/2014/main" id="{F41DB980-6A84-ABCA-A0AB-9E697341FC7D}"/>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27" name="TextBox 5">
              <a:extLst>
                <a:ext uri="{FF2B5EF4-FFF2-40B4-BE49-F238E27FC236}">
                  <a16:creationId xmlns:a16="http://schemas.microsoft.com/office/drawing/2014/main" id="{7D23934D-FE87-DEB6-943A-B3C4397798C1}"/>
                </a:ext>
              </a:extLst>
            </p:cNvPr>
            <p:cNvSpPr txBox="1"/>
            <p:nvPr/>
          </p:nvSpPr>
          <p:spPr>
            <a:xfrm>
              <a:off x="1375894" y="-10311"/>
              <a:ext cx="8018986" cy="657225"/>
            </a:xfrm>
            <a:prstGeom prst="rect">
              <a:avLst/>
            </a:prstGeom>
          </p:spPr>
          <p:txBody>
            <a:bodyPr lIns="0" tIns="0" rIns="0" bIns="0" rtlCol="0" anchor="t">
              <a:spAutoFit/>
            </a:bodyPr>
            <a:lstStyle/>
            <a:p>
              <a:pPr marL="0" lvl="0" indent="0" algn="l">
                <a:lnSpc>
                  <a:spcPts val="4199"/>
                </a:lnSpc>
                <a:spcBef>
                  <a:spcPct val="0"/>
                </a:spcBef>
              </a:pPr>
              <a:r>
                <a:rPr lang="en-US" sz="2999" dirty="0">
                  <a:solidFill>
                    <a:srgbClr val="000000"/>
                  </a:solidFill>
                  <a:latin typeface="Georgia" panose="02040502050405020303" pitchFamily="18" charset="0"/>
                </a:rPr>
                <a:t>HPD General Order 200‐07</a:t>
              </a:r>
            </a:p>
          </p:txBody>
        </p:sp>
      </p:grpSp>
      <p:pic>
        <p:nvPicPr>
          <p:cNvPr id="10" name="Picture 9">
            <a:extLst>
              <a:ext uri="{FF2B5EF4-FFF2-40B4-BE49-F238E27FC236}">
                <a16:creationId xmlns:a16="http://schemas.microsoft.com/office/drawing/2014/main" id="{3A6A0757-B52D-B826-5D9A-020F4967BD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67352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204711" y="1257498"/>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3181" y="804504"/>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21</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1364863" y="8644468"/>
            <a:ext cx="4789538" cy="338554"/>
          </a:xfrm>
          <a:prstGeom prst="rect">
            <a:avLst/>
          </a:prstGeom>
          <a:noFill/>
        </p:spPr>
        <p:txBody>
          <a:bodyPr wrap="square">
            <a:spAutoFit/>
          </a:bodyPr>
          <a:lstStyle/>
          <a:p>
            <a:r>
              <a:rPr lang="en-US" sz="1600" i="1" dirty="0">
                <a:latin typeface="Georgia" panose="02040502050405020303" pitchFamily="18" charset="0"/>
              </a:rPr>
              <a:t>Note: If granted this will be the city’s 5</a:t>
            </a:r>
            <a:r>
              <a:rPr lang="en-US" sz="1600" i="1" baseline="30000" dirty="0">
                <a:latin typeface="Georgia" panose="02040502050405020303" pitchFamily="18" charset="0"/>
              </a:rPr>
              <a:t>th</a:t>
            </a:r>
            <a:r>
              <a:rPr lang="en-US" sz="1600" i="1" dirty="0">
                <a:latin typeface="Georgia" panose="02040502050405020303" pitchFamily="18" charset="0"/>
              </a:rPr>
              <a:t> award.</a:t>
            </a:r>
          </a:p>
        </p:txBody>
      </p:sp>
      <p:pic>
        <p:nvPicPr>
          <p:cNvPr id="20" name="Picture 19">
            <a:extLst>
              <a:ext uri="{FF2B5EF4-FFF2-40B4-BE49-F238E27FC236}">
                <a16:creationId xmlns:a16="http://schemas.microsoft.com/office/drawing/2014/main" id="{68F03101-AC7E-26A4-178B-04D78A8EF323}"/>
              </a:ext>
            </a:extLst>
          </p:cNvPr>
          <p:cNvPicPr>
            <a:picLocks noChangeAspect="1"/>
          </p:cNvPicPr>
          <p:nvPr/>
        </p:nvPicPr>
        <p:blipFill>
          <a:blip r:embed="rId8"/>
          <a:stretch>
            <a:fillRect/>
          </a:stretch>
        </p:blipFill>
        <p:spPr>
          <a:xfrm>
            <a:off x="12877800" y="5849616"/>
            <a:ext cx="2487384" cy="1268078"/>
          </a:xfrm>
          <a:prstGeom prst="rect">
            <a:avLst/>
          </a:prstGeom>
        </p:spPr>
      </p:pic>
      <p:sp>
        <p:nvSpPr>
          <p:cNvPr id="22" name="TextBox 12">
            <a:extLst>
              <a:ext uri="{FF2B5EF4-FFF2-40B4-BE49-F238E27FC236}">
                <a16:creationId xmlns:a16="http://schemas.microsoft.com/office/drawing/2014/main" id="{A9B22C6D-C199-3952-D416-C4DE65A19C69}"/>
              </a:ext>
            </a:extLst>
          </p:cNvPr>
          <p:cNvSpPr txBox="1"/>
          <p:nvPr/>
        </p:nvSpPr>
        <p:spPr>
          <a:xfrm>
            <a:off x="11315790" y="1473255"/>
            <a:ext cx="6115437" cy="4117666"/>
          </a:xfrm>
          <a:prstGeom prst="rect">
            <a:avLst/>
          </a:prstGeom>
        </p:spPr>
        <p:txBody>
          <a:bodyPr wrap="square" lIns="0" tIns="0" rIns="0" bIns="0" rtlCol="0" anchor="t">
            <a:spAutoFit/>
          </a:bodyPr>
          <a:lstStyle/>
          <a:p>
            <a:pPr algn="ctr">
              <a:lnSpc>
                <a:spcPts val="3660"/>
              </a:lnSpc>
            </a:pPr>
            <a:endParaRPr dirty="0"/>
          </a:p>
          <a:p>
            <a:pPr algn="ctr">
              <a:lnSpc>
                <a:spcPts val="3660"/>
              </a:lnSpc>
              <a:spcBef>
                <a:spcPct val="0"/>
              </a:spcBef>
            </a:pPr>
            <a:r>
              <a:rPr lang="en-US" sz="2614" b="1" dirty="0">
                <a:solidFill>
                  <a:schemeClr val="accent1">
                    <a:lumMod val="50000"/>
                  </a:schemeClr>
                </a:solidFill>
                <a:latin typeface="Georgia" panose="02040502050405020303" pitchFamily="18" charset="0"/>
              </a:rPr>
              <a:t>Partners include: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564425" lvl="1" indent="-282213">
              <a:lnSpc>
                <a:spcPts val="3660"/>
              </a:lnSpc>
              <a:buFont typeface="Arial"/>
              <a:buChar char="•"/>
            </a:pPr>
            <a:r>
              <a:rPr lang="en-US" sz="2614" dirty="0">
                <a:solidFill>
                  <a:schemeClr val="accent1">
                    <a:lumMod val="50000"/>
                  </a:schemeClr>
                </a:solidFill>
                <a:latin typeface="Georgia" panose="02040502050405020303" pitchFamily="18" charset="0"/>
              </a:rPr>
              <a:t>HPD Gang Division</a:t>
            </a:r>
          </a:p>
          <a:p>
            <a:pPr marL="564425" lvl="1" indent="-282213">
              <a:lnSpc>
                <a:spcPts val="3660"/>
              </a:lnSpc>
              <a:buFont typeface="Arial"/>
              <a:buChar char="•"/>
            </a:pPr>
            <a:r>
              <a:rPr lang="en-US" sz="2614" dirty="0">
                <a:solidFill>
                  <a:schemeClr val="accent1">
                    <a:lumMod val="50000"/>
                  </a:schemeClr>
                </a:solidFill>
                <a:latin typeface="Georgia" panose="02040502050405020303" pitchFamily="18" charset="0"/>
              </a:rPr>
              <a:t>HPD Homicide Division</a:t>
            </a:r>
          </a:p>
          <a:p>
            <a:pPr marL="564425" lvl="1" indent="-282213">
              <a:lnSpc>
                <a:spcPts val="3660"/>
              </a:lnSpc>
              <a:buFont typeface="Arial"/>
              <a:buChar char="•"/>
            </a:pPr>
            <a:r>
              <a:rPr lang="en-US" sz="2614" dirty="0">
                <a:solidFill>
                  <a:schemeClr val="accent1">
                    <a:lumMod val="50000"/>
                  </a:schemeClr>
                </a:solidFill>
                <a:latin typeface="Georgia" panose="02040502050405020303" pitchFamily="18" charset="0"/>
              </a:rPr>
              <a:t>HPD Crime Suppression Teams </a:t>
            </a:r>
          </a:p>
          <a:p>
            <a:pPr marL="521246" lvl="1" indent="-260623">
              <a:lnSpc>
                <a:spcPts val="3380"/>
              </a:lnSpc>
              <a:buFont typeface="Arial"/>
              <a:buChar char="•"/>
            </a:pPr>
            <a:r>
              <a:rPr lang="en-US" sz="2414" dirty="0">
                <a:solidFill>
                  <a:schemeClr val="accent1">
                    <a:lumMod val="50000"/>
                  </a:schemeClr>
                </a:solidFill>
                <a:latin typeface="Georgia" panose="02040502050405020303" pitchFamily="18" charset="0"/>
              </a:rPr>
              <a:t>Texas Anti-Gang (TAG) Task Force </a:t>
            </a:r>
          </a:p>
          <a:p>
            <a:pPr>
              <a:lnSpc>
                <a:spcPts val="3380"/>
              </a:lnSpc>
            </a:pPr>
            <a:endParaRPr lang="en-US" sz="2414" dirty="0">
              <a:solidFill>
                <a:schemeClr val="accent1">
                  <a:lumMod val="50000"/>
                </a:schemeClr>
              </a:solidFill>
              <a:latin typeface="Georgia" panose="02040502050405020303" pitchFamily="18" charset="0"/>
            </a:endParaRPr>
          </a:p>
          <a:p>
            <a:pPr>
              <a:lnSpc>
                <a:spcPts val="3380"/>
              </a:lnSpc>
            </a:pPr>
            <a:endParaRPr lang="en-US" sz="2414" dirty="0">
              <a:solidFill>
                <a:schemeClr val="accent1">
                  <a:lumMod val="50000"/>
                </a:schemeClr>
              </a:solidFill>
              <a:latin typeface="Georgia" panose="02040502050405020303" pitchFamily="18" charset="0"/>
            </a:endParaRPr>
          </a:p>
        </p:txBody>
      </p:sp>
      <p:sp>
        <p:nvSpPr>
          <p:cNvPr id="9" name="TextBox 11">
            <a:extLst>
              <a:ext uri="{FF2B5EF4-FFF2-40B4-BE49-F238E27FC236}">
                <a16:creationId xmlns:a16="http://schemas.microsoft.com/office/drawing/2014/main" id="{7F9DE6C8-E8F0-3196-66E6-7EBCC24ED331}"/>
              </a:ext>
            </a:extLst>
          </p:cNvPr>
          <p:cNvSpPr txBox="1"/>
          <p:nvPr/>
        </p:nvSpPr>
        <p:spPr>
          <a:xfrm>
            <a:off x="4001864" y="1208962"/>
            <a:ext cx="6818536" cy="5198603"/>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Project Safe Neighborhoods</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$125,000</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Gang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4" dirty="0">
                <a:solidFill>
                  <a:schemeClr val="accent1">
                    <a:lumMod val="50000"/>
                  </a:schemeClr>
                </a:solidFill>
                <a:latin typeface="Georgia" panose="02040502050405020303" pitchFamily="18" charset="0"/>
              </a:rPr>
              <a:t>The Gang Investigators will assist the Crime Suppression Teams and the Homicide Division with their high-profile investigations by targeting violent gangs and organized criminal groups and will conduct their own investigations on violent crime and weapons cases. </a:t>
            </a:r>
          </a:p>
        </p:txBody>
      </p:sp>
      <p:sp>
        <p:nvSpPr>
          <p:cNvPr id="10" name="TextBox 14">
            <a:extLst>
              <a:ext uri="{FF2B5EF4-FFF2-40B4-BE49-F238E27FC236}">
                <a16:creationId xmlns:a16="http://schemas.microsoft.com/office/drawing/2014/main" id="{4477F32E-CF1E-371D-7502-EB27C2C129FA}"/>
              </a:ext>
            </a:extLst>
          </p:cNvPr>
          <p:cNvSpPr txBox="1"/>
          <p:nvPr/>
        </p:nvSpPr>
        <p:spPr>
          <a:xfrm>
            <a:off x="4089710" y="6828830"/>
            <a:ext cx="6642844" cy="1838708"/>
          </a:xfrm>
          <a:prstGeom prst="rect">
            <a:avLst/>
          </a:prstGeom>
        </p:spPr>
        <p:txBody>
          <a:bodyPr lIns="0" tIns="0" rIns="0" bIns="0" rtlCol="0" anchor="t">
            <a:spAutoFit/>
          </a:bodyPr>
          <a:lstStyle/>
          <a:p>
            <a:pPr>
              <a:lnSpc>
                <a:spcPts val="3660"/>
              </a:lnSpc>
              <a:spcBef>
                <a:spcPct val="0"/>
              </a:spcBef>
            </a:pPr>
            <a:r>
              <a:rPr lang="en-US" sz="2614" b="1" dirty="0">
                <a:solidFill>
                  <a:schemeClr val="accent1">
                    <a:lumMod val="50000"/>
                  </a:schemeClr>
                </a:solidFill>
                <a:latin typeface="Georgia" panose="02040502050405020303" pitchFamily="18" charset="0"/>
              </a:rPr>
              <a:t>Proposed funding will be used for:</a:t>
            </a:r>
            <a:r>
              <a:rPr lang="en-US" sz="2614" b="1" dirty="0">
                <a:solidFill>
                  <a:srgbClr val="FFD51E"/>
                </a:solidFill>
                <a:latin typeface="Georgia" panose="02040502050405020303" pitchFamily="18" charset="0"/>
              </a:rPr>
              <a:t> </a:t>
            </a:r>
          </a:p>
          <a:p>
            <a:pPr algn="ctr">
              <a:lnSpc>
                <a:spcPts val="3660"/>
              </a:lnSpc>
              <a:spcBef>
                <a:spcPct val="0"/>
              </a:spcBef>
            </a:pPr>
            <a:r>
              <a:rPr lang="en-US" sz="2614" dirty="0">
                <a:solidFill>
                  <a:schemeClr val="accent1">
                    <a:lumMod val="50000"/>
                  </a:schemeClr>
                </a:solidFill>
                <a:latin typeface="Georgia" panose="02040502050405020303" pitchFamily="18" charset="0"/>
              </a:rPr>
              <a:t> </a:t>
            </a:r>
          </a:p>
          <a:p>
            <a:pPr>
              <a:lnSpc>
                <a:spcPts val="3660"/>
              </a:lnSpc>
              <a:spcBef>
                <a:spcPct val="0"/>
              </a:spcBef>
            </a:pPr>
            <a:r>
              <a:rPr lang="en-US" sz="2000" dirty="0">
                <a:solidFill>
                  <a:schemeClr val="accent1">
                    <a:lumMod val="50000"/>
                  </a:schemeClr>
                </a:solidFill>
                <a:latin typeface="Georgia" panose="02040502050405020303" pitchFamily="18" charset="0"/>
              </a:rPr>
              <a:t>Overtime will be distributed to the crime suppression teams and Homicide Division on a case-by-case basis. </a:t>
            </a:r>
          </a:p>
        </p:txBody>
      </p:sp>
      <p:pic>
        <p:nvPicPr>
          <p:cNvPr id="11" name="Picture 10">
            <a:extLst>
              <a:ext uri="{FF2B5EF4-FFF2-40B4-BE49-F238E27FC236}">
                <a16:creationId xmlns:a16="http://schemas.microsoft.com/office/drawing/2014/main" id="{8EB60EA8-3447-D0A5-B2E6-6BB7805EFF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156228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3181" y="804504"/>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22</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2198483" y="6190084"/>
            <a:ext cx="4876800" cy="338554"/>
          </a:xfrm>
          <a:prstGeom prst="rect">
            <a:avLst/>
          </a:prstGeom>
          <a:noFill/>
        </p:spPr>
        <p:txBody>
          <a:bodyPr wrap="square">
            <a:spAutoFit/>
          </a:bodyPr>
          <a:lstStyle/>
          <a:p>
            <a:r>
              <a:rPr lang="en-US" sz="1600" i="1" dirty="0">
                <a:latin typeface="Georgia" panose="02040502050405020303" pitchFamily="18" charset="0"/>
              </a:rPr>
              <a:t>Note: If granted this will be the city’s 3</a:t>
            </a:r>
            <a:r>
              <a:rPr lang="en-US" sz="1600" i="1" baseline="30000" dirty="0">
                <a:latin typeface="Georgia" panose="02040502050405020303" pitchFamily="18" charset="0"/>
              </a:rPr>
              <a:t>rd</a:t>
            </a:r>
            <a:r>
              <a:rPr lang="en-US" sz="1600" i="1" dirty="0">
                <a:latin typeface="Georgia" panose="02040502050405020303" pitchFamily="18" charset="0"/>
              </a:rPr>
              <a:t> award.</a:t>
            </a:r>
          </a:p>
        </p:txBody>
      </p:sp>
      <p:pic>
        <p:nvPicPr>
          <p:cNvPr id="20" name="Picture 19">
            <a:extLst>
              <a:ext uri="{FF2B5EF4-FFF2-40B4-BE49-F238E27FC236}">
                <a16:creationId xmlns:a16="http://schemas.microsoft.com/office/drawing/2014/main" id="{68F03101-AC7E-26A4-178B-04D78A8EF323}"/>
              </a:ext>
            </a:extLst>
          </p:cNvPr>
          <p:cNvPicPr>
            <a:picLocks noChangeAspect="1"/>
          </p:cNvPicPr>
          <p:nvPr/>
        </p:nvPicPr>
        <p:blipFill>
          <a:blip r:embed="rId8"/>
          <a:stretch>
            <a:fillRect/>
          </a:stretch>
        </p:blipFill>
        <p:spPr>
          <a:xfrm>
            <a:off x="13133616" y="3611939"/>
            <a:ext cx="2487384" cy="1268078"/>
          </a:xfrm>
          <a:prstGeom prst="rect">
            <a:avLst/>
          </a:prstGeom>
        </p:spPr>
      </p:pic>
      <p:sp>
        <p:nvSpPr>
          <p:cNvPr id="10" name="TextBox 11">
            <a:extLst>
              <a:ext uri="{FF2B5EF4-FFF2-40B4-BE49-F238E27FC236}">
                <a16:creationId xmlns:a16="http://schemas.microsoft.com/office/drawing/2014/main" id="{0FF3FC7D-89D2-1605-9797-D3211BB3E7C1}"/>
              </a:ext>
            </a:extLst>
          </p:cNvPr>
          <p:cNvSpPr txBox="1"/>
          <p:nvPr/>
        </p:nvSpPr>
        <p:spPr>
          <a:xfrm>
            <a:off x="4001864" y="1208962"/>
            <a:ext cx="6818536" cy="4954946"/>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Rifle Resistant Body Armor initiative</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$5,671,200</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Office of Planning and Data Governance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4" dirty="0">
                <a:solidFill>
                  <a:schemeClr val="accent1">
                    <a:lumMod val="50000"/>
                  </a:schemeClr>
                </a:solidFill>
                <a:latin typeface="Georgia" panose="02040502050405020303" pitchFamily="18" charset="0"/>
              </a:rPr>
              <a:t>HPD is applying for funds to replace Level III body armor for 2,400 officers within the Traffic or Highway Patrol category.</a:t>
            </a:r>
          </a:p>
        </p:txBody>
      </p:sp>
      <p:sp>
        <p:nvSpPr>
          <p:cNvPr id="12" name="TextBox 14">
            <a:extLst>
              <a:ext uri="{FF2B5EF4-FFF2-40B4-BE49-F238E27FC236}">
                <a16:creationId xmlns:a16="http://schemas.microsoft.com/office/drawing/2014/main" id="{6A8FDCB4-A09B-748E-D652-A8B9B85AEE21}"/>
              </a:ext>
            </a:extLst>
          </p:cNvPr>
          <p:cNvSpPr txBox="1"/>
          <p:nvPr/>
        </p:nvSpPr>
        <p:spPr>
          <a:xfrm>
            <a:off x="4035201" y="6723385"/>
            <a:ext cx="6642844" cy="1364220"/>
          </a:xfrm>
          <a:prstGeom prst="rect">
            <a:avLst/>
          </a:prstGeom>
        </p:spPr>
        <p:txBody>
          <a:bodyPr lIns="0" tIns="0" rIns="0" bIns="0" rtlCol="0" anchor="t">
            <a:spAutoFit/>
          </a:bodyPr>
          <a:lstStyle/>
          <a:p>
            <a:pPr>
              <a:lnSpc>
                <a:spcPts val="3660"/>
              </a:lnSpc>
              <a:spcBef>
                <a:spcPct val="0"/>
              </a:spcBef>
            </a:pPr>
            <a:r>
              <a:rPr lang="en-US" sz="2614" b="1" dirty="0">
                <a:solidFill>
                  <a:schemeClr val="accent1">
                    <a:lumMod val="50000"/>
                  </a:schemeClr>
                </a:solidFill>
                <a:latin typeface="Georgia" panose="02040502050405020303" pitchFamily="18" charset="0"/>
              </a:rPr>
              <a:t>Proposed funding will be used for: </a:t>
            </a:r>
          </a:p>
          <a:p>
            <a:pPr>
              <a:lnSpc>
                <a:spcPts val="3660"/>
              </a:lnSpc>
              <a:spcBef>
                <a:spcPct val="0"/>
              </a:spcBef>
            </a:pPr>
            <a:endParaRPr lang="en-US" sz="2000" dirty="0">
              <a:solidFill>
                <a:schemeClr val="accent1">
                  <a:lumMod val="50000"/>
                </a:schemeClr>
              </a:solidFill>
              <a:latin typeface="Georgia" panose="02040502050405020303" pitchFamily="18" charset="0"/>
            </a:endParaRPr>
          </a:p>
          <a:p>
            <a:pPr>
              <a:lnSpc>
                <a:spcPts val="3660"/>
              </a:lnSpc>
              <a:spcBef>
                <a:spcPct val="0"/>
              </a:spcBef>
            </a:pPr>
            <a:r>
              <a:rPr lang="en-US" sz="2000" dirty="0">
                <a:solidFill>
                  <a:schemeClr val="accent1">
                    <a:lumMod val="50000"/>
                  </a:schemeClr>
                </a:solidFill>
                <a:latin typeface="Georgia" panose="02040502050405020303" pitchFamily="18" charset="0"/>
              </a:rPr>
              <a:t>The proposed grant will allow 2400 Bulletproof Vest Kits.</a:t>
            </a:r>
          </a:p>
        </p:txBody>
      </p:sp>
      <p:pic>
        <p:nvPicPr>
          <p:cNvPr id="13" name="Picture 12">
            <a:extLst>
              <a:ext uri="{FF2B5EF4-FFF2-40B4-BE49-F238E27FC236}">
                <a16:creationId xmlns:a16="http://schemas.microsoft.com/office/drawing/2014/main" id="{0D1A050C-1CFA-3F36-AB43-B5C796CFE1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1038901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3181" y="804504"/>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23</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3202234" y="9061450"/>
            <a:ext cx="4855191" cy="338554"/>
          </a:xfrm>
          <a:prstGeom prst="rect">
            <a:avLst/>
          </a:prstGeom>
          <a:noFill/>
        </p:spPr>
        <p:txBody>
          <a:bodyPr wrap="square">
            <a:spAutoFit/>
          </a:bodyPr>
          <a:lstStyle/>
          <a:p>
            <a:r>
              <a:rPr lang="en-US" sz="1600" i="1" dirty="0">
                <a:latin typeface="Georgia" panose="02040502050405020303" pitchFamily="18" charset="0"/>
              </a:rPr>
              <a:t>Note: If granted this will be the city’s 8</a:t>
            </a:r>
            <a:r>
              <a:rPr lang="en-US" sz="1600" i="1" baseline="30000" dirty="0">
                <a:latin typeface="Georgia" panose="02040502050405020303" pitchFamily="18" charset="0"/>
              </a:rPr>
              <a:t>th</a:t>
            </a:r>
            <a:r>
              <a:rPr lang="en-US" sz="1600" i="1" dirty="0">
                <a:latin typeface="Georgia" panose="02040502050405020303" pitchFamily="18" charset="0"/>
              </a:rPr>
              <a:t> award.</a:t>
            </a:r>
          </a:p>
        </p:txBody>
      </p:sp>
      <p:pic>
        <p:nvPicPr>
          <p:cNvPr id="9" name="Picture 8">
            <a:extLst>
              <a:ext uri="{FF2B5EF4-FFF2-40B4-BE49-F238E27FC236}">
                <a16:creationId xmlns:a16="http://schemas.microsoft.com/office/drawing/2014/main" id="{169A09FA-DE8B-8B1C-CCA1-50C656ED5539}"/>
              </a:ext>
            </a:extLst>
          </p:cNvPr>
          <p:cNvPicPr>
            <a:picLocks noChangeAspect="1"/>
          </p:cNvPicPr>
          <p:nvPr/>
        </p:nvPicPr>
        <p:blipFill>
          <a:blip r:embed="rId8"/>
          <a:stretch>
            <a:fillRect/>
          </a:stretch>
        </p:blipFill>
        <p:spPr>
          <a:xfrm>
            <a:off x="13155145" y="7413860"/>
            <a:ext cx="2487384" cy="1268078"/>
          </a:xfrm>
          <a:prstGeom prst="rect">
            <a:avLst/>
          </a:prstGeom>
        </p:spPr>
      </p:pic>
      <p:sp>
        <p:nvSpPr>
          <p:cNvPr id="10" name="TextBox 9">
            <a:extLst>
              <a:ext uri="{FF2B5EF4-FFF2-40B4-BE49-F238E27FC236}">
                <a16:creationId xmlns:a16="http://schemas.microsoft.com/office/drawing/2014/main" id="{0D88B0AE-6BD7-4864-DD99-944E3D2502A8}"/>
              </a:ext>
            </a:extLst>
          </p:cNvPr>
          <p:cNvSpPr txBox="1"/>
          <p:nvPr/>
        </p:nvSpPr>
        <p:spPr>
          <a:xfrm>
            <a:off x="11564154" y="1260656"/>
            <a:ext cx="5863933" cy="6376810"/>
          </a:xfrm>
          <a:prstGeom prst="rect">
            <a:avLst/>
          </a:prstGeom>
          <a:noFill/>
        </p:spPr>
        <p:txBody>
          <a:bodyPr wrap="square">
            <a:spAutoFit/>
          </a:bodyPr>
          <a:lstStyle/>
          <a:p>
            <a:pPr algn="ctr">
              <a:lnSpc>
                <a:spcPts val="3800"/>
              </a:lnSpc>
              <a:spcBef>
                <a:spcPct val="0"/>
              </a:spcBef>
            </a:pPr>
            <a:r>
              <a:rPr lang="en-US" sz="2400" b="1" dirty="0">
                <a:solidFill>
                  <a:schemeClr val="accent1">
                    <a:lumMod val="50000"/>
                  </a:schemeClr>
                </a:solidFill>
                <a:latin typeface="Georgia" panose="02040502050405020303" pitchFamily="18" charset="0"/>
              </a:rPr>
              <a:t>Partners:</a:t>
            </a:r>
          </a:p>
          <a:p>
            <a:pPr algn="ctr">
              <a:lnSpc>
                <a:spcPts val="3800"/>
              </a:lnSpc>
              <a:spcBef>
                <a:spcPct val="0"/>
              </a:spcBef>
            </a:pPr>
            <a:endParaRPr lang="en-US" sz="2400" b="1" dirty="0">
              <a:solidFill>
                <a:srgbClr val="FFC000"/>
              </a:solidFill>
              <a:latin typeface="Georgia" panose="02040502050405020303" pitchFamily="18" charset="0"/>
            </a:endParaRPr>
          </a:p>
          <a:p>
            <a:pPr>
              <a:lnSpc>
                <a:spcPts val="3800"/>
              </a:lnSpc>
              <a:spcBef>
                <a:spcPct val="0"/>
              </a:spcBef>
            </a:pPr>
            <a:r>
              <a:rPr lang="en-US" sz="2400" dirty="0">
                <a:solidFill>
                  <a:schemeClr val="bg2">
                    <a:lumMod val="10000"/>
                  </a:schemeClr>
                </a:solidFill>
                <a:latin typeface="Georgia" panose="02040502050405020303" pitchFamily="18" charset="0"/>
              </a:rPr>
              <a:t>71 Affiliate Agencies</a:t>
            </a:r>
          </a:p>
          <a:p>
            <a:pPr>
              <a:lnSpc>
                <a:spcPts val="3800"/>
              </a:lnSpc>
              <a:spcBef>
                <a:spcPct val="0"/>
              </a:spcBef>
            </a:pPr>
            <a:r>
              <a:rPr lang="en-US" sz="2000" dirty="0">
                <a:solidFill>
                  <a:schemeClr val="tx2">
                    <a:lumMod val="75000"/>
                  </a:schemeClr>
                </a:solidFill>
                <a:latin typeface="Georgia" panose="02040502050405020303" pitchFamily="18" charset="0"/>
              </a:rPr>
              <a:t>Comprised of local,  state, NGOs &amp; private entities that assist in education and prevention efforts. </a:t>
            </a:r>
          </a:p>
          <a:p>
            <a:pPr>
              <a:lnSpc>
                <a:spcPts val="3800"/>
              </a:lnSpc>
              <a:spcBef>
                <a:spcPct val="0"/>
              </a:spcBef>
            </a:pPr>
            <a:endParaRPr lang="en-US" sz="2000" dirty="0">
              <a:solidFill>
                <a:schemeClr val="tx2">
                  <a:lumMod val="75000"/>
                </a:schemeClr>
              </a:solidFill>
              <a:latin typeface="Georgia" panose="02040502050405020303" pitchFamily="18" charset="0"/>
            </a:endParaRPr>
          </a:p>
          <a:p>
            <a:pPr>
              <a:lnSpc>
                <a:spcPts val="3800"/>
              </a:lnSpc>
              <a:spcBef>
                <a:spcPct val="0"/>
              </a:spcBef>
            </a:pPr>
            <a:r>
              <a:rPr lang="en-US" sz="2000" dirty="0">
                <a:solidFill>
                  <a:schemeClr val="tx2">
                    <a:lumMod val="75000"/>
                  </a:schemeClr>
                </a:solidFill>
                <a:latin typeface="Georgia" panose="02040502050405020303" pitchFamily="18" charset="0"/>
              </a:rPr>
              <a:t>This eight-county area is also referred to as the Houston-Galveston-Brazoria Consolidated Metropolitan Statistical Area (Houston CMSA) and encompasses the following counties: Brazoria, Chambers, Fort Bend, Galveston, Harris, Liberty, Montgomery, and Waller.</a:t>
            </a:r>
            <a:r>
              <a:rPr lang="en-US" sz="2400" dirty="0">
                <a:solidFill>
                  <a:schemeClr val="tx2">
                    <a:lumMod val="75000"/>
                  </a:schemeClr>
                </a:solidFill>
                <a:latin typeface="Georgia" panose="02040502050405020303" pitchFamily="18" charset="0"/>
              </a:rPr>
              <a:t> </a:t>
            </a:r>
          </a:p>
          <a:p>
            <a:pPr>
              <a:lnSpc>
                <a:spcPts val="3800"/>
              </a:lnSpc>
              <a:spcBef>
                <a:spcPct val="0"/>
              </a:spcBef>
            </a:pPr>
            <a:endParaRPr lang="en-US" sz="2400" b="1" dirty="0">
              <a:solidFill>
                <a:srgbClr val="F3C70D"/>
              </a:solidFill>
              <a:latin typeface="Georgia" panose="02040502050405020303" pitchFamily="18" charset="0"/>
            </a:endParaRPr>
          </a:p>
        </p:txBody>
      </p:sp>
      <p:sp>
        <p:nvSpPr>
          <p:cNvPr id="11" name="TextBox 11">
            <a:extLst>
              <a:ext uri="{FF2B5EF4-FFF2-40B4-BE49-F238E27FC236}">
                <a16:creationId xmlns:a16="http://schemas.microsoft.com/office/drawing/2014/main" id="{7A7199E6-396A-7978-FC65-E5BB49533854}"/>
              </a:ext>
            </a:extLst>
          </p:cNvPr>
          <p:cNvSpPr txBox="1"/>
          <p:nvPr/>
        </p:nvSpPr>
        <p:spPr>
          <a:xfrm>
            <a:off x="4001864" y="1208962"/>
            <a:ext cx="6818536" cy="7186326"/>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Internet Crimes Against Children</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$429,786</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Special Victims Unit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4" dirty="0">
                <a:solidFill>
                  <a:schemeClr val="accent1">
                    <a:lumMod val="50000"/>
                  </a:schemeClr>
                </a:solidFill>
                <a:latin typeface="Georgia" panose="02040502050405020303" pitchFamily="18" charset="0"/>
              </a:rPr>
              <a:t>The national ICAC program assists state and local law enforcement agencies in developing an effective response to cyber enticement and child pornography cases. This help encompasses investigative and forensic components, training and technical assistance, victim services, and community education. Due in large part to the technological aspects of these cases, the ICAC Task Force Program promotes a multi-jurisdictional, multi-agency, team approach to investigating and prosecuting ICAC cases.</a:t>
            </a:r>
          </a:p>
        </p:txBody>
      </p:sp>
      <p:sp>
        <p:nvSpPr>
          <p:cNvPr id="12" name="TextBox 14">
            <a:extLst>
              <a:ext uri="{FF2B5EF4-FFF2-40B4-BE49-F238E27FC236}">
                <a16:creationId xmlns:a16="http://schemas.microsoft.com/office/drawing/2014/main" id="{A48248D1-8D23-2A3A-7A1F-E6C40254BD23}"/>
              </a:ext>
            </a:extLst>
          </p:cNvPr>
          <p:cNvSpPr txBox="1"/>
          <p:nvPr/>
        </p:nvSpPr>
        <p:spPr>
          <a:xfrm>
            <a:off x="4089710" y="8495707"/>
            <a:ext cx="6642844" cy="1364220"/>
          </a:xfrm>
          <a:prstGeom prst="rect">
            <a:avLst/>
          </a:prstGeom>
        </p:spPr>
        <p:txBody>
          <a:bodyPr lIns="0" tIns="0" rIns="0" bIns="0" rtlCol="0" anchor="t">
            <a:spAutoFit/>
          </a:bodyPr>
          <a:lstStyle/>
          <a:p>
            <a:pPr>
              <a:lnSpc>
                <a:spcPts val="3660"/>
              </a:lnSpc>
              <a:spcBef>
                <a:spcPct val="0"/>
              </a:spcBef>
            </a:pPr>
            <a:r>
              <a:rPr lang="en-US" sz="2614" b="1" dirty="0">
                <a:solidFill>
                  <a:schemeClr val="accent1">
                    <a:lumMod val="50000"/>
                  </a:schemeClr>
                </a:solidFill>
                <a:latin typeface="Georgia" panose="02040502050405020303" pitchFamily="18" charset="0"/>
              </a:rPr>
              <a:t>Proposed funding will be used for: </a:t>
            </a:r>
          </a:p>
          <a:p>
            <a:pPr>
              <a:lnSpc>
                <a:spcPts val="3660"/>
              </a:lnSpc>
              <a:spcBef>
                <a:spcPct val="0"/>
              </a:spcBef>
            </a:pPr>
            <a:r>
              <a:rPr lang="en-US" sz="2000" dirty="0">
                <a:solidFill>
                  <a:schemeClr val="accent1">
                    <a:lumMod val="50000"/>
                  </a:schemeClr>
                </a:solidFill>
                <a:latin typeface="Georgia" panose="02040502050405020303" pitchFamily="18" charset="0"/>
              </a:rPr>
              <a:t>Funds will be used for personnel salary, overtime, travel and training, lease vehicles and fuel. </a:t>
            </a:r>
          </a:p>
        </p:txBody>
      </p:sp>
      <p:pic>
        <p:nvPicPr>
          <p:cNvPr id="13" name="Picture 12">
            <a:extLst>
              <a:ext uri="{FF2B5EF4-FFF2-40B4-BE49-F238E27FC236}">
                <a16:creationId xmlns:a16="http://schemas.microsoft.com/office/drawing/2014/main" id="{F20AFB3C-6485-6A84-0B9E-E80D783B77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1184442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7663" y="800100"/>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24</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2228068" y="8731975"/>
            <a:ext cx="5181898" cy="338554"/>
          </a:xfrm>
          <a:prstGeom prst="rect">
            <a:avLst/>
          </a:prstGeom>
          <a:noFill/>
        </p:spPr>
        <p:txBody>
          <a:bodyPr wrap="square">
            <a:spAutoFit/>
          </a:bodyPr>
          <a:lstStyle/>
          <a:p>
            <a:r>
              <a:rPr lang="en-US" sz="1600" i="1" dirty="0">
                <a:latin typeface="Georgia" panose="02040502050405020303" pitchFamily="18" charset="0"/>
              </a:rPr>
              <a:t>Note: If granted this will be the city’s 1st award.</a:t>
            </a:r>
          </a:p>
        </p:txBody>
      </p:sp>
      <p:sp>
        <p:nvSpPr>
          <p:cNvPr id="18" name="TextBox 17">
            <a:extLst>
              <a:ext uri="{FF2B5EF4-FFF2-40B4-BE49-F238E27FC236}">
                <a16:creationId xmlns:a16="http://schemas.microsoft.com/office/drawing/2014/main" id="{6F318594-6C40-D011-F190-238513D9CB31}"/>
              </a:ext>
            </a:extLst>
          </p:cNvPr>
          <p:cNvSpPr txBox="1"/>
          <p:nvPr/>
        </p:nvSpPr>
        <p:spPr>
          <a:xfrm>
            <a:off x="3983181" y="7788912"/>
            <a:ext cx="5863933" cy="529056"/>
          </a:xfrm>
          <a:prstGeom prst="rect">
            <a:avLst/>
          </a:prstGeom>
          <a:noFill/>
        </p:spPr>
        <p:txBody>
          <a:bodyPr wrap="square">
            <a:spAutoFit/>
          </a:bodyPr>
          <a:lstStyle/>
          <a:p>
            <a:pPr>
              <a:lnSpc>
                <a:spcPts val="3800"/>
              </a:lnSpc>
              <a:spcBef>
                <a:spcPct val="0"/>
              </a:spcBef>
            </a:pPr>
            <a:r>
              <a:rPr lang="en-US" sz="2400" b="1" dirty="0">
                <a:solidFill>
                  <a:schemeClr val="accent1">
                    <a:lumMod val="50000"/>
                  </a:schemeClr>
                </a:solidFill>
                <a:latin typeface="Georgia" panose="02040502050405020303" pitchFamily="18" charset="0"/>
              </a:rPr>
              <a:t>Proposed funding will be used for: </a:t>
            </a:r>
          </a:p>
        </p:txBody>
      </p:sp>
      <p:sp>
        <p:nvSpPr>
          <p:cNvPr id="10" name="TextBox 9">
            <a:extLst>
              <a:ext uri="{FF2B5EF4-FFF2-40B4-BE49-F238E27FC236}">
                <a16:creationId xmlns:a16="http://schemas.microsoft.com/office/drawing/2014/main" id="{C0FA40D2-767C-1297-0686-990E3DF92DF7}"/>
              </a:ext>
            </a:extLst>
          </p:cNvPr>
          <p:cNvSpPr txBox="1"/>
          <p:nvPr/>
        </p:nvSpPr>
        <p:spPr>
          <a:xfrm>
            <a:off x="4011756" y="8299929"/>
            <a:ext cx="7987742" cy="1477328"/>
          </a:xfrm>
          <a:prstGeom prst="rect">
            <a:avLst/>
          </a:prstGeom>
          <a:noFill/>
        </p:spPr>
        <p:txBody>
          <a:bodyPr wrap="square">
            <a:spAutoFit/>
          </a:bodyPr>
          <a:lstStyle/>
          <a:p>
            <a:r>
              <a:rPr lang="en-US" b="1" dirty="0">
                <a:solidFill>
                  <a:schemeClr val="tx2">
                    <a:lumMod val="75000"/>
                  </a:schemeClr>
                </a:solidFill>
                <a:latin typeface="Georgia" panose="02040502050405020303" pitchFamily="18" charset="0"/>
              </a:rPr>
              <a:t>Equipment: </a:t>
            </a:r>
            <a:r>
              <a:rPr lang="en-US" dirty="0" err="1">
                <a:solidFill>
                  <a:schemeClr val="tx2">
                    <a:lumMod val="75000"/>
                  </a:schemeClr>
                </a:solidFill>
                <a:latin typeface="Georgia" panose="02040502050405020303" pitchFamily="18" charset="0"/>
              </a:rPr>
              <a:t>HazSim</a:t>
            </a:r>
            <a:r>
              <a:rPr lang="en-US" dirty="0">
                <a:solidFill>
                  <a:schemeClr val="tx2">
                    <a:lumMod val="75000"/>
                  </a:schemeClr>
                </a:solidFill>
                <a:latin typeface="Georgia" panose="02040502050405020303" pitchFamily="18" charset="0"/>
              </a:rPr>
              <a:t> Training Equipment, Hazmat Entry Suits, Self Contained Breathing Apparatus Suit, Air Monitoring Equipment, laptops and satellite communication equipment</a:t>
            </a:r>
          </a:p>
          <a:p>
            <a:r>
              <a:rPr lang="en-US" b="1" dirty="0">
                <a:solidFill>
                  <a:schemeClr val="tx2">
                    <a:lumMod val="75000"/>
                  </a:schemeClr>
                </a:solidFill>
                <a:latin typeface="Georgia" panose="02040502050405020303" pitchFamily="18" charset="0"/>
              </a:rPr>
              <a:t>Training: </a:t>
            </a:r>
            <a:r>
              <a:rPr lang="en-US" dirty="0">
                <a:solidFill>
                  <a:schemeClr val="tx2">
                    <a:lumMod val="75000"/>
                  </a:schemeClr>
                </a:solidFill>
                <a:latin typeface="Georgia" panose="02040502050405020303" pitchFamily="18" charset="0"/>
              </a:rPr>
              <a:t>40HR Tactical Chemistry Class</a:t>
            </a:r>
          </a:p>
          <a:p>
            <a:r>
              <a:rPr lang="en-US" b="1" dirty="0">
                <a:solidFill>
                  <a:schemeClr val="tx2">
                    <a:lumMod val="75000"/>
                  </a:schemeClr>
                </a:solidFill>
                <a:latin typeface="Georgia" panose="02040502050405020303" pitchFamily="18" charset="0"/>
              </a:rPr>
              <a:t>Personnel: </a:t>
            </a:r>
            <a:r>
              <a:rPr lang="en-US" dirty="0">
                <a:solidFill>
                  <a:schemeClr val="tx2">
                    <a:lumMod val="75000"/>
                  </a:schemeClr>
                </a:solidFill>
                <a:latin typeface="Georgia" panose="02040502050405020303" pitchFamily="18" charset="0"/>
              </a:rPr>
              <a:t>Officer and Sergeant overtime</a:t>
            </a:r>
            <a:endParaRPr lang="en-US" dirty="0">
              <a:latin typeface="Georgia" panose="02040502050405020303" pitchFamily="18" charset="0"/>
            </a:endParaRPr>
          </a:p>
        </p:txBody>
      </p:sp>
      <p:sp>
        <p:nvSpPr>
          <p:cNvPr id="11" name="TextBox 10">
            <a:extLst>
              <a:ext uri="{FF2B5EF4-FFF2-40B4-BE49-F238E27FC236}">
                <a16:creationId xmlns:a16="http://schemas.microsoft.com/office/drawing/2014/main" id="{DC7EEFF2-5E76-2A93-5FF8-3F596904AB0D}"/>
              </a:ext>
            </a:extLst>
          </p:cNvPr>
          <p:cNvSpPr txBox="1"/>
          <p:nvPr/>
        </p:nvSpPr>
        <p:spPr>
          <a:xfrm>
            <a:off x="11546033" y="1312673"/>
            <a:ext cx="5863933" cy="6407588"/>
          </a:xfrm>
          <a:prstGeom prst="rect">
            <a:avLst/>
          </a:prstGeom>
          <a:noFill/>
        </p:spPr>
        <p:txBody>
          <a:bodyPr wrap="square">
            <a:spAutoFit/>
          </a:bodyPr>
          <a:lstStyle/>
          <a:p>
            <a:pPr algn="ctr">
              <a:lnSpc>
                <a:spcPts val="3800"/>
              </a:lnSpc>
              <a:spcBef>
                <a:spcPct val="0"/>
              </a:spcBef>
            </a:pPr>
            <a:r>
              <a:rPr lang="en-US" sz="2400" b="1" dirty="0">
                <a:solidFill>
                  <a:schemeClr val="accent1">
                    <a:lumMod val="50000"/>
                  </a:schemeClr>
                </a:solidFill>
                <a:latin typeface="Georgia" panose="02040502050405020303" pitchFamily="18" charset="0"/>
              </a:rPr>
              <a:t>Partners:</a:t>
            </a:r>
          </a:p>
          <a:p>
            <a:pPr algn="ctr">
              <a:lnSpc>
                <a:spcPts val="3800"/>
              </a:lnSpc>
              <a:spcBef>
                <a:spcPct val="0"/>
              </a:spcBef>
            </a:pPr>
            <a:endParaRPr lang="en-US" sz="2400" b="1" dirty="0">
              <a:solidFill>
                <a:schemeClr val="tx2">
                  <a:lumMod val="75000"/>
                </a:schemeClr>
              </a:solidFill>
              <a:latin typeface="Georgia" panose="02040502050405020303" pitchFamily="18" charset="0"/>
            </a:endParaRPr>
          </a:p>
          <a:p>
            <a:pPr>
              <a:lnSpc>
                <a:spcPts val="3800"/>
              </a:lnSpc>
              <a:spcBef>
                <a:spcPct val="0"/>
              </a:spcBef>
            </a:pPr>
            <a:r>
              <a:rPr lang="en-US" sz="2400" b="1" dirty="0">
                <a:solidFill>
                  <a:schemeClr val="tx2">
                    <a:lumMod val="75000"/>
                  </a:schemeClr>
                </a:solidFill>
                <a:latin typeface="Georgia" panose="02040502050405020303" pitchFamily="18" charset="0"/>
              </a:rPr>
              <a:t>HPD’s EIU will provide services to various agencies, individuals, and groups through this project</a:t>
            </a:r>
          </a:p>
          <a:p>
            <a:pPr marL="342900" indent="-342900" algn="ctr">
              <a:lnSpc>
                <a:spcPts val="3800"/>
              </a:lnSpc>
              <a:spcBef>
                <a:spcPct val="0"/>
              </a:spcBef>
              <a:buFont typeface="Arial" panose="020B0604020202020204" pitchFamily="34" charset="0"/>
              <a:buChar char="•"/>
            </a:pPr>
            <a:endParaRPr lang="en-US" sz="2400" b="1" dirty="0">
              <a:solidFill>
                <a:schemeClr val="tx2">
                  <a:lumMod val="75000"/>
                </a:schemeClr>
              </a:solidFill>
              <a:latin typeface="Georgia" panose="02040502050405020303" pitchFamily="18" charset="0"/>
            </a:endParaRPr>
          </a:p>
          <a:p>
            <a:pPr marL="342900" indent="-342900">
              <a:buFont typeface="Arial" panose="020B0604020202020204" pitchFamily="34" charset="0"/>
              <a:buChar char="•"/>
            </a:pPr>
            <a:r>
              <a:rPr lang="en-US" sz="2400" dirty="0">
                <a:solidFill>
                  <a:schemeClr val="tx2">
                    <a:lumMod val="75000"/>
                  </a:schemeClr>
                </a:solidFill>
                <a:latin typeface="Georgia" panose="02040502050405020303" pitchFamily="18" charset="0"/>
              </a:rPr>
              <a:t>Houston Fire Department Hazmat Unit</a:t>
            </a:r>
          </a:p>
          <a:p>
            <a:pPr marL="342900" indent="-342900">
              <a:buFont typeface="Arial" panose="020B0604020202020204" pitchFamily="34" charset="0"/>
              <a:buChar char="•"/>
            </a:pPr>
            <a:r>
              <a:rPr lang="en-US" sz="2400" dirty="0">
                <a:solidFill>
                  <a:schemeClr val="tx2">
                    <a:lumMod val="75000"/>
                  </a:schemeClr>
                </a:solidFill>
                <a:latin typeface="Georgia" panose="02040502050405020303" pitchFamily="18" charset="0"/>
              </a:rPr>
              <a:t>Hazardous Building Inspection Team of the Houston Fire Department</a:t>
            </a:r>
          </a:p>
          <a:p>
            <a:pPr marL="342900" indent="-342900">
              <a:buFont typeface="Arial" panose="020B0604020202020204" pitchFamily="34" charset="0"/>
              <a:buChar char="•"/>
            </a:pPr>
            <a:r>
              <a:rPr lang="en-US" sz="2400" dirty="0">
                <a:solidFill>
                  <a:schemeClr val="tx2">
                    <a:lumMod val="75000"/>
                  </a:schemeClr>
                </a:solidFill>
                <a:latin typeface="Georgia" panose="02040502050405020303" pitchFamily="18" charset="0"/>
              </a:rPr>
              <a:t>National Guard Civil Support Team </a:t>
            </a:r>
          </a:p>
          <a:p>
            <a:pPr marL="342900" indent="-342900">
              <a:buFont typeface="Arial" panose="020B0604020202020204" pitchFamily="34" charset="0"/>
              <a:buChar char="•"/>
            </a:pPr>
            <a:r>
              <a:rPr lang="en-US" sz="2400" dirty="0">
                <a:solidFill>
                  <a:schemeClr val="tx2">
                    <a:lumMod val="75000"/>
                  </a:schemeClr>
                </a:solidFill>
                <a:latin typeface="Georgia" panose="02040502050405020303" pitchFamily="18" charset="0"/>
              </a:rPr>
              <a:t>Texas Commission on Environmental Quality </a:t>
            </a:r>
          </a:p>
          <a:p>
            <a:pPr marL="342900" indent="-342900">
              <a:buFont typeface="Arial" panose="020B0604020202020204" pitchFamily="34" charset="0"/>
              <a:buChar char="•"/>
            </a:pPr>
            <a:r>
              <a:rPr lang="en-US" sz="2400" dirty="0">
                <a:solidFill>
                  <a:schemeClr val="tx2">
                    <a:lumMod val="75000"/>
                  </a:schemeClr>
                </a:solidFill>
                <a:latin typeface="Georgia" panose="02040502050405020303" pitchFamily="18" charset="0"/>
              </a:rPr>
              <a:t>Environmental Protection Agency </a:t>
            </a:r>
          </a:p>
          <a:p>
            <a:pPr marL="342900" indent="-342900">
              <a:buFont typeface="Arial" panose="020B0604020202020204" pitchFamily="34" charset="0"/>
              <a:buChar char="•"/>
            </a:pPr>
            <a:r>
              <a:rPr lang="en-US" sz="2400" dirty="0">
                <a:solidFill>
                  <a:schemeClr val="tx2">
                    <a:lumMod val="75000"/>
                  </a:schemeClr>
                </a:solidFill>
                <a:latin typeface="Georgia" panose="02040502050405020303" pitchFamily="18" charset="0"/>
              </a:rPr>
              <a:t>Federal Bureau of Investigation </a:t>
            </a:r>
          </a:p>
          <a:p>
            <a:pPr>
              <a:lnSpc>
                <a:spcPts val="3800"/>
              </a:lnSpc>
              <a:spcBef>
                <a:spcPct val="0"/>
              </a:spcBef>
            </a:pPr>
            <a:endParaRPr lang="en-US" sz="2400" b="1" dirty="0">
              <a:solidFill>
                <a:srgbClr val="F3C70D"/>
              </a:solidFill>
              <a:latin typeface="Georgia" panose="02040502050405020303" pitchFamily="18" charset="0"/>
            </a:endParaRPr>
          </a:p>
        </p:txBody>
      </p:sp>
      <p:pic>
        <p:nvPicPr>
          <p:cNvPr id="9" name="Picture 8">
            <a:extLst>
              <a:ext uri="{FF2B5EF4-FFF2-40B4-BE49-F238E27FC236}">
                <a16:creationId xmlns:a16="http://schemas.microsoft.com/office/drawing/2014/main" id="{73242644-5607-7612-72EB-2682197E9C88}"/>
              </a:ext>
            </a:extLst>
          </p:cNvPr>
          <p:cNvPicPr>
            <a:picLocks noChangeAspect="1"/>
          </p:cNvPicPr>
          <p:nvPr/>
        </p:nvPicPr>
        <p:blipFill>
          <a:blip r:embed="rId8"/>
          <a:stretch>
            <a:fillRect/>
          </a:stretch>
        </p:blipFill>
        <p:spPr>
          <a:xfrm>
            <a:off x="13422515" y="7328861"/>
            <a:ext cx="2487384" cy="1268078"/>
          </a:xfrm>
          <a:prstGeom prst="rect">
            <a:avLst/>
          </a:prstGeom>
        </p:spPr>
      </p:pic>
      <p:sp>
        <p:nvSpPr>
          <p:cNvPr id="12" name="TextBox 11">
            <a:extLst>
              <a:ext uri="{FF2B5EF4-FFF2-40B4-BE49-F238E27FC236}">
                <a16:creationId xmlns:a16="http://schemas.microsoft.com/office/drawing/2014/main" id="{1B3C5996-9C3A-95A1-A418-86AA05A78B35}"/>
              </a:ext>
            </a:extLst>
          </p:cNvPr>
          <p:cNvSpPr txBox="1"/>
          <p:nvPr/>
        </p:nvSpPr>
        <p:spPr>
          <a:xfrm>
            <a:off x="4001864" y="1208962"/>
            <a:ext cx="6818536" cy="6545125"/>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Criminal Hazmat Team Formation</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$114,222</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Major Offenders Division-Environmental Investigations Unit (EIU)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4" dirty="0">
                <a:solidFill>
                  <a:schemeClr val="accent1">
                    <a:lumMod val="50000"/>
                  </a:schemeClr>
                </a:solidFill>
                <a:latin typeface="Georgia" panose="02040502050405020303" pitchFamily="18" charset="0"/>
              </a:rPr>
              <a:t>The goal of this project is to strengthen public safety in the city of Houston by creating a Criminal Hazmat team that will be responsible for responding to and investigating incidents involving hazardous materials under the category of Chemical, Biological, Radiological, and Nuclear (CBRN) hazards. </a:t>
            </a:r>
          </a:p>
        </p:txBody>
      </p:sp>
      <p:pic>
        <p:nvPicPr>
          <p:cNvPr id="17" name="Picture 16">
            <a:extLst>
              <a:ext uri="{FF2B5EF4-FFF2-40B4-BE49-F238E27FC236}">
                <a16:creationId xmlns:a16="http://schemas.microsoft.com/office/drawing/2014/main" id="{828EBA33-43C5-42B7-7476-421733505A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3857698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7663" y="800100"/>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25</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2130502" y="8188519"/>
            <a:ext cx="5029199" cy="338554"/>
          </a:xfrm>
          <a:prstGeom prst="rect">
            <a:avLst/>
          </a:prstGeom>
          <a:noFill/>
        </p:spPr>
        <p:txBody>
          <a:bodyPr wrap="square">
            <a:spAutoFit/>
          </a:bodyPr>
          <a:lstStyle/>
          <a:p>
            <a:r>
              <a:rPr lang="en-US" sz="1600" i="1" dirty="0">
                <a:latin typeface="Georgia" panose="02040502050405020303" pitchFamily="18" charset="0"/>
              </a:rPr>
              <a:t>Note: If granted this will be the city’s 1st award.</a:t>
            </a:r>
          </a:p>
        </p:txBody>
      </p:sp>
      <p:sp>
        <p:nvSpPr>
          <p:cNvPr id="18" name="TextBox 17">
            <a:extLst>
              <a:ext uri="{FF2B5EF4-FFF2-40B4-BE49-F238E27FC236}">
                <a16:creationId xmlns:a16="http://schemas.microsoft.com/office/drawing/2014/main" id="{6F318594-6C40-D011-F190-238513D9CB31}"/>
              </a:ext>
            </a:extLst>
          </p:cNvPr>
          <p:cNvSpPr txBox="1"/>
          <p:nvPr/>
        </p:nvSpPr>
        <p:spPr>
          <a:xfrm>
            <a:off x="11850833" y="4185288"/>
            <a:ext cx="5863933" cy="529056"/>
          </a:xfrm>
          <a:prstGeom prst="rect">
            <a:avLst/>
          </a:prstGeom>
          <a:noFill/>
        </p:spPr>
        <p:txBody>
          <a:bodyPr wrap="square">
            <a:spAutoFit/>
          </a:bodyPr>
          <a:lstStyle/>
          <a:p>
            <a:pPr>
              <a:lnSpc>
                <a:spcPts val="3800"/>
              </a:lnSpc>
              <a:spcBef>
                <a:spcPct val="0"/>
              </a:spcBef>
            </a:pPr>
            <a:r>
              <a:rPr lang="en-US" sz="2400" b="1" dirty="0">
                <a:solidFill>
                  <a:schemeClr val="accent1">
                    <a:lumMod val="50000"/>
                  </a:schemeClr>
                </a:solidFill>
                <a:latin typeface="Georgia" panose="02040502050405020303" pitchFamily="18" charset="0"/>
              </a:rPr>
              <a:t>Proposed funding will be used for: </a:t>
            </a:r>
          </a:p>
        </p:txBody>
      </p:sp>
      <p:sp>
        <p:nvSpPr>
          <p:cNvPr id="10" name="TextBox 9">
            <a:extLst>
              <a:ext uri="{FF2B5EF4-FFF2-40B4-BE49-F238E27FC236}">
                <a16:creationId xmlns:a16="http://schemas.microsoft.com/office/drawing/2014/main" id="{C0FA40D2-767C-1297-0686-990E3DF92DF7}"/>
              </a:ext>
            </a:extLst>
          </p:cNvPr>
          <p:cNvSpPr txBox="1"/>
          <p:nvPr/>
        </p:nvSpPr>
        <p:spPr>
          <a:xfrm>
            <a:off x="11850833" y="5000397"/>
            <a:ext cx="5029200" cy="1015663"/>
          </a:xfrm>
          <a:prstGeom prst="rect">
            <a:avLst/>
          </a:prstGeom>
          <a:noFill/>
        </p:spPr>
        <p:txBody>
          <a:bodyPr wrap="square">
            <a:spAutoFit/>
          </a:bodyPr>
          <a:lstStyle/>
          <a:p>
            <a:r>
              <a:rPr lang="en-US" sz="2000" b="1" dirty="0">
                <a:solidFill>
                  <a:schemeClr val="tx2">
                    <a:lumMod val="75000"/>
                  </a:schemeClr>
                </a:solidFill>
                <a:latin typeface="Georgia" panose="02040502050405020303" pitchFamily="18" charset="0"/>
              </a:rPr>
              <a:t>Personnel: </a:t>
            </a:r>
            <a:r>
              <a:rPr lang="en-US" sz="2000" dirty="0">
                <a:solidFill>
                  <a:schemeClr val="tx2">
                    <a:lumMod val="75000"/>
                  </a:schemeClr>
                </a:solidFill>
                <a:latin typeface="Georgia" panose="02040502050405020303" pitchFamily="18" charset="0"/>
              </a:rPr>
              <a:t>Officer, sergeant and lieutenant overtime</a:t>
            </a:r>
          </a:p>
          <a:p>
            <a:r>
              <a:rPr lang="en-US" sz="2000" dirty="0">
                <a:solidFill>
                  <a:schemeClr val="tx2">
                    <a:lumMod val="75000"/>
                  </a:schemeClr>
                </a:solidFill>
                <a:latin typeface="Georgia" panose="02040502050405020303" pitchFamily="18" charset="0"/>
              </a:rPr>
              <a:t> </a:t>
            </a:r>
            <a:r>
              <a:rPr lang="en-US" sz="2000" b="1" dirty="0">
                <a:solidFill>
                  <a:schemeClr val="tx2">
                    <a:lumMod val="75000"/>
                  </a:schemeClr>
                </a:solidFill>
                <a:latin typeface="Georgia" panose="02040502050405020303" pitchFamily="18" charset="0"/>
              </a:rPr>
              <a:t>Equipment</a:t>
            </a:r>
            <a:r>
              <a:rPr lang="en-US" sz="2000" b="1" dirty="0">
                <a:latin typeface="Georgia" panose="02040502050405020303" pitchFamily="18" charset="0"/>
              </a:rPr>
              <a:t>: </a:t>
            </a:r>
            <a:r>
              <a:rPr lang="en-US" sz="2000" dirty="0">
                <a:solidFill>
                  <a:schemeClr val="tx2">
                    <a:lumMod val="75000"/>
                  </a:schemeClr>
                </a:solidFill>
                <a:latin typeface="Georgia" panose="02040502050405020303" pitchFamily="18" charset="0"/>
              </a:rPr>
              <a:t>laptops</a:t>
            </a:r>
          </a:p>
        </p:txBody>
      </p:sp>
      <p:sp>
        <p:nvSpPr>
          <p:cNvPr id="11" name="TextBox 10">
            <a:extLst>
              <a:ext uri="{FF2B5EF4-FFF2-40B4-BE49-F238E27FC236}">
                <a16:creationId xmlns:a16="http://schemas.microsoft.com/office/drawing/2014/main" id="{DC7EEFF2-5E76-2A93-5FF8-3F596904AB0D}"/>
              </a:ext>
            </a:extLst>
          </p:cNvPr>
          <p:cNvSpPr txBox="1"/>
          <p:nvPr/>
        </p:nvSpPr>
        <p:spPr>
          <a:xfrm>
            <a:off x="11713136" y="1606384"/>
            <a:ext cx="5863933" cy="2478307"/>
          </a:xfrm>
          <a:prstGeom prst="rect">
            <a:avLst/>
          </a:prstGeom>
          <a:noFill/>
        </p:spPr>
        <p:txBody>
          <a:bodyPr wrap="square">
            <a:spAutoFit/>
          </a:bodyPr>
          <a:lstStyle/>
          <a:p>
            <a:pPr algn="ctr">
              <a:lnSpc>
                <a:spcPts val="3800"/>
              </a:lnSpc>
              <a:spcBef>
                <a:spcPct val="0"/>
              </a:spcBef>
            </a:pPr>
            <a:r>
              <a:rPr lang="en-US" sz="2400" b="1" dirty="0">
                <a:solidFill>
                  <a:schemeClr val="accent1">
                    <a:lumMod val="50000"/>
                  </a:schemeClr>
                </a:solidFill>
                <a:latin typeface="Georgia" panose="02040502050405020303" pitchFamily="18" charset="0"/>
              </a:rPr>
              <a:t>Partners:</a:t>
            </a:r>
          </a:p>
          <a:p>
            <a:pPr marL="342900" indent="-342900">
              <a:lnSpc>
                <a:spcPts val="3800"/>
              </a:lnSpc>
              <a:spcBef>
                <a:spcPct val="0"/>
              </a:spcBef>
              <a:buFont typeface="Arial" panose="020B0604020202020204" pitchFamily="34" charset="0"/>
              <a:buChar char="•"/>
            </a:pPr>
            <a:r>
              <a:rPr lang="en-US" sz="2400" dirty="0">
                <a:solidFill>
                  <a:schemeClr val="tx2">
                    <a:lumMod val="75000"/>
                  </a:schemeClr>
                </a:solidFill>
                <a:latin typeface="Georgia" panose="02040502050405020303" pitchFamily="18" charset="0"/>
              </a:rPr>
              <a:t>Harris County Sheriff Office</a:t>
            </a:r>
          </a:p>
          <a:p>
            <a:pPr marL="342900" indent="-342900">
              <a:lnSpc>
                <a:spcPts val="3800"/>
              </a:lnSpc>
              <a:spcBef>
                <a:spcPct val="0"/>
              </a:spcBef>
              <a:buFont typeface="Arial" panose="020B0604020202020204" pitchFamily="34" charset="0"/>
              <a:buChar char="•"/>
            </a:pPr>
            <a:r>
              <a:rPr lang="en-US" sz="2400" dirty="0">
                <a:solidFill>
                  <a:schemeClr val="tx2">
                    <a:lumMod val="75000"/>
                  </a:schemeClr>
                </a:solidFill>
                <a:latin typeface="Georgia" panose="02040502050405020303" pitchFamily="18" charset="0"/>
              </a:rPr>
              <a:t>Homeland Security Investigations </a:t>
            </a:r>
          </a:p>
          <a:p>
            <a:pPr marL="342900" indent="-342900">
              <a:lnSpc>
                <a:spcPts val="3800"/>
              </a:lnSpc>
              <a:spcBef>
                <a:spcPct val="0"/>
              </a:spcBef>
              <a:buFont typeface="Arial" panose="020B0604020202020204" pitchFamily="34" charset="0"/>
              <a:buChar char="•"/>
            </a:pPr>
            <a:r>
              <a:rPr lang="en-US" sz="2400" dirty="0">
                <a:solidFill>
                  <a:schemeClr val="tx2">
                    <a:lumMod val="75000"/>
                  </a:schemeClr>
                </a:solidFill>
                <a:latin typeface="Georgia" panose="02040502050405020303" pitchFamily="18" charset="0"/>
              </a:rPr>
              <a:t>Federal Bureau of Investigations</a:t>
            </a:r>
          </a:p>
          <a:p>
            <a:pPr>
              <a:lnSpc>
                <a:spcPts val="3800"/>
              </a:lnSpc>
              <a:spcBef>
                <a:spcPct val="0"/>
              </a:spcBef>
            </a:pPr>
            <a:endParaRPr lang="en-US" sz="2400" b="1" dirty="0">
              <a:solidFill>
                <a:srgbClr val="F3C70D"/>
              </a:solidFill>
              <a:latin typeface="Georgia" panose="02040502050405020303" pitchFamily="18" charset="0"/>
            </a:endParaRPr>
          </a:p>
        </p:txBody>
      </p:sp>
      <p:pic>
        <p:nvPicPr>
          <p:cNvPr id="9" name="Picture 8">
            <a:extLst>
              <a:ext uri="{FF2B5EF4-FFF2-40B4-BE49-F238E27FC236}">
                <a16:creationId xmlns:a16="http://schemas.microsoft.com/office/drawing/2014/main" id="{FB91BBB8-D982-5371-423A-C8BF5838ECE3}"/>
              </a:ext>
            </a:extLst>
          </p:cNvPr>
          <p:cNvPicPr>
            <a:picLocks noChangeAspect="1"/>
          </p:cNvPicPr>
          <p:nvPr/>
        </p:nvPicPr>
        <p:blipFill>
          <a:blip r:embed="rId8"/>
          <a:stretch>
            <a:fillRect/>
          </a:stretch>
        </p:blipFill>
        <p:spPr>
          <a:xfrm>
            <a:off x="13362482" y="6331577"/>
            <a:ext cx="2487384" cy="1268078"/>
          </a:xfrm>
          <a:prstGeom prst="rect">
            <a:avLst/>
          </a:prstGeom>
        </p:spPr>
      </p:pic>
      <p:sp>
        <p:nvSpPr>
          <p:cNvPr id="12" name="TextBox 11">
            <a:extLst>
              <a:ext uri="{FF2B5EF4-FFF2-40B4-BE49-F238E27FC236}">
                <a16:creationId xmlns:a16="http://schemas.microsoft.com/office/drawing/2014/main" id="{80FC6ABA-1A22-487A-DCBA-AC49131BCC2D}"/>
              </a:ext>
            </a:extLst>
          </p:cNvPr>
          <p:cNvSpPr txBox="1"/>
          <p:nvPr/>
        </p:nvSpPr>
        <p:spPr>
          <a:xfrm>
            <a:off x="4001864" y="1208962"/>
            <a:ext cx="6818536" cy="8853449"/>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Police Integrity &amp; Validation Program</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$125,000</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Major Offenders Division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4" dirty="0">
                <a:solidFill>
                  <a:schemeClr val="accent1">
                    <a:lumMod val="50000"/>
                  </a:schemeClr>
                </a:solidFill>
                <a:latin typeface="Georgia" panose="02040502050405020303" pitchFamily="18" charset="0"/>
              </a:rPr>
              <a:t>The implementation of the “Police Integrity and Validation” program will serve to apprehend criminals attempting to defraud and physically harm unsuspecting citizens by acting under the false guise of impersonating law enforcement and/or security.</a:t>
            </a:r>
          </a:p>
          <a:p>
            <a:pPr marL="478067" lvl="1" indent="-239034">
              <a:lnSpc>
                <a:spcPts val="3100"/>
              </a:lnSpc>
              <a:buFont typeface="Arial"/>
              <a:buChar char="•"/>
            </a:pPr>
            <a:endParaRPr lang="en-US" sz="22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4" dirty="0">
                <a:solidFill>
                  <a:schemeClr val="accent1">
                    <a:lumMod val="50000"/>
                  </a:schemeClr>
                </a:solidFill>
                <a:latin typeface="Georgia" panose="02040502050405020303" pitchFamily="18" charset="0"/>
              </a:rPr>
              <a:t>The goal of this project is to arrest and prosecute targeted criminals by disrupting and dismantling their organizations. Our strategy will focus on investigating violent crimes committed by individuals and gang members posing as police officers and other public servants by targeting the leadership of group-led criminal organizations. </a:t>
            </a:r>
          </a:p>
        </p:txBody>
      </p:sp>
      <p:pic>
        <p:nvPicPr>
          <p:cNvPr id="13" name="Picture 12">
            <a:extLst>
              <a:ext uri="{FF2B5EF4-FFF2-40B4-BE49-F238E27FC236}">
                <a16:creationId xmlns:a16="http://schemas.microsoft.com/office/drawing/2014/main" id="{9D80178A-F526-BF00-ECA4-BB53F5D752B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2669856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7663" y="800100"/>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26</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1770592" y="7304651"/>
            <a:ext cx="5521609" cy="338554"/>
          </a:xfrm>
          <a:prstGeom prst="rect">
            <a:avLst/>
          </a:prstGeom>
          <a:noFill/>
        </p:spPr>
        <p:txBody>
          <a:bodyPr wrap="square">
            <a:spAutoFit/>
          </a:bodyPr>
          <a:lstStyle/>
          <a:p>
            <a:r>
              <a:rPr lang="en-US" sz="1600" i="1" dirty="0">
                <a:latin typeface="Georgia" panose="02040502050405020303" pitchFamily="18" charset="0"/>
              </a:rPr>
              <a:t>Note: If granted this will be the city’s 1st award.</a:t>
            </a:r>
          </a:p>
        </p:txBody>
      </p:sp>
      <p:sp>
        <p:nvSpPr>
          <p:cNvPr id="18" name="TextBox 17">
            <a:extLst>
              <a:ext uri="{FF2B5EF4-FFF2-40B4-BE49-F238E27FC236}">
                <a16:creationId xmlns:a16="http://schemas.microsoft.com/office/drawing/2014/main" id="{6F318594-6C40-D011-F190-238513D9CB31}"/>
              </a:ext>
            </a:extLst>
          </p:cNvPr>
          <p:cNvSpPr txBox="1"/>
          <p:nvPr/>
        </p:nvSpPr>
        <p:spPr>
          <a:xfrm>
            <a:off x="11428268" y="1884330"/>
            <a:ext cx="5863933" cy="529056"/>
          </a:xfrm>
          <a:prstGeom prst="rect">
            <a:avLst/>
          </a:prstGeom>
          <a:noFill/>
        </p:spPr>
        <p:txBody>
          <a:bodyPr wrap="square">
            <a:spAutoFit/>
          </a:bodyPr>
          <a:lstStyle/>
          <a:p>
            <a:pPr>
              <a:lnSpc>
                <a:spcPts val="3800"/>
              </a:lnSpc>
              <a:spcBef>
                <a:spcPct val="0"/>
              </a:spcBef>
            </a:pPr>
            <a:r>
              <a:rPr lang="en-US" sz="2400" b="1" dirty="0">
                <a:solidFill>
                  <a:schemeClr val="accent1">
                    <a:lumMod val="50000"/>
                  </a:schemeClr>
                </a:solidFill>
                <a:latin typeface="Georgia" panose="02040502050405020303" pitchFamily="18" charset="0"/>
              </a:rPr>
              <a:t>Proposed funding will be used for: </a:t>
            </a:r>
          </a:p>
        </p:txBody>
      </p:sp>
      <p:sp>
        <p:nvSpPr>
          <p:cNvPr id="10" name="TextBox 9">
            <a:extLst>
              <a:ext uri="{FF2B5EF4-FFF2-40B4-BE49-F238E27FC236}">
                <a16:creationId xmlns:a16="http://schemas.microsoft.com/office/drawing/2014/main" id="{C0FA40D2-767C-1297-0686-990E3DF92DF7}"/>
              </a:ext>
            </a:extLst>
          </p:cNvPr>
          <p:cNvSpPr txBox="1"/>
          <p:nvPr/>
        </p:nvSpPr>
        <p:spPr>
          <a:xfrm>
            <a:off x="11783292" y="2720514"/>
            <a:ext cx="5029200" cy="3477875"/>
          </a:xfrm>
          <a:prstGeom prst="rect">
            <a:avLst/>
          </a:prstGeom>
          <a:noFill/>
        </p:spPr>
        <p:txBody>
          <a:bodyPr wrap="square">
            <a:spAutoFit/>
          </a:bodyPr>
          <a:lstStyle/>
          <a:p>
            <a:r>
              <a:rPr lang="en-US" sz="2000" b="1" dirty="0">
                <a:solidFill>
                  <a:schemeClr val="tx2">
                    <a:lumMod val="75000"/>
                  </a:schemeClr>
                </a:solidFill>
                <a:latin typeface="Georgia" panose="02040502050405020303" pitchFamily="18" charset="0"/>
              </a:rPr>
              <a:t>Personnel: </a:t>
            </a:r>
            <a:r>
              <a:rPr lang="en-US" sz="2000" dirty="0">
                <a:solidFill>
                  <a:schemeClr val="tx2">
                    <a:lumMod val="75000"/>
                  </a:schemeClr>
                </a:solidFill>
                <a:latin typeface="Georgia" panose="02040502050405020303" pitchFamily="18" charset="0"/>
              </a:rPr>
              <a:t>Overtime for Officers (9) and sergeant (1) </a:t>
            </a:r>
          </a:p>
          <a:p>
            <a:r>
              <a:rPr lang="en-US" sz="2000" b="1" dirty="0">
                <a:solidFill>
                  <a:schemeClr val="tx2">
                    <a:lumMod val="75000"/>
                  </a:schemeClr>
                </a:solidFill>
                <a:latin typeface="Georgia" panose="02040502050405020303" pitchFamily="18" charset="0"/>
              </a:rPr>
              <a:t>Equipment</a:t>
            </a:r>
            <a:r>
              <a:rPr lang="en-US" sz="2000" b="1" dirty="0">
                <a:latin typeface="Georgia" panose="02040502050405020303" pitchFamily="18" charset="0"/>
              </a:rPr>
              <a:t>:  </a:t>
            </a:r>
            <a:r>
              <a:rPr lang="en-US" sz="2000" dirty="0">
                <a:solidFill>
                  <a:schemeClr val="tx2">
                    <a:lumMod val="75000"/>
                  </a:schemeClr>
                </a:solidFill>
                <a:latin typeface="Georgia" panose="02040502050405020303" pitchFamily="18" charset="0"/>
              </a:rPr>
              <a:t>Kinetic Breaching Tool, Chest seals, Torniquets, and other medical supplies</a:t>
            </a:r>
          </a:p>
          <a:p>
            <a:r>
              <a:rPr lang="en-US" sz="2000" b="1" dirty="0">
                <a:solidFill>
                  <a:schemeClr val="tx2">
                    <a:lumMod val="75000"/>
                  </a:schemeClr>
                </a:solidFill>
                <a:latin typeface="Georgia" panose="02040502050405020303" pitchFamily="18" charset="0"/>
              </a:rPr>
              <a:t>Travel/Training: </a:t>
            </a:r>
            <a:r>
              <a:rPr lang="en-US" sz="2000" dirty="0">
                <a:solidFill>
                  <a:schemeClr val="tx2">
                    <a:lumMod val="75000"/>
                  </a:schemeClr>
                </a:solidFill>
                <a:latin typeface="Georgia" panose="02040502050405020303" pitchFamily="18" charset="0"/>
              </a:rPr>
              <a:t>Tactical Medics Group LLC -Enhanced Tier 3 Tactical Combat Casualty Care Training </a:t>
            </a:r>
          </a:p>
          <a:p>
            <a:endParaRPr lang="en-US" sz="2000" dirty="0">
              <a:solidFill>
                <a:schemeClr val="tx2">
                  <a:lumMod val="75000"/>
                </a:schemeClr>
              </a:solidFill>
              <a:latin typeface="Georgia" panose="02040502050405020303" pitchFamily="18" charset="0"/>
            </a:endParaRPr>
          </a:p>
          <a:p>
            <a:endParaRPr lang="en-US" sz="2000" dirty="0">
              <a:solidFill>
                <a:schemeClr val="tx2">
                  <a:lumMod val="75000"/>
                </a:schemeClr>
              </a:solidFill>
              <a:latin typeface="Georgia" panose="02040502050405020303" pitchFamily="18" charset="0"/>
            </a:endParaRPr>
          </a:p>
          <a:p>
            <a:endParaRPr lang="en-US" sz="2000" dirty="0">
              <a:solidFill>
                <a:schemeClr val="tx2">
                  <a:lumMod val="75000"/>
                </a:schemeClr>
              </a:solidFill>
              <a:latin typeface="Georgia" panose="02040502050405020303" pitchFamily="18" charset="0"/>
            </a:endParaRPr>
          </a:p>
        </p:txBody>
      </p:sp>
      <p:sp>
        <p:nvSpPr>
          <p:cNvPr id="11" name="TextBox 10">
            <a:extLst>
              <a:ext uri="{FF2B5EF4-FFF2-40B4-BE49-F238E27FC236}">
                <a16:creationId xmlns:a16="http://schemas.microsoft.com/office/drawing/2014/main" id="{DC7EEFF2-5E76-2A93-5FF8-3F596904AB0D}"/>
              </a:ext>
            </a:extLst>
          </p:cNvPr>
          <p:cNvSpPr txBox="1"/>
          <p:nvPr/>
        </p:nvSpPr>
        <p:spPr>
          <a:xfrm>
            <a:off x="10370333" y="1529578"/>
            <a:ext cx="5863933" cy="1990994"/>
          </a:xfrm>
          <a:prstGeom prst="rect">
            <a:avLst/>
          </a:prstGeom>
          <a:noFill/>
        </p:spPr>
        <p:txBody>
          <a:bodyPr wrap="square">
            <a:spAutoFit/>
          </a:bodyPr>
          <a:lstStyle/>
          <a:p>
            <a:pPr>
              <a:lnSpc>
                <a:spcPts val="3800"/>
              </a:lnSpc>
              <a:spcBef>
                <a:spcPct val="0"/>
              </a:spcBef>
            </a:pPr>
            <a:endParaRPr lang="en-US" sz="2400" b="1" dirty="0">
              <a:solidFill>
                <a:srgbClr val="F3C70D"/>
              </a:solidFill>
              <a:latin typeface="Georgia" panose="02040502050405020303" pitchFamily="18" charset="0"/>
            </a:endParaRPr>
          </a:p>
          <a:p>
            <a:pPr>
              <a:lnSpc>
                <a:spcPts val="3800"/>
              </a:lnSpc>
              <a:spcBef>
                <a:spcPct val="0"/>
              </a:spcBef>
            </a:pPr>
            <a:endParaRPr lang="en-US" sz="2400" b="1" dirty="0">
              <a:solidFill>
                <a:srgbClr val="F3C70D"/>
              </a:solidFill>
              <a:latin typeface="Georgia" panose="02040502050405020303" pitchFamily="18" charset="0"/>
            </a:endParaRPr>
          </a:p>
          <a:p>
            <a:pPr>
              <a:lnSpc>
                <a:spcPts val="3800"/>
              </a:lnSpc>
              <a:spcBef>
                <a:spcPct val="0"/>
              </a:spcBef>
            </a:pPr>
            <a:endParaRPr lang="en-US" sz="2400" b="1" dirty="0">
              <a:solidFill>
                <a:srgbClr val="F3C70D"/>
              </a:solidFill>
              <a:latin typeface="Georgia" panose="02040502050405020303" pitchFamily="18" charset="0"/>
            </a:endParaRPr>
          </a:p>
          <a:p>
            <a:pPr>
              <a:lnSpc>
                <a:spcPts val="3800"/>
              </a:lnSpc>
              <a:spcBef>
                <a:spcPct val="0"/>
              </a:spcBef>
            </a:pPr>
            <a:endParaRPr lang="en-US" sz="2400" b="1" dirty="0">
              <a:solidFill>
                <a:srgbClr val="F3C70D"/>
              </a:solidFill>
              <a:latin typeface="Georgia" panose="02040502050405020303" pitchFamily="18" charset="0"/>
            </a:endParaRPr>
          </a:p>
        </p:txBody>
      </p:sp>
      <p:pic>
        <p:nvPicPr>
          <p:cNvPr id="9" name="Picture 8">
            <a:extLst>
              <a:ext uri="{FF2B5EF4-FFF2-40B4-BE49-F238E27FC236}">
                <a16:creationId xmlns:a16="http://schemas.microsoft.com/office/drawing/2014/main" id="{A583D17F-ED7F-E0FD-78C4-294FEC2D73BC}"/>
              </a:ext>
            </a:extLst>
          </p:cNvPr>
          <p:cNvPicPr>
            <a:picLocks noChangeAspect="1"/>
          </p:cNvPicPr>
          <p:nvPr/>
        </p:nvPicPr>
        <p:blipFill>
          <a:blip r:embed="rId8"/>
          <a:stretch>
            <a:fillRect/>
          </a:stretch>
        </p:blipFill>
        <p:spPr>
          <a:xfrm>
            <a:off x="13116542" y="5564350"/>
            <a:ext cx="2487384" cy="1268078"/>
          </a:xfrm>
          <a:prstGeom prst="rect">
            <a:avLst/>
          </a:prstGeom>
        </p:spPr>
      </p:pic>
      <p:sp>
        <p:nvSpPr>
          <p:cNvPr id="12" name="TextBox 11">
            <a:extLst>
              <a:ext uri="{FF2B5EF4-FFF2-40B4-BE49-F238E27FC236}">
                <a16:creationId xmlns:a16="http://schemas.microsoft.com/office/drawing/2014/main" id="{BC6922CC-66C1-CFB6-CD7C-04807CDE71E8}"/>
              </a:ext>
            </a:extLst>
          </p:cNvPr>
          <p:cNvSpPr txBox="1"/>
          <p:nvPr/>
        </p:nvSpPr>
        <p:spPr>
          <a:xfrm>
            <a:off x="4001864" y="1208962"/>
            <a:ext cx="6818536" cy="8918019"/>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Law Enforcement Response to Mass Casualty Events: First Assess Secure Treat (FAST)</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$125,000</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North Division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dirty="0">
                <a:solidFill>
                  <a:schemeClr val="accent1">
                    <a:lumMod val="50000"/>
                  </a:schemeClr>
                </a:solidFill>
                <a:latin typeface="Georgia" panose="02040502050405020303" pitchFamily="18" charset="0"/>
              </a:rPr>
              <a:t>This project will implement the First Assess Secure Treat (FAST) model within the Houston Police Department’s (HPD) North and North Belt Crime Suppression Teams, focusing on both the tactical response, as well as the medical response of the officers. This project will equip our front-line officers with training, tools, and medical supplies to conduct both effective tactical responses and save lives during a mass casualty event. The grant funds will be used for travel and training, equipment, supplies and direct operating expenses, which will allow the officers to enter the building or scene first, assessing tactical and medical needs, securing rooms, roadways, persons, or vehicles, and treating those needing medical attention quickly.</a:t>
            </a:r>
          </a:p>
        </p:txBody>
      </p:sp>
      <p:pic>
        <p:nvPicPr>
          <p:cNvPr id="13" name="Picture 12">
            <a:extLst>
              <a:ext uri="{FF2B5EF4-FFF2-40B4-BE49-F238E27FC236}">
                <a16:creationId xmlns:a16="http://schemas.microsoft.com/office/drawing/2014/main" id="{845DA52B-51E1-FAB5-E274-8F1499EACC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4215642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7663" y="800100"/>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27</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1254814" y="7686675"/>
            <a:ext cx="5007590" cy="338554"/>
          </a:xfrm>
          <a:prstGeom prst="rect">
            <a:avLst/>
          </a:prstGeom>
          <a:noFill/>
        </p:spPr>
        <p:txBody>
          <a:bodyPr wrap="square">
            <a:spAutoFit/>
          </a:bodyPr>
          <a:lstStyle/>
          <a:p>
            <a:r>
              <a:rPr lang="en-US" sz="1600" i="1" dirty="0">
                <a:latin typeface="Georgia" panose="02040502050405020303" pitchFamily="18" charset="0"/>
              </a:rPr>
              <a:t>Note: If granted this </a:t>
            </a:r>
            <a:r>
              <a:rPr lang="en-US" sz="1600" i="1" dirty="0">
                <a:solidFill>
                  <a:schemeClr val="tx2">
                    <a:lumMod val="75000"/>
                  </a:schemeClr>
                </a:solidFill>
                <a:latin typeface="Georgia" panose="02040502050405020303" pitchFamily="18" charset="0"/>
              </a:rPr>
              <a:t>will</a:t>
            </a:r>
            <a:r>
              <a:rPr lang="en-US" sz="1600" i="1" dirty="0">
                <a:latin typeface="Georgia" panose="02040502050405020303" pitchFamily="18" charset="0"/>
              </a:rPr>
              <a:t> be the city’s 2nd award.</a:t>
            </a:r>
          </a:p>
        </p:txBody>
      </p:sp>
      <p:sp>
        <p:nvSpPr>
          <p:cNvPr id="18" name="TextBox 17">
            <a:extLst>
              <a:ext uri="{FF2B5EF4-FFF2-40B4-BE49-F238E27FC236}">
                <a16:creationId xmlns:a16="http://schemas.microsoft.com/office/drawing/2014/main" id="{6F318594-6C40-D011-F190-238513D9CB31}"/>
              </a:ext>
            </a:extLst>
          </p:cNvPr>
          <p:cNvSpPr txBox="1"/>
          <p:nvPr/>
        </p:nvSpPr>
        <p:spPr>
          <a:xfrm>
            <a:off x="11254814" y="1872432"/>
            <a:ext cx="5863933" cy="529056"/>
          </a:xfrm>
          <a:prstGeom prst="rect">
            <a:avLst/>
          </a:prstGeom>
          <a:noFill/>
        </p:spPr>
        <p:txBody>
          <a:bodyPr wrap="square">
            <a:spAutoFit/>
          </a:bodyPr>
          <a:lstStyle/>
          <a:p>
            <a:pPr>
              <a:lnSpc>
                <a:spcPts val="3800"/>
              </a:lnSpc>
              <a:spcBef>
                <a:spcPct val="0"/>
              </a:spcBef>
            </a:pPr>
            <a:r>
              <a:rPr lang="en-US" sz="2400" b="1" dirty="0">
                <a:solidFill>
                  <a:schemeClr val="accent1">
                    <a:lumMod val="50000"/>
                  </a:schemeClr>
                </a:solidFill>
                <a:latin typeface="Georgia" panose="02040502050405020303" pitchFamily="18" charset="0"/>
              </a:rPr>
              <a:t>Proposed funding will be used for: </a:t>
            </a:r>
          </a:p>
        </p:txBody>
      </p:sp>
      <p:sp>
        <p:nvSpPr>
          <p:cNvPr id="10" name="TextBox 9">
            <a:extLst>
              <a:ext uri="{FF2B5EF4-FFF2-40B4-BE49-F238E27FC236}">
                <a16:creationId xmlns:a16="http://schemas.microsoft.com/office/drawing/2014/main" id="{C0FA40D2-767C-1297-0686-990E3DF92DF7}"/>
              </a:ext>
            </a:extLst>
          </p:cNvPr>
          <p:cNvSpPr txBox="1"/>
          <p:nvPr/>
        </p:nvSpPr>
        <p:spPr>
          <a:xfrm>
            <a:off x="11254814" y="2675720"/>
            <a:ext cx="6271185" cy="2862322"/>
          </a:xfrm>
          <a:prstGeom prst="rect">
            <a:avLst/>
          </a:prstGeom>
          <a:noFill/>
        </p:spPr>
        <p:txBody>
          <a:bodyPr wrap="square">
            <a:spAutoFit/>
          </a:bodyPr>
          <a:lstStyle/>
          <a:p>
            <a:r>
              <a:rPr lang="en-US" sz="2000" b="1" dirty="0">
                <a:solidFill>
                  <a:schemeClr val="tx2">
                    <a:lumMod val="75000"/>
                  </a:schemeClr>
                </a:solidFill>
                <a:latin typeface="Georgia" panose="02040502050405020303" pitchFamily="18" charset="0"/>
              </a:rPr>
              <a:t>Personnel: </a:t>
            </a:r>
            <a:r>
              <a:rPr lang="en-US" sz="2000" dirty="0">
                <a:solidFill>
                  <a:schemeClr val="tx2">
                    <a:lumMod val="75000"/>
                  </a:schemeClr>
                </a:solidFill>
                <a:latin typeface="Georgia" panose="02040502050405020303" pitchFamily="18" charset="0"/>
              </a:rPr>
              <a:t>Officer, sergeant and lieutenant overtime</a:t>
            </a:r>
          </a:p>
          <a:p>
            <a:endParaRPr lang="en-US" sz="2000" dirty="0">
              <a:solidFill>
                <a:schemeClr val="tx2">
                  <a:lumMod val="75000"/>
                </a:schemeClr>
              </a:solidFill>
              <a:latin typeface="Georgia" panose="02040502050405020303" pitchFamily="18" charset="0"/>
            </a:endParaRPr>
          </a:p>
          <a:p>
            <a:r>
              <a:rPr lang="en-US" sz="2000" dirty="0">
                <a:solidFill>
                  <a:schemeClr val="tx2">
                    <a:lumMod val="75000"/>
                  </a:schemeClr>
                </a:solidFill>
                <a:latin typeface="Georgia" panose="02040502050405020303" pitchFamily="18" charset="0"/>
              </a:rPr>
              <a:t>South Gessner Dayshift Tactical Unit, Division Gang unit and Nightshift Tactical unit to strategically plan operations in hostile environments and make arrest of violent criminals. </a:t>
            </a:r>
          </a:p>
          <a:p>
            <a:r>
              <a:rPr lang="en-US" sz="2000" dirty="0">
                <a:solidFill>
                  <a:schemeClr val="tx2">
                    <a:lumMod val="75000"/>
                  </a:schemeClr>
                </a:solidFill>
                <a:latin typeface="Georgia" panose="02040502050405020303" pitchFamily="18" charset="0"/>
              </a:rPr>
              <a:t>The overtime funding will assist 17 officers.</a:t>
            </a:r>
          </a:p>
          <a:p>
            <a:r>
              <a:rPr lang="en-US" sz="2000" dirty="0">
                <a:solidFill>
                  <a:schemeClr val="tx2">
                    <a:lumMod val="75000"/>
                  </a:schemeClr>
                </a:solidFill>
                <a:latin typeface="Georgia" panose="02040502050405020303" pitchFamily="18" charset="0"/>
              </a:rPr>
              <a:t> </a:t>
            </a:r>
          </a:p>
        </p:txBody>
      </p:sp>
      <p:pic>
        <p:nvPicPr>
          <p:cNvPr id="9" name="Picture 8">
            <a:extLst>
              <a:ext uri="{FF2B5EF4-FFF2-40B4-BE49-F238E27FC236}">
                <a16:creationId xmlns:a16="http://schemas.microsoft.com/office/drawing/2014/main" id="{50C9103C-A767-5041-6801-035331504219}"/>
              </a:ext>
            </a:extLst>
          </p:cNvPr>
          <p:cNvPicPr>
            <a:picLocks noChangeAspect="1"/>
          </p:cNvPicPr>
          <p:nvPr/>
        </p:nvPicPr>
        <p:blipFill>
          <a:blip r:embed="rId8"/>
          <a:stretch>
            <a:fillRect/>
          </a:stretch>
        </p:blipFill>
        <p:spPr>
          <a:xfrm>
            <a:off x="12815208" y="5761838"/>
            <a:ext cx="2487384" cy="1268078"/>
          </a:xfrm>
          <a:prstGeom prst="rect">
            <a:avLst/>
          </a:prstGeom>
        </p:spPr>
      </p:pic>
      <p:sp>
        <p:nvSpPr>
          <p:cNvPr id="11" name="TextBox 10">
            <a:extLst>
              <a:ext uri="{FF2B5EF4-FFF2-40B4-BE49-F238E27FC236}">
                <a16:creationId xmlns:a16="http://schemas.microsoft.com/office/drawing/2014/main" id="{180974E1-39C2-B70D-8C7A-792F7123FFA1}"/>
              </a:ext>
            </a:extLst>
          </p:cNvPr>
          <p:cNvSpPr txBox="1"/>
          <p:nvPr/>
        </p:nvSpPr>
        <p:spPr>
          <a:xfrm>
            <a:off x="4001864" y="1208962"/>
            <a:ext cx="6818536" cy="5672900"/>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Taking a Stand/Reducing Violent Crimes in Our Communities Grant</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$100,000</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South Gessner Division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0" dirty="0">
                <a:solidFill>
                  <a:schemeClr val="accent1">
                    <a:lumMod val="50000"/>
                  </a:schemeClr>
                </a:solidFill>
                <a:latin typeface="Georgia" panose="02040502050405020303" pitchFamily="18" charset="0"/>
              </a:rPr>
              <a:t>South Gessner CST Unit seeks funding to proactively investigate areas associate with high crime rates, to reduce the numbers of aggravated assaults and robberies within the area by arresting and prosecuting criminals to increase the number of arrests associated with violent criminals.</a:t>
            </a:r>
          </a:p>
        </p:txBody>
      </p:sp>
      <p:pic>
        <p:nvPicPr>
          <p:cNvPr id="12" name="Picture 11">
            <a:extLst>
              <a:ext uri="{FF2B5EF4-FFF2-40B4-BE49-F238E27FC236}">
                <a16:creationId xmlns:a16="http://schemas.microsoft.com/office/drawing/2014/main" id="{0BF2F94D-A33C-225A-F8BE-9BF80F4FE9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412822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7663" y="800100"/>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28</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1291470" y="7804573"/>
            <a:ext cx="4756878" cy="338554"/>
          </a:xfrm>
          <a:prstGeom prst="rect">
            <a:avLst/>
          </a:prstGeom>
          <a:noFill/>
        </p:spPr>
        <p:txBody>
          <a:bodyPr wrap="square">
            <a:spAutoFit/>
          </a:bodyPr>
          <a:lstStyle/>
          <a:p>
            <a:r>
              <a:rPr lang="en-US" sz="1600" i="1" dirty="0">
                <a:latin typeface="Georgia" panose="02040502050405020303" pitchFamily="18" charset="0"/>
              </a:rPr>
              <a:t>Note: If granted this </a:t>
            </a:r>
            <a:r>
              <a:rPr lang="en-US" sz="1600" i="1" dirty="0">
                <a:solidFill>
                  <a:schemeClr val="tx2">
                    <a:lumMod val="75000"/>
                  </a:schemeClr>
                </a:solidFill>
                <a:latin typeface="Georgia" panose="02040502050405020303" pitchFamily="18" charset="0"/>
              </a:rPr>
              <a:t>will</a:t>
            </a:r>
            <a:r>
              <a:rPr lang="en-US" sz="1600" i="1" dirty="0">
                <a:latin typeface="Georgia" panose="02040502050405020303" pitchFamily="18" charset="0"/>
              </a:rPr>
              <a:t> be the city’s 1st award.</a:t>
            </a:r>
          </a:p>
        </p:txBody>
      </p:sp>
      <p:sp>
        <p:nvSpPr>
          <p:cNvPr id="18" name="TextBox 17">
            <a:extLst>
              <a:ext uri="{FF2B5EF4-FFF2-40B4-BE49-F238E27FC236}">
                <a16:creationId xmlns:a16="http://schemas.microsoft.com/office/drawing/2014/main" id="{6F318594-6C40-D011-F190-238513D9CB31}"/>
              </a:ext>
            </a:extLst>
          </p:cNvPr>
          <p:cNvSpPr txBox="1"/>
          <p:nvPr/>
        </p:nvSpPr>
        <p:spPr>
          <a:xfrm>
            <a:off x="11264474" y="2530711"/>
            <a:ext cx="5863933" cy="529056"/>
          </a:xfrm>
          <a:prstGeom prst="rect">
            <a:avLst/>
          </a:prstGeom>
          <a:noFill/>
        </p:spPr>
        <p:txBody>
          <a:bodyPr wrap="square">
            <a:spAutoFit/>
          </a:bodyPr>
          <a:lstStyle/>
          <a:p>
            <a:pPr>
              <a:lnSpc>
                <a:spcPts val="3800"/>
              </a:lnSpc>
              <a:spcBef>
                <a:spcPct val="0"/>
              </a:spcBef>
            </a:pPr>
            <a:r>
              <a:rPr lang="en-US" sz="2400" b="1" dirty="0">
                <a:solidFill>
                  <a:schemeClr val="accent1">
                    <a:lumMod val="50000"/>
                  </a:schemeClr>
                </a:solidFill>
                <a:latin typeface="Georgia" panose="02040502050405020303" pitchFamily="18" charset="0"/>
              </a:rPr>
              <a:t>Proposed funding will be used for: </a:t>
            </a:r>
          </a:p>
        </p:txBody>
      </p:sp>
      <p:sp>
        <p:nvSpPr>
          <p:cNvPr id="10" name="TextBox 9">
            <a:extLst>
              <a:ext uri="{FF2B5EF4-FFF2-40B4-BE49-F238E27FC236}">
                <a16:creationId xmlns:a16="http://schemas.microsoft.com/office/drawing/2014/main" id="{C0FA40D2-767C-1297-0686-990E3DF92DF7}"/>
              </a:ext>
            </a:extLst>
          </p:cNvPr>
          <p:cNvSpPr txBox="1"/>
          <p:nvPr/>
        </p:nvSpPr>
        <p:spPr>
          <a:xfrm>
            <a:off x="11291470" y="3506857"/>
            <a:ext cx="6271185" cy="2246769"/>
          </a:xfrm>
          <a:prstGeom prst="rect">
            <a:avLst/>
          </a:prstGeom>
          <a:noFill/>
        </p:spPr>
        <p:txBody>
          <a:bodyPr wrap="square">
            <a:spAutoFit/>
          </a:bodyPr>
          <a:lstStyle/>
          <a:p>
            <a:r>
              <a:rPr lang="en-US" sz="2400" b="1" dirty="0">
                <a:solidFill>
                  <a:schemeClr val="tx2">
                    <a:lumMod val="75000"/>
                  </a:schemeClr>
                </a:solidFill>
                <a:latin typeface="Georgia" panose="02040502050405020303" pitchFamily="18" charset="0"/>
              </a:rPr>
              <a:t>Equipment: </a:t>
            </a:r>
            <a:r>
              <a:rPr lang="en-US" sz="2400" dirty="0">
                <a:solidFill>
                  <a:schemeClr val="tx2">
                    <a:lumMod val="75000"/>
                  </a:schemeClr>
                </a:solidFill>
                <a:latin typeface="Georgia" panose="02040502050405020303" pitchFamily="18" charset="0"/>
              </a:rPr>
              <a:t>Replacement of computers at South Gessner – 25 units, Monitors</a:t>
            </a:r>
          </a:p>
          <a:p>
            <a:r>
              <a:rPr lang="en-US" sz="2400" dirty="0">
                <a:solidFill>
                  <a:schemeClr val="tx2">
                    <a:lumMod val="75000"/>
                  </a:schemeClr>
                </a:solidFill>
                <a:latin typeface="Georgia" panose="02040502050405020303" pitchFamily="18" charset="0"/>
              </a:rPr>
              <a:t>Full Size MCH By Cloud Defensive (flash lights) – 25 units</a:t>
            </a:r>
          </a:p>
          <a:p>
            <a:endParaRPr lang="en-US" sz="2400" dirty="0">
              <a:solidFill>
                <a:schemeClr val="tx2">
                  <a:lumMod val="75000"/>
                </a:schemeClr>
              </a:solidFill>
              <a:latin typeface="Georgia" panose="02040502050405020303" pitchFamily="18" charset="0"/>
            </a:endParaRPr>
          </a:p>
          <a:p>
            <a:endParaRPr lang="en-US" sz="2000" dirty="0">
              <a:solidFill>
                <a:schemeClr val="tx2">
                  <a:lumMod val="75000"/>
                </a:schemeClr>
              </a:solidFill>
              <a:latin typeface="Georgia" panose="02040502050405020303" pitchFamily="18" charset="0"/>
            </a:endParaRPr>
          </a:p>
        </p:txBody>
      </p:sp>
      <p:pic>
        <p:nvPicPr>
          <p:cNvPr id="9" name="Picture 8">
            <a:extLst>
              <a:ext uri="{FF2B5EF4-FFF2-40B4-BE49-F238E27FC236}">
                <a16:creationId xmlns:a16="http://schemas.microsoft.com/office/drawing/2014/main" id="{5A1493D8-3014-2FBE-0457-B7291F18C121}"/>
              </a:ext>
            </a:extLst>
          </p:cNvPr>
          <p:cNvPicPr>
            <a:picLocks noChangeAspect="1"/>
          </p:cNvPicPr>
          <p:nvPr/>
        </p:nvPicPr>
        <p:blipFill>
          <a:blip r:embed="rId8"/>
          <a:stretch>
            <a:fillRect/>
          </a:stretch>
        </p:blipFill>
        <p:spPr>
          <a:xfrm>
            <a:off x="12801600" y="5712209"/>
            <a:ext cx="2487384" cy="1268078"/>
          </a:xfrm>
          <a:prstGeom prst="rect">
            <a:avLst/>
          </a:prstGeom>
        </p:spPr>
      </p:pic>
      <p:sp>
        <p:nvSpPr>
          <p:cNvPr id="11" name="TextBox 10">
            <a:extLst>
              <a:ext uri="{FF2B5EF4-FFF2-40B4-BE49-F238E27FC236}">
                <a16:creationId xmlns:a16="http://schemas.microsoft.com/office/drawing/2014/main" id="{E8CBB866-D9EE-62EE-C69D-759398C1C579}"/>
              </a:ext>
            </a:extLst>
          </p:cNvPr>
          <p:cNvSpPr txBox="1"/>
          <p:nvPr/>
        </p:nvSpPr>
        <p:spPr>
          <a:xfrm>
            <a:off x="4001864" y="1208962"/>
            <a:ext cx="6818536" cy="6467989"/>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Updating Technology and Augmenting the Future</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$98,859</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South Gessner Division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0" dirty="0">
                <a:solidFill>
                  <a:schemeClr val="accent1">
                    <a:lumMod val="50000"/>
                  </a:schemeClr>
                </a:solidFill>
                <a:latin typeface="Georgia" panose="02040502050405020303" pitchFamily="18" charset="0"/>
              </a:rPr>
              <a:t>Grant funds will be used to purchase supplies and direct operating expenses to upgrade the technology at the HPD South Gessner Division. The upgrade will improve public safety by supporting operations, aiding with enforcement strategies, detecting and responding to crimes, gathering and analyzing evidence, improving efficiency, and increasing officer safety. </a:t>
            </a:r>
          </a:p>
        </p:txBody>
      </p:sp>
      <p:pic>
        <p:nvPicPr>
          <p:cNvPr id="12" name="Picture 11">
            <a:extLst>
              <a:ext uri="{FF2B5EF4-FFF2-40B4-BE49-F238E27FC236}">
                <a16:creationId xmlns:a16="http://schemas.microsoft.com/office/drawing/2014/main" id="{9D7D1A9D-3FF7-9282-9BDC-0620DA3B9F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2849920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7663" y="800100"/>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29</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1257448" y="7594020"/>
            <a:ext cx="5540990" cy="338554"/>
          </a:xfrm>
          <a:prstGeom prst="rect">
            <a:avLst/>
          </a:prstGeom>
          <a:noFill/>
        </p:spPr>
        <p:txBody>
          <a:bodyPr wrap="square">
            <a:spAutoFit/>
          </a:bodyPr>
          <a:lstStyle/>
          <a:p>
            <a:r>
              <a:rPr lang="en-US" sz="1600" i="1" dirty="0">
                <a:latin typeface="Georgia" panose="02040502050405020303" pitchFamily="18" charset="0"/>
              </a:rPr>
              <a:t>Note: If granted this </a:t>
            </a:r>
            <a:r>
              <a:rPr lang="en-US" sz="1600" i="1" dirty="0">
                <a:solidFill>
                  <a:schemeClr val="tx2">
                    <a:lumMod val="75000"/>
                  </a:schemeClr>
                </a:solidFill>
                <a:latin typeface="Georgia" panose="02040502050405020303" pitchFamily="18" charset="0"/>
              </a:rPr>
              <a:t>will</a:t>
            </a:r>
            <a:r>
              <a:rPr lang="en-US" sz="1600" i="1" dirty="0">
                <a:latin typeface="Georgia" panose="02040502050405020303" pitchFamily="18" charset="0"/>
              </a:rPr>
              <a:t> be the city’s 2nd award.</a:t>
            </a:r>
          </a:p>
        </p:txBody>
      </p:sp>
      <p:sp>
        <p:nvSpPr>
          <p:cNvPr id="18" name="TextBox 17">
            <a:extLst>
              <a:ext uri="{FF2B5EF4-FFF2-40B4-BE49-F238E27FC236}">
                <a16:creationId xmlns:a16="http://schemas.microsoft.com/office/drawing/2014/main" id="{6F318594-6C40-D011-F190-238513D9CB31}"/>
              </a:ext>
            </a:extLst>
          </p:cNvPr>
          <p:cNvSpPr txBox="1"/>
          <p:nvPr/>
        </p:nvSpPr>
        <p:spPr>
          <a:xfrm>
            <a:off x="11254814" y="1806320"/>
            <a:ext cx="5863933" cy="529056"/>
          </a:xfrm>
          <a:prstGeom prst="rect">
            <a:avLst/>
          </a:prstGeom>
          <a:noFill/>
        </p:spPr>
        <p:txBody>
          <a:bodyPr wrap="square">
            <a:spAutoFit/>
          </a:bodyPr>
          <a:lstStyle/>
          <a:p>
            <a:pPr>
              <a:lnSpc>
                <a:spcPts val="3800"/>
              </a:lnSpc>
              <a:spcBef>
                <a:spcPct val="0"/>
              </a:spcBef>
            </a:pPr>
            <a:r>
              <a:rPr lang="en-US" sz="2400" b="1" dirty="0">
                <a:solidFill>
                  <a:schemeClr val="accent1">
                    <a:lumMod val="50000"/>
                  </a:schemeClr>
                </a:solidFill>
                <a:latin typeface="Georgia" panose="02040502050405020303" pitchFamily="18" charset="0"/>
              </a:rPr>
              <a:t>Proposed funding will be used for: </a:t>
            </a:r>
          </a:p>
        </p:txBody>
      </p:sp>
      <p:sp>
        <p:nvSpPr>
          <p:cNvPr id="10" name="TextBox 9">
            <a:extLst>
              <a:ext uri="{FF2B5EF4-FFF2-40B4-BE49-F238E27FC236}">
                <a16:creationId xmlns:a16="http://schemas.microsoft.com/office/drawing/2014/main" id="{C0FA40D2-767C-1297-0686-990E3DF92DF7}"/>
              </a:ext>
            </a:extLst>
          </p:cNvPr>
          <p:cNvSpPr txBox="1"/>
          <p:nvPr/>
        </p:nvSpPr>
        <p:spPr>
          <a:xfrm>
            <a:off x="11254814" y="2675720"/>
            <a:ext cx="6271185" cy="2554545"/>
          </a:xfrm>
          <a:prstGeom prst="rect">
            <a:avLst/>
          </a:prstGeom>
          <a:noFill/>
        </p:spPr>
        <p:txBody>
          <a:bodyPr wrap="square">
            <a:spAutoFit/>
          </a:bodyPr>
          <a:lstStyle/>
          <a:p>
            <a:r>
              <a:rPr lang="en-US" sz="2000" b="1" dirty="0">
                <a:solidFill>
                  <a:schemeClr val="tx2">
                    <a:lumMod val="75000"/>
                  </a:schemeClr>
                </a:solidFill>
                <a:latin typeface="Georgia" panose="02040502050405020303" pitchFamily="18" charset="0"/>
              </a:rPr>
              <a:t>Training: </a:t>
            </a:r>
            <a:r>
              <a:rPr lang="en-US" sz="2000" dirty="0">
                <a:solidFill>
                  <a:schemeClr val="tx2">
                    <a:lumMod val="75000"/>
                  </a:schemeClr>
                </a:solidFill>
                <a:latin typeface="Georgia" panose="02040502050405020303" pitchFamily="18" charset="0"/>
              </a:rPr>
              <a:t>Texas Gang Investigators Association Annual Conference &amp; Texas Tactical Police Officers Association (TTPOA) Annual Conference</a:t>
            </a:r>
          </a:p>
          <a:p>
            <a:r>
              <a:rPr lang="en-US" sz="2000" b="1" dirty="0">
                <a:solidFill>
                  <a:schemeClr val="tx2">
                    <a:lumMod val="75000"/>
                  </a:schemeClr>
                </a:solidFill>
                <a:latin typeface="Georgia" panose="02040502050405020303" pitchFamily="18" charset="0"/>
              </a:rPr>
              <a:t>Equipment: </a:t>
            </a:r>
            <a:r>
              <a:rPr lang="en-US" sz="2000" dirty="0">
                <a:solidFill>
                  <a:schemeClr val="tx2">
                    <a:lumMod val="75000"/>
                  </a:schemeClr>
                </a:solidFill>
                <a:latin typeface="Georgia" panose="02040502050405020303" pitchFamily="18" charset="0"/>
              </a:rPr>
              <a:t>Laptops, digital camera, binoculars, Specialized Tactics for Operational Rescue and Medicine (S.T.O.R.M.) Kits</a:t>
            </a:r>
          </a:p>
          <a:p>
            <a:endParaRPr lang="en-US" sz="2000" dirty="0">
              <a:solidFill>
                <a:schemeClr val="tx2">
                  <a:lumMod val="75000"/>
                </a:schemeClr>
              </a:solidFill>
              <a:latin typeface="Georgia" panose="02040502050405020303" pitchFamily="18" charset="0"/>
            </a:endParaRPr>
          </a:p>
          <a:p>
            <a:endParaRPr lang="en-US" sz="2000" dirty="0">
              <a:solidFill>
                <a:schemeClr val="tx2">
                  <a:lumMod val="75000"/>
                </a:schemeClr>
              </a:solidFill>
              <a:latin typeface="Georgia" panose="02040502050405020303" pitchFamily="18" charset="0"/>
            </a:endParaRPr>
          </a:p>
        </p:txBody>
      </p:sp>
      <p:pic>
        <p:nvPicPr>
          <p:cNvPr id="9" name="Picture 8">
            <a:extLst>
              <a:ext uri="{FF2B5EF4-FFF2-40B4-BE49-F238E27FC236}">
                <a16:creationId xmlns:a16="http://schemas.microsoft.com/office/drawing/2014/main" id="{51F2E266-6854-1371-0F66-D714500B12B5}"/>
              </a:ext>
            </a:extLst>
          </p:cNvPr>
          <p:cNvPicPr>
            <a:picLocks noChangeAspect="1"/>
          </p:cNvPicPr>
          <p:nvPr/>
        </p:nvPicPr>
        <p:blipFill>
          <a:blip r:embed="rId8"/>
          <a:stretch>
            <a:fillRect/>
          </a:stretch>
        </p:blipFill>
        <p:spPr>
          <a:xfrm>
            <a:off x="12815208" y="5360668"/>
            <a:ext cx="2487384" cy="1268078"/>
          </a:xfrm>
          <a:prstGeom prst="rect">
            <a:avLst/>
          </a:prstGeom>
        </p:spPr>
      </p:pic>
      <p:sp>
        <p:nvSpPr>
          <p:cNvPr id="11" name="TextBox 10">
            <a:extLst>
              <a:ext uri="{FF2B5EF4-FFF2-40B4-BE49-F238E27FC236}">
                <a16:creationId xmlns:a16="http://schemas.microsoft.com/office/drawing/2014/main" id="{5CAC7AE7-D52C-7EBF-2BA8-8D4A118839F7}"/>
              </a:ext>
            </a:extLst>
          </p:cNvPr>
          <p:cNvSpPr txBox="1"/>
          <p:nvPr/>
        </p:nvSpPr>
        <p:spPr>
          <a:xfrm>
            <a:off x="4001864" y="1208962"/>
            <a:ext cx="6818536" cy="8455713"/>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Westside Violent Crime/Gang Initiative</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$74,082</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Westside Division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0" dirty="0">
                <a:solidFill>
                  <a:schemeClr val="accent1">
                    <a:lumMod val="50000"/>
                  </a:schemeClr>
                </a:solidFill>
                <a:latin typeface="Georgia" panose="02040502050405020303" pitchFamily="18" charset="0"/>
              </a:rPr>
              <a:t>The purpose for the Westside Violent Crime/Gang Crime Initiative is to provide training and procure equipment for the Westside Division Crime Suppression Teams (CST) to have the most effective and efficient strategy to combat organized violent serial crimes. The grant funds will allow the CST teams to conduct expedited criminal investigations, targeted offender tactics, covert and technological surveillance, pawn investigations, warrant executions, gang investigations, federal referrals/indictments, and reliance on real time crime analysis data to quickly solve these crimes and dismantle the organized criminal enterprise.</a:t>
            </a:r>
          </a:p>
        </p:txBody>
      </p:sp>
      <p:pic>
        <p:nvPicPr>
          <p:cNvPr id="12" name="Picture 11">
            <a:extLst>
              <a:ext uri="{FF2B5EF4-FFF2-40B4-BE49-F238E27FC236}">
                <a16:creationId xmlns:a16="http://schemas.microsoft.com/office/drawing/2014/main" id="{50F857CD-B36F-905B-7F2A-11A892378D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339116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10" name="Slide Number Placeholder 2">
            <a:extLst>
              <a:ext uri="{FF2B5EF4-FFF2-40B4-BE49-F238E27FC236}">
                <a16:creationId xmlns:a16="http://schemas.microsoft.com/office/drawing/2014/main" id="{EBB0C97A-58A5-3048-72FD-0B3020FC5CC7}"/>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3</a:t>
            </a:fld>
            <a:endParaRPr lang="en-US"/>
          </a:p>
        </p:txBody>
      </p:sp>
      <p:sp>
        <p:nvSpPr>
          <p:cNvPr id="11" name="TextBox 10">
            <a:extLst>
              <a:ext uri="{FF2B5EF4-FFF2-40B4-BE49-F238E27FC236}">
                <a16:creationId xmlns:a16="http://schemas.microsoft.com/office/drawing/2014/main" id="{B49EB320-B0AF-7174-B363-7E3DEA05A418}"/>
              </a:ext>
            </a:extLst>
          </p:cNvPr>
          <p:cNvSpPr txBox="1"/>
          <p:nvPr/>
        </p:nvSpPr>
        <p:spPr>
          <a:xfrm>
            <a:off x="4018547" y="141911"/>
            <a:ext cx="6777428"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Did You Know</a:t>
            </a:r>
          </a:p>
        </p:txBody>
      </p:sp>
      <p:sp>
        <p:nvSpPr>
          <p:cNvPr id="12" name="Rectangle 11">
            <a:extLst>
              <a:ext uri="{FF2B5EF4-FFF2-40B4-BE49-F238E27FC236}">
                <a16:creationId xmlns:a16="http://schemas.microsoft.com/office/drawing/2014/main" id="{0A15778E-C575-BE16-D0AB-FDD6DEB17252}"/>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D0B4B0B-8C17-D1C5-9EDE-D61F9694F426}"/>
              </a:ext>
            </a:extLst>
          </p:cNvPr>
          <p:cNvSpPr txBox="1"/>
          <p:nvPr/>
        </p:nvSpPr>
        <p:spPr>
          <a:xfrm>
            <a:off x="5664742" y="4620577"/>
            <a:ext cx="10262465" cy="3323987"/>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US" sz="2800" dirty="0">
                <a:latin typeface="Georgia" panose="02040502050405020303" pitchFamily="18" charset="0"/>
              </a:rPr>
              <a:t> Grants make up </a:t>
            </a:r>
            <a:r>
              <a:rPr lang="en-US" sz="2800" b="1" dirty="0">
                <a:solidFill>
                  <a:srgbClr val="0000FF"/>
                </a:solidFill>
                <a:latin typeface="Georgia" panose="02040502050405020303" pitchFamily="18" charset="0"/>
              </a:rPr>
              <a:t>5%</a:t>
            </a:r>
            <a:r>
              <a:rPr lang="en-US" sz="2800" dirty="0">
                <a:latin typeface="Georgia" panose="02040502050405020303" pitchFamily="18" charset="0"/>
              </a:rPr>
              <a:t> of HPD’s total FY23 funding</a:t>
            </a:r>
            <a:endParaRPr lang="en-US" sz="1600" dirty="0">
              <a:latin typeface="Georgia" panose="02040502050405020303" pitchFamily="18" charset="0"/>
            </a:endParaRPr>
          </a:p>
          <a:p>
            <a:pPr marL="457200" indent="-457200">
              <a:lnSpc>
                <a:spcPct val="150000"/>
              </a:lnSpc>
              <a:buFont typeface="Wingdings" panose="05000000000000000000" pitchFamily="2" charset="2"/>
              <a:buChar char="q"/>
            </a:pPr>
            <a:r>
              <a:rPr lang="en-US" sz="2800" dirty="0">
                <a:latin typeface="Georgia" panose="02040502050405020303" pitchFamily="18" charset="0"/>
              </a:rPr>
              <a:t> HPD’s success rate of grant applications = </a:t>
            </a:r>
            <a:r>
              <a:rPr lang="en-US" sz="2800" b="1" dirty="0">
                <a:solidFill>
                  <a:srgbClr val="0000FF"/>
                </a:solidFill>
                <a:latin typeface="Georgia" panose="02040502050405020303" pitchFamily="18" charset="0"/>
              </a:rPr>
              <a:t>72%</a:t>
            </a:r>
            <a:r>
              <a:rPr lang="en-US" sz="2800" dirty="0">
                <a:latin typeface="Georgia" panose="02040502050405020303" pitchFamily="18" charset="0"/>
              </a:rPr>
              <a:t>*</a:t>
            </a:r>
            <a:endParaRPr lang="en-US" sz="1600" dirty="0">
              <a:latin typeface="Georgia" panose="02040502050405020303" pitchFamily="18" charset="0"/>
            </a:endParaRPr>
          </a:p>
          <a:p>
            <a:pPr marL="457200" indent="-457200">
              <a:lnSpc>
                <a:spcPct val="150000"/>
              </a:lnSpc>
              <a:buFont typeface="Wingdings" panose="05000000000000000000" pitchFamily="2" charset="2"/>
              <a:buChar char="q"/>
            </a:pPr>
            <a:r>
              <a:rPr lang="en-US" sz="2800" b="1" dirty="0">
                <a:latin typeface="Georgia" panose="02040502050405020303" pitchFamily="18" charset="0"/>
              </a:rPr>
              <a:t> </a:t>
            </a:r>
            <a:r>
              <a:rPr lang="en-US" sz="2800" b="1" dirty="0">
                <a:solidFill>
                  <a:srgbClr val="0000FF"/>
                </a:solidFill>
                <a:latin typeface="Georgia" panose="02040502050405020303" pitchFamily="18" charset="0"/>
              </a:rPr>
              <a:t>91%</a:t>
            </a:r>
            <a:r>
              <a:rPr lang="en-US" sz="2800" dirty="0">
                <a:latin typeface="Georgia" panose="02040502050405020303" pitchFamily="18" charset="0"/>
              </a:rPr>
              <a:t> of HPD’s General Fund budget is Personnel Costs</a:t>
            </a:r>
            <a:endParaRPr lang="en-US" sz="1600" dirty="0">
              <a:latin typeface="Georgia" panose="02040502050405020303" pitchFamily="18" charset="0"/>
            </a:endParaRPr>
          </a:p>
          <a:p>
            <a:pPr marL="914400" lvl="1" indent="-457200">
              <a:buFont typeface="Wingdings" panose="05000000000000000000" pitchFamily="2" charset="2"/>
              <a:buChar char="Ø"/>
            </a:pPr>
            <a:r>
              <a:rPr lang="en-US" sz="2800" dirty="0">
                <a:latin typeface="Georgia" panose="02040502050405020303" pitchFamily="18" charset="0"/>
              </a:rPr>
              <a:t>Grant Funds are critical in supplementing HPD’s need to meet operational demands for equipment, supplies, and services.</a:t>
            </a:r>
          </a:p>
        </p:txBody>
      </p:sp>
      <p:sp>
        <p:nvSpPr>
          <p:cNvPr id="3" name="TextBox 2">
            <a:extLst>
              <a:ext uri="{FF2B5EF4-FFF2-40B4-BE49-F238E27FC236}">
                <a16:creationId xmlns:a16="http://schemas.microsoft.com/office/drawing/2014/main" id="{90B25292-7CA7-4919-1DC7-15CF9F8CBFE4}"/>
              </a:ext>
            </a:extLst>
          </p:cNvPr>
          <p:cNvSpPr txBox="1"/>
          <p:nvPr/>
        </p:nvSpPr>
        <p:spPr>
          <a:xfrm>
            <a:off x="3907112" y="9118798"/>
            <a:ext cx="9486276" cy="307777"/>
          </a:xfrm>
          <a:prstGeom prst="rect">
            <a:avLst/>
          </a:prstGeom>
          <a:noFill/>
        </p:spPr>
        <p:txBody>
          <a:bodyPr wrap="square" rtlCol="0">
            <a:spAutoFit/>
          </a:bodyPr>
          <a:lstStyle/>
          <a:p>
            <a:r>
              <a:rPr lang="en-US" sz="1400" dirty="0">
                <a:latin typeface="Georgia" panose="02040502050405020303" pitchFamily="18" charset="0"/>
              </a:rPr>
              <a:t>*FY2022 success rate based on 39 applications submitted and 28 grants that were funded.  </a:t>
            </a:r>
          </a:p>
        </p:txBody>
      </p:sp>
      <p:grpSp>
        <p:nvGrpSpPr>
          <p:cNvPr id="14" name="Group 5">
            <a:extLst>
              <a:ext uri="{FF2B5EF4-FFF2-40B4-BE49-F238E27FC236}">
                <a16:creationId xmlns:a16="http://schemas.microsoft.com/office/drawing/2014/main" id="{2ED3D2F3-3871-E625-25D3-18E00180E21E}"/>
              </a:ext>
            </a:extLst>
          </p:cNvPr>
          <p:cNvGrpSpPr/>
          <p:nvPr/>
        </p:nvGrpSpPr>
        <p:grpSpPr>
          <a:xfrm rot="-10800000">
            <a:off x="-4011" y="0"/>
            <a:ext cx="3733800" cy="10287000"/>
            <a:chOff x="0" y="0"/>
            <a:chExt cx="6884199" cy="13716000"/>
          </a:xfrm>
        </p:grpSpPr>
        <p:pic>
          <p:nvPicPr>
            <p:cNvPr id="15" name="Picture 6">
              <a:extLst>
                <a:ext uri="{FF2B5EF4-FFF2-40B4-BE49-F238E27FC236}">
                  <a16:creationId xmlns:a16="http://schemas.microsoft.com/office/drawing/2014/main" id="{78F01798-A556-0784-2080-559DF08382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16" name="Picture 7">
              <a:extLst>
                <a:ext uri="{FF2B5EF4-FFF2-40B4-BE49-F238E27FC236}">
                  <a16:creationId xmlns:a16="http://schemas.microsoft.com/office/drawing/2014/main" id="{629E2D86-49B4-9E0C-8271-761BE735E4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pic>
        <p:nvPicPr>
          <p:cNvPr id="5" name="Picture 4">
            <a:extLst>
              <a:ext uri="{FF2B5EF4-FFF2-40B4-BE49-F238E27FC236}">
                <a16:creationId xmlns:a16="http://schemas.microsoft.com/office/drawing/2014/main" id="{3493158F-021E-ABDA-0022-98354DC818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pic>
        <p:nvPicPr>
          <p:cNvPr id="2" name="Picture 2" descr="Did you know? - MACNY">
            <a:extLst>
              <a:ext uri="{FF2B5EF4-FFF2-40B4-BE49-F238E27FC236}">
                <a16:creationId xmlns:a16="http://schemas.microsoft.com/office/drawing/2014/main" id="{B7C7D9B6-FB75-1F53-AB5B-E6DAA9043B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1460259"/>
            <a:ext cx="5943600" cy="27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738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7663" y="800100"/>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30</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1182352" y="8271386"/>
            <a:ext cx="4778990" cy="338554"/>
          </a:xfrm>
          <a:prstGeom prst="rect">
            <a:avLst/>
          </a:prstGeom>
          <a:noFill/>
        </p:spPr>
        <p:txBody>
          <a:bodyPr wrap="square">
            <a:spAutoFit/>
          </a:bodyPr>
          <a:lstStyle/>
          <a:p>
            <a:r>
              <a:rPr lang="en-US" sz="1600" i="1" dirty="0">
                <a:latin typeface="Georgia" panose="02040502050405020303" pitchFamily="18" charset="0"/>
              </a:rPr>
              <a:t>Note: If granted this </a:t>
            </a:r>
            <a:r>
              <a:rPr lang="en-US" sz="1600" i="1" dirty="0">
                <a:solidFill>
                  <a:schemeClr val="tx2">
                    <a:lumMod val="75000"/>
                  </a:schemeClr>
                </a:solidFill>
                <a:latin typeface="Georgia" panose="02040502050405020303" pitchFamily="18" charset="0"/>
              </a:rPr>
              <a:t>will</a:t>
            </a:r>
            <a:r>
              <a:rPr lang="en-US" sz="1600" i="1" dirty="0">
                <a:latin typeface="Georgia" panose="02040502050405020303" pitchFamily="18" charset="0"/>
              </a:rPr>
              <a:t> be the city’s 2nd award.</a:t>
            </a:r>
          </a:p>
        </p:txBody>
      </p:sp>
      <p:sp>
        <p:nvSpPr>
          <p:cNvPr id="18" name="TextBox 17">
            <a:extLst>
              <a:ext uri="{FF2B5EF4-FFF2-40B4-BE49-F238E27FC236}">
                <a16:creationId xmlns:a16="http://schemas.microsoft.com/office/drawing/2014/main" id="{6F318594-6C40-D011-F190-238513D9CB31}"/>
              </a:ext>
            </a:extLst>
          </p:cNvPr>
          <p:cNvSpPr txBox="1"/>
          <p:nvPr/>
        </p:nvSpPr>
        <p:spPr>
          <a:xfrm>
            <a:off x="11182352" y="2175819"/>
            <a:ext cx="5863933" cy="529056"/>
          </a:xfrm>
          <a:prstGeom prst="rect">
            <a:avLst/>
          </a:prstGeom>
          <a:noFill/>
        </p:spPr>
        <p:txBody>
          <a:bodyPr wrap="square">
            <a:spAutoFit/>
          </a:bodyPr>
          <a:lstStyle/>
          <a:p>
            <a:pPr>
              <a:lnSpc>
                <a:spcPts val="3800"/>
              </a:lnSpc>
              <a:spcBef>
                <a:spcPct val="0"/>
              </a:spcBef>
            </a:pPr>
            <a:r>
              <a:rPr lang="en-US" sz="2400" b="1" dirty="0">
                <a:solidFill>
                  <a:schemeClr val="accent1">
                    <a:lumMod val="50000"/>
                  </a:schemeClr>
                </a:solidFill>
                <a:latin typeface="Georgia" panose="02040502050405020303" pitchFamily="18" charset="0"/>
              </a:rPr>
              <a:t>Proposed funding will be used for: </a:t>
            </a:r>
          </a:p>
        </p:txBody>
      </p:sp>
      <p:sp>
        <p:nvSpPr>
          <p:cNvPr id="10" name="TextBox 9">
            <a:extLst>
              <a:ext uri="{FF2B5EF4-FFF2-40B4-BE49-F238E27FC236}">
                <a16:creationId xmlns:a16="http://schemas.microsoft.com/office/drawing/2014/main" id="{C0FA40D2-767C-1297-0686-990E3DF92DF7}"/>
              </a:ext>
            </a:extLst>
          </p:cNvPr>
          <p:cNvSpPr txBox="1"/>
          <p:nvPr/>
        </p:nvSpPr>
        <p:spPr>
          <a:xfrm>
            <a:off x="11182352" y="2922883"/>
            <a:ext cx="6271185" cy="2862322"/>
          </a:xfrm>
          <a:prstGeom prst="rect">
            <a:avLst/>
          </a:prstGeom>
          <a:noFill/>
        </p:spPr>
        <p:txBody>
          <a:bodyPr wrap="square">
            <a:spAutoFit/>
          </a:bodyPr>
          <a:lstStyle/>
          <a:p>
            <a:r>
              <a:rPr lang="en-US" sz="2000" b="1" dirty="0">
                <a:solidFill>
                  <a:schemeClr val="tx2">
                    <a:lumMod val="75000"/>
                  </a:schemeClr>
                </a:solidFill>
                <a:latin typeface="Georgia" panose="02040502050405020303" pitchFamily="18" charset="0"/>
              </a:rPr>
              <a:t>Equipment: </a:t>
            </a:r>
            <a:r>
              <a:rPr lang="en-US" sz="2000" dirty="0">
                <a:solidFill>
                  <a:schemeClr val="tx2">
                    <a:lumMod val="75000"/>
                  </a:schemeClr>
                </a:solidFill>
                <a:latin typeface="Georgia" panose="02040502050405020303" pitchFamily="18" charset="0"/>
              </a:rPr>
              <a:t>Expand the digital evidence management system’s (DEMS) storage capacity and improve communication/compatibility between its DEMS and the Harris County District Attorney’s Office’s case management system. </a:t>
            </a:r>
          </a:p>
          <a:p>
            <a:endParaRPr lang="en-US" sz="2000" dirty="0">
              <a:solidFill>
                <a:schemeClr val="tx2">
                  <a:lumMod val="75000"/>
                </a:schemeClr>
              </a:solidFill>
              <a:latin typeface="Georgia" panose="02040502050405020303" pitchFamily="18" charset="0"/>
            </a:endParaRPr>
          </a:p>
          <a:p>
            <a:r>
              <a:rPr lang="en-US" sz="2000" dirty="0">
                <a:solidFill>
                  <a:schemeClr val="tx2">
                    <a:lumMod val="75000"/>
                  </a:schemeClr>
                </a:solidFill>
                <a:latin typeface="Georgia" panose="02040502050405020303" pitchFamily="18" charset="0"/>
              </a:rPr>
              <a:t>The improvement of communication with the District Attorney’s office was completed via a programming interface between HPD’s system and the DA’s system. </a:t>
            </a:r>
          </a:p>
        </p:txBody>
      </p:sp>
      <p:pic>
        <p:nvPicPr>
          <p:cNvPr id="9" name="Picture 8">
            <a:extLst>
              <a:ext uri="{FF2B5EF4-FFF2-40B4-BE49-F238E27FC236}">
                <a16:creationId xmlns:a16="http://schemas.microsoft.com/office/drawing/2014/main" id="{8A3C6B61-8104-0CFA-240E-A93C147370B8}"/>
              </a:ext>
            </a:extLst>
          </p:cNvPr>
          <p:cNvPicPr>
            <a:picLocks noChangeAspect="1"/>
          </p:cNvPicPr>
          <p:nvPr/>
        </p:nvPicPr>
        <p:blipFill>
          <a:blip r:embed="rId8"/>
          <a:stretch>
            <a:fillRect/>
          </a:stretch>
        </p:blipFill>
        <p:spPr>
          <a:xfrm>
            <a:off x="12974262" y="6394256"/>
            <a:ext cx="2487384" cy="1268078"/>
          </a:xfrm>
          <a:prstGeom prst="rect">
            <a:avLst/>
          </a:prstGeom>
        </p:spPr>
      </p:pic>
      <p:sp>
        <p:nvSpPr>
          <p:cNvPr id="11" name="TextBox 10">
            <a:extLst>
              <a:ext uri="{FF2B5EF4-FFF2-40B4-BE49-F238E27FC236}">
                <a16:creationId xmlns:a16="http://schemas.microsoft.com/office/drawing/2014/main" id="{7431A3D6-2B79-A7C2-48BF-0129270102C1}"/>
              </a:ext>
            </a:extLst>
          </p:cNvPr>
          <p:cNvSpPr txBox="1"/>
          <p:nvPr/>
        </p:nvSpPr>
        <p:spPr>
          <a:xfrm>
            <a:off x="4001864" y="1208962"/>
            <a:ext cx="6818536" cy="6070444"/>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Body Worn Camera Enhancement Program</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$1,299,375</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Office of Technology Services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0" dirty="0">
                <a:solidFill>
                  <a:schemeClr val="accent1">
                    <a:lumMod val="50000"/>
                  </a:schemeClr>
                </a:solidFill>
                <a:latin typeface="Georgia" panose="02040502050405020303" pitchFamily="18" charset="0"/>
              </a:rPr>
              <a:t>Office of Technology Services seeks funding to support the expansion of our existing body-worn camera (BWC) program and digital evidence management system (DEMS). Our primary objective for this funding is to expand our DEMS system to comply with Brady, Michael Morton Act and Texas SB111 as they relate to digital evidence. </a:t>
            </a:r>
          </a:p>
        </p:txBody>
      </p:sp>
      <p:pic>
        <p:nvPicPr>
          <p:cNvPr id="12" name="Picture 11">
            <a:extLst>
              <a:ext uri="{FF2B5EF4-FFF2-40B4-BE49-F238E27FC236}">
                <a16:creationId xmlns:a16="http://schemas.microsoft.com/office/drawing/2014/main" id="{6BF80D86-7279-38A8-FC31-AD5F8262E7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230086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7663" y="800100"/>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31</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1402705" y="8363451"/>
            <a:ext cx="4751695" cy="338554"/>
          </a:xfrm>
          <a:prstGeom prst="rect">
            <a:avLst/>
          </a:prstGeom>
          <a:noFill/>
        </p:spPr>
        <p:txBody>
          <a:bodyPr wrap="square">
            <a:spAutoFit/>
          </a:bodyPr>
          <a:lstStyle/>
          <a:p>
            <a:r>
              <a:rPr lang="en-US" sz="1600" i="1" dirty="0">
                <a:latin typeface="Georgia" panose="02040502050405020303" pitchFamily="18" charset="0"/>
              </a:rPr>
              <a:t>Note: If granted this </a:t>
            </a:r>
            <a:r>
              <a:rPr lang="en-US" sz="1600" i="1" dirty="0">
                <a:solidFill>
                  <a:schemeClr val="tx2">
                    <a:lumMod val="75000"/>
                  </a:schemeClr>
                </a:solidFill>
                <a:latin typeface="Georgia" panose="02040502050405020303" pitchFamily="18" charset="0"/>
              </a:rPr>
              <a:t>will</a:t>
            </a:r>
            <a:r>
              <a:rPr lang="en-US" sz="1600" i="1" dirty="0">
                <a:latin typeface="Georgia" panose="02040502050405020303" pitchFamily="18" charset="0"/>
              </a:rPr>
              <a:t> be the city’s  award.</a:t>
            </a:r>
          </a:p>
        </p:txBody>
      </p:sp>
      <p:sp>
        <p:nvSpPr>
          <p:cNvPr id="18" name="TextBox 17">
            <a:extLst>
              <a:ext uri="{FF2B5EF4-FFF2-40B4-BE49-F238E27FC236}">
                <a16:creationId xmlns:a16="http://schemas.microsoft.com/office/drawing/2014/main" id="{6F318594-6C40-D011-F190-238513D9CB31}"/>
              </a:ext>
            </a:extLst>
          </p:cNvPr>
          <p:cNvSpPr txBox="1"/>
          <p:nvPr/>
        </p:nvSpPr>
        <p:spPr>
          <a:xfrm>
            <a:off x="11254949" y="1883726"/>
            <a:ext cx="5863933" cy="529056"/>
          </a:xfrm>
          <a:prstGeom prst="rect">
            <a:avLst/>
          </a:prstGeom>
          <a:noFill/>
        </p:spPr>
        <p:txBody>
          <a:bodyPr wrap="square">
            <a:spAutoFit/>
          </a:bodyPr>
          <a:lstStyle/>
          <a:p>
            <a:pPr>
              <a:lnSpc>
                <a:spcPts val="3800"/>
              </a:lnSpc>
              <a:spcBef>
                <a:spcPct val="0"/>
              </a:spcBef>
            </a:pPr>
            <a:r>
              <a:rPr lang="en-US" sz="2400" b="1" dirty="0">
                <a:solidFill>
                  <a:schemeClr val="accent1">
                    <a:lumMod val="50000"/>
                  </a:schemeClr>
                </a:solidFill>
                <a:latin typeface="Georgia" panose="02040502050405020303" pitchFamily="18" charset="0"/>
              </a:rPr>
              <a:t>Proposed funding will be used for: </a:t>
            </a:r>
          </a:p>
        </p:txBody>
      </p:sp>
      <p:sp>
        <p:nvSpPr>
          <p:cNvPr id="10" name="TextBox 9">
            <a:extLst>
              <a:ext uri="{FF2B5EF4-FFF2-40B4-BE49-F238E27FC236}">
                <a16:creationId xmlns:a16="http://schemas.microsoft.com/office/drawing/2014/main" id="{C0FA40D2-767C-1297-0686-990E3DF92DF7}"/>
              </a:ext>
            </a:extLst>
          </p:cNvPr>
          <p:cNvSpPr txBox="1"/>
          <p:nvPr/>
        </p:nvSpPr>
        <p:spPr>
          <a:xfrm>
            <a:off x="11254815" y="2675720"/>
            <a:ext cx="5966386" cy="4093428"/>
          </a:xfrm>
          <a:prstGeom prst="rect">
            <a:avLst/>
          </a:prstGeom>
          <a:noFill/>
        </p:spPr>
        <p:txBody>
          <a:bodyPr wrap="square">
            <a:spAutoFit/>
          </a:bodyPr>
          <a:lstStyle/>
          <a:p>
            <a:r>
              <a:rPr lang="en-US" sz="2400" b="1" dirty="0">
                <a:solidFill>
                  <a:schemeClr val="tx2">
                    <a:lumMod val="75000"/>
                  </a:schemeClr>
                </a:solidFill>
                <a:latin typeface="Georgia" panose="02040502050405020303" pitchFamily="18" charset="0"/>
              </a:rPr>
              <a:t>Personnel: </a:t>
            </a:r>
            <a:r>
              <a:rPr lang="en-US" sz="2400" dirty="0">
                <a:solidFill>
                  <a:schemeClr val="tx2">
                    <a:lumMod val="75000"/>
                  </a:schemeClr>
                </a:solidFill>
                <a:latin typeface="Georgia" panose="02040502050405020303" pitchFamily="18" charset="0"/>
              </a:rPr>
              <a:t>Officer and sergeant overtime</a:t>
            </a:r>
          </a:p>
          <a:p>
            <a:endParaRPr lang="en-US" sz="2400" dirty="0">
              <a:solidFill>
                <a:schemeClr val="tx2">
                  <a:lumMod val="75000"/>
                </a:schemeClr>
              </a:solidFill>
              <a:latin typeface="Georgia" panose="02040502050405020303" pitchFamily="18" charset="0"/>
            </a:endParaRPr>
          </a:p>
          <a:p>
            <a:r>
              <a:rPr lang="en-US" sz="2400" dirty="0">
                <a:solidFill>
                  <a:schemeClr val="tx2">
                    <a:lumMod val="75000"/>
                  </a:schemeClr>
                </a:solidFill>
                <a:latin typeface="Georgia" panose="02040502050405020303" pitchFamily="18" charset="0"/>
              </a:rPr>
              <a:t>Officers/sergeants will strategically plan operations focusing on intelligence-based threats and positive interactions with the community. </a:t>
            </a:r>
          </a:p>
          <a:p>
            <a:endParaRPr lang="en-US" sz="2400" dirty="0">
              <a:solidFill>
                <a:schemeClr val="tx2">
                  <a:lumMod val="75000"/>
                </a:schemeClr>
              </a:solidFill>
              <a:latin typeface="Georgia" panose="02040502050405020303" pitchFamily="18" charset="0"/>
            </a:endParaRPr>
          </a:p>
          <a:p>
            <a:r>
              <a:rPr lang="en-US" sz="2400" dirty="0">
                <a:solidFill>
                  <a:schemeClr val="tx2">
                    <a:lumMod val="75000"/>
                  </a:schemeClr>
                </a:solidFill>
                <a:latin typeface="Georgia" panose="02040502050405020303" pitchFamily="18" charset="0"/>
              </a:rPr>
              <a:t>The overtime funding will assist 14 officers and will be utilized based on operational needs of the assignment.</a:t>
            </a:r>
            <a:endParaRPr lang="en-US" sz="2000" dirty="0">
              <a:solidFill>
                <a:schemeClr val="tx2">
                  <a:lumMod val="75000"/>
                </a:schemeClr>
              </a:solidFill>
              <a:latin typeface="Georgia" panose="02040502050405020303" pitchFamily="18" charset="0"/>
            </a:endParaRPr>
          </a:p>
          <a:p>
            <a:endParaRPr lang="en-US" sz="2000" dirty="0">
              <a:solidFill>
                <a:schemeClr val="tx2">
                  <a:lumMod val="75000"/>
                </a:schemeClr>
              </a:solidFill>
              <a:latin typeface="Georgia" panose="02040502050405020303" pitchFamily="18" charset="0"/>
            </a:endParaRPr>
          </a:p>
        </p:txBody>
      </p:sp>
      <p:pic>
        <p:nvPicPr>
          <p:cNvPr id="9" name="Picture 8">
            <a:extLst>
              <a:ext uri="{FF2B5EF4-FFF2-40B4-BE49-F238E27FC236}">
                <a16:creationId xmlns:a16="http://schemas.microsoft.com/office/drawing/2014/main" id="{7C87DB38-FAA5-C839-C022-1F589ACCC5D9}"/>
              </a:ext>
            </a:extLst>
          </p:cNvPr>
          <p:cNvPicPr>
            <a:picLocks noChangeAspect="1"/>
          </p:cNvPicPr>
          <p:nvPr/>
        </p:nvPicPr>
        <p:blipFill>
          <a:blip r:embed="rId8"/>
          <a:stretch>
            <a:fillRect/>
          </a:stretch>
        </p:blipFill>
        <p:spPr>
          <a:xfrm>
            <a:off x="13087252" y="6769148"/>
            <a:ext cx="2487384" cy="1268078"/>
          </a:xfrm>
          <a:prstGeom prst="rect">
            <a:avLst/>
          </a:prstGeom>
        </p:spPr>
      </p:pic>
      <p:sp>
        <p:nvSpPr>
          <p:cNvPr id="11" name="TextBox 10">
            <a:extLst>
              <a:ext uri="{FF2B5EF4-FFF2-40B4-BE49-F238E27FC236}">
                <a16:creationId xmlns:a16="http://schemas.microsoft.com/office/drawing/2014/main" id="{BAD09C40-9749-01F8-87FC-1E39405F546F}"/>
              </a:ext>
            </a:extLst>
          </p:cNvPr>
          <p:cNvSpPr txBox="1"/>
          <p:nvPr/>
        </p:nvSpPr>
        <p:spPr>
          <a:xfrm>
            <a:off x="4001864" y="1208962"/>
            <a:ext cx="6818536" cy="8058168"/>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Explosive Detection K-9 Strategic Utilization &amp; Deterrence</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$63,456</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Airport Division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0" dirty="0">
                <a:solidFill>
                  <a:schemeClr val="accent1">
                    <a:lumMod val="50000"/>
                  </a:schemeClr>
                </a:solidFill>
                <a:latin typeface="Georgia" panose="02040502050405020303" pitchFamily="18" charset="0"/>
              </a:rPr>
              <a:t>The "Explosive Detection K9 Strategic Utilization &amp; Deterrence Initiative" aims to promote public safety through intelligence-based investigations, deter crime, prevent terrorism, and improve community relations.</a:t>
            </a:r>
          </a:p>
          <a:p>
            <a:pPr marL="478067" lvl="1" indent="-239034">
              <a:lnSpc>
                <a:spcPts val="3100"/>
              </a:lnSpc>
              <a:buFont typeface="Arial"/>
              <a:buChar char="•"/>
            </a:pPr>
            <a:r>
              <a:rPr lang="en-US" sz="2210" dirty="0">
                <a:solidFill>
                  <a:schemeClr val="accent1">
                    <a:lumMod val="50000"/>
                  </a:schemeClr>
                </a:solidFill>
                <a:latin typeface="Georgia" panose="02040502050405020303" pitchFamily="18" charset="0"/>
              </a:rPr>
              <a:t>Overtime program will focus on Homeland Security and  community engagement with law enforcement officers and their canine partners. </a:t>
            </a:r>
          </a:p>
          <a:p>
            <a:pPr marL="478067" lvl="1" indent="-239034">
              <a:lnSpc>
                <a:spcPts val="3100"/>
              </a:lnSpc>
              <a:buFont typeface="Arial"/>
              <a:buChar char="•"/>
            </a:pPr>
            <a:r>
              <a:rPr lang="en-US" sz="2210" dirty="0">
                <a:solidFill>
                  <a:schemeClr val="accent1">
                    <a:lumMod val="50000"/>
                  </a:schemeClr>
                </a:solidFill>
                <a:latin typeface="Georgia" panose="02040502050405020303" pitchFamily="18" charset="0"/>
              </a:rPr>
              <a:t>Funds would allow the unit to work closely with criminal intelligence divisions, federal, state, and local agencies to better provide specialized support service. </a:t>
            </a:r>
          </a:p>
        </p:txBody>
      </p:sp>
      <p:pic>
        <p:nvPicPr>
          <p:cNvPr id="12" name="Picture 11">
            <a:extLst>
              <a:ext uri="{FF2B5EF4-FFF2-40B4-BE49-F238E27FC236}">
                <a16:creationId xmlns:a16="http://schemas.microsoft.com/office/drawing/2014/main" id="{26DC1884-8D99-6DFE-F4F8-2A5B564270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321245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7663" y="800100"/>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32</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0983605" y="7436412"/>
            <a:ext cx="6150590" cy="338554"/>
          </a:xfrm>
          <a:prstGeom prst="rect">
            <a:avLst/>
          </a:prstGeom>
          <a:noFill/>
        </p:spPr>
        <p:txBody>
          <a:bodyPr wrap="square">
            <a:spAutoFit/>
          </a:bodyPr>
          <a:lstStyle/>
          <a:p>
            <a:r>
              <a:rPr lang="en-US" sz="1600" i="1" dirty="0">
                <a:latin typeface="Georgia" panose="02040502050405020303" pitchFamily="18" charset="0"/>
              </a:rPr>
              <a:t>Note: If granted this </a:t>
            </a:r>
            <a:r>
              <a:rPr lang="en-US" sz="1600" i="1" dirty="0">
                <a:solidFill>
                  <a:schemeClr val="tx2">
                    <a:lumMod val="75000"/>
                  </a:schemeClr>
                </a:solidFill>
                <a:latin typeface="Georgia" panose="02040502050405020303" pitchFamily="18" charset="0"/>
              </a:rPr>
              <a:t>will</a:t>
            </a:r>
            <a:r>
              <a:rPr lang="en-US" sz="1600" i="1" dirty="0">
                <a:latin typeface="Georgia" panose="02040502050405020303" pitchFamily="18" charset="0"/>
              </a:rPr>
              <a:t> be the city’s 2nd award.</a:t>
            </a:r>
          </a:p>
        </p:txBody>
      </p:sp>
      <p:sp>
        <p:nvSpPr>
          <p:cNvPr id="18" name="TextBox 17">
            <a:extLst>
              <a:ext uri="{FF2B5EF4-FFF2-40B4-BE49-F238E27FC236}">
                <a16:creationId xmlns:a16="http://schemas.microsoft.com/office/drawing/2014/main" id="{6F318594-6C40-D011-F190-238513D9CB31}"/>
              </a:ext>
            </a:extLst>
          </p:cNvPr>
          <p:cNvSpPr txBox="1"/>
          <p:nvPr/>
        </p:nvSpPr>
        <p:spPr>
          <a:xfrm>
            <a:off x="11254814" y="1845165"/>
            <a:ext cx="5863933" cy="529056"/>
          </a:xfrm>
          <a:prstGeom prst="rect">
            <a:avLst/>
          </a:prstGeom>
          <a:noFill/>
        </p:spPr>
        <p:txBody>
          <a:bodyPr wrap="square">
            <a:spAutoFit/>
          </a:bodyPr>
          <a:lstStyle/>
          <a:p>
            <a:pPr>
              <a:lnSpc>
                <a:spcPts val="3800"/>
              </a:lnSpc>
              <a:spcBef>
                <a:spcPct val="0"/>
              </a:spcBef>
            </a:pPr>
            <a:r>
              <a:rPr lang="en-US" sz="2400" b="1" dirty="0">
                <a:solidFill>
                  <a:schemeClr val="accent1">
                    <a:lumMod val="50000"/>
                  </a:schemeClr>
                </a:solidFill>
                <a:latin typeface="Georgia" panose="02040502050405020303" pitchFamily="18" charset="0"/>
              </a:rPr>
              <a:t>Proposed funding will be used for: </a:t>
            </a:r>
          </a:p>
        </p:txBody>
      </p:sp>
      <p:pic>
        <p:nvPicPr>
          <p:cNvPr id="20" name="Picture 19">
            <a:extLst>
              <a:ext uri="{FF2B5EF4-FFF2-40B4-BE49-F238E27FC236}">
                <a16:creationId xmlns:a16="http://schemas.microsoft.com/office/drawing/2014/main" id="{68F03101-AC7E-26A4-178B-04D78A8EF323}"/>
              </a:ext>
            </a:extLst>
          </p:cNvPr>
          <p:cNvPicPr>
            <a:picLocks noChangeAspect="1"/>
          </p:cNvPicPr>
          <p:nvPr/>
        </p:nvPicPr>
        <p:blipFill>
          <a:blip r:embed="rId8"/>
          <a:stretch>
            <a:fillRect/>
          </a:stretch>
        </p:blipFill>
        <p:spPr>
          <a:xfrm>
            <a:off x="12815208" y="4656862"/>
            <a:ext cx="2487384" cy="1268078"/>
          </a:xfrm>
          <a:prstGeom prst="rect">
            <a:avLst/>
          </a:prstGeom>
        </p:spPr>
      </p:pic>
      <p:sp>
        <p:nvSpPr>
          <p:cNvPr id="10" name="TextBox 9">
            <a:extLst>
              <a:ext uri="{FF2B5EF4-FFF2-40B4-BE49-F238E27FC236}">
                <a16:creationId xmlns:a16="http://schemas.microsoft.com/office/drawing/2014/main" id="{C0FA40D2-767C-1297-0686-990E3DF92DF7}"/>
              </a:ext>
            </a:extLst>
          </p:cNvPr>
          <p:cNvSpPr txBox="1"/>
          <p:nvPr/>
        </p:nvSpPr>
        <p:spPr>
          <a:xfrm>
            <a:off x="11254814" y="2675720"/>
            <a:ext cx="6271185" cy="1015663"/>
          </a:xfrm>
          <a:prstGeom prst="rect">
            <a:avLst/>
          </a:prstGeom>
          <a:noFill/>
        </p:spPr>
        <p:txBody>
          <a:bodyPr wrap="square">
            <a:spAutoFit/>
          </a:bodyPr>
          <a:lstStyle/>
          <a:p>
            <a:r>
              <a:rPr lang="en-US" sz="2000" b="1" dirty="0">
                <a:solidFill>
                  <a:schemeClr val="tx2">
                    <a:lumMod val="75000"/>
                  </a:schemeClr>
                </a:solidFill>
                <a:latin typeface="Georgia" panose="02040502050405020303" pitchFamily="18" charset="0"/>
              </a:rPr>
              <a:t>Personnel: </a:t>
            </a:r>
            <a:r>
              <a:rPr lang="en-US" sz="2000" dirty="0">
                <a:solidFill>
                  <a:schemeClr val="tx2">
                    <a:lumMod val="75000"/>
                  </a:schemeClr>
                </a:solidFill>
                <a:latin typeface="Georgia" panose="02040502050405020303" pitchFamily="18" charset="0"/>
              </a:rPr>
              <a:t>Officer and sergeant overtime</a:t>
            </a:r>
          </a:p>
          <a:p>
            <a:endParaRPr lang="en-US" sz="2000" dirty="0">
              <a:solidFill>
                <a:schemeClr val="tx2">
                  <a:lumMod val="75000"/>
                </a:schemeClr>
              </a:solidFill>
              <a:latin typeface="Georgia" panose="02040502050405020303" pitchFamily="18" charset="0"/>
            </a:endParaRPr>
          </a:p>
          <a:p>
            <a:endParaRPr lang="en-US" sz="2000" dirty="0">
              <a:solidFill>
                <a:schemeClr val="tx2">
                  <a:lumMod val="75000"/>
                </a:schemeClr>
              </a:solidFill>
              <a:latin typeface="Georgia" panose="02040502050405020303" pitchFamily="18" charset="0"/>
            </a:endParaRPr>
          </a:p>
        </p:txBody>
      </p:sp>
      <p:sp>
        <p:nvSpPr>
          <p:cNvPr id="11" name="TextBox 10">
            <a:extLst>
              <a:ext uri="{FF2B5EF4-FFF2-40B4-BE49-F238E27FC236}">
                <a16:creationId xmlns:a16="http://schemas.microsoft.com/office/drawing/2014/main" id="{9323559A-70F7-A28B-BCAE-6FDFA027113C}"/>
              </a:ext>
            </a:extLst>
          </p:cNvPr>
          <p:cNvSpPr txBox="1"/>
          <p:nvPr/>
        </p:nvSpPr>
        <p:spPr>
          <a:xfrm>
            <a:off x="4001864" y="1208962"/>
            <a:ext cx="6818536" cy="6070444"/>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FY24 Taking a Stand/Reducing Violent Crimes in Our Communities Grant</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$98,934</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12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Major Offenders Division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0" dirty="0">
                <a:solidFill>
                  <a:schemeClr val="accent1">
                    <a:lumMod val="50000"/>
                  </a:schemeClr>
                </a:solidFill>
                <a:latin typeface="Georgia" panose="02040502050405020303" pitchFamily="18" charset="0"/>
              </a:rPr>
              <a:t>The overall objective of this grant is to enhance the monitoring of violent repeat offenders / parolees in the southeast area of Houston. All officers working overtime on The Houston Police Department's Parole / Domestic Violence Initiative will investigate known suspects committing violent crimes looking for people on parole.</a:t>
            </a:r>
          </a:p>
        </p:txBody>
      </p:sp>
      <p:pic>
        <p:nvPicPr>
          <p:cNvPr id="12" name="Picture 11">
            <a:extLst>
              <a:ext uri="{FF2B5EF4-FFF2-40B4-BE49-F238E27FC236}">
                <a16:creationId xmlns:a16="http://schemas.microsoft.com/office/drawing/2014/main" id="{2EA946DE-2E0F-7756-5DAC-9678B215F8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2002178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C5343BE-A03A-0A08-A033-E250E7ADABF7}"/>
              </a:ext>
            </a:extLst>
          </p:cNvPr>
          <p:cNvSpPr/>
          <p:nvPr/>
        </p:nvSpPr>
        <p:spPr>
          <a:xfrm>
            <a:off x="3987663" y="800100"/>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EDD9E1-F3CE-35C2-611E-6AEF2BEED4B1}"/>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33</a:t>
            </a:fld>
            <a:endParaRPr lang="en-US"/>
          </a:p>
        </p:txBody>
      </p:sp>
      <p:sp>
        <p:nvSpPr>
          <p:cNvPr id="14" name="TextBox 13">
            <a:extLst>
              <a:ext uri="{FF2B5EF4-FFF2-40B4-BE49-F238E27FC236}">
                <a16:creationId xmlns:a16="http://schemas.microsoft.com/office/drawing/2014/main" id="{68999AEE-FA9D-F59E-7125-81180F3F8766}"/>
              </a:ext>
            </a:extLst>
          </p:cNvPr>
          <p:cNvSpPr txBox="1"/>
          <p:nvPr/>
        </p:nvSpPr>
        <p:spPr>
          <a:xfrm>
            <a:off x="3983181" y="66849"/>
            <a:ext cx="127743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Georgia" panose="02040502050405020303" pitchFamily="18" charset="0"/>
                <a:ea typeface="+mn-ea"/>
                <a:cs typeface="+mn-cs"/>
              </a:rPr>
              <a:t>Other Forthcoming RCA to Council</a:t>
            </a:r>
          </a:p>
        </p:txBody>
      </p:sp>
      <p:sp>
        <p:nvSpPr>
          <p:cNvPr id="16" name="TextBox 15">
            <a:extLst>
              <a:ext uri="{FF2B5EF4-FFF2-40B4-BE49-F238E27FC236}">
                <a16:creationId xmlns:a16="http://schemas.microsoft.com/office/drawing/2014/main" id="{4E4C1C1E-51B6-80BD-2102-8F898113875E}"/>
              </a:ext>
            </a:extLst>
          </p:cNvPr>
          <p:cNvSpPr txBox="1"/>
          <p:nvPr/>
        </p:nvSpPr>
        <p:spPr>
          <a:xfrm>
            <a:off x="11250305" y="7878342"/>
            <a:ext cx="5388590" cy="338554"/>
          </a:xfrm>
          <a:prstGeom prst="rect">
            <a:avLst/>
          </a:prstGeom>
          <a:noFill/>
        </p:spPr>
        <p:txBody>
          <a:bodyPr wrap="square">
            <a:spAutoFit/>
          </a:bodyPr>
          <a:lstStyle/>
          <a:p>
            <a:r>
              <a:rPr lang="en-US" sz="1600" i="1" dirty="0">
                <a:latin typeface="Georgia" panose="02040502050405020303" pitchFamily="18" charset="0"/>
              </a:rPr>
              <a:t>Note: If granted this </a:t>
            </a:r>
            <a:r>
              <a:rPr lang="en-US" sz="1600" i="1" dirty="0">
                <a:solidFill>
                  <a:schemeClr val="tx2">
                    <a:lumMod val="75000"/>
                  </a:schemeClr>
                </a:solidFill>
                <a:latin typeface="Georgia" panose="02040502050405020303" pitchFamily="18" charset="0"/>
              </a:rPr>
              <a:t>will</a:t>
            </a:r>
            <a:r>
              <a:rPr lang="en-US" sz="1600" i="1" dirty="0">
                <a:latin typeface="Georgia" panose="02040502050405020303" pitchFamily="18" charset="0"/>
              </a:rPr>
              <a:t> be the city’s 4th award.</a:t>
            </a:r>
          </a:p>
        </p:txBody>
      </p:sp>
      <p:sp>
        <p:nvSpPr>
          <p:cNvPr id="18" name="TextBox 17">
            <a:extLst>
              <a:ext uri="{FF2B5EF4-FFF2-40B4-BE49-F238E27FC236}">
                <a16:creationId xmlns:a16="http://schemas.microsoft.com/office/drawing/2014/main" id="{6F318594-6C40-D011-F190-238513D9CB31}"/>
              </a:ext>
            </a:extLst>
          </p:cNvPr>
          <p:cNvSpPr txBox="1"/>
          <p:nvPr/>
        </p:nvSpPr>
        <p:spPr>
          <a:xfrm>
            <a:off x="11250305" y="1928259"/>
            <a:ext cx="5863933" cy="529056"/>
          </a:xfrm>
          <a:prstGeom prst="rect">
            <a:avLst/>
          </a:prstGeom>
          <a:noFill/>
        </p:spPr>
        <p:txBody>
          <a:bodyPr wrap="square">
            <a:spAutoFit/>
          </a:bodyPr>
          <a:lstStyle/>
          <a:p>
            <a:pPr>
              <a:lnSpc>
                <a:spcPts val="3800"/>
              </a:lnSpc>
              <a:spcBef>
                <a:spcPct val="0"/>
              </a:spcBef>
            </a:pPr>
            <a:r>
              <a:rPr lang="en-US" sz="2400" b="1" dirty="0">
                <a:solidFill>
                  <a:schemeClr val="accent1">
                    <a:lumMod val="50000"/>
                  </a:schemeClr>
                </a:solidFill>
                <a:latin typeface="Georgia" panose="02040502050405020303" pitchFamily="18" charset="0"/>
              </a:rPr>
              <a:t>Proposed funding will be used for: </a:t>
            </a:r>
          </a:p>
        </p:txBody>
      </p:sp>
      <p:sp>
        <p:nvSpPr>
          <p:cNvPr id="10" name="TextBox 9">
            <a:extLst>
              <a:ext uri="{FF2B5EF4-FFF2-40B4-BE49-F238E27FC236}">
                <a16:creationId xmlns:a16="http://schemas.microsoft.com/office/drawing/2014/main" id="{C0FA40D2-767C-1297-0686-990E3DF92DF7}"/>
              </a:ext>
            </a:extLst>
          </p:cNvPr>
          <p:cNvSpPr txBox="1"/>
          <p:nvPr/>
        </p:nvSpPr>
        <p:spPr>
          <a:xfrm>
            <a:off x="11254814" y="2675720"/>
            <a:ext cx="6271185" cy="1015663"/>
          </a:xfrm>
          <a:prstGeom prst="rect">
            <a:avLst/>
          </a:prstGeom>
          <a:noFill/>
        </p:spPr>
        <p:txBody>
          <a:bodyPr wrap="square">
            <a:spAutoFit/>
          </a:bodyPr>
          <a:lstStyle/>
          <a:p>
            <a:r>
              <a:rPr lang="en-US" sz="2000" b="1" dirty="0">
                <a:solidFill>
                  <a:schemeClr val="tx2">
                    <a:lumMod val="75000"/>
                  </a:schemeClr>
                </a:solidFill>
                <a:latin typeface="Georgia" panose="02040502050405020303" pitchFamily="18" charset="0"/>
              </a:rPr>
              <a:t>Personnel: </a:t>
            </a:r>
            <a:r>
              <a:rPr lang="en-US" sz="2000" dirty="0">
                <a:solidFill>
                  <a:schemeClr val="tx2">
                    <a:lumMod val="75000"/>
                  </a:schemeClr>
                </a:solidFill>
                <a:latin typeface="Georgia" panose="02040502050405020303" pitchFamily="18" charset="0"/>
              </a:rPr>
              <a:t>Officer and sergeant overtime</a:t>
            </a:r>
          </a:p>
          <a:p>
            <a:endParaRPr lang="en-US" sz="2000" dirty="0">
              <a:solidFill>
                <a:schemeClr val="tx2">
                  <a:lumMod val="75000"/>
                </a:schemeClr>
              </a:solidFill>
              <a:latin typeface="Georgia" panose="02040502050405020303" pitchFamily="18" charset="0"/>
            </a:endParaRPr>
          </a:p>
          <a:p>
            <a:endParaRPr lang="en-US" sz="2000" dirty="0">
              <a:solidFill>
                <a:schemeClr val="tx2">
                  <a:lumMod val="75000"/>
                </a:schemeClr>
              </a:solidFill>
              <a:latin typeface="Georgia" panose="02040502050405020303" pitchFamily="18" charset="0"/>
            </a:endParaRPr>
          </a:p>
        </p:txBody>
      </p:sp>
      <p:pic>
        <p:nvPicPr>
          <p:cNvPr id="9" name="Picture 8">
            <a:extLst>
              <a:ext uri="{FF2B5EF4-FFF2-40B4-BE49-F238E27FC236}">
                <a16:creationId xmlns:a16="http://schemas.microsoft.com/office/drawing/2014/main" id="{FBA9EE20-14A3-3584-1F4A-EF8D12C41437}"/>
              </a:ext>
            </a:extLst>
          </p:cNvPr>
          <p:cNvPicPr>
            <a:picLocks noChangeAspect="1"/>
          </p:cNvPicPr>
          <p:nvPr/>
        </p:nvPicPr>
        <p:blipFill>
          <a:blip r:embed="rId8"/>
          <a:stretch>
            <a:fillRect/>
          </a:stretch>
        </p:blipFill>
        <p:spPr>
          <a:xfrm>
            <a:off x="12389985" y="4925109"/>
            <a:ext cx="3109229" cy="1633870"/>
          </a:xfrm>
          <a:prstGeom prst="rect">
            <a:avLst/>
          </a:prstGeom>
        </p:spPr>
      </p:pic>
      <p:sp>
        <p:nvSpPr>
          <p:cNvPr id="11" name="TextBox 10">
            <a:extLst>
              <a:ext uri="{FF2B5EF4-FFF2-40B4-BE49-F238E27FC236}">
                <a16:creationId xmlns:a16="http://schemas.microsoft.com/office/drawing/2014/main" id="{93F66FD6-151B-2F0E-4D36-9EEDF9BBB148}"/>
              </a:ext>
            </a:extLst>
          </p:cNvPr>
          <p:cNvSpPr txBox="1"/>
          <p:nvPr/>
        </p:nvSpPr>
        <p:spPr>
          <a:xfrm>
            <a:off x="4001864" y="1208962"/>
            <a:ext cx="6818536" cy="8853257"/>
          </a:xfrm>
          <a:prstGeom prst="rect">
            <a:avLst/>
          </a:prstGeom>
        </p:spPr>
        <p:txBody>
          <a:bodyPr wrap="square" lIns="0" tIns="0" rIns="0" bIns="0" rtlCol="0" anchor="t">
            <a:spAutoFit/>
          </a:bodyPr>
          <a:lstStyle/>
          <a:p>
            <a:pPr>
              <a:lnSpc>
                <a:spcPts val="3660"/>
              </a:lnSpc>
              <a:spcBef>
                <a:spcPct val="0"/>
              </a:spcBef>
            </a:pPr>
            <a:r>
              <a:rPr lang="en-US" sz="2614" b="1" u="sng" dirty="0">
                <a:solidFill>
                  <a:schemeClr val="accent1">
                    <a:lumMod val="50000"/>
                  </a:schemeClr>
                </a:solidFill>
                <a:latin typeface="Georgia" panose="02040502050405020303" pitchFamily="18" charset="0"/>
              </a:rPr>
              <a:t>FY23 Motor Carrier Safety Assistance Program (MCSAP) High Priority Grant</a:t>
            </a:r>
          </a:p>
          <a:p>
            <a:pPr>
              <a:lnSpc>
                <a:spcPts val="3660"/>
              </a:lnSpc>
              <a:spcBef>
                <a:spcPct val="0"/>
              </a:spcBef>
            </a:pPr>
            <a:endParaRPr lang="en-US" sz="2614" dirty="0">
              <a:solidFill>
                <a:schemeClr val="accent1">
                  <a:lumMod val="50000"/>
                </a:schemeClr>
              </a:solidFill>
              <a:latin typeface="Georgia" panose="02040502050405020303" pitchFamily="18" charset="0"/>
            </a:endParaRPr>
          </a:p>
          <a:p>
            <a:pPr>
              <a:lnSpc>
                <a:spcPts val="3660"/>
              </a:lnSpc>
              <a:spcBef>
                <a:spcPct val="0"/>
              </a:spcBef>
            </a:pPr>
            <a:r>
              <a:rPr lang="en-US" sz="2614" b="1" dirty="0">
                <a:solidFill>
                  <a:schemeClr val="accent1">
                    <a:lumMod val="50000"/>
                  </a:schemeClr>
                </a:solidFill>
                <a:latin typeface="Georgia" panose="02040502050405020303" pitchFamily="18" charset="0"/>
              </a:rPr>
              <a:t>Seeking</a:t>
            </a:r>
            <a:r>
              <a:rPr lang="en-US" sz="2614" dirty="0">
                <a:solidFill>
                  <a:schemeClr val="accent1">
                    <a:lumMod val="50000"/>
                  </a:schemeClr>
                </a:solidFill>
                <a:latin typeface="Georgia" panose="02040502050405020303" pitchFamily="18" charset="0"/>
              </a:rPr>
              <a:t>: $734,745</a:t>
            </a:r>
          </a:p>
          <a:p>
            <a:pPr>
              <a:lnSpc>
                <a:spcPts val="3660"/>
              </a:lnSpc>
              <a:spcBef>
                <a:spcPct val="0"/>
              </a:spcBef>
            </a:pPr>
            <a:r>
              <a:rPr lang="en-US" sz="2614" b="1" dirty="0">
                <a:solidFill>
                  <a:schemeClr val="accent1">
                    <a:lumMod val="50000"/>
                  </a:schemeClr>
                </a:solidFill>
                <a:latin typeface="Georgia" panose="02040502050405020303" pitchFamily="18" charset="0"/>
              </a:rPr>
              <a:t>Duration: </a:t>
            </a:r>
            <a:r>
              <a:rPr lang="en-US" sz="2614" dirty="0">
                <a:solidFill>
                  <a:schemeClr val="accent1">
                    <a:lumMod val="50000"/>
                  </a:schemeClr>
                </a:solidFill>
                <a:latin typeface="Georgia" panose="02040502050405020303" pitchFamily="18" charset="0"/>
              </a:rPr>
              <a:t>24 months</a:t>
            </a:r>
          </a:p>
          <a:p>
            <a:pPr>
              <a:lnSpc>
                <a:spcPts val="3660"/>
              </a:lnSpc>
            </a:pPr>
            <a:r>
              <a:rPr lang="en-US" sz="2614" b="1" dirty="0">
                <a:solidFill>
                  <a:schemeClr val="accent1">
                    <a:lumMod val="50000"/>
                  </a:schemeClr>
                </a:solidFill>
                <a:latin typeface="Georgia" panose="02040502050405020303" pitchFamily="18" charset="0"/>
              </a:rPr>
              <a:t>Division</a:t>
            </a:r>
            <a:r>
              <a:rPr lang="en-US" sz="2614" dirty="0">
                <a:solidFill>
                  <a:schemeClr val="accent1">
                    <a:lumMod val="50000"/>
                  </a:schemeClr>
                </a:solidFill>
                <a:latin typeface="Georgia" panose="02040502050405020303" pitchFamily="18" charset="0"/>
              </a:rPr>
              <a:t>: Truck Enforcement Unit </a:t>
            </a:r>
          </a:p>
          <a:p>
            <a:pPr algn="ctr">
              <a:lnSpc>
                <a:spcPts val="3660"/>
              </a:lnSpc>
              <a:spcBef>
                <a:spcPct val="0"/>
              </a:spcBef>
            </a:pPr>
            <a:endParaRPr lang="en-US" sz="2614" dirty="0">
              <a:solidFill>
                <a:schemeClr val="accent1">
                  <a:lumMod val="50000"/>
                </a:schemeClr>
              </a:solidFill>
              <a:latin typeface="Georgia" panose="02040502050405020303" pitchFamily="18" charset="0"/>
            </a:endParaRPr>
          </a:p>
          <a:p>
            <a:pPr marL="478067" lvl="1" indent="-239034">
              <a:lnSpc>
                <a:spcPts val="3100"/>
              </a:lnSpc>
              <a:buFont typeface="Arial"/>
              <a:buChar char="•"/>
            </a:pPr>
            <a:r>
              <a:rPr lang="en-US" sz="2210" dirty="0">
                <a:solidFill>
                  <a:schemeClr val="accent1">
                    <a:lumMod val="50000"/>
                  </a:schemeClr>
                </a:solidFill>
                <a:latin typeface="Georgia" panose="02040502050405020303" pitchFamily="18" charset="0"/>
              </a:rPr>
              <a:t>Grant fund will allow the HPD’s Truck Enforcement Unit to expand the key components of their work, which includes: inspection of commercial motor vehicles, hazardous material motor vehicles and passenger-carrying of commercial motor vehicles; traffic enforcement to regulate speed, seat belt usage and aggressive driving; education of both commercial motor vehicle drivers and owners of safe driving habits; education of citizens on the dangers of unsafe driving behaviors around commercial motor vehicles; and safety initiatives involving marked and unmarked units around work zones and targeted roadways.</a:t>
            </a:r>
          </a:p>
        </p:txBody>
      </p:sp>
      <p:pic>
        <p:nvPicPr>
          <p:cNvPr id="12" name="Picture 11">
            <a:extLst>
              <a:ext uri="{FF2B5EF4-FFF2-40B4-BE49-F238E27FC236}">
                <a16:creationId xmlns:a16="http://schemas.microsoft.com/office/drawing/2014/main" id="{5B807624-DFE5-BACF-C1E0-3D60586C09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87897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sp>
        <p:nvSpPr>
          <p:cNvPr id="16" name="Footer Placeholder 15">
            <a:extLst>
              <a:ext uri="{FF2B5EF4-FFF2-40B4-BE49-F238E27FC236}">
                <a16:creationId xmlns:a16="http://schemas.microsoft.com/office/drawing/2014/main" id="{5AFB2156-9C7F-AC88-98E7-DF669E1211E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pic>
        <p:nvPicPr>
          <p:cNvPr id="3" name="Picture 2">
            <a:extLst>
              <a:ext uri="{FF2B5EF4-FFF2-40B4-BE49-F238E27FC236}">
                <a16:creationId xmlns:a16="http://schemas.microsoft.com/office/drawing/2014/main" id="{2A8695EA-B689-A0D6-2395-C465AC0362C5}"/>
              </a:ext>
            </a:extLst>
          </p:cNvPr>
          <p:cNvPicPr>
            <a:picLocks noChangeAspect="1"/>
          </p:cNvPicPr>
          <p:nvPr/>
        </p:nvPicPr>
        <p:blipFill>
          <a:blip r:embed="rId7"/>
          <a:stretch>
            <a:fillRect/>
          </a:stretch>
        </p:blipFill>
        <p:spPr>
          <a:xfrm>
            <a:off x="6265246" y="2095500"/>
            <a:ext cx="9253963" cy="6362678"/>
          </a:xfrm>
          <a:prstGeom prst="rect">
            <a:avLst/>
          </a:prstGeom>
        </p:spPr>
      </p:pic>
      <p:sp>
        <p:nvSpPr>
          <p:cNvPr id="8" name="Slide Number Placeholder 2">
            <a:extLst>
              <a:ext uri="{FF2B5EF4-FFF2-40B4-BE49-F238E27FC236}">
                <a16:creationId xmlns:a16="http://schemas.microsoft.com/office/drawing/2014/main" id="{DFDE1549-03DC-143E-D1B4-C1F4D74F5FAD}"/>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4</a:t>
            </a:fld>
            <a:endParaRPr lang="en-US"/>
          </a:p>
        </p:txBody>
      </p:sp>
      <p:sp>
        <p:nvSpPr>
          <p:cNvPr id="9" name="TextBox 8">
            <a:extLst>
              <a:ext uri="{FF2B5EF4-FFF2-40B4-BE49-F238E27FC236}">
                <a16:creationId xmlns:a16="http://schemas.microsoft.com/office/drawing/2014/main" id="{B0534DCF-ECF4-89A2-868B-6C88018C7EC0}"/>
              </a:ext>
            </a:extLst>
          </p:cNvPr>
          <p:cNvSpPr txBox="1"/>
          <p:nvPr/>
        </p:nvSpPr>
        <p:spPr>
          <a:xfrm>
            <a:off x="4018547" y="141911"/>
            <a:ext cx="6777428"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Grant Unit Objectives</a:t>
            </a:r>
          </a:p>
        </p:txBody>
      </p:sp>
      <p:sp>
        <p:nvSpPr>
          <p:cNvPr id="10" name="Rectangle 9">
            <a:extLst>
              <a:ext uri="{FF2B5EF4-FFF2-40B4-BE49-F238E27FC236}">
                <a16:creationId xmlns:a16="http://schemas.microsoft.com/office/drawing/2014/main" id="{42D9754D-416E-FA9E-39AD-A7FE61C51D85}"/>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A22466B-5219-B3CF-53EF-772DAEBC73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424859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0C8C358-DA94-D6A5-4A59-02DBBA6A5984}"/>
              </a:ext>
            </a:extLst>
          </p:cNvPr>
          <p:cNvSpPr txBox="1"/>
          <p:nvPr/>
        </p:nvSpPr>
        <p:spPr>
          <a:xfrm>
            <a:off x="4018547" y="1945399"/>
            <a:ext cx="12356432" cy="5078313"/>
          </a:xfrm>
          <a:prstGeom prst="rect">
            <a:avLst/>
          </a:prstGeom>
          <a:noFill/>
        </p:spPr>
        <p:txBody>
          <a:bodyPr wrap="square">
            <a:spAutoFit/>
          </a:bodyPr>
          <a:lstStyle/>
          <a:p>
            <a:pPr marL="571500" indent="-571500">
              <a:buFont typeface="Wingdings" panose="05000000000000000000" pitchFamily="2" charset="2"/>
              <a:buChar char="Ø"/>
            </a:pPr>
            <a:r>
              <a:rPr lang="en-US" sz="3200" dirty="0">
                <a:latin typeface="Georgia" panose="02040502050405020303" pitchFamily="18" charset="0"/>
              </a:rPr>
              <a:t>The Grant Unit’s purpose is to provide HPD with</a:t>
            </a:r>
          </a:p>
          <a:p>
            <a:r>
              <a:rPr lang="en-US" sz="3200" dirty="0">
                <a:latin typeface="Georgia" panose="02040502050405020303" pitchFamily="18" charset="0"/>
              </a:rPr>
              <a:t>supplemental resources to achieve goals that impact the department and community.</a:t>
            </a:r>
          </a:p>
          <a:p>
            <a:endParaRPr lang="en-US" sz="3200" dirty="0">
              <a:latin typeface="Georgia" panose="02040502050405020303" pitchFamily="18" charset="0"/>
            </a:endParaRPr>
          </a:p>
          <a:p>
            <a:pPr marL="1371600" lvl="2" indent="-457200">
              <a:buFont typeface="Wingdings" panose="05000000000000000000" pitchFamily="2" charset="2"/>
              <a:buChar char="Ø"/>
            </a:pPr>
            <a:r>
              <a:rPr lang="en-US" sz="3200" dirty="0">
                <a:latin typeface="Georgia" panose="02040502050405020303" pitchFamily="18" charset="0"/>
              </a:rPr>
              <a:t>Engage in outreach initiatives to assist in educating divisions on the grant acquisition and grant management process. </a:t>
            </a:r>
          </a:p>
          <a:p>
            <a:pPr marL="1371600" lvl="2" indent="-457200">
              <a:buFont typeface="Wingdings" panose="05000000000000000000" pitchFamily="2" charset="2"/>
              <a:buChar char="Ø"/>
            </a:pPr>
            <a:endParaRPr lang="en-US" sz="3200" dirty="0">
              <a:latin typeface="Georgia" panose="02040502050405020303" pitchFamily="18" charset="0"/>
            </a:endParaRPr>
          </a:p>
          <a:p>
            <a:pPr marL="1371600" lvl="2" indent="-457200">
              <a:buFont typeface="Wingdings" panose="05000000000000000000" pitchFamily="2" charset="2"/>
              <a:buChar char="Ø"/>
            </a:pPr>
            <a:r>
              <a:rPr lang="en-US" sz="3200" dirty="0">
                <a:latin typeface="Georgia" panose="02040502050405020303" pitchFamily="18" charset="0"/>
              </a:rPr>
              <a:t>Cultivate relationships with local, state and federal partners to maximize funding opportunities</a:t>
            </a:r>
            <a:r>
              <a:rPr lang="en-US" sz="3600" dirty="0">
                <a:latin typeface="Georgia" panose="02040502050405020303" pitchFamily="18" charset="0"/>
              </a:rPr>
              <a:t>. </a:t>
            </a:r>
          </a:p>
        </p:txBody>
      </p:sp>
      <p:sp>
        <p:nvSpPr>
          <p:cNvPr id="10" name="Slide Number Placeholder 2">
            <a:extLst>
              <a:ext uri="{FF2B5EF4-FFF2-40B4-BE49-F238E27FC236}">
                <a16:creationId xmlns:a16="http://schemas.microsoft.com/office/drawing/2014/main" id="{EBB0C97A-58A5-3048-72FD-0B3020FC5CC7}"/>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5</a:t>
            </a:fld>
            <a:endParaRPr lang="en-US"/>
          </a:p>
        </p:txBody>
      </p:sp>
      <p:sp>
        <p:nvSpPr>
          <p:cNvPr id="11" name="TextBox 10">
            <a:extLst>
              <a:ext uri="{FF2B5EF4-FFF2-40B4-BE49-F238E27FC236}">
                <a16:creationId xmlns:a16="http://schemas.microsoft.com/office/drawing/2014/main" id="{B49EB320-B0AF-7174-B363-7E3DEA05A418}"/>
              </a:ext>
            </a:extLst>
          </p:cNvPr>
          <p:cNvSpPr txBox="1"/>
          <p:nvPr/>
        </p:nvSpPr>
        <p:spPr>
          <a:xfrm>
            <a:off x="4018547" y="141911"/>
            <a:ext cx="6777428"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Purpose</a:t>
            </a:r>
          </a:p>
        </p:txBody>
      </p:sp>
      <p:sp>
        <p:nvSpPr>
          <p:cNvPr id="12" name="Rectangle 11">
            <a:extLst>
              <a:ext uri="{FF2B5EF4-FFF2-40B4-BE49-F238E27FC236}">
                <a16:creationId xmlns:a16="http://schemas.microsoft.com/office/drawing/2014/main" id="{0A15778E-C575-BE16-D0AB-FDD6DEB17252}"/>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
            <a:extLst>
              <a:ext uri="{FF2B5EF4-FFF2-40B4-BE49-F238E27FC236}">
                <a16:creationId xmlns:a16="http://schemas.microsoft.com/office/drawing/2014/main" id="{2ED3D2F3-3871-E625-25D3-18E00180E21E}"/>
              </a:ext>
            </a:extLst>
          </p:cNvPr>
          <p:cNvGrpSpPr/>
          <p:nvPr/>
        </p:nvGrpSpPr>
        <p:grpSpPr>
          <a:xfrm rot="-10800000">
            <a:off x="-4011" y="0"/>
            <a:ext cx="3733800" cy="10287000"/>
            <a:chOff x="0" y="0"/>
            <a:chExt cx="6884199" cy="13716000"/>
          </a:xfrm>
        </p:grpSpPr>
        <p:pic>
          <p:nvPicPr>
            <p:cNvPr id="15" name="Picture 6">
              <a:extLst>
                <a:ext uri="{FF2B5EF4-FFF2-40B4-BE49-F238E27FC236}">
                  <a16:creationId xmlns:a16="http://schemas.microsoft.com/office/drawing/2014/main" id="{78F01798-A556-0784-2080-559DF08382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16" name="Picture 7">
              <a:extLst>
                <a:ext uri="{FF2B5EF4-FFF2-40B4-BE49-F238E27FC236}">
                  <a16:creationId xmlns:a16="http://schemas.microsoft.com/office/drawing/2014/main" id="{629E2D86-49B4-9E0C-8271-761BE735E4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pic>
        <p:nvPicPr>
          <p:cNvPr id="3" name="Picture 2">
            <a:extLst>
              <a:ext uri="{FF2B5EF4-FFF2-40B4-BE49-F238E27FC236}">
                <a16:creationId xmlns:a16="http://schemas.microsoft.com/office/drawing/2014/main" id="{5B85E2DD-B810-B222-E47B-1D28D47B20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179651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9" name="Slide Number Placeholder 2">
            <a:extLst>
              <a:ext uri="{FF2B5EF4-FFF2-40B4-BE49-F238E27FC236}">
                <a16:creationId xmlns:a16="http://schemas.microsoft.com/office/drawing/2014/main" id="{8033F93C-6164-209D-8F7C-975E345F07BB}"/>
              </a:ext>
            </a:extLst>
          </p:cNvPr>
          <p:cNvSpPr>
            <a:spLocks noGrp="1"/>
          </p:cNvSpPr>
          <p:nvPr>
            <p:ph type="sldNum" sz="quarter" idx="12"/>
          </p:nvPr>
        </p:nvSpPr>
        <p:spPr>
          <a:xfrm>
            <a:off x="15887966" y="9426575"/>
            <a:ext cx="2133600" cy="365125"/>
          </a:xfrm>
        </p:spPr>
        <p:txBody>
          <a:bodyPr/>
          <a:lstStyle/>
          <a:p>
            <a:fld id="{B6F15528-21DE-4FAA-801E-634DDDAF4B2B}" type="slidenum">
              <a:rPr lang="en-US" smtClean="0"/>
              <a:pPr/>
              <a:t>6</a:t>
            </a:fld>
            <a:endParaRPr lang="en-US"/>
          </a:p>
        </p:txBody>
      </p:sp>
      <p:sp>
        <p:nvSpPr>
          <p:cNvPr id="10" name="TextBox 9">
            <a:extLst>
              <a:ext uri="{FF2B5EF4-FFF2-40B4-BE49-F238E27FC236}">
                <a16:creationId xmlns:a16="http://schemas.microsoft.com/office/drawing/2014/main" id="{4624F68A-D781-CAD8-AE05-9A6AC47D010E}"/>
              </a:ext>
            </a:extLst>
          </p:cNvPr>
          <p:cNvSpPr txBox="1"/>
          <p:nvPr/>
        </p:nvSpPr>
        <p:spPr>
          <a:xfrm>
            <a:off x="4018547" y="141911"/>
            <a:ext cx="6777428"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Sources of Funding</a:t>
            </a:r>
          </a:p>
        </p:txBody>
      </p:sp>
      <p:sp>
        <p:nvSpPr>
          <p:cNvPr id="11" name="Rectangle 10">
            <a:extLst>
              <a:ext uri="{FF2B5EF4-FFF2-40B4-BE49-F238E27FC236}">
                <a16:creationId xmlns:a16="http://schemas.microsoft.com/office/drawing/2014/main" id="{7A01BE75-0385-819A-6F63-B32FC1784F78}"/>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876906F-21FE-1D03-CD88-1949994576E5}"/>
              </a:ext>
            </a:extLst>
          </p:cNvPr>
          <p:cNvPicPr>
            <a:picLocks noChangeAspect="1"/>
          </p:cNvPicPr>
          <p:nvPr/>
        </p:nvPicPr>
        <p:blipFill>
          <a:blip r:embed="rId7"/>
          <a:stretch>
            <a:fillRect/>
          </a:stretch>
        </p:blipFill>
        <p:spPr>
          <a:xfrm>
            <a:off x="7886671" y="1641910"/>
            <a:ext cx="6011114" cy="7497221"/>
          </a:xfrm>
          <a:prstGeom prst="rect">
            <a:avLst/>
          </a:prstGeom>
        </p:spPr>
      </p:pic>
      <p:pic>
        <p:nvPicPr>
          <p:cNvPr id="3" name="Picture 2">
            <a:extLst>
              <a:ext uri="{FF2B5EF4-FFF2-40B4-BE49-F238E27FC236}">
                <a16:creationId xmlns:a16="http://schemas.microsoft.com/office/drawing/2014/main" id="{2AE3E599-38C3-009E-6143-64EB7579E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280637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10" name="TextBox 3">
            <a:extLst>
              <a:ext uri="{FF2B5EF4-FFF2-40B4-BE49-F238E27FC236}">
                <a16:creationId xmlns:a16="http://schemas.microsoft.com/office/drawing/2014/main" id="{38416DBE-B811-5939-8CAE-38E255013108}"/>
              </a:ext>
            </a:extLst>
          </p:cNvPr>
          <p:cNvSpPr txBox="1"/>
          <p:nvPr/>
        </p:nvSpPr>
        <p:spPr>
          <a:xfrm>
            <a:off x="5627805" y="1397394"/>
            <a:ext cx="9633217" cy="684483"/>
          </a:xfrm>
          <a:prstGeom prst="rect">
            <a:avLst/>
          </a:prstGeom>
        </p:spPr>
        <p:txBody>
          <a:bodyPr wrap="square" lIns="0" tIns="0" rIns="0" bIns="0" rtlCol="0" anchor="t">
            <a:spAutoFit/>
          </a:bodyPr>
          <a:lstStyle/>
          <a:p>
            <a:pPr marL="0" lvl="0" indent="0" algn="l">
              <a:lnSpc>
                <a:spcPts val="5719"/>
              </a:lnSpc>
              <a:spcBef>
                <a:spcPct val="0"/>
              </a:spcBef>
            </a:pPr>
            <a:r>
              <a:rPr lang="en-US" sz="4399" b="1" dirty="0">
                <a:solidFill>
                  <a:schemeClr val="tx2">
                    <a:lumMod val="50000"/>
                  </a:schemeClr>
                </a:solidFill>
                <a:latin typeface="Georgia" panose="02040502050405020303" pitchFamily="18" charset="0"/>
              </a:rPr>
              <a:t>Grant Funding Sources include</a:t>
            </a:r>
            <a:r>
              <a:rPr lang="en-US" sz="4399" b="1" dirty="0">
                <a:solidFill>
                  <a:schemeClr val="tx2">
                    <a:lumMod val="50000"/>
                  </a:schemeClr>
                </a:solidFill>
                <a:latin typeface="Clear Sans Regular Bold"/>
              </a:rPr>
              <a:t>:</a:t>
            </a:r>
          </a:p>
        </p:txBody>
      </p:sp>
      <p:pic>
        <p:nvPicPr>
          <p:cNvPr id="11" name="Picture 5">
            <a:extLst>
              <a:ext uri="{FF2B5EF4-FFF2-40B4-BE49-F238E27FC236}">
                <a16:creationId xmlns:a16="http://schemas.microsoft.com/office/drawing/2014/main" id="{E7F84B95-C679-EC18-35CD-2392AD008E1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50" r="34"/>
          <a:stretch>
            <a:fillRect/>
          </a:stretch>
        </p:blipFill>
        <p:spPr>
          <a:xfrm rot="5400000">
            <a:off x="5181832" y="2475239"/>
            <a:ext cx="546803" cy="547267"/>
          </a:xfrm>
          <a:prstGeom prst="rect">
            <a:avLst/>
          </a:prstGeom>
        </p:spPr>
      </p:pic>
      <p:sp>
        <p:nvSpPr>
          <p:cNvPr id="12" name="TextBox 6">
            <a:extLst>
              <a:ext uri="{FF2B5EF4-FFF2-40B4-BE49-F238E27FC236}">
                <a16:creationId xmlns:a16="http://schemas.microsoft.com/office/drawing/2014/main" id="{512EC273-CA5E-8E2F-05BD-695B12E72850}"/>
              </a:ext>
            </a:extLst>
          </p:cNvPr>
          <p:cNvSpPr txBox="1"/>
          <p:nvPr/>
        </p:nvSpPr>
        <p:spPr>
          <a:xfrm>
            <a:off x="5943600" y="2415808"/>
            <a:ext cx="10439400" cy="540917"/>
          </a:xfrm>
          <a:prstGeom prst="rect">
            <a:avLst/>
          </a:prstGeom>
        </p:spPr>
        <p:txBody>
          <a:bodyPr wrap="square" lIns="0" tIns="0" rIns="0" bIns="0" rtlCol="0" anchor="t">
            <a:spAutoFit/>
          </a:bodyPr>
          <a:lstStyle/>
          <a:p>
            <a:pPr>
              <a:lnSpc>
                <a:spcPts val="4644"/>
              </a:lnSpc>
            </a:pPr>
            <a:r>
              <a:rPr lang="en-US" sz="3317" b="1" dirty="0">
                <a:solidFill>
                  <a:srgbClr val="000000"/>
                </a:solidFill>
                <a:latin typeface="Georgia" panose="02040502050405020303" pitchFamily="18" charset="0"/>
              </a:rPr>
              <a:t>United States Department of Justice (USDOJ)</a:t>
            </a:r>
          </a:p>
        </p:txBody>
      </p:sp>
      <p:pic>
        <p:nvPicPr>
          <p:cNvPr id="13" name="Picture 7">
            <a:extLst>
              <a:ext uri="{FF2B5EF4-FFF2-40B4-BE49-F238E27FC236}">
                <a16:creationId xmlns:a16="http://schemas.microsoft.com/office/drawing/2014/main" id="{B637D6A5-733B-BC3F-0DF5-91E6941AE80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50" r="34"/>
          <a:stretch>
            <a:fillRect/>
          </a:stretch>
        </p:blipFill>
        <p:spPr>
          <a:xfrm rot="5400000">
            <a:off x="5178211" y="5152920"/>
            <a:ext cx="499796" cy="500221"/>
          </a:xfrm>
          <a:prstGeom prst="rect">
            <a:avLst/>
          </a:prstGeom>
        </p:spPr>
      </p:pic>
      <p:pic>
        <p:nvPicPr>
          <p:cNvPr id="14" name="Picture 9">
            <a:extLst>
              <a:ext uri="{FF2B5EF4-FFF2-40B4-BE49-F238E27FC236}">
                <a16:creationId xmlns:a16="http://schemas.microsoft.com/office/drawing/2014/main" id="{6C2AD821-886C-F8B5-CAFC-B74BFA3A91F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50" r="34"/>
          <a:stretch>
            <a:fillRect/>
          </a:stretch>
        </p:blipFill>
        <p:spPr>
          <a:xfrm rot="5400000">
            <a:off x="5172558" y="5922380"/>
            <a:ext cx="508166" cy="508597"/>
          </a:xfrm>
          <a:prstGeom prst="rect">
            <a:avLst/>
          </a:prstGeom>
        </p:spPr>
      </p:pic>
      <p:sp>
        <p:nvSpPr>
          <p:cNvPr id="15" name="TextBox 10">
            <a:extLst>
              <a:ext uri="{FF2B5EF4-FFF2-40B4-BE49-F238E27FC236}">
                <a16:creationId xmlns:a16="http://schemas.microsoft.com/office/drawing/2014/main" id="{432544DA-4916-A701-B19F-BC706A8477D4}"/>
              </a:ext>
            </a:extLst>
          </p:cNvPr>
          <p:cNvSpPr txBox="1"/>
          <p:nvPr/>
        </p:nvSpPr>
        <p:spPr>
          <a:xfrm>
            <a:off x="6036182" y="5120682"/>
            <a:ext cx="10704248" cy="1007584"/>
          </a:xfrm>
          <a:prstGeom prst="rect">
            <a:avLst/>
          </a:prstGeom>
        </p:spPr>
        <p:txBody>
          <a:bodyPr wrap="square" lIns="0" tIns="0" rIns="0" bIns="0" rtlCol="0" anchor="t">
            <a:spAutoFit/>
          </a:bodyPr>
          <a:lstStyle/>
          <a:p>
            <a:pPr>
              <a:lnSpc>
                <a:spcPts val="4199"/>
              </a:lnSpc>
            </a:pPr>
            <a:r>
              <a:rPr lang="en-US" sz="2999" b="1" dirty="0">
                <a:solidFill>
                  <a:srgbClr val="000000"/>
                </a:solidFill>
                <a:latin typeface="Georgia" panose="02040502050405020303" pitchFamily="18" charset="0"/>
              </a:rPr>
              <a:t>Motor Vehicle Crime Prevention Authority (MVCPA) </a:t>
            </a:r>
          </a:p>
          <a:p>
            <a:pPr>
              <a:lnSpc>
                <a:spcPts val="3919"/>
              </a:lnSpc>
            </a:pPr>
            <a:endParaRPr lang="en-US" sz="2999" dirty="0">
              <a:solidFill>
                <a:srgbClr val="000000"/>
              </a:solidFill>
              <a:latin typeface="Clear Sans Regular Bold"/>
            </a:endParaRPr>
          </a:p>
        </p:txBody>
      </p:sp>
      <p:pic>
        <p:nvPicPr>
          <p:cNvPr id="16" name="Picture 11">
            <a:extLst>
              <a:ext uri="{FF2B5EF4-FFF2-40B4-BE49-F238E27FC236}">
                <a16:creationId xmlns:a16="http://schemas.microsoft.com/office/drawing/2014/main" id="{0803CDD8-59A7-48DE-20BC-AB66A948D72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50" r="34"/>
          <a:stretch>
            <a:fillRect/>
          </a:stretch>
        </p:blipFill>
        <p:spPr>
          <a:xfrm rot="5400000">
            <a:off x="5190509" y="6700227"/>
            <a:ext cx="472264" cy="472666"/>
          </a:xfrm>
          <a:prstGeom prst="rect">
            <a:avLst/>
          </a:prstGeom>
        </p:spPr>
      </p:pic>
      <p:sp>
        <p:nvSpPr>
          <p:cNvPr id="17" name="TextBox 16">
            <a:extLst>
              <a:ext uri="{FF2B5EF4-FFF2-40B4-BE49-F238E27FC236}">
                <a16:creationId xmlns:a16="http://schemas.microsoft.com/office/drawing/2014/main" id="{DD9AE0C5-87B2-2ABF-2B77-DD547953C0C6}"/>
              </a:ext>
            </a:extLst>
          </p:cNvPr>
          <p:cNvSpPr txBox="1"/>
          <p:nvPr/>
        </p:nvSpPr>
        <p:spPr>
          <a:xfrm>
            <a:off x="5181600" y="3106226"/>
            <a:ext cx="10098616" cy="2685735"/>
          </a:xfrm>
          <a:prstGeom prst="rect">
            <a:avLst/>
          </a:prstGeom>
        </p:spPr>
        <p:txBody>
          <a:bodyPr lIns="0" tIns="0" rIns="0" bIns="0" rtlCol="0" anchor="t">
            <a:spAutoFit/>
          </a:bodyPr>
          <a:lstStyle/>
          <a:p>
            <a:pPr algn="ctr">
              <a:lnSpc>
                <a:spcPts val="3660"/>
              </a:lnSpc>
            </a:pPr>
            <a:r>
              <a:rPr lang="en-US" sz="2614" dirty="0">
                <a:solidFill>
                  <a:srgbClr val="000000"/>
                </a:solidFill>
                <a:latin typeface="Georgia" panose="02040502050405020303" pitchFamily="18" charset="0"/>
              </a:rPr>
              <a:t>Office of Justice Programs (OJP)</a:t>
            </a:r>
          </a:p>
          <a:p>
            <a:pPr algn="ctr">
              <a:lnSpc>
                <a:spcPts val="3380"/>
              </a:lnSpc>
            </a:pPr>
            <a:r>
              <a:rPr lang="en-US" sz="2414" dirty="0">
                <a:solidFill>
                  <a:srgbClr val="000000"/>
                </a:solidFill>
                <a:latin typeface="Georgia" panose="02040502050405020303" pitchFamily="18" charset="0"/>
              </a:rPr>
              <a:t>Bureau of Justice Assistance (BJA)</a:t>
            </a:r>
          </a:p>
          <a:p>
            <a:pPr algn="ctr">
              <a:lnSpc>
                <a:spcPts val="3380"/>
              </a:lnSpc>
            </a:pPr>
            <a:r>
              <a:rPr lang="en-US" sz="2414" dirty="0">
                <a:solidFill>
                  <a:srgbClr val="000000"/>
                </a:solidFill>
                <a:latin typeface="Georgia" panose="02040502050405020303" pitchFamily="18" charset="0"/>
              </a:rPr>
              <a:t>Office for Victims of Crime (OVC)</a:t>
            </a:r>
          </a:p>
          <a:p>
            <a:pPr algn="ctr">
              <a:lnSpc>
                <a:spcPts val="3380"/>
              </a:lnSpc>
            </a:pPr>
            <a:r>
              <a:rPr lang="en-US" sz="2414" dirty="0">
                <a:solidFill>
                  <a:srgbClr val="000000"/>
                </a:solidFill>
                <a:latin typeface="Georgia" panose="02040502050405020303" pitchFamily="18" charset="0"/>
              </a:rPr>
              <a:t>Office of Juvenile Justice and Delinquency Prevention (OJJDP)</a:t>
            </a:r>
          </a:p>
          <a:p>
            <a:pPr algn="ctr">
              <a:lnSpc>
                <a:spcPts val="3660"/>
              </a:lnSpc>
              <a:spcBef>
                <a:spcPct val="0"/>
              </a:spcBef>
            </a:pPr>
            <a:endParaRPr lang="en-US" sz="2414" dirty="0">
              <a:solidFill>
                <a:srgbClr val="000000"/>
              </a:solidFill>
              <a:latin typeface="Inter"/>
            </a:endParaRPr>
          </a:p>
          <a:p>
            <a:pPr algn="ctr">
              <a:lnSpc>
                <a:spcPts val="3660"/>
              </a:lnSpc>
              <a:spcBef>
                <a:spcPct val="0"/>
              </a:spcBef>
            </a:pPr>
            <a:endParaRPr lang="en-US" sz="2414" dirty="0">
              <a:solidFill>
                <a:srgbClr val="000000"/>
              </a:solidFill>
              <a:latin typeface="Inter"/>
            </a:endParaRPr>
          </a:p>
        </p:txBody>
      </p:sp>
      <p:sp>
        <p:nvSpPr>
          <p:cNvPr id="20" name="TextBox 12">
            <a:extLst>
              <a:ext uri="{FF2B5EF4-FFF2-40B4-BE49-F238E27FC236}">
                <a16:creationId xmlns:a16="http://schemas.microsoft.com/office/drawing/2014/main" id="{01647AD5-B4EB-02DA-E178-35592D946A55}"/>
              </a:ext>
            </a:extLst>
          </p:cNvPr>
          <p:cNvSpPr txBox="1"/>
          <p:nvPr/>
        </p:nvSpPr>
        <p:spPr>
          <a:xfrm>
            <a:off x="6053767" y="5803859"/>
            <a:ext cx="9407116" cy="535339"/>
          </a:xfrm>
          <a:prstGeom prst="rect">
            <a:avLst/>
          </a:prstGeom>
        </p:spPr>
        <p:txBody>
          <a:bodyPr lIns="0" tIns="0" rIns="0" bIns="0" rtlCol="0" anchor="t">
            <a:spAutoFit/>
          </a:bodyPr>
          <a:lstStyle/>
          <a:p>
            <a:pPr>
              <a:lnSpc>
                <a:spcPts val="4637"/>
              </a:lnSpc>
            </a:pPr>
            <a:r>
              <a:rPr lang="en-US" sz="3000" b="1" dirty="0">
                <a:solidFill>
                  <a:srgbClr val="000000"/>
                </a:solidFill>
                <a:latin typeface="Georgia" panose="02040502050405020303" pitchFamily="18" charset="0"/>
              </a:rPr>
              <a:t>Texas Department of Transportation (TxDOT</a:t>
            </a:r>
            <a:r>
              <a:rPr lang="en-US" sz="3000" b="1" dirty="0">
                <a:solidFill>
                  <a:srgbClr val="000000"/>
                </a:solidFill>
                <a:latin typeface="Clear Sans Regular Bold"/>
              </a:rPr>
              <a:t>)</a:t>
            </a:r>
          </a:p>
        </p:txBody>
      </p:sp>
      <p:sp>
        <p:nvSpPr>
          <p:cNvPr id="24" name="TextBox 23">
            <a:extLst>
              <a:ext uri="{FF2B5EF4-FFF2-40B4-BE49-F238E27FC236}">
                <a16:creationId xmlns:a16="http://schemas.microsoft.com/office/drawing/2014/main" id="{E96DE70B-D626-D358-5C48-09E05E6DA01E}"/>
              </a:ext>
            </a:extLst>
          </p:cNvPr>
          <p:cNvSpPr txBox="1"/>
          <p:nvPr/>
        </p:nvSpPr>
        <p:spPr>
          <a:xfrm>
            <a:off x="5961185" y="7484493"/>
            <a:ext cx="9204158" cy="553998"/>
          </a:xfrm>
          <a:prstGeom prst="rect">
            <a:avLst/>
          </a:prstGeom>
          <a:noFill/>
        </p:spPr>
        <p:txBody>
          <a:bodyPr wrap="square">
            <a:spAutoFit/>
          </a:bodyPr>
          <a:lstStyle/>
          <a:p>
            <a:r>
              <a:rPr lang="en-US" sz="3000" b="1" dirty="0">
                <a:latin typeface="Georgia" panose="02040502050405020303" pitchFamily="18" charset="0"/>
              </a:rPr>
              <a:t>Houston Galveston Area Council (H‐GAC) </a:t>
            </a:r>
            <a:endParaRPr lang="en-US" dirty="0"/>
          </a:p>
        </p:txBody>
      </p:sp>
      <p:pic>
        <p:nvPicPr>
          <p:cNvPr id="3" name="Picture 2">
            <a:extLst>
              <a:ext uri="{FF2B5EF4-FFF2-40B4-BE49-F238E27FC236}">
                <a16:creationId xmlns:a16="http://schemas.microsoft.com/office/drawing/2014/main" id="{B8AA484B-DF56-908E-EF92-384FA8B1A2E6}"/>
              </a:ext>
            </a:extLst>
          </p:cNvPr>
          <p:cNvPicPr>
            <a:picLocks noChangeAspect="1"/>
          </p:cNvPicPr>
          <p:nvPr/>
        </p:nvPicPr>
        <p:blipFill>
          <a:blip r:embed="rId9"/>
          <a:stretch>
            <a:fillRect/>
          </a:stretch>
        </p:blipFill>
        <p:spPr>
          <a:xfrm>
            <a:off x="5217468" y="7487371"/>
            <a:ext cx="475529" cy="475529"/>
          </a:xfrm>
          <a:prstGeom prst="rect">
            <a:avLst/>
          </a:prstGeom>
        </p:spPr>
      </p:pic>
      <p:sp>
        <p:nvSpPr>
          <p:cNvPr id="18" name="TextBox 17">
            <a:extLst>
              <a:ext uri="{FF2B5EF4-FFF2-40B4-BE49-F238E27FC236}">
                <a16:creationId xmlns:a16="http://schemas.microsoft.com/office/drawing/2014/main" id="{86B8FF2C-3E45-F6C1-46F0-E3E11829782F}"/>
              </a:ext>
            </a:extLst>
          </p:cNvPr>
          <p:cNvSpPr txBox="1"/>
          <p:nvPr/>
        </p:nvSpPr>
        <p:spPr>
          <a:xfrm>
            <a:off x="5999153" y="6697968"/>
            <a:ext cx="10704248" cy="584775"/>
          </a:xfrm>
          <a:prstGeom prst="rect">
            <a:avLst/>
          </a:prstGeom>
          <a:noFill/>
        </p:spPr>
        <p:txBody>
          <a:bodyPr wrap="square">
            <a:spAutoFit/>
          </a:bodyPr>
          <a:lstStyle/>
          <a:p>
            <a:r>
              <a:rPr lang="en-US" sz="3200" b="1" dirty="0">
                <a:latin typeface="Georgia" panose="02040502050405020303" pitchFamily="18" charset="0"/>
              </a:rPr>
              <a:t>Office of the Governor-Criminal Justice Division </a:t>
            </a:r>
            <a:endParaRPr lang="en-US" sz="3200" dirty="0"/>
          </a:p>
        </p:txBody>
      </p:sp>
      <p:sp>
        <p:nvSpPr>
          <p:cNvPr id="22" name="Slide Number Placeholder 2">
            <a:extLst>
              <a:ext uri="{FF2B5EF4-FFF2-40B4-BE49-F238E27FC236}">
                <a16:creationId xmlns:a16="http://schemas.microsoft.com/office/drawing/2014/main" id="{2905AB5D-C3C8-1F95-9B72-B34BCB5D69D3}"/>
              </a:ext>
            </a:extLst>
          </p:cNvPr>
          <p:cNvSpPr txBox="1">
            <a:spLocks/>
          </p:cNvSpPr>
          <p:nvPr/>
        </p:nvSpPr>
        <p:spPr>
          <a:xfrm>
            <a:off x="15887966" y="94265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7</a:t>
            </a:fld>
            <a:endParaRPr lang="en-US"/>
          </a:p>
        </p:txBody>
      </p:sp>
      <p:sp>
        <p:nvSpPr>
          <p:cNvPr id="25" name="TextBox 24">
            <a:extLst>
              <a:ext uri="{FF2B5EF4-FFF2-40B4-BE49-F238E27FC236}">
                <a16:creationId xmlns:a16="http://schemas.microsoft.com/office/drawing/2014/main" id="{4BA9F7D2-AFD0-7647-AB78-17EF027315F4}"/>
              </a:ext>
            </a:extLst>
          </p:cNvPr>
          <p:cNvSpPr txBox="1"/>
          <p:nvPr/>
        </p:nvSpPr>
        <p:spPr>
          <a:xfrm>
            <a:off x="4018547" y="141911"/>
            <a:ext cx="6777428"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Federal and State Funding</a:t>
            </a:r>
          </a:p>
        </p:txBody>
      </p:sp>
      <p:sp>
        <p:nvSpPr>
          <p:cNvPr id="26" name="Rectangle 25">
            <a:extLst>
              <a:ext uri="{FF2B5EF4-FFF2-40B4-BE49-F238E27FC236}">
                <a16:creationId xmlns:a16="http://schemas.microsoft.com/office/drawing/2014/main" id="{C45C64FC-CC49-392B-00AD-8C8AEC2E1968}"/>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FF3F560-5C45-B840-C643-C8A0C64511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68765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15" r="34"/>
            <a:stretch>
              <a:fillRect/>
            </a:stretch>
          </p:blipFill>
          <p:spPr>
            <a:xfrm flipH="1">
              <a:off x="0" y="6858000"/>
              <a:ext cx="6884199" cy="6858000"/>
            </a:xfrm>
            <a:prstGeom prst="rect">
              <a:avLst/>
            </a:prstGeom>
          </p:spPr>
        </p:pic>
      </p:grpSp>
      <p:sp>
        <p:nvSpPr>
          <p:cNvPr id="16" name="Footer Placeholder 15">
            <a:extLst>
              <a:ext uri="{FF2B5EF4-FFF2-40B4-BE49-F238E27FC236}">
                <a16:creationId xmlns:a16="http://schemas.microsoft.com/office/drawing/2014/main" id="{5AFB2156-9C7F-AC88-98E7-DF669E1211E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sp>
        <p:nvSpPr>
          <p:cNvPr id="2" name="Slide Number Placeholder 1">
            <a:extLst>
              <a:ext uri="{FF2B5EF4-FFF2-40B4-BE49-F238E27FC236}">
                <a16:creationId xmlns:a16="http://schemas.microsoft.com/office/drawing/2014/main" id="{119C9D97-F128-A570-9A9D-8F93821F88CD}"/>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9" name="Slide Number Placeholder 2">
            <a:extLst>
              <a:ext uri="{FF2B5EF4-FFF2-40B4-BE49-F238E27FC236}">
                <a16:creationId xmlns:a16="http://schemas.microsoft.com/office/drawing/2014/main" id="{2732F607-257A-E51D-4152-A3634F72E6F0}"/>
              </a:ext>
            </a:extLst>
          </p:cNvPr>
          <p:cNvSpPr txBox="1">
            <a:spLocks/>
          </p:cNvSpPr>
          <p:nvPr/>
        </p:nvSpPr>
        <p:spPr>
          <a:xfrm>
            <a:off x="15887966" y="94265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8</a:t>
            </a:fld>
            <a:endParaRPr lang="en-US"/>
          </a:p>
        </p:txBody>
      </p:sp>
      <p:sp>
        <p:nvSpPr>
          <p:cNvPr id="10" name="TextBox 9">
            <a:extLst>
              <a:ext uri="{FF2B5EF4-FFF2-40B4-BE49-F238E27FC236}">
                <a16:creationId xmlns:a16="http://schemas.microsoft.com/office/drawing/2014/main" id="{75C665D2-BE9B-A31F-2BBE-17E12D3D572E}"/>
              </a:ext>
            </a:extLst>
          </p:cNvPr>
          <p:cNvSpPr txBox="1"/>
          <p:nvPr/>
        </p:nvSpPr>
        <p:spPr>
          <a:xfrm>
            <a:off x="4018547" y="141911"/>
            <a:ext cx="6777428"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Active and Pending Grants</a:t>
            </a:r>
          </a:p>
        </p:txBody>
      </p:sp>
      <p:sp>
        <p:nvSpPr>
          <p:cNvPr id="11" name="Rectangle 10">
            <a:extLst>
              <a:ext uri="{FF2B5EF4-FFF2-40B4-BE49-F238E27FC236}">
                <a16:creationId xmlns:a16="http://schemas.microsoft.com/office/drawing/2014/main" id="{3885C51E-4296-B558-626C-2FE574F67FE5}"/>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31CB846-3815-AA0B-2A24-1CC3D9E36714}"/>
              </a:ext>
            </a:extLst>
          </p:cNvPr>
          <p:cNvPicPr>
            <a:picLocks noChangeAspect="1"/>
          </p:cNvPicPr>
          <p:nvPr/>
        </p:nvPicPr>
        <p:blipFill>
          <a:blip r:embed="rId7"/>
          <a:stretch>
            <a:fillRect/>
          </a:stretch>
        </p:blipFill>
        <p:spPr>
          <a:xfrm>
            <a:off x="6711254" y="2176397"/>
            <a:ext cx="8169442" cy="5538853"/>
          </a:xfrm>
          <a:prstGeom prst="rect">
            <a:avLst/>
          </a:prstGeom>
        </p:spPr>
      </p:pic>
      <p:pic>
        <p:nvPicPr>
          <p:cNvPr id="3" name="Picture 2">
            <a:extLst>
              <a:ext uri="{FF2B5EF4-FFF2-40B4-BE49-F238E27FC236}">
                <a16:creationId xmlns:a16="http://schemas.microsoft.com/office/drawing/2014/main" id="{F0E827B3-3850-1AE5-BD37-28921B71F9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260772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l="15065" r="47836"/>
          <a:stretch>
            <a:fillRect/>
          </a:stretch>
        </p:blipFill>
        <p:spPr>
          <a:xfrm>
            <a:off x="0" y="0"/>
            <a:ext cx="3729789" cy="7962900"/>
          </a:xfrm>
          <a:prstGeom prst="rect">
            <a:avLst/>
          </a:prstGeom>
        </p:spPr>
      </p:pic>
      <p:grpSp>
        <p:nvGrpSpPr>
          <p:cNvPr id="5" name="Group 5"/>
          <p:cNvGrpSpPr/>
          <p:nvPr/>
        </p:nvGrpSpPr>
        <p:grpSpPr>
          <a:xfrm rot="-10800000">
            <a:off x="-4011" y="0"/>
            <a:ext cx="3733800" cy="10287000"/>
            <a:chOff x="0" y="0"/>
            <a:chExt cx="6884199" cy="13716000"/>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flipH="1">
              <a:off x="0" y="0"/>
              <a:ext cx="6884199"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5" r="34"/>
            <a:stretch>
              <a:fillRect/>
            </a:stretch>
          </p:blipFill>
          <p:spPr>
            <a:xfrm flipH="1">
              <a:off x="0" y="6858000"/>
              <a:ext cx="6884199" cy="6858000"/>
            </a:xfrm>
            <a:prstGeom prst="rect">
              <a:avLst/>
            </a:prstGeom>
          </p:spPr>
        </p:pic>
      </p:grpSp>
      <p:sp>
        <p:nvSpPr>
          <p:cNvPr id="8" name="Footer Placeholder 15">
            <a:extLst>
              <a:ext uri="{FF2B5EF4-FFF2-40B4-BE49-F238E27FC236}">
                <a16:creationId xmlns:a16="http://schemas.microsoft.com/office/drawing/2014/main" id="{5D61D411-C750-5806-5BD9-DE9575C2C342}"/>
              </a:ext>
            </a:extLst>
          </p:cNvPr>
          <p:cNvSpPr>
            <a:spLocks noGrp="1"/>
          </p:cNvSpPr>
          <p:nvPr>
            <p:ph type="ftr" sz="quarter" idx="11"/>
          </p:nvPr>
        </p:nvSpPr>
        <p:spPr>
          <a:xfrm>
            <a:off x="13944600" y="9791700"/>
            <a:ext cx="4458856" cy="365125"/>
          </a:xfrm>
        </p:spPr>
        <p:txBody>
          <a:bodyPr/>
          <a:lstStyle/>
          <a:p>
            <a:r>
              <a:rPr lang="en-US" dirty="0">
                <a:solidFill>
                  <a:schemeClr val="tx1"/>
                </a:solidFill>
              </a:rPr>
              <a:t>HPD Budget &amp; Finance Grant Overview-PSHS Committee 2023</a:t>
            </a:r>
          </a:p>
        </p:txBody>
      </p:sp>
      <p:cxnSp>
        <p:nvCxnSpPr>
          <p:cNvPr id="21" name="Straight Arrow Connector 20">
            <a:extLst>
              <a:ext uri="{FF2B5EF4-FFF2-40B4-BE49-F238E27FC236}">
                <a16:creationId xmlns:a16="http://schemas.microsoft.com/office/drawing/2014/main" id="{80FFA759-E75B-6380-EE05-8BB47A501210}"/>
              </a:ext>
            </a:extLst>
          </p:cNvPr>
          <p:cNvCxnSpPr>
            <a:cxnSpLocks/>
          </p:cNvCxnSpPr>
          <p:nvPr/>
        </p:nvCxnSpPr>
        <p:spPr>
          <a:xfrm>
            <a:off x="4191000" y="1409700"/>
            <a:ext cx="7772400" cy="685800"/>
          </a:xfrm>
          <a:prstGeom prst="straightConnector1">
            <a:avLst/>
          </a:prstGeom>
          <a:ln w="57150">
            <a:solidFill>
              <a:srgbClr val="FFFFFF"/>
            </a:solidFill>
            <a:tailEnd type="triangle"/>
          </a:ln>
        </p:spPr>
        <p:style>
          <a:lnRef idx="1">
            <a:schemeClr val="dk1"/>
          </a:lnRef>
          <a:fillRef idx="0">
            <a:schemeClr val="dk1"/>
          </a:fillRef>
          <a:effectRef idx="0">
            <a:schemeClr val="dk1"/>
          </a:effectRef>
          <a:fontRef idx="minor">
            <a:schemeClr val="tx1"/>
          </a:fontRef>
        </p:style>
      </p:cxnSp>
      <p:sp>
        <p:nvSpPr>
          <p:cNvPr id="13" name="Footer Placeholder 35">
            <a:extLst>
              <a:ext uri="{FF2B5EF4-FFF2-40B4-BE49-F238E27FC236}">
                <a16:creationId xmlns:a16="http://schemas.microsoft.com/office/drawing/2014/main" id="{4566A093-30DD-F25E-9E65-580E343F67AF}"/>
              </a:ext>
            </a:extLst>
          </p:cNvPr>
          <p:cNvSpPr txBox="1">
            <a:spLocks/>
          </p:cNvSpPr>
          <p:nvPr/>
        </p:nvSpPr>
        <p:spPr>
          <a:xfrm>
            <a:off x="6792882" y="4155413"/>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Slide Number Placeholder 2">
            <a:extLst>
              <a:ext uri="{FF2B5EF4-FFF2-40B4-BE49-F238E27FC236}">
                <a16:creationId xmlns:a16="http://schemas.microsoft.com/office/drawing/2014/main" id="{85760BBD-3B3E-F0D8-0D41-96BA46A69125}"/>
              </a:ext>
            </a:extLst>
          </p:cNvPr>
          <p:cNvSpPr txBox="1">
            <a:spLocks/>
          </p:cNvSpPr>
          <p:nvPr/>
        </p:nvSpPr>
        <p:spPr>
          <a:xfrm>
            <a:off x="15887966" y="94265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9</a:t>
            </a:fld>
            <a:endParaRPr lang="en-US"/>
          </a:p>
        </p:txBody>
      </p:sp>
      <p:sp>
        <p:nvSpPr>
          <p:cNvPr id="20" name="TextBox 19">
            <a:extLst>
              <a:ext uri="{FF2B5EF4-FFF2-40B4-BE49-F238E27FC236}">
                <a16:creationId xmlns:a16="http://schemas.microsoft.com/office/drawing/2014/main" id="{87CDFA56-E267-5FD6-4B42-E872BD935B4B}"/>
              </a:ext>
            </a:extLst>
          </p:cNvPr>
          <p:cNvSpPr txBox="1"/>
          <p:nvPr/>
        </p:nvSpPr>
        <p:spPr>
          <a:xfrm>
            <a:off x="4018546" y="141911"/>
            <a:ext cx="9392653" cy="584775"/>
          </a:xfrm>
          <a:prstGeom prst="rect">
            <a:avLst/>
          </a:prstGeom>
          <a:noFill/>
        </p:spPr>
        <p:txBody>
          <a:bodyPr wrap="square" rtlCol="0">
            <a:spAutoFit/>
          </a:bodyPr>
          <a:lstStyle/>
          <a:p>
            <a:r>
              <a:rPr lang="en-US" sz="3200" b="1" dirty="0">
                <a:solidFill>
                  <a:schemeClr val="tx2">
                    <a:lumMod val="75000"/>
                  </a:schemeClr>
                </a:solidFill>
                <a:latin typeface="Georgia" panose="02040502050405020303" pitchFamily="18" charset="0"/>
              </a:rPr>
              <a:t>Active and Pending Grants (4/18/2023)</a:t>
            </a:r>
          </a:p>
        </p:txBody>
      </p:sp>
      <p:sp>
        <p:nvSpPr>
          <p:cNvPr id="28" name="Rectangle 27">
            <a:extLst>
              <a:ext uri="{FF2B5EF4-FFF2-40B4-BE49-F238E27FC236}">
                <a16:creationId xmlns:a16="http://schemas.microsoft.com/office/drawing/2014/main" id="{A4115830-B2AE-8271-C543-3B5598E141F8}"/>
              </a:ext>
            </a:extLst>
          </p:cNvPr>
          <p:cNvSpPr/>
          <p:nvPr/>
        </p:nvSpPr>
        <p:spPr>
          <a:xfrm>
            <a:off x="4018547" y="781227"/>
            <a:ext cx="10439400" cy="45719"/>
          </a:xfrm>
          <a:prstGeom prst="rect">
            <a:avLst/>
          </a:prstGeom>
          <a:solidFill>
            <a:schemeClr val="tx2">
              <a:lumMod val="5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Chart 29">
            <a:extLst>
              <a:ext uri="{FF2B5EF4-FFF2-40B4-BE49-F238E27FC236}">
                <a16:creationId xmlns:a16="http://schemas.microsoft.com/office/drawing/2014/main" id="{8200AE71-1900-C0DC-F499-2B9FAF9DCCFD}"/>
              </a:ext>
            </a:extLst>
          </p:cNvPr>
          <p:cNvGraphicFramePr/>
          <p:nvPr>
            <p:extLst>
              <p:ext uri="{D42A27DB-BD31-4B8C-83A1-F6EECF244321}">
                <p14:modId xmlns:p14="http://schemas.microsoft.com/office/powerpoint/2010/main" val="2762091418"/>
              </p:ext>
            </p:extLst>
          </p:nvPr>
        </p:nvGraphicFramePr>
        <p:xfrm>
          <a:off x="11406748" y="1179228"/>
          <a:ext cx="5557957" cy="43641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1" name="Diagram 30">
            <a:extLst>
              <a:ext uri="{FF2B5EF4-FFF2-40B4-BE49-F238E27FC236}">
                <a16:creationId xmlns:a16="http://schemas.microsoft.com/office/drawing/2014/main" id="{1206FF3D-1C01-1160-110E-61E6B5FF79A4}"/>
              </a:ext>
            </a:extLst>
          </p:cNvPr>
          <p:cNvGraphicFramePr/>
          <p:nvPr>
            <p:extLst>
              <p:ext uri="{D42A27DB-BD31-4B8C-83A1-F6EECF244321}">
                <p14:modId xmlns:p14="http://schemas.microsoft.com/office/powerpoint/2010/main" val="2836303939"/>
              </p:ext>
            </p:extLst>
          </p:nvPr>
        </p:nvGraphicFramePr>
        <p:xfrm>
          <a:off x="4525769" y="1287792"/>
          <a:ext cx="4713169" cy="82109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2" name="Left Brace 31">
            <a:extLst>
              <a:ext uri="{FF2B5EF4-FFF2-40B4-BE49-F238E27FC236}">
                <a16:creationId xmlns:a16="http://schemas.microsoft.com/office/drawing/2014/main" id="{507D478F-3C66-ECE2-DF8F-44BF6F348A06}"/>
              </a:ext>
            </a:extLst>
          </p:cNvPr>
          <p:cNvSpPr/>
          <p:nvPr/>
        </p:nvSpPr>
        <p:spPr>
          <a:xfrm>
            <a:off x="9598557" y="1607313"/>
            <a:ext cx="1172775" cy="7571922"/>
          </a:xfrm>
          <a:prstGeom prst="leftBrace">
            <a:avLst>
              <a:gd name="adj1" fmla="val 8333"/>
              <a:gd name="adj2" fmla="val 50341"/>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0">
                <a:solidFill>
                  <a:schemeClr val="accent1">
                    <a:lumMod val="50000"/>
                  </a:schemeClr>
                </a:solidFill>
              </a:ln>
              <a:effectLst>
                <a:outerShdw blurRad="38100" dist="19050" dir="2700000" algn="tl" rotWithShape="0">
                  <a:schemeClr val="dk1">
                    <a:alpha val="40000"/>
                  </a:schemeClr>
                </a:outerShdw>
              </a:effectLst>
            </a:endParaRPr>
          </a:p>
        </p:txBody>
      </p:sp>
      <p:sp>
        <p:nvSpPr>
          <p:cNvPr id="33" name="TextBox 32">
            <a:extLst>
              <a:ext uri="{FF2B5EF4-FFF2-40B4-BE49-F238E27FC236}">
                <a16:creationId xmlns:a16="http://schemas.microsoft.com/office/drawing/2014/main" id="{C1AD75FF-A012-AB3E-C145-4072E1A27A4F}"/>
              </a:ext>
            </a:extLst>
          </p:cNvPr>
          <p:cNvSpPr txBox="1"/>
          <p:nvPr/>
        </p:nvSpPr>
        <p:spPr>
          <a:xfrm>
            <a:off x="4481687" y="9565564"/>
            <a:ext cx="5943600" cy="261610"/>
          </a:xfrm>
          <a:prstGeom prst="rect">
            <a:avLst/>
          </a:prstGeom>
          <a:noFill/>
        </p:spPr>
        <p:txBody>
          <a:bodyPr wrap="square" rtlCol="0">
            <a:spAutoFit/>
          </a:bodyPr>
          <a:lstStyle/>
          <a:p>
            <a:r>
              <a:rPr lang="en-US" sz="1100" b="1" i="1" dirty="0"/>
              <a:t>Note: </a:t>
            </a:r>
            <a:r>
              <a:rPr lang="en-US" sz="1100" i="1" dirty="0"/>
              <a:t>Grant Funds represents total active awarded funds that may cover multiple fiscal years.</a:t>
            </a:r>
          </a:p>
        </p:txBody>
      </p:sp>
      <p:graphicFrame>
        <p:nvGraphicFramePr>
          <p:cNvPr id="34" name="Table 26">
            <a:extLst>
              <a:ext uri="{FF2B5EF4-FFF2-40B4-BE49-F238E27FC236}">
                <a16:creationId xmlns:a16="http://schemas.microsoft.com/office/drawing/2014/main" id="{254241A9-B15C-156D-04B2-D37E2E1DE79A}"/>
              </a:ext>
            </a:extLst>
          </p:cNvPr>
          <p:cNvGraphicFramePr>
            <a:graphicFrameLocks noGrp="1"/>
          </p:cNvGraphicFramePr>
          <p:nvPr>
            <p:extLst>
              <p:ext uri="{D42A27DB-BD31-4B8C-83A1-F6EECF244321}">
                <p14:modId xmlns:p14="http://schemas.microsoft.com/office/powerpoint/2010/main" val="2230184560"/>
              </p:ext>
            </p:extLst>
          </p:nvPr>
        </p:nvGraphicFramePr>
        <p:xfrm>
          <a:off x="10956630" y="5063349"/>
          <a:ext cx="6232357" cy="1767840"/>
        </p:xfrm>
        <a:graphic>
          <a:graphicData uri="http://schemas.openxmlformats.org/drawingml/2006/table">
            <a:tbl>
              <a:tblPr firstRow="1" bandRow="1">
                <a:tableStyleId>{5C22544A-7EE6-4342-B048-85BDC9FD1C3A}</a:tableStyleId>
              </a:tblPr>
              <a:tblGrid>
                <a:gridCol w="2346158">
                  <a:extLst>
                    <a:ext uri="{9D8B030D-6E8A-4147-A177-3AD203B41FA5}">
                      <a16:colId xmlns:a16="http://schemas.microsoft.com/office/drawing/2014/main" val="2987344045"/>
                    </a:ext>
                  </a:extLst>
                </a:gridCol>
                <a:gridCol w="1672071">
                  <a:extLst>
                    <a:ext uri="{9D8B030D-6E8A-4147-A177-3AD203B41FA5}">
                      <a16:colId xmlns:a16="http://schemas.microsoft.com/office/drawing/2014/main" val="3132098102"/>
                    </a:ext>
                  </a:extLst>
                </a:gridCol>
                <a:gridCol w="2214128">
                  <a:extLst>
                    <a:ext uri="{9D8B030D-6E8A-4147-A177-3AD203B41FA5}">
                      <a16:colId xmlns:a16="http://schemas.microsoft.com/office/drawing/2014/main" val="2258632278"/>
                    </a:ext>
                  </a:extLst>
                </a:gridCol>
              </a:tblGrid>
              <a:tr h="0">
                <a:tc>
                  <a:txBody>
                    <a:bodyPr/>
                    <a:lstStyle/>
                    <a:p>
                      <a:pPr algn="ctr"/>
                      <a:r>
                        <a:rPr lang="en-US" sz="2000" dirty="0">
                          <a:latin typeface="Georgia" panose="02040502050405020303" pitchFamily="18" charset="0"/>
                        </a:rPr>
                        <a:t>AMOUNT</a:t>
                      </a:r>
                    </a:p>
                  </a:txBody>
                  <a:tcPr anchor="ctr"/>
                </a:tc>
                <a:tc>
                  <a:txBody>
                    <a:bodyPr/>
                    <a:lstStyle/>
                    <a:p>
                      <a:pPr algn="ctr"/>
                      <a:r>
                        <a:rPr lang="en-US" sz="2000" dirty="0">
                          <a:latin typeface="Georgia" panose="02040502050405020303" pitchFamily="18" charset="0"/>
                        </a:rPr>
                        <a:t>SOURCE</a:t>
                      </a:r>
                    </a:p>
                  </a:txBody>
                  <a:tcPr anchor="ctr"/>
                </a:tc>
                <a:tc>
                  <a:txBody>
                    <a:bodyPr/>
                    <a:lstStyle/>
                    <a:p>
                      <a:pPr algn="ctr"/>
                      <a:r>
                        <a:rPr lang="en-US" sz="2000" dirty="0">
                          <a:latin typeface="Georgia" panose="02040502050405020303" pitchFamily="18" charset="0"/>
                        </a:rPr>
                        <a:t># of GRANTS</a:t>
                      </a:r>
                    </a:p>
                  </a:txBody>
                  <a:tcPr anchor="ctr"/>
                </a:tc>
                <a:extLst>
                  <a:ext uri="{0D108BD9-81ED-4DB2-BD59-A6C34878D82A}">
                    <a16:rowId xmlns:a16="http://schemas.microsoft.com/office/drawing/2014/main" val="3908792829"/>
                  </a:ext>
                </a:extLst>
              </a:tr>
              <a:tr h="370840">
                <a:tc>
                  <a:txBody>
                    <a:bodyPr/>
                    <a:lstStyle/>
                    <a:p>
                      <a:pPr algn="ctr"/>
                      <a:r>
                        <a:rPr lang="en-US" sz="2400" dirty="0">
                          <a:latin typeface="Times New Roman" panose="02020603050405020304" pitchFamily="18" charset="0"/>
                          <a:cs typeface="Times New Roman" panose="02020603050405020304" pitchFamily="18" charset="0"/>
                        </a:rPr>
                        <a:t>$61.07 M </a:t>
                      </a:r>
                    </a:p>
                  </a:txBody>
                  <a:tcPr/>
                </a:tc>
                <a:tc>
                  <a:txBody>
                    <a:bodyPr/>
                    <a:lstStyle/>
                    <a:p>
                      <a:pPr algn="ctr"/>
                      <a:r>
                        <a:rPr lang="en-US" sz="2400" dirty="0">
                          <a:latin typeface="Times New Roman" panose="02020603050405020304" pitchFamily="18" charset="0"/>
                          <a:cs typeface="Times New Roman" panose="02020603050405020304" pitchFamily="18" charset="0"/>
                        </a:rPr>
                        <a:t>Federal </a:t>
                      </a:r>
                    </a:p>
                  </a:txBody>
                  <a:tcPr/>
                </a:tc>
                <a:tc>
                  <a:txBody>
                    <a:bodyPr/>
                    <a:lstStyle/>
                    <a:p>
                      <a:pPr algn="ctr"/>
                      <a:r>
                        <a:rPr lang="en-US" sz="2400" dirty="0">
                          <a:latin typeface="Times New Roman" panose="02020603050405020304" pitchFamily="18" charset="0"/>
                          <a:cs typeface="Times New Roman" panose="02020603050405020304" pitchFamily="18" charset="0"/>
                        </a:rPr>
                        <a:t>33</a:t>
                      </a:r>
                    </a:p>
                  </a:txBody>
                  <a:tcPr/>
                </a:tc>
                <a:extLst>
                  <a:ext uri="{0D108BD9-81ED-4DB2-BD59-A6C34878D82A}">
                    <a16:rowId xmlns:a16="http://schemas.microsoft.com/office/drawing/2014/main" val="2650508107"/>
                  </a:ext>
                </a:extLst>
              </a:tr>
              <a:tr h="120466">
                <a:tc>
                  <a:txBody>
                    <a:bodyPr/>
                    <a:lstStyle/>
                    <a:p>
                      <a:pPr algn="ctr"/>
                      <a:r>
                        <a:rPr lang="en-US" sz="2400" dirty="0">
                          <a:latin typeface="Times New Roman" panose="02020603050405020304" pitchFamily="18" charset="0"/>
                          <a:cs typeface="Times New Roman" panose="02020603050405020304" pitchFamily="18" charset="0"/>
                        </a:rPr>
                        <a:t> $9.60 M </a:t>
                      </a:r>
                    </a:p>
                  </a:txBody>
                  <a:tcPr/>
                </a:tc>
                <a:tc>
                  <a:txBody>
                    <a:bodyPr/>
                    <a:lstStyle/>
                    <a:p>
                      <a:pPr algn="ctr"/>
                      <a:r>
                        <a:rPr lang="en-US" sz="2400" dirty="0">
                          <a:latin typeface="Times New Roman" panose="02020603050405020304" pitchFamily="18" charset="0"/>
                          <a:cs typeface="Times New Roman" panose="02020603050405020304" pitchFamily="18" charset="0"/>
                        </a:rPr>
                        <a:t>State </a:t>
                      </a:r>
                    </a:p>
                  </a:txBody>
                  <a:tcPr/>
                </a:tc>
                <a:tc>
                  <a:txBody>
                    <a:bodyPr/>
                    <a:lstStyle/>
                    <a:p>
                      <a:pPr algn="ctr"/>
                      <a:r>
                        <a:rPr lang="en-US" sz="2400" dirty="0">
                          <a:latin typeface="Times New Roman" panose="02020603050405020304" pitchFamily="18" charset="0"/>
                          <a:cs typeface="Times New Roman" panose="02020603050405020304" pitchFamily="18" charset="0"/>
                        </a:rPr>
                        <a:t>17</a:t>
                      </a:r>
                    </a:p>
                  </a:txBody>
                  <a:tcPr/>
                </a:tc>
                <a:extLst>
                  <a:ext uri="{0D108BD9-81ED-4DB2-BD59-A6C34878D82A}">
                    <a16:rowId xmlns:a16="http://schemas.microsoft.com/office/drawing/2014/main" val="4024433214"/>
                  </a:ext>
                </a:extLst>
              </a:tr>
              <a:tr h="370840">
                <a:tc>
                  <a:txBody>
                    <a:bodyPr/>
                    <a:lstStyle/>
                    <a:p>
                      <a:pPr marL="0" algn="ctr" defTabSz="914400" rtl="0" eaLnBrk="1" latinLnBrk="0" hangingPunct="1"/>
                      <a:r>
                        <a:rPr lang="en-US" sz="2400" b="1" kern="1200" dirty="0">
                          <a:solidFill>
                            <a:schemeClr val="dk1"/>
                          </a:solidFill>
                          <a:latin typeface="Times New Roman" panose="02020603050405020304" pitchFamily="18" charset="0"/>
                          <a:ea typeface="+mn-ea"/>
                          <a:cs typeface="Times New Roman" panose="02020603050405020304" pitchFamily="18" charset="0"/>
                        </a:rPr>
                        <a:t>$70.67 M</a:t>
                      </a:r>
                    </a:p>
                  </a:txBody>
                  <a:tcPr/>
                </a:tc>
                <a:tc>
                  <a:txBody>
                    <a:bodyPr/>
                    <a:lstStyle/>
                    <a:p>
                      <a:pPr marL="0" algn="ctr" defTabSz="914400" rtl="0" eaLnBrk="1" latinLnBrk="0" hangingPunct="1"/>
                      <a:endParaRPr lang="en-US" sz="2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sz="2400" b="1" kern="1200" dirty="0">
                          <a:solidFill>
                            <a:schemeClr val="dk1"/>
                          </a:solidFill>
                          <a:latin typeface="Times New Roman" panose="02020603050405020304" pitchFamily="18" charset="0"/>
                          <a:ea typeface="+mn-ea"/>
                          <a:cs typeface="Times New Roman" panose="02020603050405020304" pitchFamily="18" charset="0"/>
                        </a:rPr>
                        <a:t>50</a:t>
                      </a:r>
                    </a:p>
                  </a:txBody>
                  <a:tcPr/>
                </a:tc>
                <a:extLst>
                  <a:ext uri="{0D108BD9-81ED-4DB2-BD59-A6C34878D82A}">
                    <a16:rowId xmlns:a16="http://schemas.microsoft.com/office/drawing/2014/main" val="2527936271"/>
                  </a:ext>
                </a:extLst>
              </a:tr>
            </a:tbl>
          </a:graphicData>
        </a:graphic>
      </p:graphicFrame>
      <p:sp>
        <p:nvSpPr>
          <p:cNvPr id="35" name="TextBox 34">
            <a:extLst>
              <a:ext uri="{FF2B5EF4-FFF2-40B4-BE49-F238E27FC236}">
                <a16:creationId xmlns:a16="http://schemas.microsoft.com/office/drawing/2014/main" id="{1BFF9325-78E0-64AD-0FF9-1CD9630EBBD9}"/>
              </a:ext>
            </a:extLst>
          </p:cNvPr>
          <p:cNvSpPr txBox="1"/>
          <p:nvPr/>
        </p:nvSpPr>
        <p:spPr>
          <a:xfrm>
            <a:off x="10973195" y="7167488"/>
            <a:ext cx="6480296" cy="1384995"/>
          </a:xfrm>
          <a:prstGeom prst="rect">
            <a:avLst/>
          </a:prstGeom>
          <a:noFill/>
        </p:spPr>
        <p:txBody>
          <a:bodyPr wrap="square" rtlCol="0">
            <a:spAutoFit/>
          </a:bodyPr>
          <a:lstStyle/>
          <a:p>
            <a:r>
              <a:rPr lang="en-US" sz="2800" b="1" u="sng" dirty="0">
                <a:solidFill>
                  <a:schemeClr val="tx2">
                    <a:lumMod val="75000"/>
                  </a:schemeClr>
                </a:solidFill>
                <a:latin typeface="Georgia" panose="02040502050405020303" pitchFamily="18" charset="0"/>
              </a:rPr>
              <a:t>Active Grants</a:t>
            </a:r>
            <a:r>
              <a:rPr lang="en-US" sz="2800" b="1" dirty="0">
                <a:solidFill>
                  <a:schemeClr val="tx2">
                    <a:lumMod val="75000"/>
                  </a:schemeClr>
                </a:solidFill>
                <a:latin typeface="Georgia" panose="02040502050405020303" pitchFamily="18" charset="0"/>
              </a:rPr>
              <a:t>			50</a:t>
            </a:r>
          </a:p>
          <a:p>
            <a:r>
              <a:rPr lang="en-US" sz="2800" b="1" u="sng" dirty="0">
                <a:solidFill>
                  <a:schemeClr val="tx2">
                    <a:lumMod val="75000"/>
                  </a:schemeClr>
                </a:solidFill>
                <a:latin typeface="Georgia" panose="02040502050405020303" pitchFamily="18" charset="0"/>
              </a:rPr>
              <a:t>Pending Applications</a:t>
            </a:r>
            <a:r>
              <a:rPr lang="en-US" sz="2800" b="1" dirty="0">
                <a:solidFill>
                  <a:schemeClr val="tx2">
                    <a:lumMod val="75000"/>
                  </a:schemeClr>
                </a:solidFill>
                <a:latin typeface="Georgia" panose="02040502050405020303" pitchFamily="18" charset="0"/>
              </a:rPr>
              <a:t>	22</a:t>
            </a:r>
          </a:p>
          <a:p>
            <a:r>
              <a:rPr lang="en-US" sz="2800" b="1" u="sng" dirty="0">
                <a:solidFill>
                  <a:schemeClr val="tx2">
                    <a:lumMod val="75000"/>
                  </a:schemeClr>
                </a:solidFill>
                <a:latin typeface="Georgia" panose="02040502050405020303" pitchFamily="18" charset="0"/>
              </a:rPr>
              <a:t>Pending Amount</a:t>
            </a:r>
            <a:r>
              <a:rPr lang="en-US" sz="2800" b="1" dirty="0">
                <a:solidFill>
                  <a:schemeClr val="tx2">
                    <a:lumMod val="75000"/>
                  </a:schemeClr>
                </a:solidFill>
                <a:latin typeface="Georgia" panose="02040502050405020303" pitchFamily="18" charset="0"/>
              </a:rPr>
              <a:t>		$12.5M</a:t>
            </a:r>
            <a:endParaRPr lang="en-US" sz="2800" b="1" u="sng" dirty="0">
              <a:solidFill>
                <a:schemeClr val="tx2">
                  <a:lumMod val="75000"/>
                </a:schemeClr>
              </a:solidFill>
              <a:latin typeface="Georgia" panose="02040502050405020303" pitchFamily="18" charset="0"/>
            </a:endParaRPr>
          </a:p>
        </p:txBody>
      </p:sp>
      <p:pic>
        <p:nvPicPr>
          <p:cNvPr id="3" name="Picture 2">
            <a:extLst>
              <a:ext uri="{FF2B5EF4-FFF2-40B4-BE49-F238E27FC236}">
                <a16:creationId xmlns:a16="http://schemas.microsoft.com/office/drawing/2014/main" id="{4551D629-3BA8-6B58-CF6E-0BB688EE72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235249" y="130175"/>
            <a:ext cx="1786317" cy="1761307"/>
          </a:xfrm>
          <a:prstGeom prst="rect">
            <a:avLst/>
          </a:prstGeom>
        </p:spPr>
      </p:pic>
    </p:spTree>
    <p:extLst>
      <p:ext uri="{BB962C8B-B14F-4D97-AF65-F5344CB8AC3E}">
        <p14:creationId xmlns:p14="http://schemas.microsoft.com/office/powerpoint/2010/main" val="3734884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2159</TotalTime>
  <Words>3570</Words>
  <Application>Microsoft Office PowerPoint</Application>
  <PresentationFormat>Custom</PresentationFormat>
  <Paragraphs>469</Paragraphs>
  <Slides>33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Georgia</vt:lpstr>
      <vt:lpstr>Times New Roman</vt:lpstr>
      <vt:lpstr>Arial</vt:lpstr>
      <vt:lpstr>Georgia Pro</vt:lpstr>
      <vt:lpstr>Wingdings</vt:lpstr>
      <vt:lpstr>Calibri</vt:lpstr>
      <vt:lpstr>Inter</vt:lpstr>
      <vt:lpstr>Arimo Bold</vt:lpstr>
      <vt:lpstr>Clear Sans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Safety Meeting-Kamin-HPD Grants Unit</dc:title>
  <dc:creator>Lytle, Courtney</dc:creator>
  <cp:lastModifiedBy>ODat, Sonja D.</cp:lastModifiedBy>
  <cp:revision>39</cp:revision>
  <dcterms:created xsi:type="dcterms:W3CDTF">2006-08-16T00:00:00Z</dcterms:created>
  <dcterms:modified xsi:type="dcterms:W3CDTF">2023-04-19T17:43:23Z</dcterms:modified>
  <dc:identifier>DAFf_5Jgr_Q</dc:identifier>
</cp:coreProperties>
</file>