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9" r:id="rId3"/>
    <p:sldId id="270" r:id="rId4"/>
    <p:sldId id="271" r:id="rId5"/>
    <p:sldId id="272" r:id="rId6"/>
    <p:sldId id="385" r:id="rId7"/>
    <p:sldId id="273" r:id="rId8"/>
    <p:sldId id="274" r:id="rId9"/>
    <p:sldId id="383" r:id="rId10"/>
    <p:sldId id="275" r:id="rId11"/>
    <p:sldId id="379" r:id="rId12"/>
    <p:sldId id="381" r:id="rId13"/>
    <p:sldId id="380" r:id="rId14"/>
    <p:sldId id="3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D82C5-266A-4DAD-8675-7380B79B0767}" v="3" dt="2023-06-14T19:33:45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77463" autoAdjust="0"/>
  </p:normalViewPr>
  <p:slideViewPr>
    <p:cSldViewPr snapToGrid="0">
      <p:cViewPr varScale="1">
        <p:scale>
          <a:sx n="101" d="100"/>
          <a:sy n="101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83D1-23DA-4CDD-980C-7162D4E3E579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EE91D-ACBE-477B-A991-494AA37D7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Thanks to the Mayor, council, Fire Chief, and city partners in public safety..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Frequency of complex incidents (hurricanes, floods, tornadoes, protests, special events, and other incidents requiring a multi-agency, multi-disciplinary response).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Order of presentation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Historical comparison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Current resource upgrades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Beta testing of draft plans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Planning/preparedness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Response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Post-response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1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Command and General Staff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Logistics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Operations (USAR, E. Resp.)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Bifurcation of response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Emergency response (911 calls)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2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areas as Complex Incidents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what this does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Slicing the pie (as shown in the picture)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3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Rescue/evacuation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Lily pads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Reception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Areas of last resort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9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excess of $6 million has been generously donated by the Firefighters Foundation </a:t>
            </a:r>
            <a:r>
              <a:rPr lang="en-US"/>
              <a:t>of Houston.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additional units received  since 2017 are new.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existing equipment that wasn’t replaced has been refurbished to current standards.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Partnership with PWE: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10 dump trucks converted for high-water use assigned to HFD (entered in CAD).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25 dump trucks converted for high-water use assigned to HFD (entered in CAD).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Technical rescue team receiving formal swift water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140 personnel receiving formal swift water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SAW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personnel assigned to stations with water assets have and continue receiving biannual training in response to water-related incidents.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IMT and DOC purpose and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IST purpose and capabilities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Wide-area search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Technology – smart phones, software upgrades, </a:t>
            </a:r>
            <a:r>
              <a:rPr lang="en-US" dirty="0" err="1"/>
              <a:t>gps</a:t>
            </a:r>
            <a:r>
              <a:rPr lang="en-US" dirty="0"/>
              <a:t>-enabled radios, Mobile Command Vehicle 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Equipment – wide area search kits, gas kits,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0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Effective response to no notice incidents requires detailed preparedness, clear sequential planning, and extensive coordination with partners.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True beta test of resources, planning, and training.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Initial response less than four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OEC recognized complex incident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IST less than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3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 forecast accuracy.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Coordinate, collaborate, communicate with city partners.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Maintain situational awareness.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Assist partner agencies in mitigating hazards.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Participate in common messaging.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Logistics assessments: FIN, SPD for spending and procurement.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city and department policies.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Food and water supply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 least five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Medicine supply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Enough medicine for at least one week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Basic first aid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Emergency power 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Flashlights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Batteries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Portable phone chargers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Generator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Safety and personal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Important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Pet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Vehicles fueled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4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Confidence level of forecast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Effects felt before landfall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Impact to the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Benefits of multi-agency planning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Objectives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Tactics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Resources (HWVs and boats available in the metro area)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Incident priorities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Life safety (rescue, evacuation)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Incident stabilization (recon, fire suppression, gas leaks, evacuation)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Property conservation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Societal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4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Unified Command – “The Big Picture”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EE91D-ACBE-477B-A991-494AA37D7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75E6-8C71-4857-9B3F-548E88AAE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8A88D-06D3-496D-813B-63DB81BD1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6EE9C-EF2C-4719-B03E-D1FCCAAE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CB98-E569-43F7-BA3B-D6BCA1C913A4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1A88-49B4-4C9C-9F50-2F821419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B85B-7A6F-4BF2-B76C-69B023B9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4A54-0FA0-444D-97EC-F209102F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1E4E2-3174-4AEC-8F79-4EA71820E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24399-24A5-4BEB-936B-03A560B8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37B9-5664-4CE8-82ED-8C0B9F0BBF24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A5B4-179C-48E1-A393-0E197FB6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AC33-3648-4CB3-A07F-209B435D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D95F7-EC0A-4B0E-A1AC-C7DFD68D5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DB484-7460-44E2-A8E9-669FC4E22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531A6-8A86-4ACE-9015-31837F35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D97B-D6E5-4552-92E1-5A8901E4A144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492B4-589D-4D13-8193-A148A6C1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EAEAC-DAEA-4139-8C91-4AB5D86C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7CDC45-DF3C-4D32-A736-40C1B4753C7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5E21F-C60C-4C81-AECC-84EF370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6CC-51E2-4627-8B30-AD33C41EE98E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3646A-729A-4F88-9DD2-E7EC4D0E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AE6BF-C400-401E-9E6D-D5910FB9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2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1034-AFEE-4B77-B9D6-CD6685D3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DCA2-4272-4F7B-B1BC-730963C0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1986-22AD-4BCD-A2BE-3F1CA1B1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15E-10AC-4AD8-B3F0-88B03583AC9D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48A-A6C1-4D6E-A036-63459160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815E5-B437-40FE-B3B5-518517E5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C0B4-9B5E-4F29-9AA9-3FD3FEE6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EDF64-36C4-49D1-91C8-F41C12623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41EF-C2B2-45E8-BE93-FD652205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8E3-C577-45BE-8699-56822BA95A4B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7AB6C-AFC9-4794-BF7F-FF18F301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35D15-C2D0-4521-ADCF-CFD10A5D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9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6679-B658-4C75-8783-2EF0D8BF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7CC2A-D9DB-48FA-8960-94802BD2F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0975C-31C6-4A65-BD93-B04C889CD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116DC-2045-46A4-AAEA-BCA1FC25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7890-9A38-4A90-AF89-D432DC47A89B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E1A5-712A-4012-B979-0F5DA289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E6DBC-B3E2-428E-BE53-1673D19C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D41B-9D76-4258-A1B5-1E253D78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C7FB8-E422-41D8-B1BA-2BDD3F89F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BCFFB-8846-45E4-80CD-35952C40B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5EA62-E9FC-46C7-8700-796CB1105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B272B-09CF-49CB-93B2-135F3FE36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DB35A-2441-458F-9205-38360339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B49C-8A87-4B0F-848C-5FC42154939D}" type="datetime1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A5A88-D80A-4168-B570-8C562E18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90317-2494-4FC5-AAB9-BFB2403F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2877-EB3B-4DBB-AD80-38BBD172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C0F23-8B10-47FB-9137-5573CCCB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92A9-8F54-44C6-835B-2778A8CBE0EB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019A0-5535-481D-BC74-B0689D8C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21177-A301-4DF1-BA9B-5E5346A2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9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3D5E4-19BA-455B-AB87-951ABE38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56C3-6AF0-4D4E-9F6F-E2EC348E0DD4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74286-D4C4-4E44-83A0-68F4CEE7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10EBA-0279-4738-9F35-A09E4CD3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2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519D-27C6-417B-BE58-2E975D8F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8F40-CE4F-47C5-BF4D-B27A6C2F5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D553D-B3C5-4E95-9478-7BB59407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476B2-972F-4875-858A-8C97BF05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151C-1226-42CD-9098-2ADD26FAC50F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D00ED-8615-44FB-A3FE-2418ABD9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E577E-DD82-4B61-A387-5E2AF862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EEAC-90AF-4B36-9B06-ED0A9B4E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D4EC4-823E-4E85-BEA7-782BC76E7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5D270-1907-4637-AFB3-C53D6D90B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2885C-7CE9-4957-9469-0CF4811D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144-34E1-4AE8-8AEC-211B203179BD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D3892-C143-4ED8-A9F6-0F4733C0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EA97E-643B-4CCB-B136-91E2DD69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E38CF-19FB-469B-B9DE-5A5EE315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22BBB-1919-4484-A78F-C4CF2399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187F3-B0B8-4D47-BDA6-B375968BF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7145-1753-4E5F-8041-E50FEE28B0F5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91935-C4FC-480A-B19D-03F6DAFD7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236F-D06A-4873-9B80-0B987FD2B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573C-DA37-4173-8D56-1F7EC1E9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1544C-CE7B-4A0A-8D53-B53415F6A1F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944" cy="685799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18132-3B66-C087-DDC2-D14D2FCA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4F42-35AA-4096-CB15-0570E2CC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HFD Department Operations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6044-13A3-9D40-7EA7-9D34096ED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24-hour operations</a:t>
            </a:r>
          </a:p>
          <a:p>
            <a:r>
              <a:rPr lang="en-US" dirty="0"/>
              <a:t>Command and General Staff</a:t>
            </a:r>
          </a:p>
          <a:p>
            <a:r>
              <a:rPr lang="en-US" dirty="0"/>
              <a:t>Citywide emergency response management</a:t>
            </a:r>
          </a:p>
          <a:p>
            <a:r>
              <a:rPr lang="en-US" dirty="0"/>
              <a:t>USAR response</a:t>
            </a:r>
          </a:p>
        </p:txBody>
      </p:sp>
      <p:pic>
        <p:nvPicPr>
          <p:cNvPr id="6" name="Content Placeholder 5" descr="A person giving a presentation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4D690291-9AD2-055A-5DAE-6D773B6EF1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5624"/>
            <a:ext cx="580371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6E0A9-74A8-5109-AC83-9A9BE41B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B0491B-3F03-414F-873F-CB46CD3A5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800" y="997527"/>
            <a:ext cx="6844380" cy="5666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EE6A8-3B23-4888-B87C-24A70592D705}"/>
              </a:ext>
            </a:extLst>
          </p:cNvPr>
          <p:cNvSpPr txBox="1"/>
          <p:nvPr/>
        </p:nvSpPr>
        <p:spPr>
          <a:xfrm>
            <a:off x="2991482" y="360726"/>
            <a:ext cx="620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Wide-Area Search and Rescue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5A4B2-303E-4865-8825-95042A7B2A04}"/>
              </a:ext>
            </a:extLst>
          </p:cNvPr>
          <p:cNvSpPr/>
          <p:nvPr/>
        </p:nvSpPr>
        <p:spPr>
          <a:xfrm>
            <a:off x="3858937" y="1694576"/>
            <a:ext cx="4471332" cy="43035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6F812-6A75-4A42-B3B5-63A414E322CD}"/>
              </a:ext>
            </a:extLst>
          </p:cNvPr>
          <p:cNvCxnSpPr/>
          <p:nvPr/>
        </p:nvCxnSpPr>
        <p:spPr>
          <a:xfrm>
            <a:off x="5251508" y="1694576"/>
            <a:ext cx="0" cy="430355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9DFEEE-478D-4575-A47F-C5AB802D6C86}"/>
              </a:ext>
            </a:extLst>
          </p:cNvPr>
          <p:cNvCxnSpPr>
            <a:cxnSpLocks/>
          </p:cNvCxnSpPr>
          <p:nvPr/>
        </p:nvCxnSpPr>
        <p:spPr>
          <a:xfrm>
            <a:off x="6853806" y="1694576"/>
            <a:ext cx="0" cy="43035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403D30-27C8-460F-AD1D-0C60D7E44B29}"/>
              </a:ext>
            </a:extLst>
          </p:cNvPr>
          <p:cNvCxnSpPr/>
          <p:nvPr/>
        </p:nvCxnSpPr>
        <p:spPr>
          <a:xfrm>
            <a:off x="3858937" y="3061982"/>
            <a:ext cx="4471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BA8AD29-0A91-460D-9E00-5C07F8234814}"/>
              </a:ext>
            </a:extLst>
          </p:cNvPr>
          <p:cNvCxnSpPr/>
          <p:nvPr/>
        </p:nvCxnSpPr>
        <p:spPr>
          <a:xfrm>
            <a:off x="3858937" y="4647501"/>
            <a:ext cx="44713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46CA1A-8B4C-4C8C-B9D4-A7CFF3681FDD}"/>
              </a:ext>
            </a:extLst>
          </p:cNvPr>
          <p:cNvSpPr txBox="1"/>
          <p:nvPr/>
        </p:nvSpPr>
        <p:spPr>
          <a:xfrm>
            <a:off x="4381262" y="2130811"/>
            <a:ext cx="57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5E8E53-C701-4EFB-B611-DD744838DB46}"/>
              </a:ext>
            </a:extLst>
          </p:cNvPr>
          <p:cNvSpPr txBox="1"/>
          <p:nvPr/>
        </p:nvSpPr>
        <p:spPr>
          <a:xfrm>
            <a:off x="5898075" y="211552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71ECA-03DD-4F7C-8801-9F63A8ECC920}"/>
              </a:ext>
            </a:extLst>
          </p:cNvPr>
          <p:cNvSpPr txBox="1"/>
          <p:nvPr/>
        </p:nvSpPr>
        <p:spPr>
          <a:xfrm>
            <a:off x="7395510" y="21308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2B8EA4-8DD9-469B-9966-6FF5D8EF0E8C}"/>
              </a:ext>
            </a:extLst>
          </p:cNvPr>
          <p:cNvSpPr txBox="1"/>
          <p:nvPr/>
        </p:nvSpPr>
        <p:spPr>
          <a:xfrm>
            <a:off x="4490321" y="3408379"/>
            <a:ext cx="35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C25640-446F-4DDF-8C36-C2E1F20161A8}"/>
              </a:ext>
            </a:extLst>
          </p:cNvPr>
          <p:cNvSpPr txBox="1"/>
          <p:nvPr/>
        </p:nvSpPr>
        <p:spPr>
          <a:xfrm>
            <a:off x="5898075" y="34236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7B579-7D3D-4580-BEAC-5AA97831D334}"/>
              </a:ext>
            </a:extLst>
          </p:cNvPr>
          <p:cNvSpPr txBox="1"/>
          <p:nvPr/>
        </p:nvSpPr>
        <p:spPr>
          <a:xfrm>
            <a:off x="7411066" y="3423668"/>
            <a:ext cx="50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AA98CF-91A6-4732-AE38-2E3984BD5ECB}"/>
              </a:ext>
            </a:extLst>
          </p:cNvPr>
          <p:cNvSpPr txBox="1"/>
          <p:nvPr/>
        </p:nvSpPr>
        <p:spPr>
          <a:xfrm>
            <a:off x="4407651" y="4977049"/>
            <a:ext cx="28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0AB565-3ED3-448C-B342-D19738B72466}"/>
              </a:ext>
            </a:extLst>
          </p:cNvPr>
          <p:cNvSpPr txBox="1"/>
          <p:nvPr/>
        </p:nvSpPr>
        <p:spPr>
          <a:xfrm>
            <a:off x="5845298" y="497704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3685EC-9B45-45FA-A02C-621AEAA26483}"/>
              </a:ext>
            </a:extLst>
          </p:cNvPr>
          <p:cNvSpPr txBox="1"/>
          <p:nvPr/>
        </p:nvSpPr>
        <p:spPr>
          <a:xfrm>
            <a:off x="7411066" y="49728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3423F-FC2D-ABFF-B653-BBDF6DEC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6925-8440-A034-E388-C81BE4D5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HFD Evacuation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09DA-60CF-4A4B-C856-7A6B111DE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Area of dry land</a:t>
            </a:r>
          </a:p>
          <a:p>
            <a:r>
              <a:rPr lang="en-US" dirty="0"/>
              <a:t>Field-level decision</a:t>
            </a:r>
          </a:p>
          <a:p>
            <a:r>
              <a:rPr lang="en-US" dirty="0"/>
              <a:t>HFD/HPD “drop and go”</a:t>
            </a:r>
          </a:p>
          <a:p>
            <a:r>
              <a:rPr lang="en-US" dirty="0"/>
              <a:t>Life safety mitigated</a:t>
            </a:r>
          </a:p>
          <a:p>
            <a:r>
              <a:rPr lang="en-US" dirty="0"/>
              <a:t>HPW/Metro transport to reception centers</a:t>
            </a:r>
          </a:p>
        </p:txBody>
      </p:sp>
      <p:pic>
        <p:nvPicPr>
          <p:cNvPr id="6" name="Content Placeholder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9F9AC77-71DD-C823-B879-3C587E043D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00" y="1825625"/>
            <a:ext cx="6840200" cy="41041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003FB-E230-CA02-CD85-10E3FD69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F8F6-DB22-3EC7-92AB-DAD5CAB4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Societal Restoration</a:t>
            </a:r>
            <a:endParaRPr lang="en-US" b="1" dirty="0"/>
          </a:p>
        </p:txBody>
      </p:sp>
      <p:pic>
        <p:nvPicPr>
          <p:cNvPr id="5" name="Content Placeholder 4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3B6DEAD7-489E-302B-3DFB-FAD0EF737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1427017"/>
            <a:ext cx="8179667" cy="516257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91327-1BD1-45CD-C8D6-9B4A9B1B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24F1-F4D3-A48B-08FD-CEF90B06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Fighters Foundation of Houston </a:t>
            </a:r>
            <a:br>
              <a:rPr 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Donor List</a:t>
            </a:r>
            <a:b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2017-2022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513E-7F17-6F6C-417F-AE168D3D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0"/>
            <a:ext cx="10909300" cy="5362575"/>
          </a:xfrm>
        </p:spPr>
        <p:txBody>
          <a:bodyPr numCol="2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Apache Corporation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AT&amp;T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Chevron Products Company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Cigna Health &amp; Life Insurance Co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CITGO Petroleum Corporation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Exxon Mobil Corporation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Grocery LP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Hilton Americas-Houston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Association of Insurance Agents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BOMA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Fluid Solutions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KBR Charitable Foundation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Koch Companies Public Sector,  LLC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 Management Services LLC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Linebarger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Goggan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Blair &amp; Sampson, LLP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Lion Group, Inc.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Lyondell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Molson Coors Beverage Company LLC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OnStar, Global Emergency Services Out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Silver Eagle Distributors Charitable Fund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Southeast Texas Regional Advisory Council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 Energy Foundation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Ben Roethlisberger Foundation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Benevity Community Impact Fund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TSYS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Union Pacific Foundation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United Airlines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FBD04-440C-CB9B-545C-5357E740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F913-E7B2-9A39-DE82-B5D665EC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Houston Fire Department Flood Water 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84C63-6CD1-FF93-915C-599B67374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Pre-Hurricane Harvey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03084-6C6C-57B2-CF40-39C32EA0B1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Evacuation Boats – 10 (24 years)</a:t>
            </a:r>
          </a:p>
          <a:p>
            <a:r>
              <a:rPr lang="en-US" dirty="0"/>
              <a:t>Jet Skis – 5 (13 years)</a:t>
            </a:r>
          </a:p>
          <a:p>
            <a:r>
              <a:rPr lang="en-US" dirty="0"/>
              <a:t>Rescue Boats – 6 (11 years)</a:t>
            </a:r>
          </a:p>
          <a:p>
            <a:r>
              <a:rPr lang="en-US" dirty="0"/>
              <a:t>High-Water Vehicles – 0</a:t>
            </a:r>
          </a:p>
          <a:p>
            <a:r>
              <a:rPr lang="en-US" dirty="0"/>
              <a:t>High-Water Boosters – 0</a:t>
            </a:r>
          </a:p>
          <a:p>
            <a:r>
              <a:rPr lang="en-US" dirty="0"/>
              <a:t>Prime Movers – 0</a:t>
            </a:r>
          </a:p>
          <a:p>
            <a:r>
              <a:rPr lang="en-US" dirty="0"/>
              <a:t>Evacuation Boats – 10 (24 years)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4C93F-F280-A5A1-11E6-0D09E96F6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 Hurricane Harvey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66FD7-651E-643C-D0C7-62BD5549EF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Evacuation Boats – 2</a:t>
            </a:r>
          </a:p>
          <a:p>
            <a:r>
              <a:rPr lang="en-US" dirty="0"/>
              <a:t>Jet Skis – 9</a:t>
            </a:r>
          </a:p>
          <a:p>
            <a:r>
              <a:rPr lang="en-US" dirty="0"/>
              <a:t>Rescue Boats – 14</a:t>
            </a:r>
          </a:p>
          <a:p>
            <a:r>
              <a:rPr lang="en-US" dirty="0"/>
              <a:t>High-Water Vehicles – 9</a:t>
            </a:r>
          </a:p>
          <a:p>
            <a:r>
              <a:rPr lang="en-US" dirty="0"/>
              <a:t>High-Water Boosters – 8</a:t>
            </a:r>
          </a:p>
          <a:p>
            <a:r>
              <a:rPr lang="en-US" dirty="0"/>
              <a:t>Prime Movers – 10</a:t>
            </a:r>
          </a:p>
          <a:p>
            <a:r>
              <a:rPr lang="en-US" dirty="0"/>
              <a:t>Evacuation Boats – 21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06BE-1340-BB8F-E061-5C0B0B6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8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3B89-8E64-8358-4C58-7E47F211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Houston Fire Department Tactical Deployment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525A-CDF5-683E-564C-996F9422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Technical Rescue Team – 60 personnel</a:t>
            </a:r>
          </a:p>
          <a:p>
            <a:r>
              <a:rPr lang="en-US" dirty="0"/>
              <a:t>Water Strike Team – 80 personnel</a:t>
            </a:r>
          </a:p>
          <a:p>
            <a:r>
              <a:rPr lang="en-US" dirty="0"/>
              <a:t>Wildland Group – 42 personnel</a:t>
            </a:r>
          </a:p>
          <a:p>
            <a:r>
              <a:rPr lang="en-US" dirty="0"/>
              <a:t>Incident Management Team – 112 officers</a:t>
            </a:r>
          </a:p>
          <a:p>
            <a:r>
              <a:rPr lang="en-US" dirty="0"/>
              <a:t>Department Operations Center – 3 to 4 hours nights/weekends</a:t>
            </a:r>
          </a:p>
          <a:p>
            <a:r>
              <a:rPr lang="en-US" dirty="0"/>
              <a:t>Incident Support Team – 1 to 2 hours response time nights/weekends</a:t>
            </a:r>
          </a:p>
          <a:p>
            <a:r>
              <a:rPr lang="en-US" dirty="0"/>
              <a:t>Complex Incident Response Program and Training</a:t>
            </a:r>
          </a:p>
          <a:p>
            <a:r>
              <a:rPr lang="en-US" dirty="0"/>
              <a:t>Wide-Area Search – 1 square mile/hour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2E93A-AC50-9ED9-C17C-23EAF70C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39FA-E58A-4496-502A-614E3C16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Sagemont Tornado Houston, January 24,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6111-C081-086A-A17C-AE448E2BA6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Notice Incident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103k people without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9000 Houstonians impacted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Recon complete within the hour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Operations began immediately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extricated from vehicles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pulled from structural collapse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buildings searched and people accounted for in less than 12 hours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BD1764-BBA4-8DF3-5004-1899C9B1B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821" y="1951055"/>
            <a:ext cx="6265463" cy="3701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DD4E-D537-4939-C38B-AA9EFEB4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E74F-1B95-2569-05EE-E16449C2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HFD Hurricane Preparedness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DB18-4F72-7921-5D9D-57E66E847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120-96 hours: Monitor</a:t>
            </a:r>
          </a:p>
          <a:p>
            <a:r>
              <a:rPr lang="en-US" dirty="0"/>
              <a:t>96-72 hours: Prepare</a:t>
            </a:r>
          </a:p>
          <a:p>
            <a:r>
              <a:rPr lang="en-US" dirty="0"/>
              <a:t>72-60 hours: Plan</a:t>
            </a:r>
          </a:p>
          <a:p>
            <a:r>
              <a:rPr lang="en-US" dirty="0"/>
              <a:t>60-40 hours: Coordinate</a:t>
            </a:r>
          </a:p>
          <a:p>
            <a:r>
              <a:rPr lang="en-US" dirty="0"/>
              <a:t>40-24 hours: Partial Activation</a:t>
            </a:r>
          </a:p>
          <a:p>
            <a:r>
              <a:rPr lang="en-US" dirty="0"/>
              <a:t>24 hours: Full Activation</a:t>
            </a:r>
          </a:p>
          <a:p>
            <a:endParaRPr lang="en-US" dirty="0"/>
          </a:p>
        </p:txBody>
      </p:sp>
      <p:pic>
        <p:nvPicPr>
          <p:cNvPr id="6" name="Content Placeholder 5" descr="A picture containing sky, military vehicle, outdoor, city&#10;&#10;Description automatically generated">
            <a:extLst>
              <a:ext uri="{FF2B5EF4-FFF2-40B4-BE49-F238E27FC236}">
                <a16:creationId xmlns:a16="http://schemas.microsoft.com/office/drawing/2014/main" id="{3DC6051D-ACE0-378E-528C-EDBBA9B5CB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09" y="1825626"/>
            <a:ext cx="580620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D4AF2-F695-EB67-D98E-38B4D1EC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6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FF419145-AC27-E2A8-FAA9-8339F37BCD0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16" y="0"/>
            <a:ext cx="12364413" cy="695498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BF20D-16F1-37A3-2176-F058C6E0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F80-42A6-7E7E-E342-901D7AF5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Partial Activation (40-24 hours)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CE82-0459-F258-859F-77B40B57A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Forecast accuracy</a:t>
            </a:r>
          </a:p>
          <a:p>
            <a:r>
              <a:rPr lang="en-US" dirty="0"/>
              <a:t>Multi-agency planning</a:t>
            </a:r>
          </a:p>
          <a:p>
            <a:r>
              <a:rPr lang="en-US" dirty="0"/>
              <a:t>10 PWE converted to HWV</a:t>
            </a:r>
          </a:p>
          <a:p>
            <a:r>
              <a:rPr lang="en-US" dirty="0"/>
              <a:t>Water Strike Team activation</a:t>
            </a:r>
          </a:p>
          <a:p>
            <a:r>
              <a:rPr lang="en-US" dirty="0"/>
              <a:t>Wildland Group activation</a:t>
            </a:r>
          </a:p>
          <a:p>
            <a:r>
              <a:rPr lang="en-US" dirty="0"/>
              <a:t>Department Operations Center</a:t>
            </a:r>
          </a:p>
        </p:txBody>
      </p:sp>
      <p:pic>
        <p:nvPicPr>
          <p:cNvPr id="6" name="Content Placeholder 5" descr="A picture containing car, outdoor, transport&#10;&#10;Description automatically generated">
            <a:extLst>
              <a:ext uri="{FF2B5EF4-FFF2-40B4-BE49-F238E27FC236}">
                <a16:creationId xmlns:a16="http://schemas.microsoft.com/office/drawing/2014/main" id="{60B83393-2272-8401-B93C-0A826FE4AD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56" y="1825625"/>
            <a:ext cx="6445444" cy="36255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75B32-4208-9414-6B58-EE83AD2C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F80-42A6-7E7E-E342-901D7AF5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Full Activation (24 hours)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CE82-0459-F258-859F-77B40B57A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Full activation</a:t>
            </a:r>
          </a:p>
          <a:p>
            <a:r>
              <a:rPr lang="en-US" dirty="0"/>
              <a:t>20+ PWE converted to HWV</a:t>
            </a:r>
          </a:p>
          <a:p>
            <a:r>
              <a:rPr lang="en-US" dirty="0"/>
              <a:t>HFD Rescue recalled</a:t>
            </a:r>
          </a:p>
          <a:p>
            <a:r>
              <a:rPr lang="en-US" dirty="0"/>
              <a:t>Shift recall</a:t>
            </a:r>
          </a:p>
          <a:p>
            <a:r>
              <a:rPr lang="en-US" dirty="0"/>
              <a:t>Incident Priorities</a:t>
            </a:r>
          </a:p>
          <a:p>
            <a:endParaRPr lang="en-US" dirty="0"/>
          </a:p>
        </p:txBody>
      </p:sp>
      <p:pic>
        <p:nvPicPr>
          <p:cNvPr id="14" name="Content Placeholder 13" descr="A firefighter holding an object&#10;&#10;Description automatically generated with low confidence">
            <a:extLst>
              <a:ext uri="{FF2B5EF4-FFF2-40B4-BE49-F238E27FC236}">
                <a16:creationId xmlns:a16="http://schemas.microsoft.com/office/drawing/2014/main" id="{D0D30446-A71A-3FB6-8D7A-7B82E72B45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226324"/>
            <a:ext cx="6311002" cy="35499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02EE-207B-7E46-CEE7-234C0E1E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7DC5B316-21E7-CA4F-A433-2EC65064007D}"/>
              </a:ext>
            </a:extLst>
          </p:cNvPr>
          <p:cNvSpPr txBox="1">
            <a:spLocks/>
          </p:cNvSpPr>
          <p:nvPr/>
        </p:nvSpPr>
        <p:spPr>
          <a:xfrm>
            <a:off x="6574970" y="2352449"/>
            <a:ext cx="1260345" cy="451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00" b="1"/>
              <a:t>PIO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900" b="1"/>
              <a:t>Liaison (Deputy Chief)</a:t>
            </a:r>
            <a:endParaRPr lang="en-US" sz="9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930077-AC33-1355-91A1-BE700344CE98}"/>
              </a:ext>
            </a:extLst>
          </p:cNvPr>
          <p:cNvSpPr/>
          <p:nvPr/>
        </p:nvSpPr>
        <p:spPr>
          <a:xfrm>
            <a:off x="4946468" y="1825625"/>
            <a:ext cx="2299064" cy="342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City of Houston - OEM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8E60BC-C7CF-36B9-CA8D-EC46AB75371D}"/>
              </a:ext>
            </a:extLst>
          </p:cNvPr>
          <p:cNvSpPr/>
          <p:nvPr/>
        </p:nvSpPr>
        <p:spPr>
          <a:xfrm>
            <a:off x="3779521" y="3196045"/>
            <a:ext cx="1767840" cy="342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Planning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A891AE-885C-710D-A47C-31312379178C}"/>
              </a:ext>
            </a:extLst>
          </p:cNvPr>
          <p:cNvSpPr/>
          <p:nvPr/>
        </p:nvSpPr>
        <p:spPr>
          <a:xfrm>
            <a:off x="1419496" y="3196045"/>
            <a:ext cx="1698172" cy="342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DD9531-F786-1448-ED42-9234B944562E}"/>
              </a:ext>
            </a:extLst>
          </p:cNvPr>
          <p:cNvSpPr/>
          <p:nvPr/>
        </p:nvSpPr>
        <p:spPr>
          <a:xfrm>
            <a:off x="6396446" y="3196046"/>
            <a:ext cx="1698172" cy="342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Logistics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0646D3-C9DC-5C51-12D0-422C96E1DF85}"/>
              </a:ext>
            </a:extLst>
          </p:cNvPr>
          <p:cNvSpPr/>
          <p:nvPr/>
        </p:nvSpPr>
        <p:spPr>
          <a:xfrm>
            <a:off x="9257211" y="3196045"/>
            <a:ext cx="1698172" cy="342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Finance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DC318A-D24F-90B3-DC6E-C327F1FF149C}"/>
              </a:ext>
            </a:extLst>
          </p:cNvPr>
          <p:cNvCxnSpPr>
            <a:cxnSpLocks/>
          </p:cNvCxnSpPr>
          <p:nvPr/>
        </p:nvCxnSpPr>
        <p:spPr>
          <a:xfrm>
            <a:off x="2268582" y="2987040"/>
            <a:ext cx="78377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6EDBDB3-DBD5-DCB6-5AA8-14E3E0926C1E}"/>
              </a:ext>
            </a:extLst>
          </p:cNvPr>
          <p:cNvCxnSpPr>
            <a:endCxn id="48" idx="0"/>
          </p:cNvCxnSpPr>
          <p:nvPr/>
        </p:nvCxnSpPr>
        <p:spPr>
          <a:xfrm>
            <a:off x="4663441" y="2995749"/>
            <a:ext cx="0" cy="2002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C1AE9FD-F605-430B-645A-A2162920E9EE}"/>
              </a:ext>
            </a:extLst>
          </p:cNvPr>
          <p:cNvCxnSpPr>
            <a:endCxn id="49" idx="0"/>
          </p:cNvCxnSpPr>
          <p:nvPr/>
        </p:nvCxnSpPr>
        <p:spPr>
          <a:xfrm>
            <a:off x="2268582" y="2987040"/>
            <a:ext cx="0" cy="2090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1ED0EFB-C42D-D73A-B298-5C3128C267D9}"/>
              </a:ext>
            </a:extLst>
          </p:cNvPr>
          <p:cNvCxnSpPr>
            <a:endCxn id="50" idx="0"/>
          </p:cNvCxnSpPr>
          <p:nvPr/>
        </p:nvCxnSpPr>
        <p:spPr>
          <a:xfrm>
            <a:off x="7245532" y="2987040"/>
            <a:ext cx="0" cy="2090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31C93A0-7BE6-C9C7-2828-2F7091CF7ED2}"/>
              </a:ext>
            </a:extLst>
          </p:cNvPr>
          <p:cNvCxnSpPr>
            <a:endCxn id="51" idx="0"/>
          </p:cNvCxnSpPr>
          <p:nvPr/>
        </p:nvCxnSpPr>
        <p:spPr>
          <a:xfrm>
            <a:off x="10106297" y="2987040"/>
            <a:ext cx="0" cy="2090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3EB060-703B-D7C2-E9F2-E29A6960A650}"/>
              </a:ext>
            </a:extLst>
          </p:cNvPr>
          <p:cNvCxnSpPr>
            <a:stCxn id="47" idx="2"/>
          </p:cNvCxnSpPr>
          <p:nvPr/>
        </p:nvCxnSpPr>
        <p:spPr>
          <a:xfrm>
            <a:off x="6096000" y="2168434"/>
            <a:ext cx="0" cy="818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09BC86A-E529-3151-3C85-08F4EA9708FE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6096002" y="2577737"/>
            <a:ext cx="478968" cy="5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5499A5E-9E9B-FEA8-F8B5-F89EBCD168AA}"/>
              </a:ext>
            </a:extLst>
          </p:cNvPr>
          <p:cNvSpPr/>
          <p:nvPr/>
        </p:nvSpPr>
        <p:spPr>
          <a:xfrm>
            <a:off x="583471" y="3936276"/>
            <a:ext cx="2133601" cy="361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Public Safety Branch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67350E-FBCD-F27B-3869-F8219CA9D45D}"/>
              </a:ext>
            </a:extLst>
          </p:cNvPr>
          <p:cNvSpPr/>
          <p:nvPr/>
        </p:nvSpPr>
        <p:spPr>
          <a:xfrm>
            <a:off x="5536480" y="3942213"/>
            <a:ext cx="2676745" cy="355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 City Departments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3295CF-E26F-81B9-AC06-FA05B9FE467C}"/>
              </a:ext>
            </a:extLst>
          </p:cNvPr>
          <p:cNvSpPr/>
          <p:nvPr/>
        </p:nvSpPr>
        <p:spPr>
          <a:xfrm>
            <a:off x="1217016" y="4868713"/>
            <a:ext cx="875212" cy="730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0000"/>
                </a:highlight>
              </a:rPr>
              <a:t>HFD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D74914-9EB7-C027-957B-75CB8C24D91A}"/>
              </a:ext>
            </a:extLst>
          </p:cNvPr>
          <p:cNvSpPr/>
          <p:nvPr/>
        </p:nvSpPr>
        <p:spPr>
          <a:xfrm>
            <a:off x="106671" y="4868713"/>
            <a:ext cx="875211" cy="730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HPD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FAF7CD-D60B-87B4-FAAA-283838AA8A28}"/>
              </a:ext>
            </a:extLst>
          </p:cNvPr>
          <p:cNvSpPr/>
          <p:nvPr/>
        </p:nvSpPr>
        <p:spPr>
          <a:xfrm>
            <a:off x="2327362" y="4854475"/>
            <a:ext cx="836023" cy="730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PWE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59EE4B4-6140-9987-FD79-49797E3152CE}"/>
              </a:ext>
            </a:extLst>
          </p:cNvPr>
          <p:cNvCxnSpPr>
            <a:cxnSpLocks/>
          </p:cNvCxnSpPr>
          <p:nvPr/>
        </p:nvCxnSpPr>
        <p:spPr>
          <a:xfrm>
            <a:off x="539383" y="4648429"/>
            <a:ext cx="22059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C86745-7593-FD31-2D9C-34E230AB86CB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1650272" y="4298040"/>
            <a:ext cx="0" cy="3349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C44E54-C679-EFD9-8EB6-F3FB4B4281DD}"/>
              </a:ext>
            </a:extLst>
          </p:cNvPr>
          <p:cNvCxnSpPr>
            <a:endCxn id="61" idx="0"/>
          </p:cNvCxnSpPr>
          <p:nvPr/>
        </p:nvCxnSpPr>
        <p:spPr>
          <a:xfrm>
            <a:off x="1654622" y="4653452"/>
            <a:ext cx="0" cy="215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716EC1-1435-F1C3-3875-6E55FC1F6133}"/>
              </a:ext>
            </a:extLst>
          </p:cNvPr>
          <p:cNvCxnSpPr>
            <a:cxnSpLocks/>
            <a:stCxn id="63" idx="0"/>
          </p:cNvCxnSpPr>
          <p:nvPr/>
        </p:nvCxnSpPr>
        <p:spPr>
          <a:xfrm flipH="1" flipV="1">
            <a:off x="2745373" y="4648429"/>
            <a:ext cx="1" cy="2060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5AA0002-C8F3-B98E-87E6-1AF91BCE9A13}"/>
              </a:ext>
            </a:extLst>
          </p:cNvPr>
          <p:cNvSpPr/>
          <p:nvPr/>
        </p:nvSpPr>
        <p:spPr>
          <a:xfrm>
            <a:off x="237296" y="6132121"/>
            <a:ext cx="1223551" cy="278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FCDD8F8-44EB-A179-9379-9734647530C3}"/>
              </a:ext>
            </a:extLst>
          </p:cNvPr>
          <p:cNvSpPr/>
          <p:nvPr/>
        </p:nvSpPr>
        <p:spPr>
          <a:xfrm>
            <a:off x="1588216" y="6129723"/>
            <a:ext cx="1223551" cy="280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Planning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8C6DF96-F7AA-C3A0-6208-FBB7E0C7C5FE}"/>
              </a:ext>
            </a:extLst>
          </p:cNvPr>
          <p:cNvCxnSpPr>
            <a:cxnSpLocks/>
          </p:cNvCxnSpPr>
          <p:nvPr/>
        </p:nvCxnSpPr>
        <p:spPr>
          <a:xfrm>
            <a:off x="849072" y="5945775"/>
            <a:ext cx="2828295" cy="67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699649A-B35C-70FA-B259-A429F342AA7A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849072" y="5940314"/>
            <a:ext cx="0" cy="1918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9AE305-0655-7043-3A1D-0FE26DAD89AF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2199992" y="5940082"/>
            <a:ext cx="0" cy="1896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9C6BFBC2-52DF-B3CA-99F6-5AAE439B600F}"/>
              </a:ext>
            </a:extLst>
          </p:cNvPr>
          <p:cNvSpPr/>
          <p:nvPr/>
        </p:nvSpPr>
        <p:spPr>
          <a:xfrm>
            <a:off x="5847806" y="4806777"/>
            <a:ext cx="2046515" cy="33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Health Department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56A7E8F-852F-B731-DF24-64CBC2AC8A74}"/>
              </a:ext>
            </a:extLst>
          </p:cNvPr>
          <p:cNvSpPr/>
          <p:nvPr/>
        </p:nvSpPr>
        <p:spPr>
          <a:xfrm>
            <a:off x="4210592" y="4806777"/>
            <a:ext cx="1402080" cy="33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Solid Waste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1E993F-B45D-B7E6-D0A7-9531AC4B419B}"/>
              </a:ext>
            </a:extLst>
          </p:cNvPr>
          <p:cNvSpPr/>
          <p:nvPr/>
        </p:nvSpPr>
        <p:spPr>
          <a:xfrm>
            <a:off x="8129455" y="4806777"/>
            <a:ext cx="1136465" cy="33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CD1C1F4-41AE-CC59-F93A-D1D234843C3E}"/>
              </a:ext>
            </a:extLst>
          </p:cNvPr>
          <p:cNvCxnSpPr>
            <a:cxnSpLocks/>
          </p:cNvCxnSpPr>
          <p:nvPr/>
        </p:nvCxnSpPr>
        <p:spPr>
          <a:xfrm>
            <a:off x="4911632" y="4554583"/>
            <a:ext cx="3786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330AFD9-176C-E617-E73B-3D901732F98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6871065" y="4298038"/>
            <a:ext cx="3788" cy="2565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D01D687-FEBE-6FC9-08ED-09145AAF6EFF}"/>
              </a:ext>
            </a:extLst>
          </p:cNvPr>
          <p:cNvCxnSpPr>
            <a:stCxn id="74" idx="0"/>
          </p:cNvCxnSpPr>
          <p:nvPr/>
        </p:nvCxnSpPr>
        <p:spPr>
          <a:xfrm flipV="1">
            <a:off x="4911632" y="4554583"/>
            <a:ext cx="0" cy="252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69A631-3B1E-19C2-9BC5-851BD8C60C69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6871063" y="4548640"/>
            <a:ext cx="1" cy="2581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3D2EDAF-85AD-8414-B9CC-15B950D0E519}"/>
              </a:ext>
            </a:extLst>
          </p:cNvPr>
          <p:cNvCxnSpPr>
            <a:cxnSpLocks/>
            <a:stCxn id="75" idx="0"/>
          </p:cNvCxnSpPr>
          <p:nvPr/>
        </p:nvCxnSpPr>
        <p:spPr>
          <a:xfrm flipV="1">
            <a:off x="8697688" y="4548640"/>
            <a:ext cx="0" cy="2581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B5F1172-E299-C284-AF3A-FADBF70686B0}"/>
              </a:ext>
            </a:extLst>
          </p:cNvPr>
          <p:cNvCxnSpPr/>
          <p:nvPr/>
        </p:nvCxnSpPr>
        <p:spPr>
          <a:xfrm flipH="1">
            <a:off x="1640473" y="3779520"/>
            <a:ext cx="52305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4E455AF-FB16-D53C-86BB-BEBB4CDD7A17}"/>
              </a:ext>
            </a:extLst>
          </p:cNvPr>
          <p:cNvCxnSpPr>
            <a:stCxn id="49" idx="2"/>
          </p:cNvCxnSpPr>
          <p:nvPr/>
        </p:nvCxnSpPr>
        <p:spPr>
          <a:xfrm>
            <a:off x="2268582" y="3538854"/>
            <a:ext cx="0" cy="2431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EDC3C6B-DE7F-8C5C-8CAB-FCE6A73CE627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1640474" y="3779520"/>
            <a:ext cx="9798" cy="1567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F06E96A-7598-42F3-AD7C-C2C602970FDD}"/>
              </a:ext>
            </a:extLst>
          </p:cNvPr>
          <p:cNvCxnSpPr>
            <a:cxnSpLocks/>
            <a:stCxn id="60" idx="0"/>
            <a:endCxn id="60" idx="0"/>
          </p:cNvCxnSpPr>
          <p:nvPr/>
        </p:nvCxnSpPr>
        <p:spPr>
          <a:xfrm>
            <a:off x="6874853" y="39422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C743FB6-412B-B0D2-C207-9F7934353992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6871065" y="3779521"/>
            <a:ext cx="3788" cy="1626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138C2DD-29E1-4700-3E85-E599E0678F06}"/>
              </a:ext>
            </a:extLst>
          </p:cNvPr>
          <p:cNvCxnSpPr>
            <a:stCxn id="62" idx="0"/>
          </p:cNvCxnSpPr>
          <p:nvPr/>
        </p:nvCxnSpPr>
        <p:spPr>
          <a:xfrm flipH="1" flipV="1">
            <a:off x="539383" y="4648429"/>
            <a:ext cx="4894" cy="220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731D61-F532-5740-AE48-3F3383C05C16}"/>
              </a:ext>
            </a:extLst>
          </p:cNvPr>
          <p:cNvCxnSpPr>
            <a:stCxn id="61" idx="2"/>
          </p:cNvCxnSpPr>
          <p:nvPr/>
        </p:nvCxnSpPr>
        <p:spPr>
          <a:xfrm flipH="1">
            <a:off x="1650272" y="5599512"/>
            <a:ext cx="4350" cy="353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6763020-A5B8-11BC-9604-983809B9216E}"/>
              </a:ext>
            </a:extLst>
          </p:cNvPr>
          <p:cNvSpPr/>
          <p:nvPr/>
        </p:nvSpPr>
        <p:spPr>
          <a:xfrm>
            <a:off x="2939136" y="6129714"/>
            <a:ext cx="1476462" cy="280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Logistics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07E2386-7457-031D-2D31-33C92CC956DA}"/>
              </a:ext>
            </a:extLst>
          </p:cNvPr>
          <p:cNvCxnSpPr>
            <a:stCxn id="88" idx="0"/>
          </p:cNvCxnSpPr>
          <p:nvPr/>
        </p:nvCxnSpPr>
        <p:spPr>
          <a:xfrm flipV="1">
            <a:off x="3677367" y="5952536"/>
            <a:ext cx="0" cy="1771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AE69A-B6AD-74CF-8837-9BBABBFA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573C-DA37-4173-8D56-1F7EC1E9FC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965</Words>
  <Application>Microsoft Office PowerPoint</Application>
  <PresentationFormat>Widescreen</PresentationFormat>
  <Paragraphs>231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Houston Fire Department Flood Water Assets</vt:lpstr>
      <vt:lpstr>Houston Fire Department Tactical Deployment</vt:lpstr>
      <vt:lpstr>Sagemont Tornado Houston, January 24, 2023</vt:lpstr>
      <vt:lpstr>HFD Hurricane Preparedness Plan</vt:lpstr>
      <vt:lpstr>PowerPoint Presentation</vt:lpstr>
      <vt:lpstr>Partial Activation (40-24 hours)</vt:lpstr>
      <vt:lpstr>Full Activation (24 hours)</vt:lpstr>
      <vt:lpstr>PowerPoint Presentation</vt:lpstr>
      <vt:lpstr>HFD Department Operations Center</vt:lpstr>
      <vt:lpstr>PowerPoint Presentation</vt:lpstr>
      <vt:lpstr>HFD Evacuation Operations</vt:lpstr>
      <vt:lpstr>Societal Restoration</vt:lpstr>
      <vt:lpstr>Fire Fighters Foundation of Houston  Major Donor List 2017-2022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MIRE, MICHAEL  - HFD</dc:creator>
  <cp:lastModifiedBy>Ramirez-Menera, Yucari - CNL</cp:lastModifiedBy>
  <cp:revision>4</cp:revision>
  <dcterms:created xsi:type="dcterms:W3CDTF">2022-03-06T20:11:42Z</dcterms:created>
  <dcterms:modified xsi:type="dcterms:W3CDTF">2023-06-14T20:21:40Z</dcterms:modified>
</cp:coreProperties>
</file>