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394" r:id="rId3"/>
    <p:sldId id="261" r:id="rId4"/>
    <p:sldId id="395" r:id="rId5"/>
    <p:sldId id="407" r:id="rId6"/>
    <p:sldId id="272" r:id="rId7"/>
    <p:sldId id="262" r:id="rId8"/>
    <p:sldId id="410" r:id="rId9"/>
    <p:sldId id="757" r:id="rId10"/>
    <p:sldId id="758" r:id="rId11"/>
    <p:sldId id="759" r:id="rId12"/>
    <p:sldId id="760" r:id="rId13"/>
    <p:sldId id="706" r:id="rId14"/>
    <p:sldId id="761" r:id="rId15"/>
    <p:sldId id="762" r:id="rId16"/>
    <p:sldId id="259" r:id="rId17"/>
    <p:sldId id="258" r:id="rId18"/>
    <p:sldId id="764" r:id="rId19"/>
    <p:sldId id="389" r:id="rId20"/>
    <p:sldId id="388" r:id="rId21"/>
    <p:sldId id="381" r:id="rId22"/>
    <p:sldId id="408" r:id="rId23"/>
    <p:sldId id="409" r:id="rId24"/>
    <p:sldId id="399" r:id="rId25"/>
    <p:sldId id="386" r:id="rId26"/>
    <p:sldId id="406" r:id="rId27"/>
    <p:sldId id="393" r:id="rId28"/>
    <p:sldId id="404" r:id="rId29"/>
  </p:sldIdLst>
  <p:sldSz cx="12192000" cy="6858000"/>
  <p:notesSz cx="6858000" cy="91440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2116" autoAdjust="0"/>
  </p:normalViewPr>
  <p:slideViewPr>
    <p:cSldViewPr snapToGrid="0">
      <p:cViewPr varScale="1">
        <p:scale>
          <a:sx n="107" d="100"/>
          <a:sy n="107"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Bindi\Desktop\CDC%20Grant%20\Completed%20pediatric%20data\graph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indi\Desktop\CDC%20Grant%20\Completed%20pediatric%20data\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Bindi\Desktop\CDC%20Grant%20\Completed%20pediatric%20data\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solidFill>
                <a:latin typeface="+mn-lt"/>
                <a:ea typeface="+mn-ea"/>
                <a:cs typeface="+mn-cs"/>
              </a:defRPr>
            </a:pPr>
            <a:r>
              <a:rPr lang="en-US" sz="2400" dirty="0">
                <a:solidFill>
                  <a:schemeClr val="tx1"/>
                </a:solidFill>
              </a:rPr>
              <a:t>Pediatric FIREARM INJURIES</a:t>
            </a:r>
            <a:r>
              <a:rPr lang="en-US" sz="2400" baseline="0" dirty="0">
                <a:solidFill>
                  <a:schemeClr val="tx1"/>
                </a:solidFill>
              </a:rPr>
              <a:t> AND DEATHS </a:t>
            </a:r>
            <a:r>
              <a:rPr lang="en-US" sz="2400" dirty="0">
                <a:solidFill>
                  <a:schemeClr val="tx1"/>
                </a:solidFill>
              </a:rPr>
              <a:t>Data Harris County </a:t>
            </a:r>
            <a:r>
              <a:rPr lang="en-US" sz="2200" dirty="0">
                <a:solidFill>
                  <a:schemeClr val="tx1"/>
                </a:solidFill>
              </a:rPr>
              <a:t>(0-17y) n=485</a:t>
            </a:r>
          </a:p>
        </c:rich>
      </c:tx>
      <c:layout>
        <c:manualLayout>
          <c:xMode val="edge"/>
          <c:yMode val="edge"/>
          <c:x val="0.16726821628744637"/>
          <c:y val="8.5017091766122297E-3"/>
        </c:manualLayout>
      </c:layout>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0"/>
          <c:y val="0.19792386812019044"/>
          <c:w val="0.97246840912535271"/>
          <c:h val="0.71984983072076758"/>
        </c:manualLayout>
      </c:layout>
      <c:barChart>
        <c:barDir val="col"/>
        <c:grouping val="stacked"/>
        <c:varyColors val="0"/>
        <c:ser>
          <c:idx val="0"/>
          <c:order val="0"/>
          <c:tx>
            <c:strRef>
              <c:f>Sheet1!$A$129</c:f>
              <c:strCache>
                <c:ptCount val="1"/>
                <c:pt idx="0">
                  <c:v>Assault</c:v>
                </c:pt>
              </c:strCache>
            </c:strRef>
          </c:tx>
          <c:spPr>
            <a:solidFill>
              <a:srgbClr val="F79D2D"/>
            </a:solidFill>
            <a:ln>
              <a:noFill/>
            </a:ln>
            <a:effectLst/>
          </c:spPr>
          <c:invertIfNegative val="0"/>
          <c:dLbls>
            <c:delete val="1"/>
          </c:dLbls>
          <c:cat>
            <c:numRef>
              <c:f>Sheet1!$B$137:$D$137</c:f>
              <c:numCache>
                <c:formatCode>General</c:formatCode>
                <c:ptCount val="3"/>
                <c:pt idx="0">
                  <c:v>2018</c:v>
                </c:pt>
                <c:pt idx="1">
                  <c:v>2019</c:v>
                </c:pt>
                <c:pt idx="2">
                  <c:v>2020</c:v>
                </c:pt>
              </c:numCache>
            </c:numRef>
          </c:cat>
          <c:val>
            <c:numRef>
              <c:f>Sheet1!$B$129:$D$129</c:f>
              <c:numCache>
                <c:formatCode>General</c:formatCode>
                <c:ptCount val="3"/>
                <c:pt idx="0">
                  <c:v>69</c:v>
                </c:pt>
                <c:pt idx="1">
                  <c:v>84</c:v>
                </c:pt>
                <c:pt idx="2">
                  <c:v>114</c:v>
                </c:pt>
              </c:numCache>
            </c:numRef>
          </c:val>
          <c:extLst>
            <c:ext xmlns:c16="http://schemas.microsoft.com/office/drawing/2014/chart" uri="{C3380CC4-5D6E-409C-BE32-E72D297353CC}">
              <c16:uniqueId val="{00000000-96AE-AB42-8687-A21B51B03B72}"/>
            </c:ext>
          </c:extLst>
        </c:ser>
        <c:ser>
          <c:idx val="1"/>
          <c:order val="1"/>
          <c:tx>
            <c:strRef>
              <c:f>Sheet1!$A$130</c:f>
              <c:strCache>
                <c:ptCount val="1"/>
                <c:pt idx="0">
                  <c:v>Unintentional</c:v>
                </c:pt>
              </c:strCache>
            </c:strRef>
          </c:tx>
          <c:spPr>
            <a:solidFill>
              <a:schemeClr val="tx1">
                <a:lumMod val="50000"/>
                <a:lumOff val="50000"/>
              </a:schemeClr>
            </a:solidFill>
            <a:ln>
              <a:noFill/>
            </a:ln>
            <a:effectLst/>
          </c:spPr>
          <c:invertIfNegative val="0"/>
          <c:dLbls>
            <c:delete val="1"/>
          </c:dLbls>
          <c:cat>
            <c:numRef>
              <c:f>Sheet1!$B$137:$D$137</c:f>
              <c:numCache>
                <c:formatCode>General</c:formatCode>
                <c:ptCount val="3"/>
                <c:pt idx="0">
                  <c:v>2018</c:v>
                </c:pt>
                <c:pt idx="1">
                  <c:v>2019</c:v>
                </c:pt>
                <c:pt idx="2">
                  <c:v>2020</c:v>
                </c:pt>
              </c:numCache>
            </c:numRef>
          </c:cat>
          <c:val>
            <c:numRef>
              <c:f>Sheet1!$B$130:$D$130</c:f>
              <c:numCache>
                <c:formatCode>General</c:formatCode>
                <c:ptCount val="3"/>
                <c:pt idx="0">
                  <c:v>19</c:v>
                </c:pt>
                <c:pt idx="1">
                  <c:v>33</c:v>
                </c:pt>
                <c:pt idx="2">
                  <c:v>39</c:v>
                </c:pt>
              </c:numCache>
            </c:numRef>
          </c:val>
          <c:extLst>
            <c:ext xmlns:c16="http://schemas.microsoft.com/office/drawing/2014/chart" uri="{C3380CC4-5D6E-409C-BE32-E72D297353CC}">
              <c16:uniqueId val="{00000001-96AE-AB42-8687-A21B51B03B72}"/>
            </c:ext>
          </c:extLst>
        </c:ser>
        <c:ser>
          <c:idx val="2"/>
          <c:order val="2"/>
          <c:tx>
            <c:strRef>
              <c:f>Sheet1!$A$131</c:f>
              <c:strCache>
                <c:ptCount val="1"/>
                <c:pt idx="0">
                  <c:v>Suicide</c:v>
                </c:pt>
              </c:strCache>
            </c:strRef>
          </c:tx>
          <c:spPr>
            <a:solidFill>
              <a:schemeClr val="tx1">
                <a:lumMod val="50000"/>
                <a:lumOff val="50000"/>
              </a:schemeClr>
            </a:solidFill>
            <a:ln>
              <a:noFill/>
            </a:ln>
            <a:effectLst/>
          </c:spPr>
          <c:invertIfNegative val="0"/>
          <c:dLbls>
            <c:delete val="1"/>
          </c:dLbls>
          <c:cat>
            <c:numRef>
              <c:f>Sheet1!$B$137:$D$137</c:f>
              <c:numCache>
                <c:formatCode>General</c:formatCode>
                <c:ptCount val="3"/>
                <c:pt idx="0">
                  <c:v>2018</c:v>
                </c:pt>
                <c:pt idx="1">
                  <c:v>2019</c:v>
                </c:pt>
                <c:pt idx="2">
                  <c:v>2020</c:v>
                </c:pt>
              </c:numCache>
            </c:numRef>
          </c:cat>
          <c:val>
            <c:numRef>
              <c:f>Sheet1!$B$131:$D$131</c:f>
              <c:numCache>
                <c:formatCode>General</c:formatCode>
                <c:ptCount val="3"/>
                <c:pt idx="0">
                  <c:v>9</c:v>
                </c:pt>
                <c:pt idx="1">
                  <c:v>10</c:v>
                </c:pt>
                <c:pt idx="2">
                  <c:v>11</c:v>
                </c:pt>
              </c:numCache>
            </c:numRef>
          </c:val>
          <c:extLst>
            <c:ext xmlns:c16="http://schemas.microsoft.com/office/drawing/2014/chart" uri="{C3380CC4-5D6E-409C-BE32-E72D297353CC}">
              <c16:uniqueId val="{00000002-96AE-AB42-8687-A21B51B03B72}"/>
            </c:ext>
          </c:extLst>
        </c:ser>
        <c:ser>
          <c:idx val="3"/>
          <c:order val="3"/>
          <c:tx>
            <c:strRef>
              <c:f>Sheet1!$A$132</c:f>
              <c:strCache>
                <c:ptCount val="1"/>
                <c:pt idx="0">
                  <c:v>Bystander</c:v>
                </c:pt>
              </c:strCache>
            </c:strRef>
          </c:tx>
          <c:spPr>
            <a:solidFill>
              <a:schemeClr val="tx1">
                <a:lumMod val="50000"/>
                <a:lumOff val="50000"/>
              </a:schemeClr>
            </a:solidFill>
            <a:ln>
              <a:noFill/>
            </a:ln>
            <a:effectLst/>
          </c:spPr>
          <c:invertIfNegative val="0"/>
          <c:dLbls>
            <c:delete val="1"/>
          </c:dLbls>
          <c:cat>
            <c:numRef>
              <c:f>Sheet1!$B$137:$D$137</c:f>
              <c:numCache>
                <c:formatCode>General</c:formatCode>
                <c:ptCount val="3"/>
                <c:pt idx="0">
                  <c:v>2018</c:v>
                </c:pt>
                <c:pt idx="1">
                  <c:v>2019</c:v>
                </c:pt>
                <c:pt idx="2">
                  <c:v>2020</c:v>
                </c:pt>
              </c:numCache>
            </c:numRef>
          </c:cat>
          <c:val>
            <c:numRef>
              <c:f>Sheet1!$B$132:$D$132</c:f>
              <c:numCache>
                <c:formatCode>General</c:formatCode>
                <c:ptCount val="3"/>
                <c:pt idx="0">
                  <c:v>8</c:v>
                </c:pt>
                <c:pt idx="1">
                  <c:v>17</c:v>
                </c:pt>
                <c:pt idx="2">
                  <c:v>22</c:v>
                </c:pt>
              </c:numCache>
            </c:numRef>
          </c:val>
          <c:extLst>
            <c:ext xmlns:c16="http://schemas.microsoft.com/office/drawing/2014/chart" uri="{C3380CC4-5D6E-409C-BE32-E72D297353CC}">
              <c16:uniqueId val="{00000003-96AE-AB42-8687-A21B51B03B72}"/>
            </c:ext>
          </c:extLst>
        </c:ser>
        <c:ser>
          <c:idx val="4"/>
          <c:order val="4"/>
          <c:tx>
            <c:strRef>
              <c:f>Sheet1!$A$133</c:f>
              <c:strCache>
                <c:ptCount val="1"/>
                <c:pt idx="0">
                  <c:v>Unclear</c:v>
                </c:pt>
              </c:strCache>
            </c:strRef>
          </c:tx>
          <c:spPr>
            <a:solidFill>
              <a:schemeClr val="tx1">
                <a:lumMod val="50000"/>
                <a:lumOff val="50000"/>
              </a:schemeClr>
            </a:solidFill>
            <a:ln>
              <a:noFill/>
            </a:ln>
            <a:effectLst/>
          </c:spPr>
          <c:invertIfNegative val="0"/>
          <c:dLbls>
            <c:delete val="1"/>
          </c:dLbls>
          <c:cat>
            <c:numRef>
              <c:f>Sheet1!$B$137:$D$137</c:f>
              <c:numCache>
                <c:formatCode>General</c:formatCode>
                <c:ptCount val="3"/>
                <c:pt idx="0">
                  <c:v>2018</c:v>
                </c:pt>
                <c:pt idx="1">
                  <c:v>2019</c:v>
                </c:pt>
                <c:pt idx="2">
                  <c:v>2020</c:v>
                </c:pt>
              </c:numCache>
            </c:numRef>
          </c:cat>
          <c:val>
            <c:numRef>
              <c:f>Sheet1!$B$133:$D$133</c:f>
              <c:numCache>
                <c:formatCode>General</c:formatCode>
                <c:ptCount val="3"/>
                <c:pt idx="0">
                  <c:v>8</c:v>
                </c:pt>
                <c:pt idx="1">
                  <c:v>17</c:v>
                </c:pt>
                <c:pt idx="2">
                  <c:v>22</c:v>
                </c:pt>
              </c:numCache>
            </c:numRef>
          </c:val>
          <c:extLst>
            <c:ext xmlns:c16="http://schemas.microsoft.com/office/drawing/2014/chart" uri="{C3380CC4-5D6E-409C-BE32-E72D297353CC}">
              <c16:uniqueId val="{00000004-96AE-AB42-8687-A21B51B03B72}"/>
            </c:ext>
          </c:extLst>
        </c:ser>
        <c:ser>
          <c:idx val="5"/>
          <c:order val="5"/>
          <c:tx>
            <c:strRef>
              <c:f>Sheet1!$A$134</c:f>
              <c:strCache>
                <c:ptCount val="1"/>
                <c:pt idx="0">
                  <c:v>Other</c:v>
                </c:pt>
              </c:strCache>
            </c:strRef>
          </c:tx>
          <c:spPr>
            <a:solidFill>
              <a:schemeClr val="tx1">
                <a:lumMod val="50000"/>
                <a:lumOff val="50000"/>
              </a:schemeClr>
            </a:solidFill>
            <a:ln>
              <a:noFill/>
            </a:ln>
            <a:effectLst/>
          </c:spPr>
          <c:invertIfNegative val="0"/>
          <c:dLbls>
            <c:delete val="1"/>
          </c:dLbls>
          <c:cat>
            <c:numRef>
              <c:f>Sheet1!$B$137:$D$137</c:f>
              <c:numCache>
                <c:formatCode>General</c:formatCode>
                <c:ptCount val="3"/>
                <c:pt idx="0">
                  <c:v>2018</c:v>
                </c:pt>
                <c:pt idx="1">
                  <c:v>2019</c:v>
                </c:pt>
                <c:pt idx="2">
                  <c:v>2020</c:v>
                </c:pt>
              </c:numCache>
            </c:numRef>
          </c:cat>
          <c:val>
            <c:numRef>
              <c:f>Sheet1!$B$134:$D$134</c:f>
              <c:numCache>
                <c:formatCode>General</c:formatCode>
                <c:ptCount val="3"/>
                <c:pt idx="0">
                  <c:v>2</c:v>
                </c:pt>
                <c:pt idx="1">
                  <c:v>0</c:v>
                </c:pt>
                <c:pt idx="2">
                  <c:v>3</c:v>
                </c:pt>
              </c:numCache>
            </c:numRef>
          </c:val>
          <c:extLst>
            <c:ext xmlns:c16="http://schemas.microsoft.com/office/drawing/2014/chart" uri="{C3380CC4-5D6E-409C-BE32-E72D297353CC}">
              <c16:uniqueId val="{00000005-96AE-AB42-8687-A21B51B03B72}"/>
            </c:ext>
          </c:extLst>
        </c:ser>
        <c:dLbls>
          <c:dLblPos val="ctr"/>
          <c:showLegendKey val="0"/>
          <c:showVal val="1"/>
          <c:showCatName val="0"/>
          <c:showSerName val="0"/>
          <c:showPercent val="0"/>
          <c:showBubbleSize val="0"/>
        </c:dLbls>
        <c:gapWidth val="79"/>
        <c:overlap val="100"/>
        <c:axId val="1590867263"/>
        <c:axId val="1591568239"/>
      </c:barChart>
      <c:catAx>
        <c:axId val="1590867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crossAx val="1591568239"/>
        <c:crosses val="autoZero"/>
        <c:auto val="1"/>
        <c:lblAlgn val="ctr"/>
        <c:lblOffset val="100"/>
        <c:noMultiLvlLbl val="0"/>
      </c:catAx>
      <c:valAx>
        <c:axId val="1591568239"/>
        <c:scaling>
          <c:orientation val="minMax"/>
        </c:scaling>
        <c:delete val="1"/>
        <c:axPos val="l"/>
        <c:numFmt formatCode="General" sourceLinked="1"/>
        <c:majorTickMark val="none"/>
        <c:minorTickMark val="none"/>
        <c:tickLblPos val="nextTo"/>
        <c:crossAx val="1590867263"/>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99783474200938"/>
          <c:y val="0.12323098088087472"/>
          <c:w val="0.8407415329906297"/>
          <c:h val="0.75532366024472797"/>
        </c:manualLayout>
      </c:layout>
      <c:barChart>
        <c:barDir val="col"/>
        <c:grouping val="stacked"/>
        <c:varyColors val="0"/>
        <c:ser>
          <c:idx val="0"/>
          <c:order val="0"/>
          <c:tx>
            <c:strRef>
              <c:f>Sheet1!$A$179</c:f>
              <c:strCache>
                <c:ptCount val="1"/>
                <c:pt idx="0">
                  <c:v>BT</c:v>
                </c:pt>
              </c:strCache>
            </c:strRef>
          </c:tx>
          <c:spPr>
            <a:solidFill>
              <a:schemeClr val="accent1"/>
            </a:solidFill>
            <a:ln>
              <a:noFill/>
            </a:ln>
            <a:effectLst/>
          </c:spPr>
          <c:invertIfNegative val="0"/>
          <c:cat>
            <c:numRef>
              <c:f>Sheet1!$B$178:$D$178</c:f>
              <c:numCache>
                <c:formatCode>General</c:formatCode>
                <c:ptCount val="3"/>
                <c:pt idx="0">
                  <c:v>2018</c:v>
                </c:pt>
                <c:pt idx="1">
                  <c:v>2019</c:v>
                </c:pt>
                <c:pt idx="2">
                  <c:v>2020</c:v>
                </c:pt>
              </c:numCache>
            </c:numRef>
          </c:cat>
          <c:val>
            <c:numRef>
              <c:f>Sheet1!$B$179:$D$179</c:f>
              <c:numCache>
                <c:formatCode>General</c:formatCode>
                <c:ptCount val="3"/>
                <c:pt idx="0">
                  <c:v>374</c:v>
                </c:pt>
                <c:pt idx="1">
                  <c:v>376</c:v>
                </c:pt>
                <c:pt idx="2">
                  <c:v>565</c:v>
                </c:pt>
              </c:numCache>
            </c:numRef>
          </c:val>
          <c:extLst>
            <c:ext xmlns:c16="http://schemas.microsoft.com/office/drawing/2014/chart" uri="{C3380CC4-5D6E-409C-BE32-E72D297353CC}">
              <c16:uniqueId val="{00000000-8A65-2C43-B3E2-7B3D7562B177}"/>
            </c:ext>
          </c:extLst>
        </c:ser>
        <c:ser>
          <c:idx val="1"/>
          <c:order val="1"/>
          <c:tx>
            <c:strRef>
              <c:f>Sheet1!$A$180</c:f>
              <c:strCache>
                <c:ptCount val="1"/>
                <c:pt idx="0">
                  <c:v>MHH</c:v>
                </c:pt>
              </c:strCache>
            </c:strRef>
          </c:tx>
          <c:spPr>
            <a:solidFill>
              <a:schemeClr val="bg2">
                <a:lumMod val="75000"/>
              </a:schemeClr>
            </a:solidFill>
            <a:ln>
              <a:noFill/>
            </a:ln>
            <a:effectLst/>
          </c:spPr>
          <c:invertIfNegative val="0"/>
          <c:cat>
            <c:numRef>
              <c:f>Sheet1!$B$178:$D$178</c:f>
              <c:numCache>
                <c:formatCode>General</c:formatCode>
                <c:ptCount val="3"/>
                <c:pt idx="0">
                  <c:v>2018</c:v>
                </c:pt>
                <c:pt idx="1">
                  <c:v>2019</c:v>
                </c:pt>
                <c:pt idx="2">
                  <c:v>2020</c:v>
                </c:pt>
              </c:numCache>
            </c:numRef>
          </c:cat>
          <c:val>
            <c:numRef>
              <c:f>Sheet1!$B$180:$D$180</c:f>
              <c:numCache>
                <c:formatCode>General</c:formatCode>
                <c:ptCount val="3"/>
                <c:pt idx="0">
                  <c:v>325</c:v>
                </c:pt>
                <c:pt idx="1">
                  <c:v>371</c:v>
                </c:pt>
                <c:pt idx="2">
                  <c:v>690</c:v>
                </c:pt>
              </c:numCache>
            </c:numRef>
          </c:val>
          <c:extLst>
            <c:ext xmlns:c16="http://schemas.microsoft.com/office/drawing/2014/chart" uri="{C3380CC4-5D6E-409C-BE32-E72D297353CC}">
              <c16:uniqueId val="{00000001-8A65-2C43-B3E2-7B3D7562B177}"/>
            </c:ext>
          </c:extLst>
        </c:ser>
        <c:ser>
          <c:idx val="2"/>
          <c:order val="2"/>
          <c:tx>
            <c:strRef>
              <c:f>Sheet1!$A$181</c:f>
              <c:strCache>
                <c:ptCount val="1"/>
                <c:pt idx="0">
                  <c:v>ME</c:v>
                </c:pt>
              </c:strCache>
            </c:strRef>
          </c:tx>
          <c:spPr>
            <a:solidFill>
              <a:schemeClr val="tx1"/>
            </a:solidFill>
            <a:ln>
              <a:noFill/>
            </a:ln>
            <a:effectLst/>
          </c:spPr>
          <c:invertIfNegative val="0"/>
          <c:cat>
            <c:numRef>
              <c:f>Sheet1!$B$178:$D$178</c:f>
              <c:numCache>
                <c:formatCode>General</c:formatCode>
                <c:ptCount val="3"/>
                <c:pt idx="0">
                  <c:v>2018</c:v>
                </c:pt>
                <c:pt idx="1">
                  <c:v>2019</c:v>
                </c:pt>
                <c:pt idx="2">
                  <c:v>2020</c:v>
                </c:pt>
              </c:numCache>
            </c:numRef>
          </c:cat>
          <c:val>
            <c:numRef>
              <c:f>Sheet1!$B$181:$D$181</c:f>
              <c:numCache>
                <c:formatCode>General</c:formatCode>
                <c:ptCount val="3"/>
                <c:pt idx="0">
                  <c:v>592</c:v>
                </c:pt>
                <c:pt idx="1">
                  <c:v>638</c:v>
                </c:pt>
                <c:pt idx="2">
                  <c:v>806</c:v>
                </c:pt>
              </c:numCache>
            </c:numRef>
          </c:val>
          <c:extLst>
            <c:ext xmlns:c16="http://schemas.microsoft.com/office/drawing/2014/chart" uri="{C3380CC4-5D6E-409C-BE32-E72D297353CC}">
              <c16:uniqueId val="{00000002-8A65-2C43-B3E2-7B3D7562B177}"/>
            </c:ext>
          </c:extLst>
        </c:ser>
        <c:dLbls>
          <c:showLegendKey val="0"/>
          <c:showVal val="0"/>
          <c:showCatName val="0"/>
          <c:showSerName val="0"/>
          <c:showPercent val="0"/>
          <c:showBubbleSize val="0"/>
        </c:dLbls>
        <c:gapWidth val="150"/>
        <c:overlap val="100"/>
        <c:axId val="1166468239"/>
        <c:axId val="1166302063"/>
      </c:barChart>
      <c:catAx>
        <c:axId val="1166468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66302063"/>
        <c:crosses val="autoZero"/>
        <c:auto val="1"/>
        <c:lblAlgn val="ctr"/>
        <c:lblOffset val="100"/>
        <c:noMultiLvlLbl val="0"/>
      </c:catAx>
      <c:valAx>
        <c:axId val="116630206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66468239"/>
        <c:crosses val="autoZero"/>
        <c:crossBetween val="between"/>
      </c:valAx>
      <c:spPr>
        <a:noFill/>
        <a:ln w="25400">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100" normalizeH="0" baseline="0">
                <a:solidFill>
                  <a:schemeClr val="lt1"/>
                </a:solidFill>
                <a:latin typeface="+mn-lt"/>
                <a:ea typeface="+mn-ea"/>
                <a:cs typeface="+mn-cs"/>
              </a:defRPr>
            </a:pPr>
            <a:r>
              <a:rPr lang="en-US" sz="2000" dirty="0"/>
              <a:t>PEDIATRIC SHOOTING</a:t>
            </a:r>
            <a:r>
              <a:rPr lang="en-US" sz="2000" baseline="0" dirty="0"/>
              <a:t> INTENT</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cap="all" spc="100" normalizeH="0" baseline="0">
              <a:solidFill>
                <a:schemeClr val="lt1"/>
              </a:solidFill>
              <a:latin typeface="+mn-lt"/>
              <a:ea typeface="+mn-ea"/>
              <a:cs typeface="+mn-cs"/>
            </a:defRPr>
          </a:pPr>
          <a:endParaRPr lang="en-US"/>
        </a:p>
      </c:txPr>
    </c:title>
    <c:autoTitleDeleted val="0"/>
    <c:plotArea>
      <c:layout/>
      <c:pieChart>
        <c:varyColors val="1"/>
        <c:ser>
          <c:idx val="0"/>
          <c:order val="0"/>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6398-044C-A974-A6362F5B8D0C}"/>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6398-044C-A974-A6362F5B8D0C}"/>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6398-044C-A974-A6362F5B8D0C}"/>
              </c:ext>
            </c:extLst>
          </c:dPt>
          <c:dPt>
            <c:idx val="3"/>
            <c:bubble3D val="0"/>
            <c:spPr>
              <a:solidFill>
                <a:schemeClr val="lt1"/>
              </a:solidFill>
              <a:ln w="19050">
                <a:solidFill>
                  <a:schemeClr val="accent1"/>
                </a:solidFill>
              </a:ln>
              <a:effectLst/>
            </c:spPr>
            <c:extLst>
              <c:ext xmlns:c16="http://schemas.microsoft.com/office/drawing/2014/chart" uri="{C3380CC4-5D6E-409C-BE32-E72D297353CC}">
                <c16:uniqueId val="{00000007-6398-044C-A974-A6362F5B8D0C}"/>
              </c:ext>
            </c:extLst>
          </c:dPt>
          <c:dPt>
            <c:idx val="4"/>
            <c:bubble3D val="0"/>
            <c:spPr>
              <a:solidFill>
                <a:schemeClr val="lt1"/>
              </a:solidFill>
              <a:ln w="19050">
                <a:solidFill>
                  <a:schemeClr val="accent1"/>
                </a:solidFill>
              </a:ln>
              <a:effectLst/>
            </c:spPr>
            <c:extLst>
              <c:ext xmlns:c16="http://schemas.microsoft.com/office/drawing/2014/chart" uri="{C3380CC4-5D6E-409C-BE32-E72D297353CC}">
                <c16:uniqueId val="{00000009-6398-044C-A974-A6362F5B8D0C}"/>
              </c:ext>
            </c:extLst>
          </c:dPt>
          <c:dPt>
            <c:idx val="5"/>
            <c:bubble3D val="0"/>
            <c:spPr>
              <a:solidFill>
                <a:schemeClr val="lt1"/>
              </a:solidFill>
              <a:ln w="19050">
                <a:solidFill>
                  <a:schemeClr val="accent1"/>
                </a:solidFill>
              </a:ln>
              <a:effectLst/>
            </c:spPr>
            <c:extLst>
              <c:ext xmlns:c16="http://schemas.microsoft.com/office/drawing/2014/chart" uri="{C3380CC4-5D6E-409C-BE32-E72D297353CC}">
                <c16:uniqueId val="{0000000B-6398-044C-A974-A6362F5B8D0C}"/>
              </c:ext>
            </c:extLst>
          </c:dPt>
          <c:dLbls>
            <c:dLbl>
              <c:idx val="0"/>
              <c:layout>
                <c:manualLayout>
                  <c:x val="-0.24544634792498557"/>
                  <c:y val="-6.73399012719285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398-044C-A974-A6362F5B8D0C}"/>
                </c:ext>
              </c:extLst>
            </c:dLbl>
            <c:dLbl>
              <c:idx val="1"/>
              <c:layout>
                <c:manualLayout>
                  <c:x val="0.19995462474679354"/>
                  <c:y val="-0.16458142046568666"/>
                </c:manualLayout>
              </c:layout>
              <c:tx>
                <c:rich>
                  <a:bodyPr/>
                  <a:lstStyle/>
                  <a:p>
                    <a:r>
                      <a:rPr lang="en-US" baseline="0" dirty="0"/>
                      <a:t>Accidental
</a:t>
                    </a:r>
                    <a:fld id="{13B9D802-09F0-1A49-BAB3-D52995986819}"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2692428290108291"/>
                      <c:h val="0.20092232642055388"/>
                    </c:manualLayout>
                  </c15:layout>
                  <c15:dlblFieldTable/>
                  <c15:showDataLabelsRange val="0"/>
                </c:ext>
                <c:ext xmlns:c16="http://schemas.microsoft.com/office/drawing/2014/chart" uri="{C3380CC4-5D6E-409C-BE32-E72D297353CC}">
                  <c16:uniqueId val="{00000003-6398-044C-A974-A6362F5B8D0C}"/>
                </c:ext>
              </c:extLst>
            </c:dLbl>
            <c:dLbl>
              <c:idx val="5"/>
              <c:layout>
                <c:manualLayout>
                  <c:x val="3.3562951870279946E-2"/>
                  <c:y val="0.1350670042896620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398-044C-A974-A6362F5B8D0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Sheet1!$F$129:$F$134</c:f>
              <c:strCache>
                <c:ptCount val="6"/>
                <c:pt idx="0">
                  <c:v>Assault</c:v>
                </c:pt>
                <c:pt idx="1">
                  <c:v>Unintentional</c:v>
                </c:pt>
                <c:pt idx="2">
                  <c:v>Suicide</c:v>
                </c:pt>
                <c:pt idx="3">
                  <c:v>Bystander</c:v>
                </c:pt>
                <c:pt idx="4">
                  <c:v>Unclear</c:v>
                </c:pt>
                <c:pt idx="5">
                  <c:v>RR</c:v>
                </c:pt>
              </c:strCache>
            </c:strRef>
          </c:cat>
          <c:val>
            <c:numRef>
              <c:f>Sheet1!$G$129:$G$134</c:f>
              <c:numCache>
                <c:formatCode>General</c:formatCode>
                <c:ptCount val="6"/>
                <c:pt idx="0">
                  <c:v>381</c:v>
                </c:pt>
                <c:pt idx="1">
                  <c:v>130</c:v>
                </c:pt>
                <c:pt idx="2">
                  <c:v>41</c:v>
                </c:pt>
                <c:pt idx="3">
                  <c:v>69</c:v>
                </c:pt>
                <c:pt idx="4">
                  <c:v>69</c:v>
                </c:pt>
                <c:pt idx="5">
                  <c:v>8</c:v>
                </c:pt>
              </c:numCache>
            </c:numRef>
          </c:val>
          <c:extLst>
            <c:ext xmlns:c16="http://schemas.microsoft.com/office/drawing/2014/chart" uri="{C3380CC4-5D6E-409C-BE32-E72D297353CC}">
              <c16:uniqueId val="{0000000C-6398-044C-A974-A6362F5B8D0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0.63351</cdr:x>
      <cdr:y>0.08616</cdr:y>
    </cdr:from>
    <cdr:to>
      <cdr:x>0.66169</cdr:x>
      <cdr:y>0.11337</cdr:y>
    </cdr:to>
    <cdr:sp macro="" textlink="">
      <cdr:nvSpPr>
        <cdr:cNvPr id="2" name="TextBox 1">
          <a:extLst xmlns:a="http://schemas.openxmlformats.org/drawingml/2006/main">
            <a:ext uri="{FF2B5EF4-FFF2-40B4-BE49-F238E27FC236}">
              <a16:creationId xmlns:a16="http://schemas.microsoft.com/office/drawing/2014/main" id="{9762BBA2-3598-B010-1A90-E519292C42D9}"/>
            </a:ext>
          </a:extLst>
        </cdr:cNvPr>
        <cdr:cNvSpPr txBox="1"/>
      </cdr:nvSpPr>
      <cdr:spPr>
        <a:xfrm xmlns:a="http://schemas.openxmlformats.org/drawingml/2006/main">
          <a:off x="6429060" y="513742"/>
          <a:ext cx="285969" cy="1622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0.15676</cdr:x>
      <cdr:y>0.2402</cdr:y>
    </cdr:from>
    <cdr:to>
      <cdr:x>0.74213</cdr:x>
      <cdr:y>0.40957</cdr:y>
    </cdr:to>
    <cdr:cxnSp macro="">
      <cdr:nvCxnSpPr>
        <cdr:cNvPr id="2" name="Straight Arrow Connector 1">
          <a:extLst xmlns:a="http://schemas.openxmlformats.org/drawingml/2006/main">
            <a:ext uri="{FF2B5EF4-FFF2-40B4-BE49-F238E27FC236}">
              <a16:creationId xmlns:a16="http://schemas.microsoft.com/office/drawing/2014/main" id="{4F3E51DB-4380-D8C3-7038-850A2D4E224A}"/>
            </a:ext>
          </a:extLst>
        </cdr:cNvPr>
        <cdr:cNvCxnSpPr>
          <a:cxnSpLocks xmlns:a="http://schemas.openxmlformats.org/drawingml/2006/main"/>
        </cdr:cNvCxnSpPr>
      </cdr:nvCxnSpPr>
      <cdr:spPr>
        <a:xfrm xmlns:a="http://schemas.openxmlformats.org/drawingml/2006/main" flipV="1">
          <a:off x="930182" y="1498779"/>
          <a:ext cx="3473412" cy="1056804"/>
        </a:xfrm>
        <a:prstGeom xmlns:a="http://schemas.openxmlformats.org/drawingml/2006/main" prst="straightConnector1">
          <a:avLst/>
        </a:prstGeom>
        <a:ln xmlns:a="http://schemas.openxmlformats.org/drawingml/2006/main" w="4762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DED23-CCA1-4A3E-A0EE-1A3E32E5E47F}"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A7F15-DE00-4916-BFFD-453B309C7581}" type="slidenum">
              <a:rPr lang="en-US" smtClean="0"/>
              <a:t>‹#›</a:t>
            </a:fld>
            <a:endParaRPr lang="en-US"/>
          </a:p>
        </p:txBody>
      </p:sp>
    </p:spTree>
    <p:extLst>
      <p:ext uri="{BB962C8B-B14F-4D97-AF65-F5344CB8AC3E}">
        <p14:creationId xmlns:p14="http://schemas.microsoft.com/office/powerpoint/2010/main" val="370787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A study published in 2022 </a:t>
            </a:r>
            <a:r>
              <a:rPr lang="en-US" b="0" i="0" dirty="0">
                <a:solidFill>
                  <a:srgbClr val="212121"/>
                </a:solidFill>
                <a:effectLst/>
                <a:latin typeface="Cambria" panose="02040503050406030204" pitchFamily="18" charset="0"/>
              </a:rPr>
              <a:t>was performed to compare the prevalence of violent penetrating injuries during the first COVID-19 pandemic year, March 2020 to February 2021, with the previous 5 years. The study</a:t>
            </a:r>
            <a:r>
              <a:rPr lang="en-US" dirty="0"/>
              <a:t> collected and analyzed data from Boston Medical Center, an urban level I trauma center that is the busiest trauma center in New England, for all patients who presented with a violent penetrating injury. The cross-sectional study included almost 2400 patients, and found that there was a significant increase in patients who presented with firearm injuries, but not stabbing injuries, during the first pandemic year compared with the previous 5 years.</a:t>
            </a:r>
          </a:p>
          <a:p>
            <a:endParaRPr lang="en-US" dirty="0"/>
          </a:p>
          <a:p>
            <a:r>
              <a:rPr lang="en-US" dirty="0"/>
              <a:t>This upward trend in firearm injuries since the pandemic began has been observed across the nation, and can be seen in both adult and pediatric populations.</a:t>
            </a:r>
          </a:p>
          <a:p>
            <a:endParaRPr lang="en-US" dirty="0"/>
          </a:p>
          <a:p>
            <a:r>
              <a:rPr lang="en-US" dirty="0"/>
              <a:t>Researchers in a study conducted by UTHealth Houston collected and analyzed data for pediatric patients admitted to a level 1 trauma center in Houston from 2019 to 2021 with firearm-related injuries, and observed an increase in pediatric firearm-related injuries during the pandemic, despite also seeing a decrease in total pediatric ED visits during the same period of interest.</a:t>
            </a:r>
          </a:p>
        </p:txBody>
      </p:sp>
      <p:sp>
        <p:nvSpPr>
          <p:cNvPr id="4" name="Slide Number Placeholder 3"/>
          <p:cNvSpPr>
            <a:spLocks noGrp="1"/>
          </p:cNvSpPr>
          <p:nvPr>
            <p:ph type="sldNum" sz="quarter" idx="5"/>
          </p:nvPr>
        </p:nvSpPr>
        <p:spPr/>
        <p:txBody>
          <a:bodyPr/>
          <a:lstStyle/>
          <a:p>
            <a:fld id="{A1191566-B596-4B24-B28C-16F18D7E8AE1}" type="slidenum">
              <a:rPr lang="en-US" smtClean="0"/>
              <a:t>2</a:t>
            </a:fld>
            <a:endParaRPr lang="en-US"/>
          </a:p>
        </p:txBody>
      </p:sp>
    </p:spTree>
    <p:extLst>
      <p:ext uri="{BB962C8B-B14F-4D97-AF65-F5344CB8AC3E}">
        <p14:creationId xmlns:p14="http://schemas.microsoft.com/office/powerpoint/2010/main" val="299369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F4BA7F15-DE00-4916-BFFD-453B309C7581}" type="slidenum">
              <a:rPr lang="en-US" smtClean="0"/>
              <a:t>11</a:t>
            </a:fld>
            <a:endParaRPr lang="en-US"/>
          </a:p>
        </p:txBody>
      </p:sp>
    </p:spTree>
    <p:extLst>
      <p:ext uri="{BB962C8B-B14F-4D97-AF65-F5344CB8AC3E}">
        <p14:creationId xmlns:p14="http://schemas.microsoft.com/office/powerpoint/2010/main" val="14584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F4BA7F15-DE00-4916-BFFD-453B309C7581}" type="slidenum">
              <a:rPr lang="en-US" smtClean="0"/>
              <a:t>12</a:t>
            </a:fld>
            <a:endParaRPr lang="en-US"/>
          </a:p>
        </p:txBody>
      </p:sp>
    </p:spTree>
    <p:extLst>
      <p:ext uri="{BB962C8B-B14F-4D97-AF65-F5344CB8AC3E}">
        <p14:creationId xmlns:p14="http://schemas.microsoft.com/office/powerpoint/2010/main" val="382719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a:p>
            <a:endParaRPr lang="en-US" dirty="0"/>
          </a:p>
          <a:p>
            <a:r>
              <a:rPr lang="en-US" dirty="0"/>
              <a:t>And based on this, these are targets for injury prevention.</a:t>
            </a:r>
          </a:p>
        </p:txBody>
      </p:sp>
      <p:sp>
        <p:nvSpPr>
          <p:cNvPr id="4" name="Date Placeholder 3"/>
          <p:cNvSpPr>
            <a:spLocks noGrp="1"/>
          </p:cNvSpPr>
          <p:nvPr>
            <p:ph type="dt" idx="1"/>
          </p:nvPr>
        </p:nvSpPr>
        <p:spPr/>
        <p:txBody>
          <a:bodyPr/>
          <a:lstStyle/>
          <a:p>
            <a:pPr>
              <a:defRPr/>
            </a:pPr>
            <a:r>
              <a:rPr lang="en-US"/>
              <a:t> xxx00.#####.ppt  </a:t>
            </a:r>
            <a:fld id="{50BCC7EA-C797-8B45-B114-075EB01075D3}" type="datetime1">
              <a:rPr lang="en-US" smtClean="0"/>
              <a:pPr>
                <a:defRPr/>
              </a:pPr>
              <a:t>7/17/2023</a:t>
            </a:fld>
            <a:endParaRPr lang="en-US"/>
          </a:p>
        </p:txBody>
      </p:sp>
      <p:sp>
        <p:nvSpPr>
          <p:cNvPr id="5" name="Slide Number Placeholder 4"/>
          <p:cNvSpPr>
            <a:spLocks noGrp="1"/>
          </p:cNvSpPr>
          <p:nvPr>
            <p:ph type="sldNum" sz="quarter" idx="5"/>
          </p:nvPr>
        </p:nvSpPr>
        <p:spPr/>
        <p:txBody>
          <a:bodyPr/>
          <a:lstStyle/>
          <a:p>
            <a:pPr>
              <a:defRPr/>
            </a:pPr>
            <a:r>
              <a:rPr lang="en-US"/>
              <a:t> P.</a:t>
            </a:r>
            <a:fld id="{522F7AC8-5AF1-C146-A0DB-8458477B1999}" type="slidenum">
              <a:rPr lang="en-US" smtClean="0"/>
              <a:pPr>
                <a:defRPr/>
              </a:pPr>
              <a:t>13</a:t>
            </a:fld>
            <a:endParaRPr lang="en-US"/>
          </a:p>
        </p:txBody>
      </p:sp>
    </p:spTree>
    <p:extLst>
      <p:ext uri="{BB962C8B-B14F-4D97-AF65-F5344CB8AC3E}">
        <p14:creationId xmlns:p14="http://schemas.microsoft.com/office/powerpoint/2010/main" val="1001245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F4BA7F15-DE00-4916-BFFD-453B309C7581}" type="slidenum">
              <a:rPr lang="en-US" smtClean="0"/>
              <a:t>14</a:t>
            </a:fld>
            <a:endParaRPr lang="en-US"/>
          </a:p>
        </p:txBody>
      </p:sp>
    </p:spTree>
    <p:extLst>
      <p:ext uri="{BB962C8B-B14F-4D97-AF65-F5344CB8AC3E}">
        <p14:creationId xmlns:p14="http://schemas.microsoft.com/office/powerpoint/2010/main" val="988584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878D82B4-BD2C-A146-BEC6-A5D0C574E285}" type="slidenum">
              <a:rPr lang="en-US" smtClean="0"/>
              <a:t>15</a:t>
            </a:fld>
            <a:endParaRPr lang="en-US"/>
          </a:p>
        </p:txBody>
      </p:sp>
    </p:spTree>
    <p:extLst>
      <p:ext uri="{BB962C8B-B14F-4D97-AF65-F5344CB8AC3E}">
        <p14:creationId xmlns:p14="http://schemas.microsoft.com/office/powerpoint/2010/main" val="226662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ea typeface="Calibri" panose="020F0502020204030204" pitchFamily="34" charset="0"/>
                <a:cs typeface="Liberation Serif"/>
              </a:rPr>
              <a:t>LOREN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a typeface="Calibri" panose="020F0502020204030204" pitchFamily="34" charset="0"/>
              <a:cs typeface="Liberation 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ea typeface="Calibri" panose="020F0502020204030204" pitchFamily="34" charset="0"/>
                <a:cs typeface="Liberation Serif"/>
              </a:rPr>
              <a:t>The dashboard serves as a tool to monitor and track firearm injuries and will supplement the efforts of other HHD programs for violence prevention to inform decision-making and where to target efforts. </a:t>
            </a:r>
            <a:r>
              <a:rPr lang="en-US" sz="1800" b="0" dirty="0">
                <a:solidFill>
                  <a:srgbClr val="FF0000"/>
                </a:solidFill>
                <a:effectLst/>
                <a:latin typeface="Calibri" panose="020F0502020204030204" pitchFamily="34" charset="0"/>
                <a:ea typeface="Calibri" panose="020F0502020204030204" pitchFamily="34" charset="0"/>
              </a:rPr>
              <a:t>The dashboard data, displayed via filters by year, date range, sex, age group, and race/ethnicity across systems, pinpoint what type of interventions are needed.</a:t>
            </a:r>
            <a:endParaRPr lang="en-US" sz="1200" b="0" dirty="0">
              <a:solidFill>
                <a:srgbClr val="000000"/>
              </a:solidFill>
              <a:ea typeface="Calibri" panose="020F0502020204030204" pitchFamily="34" charset="0"/>
              <a:cs typeface="Liberation Serif"/>
            </a:endParaRPr>
          </a:p>
        </p:txBody>
      </p:sp>
      <p:sp>
        <p:nvSpPr>
          <p:cNvPr id="4" name="Slide Number Placeholder 3"/>
          <p:cNvSpPr>
            <a:spLocks noGrp="1"/>
          </p:cNvSpPr>
          <p:nvPr>
            <p:ph type="sldNum" sz="quarter" idx="5"/>
          </p:nvPr>
        </p:nvSpPr>
        <p:spPr/>
        <p:txBody>
          <a:bodyPr/>
          <a:lstStyle/>
          <a:p>
            <a:fld id="{A1191566-B596-4B24-B28C-16F18D7E8AE1}" type="slidenum">
              <a:rPr lang="en-US" smtClean="0"/>
              <a:t>16</a:t>
            </a:fld>
            <a:endParaRPr lang="en-US"/>
          </a:p>
        </p:txBody>
      </p:sp>
    </p:spTree>
    <p:extLst>
      <p:ext uri="{BB962C8B-B14F-4D97-AF65-F5344CB8AC3E}">
        <p14:creationId xmlns:p14="http://schemas.microsoft.com/office/powerpoint/2010/main" val="388103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ESSENCE: An in-house database that contains near real-time syndromic surveillance data for primarily emergency department and urgent care visits. The HHD’s ESSENCE systems serves the entirety of Texas Public Health Region 6/5S, which encompasses 16 counties. There are currently over 160 facilities who report to the ESSENCE system. Records in ESSENCE can be queried using a combination of key terms in the Chief Complaints and Discharge Diagnosis fields. ED/UC visits due to firearm injuries are identified using a combination of a built-in query for Firearm Injuries and incorporating additional key terms so the data pull is based on terms such as “Gun Shot Wound”, “GSW”, “Firearm”, and specific ICD-10 diagnosis codes etc. </a:t>
            </a:r>
          </a:p>
          <a:p>
            <a:endParaRPr lang="en-US" dirty="0"/>
          </a:p>
          <a:p>
            <a:r>
              <a:rPr lang="en-US" dirty="0"/>
              <a:t>911/EMS data: 911 EMS/Ambulance calls are collected and provided through the City of Houston’s Fire Department. The records are identified using a “Cause of Injury” field that is defined as “Gun shot wound”. The data provides additional information such as the shooting location, whether the victim was dead-on-arrival.</a:t>
            </a:r>
          </a:p>
          <a:p>
            <a:endParaRPr lang="en-US" dirty="0"/>
          </a:p>
          <a:p>
            <a:r>
              <a:rPr lang="en-US" dirty="0"/>
              <a:t>Vital Statistics: The HHD has an in-house Vital Statistics Bureau that collects mortality data and provides the program with data for firearm deaths. The records are also categorized by manner of death (e.g., homicide ,suicide, accident, indeterminate, etc.).</a:t>
            </a:r>
          </a:p>
          <a:p>
            <a:endParaRPr lang="en-US" dirty="0"/>
          </a:p>
          <a:p>
            <a:r>
              <a:rPr lang="en-US" dirty="0"/>
              <a:t>ME Data: To further supplement the mortality data, the HHD also has received data from the Harris County Medical Examiner Office. This data source provides additional information on the context behind the firearm death, pulling data from HPD police records about the scene of the shooting, including more details on whether the shooting was gang-related, a domestic dispute, robbery, etc. For accidental deaths, it provides information on whether it occurred between two children, or two adults, etc.</a:t>
            </a:r>
          </a:p>
          <a:p>
            <a:endParaRPr lang="en-US" dirty="0"/>
          </a:p>
          <a:p>
            <a:r>
              <a:rPr lang="en-US" dirty="0"/>
              <a:t>US Census Bureau: To obtain socioeconomic characteristics by geography, such as poverty rates, educational attainment, etc.</a:t>
            </a:r>
          </a:p>
        </p:txBody>
      </p:sp>
      <p:sp>
        <p:nvSpPr>
          <p:cNvPr id="4" name="Slide Number Placeholder 3"/>
          <p:cNvSpPr>
            <a:spLocks noGrp="1"/>
          </p:cNvSpPr>
          <p:nvPr>
            <p:ph type="sldNum" sz="quarter" idx="5"/>
          </p:nvPr>
        </p:nvSpPr>
        <p:spPr/>
        <p:txBody>
          <a:bodyPr/>
          <a:lstStyle/>
          <a:p>
            <a:fld id="{A1191566-B596-4B24-B28C-16F18D7E8AE1}" type="slidenum">
              <a:rPr lang="en-US" smtClean="0"/>
              <a:t>17</a:t>
            </a:fld>
            <a:endParaRPr lang="en-US"/>
          </a:p>
        </p:txBody>
      </p:sp>
    </p:spTree>
    <p:extLst>
      <p:ext uri="{BB962C8B-B14F-4D97-AF65-F5344CB8AC3E}">
        <p14:creationId xmlns:p14="http://schemas.microsoft.com/office/powerpoint/2010/main" val="3958462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This is the type of valuable data that can be collected from the trauma centers If this proposal is funded</a:t>
            </a:r>
          </a:p>
        </p:txBody>
      </p:sp>
      <p:sp>
        <p:nvSpPr>
          <p:cNvPr id="4" name="Slide Number Placeholder 3"/>
          <p:cNvSpPr>
            <a:spLocks noGrp="1"/>
          </p:cNvSpPr>
          <p:nvPr>
            <p:ph type="sldNum" sz="quarter" idx="5"/>
          </p:nvPr>
        </p:nvSpPr>
        <p:spPr/>
        <p:txBody>
          <a:bodyPr/>
          <a:lstStyle/>
          <a:p>
            <a:fld id="{A1191566-B596-4B24-B28C-16F18D7E8AE1}" type="slidenum">
              <a:rPr lang="en-US" smtClean="0"/>
              <a:t>18</a:t>
            </a:fld>
            <a:endParaRPr lang="en-US"/>
          </a:p>
        </p:txBody>
      </p:sp>
    </p:spTree>
    <p:extLst>
      <p:ext uri="{BB962C8B-B14F-4D97-AF65-F5344CB8AC3E}">
        <p14:creationId xmlns:p14="http://schemas.microsoft.com/office/powerpoint/2010/main" val="369271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EMS data is shaky (</a:t>
            </a:r>
            <a:r>
              <a:rPr lang="en-US" dirty="0" err="1"/>
              <a:t>e.g</a:t>
            </a:r>
            <a:r>
              <a:rPr lang="en-US" dirty="0"/>
              <a:t>, age), if someone is shot, don’t ask too many questions and just try to approximate age. Similar for home address, if it’s not easily found on DL, won’t be recorded.</a:t>
            </a:r>
          </a:p>
        </p:txBody>
      </p:sp>
      <p:sp>
        <p:nvSpPr>
          <p:cNvPr id="4" name="Slide Number Placeholder 3"/>
          <p:cNvSpPr>
            <a:spLocks noGrp="1"/>
          </p:cNvSpPr>
          <p:nvPr>
            <p:ph type="sldNum" sz="quarter" idx="5"/>
          </p:nvPr>
        </p:nvSpPr>
        <p:spPr/>
        <p:txBody>
          <a:bodyPr/>
          <a:lstStyle/>
          <a:p>
            <a:fld id="{F4BA7F15-DE00-4916-BFFD-453B309C7581}" type="slidenum">
              <a:rPr lang="en-US" smtClean="0"/>
              <a:t>19</a:t>
            </a:fld>
            <a:endParaRPr lang="en-US"/>
          </a:p>
        </p:txBody>
      </p:sp>
    </p:spTree>
    <p:extLst>
      <p:ext uri="{BB962C8B-B14F-4D97-AF65-F5344CB8AC3E}">
        <p14:creationId xmlns:p14="http://schemas.microsoft.com/office/powerpoint/2010/main" val="1569269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p:txBody>
      </p:sp>
      <p:sp>
        <p:nvSpPr>
          <p:cNvPr id="4" name="Slide Number Placeholder 3"/>
          <p:cNvSpPr>
            <a:spLocks noGrp="1"/>
          </p:cNvSpPr>
          <p:nvPr>
            <p:ph type="sldNum" sz="quarter" idx="5"/>
          </p:nvPr>
        </p:nvSpPr>
        <p:spPr/>
        <p:txBody>
          <a:bodyPr/>
          <a:lstStyle/>
          <a:p>
            <a:fld id="{A1191566-B596-4B24-B28C-16F18D7E8AE1}" type="slidenum">
              <a:rPr lang="en-US" smtClean="0"/>
              <a:t>20</a:t>
            </a:fld>
            <a:endParaRPr lang="en-US"/>
          </a:p>
        </p:txBody>
      </p:sp>
    </p:spTree>
    <p:extLst>
      <p:ext uri="{BB962C8B-B14F-4D97-AF65-F5344CB8AC3E}">
        <p14:creationId xmlns:p14="http://schemas.microsoft.com/office/powerpoint/2010/main" val="146122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There are many types of firearm injury, and non-fatal injuries are 2-3 times more common. Thus, we need to count injuries AND deaths to fully define the problem – it’s not just the homicides.</a:t>
            </a:r>
          </a:p>
        </p:txBody>
      </p:sp>
      <p:sp>
        <p:nvSpPr>
          <p:cNvPr id="4" name="Slide Number Placeholder 3"/>
          <p:cNvSpPr>
            <a:spLocks noGrp="1"/>
          </p:cNvSpPr>
          <p:nvPr>
            <p:ph type="sldNum" sz="quarter" idx="5"/>
          </p:nvPr>
        </p:nvSpPr>
        <p:spPr/>
        <p:txBody>
          <a:bodyPr/>
          <a:lstStyle/>
          <a:p>
            <a:fld id="{F4BA7F15-DE00-4916-BFFD-453B309C7581}" type="slidenum">
              <a:rPr lang="en-US" smtClean="0"/>
              <a:t>3</a:t>
            </a:fld>
            <a:endParaRPr lang="en-US"/>
          </a:p>
        </p:txBody>
      </p:sp>
    </p:spTree>
    <p:extLst>
      <p:ext uri="{BB962C8B-B14F-4D97-AF65-F5344CB8AC3E}">
        <p14:creationId xmlns:p14="http://schemas.microsoft.com/office/powerpoint/2010/main" val="2520100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p:txBody>
      </p:sp>
      <p:sp>
        <p:nvSpPr>
          <p:cNvPr id="4" name="Slide Number Placeholder 3"/>
          <p:cNvSpPr>
            <a:spLocks noGrp="1"/>
          </p:cNvSpPr>
          <p:nvPr>
            <p:ph type="sldNum" sz="quarter" idx="5"/>
          </p:nvPr>
        </p:nvSpPr>
        <p:spPr/>
        <p:txBody>
          <a:bodyPr/>
          <a:lstStyle/>
          <a:p>
            <a:fld id="{F8D681F9-5FD4-4818-A244-157FE8D5FEA8}" type="slidenum">
              <a:rPr lang="en-US" smtClean="0"/>
              <a:t>21</a:t>
            </a:fld>
            <a:endParaRPr lang="en-US"/>
          </a:p>
        </p:txBody>
      </p:sp>
    </p:spTree>
    <p:extLst>
      <p:ext uri="{BB962C8B-B14F-4D97-AF65-F5344CB8AC3E}">
        <p14:creationId xmlns:p14="http://schemas.microsoft.com/office/powerpoint/2010/main" val="1951443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Snippet of ESSENCE tab</a:t>
            </a:r>
          </a:p>
        </p:txBody>
      </p:sp>
      <p:sp>
        <p:nvSpPr>
          <p:cNvPr id="4" name="Slide Number Placeholder 3"/>
          <p:cNvSpPr>
            <a:spLocks noGrp="1"/>
          </p:cNvSpPr>
          <p:nvPr>
            <p:ph type="sldNum" sz="quarter" idx="5"/>
          </p:nvPr>
        </p:nvSpPr>
        <p:spPr/>
        <p:txBody>
          <a:bodyPr/>
          <a:lstStyle/>
          <a:p>
            <a:fld id="{F8D681F9-5FD4-4818-A244-157FE8D5FEA8}" type="slidenum">
              <a:rPr lang="en-US" smtClean="0"/>
              <a:t>22</a:t>
            </a:fld>
            <a:endParaRPr lang="en-US"/>
          </a:p>
        </p:txBody>
      </p:sp>
    </p:spTree>
    <p:extLst>
      <p:ext uri="{BB962C8B-B14F-4D97-AF65-F5344CB8AC3E}">
        <p14:creationId xmlns:p14="http://schemas.microsoft.com/office/powerpoint/2010/main" val="3250797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Snippet of Vital Statistics tab</a:t>
            </a:r>
          </a:p>
        </p:txBody>
      </p:sp>
      <p:sp>
        <p:nvSpPr>
          <p:cNvPr id="4" name="Slide Number Placeholder 3"/>
          <p:cNvSpPr>
            <a:spLocks noGrp="1"/>
          </p:cNvSpPr>
          <p:nvPr>
            <p:ph type="sldNum" sz="quarter" idx="5"/>
          </p:nvPr>
        </p:nvSpPr>
        <p:spPr/>
        <p:txBody>
          <a:bodyPr/>
          <a:lstStyle/>
          <a:p>
            <a:fld id="{F8D681F9-5FD4-4818-A244-157FE8D5FEA8}" type="slidenum">
              <a:rPr lang="en-US" smtClean="0"/>
              <a:t>23</a:t>
            </a:fld>
            <a:endParaRPr lang="en-US"/>
          </a:p>
        </p:txBody>
      </p:sp>
    </p:spTree>
    <p:extLst>
      <p:ext uri="{BB962C8B-B14F-4D97-AF65-F5344CB8AC3E}">
        <p14:creationId xmlns:p14="http://schemas.microsoft.com/office/powerpoint/2010/main" val="1425450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a:p>
            <a:endParaRPr lang="en-US" dirty="0"/>
          </a:p>
          <a:p>
            <a:r>
              <a:rPr lang="en-US" dirty="0"/>
              <a:t>Homicides accounted for ~69.3% (1973/2849) of ME sample records.</a:t>
            </a:r>
          </a:p>
          <a:p>
            <a:endParaRPr lang="en-US" dirty="0"/>
          </a:p>
          <a:p>
            <a:r>
              <a:rPr lang="en-US" dirty="0"/>
              <a:t>As mentioned, ME data also contains more details about the scene of death. Records are manually reviewed and categorized. We had some categories already in mind when we first began reviewing the data such as gang-related, domestic dispute, robbery, but as we began reviewing the data, we observed more categories that cropped up repeatedly in the data such as drive-by, altercations. We also had a “catch-all” category of “Assault” for records that did not seem to fit in any of the delineated categories. </a:t>
            </a:r>
          </a:p>
        </p:txBody>
      </p:sp>
      <p:sp>
        <p:nvSpPr>
          <p:cNvPr id="4" name="Slide Number Placeholder 3"/>
          <p:cNvSpPr>
            <a:spLocks noGrp="1"/>
          </p:cNvSpPr>
          <p:nvPr>
            <p:ph type="sldNum" sz="quarter" idx="5"/>
          </p:nvPr>
        </p:nvSpPr>
        <p:spPr/>
        <p:txBody>
          <a:bodyPr/>
          <a:lstStyle/>
          <a:p>
            <a:fld id="{A1191566-B596-4B24-B28C-16F18D7E8AE1}" type="slidenum">
              <a:rPr lang="en-US" smtClean="0"/>
              <a:t>24</a:t>
            </a:fld>
            <a:endParaRPr lang="en-US"/>
          </a:p>
        </p:txBody>
      </p:sp>
    </p:spTree>
    <p:extLst>
      <p:ext uri="{BB962C8B-B14F-4D97-AF65-F5344CB8AC3E}">
        <p14:creationId xmlns:p14="http://schemas.microsoft.com/office/powerpoint/2010/main" val="551925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p:txBody>
      </p:sp>
      <p:sp>
        <p:nvSpPr>
          <p:cNvPr id="4" name="Slide Number Placeholder 3"/>
          <p:cNvSpPr>
            <a:spLocks noGrp="1"/>
          </p:cNvSpPr>
          <p:nvPr>
            <p:ph type="sldNum" sz="quarter" idx="5"/>
          </p:nvPr>
        </p:nvSpPr>
        <p:spPr/>
        <p:txBody>
          <a:bodyPr/>
          <a:lstStyle/>
          <a:p>
            <a:fld id="{F8D681F9-5FD4-4818-A244-157FE8D5FEA8}" type="slidenum">
              <a:rPr lang="en-US" smtClean="0"/>
              <a:t>25</a:t>
            </a:fld>
            <a:endParaRPr lang="en-US"/>
          </a:p>
        </p:txBody>
      </p:sp>
    </p:spTree>
    <p:extLst>
      <p:ext uri="{BB962C8B-B14F-4D97-AF65-F5344CB8AC3E}">
        <p14:creationId xmlns:p14="http://schemas.microsoft.com/office/powerpoint/2010/main" val="1202459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F4BA7F15-DE00-4916-BFFD-453B309C7581}" type="slidenum">
              <a:rPr lang="en-US" smtClean="0"/>
              <a:t>26</a:t>
            </a:fld>
            <a:endParaRPr lang="en-US"/>
          </a:p>
        </p:txBody>
      </p:sp>
    </p:spTree>
    <p:extLst>
      <p:ext uri="{BB962C8B-B14F-4D97-AF65-F5344CB8AC3E}">
        <p14:creationId xmlns:p14="http://schemas.microsoft.com/office/powerpoint/2010/main" val="972478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a:p>
            <a:endParaRPr lang="en-US" dirty="0"/>
          </a:p>
          <a:p>
            <a:r>
              <a:rPr lang="en-US" dirty="0"/>
              <a:t>If funded, we will…</a:t>
            </a:r>
          </a:p>
        </p:txBody>
      </p:sp>
      <p:sp>
        <p:nvSpPr>
          <p:cNvPr id="4" name="Slide Number Placeholder 3"/>
          <p:cNvSpPr>
            <a:spLocks noGrp="1"/>
          </p:cNvSpPr>
          <p:nvPr>
            <p:ph type="sldNum" sz="quarter" idx="5"/>
          </p:nvPr>
        </p:nvSpPr>
        <p:spPr/>
        <p:txBody>
          <a:bodyPr/>
          <a:lstStyle/>
          <a:p>
            <a:fld id="{F4BA7F15-DE00-4916-BFFD-453B309C7581}" type="slidenum">
              <a:rPr lang="en-US" smtClean="0"/>
              <a:t>27</a:t>
            </a:fld>
            <a:endParaRPr lang="en-US"/>
          </a:p>
        </p:txBody>
      </p:sp>
    </p:spTree>
    <p:extLst>
      <p:ext uri="{BB962C8B-B14F-4D97-AF65-F5344CB8AC3E}">
        <p14:creationId xmlns:p14="http://schemas.microsoft.com/office/powerpoint/2010/main" val="127248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a:p>
            <a:endParaRPr lang="en-US" dirty="0"/>
          </a:p>
          <a:p>
            <a:r>
              <a:rPr lang="en-US" dirty="0"/>
              <a:t>These are grants that have been offered in the past, and could be indicative of future funding opportunities. The data and analysis from the dashboard can be a stepping stone for applying for these grants and lead into prevention/intervention efforts.</a:t>
            </a:r>
          </a:p>
        </p:txBody>
      </p:sp>
      <p:sp>
        <p:nvSpPr>
          <p:cNvPr id="4" name="Slide Number Placeholder 3"/>
          <p:cNvSpPr>
            <a:spLocks noGrp="1"/>
          </p:cNvSpPr>
          <p:nvPr>
            <p:ph type="sldNum" sz="quarter" idx="5"/>
          </p:nvPr>
        </p:nvSpPr>
        <p:spPr/>
        <p:txBody>
          <a:bodyPr/>
          <a:lstStyle/>
          <a:p>
            <a:fld id="{F4BA7F15-DE00-4916-BFFD-453B309C7581}" type="slidenum">
              <a:rPr lang="en-US" smtClean="0"/>
              <a:t>28</a:t>
            </a:fld>
            <a:endParaRPr lang="en-US"/>
          </a:p>
        </p:txBody>
      </p:sp>
    </p:spTree>
    <p:extLst>
      <p:ext uri="{BB962C8B-B14F-4D97-AF65-F5344CB8AC3E}">
        <p14:creationId xmlns:p14="http://schemas.microsoft.com/office/powerpoint/2010/main" val="41201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p:txBody>
      </p:sp>
      <p:sp>
        <p:nvSpPr>
          <p:cNvPr id="4" name="Slide Number Placeholder 3"/>
          <p:cNvSpPr>
            <a:spLocks noGrp="1"/>
          </p:cNvSpPr>
          <p:nvPr>
            <p:ph type="sldNum" sz="quarter" idx="5"/>
          </p:nvPr>
        </p:nvSpPr>
        <p:spPr/>
        <p:txBody>
          <a:bodyPr/>
          <a:lstStyle/>
          <a:p>
            <a:fld id="{A1191566-B596-4B24-B28C-16F18D7E8AE1}" type="slidenum">
              <a:rPr lang="en-US" smtClean="0"/>
              <a:t>4</a:t>
            </a:fld>
            <a:endParaRPr lang="en-US"/>
          </a:p>
        </p:txBody>
      </p:sp>
    </p:spTree>
    <p:extLst>
      <p:ext uri="{BB962C8B-B14F-4D97-AF65-F5344CB8AC3E}">
        <p14:creationId xmlns:p14="http://schemas.microsoft.com/office/powerpoint/2010/main" val="265282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LOREN</a:t>
            </a:r>
          </a:p>
        </p:txBody>
      </p:sp>
      <p:sp>
        <p:nvSpPr>
          <p:cNvPr id="4" name="Slide Number Placeholder 3"/>
          <p:cNvSpPr>
            <a:spLocks noGrp="1"/>
          </p:cNvSpPr>
          <p:nvPr>
            <p:ph type="sldNum" sz="quarter" idx="5"/>
          </p:nvPr>
        </p:nvSpPr>
        <p:spPr/>
        <p:txBody>
          <a:bodyPr/>
          <a:lstStyle/>
          <a:p>
            <a:fld id="{F4BA7F15-DE00-4916-BFFD-453B309C7581}" type="slidenum">
              <a:rPr lang="en-US" smtClean="0"/>
              <a:t>5</a:t>
            </a:fld>
            <a:endParaRPr lang="en-US"/>
          </a:p>
        </p:txBody>
      </p:sp>
    </p:spTree>
    <p:extLst>
      <p:ext uri="{BB962C8B-B14F-4D97-AF65-F5344CB8AC3E}">
        <p14:creationId xmlns:p14="http://schemas.microsoft.com/office/powerpoint/2010/main" val="60414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a:p>
            <a:endParaRPr lang="en-US" dirty="0"/>
          </a:p>
          <a:p>
            <a:r>
              <a:rPr lang="en-US" dirty="0"/>
              <a:t>HPD collects data on homicides. But aside from this there is no central collection of firearm injuries and deaths. Therefore, our team linked data from these sources over a 3 year period</a:t>
            </a:r>
          </a:p>
        </p:txBody>
      </p:sp>
      <p:sp>
        <p:nvSpPr>
          <p:cNvPr id="4" name="Slide Number Placeholder 3"/>
          <p:cNvSpPr>
            <a:spLocks noGrp="1"/>
          </p:cNvSpPr>
          <p:nvPr>
            <p:ph type="sldNum" sz="quarter" idx="5"/>
          </p:nvPr>
        </p:nvSpPr>
        <p:spPr/>
        <p:txBody>
          <a:bodyPr/>
          <a:lstStyle/>
          <a:p>
            <a:fld id="{878D82B4-BD2C-A146-BEC6-A5D0C574E285}" type="slidenum">
              <a:rPr lang="en-US" smtClean="0"/>
              <a:t>6</a:t>
            </a:fld>
            <a:endParaRPr lang="en-US"/>
          </a:p>
        </p:txBody>
      </p:sp>
    </p:spTree>
    <p:extLst>
      <p:ext uri="{BB962C8B-B14F-4D97-AF65-F5344CB8AC3E}">
        <p14:creationId xmlns:p14="http://schemas.microsoft.com/office/powerpoint/2010/main" val="226662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CBF7A41A-F1AA-5F4E-BA03-BCDDA52DD51A}" type="slidenum">
              <a:rPr lang="en-US" smtClean="0"/>
              <a:t>7</a:t>
            </a:fld>
            <a:endParaRPr lang="en-US"/>
          </a:p>
        </p:txBody>
      </p:sp>
    </p:spTree>
    <p:extLst>
      <p:ext uri="{BB962C8B-B14F-4D97-AF65-F5344CB8AC3E}">
        <p14:creationId xmlns:p14="http://schemas.microsoft.com/office/powerpoint/2010/main" val="3468023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a:p>
            <a:endParaRPr lang="en-US" dirty="0"/>
          </a:p>
          <a:p>
            <a:r>
              <a:rPr lang="en-US" dirty="0"/>
              <a:t>54,000 crimes with a gun – this Is much higher than the data from the trauma centers and ME office.</a:t>
            </a:r>
          </a:p>
          <a:p>
            <a:r>
              <a:rPr lang="en-US" dirty="0"/>
              <a:t>Therefore, it is important to combine sources.</a:t>
            </a:r>
          </a:p>
        </p:txBody>
      </p:sp>
      <p:sp>
        <p:nvSpPr>
          <p:cNvPr id="4" name="Slide Number Placeholder 3"/>
          <p:cNvSpPr>
            <a:spLocks noGrp="1"/>
          </p:cNvSpPr>
          <p:nvPr>
            <p:ph type="sldNum" sz="quarter" idx="5"/>
          </p:nvPr>
        </p:nvSpPr>
        <p:spPr/>
        <p:txBody>
          <a:bodyPr/>
          <a:lstStyle/>
          <a:p>
            <a:fld id="{CBF7A41A-F1AA-5F4E-BA03-BCDDA52DD51A}" type="slidenum">
              <a:rPr lang="en-US" smtClean="0"/>
              <a:t>8</a:t>
            </a:fld>
            <a:endParaRPr lang="en-US"/>
          </a:p>
        </p:txBody>
      </p:sp>
    </p:spTree>
    <p:extLst>
      <p:ext uri="{BB962C8B-B14F-4D97-AF65-F5344CB8AC3E}">
        <p14:creationId xmlns:p14="http://schemas.microsoft.com/office/powerpoint/2010/main" val="414534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a:p>
            <a:endParaRPr lang="en-US" dirty="0"/>
          </a:p>
          <a:p>
            <a:r>
              <a:rPr lang="en-US" dirty="0"/>
              <a:t>Differences in shooting intent – span different areas of the county</a:t>
            </a:r>
          </a:p>
        </p:txBody>
      </p:sp>
      <p:sp>
        <p:nvSpPr>
          <p:cNvPr id="4" name="Slide Number Placeholder 3"/>
          <p:cNvSpPr>
            <a:spLocks noGrp="1"/>
          </p:cNvSpPr>
          <p:nvPr>
            <p:ph type="sldNum" sz="quarter" idx="5"/>
          </p:nvPr>
        </p:nvSpPr>
        <p:spPr/>
        <p:txBody>
          <a:bodyPr/>
          <a:lstStyle/>
          <a:p>
            <a:fld id="{F4BA7F15-DE00-4916-BFFD-453B309C7581}" type="slidenum">
              <a:rPr lang="en-US" smtClean="0"/>
              <a:t>9</a:t>
            </a:fld>
            <a:endParaRPr lang="en-US"/>
          </a:p>
        </p:txBody>
      </p:sp>
    </p:spTree>
    <p:extLst>
      <p:ext uri="{BB962C8B-B14F-4D97-AF65-F5344CB8AC3E}">
        <p14:creationId xmlns:p14="http://schemas.microsoft.com/office/powerpoint/2010/main" val="31983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a:t>
            </a:r>
          </a:p>
        </p:txBody>
      </p:sp>
      <p:sp>
        <p:nvSpPr>
          <p:cNvPr id="4" name="Slide Number Placeholder 3"/>
          <p:cNvSpPr>
            <a:spLocks noGrp="1"/>
          </p:cNvSpPr>
          <p:nvPr>
            <p:ph type="sldNum" sz="quarter" idx="5"/>
          </p:nvPr>
        </p:nvSpPr>
        <p:spPr/>
        <p:txBody>
          <a:bodyPr/>
          <a:lstStyle/>
          <a:p>
            <a:fld id="{F4BA7F15-DE00-4916-BFFD-453B309C7581}" type="slidenum">
              <a:rPr lang="en-US" smtClean="0"/>
              <a:t>10</a:t>
            </a:fld>
            <a:endParaRPr lang="en-US"/>
          </a:p>
        </p:txBody>
      </p:sp>
    </p:spTree>
    <p:extLst>
      <p:ext uri="{BB962C8B-B14F-4D97-AF65-F5344CB8AC3E}">
        <p14:creationId xmlns:p14="http://schemas.microsoft.com/office/powerpoint/2010/main" val="1026920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HHD_Cover_Option 1">
    <p:spTree>
      <p:nvGrpSpPr>
        <p:cNvPr id="1" name=""/>
        <p:cNvGrpSpPr/>
        <p:nvPr/>
      </p:nvGrpSpPr>
      <p:grpSpPr>
        <a:xfrm>
          <a:off x="0" y="0"/>
          <a:ext cx="0" cy="0"/>
          <a:chOff x="0" y="0"/>
          <a:chExt cx="0" cy="0"/>
        </a:xfrm>
      </p:grpSpPr>
      <p:sp>
        <p:nvSpPr>
          <p:cNvPr id="8" name="Rectangle 7"/>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pic>
        <p:nvPicPr>
          <p:cNvPr id="4" name="Picture 3">
            <a:extLst>
              <a:ext uri="{FF2B5EF4-FFF2-40B4-BE49-F238E27FC236}">
                <a16:creationId xmlns:a16="http://schemas.microsoft.com/office/drawing/2014/main" id="{026971DF-0687-40BB-B19B-F12EE2FA408C}"/>
              </a:ext>
            </a:extLst>
          </p:cNvPr>
          <p:cNvPicPr>
            <a:picLocks noChangeAspect="1"/>
          </p:cNvPicPr>
          <p:nvPr/>
        </p:nvPicPr>
        <p:blipFill>
          <a:blip r:embed="rId3"/>
          <a:stretch>
            <a:fillRect/>
          </a:stretch>
        </p:blipFill>
        <p:spPr>
          <a:xfrm>
            <a:off x="10857880" y="6019800"/>
            <a:ext cx="556927" cy="552823"/>
          </a:xfrm>
          <a:prstGeom prst="rect">
            <a:avLst/>
          </a:prstGeom>
        </p:spPr>
      </p:pic>
      <p:pic>
        <p:nvPicPr>
          <p:cNvPr id="5" name="Picture 4">
            <a:extLst>
              <a:ext uri="{FF2B5EF4-FFF2-40B4-BE49-F238E27FC236}">
                <a16:creationId xmlns:a16="http://schemas.microsoft.com/office/drawing/2014/main" id="{AAE7EB20-B532-4255-9DC7-6D1B2F4FEEFC}"/>
              </a:ext>
            </a:extLst>
          </p:cNvPr>
          <p:cNvPicPr>
            <a:picLocks noChangeAspect="1"/>
          </p:cNvPicPr>
          <p:nvPr/>
        </p:nvPicPr>
        <p:blipFill>
          <a:blip r:embed="rId4"/>
          <a:stretch>
            <a:fillRect/>
          </a:stretch>
        </p:blipFill>
        <p:spPr>
          <a:xfrm>
            <a:off x="11447980" y="6011839"/>
            <a:ext cx="552751" cy="552823"/>
          </a:xfrm>
          <a:prstGeom prst="rect">
            <a:avLst/>
          </a:prstGeom>
        </p:spPr>
      </p:pic>
      <p:pic>
        <p:nvPicPr>
          <p:cNvPr id="6" name="Picture 5">
            <a:extLst>
              <a:ext uri="{FF2B5EF4-FFF2-40B4-BE49-F238E27FC236}">
                <a16:creationId xmlns:a16="http://schemas.microsoft.com/office/drawing/2014/main" id="{1F61EE27-ADA1-4F29-82DA-CFD5C78D9F2E}"/>
              </a:ext>
            </a:extLst>
          </p:cNvPr>
          <p:cNvPicPr>
            <a:picLocks noChangeAspect="1"/>
          </p:cNvPicPr>
          <p:nvPr/>
        </p:nvPicPr>
        <p:blipFill>
          <a:blip r:embed="rId3"/>
          <a:stretch>
            <a:fillRect/>
          </a:stretch>
        </p:blipFill>
        <p:spPr>
          <a:xfrm>
            <a:off x="10857880" y="6027762"/>
            <a:ext cx="556927" cy="552823"/>
          </a:xfrm>
          <a:prstGeom prst="rect">
            <a:avLst/>
          </a:prstGeom>
        </p:spPr>
      </p:pic>
      <p:pic>
        <p:nvPicPr>
          <p:cNvPr id="7" name="Picture 6">
            <a:extLst>
              <a:ext uri="{FF2B5EF4-FFF2-40B4-BE49-F238E27FC236}">
                <a16:creationId xmlns:a16="http://schemas.microsoft.com/office/drawing/2014/main" id="{955E4EC0-A013-482B-AC2A-A5161B3656C4}"/>
              </a:ext>
            </a:extLst>
          </p:cNvPr>
          <p:cNvPicPr>
            <a:picLocks noChangeAspect="1"/>
          </p:cNvPicPr>
          <p:nvPr/>
        </p:nvPicPr>
        <p:blipFill>
          <a:blip r:embed="rId4"/>
          <a:stretch>
            <a:fillRect/>
          </a:stretch>
        </p:blipFill>
        <p:spPr>
          <a:xfrm>
            <a:off x="11447980" y="6019800"/>
            <a:ext cx="552751" cy="552823"/>
          </a:xfrm>
          <a:prstGeom prst="rect">
            <a:avLst/>
          </a:prstGeom>
        </p:spPr>
      </p:pic>
    </p:spTree>
    <p:extLst>
      <p:ext uri="{BB962C8B-B14F-4D97-AF65-F5344CB8AC3E}">
        <p14:creationId xmlns:p14="http://schemas.microsoft.com/office/powerpoint/2010/main" val="355598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HHD_TitlePage_Option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2191206" cy="6858447"/>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531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11"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19"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166347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23" name="Picture Placeholder 22"/>
          <p:cNvSpPr>
            <a:spLocks noGrp="1"/>
          </p:cNvSpPr>
          <p:nvPr>
            <p:ph type="pic" sz="quarter" idx="15"/>
          </p:nvPr>
        </p:nvSpPr>
        <p:spPr>
          <a:xfrm>
            <a:off x="0" y="1295400"/>
            <a:ext cx="6096000" cy="4461934"/>
          </a:xfrm>
        </p:spPr>
        <p:txBody>
          <a:bodyPr>
            <a:normAutofit/>
          </a:bodyPr>
          <a:lstStyle>
            <a:lvl1pPr>
              <a:defRPr sz="1600"/>
            </a:lvl1pPr>
          </a:lstStyle>
          <a:p>
            <a:r>
              <a:rPr lang="en-US"/>
              <a:t>Click icon to add picture</a:t>
            </a:r>
          </a:p>
        </p:txBody>
      </p:sp>
      <p:sp>
        <p:nvSpPr>
          <p:cNvPr id="6"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7"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223624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23" name="Picture Placeholder 22"/>
          <p:cNvSpPr>
            <a:spLocks noGrp="1"/>
          </p:cNvSpPr>
          <p:nvPr>
            <p:ph type="pic" sz="quarter" idx="15"/>
          </p:nvPr>
        </p:nvSpPr>
        <p:spPr>
          <a:xfrm>
            <a:off x="1109428" y="1803400"/>
            <a:ext cx="2133600" cy="2133600"/>
          </a:xfrm>
          <a:prstGeom prst="ellipse">
            <a:avLst/>
          </a:prstGeom>
        </p:spPr>
        <p:txBody>
          <a:bodyPr>
            <a:normAutofit/>
          </a:bodyPr>
          <a:lstStyle>
            <a:lvl1pPr>
              <a:defRPr sz="1600"/>
            </a:lvl1pPr>
          </a:lstStyle>
          <a:p>
            <a:r>
              <a:rPr lang="en-US"/>
              <a:t>Click icon to add picture</a:t>
            </a:r>
          </a:p>
        </p:txBody>
      </p:sp>
      <p:sp>
        <p:nvSpPr>
          <p:cNvPr id="18" name="Picture Placeholder 22"/>
          <p:cNvSpPr>
            <a:spLocks noGrp="1"/>
          </p:cNvSpPr>
          <p:nvPr>
            <p:ph type="pic" sz="quarter" idx="16"/>
          </p:nvPr>
        </p:nvSpPr>
        <p:spPr>
          <a:xfrm>
            <a:off x="3657600" y="1803400"/>
            <a:ext cx="2133600" cy="2133600"/>
          </a:xfrm>
          <a:prstGeom prst="ellipse">
            <a:avLst/>
          </a:prstGeom>
        </p:spPr>
        <p:txBody>
          <a:bodyPr>
            <a:normAutofit/>
          </a:bodyPr>
          <a:lstStyle>
            <a:lvl1pPr>
              <a:defRPr sz="1600"/>
            </a:lvl1pPr>
          </a:lstStyle>
          <a:p>
            <a:r>
              <a:rPr lang="en-US"/>
              <a:t>Click icon to add picture</a:t>
            </a:r>
          </a:p>
        </p:txBody>
      </p:sp>
      <p:sp>
        <p:nvSpPr>
          <p:cNvPr id="19" name="Picture Placeholder 22"/>
          <p:cNvSpPr>
            <a:spLocks noGrp="1"/>
          </p:cNvSpPr>
          <p:nvPr>
            <p:ph type="pic" sz="quarter" idx="17"/>
          </p:nvPr>
        </p:nvSpPr>
        <p:spPr>
          <a:xfrm>
            <a:off x="6096000" y="1803400"/>
            <a:ext cx="2133600" cy="2133600"/>
          </a:xfrm>
          <a:prstGeom prst="ellipse">
            <a:avLst/>
          </a:prstGeom>
        </p:spPr>
        <p:txBody>
          <a:bodyPr>
            <a:normAutofit/>
          </a:bodyPr>
          <a:lstStyle>
            <a:lvl1pPr>
              <a:defRPr sz="1600"/>
            </a:lvl1pPr>
          </a:lstStyle>
          <a:p>
            <a:r>
              <a:rPr lang="en-US"/>
              <a:t>Click icon to add picture</a:t>
            </a:r>
          </a:p>
        </p:txBody>
      </p:sp>
      <p:sp>
        <p:nvSpPr>
          <p:cNvPr id="20" name="Picture Placeholder 22"/>
          <p:cNvSpPr>
            <a:spLocks noGrp="1"/>
          </p:cNvSpPr>
          <p:nvPr>
            <p:ph type="pic" sz="quarter" idx="18"/>
          </p:nvPr>
        </p:nvSpPr>
        <p:spPr>
          <a:xfrm>
            <a:off x="8534400" y="1803400"/>
            <a:ext cx="2133600" cy="2133600"/>
          </a:xfrm>
          <a:prstGeom prst="ellipse">
            <a:avLst/>
          </a:prstGeom>
        </p:spPr>
        <p:txBody>
          <a:bodyPr>
            <a:normAutofit/>
          </a:bodyPr>
          <a:lstStyle>
            <a:lvl1pPr>
              <a:defRPr sz="1600"/>
            </a:lvl1pPr>
          </a:lstStyle>
          <a:p>
            <a:r>
              <a:rPr lang="en-US"/>
              <a:t>Click icon to add picture</a:t>
            </a:r>
          </a:p>
        </p:txBody>
      </p:sp>
      <p:sp>
        <p:nvSpPr>
          <p:cNvPr id="11"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12"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144088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dividual of the Team">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23" name="Picture Placeholder 22"/>
          <p:cNvSpPr>
            <a:spLocks noGrp="1"/>
          </p:cNvSpPr>
          <p:nvPr>
            <p:ph type="pic" sz="quarter" idx="15"/>
          </p:nvPr>
        </p:nvSpPr>
        <p:spPr>
          <a:xfrm>
            <a:off x="861692" y="1600200"/>
            <a:ext cx="3165944" cy="3165944"/>
          </a:xfrm>
          <a:prstGeom prst="ellipse">
            <a:avLst/>
          </a:prstGeom>
        </p:spPr>
        <p:txBody>
          <a:bodyPr>
            <a:normAutofit/>
          </a:bodyPr>
          <a:lstStyle>
            <a:lvl1pPr>
              <a:defRPr sz="1600"/>
            </a:lvl1pPr>
          </a:lstStyle>
          <a:p>
            <a:r>
              <a:rPr lang="en-US"/>
              <a:t>Click icon to add picture</a:t>
            </a:r>
          </a:p>
        </p:txBody>
      </p:sp>
      <p:sp>
        <p:nvSpPr>
          <p:cNvPr id="8"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10"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4016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folio One">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18" name="Picture Placeholder 13"/>
          <p:cNvSpPr>
            <a:spLocks noGrp="1"/>
          </p:cNvSpPr>
          <p:nvPr>
            <p:ph type="pic" sz="quarter" idx="10"/>
          </p:nvPr>
        </p:nvSpPr>
        <p:spPr>
          <a:xfrm>
            <a:off x="1288297" y="1369494"/>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p>
        </p:txBody>
      </p:sp>
      <p:sp>
        <p:nvSpPr>
          <p:cNvPr id="19" name="Picture Placeholder 13"/>
          <p:cNvSpPr>
            <a:spLocks noGrp="1"/>
          </p:cNvSpPr>
          <p:nvPr>
            <p:ph type="pic" sz="quarter" idx="11" hasCustomPrompt="1"/>
          </p:nvPr>
        </p:nvSpPr>
        <p:spPr>
          <a:xfrm>
            <a:off x="3676261" y="1369494"/>
            <a:ext cx="2317411" cy="2315294"/>
          </a:xfrm>
          <a:effectLst/>
        </p:spPr>
        <p:txBody>
          <a:bodyPr rtlCol="0">
            <a:normAutofit/>
          </a:bodyPr>
          <a:lstStyle>
            <a:lvl1pPr marL="0" indent="0">
              <a:buNone/>
              <a:defRPr sz="2200">
                <a:ln>
                  <a:noFill/>
                </a:ln>
                <a:solidFill>
                  <a:schemeClr val="bg1">
                    <a:lumMod val="85000"/>
                  </a:schemeClr>
                </a:solidFill>
              </a:defRPr>
            </a:lvl1pPr>
          </a:lstStyle>
          <a:p>
            <a:pPr lvl="0"/>
            <a:r>
              <a:rPr lang="en-US" sz="1300"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6064226" y="1374662"/>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endParaRPr lang="en-US" noProof="0" dirty="0"/>
          </a:p>
        </p:txBody>
      </p:sp>
      <p:sp>
        <p:nvSpPr>
          <p:cNvPr id="26" name="Picture Placeholder 13"/>
          <p:cNvSpPr>
            <a:spLocks noGrp="1"/>
          </p:cNvSpPr>
          <p:nvPr>
            <p:ph type="pic" sz="quarter" idx="16"/>
          </p:nvPr>
        </p:nvSpPr>
        <p:spPr>
          <a:xfrm>
            <a:off x="8452190" y="1379756"/>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p>
        </p:txBody>
      </p:sp>
      <p:sp>
        <p:nvSpPr>
          <p:cNvPr id="27" name="Picture Placeholder 13"/>
          <p:cNvSpPr>
            <a:spLocks noGrp="1"/>
          </p:cNvSpPr>
          <p:nvPr>
            <p:ph type="pic" sz="quarter" idx="17"/>
          </p:nvPr>
        </p:nvSpPr>
        <p:spPr>
          <a:xfrm>
            <a:off x="1288297" y="3779714"/>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p>
        </p:txBody>
      </p:sp>
      <p:sp>
        <p:nvSpPr>
          <p:cNvPr id="28" name="Picture Placeholder 13"/>
          <p:cNvSpPr>
            <a:spLocks noGrp="1"/>
          </p:cNvSpPr>
          <p:nvPr>
            <p:ph type="pic" sz="quarter" idx="18"/>
          </p:nvPr>
        </p:nvSpPr>
        <p:spPr>
          <a:xfrm>
            <a:off x="3676261" y="3779714"/>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endParaRPr lang="en-US" noProof="0" dirty="0"/>
          </a:p>
        </p:txBody>
      </p:sp>
      <p:sp>
        <p:nvSpPr>
          <p:cNvPr id="29" name="Picture Placeholder 13"/>
          <p:cNvSpPr>
            <a:spLocks noGrp="1"/>
          </p:cNvSpPr>
          <p:nvPr>
            <p:ph type="pic" sz="quarter" idx="19"/>
          </p:nvPr>
        </p:nvSpPr>
        <p:spPr>
          <a:xfrm>
            <a:off x="6064226" y="3769451"/>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endParaRPr lang="en-US" noProof="0" dirty="0"/>
          </a:p>
        </p:txBody>
      </p:sp>
      <p:sp>
        <p:nvSpPr>
          <p:cNvPr id="30" name="Picture Placeholder 13"/>
          <p:cNvSpPr>
            <a:spLocks noGrp="1"/>
          </p:cNvSpPr>
          <p:nvPr>
            <p:ph type="pic" sz="quarter" idx="20"/>
          </p:nvPr>
        </p:nvSpPr>
        <p:spPr>
          <a:xfrm>
            <a:off x="8452190" y="3769451"/>
            <a:ext cx="2317411" cy="2315294"/>
          </a:xfrm>
          <a:effectLst/>
        </p:spPr>
        <p:txBody>
          <a:bodyPr rtlCol="0">
            <a:normAutofit/>
          </a:bodyPr>
          <a:lstStyle>
            <a:lvl1pPr marL="0" indent="0">
              <a:buNone/>
              <a:defRPr sz="2150">
                <a:ln>
                  <a:noFill/>
                </a:ln>
                <a:solidFill>
                  <a:schemeClr val="bg1">
                    <a:lumMod val="85000"/>
                  </a:schemeClr>
                </a:solidFill>
              </a:defRPr>
            </a:lvl1pPr>
          </a:lstStyle>
          <a:p>
            <a:pPr lvl="0"/>
            <a:r>
              <a:rPr lang="en-US" noProof="0"/>
              <a:t>Click icon to add picture</a:t>
            </a:r>
            <a:endParaRPr lang="en-US" noProof="0" dirty="0"/>
          </a:p>
        </p:txBody>
      </p:sp>
      <p:sp>
        <p:nvSpPr>
          <p:cNvPr id="15"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16"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118329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folio Two">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18" name="Picture Placeholder 13"/>
          <p:cNvSpPr>
            <a:spLocks noGrp="1"/>
          </p:cNvSpPr>
          <p:nvPr>
            <p:ph type="pic" sz="quarter" idx="10"/>
          </p:nvPr>
        </p:nvSpPr>
        <p:spPr>
          <a:xfrm>
            <a:off x="-6814"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37" name="Picture Placeholder 13"/>
          <p:cNvSpPr>
            <a:spLocks noGrp="1"/>
          </p:cNvSpPr>
          <p:nvPr>
            <p:ph type="pic" sz="quarter" idx="15"/>
          </p:nvPr>
        </p:nvSpPr>
        <p:spPr>
          <a:xfrm>
            <a:off x="1159821"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38" name="Picture Placeholder 13"/>
          <p:cNvSpPr>
            <a:spLocks noGrp="1"/>
          </p:cNvSpPr>
          <p:nvPr>
            <p:ph type="pic" sz="quarter" idx="16"/>
          </p:nvPr>
        </p:nvSpPr>
        <p:spPr>
          <a:xfrm>
            <a:off x="2322101"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39" name="Picture Placeholder 13"/>
          <p:cNvSpPr>
            <a:spLocks noGrp="1"/>
          </p:cNvSpPr>
          <p:nvPr>
            <p:ph type="pic" sz="quarter" idx="17"/>
          </p:nvPr>
        </p:nvSpPr>
        <p:spPr>
          <a:xfrm>
            <a:off x="-6814"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0" name="Picture Placeholder 13"/>
          <p:cNvSpPr>
            <a:spLocks noGrp="1"/>
          </p:cNvSpPr>
          <p:nvPr>
            <p:ph type="pic" sz="quarter" idx="18"/>
          </p:nvPr>
        </p:nvSpPr>
        <p:spPr>
          <a:xfrm>
            <a:off x="1159821"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41" name="Picture Placeholder 13"/>
          <p:cNvSpPr>
            <a:spLocks noGrp="1"/>
          </p:cNvSpPr>
          <p:nvPr>
            <p:ph type="pic" sz="quarter" idx="19"/>
          </p:nvPr>
        </p:nvSpPr>
        <p:spPr>
          <a:xfrm>
            <a:off x="2322101"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2" name="Picture Placeholder 13"/>
          <p:cNvSpPr>
            <a:spLocks noGrp="1"/>
          </p:cNvSpPr>
          <p:nvPr>
            <p:ph type="pic" sz="quarter" idx="20"/>
          </p:nvPr>
        </p:nvSpPr>
        <p:spPr>
          <a:xfrm>
            <a:off x="1155466" y="385332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3" name="Picture Placeholder 13"/>
          <p:cNvSpPr>
            <a:spLocks noGrp="1"/>
          </p:cNvSpPr>
          <p:nvPr>
            <p:ph type="pic" sz="quarter" idx="21"/>
          </p:nvPr>
        </p:nvSpPr>
        <p:spPr>
          <a:xfrm>
            <a:off x="2322101" y="385332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44" name="Picture Placeholder 13"/>
          <p:cNvSpPr>
            <a:spLocks noGrp="1"/>
          </p:cNvSpPr>
          <p:nvPr>
            <p:ph type="pic" sz="quarter" idx="22"/>
          </p:nvPr>
        </p:nvSpPr>
        <p:spPr>
          <a:xfrm>
            <a:off x="3484381" y="385332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5" name="Picture Placeholder 13"/>
          <p:cNvSpPr>
            <a:spLocks noGrp="1"/>
          </p:cNvSpPr>
          <p:nvPr>
            <p:ph type="pic" sz="quarter" idx="23"/>
          </p:nvPr>
        </p:nvSpPr>
        <p:spPr>
          <a:xfrm>
            <a:off x="1155466" y="501455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6" name="Picture Placeholder 13"/>
          <p:cNvSpPr>
            <a:spLocks noGrp="1"/>
          </p:cNvSpPr>
          <p:nvPr>
            <p:ph type="pic" sz="quarter" idx="24"/>
          </p:nvPr>
        </p:nvSpPr>
        <p:spPr>
          <a:xfrm>
            <a:off x="2322101" y="501455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47" name="Picture Placeholder 13"/>
          <p:cNvSpPr>
            <a:spLocks noGrp="1"/>
          </p:cNvSpPr>
          <p:nvPr>
            <p:ph type="pic" sz="quarter" idx="25"/>
          </p:nvPr>
        </p:nvSpPr>
        <p:spPr>
          <a:xfrm>
            <a:off x="3484381" y="501455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8" name="Picture Placeholder 13"/>
          <p:cNvSpPr>
            <a:spLocks noGrp="1"/>
          </p:cNvSpPr>
          <p:nvPr>
            <p:ph type="pic" sz="quarter" idx="26"/>
          </p:nvPr>
        </p:nvSpPr>
        <p:spPr>
          <a:xfrm>
            <a:off x="3482768"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9" name="Picture Placeholder 13"/>
          <p:cNvSpPr>
            <a:spLocks noGrp="1"/>
          </p:cNvSpPr>
          <p:nvPr>
            <p:ph type="pic" sz="quarter" idx="27"/>
          </p:nvPr>
        </p:nvSpPr>
        <p:spPr>
          <a:xfrm>
            <a:off x="4649402"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50" name="Picture Placeholder 13"/>
          <p:cNvSpPr>
            <a:spLocks noGrp="1"/>
          </p:cNvSpPr>
          <p:nvPr>
            <p:ph type="pic" sz="quarter" idx="28"/>
          </p:nvPr>
        </p:nvSpPr>
        <p:spPr>
          <a:xfrm>
            <a:off x="-6814" y="387872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51" name="Picture Placeholder 13"/>
          <p:cNvSpPr>
            <a:spLocks noGrp="1"/>
          </p:cNvSpPr>
          <p:nvPr>
            <p:ph type="pic" sz="quarter" idx="29"/>
          </p:nvPr>
        </p:nvSpPr>
        <p:spPr>
          <a:xfrm>
            <a:off x="3482768"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52" name="Picture Placeholder 13"/>
          <p:cNvSpPr>
            <a:spLocks noGrp="1"/>
          </p:cNvSpPr>
          <p:nvPr>
            <p:ph type="pic" sz="quarter" idx="30"/>
          </p:nvPr>
        </p:nvSpPr>
        <p:spPr>
          <a:xfrm>
            <a:off x="4649402"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53" name="Picture Placeholder 13"/>
          <p:cNvSpPr>
            <a:spLocks noGrp="1"/>
          </p:cNvSpPr>
          <p:nvPr>
            <p:ph type="pic" sz="quarter" idx="31"/>
          </p:nvPr>
        </p:nvSpPr>
        <p:spPr>
          <a:xfrm>
            <a:off x="-6814" y="503995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54" name="Picture Placeholder 13"/>
          <p:cNvSpPr>
            <a:spLocks noGrp="1"/>
          </p:cNvSpPr>
          <p:nvPr>
            <p:ph type="pic" sz="quarter" idx="32"/>
          </p:nvPr>
        </p:nvSpPr>
        <p:spPr>
          <a:xfrm>
            <a:off x="4645048" y="385332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57" name="Picture Placeholder 13"/>
          <p:cNvSpPr>
            <a:spLocks noGrp="1"/>
          </p:cNvSpPr>
          <p:nvPr>
            <p:ph type="pic" sz="quarter" idx="35"/>
          </p:nvPr>
        </p:nvSpPr>
        <p:spPr>
          <a:xfrm>
            <a:off x="4645048" y="501455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27"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28"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40380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folio Three">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18" name="Picture Placeholder 13"/>
          <p:cNvSpPr>
            <a:spLocks noGrp="1"/>
          </p:cNvSpPr>
          <p:nvPr>
            <p:ph type="pic" sz="quarter" idx="10"/>
          </p:nvPr>
        </p:nvSpPr>
        <p:spPr>
          <a:xfrm>
            <a:off x="270691"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37" name="Picture Placeholder 13"/>
          <p:cNvSpPr>
            <a:spLocks noGrp="1"/>
          </p:cNvSpPr>
          <p:nvPr>
            <p:ph type="pic" sz="quarter" idx="15"/>
          </p:nvPr>
        </p:nvSpPr>
        <p:spPr>
          <a:xfrm>
            <a:off x="1437325"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38" name="Picture Placeholder 13"/>
          <p:cNvSpPr>
            <a:spLocks noGrp="1"/>
          </p:cNvSpPr>
          <p:nvPr>
            <p:ph type="pic" sz="quarter" idx="16"/>
          </p:nvPr>
        </p:nvSpPr>
        <p:spPr>
          <a:xfrm>
            <a:off x="2599605"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39" name="Picture Placeholder 13"/>
          <p:cNvSpPr>
            <a:spLocks noGrp="1"/>
          </p:cNvSpPr>
          <p:nvPr>
            <p:ph type="pic" sz="quarter" idx="17"/>
          </p:nvPr>
        </p:nvSpPr>
        <p:spPr>
          <a:xfrm>
            <a:off x="270691"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0" name="Picture Placeholder 13"/>
          <p:cNvSpPr>
            <a:spLocks noGrp="1"/>
          </p:cNvSpPr>
          <p:nvPr>
            <p:ph type="pic" sz="quarter" idx="18"/>
          </p:nvPr>
        </p:nvSpPr>
        <p:spPr>
          <a:xfrm>
            <a:off x="1437325"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41" name="Picture Placeholder 13"/>
          <p:cNvSpPr>
            <a:spLocks noGrp="1"/>
          </p:cNvSpPr>
          <p:nvPr>
            <p:ph type="pic" sz="quarter" idx="19"/>
          </p:nvPr>
        </p:nvSpPr>
        <p:spPr>
          <a:xfrm>
            <a:off x="2599605"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2" name="Picture Placeholder 13"/>
          <p:cNvSpPr>
            <a:spLocks noGrp="1"/>
          </p:cNvSpPr>
          <p:nvPr>
            <p:ph type="pic" sz="quarter" idx="20"/>
          </p:nvPr>
        </p:nvSpPr>
        <p:spPr>
          <a:xfrm>
            <a:off x="7251466" y="14986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3" name="Picture Placeholder 13"/>
          <p:cNvSpPr>
            <a:spLocks noGrp="1"/>
          </p:cNvSpPr>
          <p:nvPr>
            <p:ph type="pic" sz="quarter" idx="21"/>
          </p:nvPr>
        </p:nvSpPr>
        <p:spPr>
          <a:xfrm>
            <a:off x="8418101" y="14986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44" name="Picture Placeholder 13"/>
          <p:cNvSpPr>
            <a:spLocks noGrp="1"/>
          </p:cNvSpPr>
          <p:nvPr>
            <p:ph type="pic" sz="quarter" idx="22"/>
          </p:nvPr>
        </p:nvSpPr>
        <p:spPr>
          <a:xfrm>
            <a:off x="9580381" y="14986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5" name="Picture Placeholder 13"/>
          <p:cNvSpPr>
            <a:spLocks noGrp="1"/>
          </p:cNvSpPr>
          <p:nvPr>
            <p:ph type="pic" sz="quarter" idx="23"/>
          </p:nvPr>
        </p:nvSpPr>
        <p:spPr>
          <a:xfrm>
            <a:off x="7251466" y="26598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6" name="Picture Placeholder 13"/>
          <p:cNvSpPr>
            <a:spLocks noGrp="1"/>
          </p:cNvSpPr>
          <p:nvPr>
            <p:ph type="pic" sz="quarter" idx="24"/>
          </p:nvPr>
        </p:nvSpPr>
        <p:spPr>
          <a:xfrm>
            <a:off x="8418101" y="26598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47" name="Picture Placeholder 13"/>
          <p:cNvSpPr>
            <a:spLocks noGrp="1"/>
          </p:cNvSpPr>
          <p:nvPr>
            <p:ph type="pic" sz="quarter" idx="25"/>
          </p:nvPr>
        </p:nvSpPr>
        <p:spPr>
          <a:xfrm>
            <a:off x="9580381" y="26598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8" name="Picture Placeholder 13"/>
          <p:cNvSpPr>
            <a:spLocks noGrp="1"/>
          </p:cNvSpPr>
          <p:nvPr>
            <p:ph type="pic" sz="quarter" idx="26"/>
          </p:nvPr>
        </p:nvSpPr>
        <p:spPr>
          <a:xfrm>
            <a:off x="3760272"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49" name="Picture Placeholder 13"/>
          <p:cNvSpPr>
            <a:spLocks noGrp="1"/>
          </p:cNvSpPr>
          <p:nvPr>
            <p:ph type="pic" sz="quarter" idx="27"/>
          </p:nvPr>
        </p:nvSpPr>
        <p:spPr>
          <a:xfrm>
            <a:off x="4926906"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50" name="Picture Placeholder 13"/>
          <p:cNvSpPr>
            <a:spLocks noGrp="1"/>
          </p:cNvSpPr>
          <p:nvPr>
            <p:ph type="pic" sz="quarter" idx="28"/>
          </p:nvPr>
        </p:nvSpPr>
        <p:spPr>
          <a:xfrm>
            <a:off x="6089187" y="15240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51" name="Picture Placeholder 13"/>
          <p:cNvSpPr>
            <a:spLocks noGrp="1"/>
          </p:cNvSpPr>
          <p:nvPr>
            <p:ph type="pic" sz="quarter" idx="29"/>
          </p:nvPr>
        </p:nvSpPr>
        <p:spPr>
          <a:xfrm>
            <a:off x="3760272"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52" name="Picture Placeholder 13"/>
          <p:cNvSpPr>
            <a:spLocks noGrp="1"/>
          </p:cNvSpPr>
          <p:nvPr>
            <p:ph type="pic" sz="quarter" idx="30"/>
          </p:nvPr>
        </p:nvSpPr>
        <p:spPr>
          <a:xfrm>
            <a:off x="4926906"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endParaRPr lang="en-US" noProof="0" dirty="0"/>
          </a:p>
        </p:txBody>
      </p:sp>
      <p:sp>
        <p:nvSpPr>
          <p:cNvPr id="53" name="Picture Placeholder 13"/>
          <p:cNvSpPr>
            <a:spLocks noGrp="1"/>
          </p:cNvSpPr>
          <p:nvPr>
            <p:ph type="pic" sz="quarter" idx="31"/>
          </p:nvPr>
        </p:nvSpPr>
        <p:spPr>
          <a:xfrm>
            <a:off x="6089187" y="26852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54" name="Picture Placeholder 13"/>
          <p:cNvSpPr>
            <a:spLocks noGrp="1"/>
          </p:cNvSpPr>
          <p:nvPr>
            <p:ph type="pic" sz="quarter" idx="32"/>
          </p:nvPr>
        </p:nvSpPr>
        <p:spPr>
          <a:xfrm>
            <a:off x="10741048" y="1498600"/>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57" name="Picture Placeholder 13"/>
          <p:cNvSpPr>
            <a:spLocks noGrp="1"/>
          </p:cNvSpPr>
          <p:nvPr>
            <p:ph type="pic" sz="quarter" idx="35"/>
          </p:nvPr>
        </p:nvSpPr>
        <p:spPr>
          <a:xfrm>
            <a:off x="10741048" y="2659834"/>
            <a:ext cx="1146153" cy="1145107"/>
          </a:xfrm>
          <a:effectLst/>
        </p:spPr>
        <p:txBody>
          <a:bodyPr rtlCol="0">
            <a:normAutofit/>
          </a:bodyPr>
          <a:lstStyle>
            <a:lvl1pPr marL="0" indent="0">
              <a:buNone/>
              <a:defRPr sz="1600">
                <a:ln>
                  <a:noFill/>
                </a:ln>
                <a:solidFill>
                  <a:schemeClr val="bg1">
                    <a:lumMod val="85000"/>
                  </a:schemeClr>
                </a:solidFill>
              </a:defRPr>
            </a:lvl1pPr>
          </a:lstStyle>
          <a:p>
            <a:pPr lvl="0"/>
            <a:r>
              <a:rPr lang="en-US" noProof="0"/>
              <a:t>Click icon to add picture</a:t>
            </a:r>
          </a:p>
        </p:txBody>
      </p:sp>
      <p:sp>
        <p:nvSpPr>
          <p:cNvPr id="35" name="Text Placeholder 10"/>
          <p:cNvSpPr>
            <a:spLocks noGrp="1"/>
          </p:cNvSpPr>
          <p:nvPr>
            <p:ph type="body" sz="quarter" idx="13"/>
          </p:nvPr>
        </p:nvSpPr>
        <p:spPr>
          <a:xfrm>
            <a:off x="229364" y="170330"/>
            <a:ext cx="9713433" cy="731076"/>
          </a:xfrm>
        </p:spPr>
        <p:txBody>
          <a:bodyPr>
            <a:noAutofit/>
          </a:bodyPr>
          <a:lstStyle>
            <a:lvl1pPr>
              <a:defRPr sz="3199">
                <a:solidFill>
                  <a:schemeClr val="bg2"/>
                </a:solidFill>
                <a:latin typeface="Raleway ExtraBold"/>
                <a:cs typeface="Raleway ExtraBold"/>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36" name="Text Placeholder 18"/>
          <p:cNvSpPr>
            <a:spLocks noGrp="1"/>
          </p:cNvSpPr>
          <p:nvPr>
            <p:ph type="body" sz="quarter" idx="14"/>
          </p:nvPr>
        </p:nvSpPr>
        <p:spPr>
          <a:xfrm>
            <a:off x="229364" y="685800"/>
            <a:ext cx="9713384" cy="389467"/>
          </a:xfrm>
        </p:spPr>
        <p:txBody>
          <a:bodyPr>
            <a:noAutofit/>
          </a:bodyPr>
          <a:lstStyle>
            <a:lvl1pPr>
              <a:defRPr sz="1450">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14829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ortfolio Four">
    <p:spTree>
      <p:nvGrpSpPr>
        <p:cNvPr id="1" name=""/>
        <p:cNvGrpSpPr/>
        <p:nvPr/>
      </p:nvGrpSpPr>
      <p:grpSpPr>
        <a:xfrm>
          <a:off x="0" y="0"/>
          <a:ext cx="0" cy="0"/>
          <a:chOff x="0" y="0"/>
          <a:chExt cx="0" cy="0"/>
        </a:xfrm>
      </p:grpSpPr>
      <p:sp>
        <p:nvSpPr>
          <p:cNvPr id="9" name="Rectangle 8"/>
          <p:cNvSpPr/>
          <p:nvPr/>
        </p:nvSpPr>
        <p:spPr>
          <a:xfrm>
            <a:off x="0" y="6761002"/>
            <a:ext cx="12192000" cy="174252"/>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3" name="Picture Placeholder 2"/>
          <p:cNvSpPr>
            <a:spLocks noGrp="1"/>
          </p:cNvSpPr>
          <p:nvPr>
            <p:ph type="pic" sz="quarter" idx="15"/>
          </p:nvPr>
        </p:nvSpPr>
        <p:spPr>
          <a:xfrm>
            <a:off x="1056218" y="1600200"/>
            <a:ext cx="3860797" cy="3860800"/>
          </a:xfrm>
        </p:spPr>
        <p:txBody>
          <a:bodyPr>
            <a:normAutofit/>
          </a:bodyPr>
          <a:lstStyle>
            <a:lvl1pPr>
              <a:defRPr sz="1600"/>
            </a:lvl1pPr>
          </a:lstStyle>
          <a:p>
            <a:r>
              <a:rPr lang="en-US"/>
              <a:t>Click icon to add picture</a:t>
            </a:r>
          </a:p>
        </p:txBody>
      </p:sp>
      <p:sp>
        <p:nvSpPr>
          <p:cNvPr id="8" name="Text Placeholder 10"/>
          <p:cNvSpPr>
            <a:spLocks noGrp="1"/>
          </p:cNvSpPr>
          <p:nvPr>
            <p:ph type="body" sz="quarter" idx="13"/>
          </p:nvPr>
        </p:nvSpPr>
        <p:spPr>
          <a:xfrm>
            <a:off x="305553" y="188154"/>
            <a:ext cx="7695199" cy="731076"/>
          </a:xfrm>
        </p:spPr>
        <p:txBody>
          <a:bodyPr>
            <a:noAutofit/>
          </a:bodyPr>
          <a:lstStyle>
            <a:lvl1pPr>
              <a:defRPr sz="3199" b="1">
                <a:solidFill>
                  <a:schemeClr val="bg2"/>
                </a:solidFill>
                <a:latin typeface="Myriad Pro" pitchFamily="34" charset="0"/>
                <a:cs typeface="Times New Roman" panose="02020603050405020304" pitchFamily="18" charset="0"/>
              </a:defRPr>
            </a:lvl1pPr>
            <a:lvl2pPr>
              <a:defRPr sz="3749">
                <a:solidFill>
                  <a:schemeClr val="accent2"/>
                </a:solidFill>
                <a:latin typeface="Lato Black"/>
                <a:cs typeface="Lato Black"/>
              </a:defRPr>
            </a:lvl2pPr>
            <a:lvl3pPr>
              <a:defRPr sz="3749">
                <a:solidFill>
                  <a:schemeClr val="accent2"/>
                </a:solidFill>
                <a:latin typeface="Lato Black"/>
                <a:cs typeface="Lato Black"/>
              </a:defRPr>
            </a:lvl3pPr>
            <a:lvl4pPr>
              <a:defRPr sz="3749">
                <a:solidFill>
                  <a:schemeClr val="accent2"/>
                </a:solidFill>
                <a:latin typeface="Lato Black"/>
                <a:cs typeface="Lato Black"/>
              </a:defRPr>
            </a:lvl4pPr>
            <a:lvl5pPr>
              <a:defRPr sz="3749">
                <a:solidFill>
                  <a:schemeClr val="accent2"/>
                </a:solidFill>
                <a:latin typeface="Lato Black"/>
                <a:cs typeface="Lato Black"/>
              </a:defRPr>
            </a:lvl5pPr>
          </a:lstStyle>
          <a:p>
            <a:pPr lvl="0"/>
            <a:r>
              <a:rPr lang="en-US"/>
              <a:t>Click to edit Master text styles</a:t>
            </a:r>
          </a:p>
        </p:txBody>
      </p:sp>
      <p:sp>
        <p:nvSpPr>
          <p:cNvPr id="10" name="Text Placeholder 18"/>
          <p:cNvSpPr>
            <a:spLocks noGrp="1"/>
          </p:cNvSpPr>
          <p:nvPr>
            <p:ph type="body" sz="quarter" idx="14"/>
          </p:nvPr>
        </p:nvSpPr>
        <p:spPr>
          <a:xfrm>
            <a:off x="305554" y="685800"/>
            <a:ext cx="7695198" cy="389467"/>
          </a:xfrm>
        </p:spPr>
        <p:txBody>
          <a:bodyPr>
            <a:noAutofit/>
          </a:bodyPr>
          <a:lstStyle>
            <a:lvl1pPr>
              <a:defRPr sz="145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Click to edit Master text styles</a:t>
            </a:r>
          </a:p>
        </p:txBody>
      </p:sp>
    </p:spTree>
    <p:extLst>
      <p:ext uri="{BB962C8B-B14F-4D97-AF65-F5344CB8AC3E}">
        <p14:creationId xmlns:p14="http://schemas.microsoft.com/office/powerpoint/2010/main" val="217565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4114800"/>
          </a:xfrm>
        </p:spPr>
        <p:txBody>
          <a:bodyPr>
            <a:normAutofit/>
          </a:bodyPr>
          <a:lstStyle>
            <a:lvl1pPr>
              <a:defRPr sz="1800"/>
            </a:lvl1pPr>
          </a:lstStyle>
          <a:p>
            <a:r>
              <a:rPr lang="en-US"/>
              <a:t>Click icon to add picture</a:t>
            </a:r>
          </a:p>
        </p:txBody>
      </p:sp>
    </p:spTree>
    <p:extLst>
      <p:ext uri="{BB962C8B-B14F-4D97-AF65-F5344CB8AC3E}">
        <p14:creationId xmlns:p14="http://schemas.microsoft.com/office/powerpoint/2010/main" val="5201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HHD_Cover_Option 2">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pic>
        <p:nvPicPr>
          <p:cNvPr id="3" name="Picture 2">
            <a:extLst>
              <a:ext uri="{FF2B5EF4-FFF2-40B4-BE49-F238E27FC236}">
                <a16:creationId xmlns:a16="http://schemas.microsoft.com/office/drawing/2014/main" id="{92A1DB81-1174-4A03-BDBF-F4CBD266F465}"/>
              </a:ext>
            </a:extLst>
          </p:cNvPr>
          <p:cNvPicPr>
            <a:picLocks noChangeAspect="1"/>
          </p:cNvPicPr>
          <p:nvPr/>
        </p:nvPicPr>
        <p:blipFill>
          <a:blip r:embed="rId3"/>
          <a:stretch>
            <a:fillRect/>
          </a:stretch>
        </p:blipFill>
        <p:spPr>
          <a:xfrm>
            <a:off x="10857880" y="6019800"/>
            <a:ext cx="556927" cy="552823"/>
          </a:xfrm>
          <a:prstGeom prst="rect">
            <a:avLst/>
          </a:prstGeom>
        </p:spPr>
      </p:pic>
      <p:pic>
        <p:nvPicPr>
          <p:cNvPr id="5" name="Picture 4">
            <a:extLst>
              <a:ext uri="{FF2B5EF4-FFF2-40B4-BE49-F238E27FC236}">
                <a16:creationId xmlns:a16="http://schemas.microsoft.com/office/drawing/2014/main" id="{0D0A75A7-DCBA-46A9-A240-4A09DB3461D5}"/>
              </a:ext>
            </a:extLst>
          </p:cNvPr>
          <p:cNvPicPr>
            <a:picLocks noChangeAspect="1"/>
          </p:cNvPicPr>
          <p:nvPr/>
        </p:nvPicPr>
        <p:blipFill>
          <a:blip r:embed="rId4"/>
          <a:stretch>
            <a:fillRect/>
          </a:stretch>
        </p:blipFill>
        <p:spPr>
          <a:xfrm>
            <a:off x="11447980" y="6011839"/>
            <a:ext cx="552751" cy="552823"/>
          </a:xfrm>
          <a:prstGeom prst="rect">
            <a:avLst/>
          </a:prstGeom>
        </p:spPr>
      </p:pic>
    </p:spTree>
    <p:extLst>
      <p:ext uri="{BB962C8B-B14F-4D97-AF65-F5344CB8AC3E}">
        <p14:creationId xmlns:p14="http://schemas.microsoft.com/office/powerpoint/2010/main" val="13860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5867431" cy="6858000"/>
          </a:xfrm>
        </p:spPr>
        <p:txBody>
          <a:bodyPr>
            <a:normAutofit/>
          </a:bodyPr>
          <a:lstStyle>
            <a:lvl1pPr>
              <a:defRPr sz="1800"/>
            </a:lvl1pPr>
          </a:lstStyle>
          <a:p>
            <a:r>
              <a:rPr lang="en-US"/>
              <a:t>Click icon to add picture</a:t>
            </a:r>
          </a:p>
        </p:txBody>
      </p:sp>
    </p:spTree>
    <p:extLst>
      <p:ext uri="{BB962C8B-B14F-4D97-AF65-F5344CB8AC3E}">
        <p14:creationId xmlns:p14="http://schemas.microsoft.com/office/powerpoint/2010/main" val="38164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E123-7DBC-45DE-DB1F-48B580A46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077C1-31FA-1DFB-A3E4-2E6A6A414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FFB47-67E3-AA86-1CCE-E33A059D901C}"/>
              </a:ext>
            </a:extLst>
          </p:cNvPr>
          <p:cNvSpPr>
            <a:spLocks noGrp="1"/>
          </p:cNvSpPr>
          <p:nvPr>
            <p:ph type="dt" sz="half" idx="10"/>
          </p:nvPr>
        </p:nvSpPr>
        <p:spPr/>
        <p:txBody>
          <a:bodyPr/>
          <a:lstStyle/>
          <a:p>
            <a:fld id="{ABE24350-A8F5-C142-A330-DC02B3F2591A}" type="datetimeFigureOut">
              <a:rPr lang="en-US" smtClean="0"/>
              <a:t>7/17/2023</a:t>
            </a:fld>
            <a:endParaRPr lang="en-US"/>
          </a:p>
        </p:txBody>
      </p:sp>
      <p:sp>
        <p:nvSpPr>
          <p:cNvPr id="5" name="Footer Placeholder 4">
            <a:extLst>
              <a:ext uri="{FF2B5EF4-FFF2-40B4-BE49-F238E27FC236}">
                <a16:creationId xmlns:a16="http://schemas.microsoft.com/office/drawing/2014/main" id="{6A0DA4BC-BEFB-1F48-1498-94FAA2DC5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711C7-46BE-9586-65E4-FD00772436E3}"/>
              </a:ext>
            </a:extLst>
          </p:cNvPr>
          <p:cNvSpPr>
            <a:spLocks noGrp="1"/>
          </p:cNvSpPr>
          <p:nvPr>
            <p:ph type="sldNum" sz="quarter" idx="12"/>
          </p:nvPr>
        </p:nvSpPr>
        <p:spPr/>
        <p:txBody>
          <a:bodyPr/>
          <a:lstStyle/>
          <a:p>
            <a:fld id="{5FD9B235-6187-8E44-8FFC-80AF4C397B27}" type="slidenum">
              <a:rPr lang="en-US" smtClean="0"/>
              <a:t>‹#›</a:t>
            </a:fld>
            <a:endParaRPr lang="en-US"/>
          </a:p>
        </p:txBody>
      </p:sp>
    </p:spTree>
    <p:extLst>
      <p:ext uri="{BB962C8B-B14F-4D97-AF65-F5344CB8AC3E}">
        <p14:creationId xmlns:p14="http://schemas.microsoft.com/office/powerpoint/2010/main" val="3431534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CCCA-FB26-425B-1DC9-1FB5C476D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6BEB96-9EF6-EB97-BEDB-C35206D391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2B4AF5-7FD0-EB3D-4C0F-6A39A21C25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B4836D-6879-F843-9892-6D8D6FB949F3}"/>
              </a:ext>
            </a:extLst>
          </p:cNvPr>
          <p:cNvSpPr>
            <a:spLocks noGrp="1"/>
          </p:cNvSpPr>
          <p:nvPr>
            <p:ph type="dt" sz="half" idx="10"/>
          </p:nvPr>
        </p:nvSpPr>
        <p:spPr/>
        <p:txBody>
          <a:bodyPr/>
          <a:lstStyle/>
          <a:p>
            <a:fld id="{09A75746-7C15-F448-B9B3-E1477F0FC72A}" type="datetimeFigureOut">
              <a:rPr lang="en-US" smtClean="0"/>
              <a:t>7/17/2023</a:t>
            </a:fld>
            <a:endParaRPr lang="en-US"/>
          </a:p>
        </p:txBody>
      </p:sp>
      <p:sp>
        <p:nvSpPr>
          <p:cNvPr id="6" name="Footer Placeholder 5">
            <a:extLst>
              <a:ext uri="{FF2B5EF4-FFF2-40B4-BE49-F238E27FC236}">
                <a16:creationId xmlns:a16="http://schemas.microsoft.com/office/drawing/2014/main" id="{FFA0D8C7-4384-AAAB-E3E9-33A6B7B68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9EAA4-CF5D-C7FD-F3BB-D61885410AFF}"/>
              </a:ext>
            </a:extLst>
          </p:cNvPr>
          <p:cNvSpPr>
            <a:spLocks noGrp="1"/>
          </p:cNvSpPr>
          <p:nvPr>
            <p:ph type="sldNum" sz="quarter" idx="12"/>
          </p:nvPr>
        </p:nvSpPr>
        <p:spPr/>
        <p:txBody>
          <a:bodyPr/>
          <a:lstStyle/>
          <a:p>
            <a:fld id="{1C719205-A4B8-D748-B76F-B67774287A08}" type="slidenum">
              <a:rPr lang="en-US" smtClean="0"/>
              <a:t>‹#›</a:t>
            </a:fld>
            <a:endParaRPr lang="en-US"/>
          </a:p>
        </p:txBody>
      </p:sp>
      <p:pic>
        <p:nvPicPr>
          <p:cNvPr id="8" name="Picture 2" descr="Baylor College of Medicine – Logos Download">
            <a:extLst>
              <a:ext uri="{FF2B5EF4-FFF2-40B4-BE49-F238E27FC236}">
                <a16:creationId xmlns:a16="http://schemas.microsoft.com/office/drawing/2014/main" id="{9B5912F1-A526-CB1C-7E0B-09FFFEDCCB8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49667" y="5872014"/>
            <a:ext cx="1247265" cy="124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6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HHD_TitlePage_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4" name="Rectangle 3">
            <a:extLst>
              <a:ext uri="{FF2B5EF4-FFF2-40B4-BE49-F238E27FC236}">
                <a16:creationId xmlns:a16="http://schemas.microsoft.com/office/drawing/2014/main" id="{B4B5740D-CE7A-4F41-BBAA-B5E03476C17A}"/>
              </a:ext>
            </a:extLst>
          </p:cNvPr>
          <p:cNvSpPr/>
          <p:nvPr/>
        </p:nvSpPr>
        <p:spPr>
          <a:xfrm>
            <a:off x="8228865" y="5753270"/>
            <a:ext cx="3733314"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6" name="Picture 5">
            <a:extLst>
              <a:ext uri="{FF2B5EF4-FFF2-40B4-BE49-F238E27FC236}">
                <a16:creationId xmlns:a16="http://schemas.microsoft.com/office/drawing/2014/main" id="{21D5B8FD-1C49-42AB-ADE9-68AF61F204B4}"/>
              </a:ext>
            </a:extLst>
          </p:cNvPr>
          <p:cNvPicPr>
            <a:picLocks noChangeAspect="1"/>
          </p:cNvPicPr>
          <p:nvPr/>
        </p:nvPicPr>
        <p:blipFill>
          <a:blip r:embed="rId3"/>
          <a:stretch>
            <a:fillRect/>
          </a:stretch>
        </p:blipFill>
        <p:spPr>
          <a:xfrm>
            <a:off x="8876938" y="5854829"/>
            <a:ext cx="3085241" cy="787482"/>
          </a:xfrm>
          <a:prstGeom prst="rect">
            <a:avLst/>
          </a:prstGeom>
        </p:spPr>
      </p:pic>
    </p:spTree>
    <p:extLst>
      <p:ext uri="{BB962C8B-B14F-4D97-AF65-F5344CB8AC3E}">
        <p14:creationId xmlns:p14="http://schemas.microsoft.com/office/powerpoint/2010/main" val="419355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HHD_TitlePage_Option 2">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606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HHD_TitlePage_Option 3">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1360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HHD_TitlePage_Option 4">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7600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HHD_TitlePage_Option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0"/>
            <a:ext cx="12191207" cy="685844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2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HHD_TitlePage_Option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2191206" cy="685844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673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885" y="114300"/>
            <a:ext cx="10972800" cy="1143000"/>
          </a:xfrm>
          <a:prstGeom prst="rect">
            <a:avLst/>
          </a:prstGeom>
        </p:spPr>
        <p:txBody>
          <a:bodyPr vert="horz" lIns="243852" tIns="121926" rIns="243852" bIns="1219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243852" tIns="121926" rIns="243852" bIns="1219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6"/>
          </a:xfrm>
          <a:prstGeom prst="rect">
            <a:avLst/>
          </a:prstGeom>
        </p:spPr>
        <p:txBody>
          <a:bodyPr vert="horz" lIns="243852" tIns="121926" rIns="243852" bIns="121926" rtlCol="0" anchor="ctr"/>
          <a:lstStyle>
            <a:lvl1pPr algn="l">
              <a:defRPr sz="1600">
                <a:solidFill>
                  <a:schemeClr val="tx1">
                    <a:tint val="75000"/>
                  </a:schemeClr>
                </a:solidFill>
              </a:defRPr>
            </a:lvl1pPr>
          </a:lstStyle>
          <a:p>
            <a:fld id="{DF8E78A1-7AF1-4DD8-B702-A77BEB990216}" type="datetimeFigureOut">
              <a:rPr lang="en-US" smtClean="0"/>
              <a:t>7/17/2023</a:t>
            </a:fld>
            <a:endParaRPr lang="en-US"/>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243852" tIns="121926" rIns="243852" bIns="12192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243852" tIns="121926" rIns="243852" bIns="121926" rtlCol="0" anchor="ctr"/>
          <a:lstStyle>
            <a:lvl1pPr algn="r">
              <a:defRPr sz="1600">
                <a:solidFill>
                  <a:schemeClr val="tx1">
                    <a:tint val="75000"/>
                  </a:schemeClr>
                </a:solidFill>
              </a:defRPr>
            </a:lvl1pPr>
          </a:lstStyle>
          <a:p>
            <a:fld id="{9A1975DB-0130-4D1D-BD49-14717534C5AB}" type="slidenum">
              <a:rPr lang="en-US" smtClean="0"/>
              <a:t>‹#›</a:t>
            </a:fld>
            <a:endParaRPr lang="en-US"/>
          </a:p>
        </p:txBody>
      </p:sp>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b="81668"/>
          <a:stretch/>
        </p:blipFill>
        <p:spPr>
          <a:xfrm>
            <a:off x="793" y="0"/>
            <a:ext cx="12191207" cy="1257300"/>
          </a:xfrm>
          <a:prstGeom prst="rect">
            <a:avLst/>
          </a:prstGeom>
        </p:spPr>
      </p:pic>
      <p:sp>
        <p:nvSpPr>
          <p:cNvPr id="8" name="Rectangle 7">
            <a:extLst>
              <a:ext uri="{FF2B5EF4-FFF2-40B4-BE49-F238E27FC236}">
                <a16:creationId xmlns:a16="http://schemas.microsoft.com/office/drawing/2014/main" id="{05F59DED-545B-4171-9505-32DFA046F002}"/>
              </a:ext>
            </a:extLst>
          </p:cNvPr>
          <p:cNvSpPr/>
          <p:nvPr/>
        </p:nvSpPr>
        <p:spPr>
          <a:xfrm>
            <a:off x="8449162" y="85725"/>
            <a:ext cx="3619029" cy="1028700"/>
          </a:xfrm>
          <a:prstGeom prst="rect">
            <a:avLst/>
          </a:prstGeom>
          <a:solidFill>
            <a:srgbClr val="063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10" name="Picture 9">
            <a:extLst>
              <a:ext uri="{FF2B5EF4-FFF2-40B4-BE49-F238E27FC236}">
                <a16:creationId xmlns:a16="http://schemas.microsoft.com/office/drawing/2014/main" id="{02CAF697-855D-4062-9B48-608D133C347B}"/>
              </a:ext>
            </a:extLst>
          </p:cNvPr>
          <p:cNvPicPr>
            <a:picLocks noChangeAspect="1"/>
          </p:cNvPicPr>
          <p:nvPr/>
        </p:nvPicPr>
        <p:blipFill>
          <a:blip r:embed="rId25"/>
          <a:stretch>
            <a:fillRect/>
          </a:stretch>
        </p:blipFill>
        <p:spPr>
          <a:xfrm>
            <a:off x="8858684" y="218698"/>
            <a:ext cx="3210300" cy="819402"/>
          </a:xfrm>
          <a:prstGeom prst="rect">
            <a:avLst/>
          </a:prstGeom>
        </p:spPr>
      </p:pic>
    </p:spTree>
    <p:extLst>
      <p:ext uri="{BB962C8B-B14F-4D97-AF65-F5344CB8AC3E}">
        <p14:creationId xmlns:p14="http://schemas.microsoft.com/office/powerpoint/2010/main" val="301259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609509" rtl="0" eaLnBrk="1" latinLnBrk="0" hangingPunct="1">
        <a:spcBef>
          <a:spcPct val="0"/>
        </a:spcBef>
        <a:buNone/>
        <a:defRPr sz="3749" b="1" kern="1200">
          <a:solidFill>
            <a:schemeClr val="bg2"/>
          </a:solidFill>
          <a:latin typeface="Myriad Pro" pitchFamily="34" charset="0"/>
          <a:ea typeface="+mj-ea"/>
          <a:cs typeface="Myriad Pro" pitchFamily="34" charset="0"/>
        </a:defRPr>
      </a:lvl1pPr>
    </p:titleStyle>
    <p:bodyStyle>
      <a:lvl1pPr marL="0" indent="0" algn="l" defTabSz="609509" rtl="0" eaLnBrk="1" latinLnBrk="0" hangingPunct="1">
        <a:spcBef>
          <a:spcPct val="20000"/>
        </a:spcBef>
        <a:buFont typeface="Arial"/>
        <a:buNone/>
        <a:defRPr sz="3199" kern="1200">
          <a:solidFill>
            <a:schemeClr val="bg1">
              <a:lumMod val="75000"/>
            </a:schemeClr>
          </a:solidFill>
          <a:latin typeface="Raleway Light"/>
          <a:ea typeface="+mn-ea"/>
          <a:cs typeface="Raleway Light"/>
        </a:defRPr>
      </a:lvl1pPr>
      <a:lvl2pPr marL="609509" indent="0" algn="l" defTabSz="609509" rtl="0" eaLnBrk="1" latinLnBrk="0" hangingPunct="1">
        <a:spcBef>
          <a:spcPct val="20000"/>
        </a:spcBef>
        <a:buFont typeface="Arial"/>
        <a:buNone/>
        <a:defRPr sz="2400" kern="1200">
          <a:solidFill>
            <a:schemeClr val="bg1">
              <a:lumMod val="75000"/>
            </a:schemeClr>
          </a:solidFill>
          <a:latin typeface="Raleway Light"/>
          <a:ea typeface="+mn-ea"/>
          <a:cs typeface="Raleway Light"/>
        </a:defRPr>
      </a:lvl2pPr>
      <a:lvl3pPr marL="1219017" indent="0" algn="l" defTabSz="609509" rtl="0" eaLnBrk="1" latinLnBrk="0" hangingPunct="1">
        <a:spcBef>
          <a:spcPct val="20000"/>
        </a:spcBef>
        <a:buFont typeface="Arial"/>
        <a:buNone/>
        <a:defRPr sz="2150" kern="1200">
          <a:solidFill>
            <a:schemeClr val="bg1">
              <a:lumMod val="75000"/>
            </a:schemeClr>
          </a:solidFill>
          <a:latin typeface="Raleway Light"/>
          <a:ea typeface="+mn-ea"/>
          <a:cs typeface="Raleway Light"/>
        </a:defRPr>
      </a:lvl3pPr>
      <a:lvl4pPr marL="1828526" indent="0" algn="l" defTabSz="609509" rtl="0" eaLnBrk="1" latinLnBrk="0" hangingPunct="1">
        <a:spcBef>
          <a:spcPct val="20000"/>
        </a:spcBef>
        <a:buFont typeface="Arial"/>
        <a:buNone/>
        <a:defRPr sz="1850" kern="1200">
          <a:solidFill>
            <a:schemeClr val="bg1">
              <a:lumMod val="75000"/>
            </a:schemeClr>
          </a:solidFill>
          <a:latin typeface="Raleway Light"/>
          <a:ea typeface="+mn-ea"/>
          <a:cs typeface="Raleway Light"/>
        </a:defRPr>
      </a:lvl4pPr>
      <a:lvl5pPr marL="2438034" indent="0" algn="l" defTabSz="609509" rtl="0" eaLnBrk="1" latinLnBrk="0" hangingPunct="1">
        <a:spcBef>
          <a:spcPct val="20000"/>
        </a:spcBef>
        <a:buFont typeface="Arial"/>
        <a:buNone/>
        <a:defRPr sz="1850" kern="1200">
          <a:solidFill>
            <a:schemeClr val="bg1">
              <a:lumMod val="75000"/>
            </a:schemeClr>
          </a:solidFill>
          <a:latin typeface="Raleway Light"/>
          <a:ea typeface="+mn-ea"/>
          <a:cs typeface="Raleway Light"/>
        </a:defRPr>
      </a:lvl5pPr>
      <a:lvl6pPr marL="3352297" indent="-304754" algn="l" defTabSz="609509" rtl="0" eaLnBrk="1" latinLnBrk="0" hangingPunct="1">
        <a:spcBef>
          <a:spcPct val="20000"/>
        </a:spcBef>
        <a:buFont typeface="Arial"/>
        <a:buChar char="•"/>
        <a:defRPr sz="2649" kern="1200">
          <a:solidFill>
            <a:schemeClr val="tx1"/>
          </a:solidFill>
          <a:latin typeface="+mn-lt"/>
          <a:ea typeface="+mn-ea"/>
          <a:cs typeface="+mn-cs"/>
        </a:defRPr>
      </a:lvl6pPr>
      <a:lvl7pPr marL="3961805" indent="-304754" algn="l" defTabSz="609509" rtl="0" eaLnBrk="1" latinLnBrk="0" hangingPunct="1">
        <a:spcBef>
          <a:spcPct val="20000"/>
        </a:spcBef>
        <a:buFont typeface="Arial"/>
        <a:buChar char="•"/>
        <a:defRPr sz="2649" kern="1200">
          <a:solidFill>
            <a:schemeClr val="tx1"/>
          </a:solidFill>
          <a:latin typeface="+mn-lt"/>
          <a:ea typeface="+mn-ea"/>
          <a:cs typeface="+mn-cs"/>
        </a:defRPr>
      </a:lvl7pPr>
      <a:lvl8pPr marL="4571314" indent="-304754" algn="l" defTabSz="609509" rtl="0" eaLnBrk="1" latinLnBrk="0" hangingPunct="1">
        <a:spcBef>
          <a:spcPct val="20000"/>
        </a:spcBef>
        <a:buFont typeface="Arial"/>
        <a:buChar char="•"/>
        <a:defRPr sz="2649" kern="1200">
          <a:solidFill>
            <a:schemeClr val="tx1"/>
          </a:solidFill>
          <a:latin typeface="+mn-lt"/>
          <a:ea typeface="+mn-ea"/>
          <a:cs typeface="+mn-cs"/>
        </a:defRPr>
      </a:lvl8pPr>
      <a:lvl9pPr marL="5180823" indent="-304754" algn="l" defTabSz="609509" rtl="0" eaLnBrk="1" latinLnBrk="0" hangingPunct="1">
        <a:spcBef>
          <a:spcPct val="20000"/>
        </a:spcBef>
        <a:buFont typeface="Arial"/>
        <a:buChar char="•"/>
        <a:defRPr sz="2649" kern="1200">
          <a:solidFill>
            <a:schemeClr val="tx1"/>
          </a:solidFill>
          <a:latin typeface="+mn-lt"/>
          <a:ea typeface="+mn-ea"/>
          <a:cs typeface="+mn-cs"/>
        </a:defRPr>
      </a:lvl9pPr>
    </p:bodyStyle>
    <p:otherStyle>
      <a:defPPr>
        <a:defRPr lang="en-US"/>
      </a:defPPr>
      <a:lvl1pPr marL="0" algn="l" defTabSz="609509" rtl="0" eaLnBrk="1" latinLnBrk="0" hangingPunct="1">
        <a:defRPr sz="2400" kern="1200">
          <a:solidFill>
            <a:schemeClr val="tx1"/>
          </a:solidFill>
          <a:latin typeface="+mn-lt"/>
          <a:ea typeface="+mn-ea"/>
          <a:cs typeface="+mn-cs"/>
        </a:defRPr>
      </a:lvl1pPr>
      <a:lvl2pPr marL="609509" algn="l" defTabSz="609509" rtl="0" eaLnBrk="1" latinLnBrk="0" hangingPunct="1">
        <a:defRPr sz="2400" kern="1200">
          <a:solidFill>
            <a:schemeClr val="tx1"/>
          </a:solidFill>
          <a:latin typeface="+mn-lt"/>
          <a:ea typeface="+mn-ea"/>
          <a:cs typeface="+mn-cs"/>
        </a:defRPr>
      </a:lvl2pPr>
      <a:lvl3pPr marL="1219017" algn="l" defTabSz="609509" rtl="0" eaLnBrk="1" latinLnBrk="0" hangingPunct="1">
        <a:defRPr sz="2400" kern="1200">
          <a:solidFill>
            <a:schemeClr val="tx1"/>
          </a:solidFill>
          <a:latin typeface="+mn-lt"/>
          <a:ea typeface="+mn-ea"/>
          <a:cs typeface="+mn-cs"/>
        </a:defRPr>
      </a:lvl3pPr>
      <a:lvl4pPr marL="1828526" algn="l" defTabSz="609509" rtl="0" eaLnBrk="1" latinLnBrk="0" hangingPunct="1">
        <a:defRPr sz="2400" kern="1200">
          <a:solidFill>
            <a:schemeClr val="tx1"/>
          </a:solidFill>
          <a:latin typeface="+mn-lt"/>
          <a:ea typeface="+mn-ea"/>
          <a:cs typeface="+mn-cs"/>
        </a:defRPr>
      </a:lvl4pPr>
      <a:lvl5pPr marL="2438034" algn="l" defTabSz="609509" rtl="0" eaLnBrk="1" latinLnBrk="0" hangingPunct="1">
        <a:defRPr sz="2400" kern="1200">
          <a:solidFill>
            <a:schemeClr val="tx1"/>
          </a:solidFill>
          <a:latin typeface="+mn-lt"/>
          <a:ea typeface="+mn-ea"/>
          <a:cs typeface="+mn-cs"/>
        </a:defRPr>
      </a:lvl5pPr>
      <a:lvl6pPr marL="3047543" algn="l" defTabSz="609509" rtl="0" eaLnBrk="1" latinLnBrk="0" hangingPunct="1">
        <a:defRPr sz="2400" kern="1200">
          <a:solidFill>
            <a:schemeClr val="tx1"/>
          </a:solidFill>
          <a:latin typeface="+mn-lt"/>
          <a:ea typeface="+mn-ea"/>
          <a:cs typeface="+mn-cs"/>
        </a:defRPr>
      </a:lvl6pPr>
      <a:lvl7pPr marL="3657051" algn="l" defTabSz="609509" rtl="0" eaLnBrk="1" latinLnBrk="0" hangingPunct="1">
        <a:defRPr sz="2400" kern="1200">
          <a:solidFill>
            <a:schemeClr val="tx1"/>
          </a:solidFill>
          <a:latin typeface="+mn-lt"/>
          <a:ea typeface="+mn-ea"/>
          <a:cs typeface="+mn-cs"/>
        </a:defRPr>
      </a:lvl7pPr>
      <a:lvl8pPr marL="4266560" algn="l" defTabSz="609509" rtl="0" eaLnBrk="1" latinLnBrk="0" hangingPunct="1">
        <a:defRPr sz="2400" kern="1200">
          <a:solidFill>
            <a:schemeClr val="tx1"/>
          </a:solidFill>
          <a:latin typeface="+mn-lt"/>
          <a:ea typeface="+mn-ea"/>
          <a:cs typeface="+mn-cs"/>
        </a:defRPr>
      </a:lvl8pPr>
      <a:lvl9pPr marL="4876069" algn="l" defTabSz="60950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CA61B6-C09D-BF79-8158-961052BEA697}"/>
              </a:ext>
            </a:extLst>
          </p:cNvPr>
          <p:cNvSpPr>
            <a:spLocks noGrp="1"/>
          </p:cNvSpPr>
          <p:nvPr>
            <p:ph type="title"/>
          </p:nvPr>
        </p:nvSpPr>
        <p:spPr>
          <a:xfrm>
            <a:off x="608885" y="335973"/>
            <a:ext cx="11384641" cy="3314700"/>
          </a:xfrm>
        </p:spPr>
        <p:txBody>
          <a:bodyPr>
            <a:normAutofit/>
          </a:bodyPr>
          <a:lstStyle/>
          <a:p>
            <a:r>
              <a:rPr lang="en-US" dirty="0"/>
              <a:t>Public Safety and Homeland Security Committee:</a:t>
            </a:r>
            <a:br>
              <a:rPr lang="en-US" dirty="0"/>
            </a:br>
            <a:br>
              <a:rPr lang="en-US" dirty="0"/>
            </a:br>
            <a:r>
              <a:rPr lang="en-US" dirty="0"/>
              <a:t>Firearm Injury Data Integration</a:t>
            </a:r>
            <a:br>
              <a:rPr lang="en-US" dirty="0"/>
            </a:br>
            <a:endParaRPr lang="en-US" dirty="0"/>
          </a:p>
        </p:txBody>
      </p:sp>
      <p:sp>
        <p:nvSpPr>
          <p:cNvPr id="5" name="TextBox 4">
            <a:extLst>
              <a:ext uri="{FF2B5EF4-FFF2-40B4-BE49-F238E27FC236}">
                <a16:creationId xmlns:a16="http://schemas.microsoft.com/office/drawing/2014/main" id="{EDFB6D94-0A65-3838-3B04-4507B137F0A1}"/>
              </a:ext>
            </a:extLst>
          </p:cNvPr>
          <p:cNvSpPr txBox="1"/>
          <p:nvPr/>
        </p:nvSpPr>
        <p:spPr>
          <a:xfrm>
            <a:off x="608885" y="3944983"/>
            <a:ext cx="10959660" cy="1383926"/>
          </a:xfrm>
          <a:prstGeom prst="rect">
            <a:avLst/>
          </a:prstGeom>
        </p:spPr>
        <p:txBody>
          <a:bodyPr vert="horz" lIns="243852" tIns="121926" rIns="243852" bIns="121926" rtlCol="0" anchor="ctr">
            <a:noAutofit/>
          </a:bodyPr>
          <a:lstStyle>
            <a:lvl1pPr defTabSz="609509">
              <a:spcBef>
                <a:spcPct val="0"/>
              </a:spcBef>
              <a:buNone/>
              <a:defRPr sz="3749" b="1">
                <a:solidFill>
                  <a:schemeClr val="bg2"/>
                </a:solidFill>
                <a:latin typeface="Myriad Pro" pitchFamily="34" charset="0"/>
                <a:ea typeface="+mj-ea"/>
                <a:cs typeface="Myriad Pro" pitchFamily="34" charset="0"/>
              </a:defRPr>
            </a:lvl1pPr>
          </a:lstStyle>
          <a:p>
            <a:pPr lvl="0" defTabSz="1219261">
              <a:spcBef>
                <a:spcPct val="20000"/>
              </a:spcBef>
            </a:pPr>
            <a:r>
              <a:rPr lang="en-US" sz="2000" b="0" dirty="0">
                <a:solidFill>
                  <a:prstClr val="white">
                    <a:lumMod val="75000"/>
                  </a:prstClr>
                </a:solidFill>
                <a:latin typeface="Raleway Medium" panose="020B0604020202020204" pitchFamily="2" charset="0"/>
                <a:ea typeface="+mn-ea"/>
                <a:cs typeface="+mn-cs"/>
              </a:rPr>
              <a:t>Dr. Loren Hopkins, PhD, Chief Environmental Science Officer, Houston Health Dept.</a:t>
            </a:r>
          </a:p>
          <a:p>
            <a:pPr lvl="0" defTabSz="1219261">
              <a:spcBef>
                <a:spcPct val="20000"/>
              </a:spcBef>
            </a:pPr>
            <a:r>
              <a:rPr lang="en-US" sz="2000" b="0" dirty="0">
                <a:solidFill>
                  <a:prstClr val="white">
                    <a:lumMod val="75000"/>
                  </a:prstClr>
                </a:solidFill>
                <a:latin typeface="Raleway Medium" panose="020B0604020202020204" pitchFamily="2" charset="0"/>
                <a:ea typeface="+mn-ea"/>
                <a:cs typeface="+mn-cs"/>
              </a:rPr>
              <a:t>Dr. Bindi Naik, MD, MPH, Chief of Pediatric Surgery and Trauma, UTMB and Rice University Baker Institute for Public Policy</a:t>
            </a:r>
          </a:p>
          <a:p>
            <a:pPr lvl="0" defTabSz="1219261">
              <a:spcBef>
                <a:spcPct val="20000"/>
              </a:spcBef>
            </a:pPr>
            <a:r>
              <a:rPr lang="en-US" sz="2000" b="0" dirty="0">
                <a:solidFill>
                  <a:prstClr val="white">
                    <a:lumMod val="75000"/>
                  </a:prstClr>
                </a:solidFill>
                <a:latin typeface="Raleway Medium" panose="020B0604020202020204" pitchFamily="2" charset="0"/>
                <a:ea typeface="+mn-ea"/>
                <a:cs typeface="+mn-cs"/>
              </a:rPr>
              <a:t> </a:t>
            </a:r>
          </a:p>
          <a:p>
            <a:pPr lvl="0" defTabSz="1219261">
              <a:spcBef>
                <a:spcPct val="20000"/>
              </a:spcBef>
            </a:pPr>
            <a:r>
              <a:rPr lang="en-US" sz="2000" b="0" dirty="0">
                <a:solidFill>
                  <a:prstClr val="white">
                    <a:lumMod val="75000"/>
                  </a:prstClr>
                </a:solidFill>
                <a:latin typeface="Raleway Medium" panose="020B0604020202020204" pitchFamily="2" charset="0"/>
                <a:ea typeface="+mn-ea"/>
                <a:cs typeface="+mn-cs"/>
              </a:rPr>
              <a:t>Presentation Date: July 20, 2023</a:t>
            </a:r>
          </a:p>
        </p:txBody>
      </p:sp>
    </p:spTree>
    <p:extLst>
      <p:ext uri="{BB962C8B-B14F-4D97-AF65-F5344CB8AC3E}">
        <p14:creationId xmlns:p14="http://schemas.microsoft.com/office/powerpoint/2010/main" val="5072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9EC8-75E7-14D7-8A1F-4CC1E8839855}"/>
              </a:ext>
            </a:extLst>
          </p:cNvPr>
          <p:cNvSpPr>
            <a:spLocks noGrp="1"/>
          </p:cNvSpPr>
          <p:nvPr>
            <p:ph type="title"/>
          </p:nvPr>
        </p:nvSpPr>
        <p:spPr>
          <a:xfrm>
            <a:off x="608885" y="1189037"/>
            <a:ext cx="10972800" cy="1143000"/>
          </a:xfrm>
        </p:spPr>
        <p:txBody>
          <a:bodyPr>
            <a:normAutofit/>
          </a:bodyPr>
          <a:lstStyle/>
          <a:p>
            <a:r>
              <a:rPr lang="en-US" sz="4200" dirty="0">
                <a:solidFill>
                  <a:srgbClr val="FF0000"/>
                </a:solidFill>
                <a:latin typeface="Aharoni" panose="02010803020104030203" pitchFamily="2" charset="-79"/>
                <a:cs typeface="Aharoni" panose="02010803020104030203" pitchFamily="2" charset="-79"/>
              </a:rPr>
              <a:t>Vulnerable populations</a:t>
            </a:r>
          </a:p>
        </p:txBody>
      </p:sp>
      <p:sp>
        <p:nvSpPr>
          <p:cNvPr id="3" name="Content Placeholder 2">
            <a:extLst>
              <a:ext uri="{FF2B5EF4-FFF2-40B4-BE49-F238E27FC236}">
                <a16:creationId xmlns:a16="http://schemas.microsoft.com/office/drawing/2014/main" id="{259380C2-9B43-C81C-3BAD-5C2E8779CB13}"/>
              </a:ext>
            </a:extLst>
          </p:cNvPr>
          <p:cNvSpPr>
            <a:spLocks noGrp="1"/>
          </p:cNvSpPr>
          <p:nvPr>
            <p:ph idx="1"/>
          </p:nvPr>
        </p:nvSpPr>
        <p:spPr>
          <a:xfrm>
            <a:off x="608885" y="2332037"/>
            <a:ext cx="10972800" cy="4525963"/>
          </a:xfrm>
        </p:spPr>
        <p:txBody>
          <a:bodyPr>
            <a:normAutofit/>
          </a:bodyPr>
          <a:lstStyle/>
          <a:p>
            <a:r>
              <a:rPr lang="en-US" sz="2400" dirty="0">
                <a:solidFill>
                  <a:schemeClr val="tx1"/>
                </a:solidFill>
                <a:latin typeface="+mn-lt"/>
              </a:rPr>
              <a:t>54% Black*</a:t>
            </a:r>
          </a:p>
          <a:p>
            <a:r>
              <a:rPr lang="en-US" sz="2400" dirty="0">
                <a:solidFill>
                  <a:schemeClr val="tx1"/>
                </a:solidFill>
                <a:latin typeface="+mn-lt"/>
              </a:rPr>
              <a:t>32% Hispanic</a:t>
            </a:r>
          </a:p>
          <a:p>
            <a:r>
              <a:rPr lang="en-US" sz="2400" dirty="0">
                <a:solidFill>
                  <a:schemeClr val="tx1"/>
                </a:solidFill>
                <a:latin typeface="+mn-lt"/>
              </a:rPr>
              <a:t>90% Male</a:t>
            </a:r>
          </a:p>
          <a:p>
            <a:r>
              <a:rPr lang="en-US" sz="2400" dirty="0">
                <a:solidFill>
                  <a:schemeClr val="tx1"/>
                </a:solidFill>
                <a:latin typeface="+mn-lt"/>
              </a:rPr>
              <a:t>Mean age 32*</a:t>
            </a:r>
          </a:p>
          <a:p>
            <a:r>
              <a:rPr lang="en-US" sz="2400" dirty="0">
                <a:solidFill>
                  <a:schemeClr val="tx1"/>
                </a:solidFill>
                <a:latin typeface="+mn-lt"/>
              </a:rPr>
              <a:t>62% Unmarried</a:t>
            </a:r>
          </a:p>
          <a:p>
            <a:r>
              <a:rPr lang="en-US" sz="2400" dirty="0">
                <a:solidFill>
                  <a:schemeClr val="tx1"/>
                </a:solidFill>
                <a:latin typeface="+mn-lt"/>
              </a:rPr>
              <a:t>93% Low income</a:t>
            </a:r>
          </a:p>
          <a:p>
            <a:r>
              <a:rPr lang="en-US" sz="2400" dirty="0">
                <a:solidFill>
                  <a:schemeClr val="tx1"/>
                </a:solidFill>
                <a:latin typeface="+mn-lt"/>
              </a:rPr>
              <a:t>30% Alcohol abuse</a:t>
            </a:r>
          </a:p>
          <a:p>
            <a:r>
              <a:rPr lang="en-US" sz="2400" dirty="0">
                <a:solidFill>
                  <a:schemeClr val="tx1"/>
                </a:solidFill>
                <a:latin typeface="+mn-lt"/>
              </a:rPr>
              <a:t>40% Drug abuse</a:t>
            </a:r>
          </a:p>
          <a:p>
            <a:endParaRPr lang="en-US" sz="2400" dirty="0">
              <a:solidFill>
                <a:schemeClr val="tx1"/>
              </a:solidFill>
              <a:latin typeface="+mn-lt"/>
            </a:endParaRPr>
          </a:p>
        </p:txBody>
      </p:sp>
      <p:sp>
        <p:nvSpPr>
          <p:cNvPr id="4" name="TextBox 3">
            <a:extLst>
              <a:ext uri="{FF2B5EF4-FFF2-40B4-BE49-F238E27FC236}">
                <a16:creationId xmlns:a16="http://schemas.microsoft.com/office/drawing/2014/main" id="{2ADC1A7E-800E-F1A9-A510-5F8C8482148C}"/>
              </a:ext>
            </a:extLst>
          </p:cNvPr>
          <p:cNvSpPr txBox="1"/>
          <p:nvPr/>
        </p:nvSpPr>
        <p:spPr>
          <a:xfrm>
            <a:off x="5222448" y="2332037"/>
            <a:ext cx="7177369" cy="461665"/>
          </a:xfrm>
          <a:prstGeom prst="rect">
            <a:avLst/>
          </a:prstGeom>
          <a:noFill/>
        </p:spPr>
        <p:txBody>
          <a:bodyPr wrap="square" rtlCol="0">
            <a:spAutoFit/>
          </a:bodyPr>
          <a:lstStyle/>
          <a:p>
            <a:r>
              <a:rPr lang="en-US" sz="2400" dirty="0"/>
              <a:t>*Except for suicide: 59% White, non-Hispanic</a:t>
            </a:r>
          </a:p>
        </p:txBody>
      </p:sp>
      <p:sp>
        <p:nvSpPr>
          <p:cNvPr id="5" name="TextBox 4">
            <a:extLst>
              <a:ext uri="{FF2B5EF4-FFF2-40B4-BE49-F238E27FC236}">
                <a16:creationId xmlns:a16="http://schemas.microsoft.com/office/drawing/2014/main" id="{82B153C3-FD04-751C-FF7E-16BB798584BB}"/>
              </a:ext>
            </a:extLst>
          </p:cNvPr>
          <p:cNvSpPr txBox="1"/>
          <p:nvPr/>
        </p:nvSpPr>
        <p:spPr>
          <a:xfrm>
            <a:off x="5222448" y="3348523"/>
            <a:ext cx="7177369" cy="461665"/>
          </a:xfrm>
          <a:prstGeom prst="rect">
            <a:avLst/>
          </a:prstGeom>
          <a:noFill/>
        </p:spPr>
        <p:txBody>
          <a:bodyPr wrap="square" rtlCol="0">
            <a:spAutoFit/>
          </a:bodyPr>
          <a:lstStyle/>
          <a:p>
            <a:r>
              <a:rPr lang="en-US" sz="2400" dirty="0"/>
              <a:t>*Young children are affected as well – 16% &lt;12 y</a:t>
            </a:r>
          </a:p>
        </p:txBody>
      </p:sp>
    </p:spTree>
    <p:extLst>
      <p:ext uri="{BB962C8B-B14F-4D97-AF65-F5344CB8AC3E}">
        <p14:creationId xmlns:p14="http://schemas.microsoft.com/office/powerpoint/2010/main" val="1965840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07C1-0EE4-A25C-7122-2114EF3B3B9E}"/>
              </a:ext>
            </a:extLst>
          </p:cNvPr>
          <p:cNvSpPr>
            <a:spLocks noGrp="1"/>
          </p:cNvSpPr>
          <p:nvPr>
            <p:ph type="title"/>
          </p:nvPr>
        </p:nvSpPr>
        <p:spPr>
          <a:xfrm>
            <a:off x="609600" y="937420"/>
            <a:ext cx="10930247" cy="1325563"/>
          </a:xfrm>
        </p:spPr>
        <p:txBody>
          <a:bodyPr>
            <a:normAutofit fontScale="90000"/>
          </a:bodyPr>
          <a:lstStyle/>
          <a:p>
            <a:r>
              <a:rPr lang="en-US" sz="4000" dirty="0">
                <a:solidFill>
                  <a:srgbClr val="FF0000"/>
                </a:solidFill>
                <a:latin typeface="Aharoni" panose="02010803020104030203" pitchFamily="2" charset="-79"/>
                <a:cs typeface="Aharoni" panose="02010803020104030203" pitchFamily="2" charset="-79"/>
              </a:rPr>
              <a:t>Premises for Firearm Crimes in Harris County</a:t>
            </a:r>
          </a:p>
        </p:txBody>
      </p:sp>
      <p:sp>
        <p:nvSpPr>
          <p:cNvPr id="3" name="Content Placeholder 2">
            <a:extLst>
              <a:ext uri="{FF2B5EF4-FFF2-40B4-BE49-F238E27FC236}">
                <a16:creationId xmlns:a16="http://schemas.microsoft.com/office/drawing/2014/main" id="{B7579F0C-00B5-2E79-E644-A2D2F73FE6A3}"/>
              </a:ext>
            </a:extLst>
          </p:cNvPr>
          <p:cNvSpPr>
            <a:spLocks noGrp="1"/>
          </p:cNvSpPr>
          <p:nvPr>
            <p:ph idx="1"/>
          </p:nvPr>
        </p:nvSpPr>
        <p:spPr>
          <a:xfrm>
            <a:off x="652153" y="2126675"/>
            <a:ext cx="10972800" cy="4525963"/>
          </a:xfrm>
        </p:spPr>
        <p:txBody>
          <a:bodyPr>
            <a:normAutofit/>
          </a:bodyPr>
          <a:lstStyle/>
          <a:p>
            <a:r>
              <a:rPr lang="en-US" sz="2400" dirty="0">
                <a:solidFill>
                  <a:schemeClr val="tx1"/>
                </a:solidFill>
                <a:latin typeface="+mn-lt"/>
              </a:rPr>
              <a:t>50% Car</a:t>
            </a:r>
          </a:p>
          <a:p>
            <a:r>
              <a:rPr lang="en-US" sz="2400" dirty="0">
                <a:solidFill>
                  <a:schemeClr val="tx1"/>
                </a:solidFill>
                <a:latin typeface="+mn-lt"/>
              </a:rPr>
              <a:t>27% Sidewalk</a:t>
            </a:r>
          </a:p>
          <a:p>
            <a:r>
              <a:rPr lang="en-US" sz="2400" dirty="0">
                <a:solidFill>
                  <a:schemeClr val="tx1"/>
                </a:solidFill>
                <a:latin typeface="+mn-lt"/>
              </a:rPr>
              <a:t>19% Parking lot*</a:t>
            </a:r>
          </a:p>
          <a:p>
            <a:r>
              <a:rPr lang="en-US" sz="2400" dirty="0">
                <a:solidFill>
                  <a:schemeClr val="tx1"/>
                </a:solidFill>
                <a:latin typeface="+mn-lt"/>
              </a:rPr>
              <a:t>12% Homes</a:t>
            </a:r>
          </a:p>
          <a:p>
            <a:r>
              <a:rPr lang="en-US" sz="2400" dirty="0">
                <a:solidFill>
                  <a:schemeClr val="tx1"/>
                </a:solidFill>
                <a:latin typeface="+mn-lt"/>
              </a:rPr>
              <a:t>9% Apartments</a:t>
            </a:r>
          </a:p>
          <a:p>
            <a:r>
              <a:rPr lang="en-US" sz="2400" dirty="0">
                <a:solidFill>
                  <a:schemeClr val="tx1"/>
                </a:solidFill>
                <a:latin typeface="+mn-lt"/>
              </a:rPr>
              <a:t>7% Stores (convenience 3% gas 3%)</a:t>
            </a:r>
          </a:p>
          <a:p>
            <a:r>
              <a:rPr lang="en-US" sz="2400" dirty="0">
                <a:solidFill>
                  <a:schemeClr val="tx1"/>
                </a:solidFill>
                <a:latin typeface="+mn-lt"/>
              </a:rPr>
              <a:t>29% Within 300 feet of an alcohol-serving establishment</a:t>
            </a:r>
          </a:p>
        </p:txBody>
      </p:sp>
    </p:spTree>
    <p:extLst>
      <p:ext uri="{BB962C8B-B14F-4D97-AF65-F5344CB8AC3E}">
        <p14:creationId xmlns:p14="http://schemas.microsoft.com/office/powerpoint/2010/main" val="193944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A09D5B7-81DE-E518-24DB-B7FF17A100CE}"/>
              </a:ext>
            </a:extLst>
          </p:cNvPr>
          <p:cNvGraphicFramePr>
            <a:graphicFrameLocks/>
          </p:cNvGraphicFramePr>
          <p:nvPr>
            <p:extLst>
              <p:ext uri="{D42A27DB-BD31-4B8C-83A1-F6EECF244321}">
                <p14:modId xmlns:p14="http://schemas.microsoft.com/office/powerpoint/2010/main" val="3242856147"/>
              </p:ext>
            </p:extLst>
          </p:nvPr>
        </p:nvGraphicFramePr>
        <p:xfrm>
          <a:off x="718434" y="1600202"/>
          <a:ext cx="7268279" cy="481933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903298F-7ABA-8D58-132E-D049CB8BB0F8}"/>
              </a:ext>
            </a:extLst>
          </p:cNvPr>
          <p:cNvSpPr txBox="1"/>
          <p:nvPr/>
        </p:nvSpPr>
        <p:spPr>
          <a:xfrm>
            <a:off x="8324579" y="2240154"/>
            <a:ext cx="3366655" cy="2677656"/>
          </a:xfrm>
          <a:prstGeom prst="rect">
            <a:avLst/>
          </a:prstGeom>
          <a:noFill/>
        </p:spPr>
        <p:txBody>
          <a:bodyPr wrap="square" rtlCol="0">
            <a:spAutoFit/>
          </a:bodyPr>
          <a:lstStyle/>
          <a:p>
            <a:r>
              <a:rPr lang="en-US" sz="2400" dirty="0"/>
              <a:t>Since most suicide and accidental shootings occurred at home, safe gun storage could have prevented 1/3 or more of pediatric firearm injury and death</a:t>
            </a:r>
          </a:p>
        </p:txBody>
      </p:sp>
    </p:spTree>
    <p:extLst>
      <p:ext uri="{BB962C8B-B14F-4D97-AF65-F5344CB8AC3E}">
        <p14:creationId xmlns:p14="http://schemas.microsoft.com/office/powerpoint/2010/main" val="240819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D5BC-BC57-CD4B-A479-DC6673514284}"/>
              </a:ext>
            </a:extLst>
          </p:cNvPr>
          <p:cNvSpPr>
            <a:spLocks noGrp="1"/>
          </p:cNvSpPr>
          <p:nvPr>
            <p:ph type="title"/>
          </p:nvPr>
        </p:nvSpPr>
        <p:spPr>
          <a:xfrm>
            <a:off x="-684810" y="222737"/>
            <a:ext cx="10236530" cy="914400"/>
          </a:xfrm>
        </p:spPr>
        <p:txBody>
          <a:bodyPr>
            <a:normAutofit/>
          </a:bodyPr>
          <a:lstStyle/>
          <a:p>
            <a:pPr algn="ctr"/>
            <a:r>
              <a:rPr lang="en-US" b="1" dirty="0">
                <a:solidFill>
                  <a:srgbClr val="FFFF00"/>
                </a:solidFill>
              </a:rPr>
              <a:t>Injury Prevention Intervention Targets</a:t>
            </a:r>
          </a:p>
        </p:txBody>
      </p:sp>
      <p:sp>
        <p:nvSpPr>
          <p:cNvPr id="3" name="Content Placeholder 2">
            <a:extLst>
              <a:ext uri="{FF2B5EF4-FFF2-40B4-BE49-F238E27FC236}">
                <a16:creationId xmlns:a16="http://schemas.microsoft.com/office/drawing/2014/main" id="{0A28F45F-41F9-6D4D-9D0F-DF46CA8B8CB2}"/>
              </a:ext>
            </a:extLst>
          </p:cNvPr>
          <p:cNvSpPr>
            <a:spLocks noGrp="1"/>
          </p:cNvSpPr>
          <p:nvPr>
            <p:ph idx="1"/>
          </p:nvPr>
        </p:nvSpPr>
        <p:spPr>
          <a:xfrm>
            <a:off x="1955418" y="1347874"/>
            <a:ext cx="9260053" cy="1455256"/>
          </a:xfrm>
        </p:spPr>
        <p:txBody>
          <a:bodyPr>
            <a:noAutofit/>
          </a:bodyPr>
          <a:lstStyle/>
          <a:p>
            <a:pPr marL="1028700" lvl="2" indent="-34290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Promote safe household firearm storage education and awareness to parents of all races, in urban and suburban neighborhoods, lock giveaways</a:t>
            </a:r>
          </a:p>
          <a:p>
            <a:pPr marL="900113" lvl="2" indent="-214313"/>
            <a:endParaRPr lang="en-US" sz="2200" dirty="0">
              <a:solidFill>
                <a:schemeClr val="tx1"/>
              </a:solidFill>
              <a:latin typeface="Arial" panose="020B0604020202020204" pitchFamily="34" charset="0"/>
              <a:cs typeface="Arial" panose="020B0604020202020204" pitchFamily="34" charset="0"/>
            </a:endParaRPr>
          </a:p>
          <a:p>
            <a:pPr marL="685800" lvl="2" indent="0">
              <a:buNone/>
            </a:pPr>
            <a:endParaRPr lang="en-US" sz="2200" dirty="0">
              <a:solidFill>
                <a:schemeClr val="tx1"/>
              </a:solidFill>
              <a:latin typeface="Arial" panose="020B0604020202020204" pitchFamily="34" charset="0"/>
              <a:cs typeface="Arial" panose="020B0604020202020204" pitchFamily="34" charset="0"/>
            </a:endParaRPr>
          </a:p>
        </p:txBody>
      </p:sp>
      <p:pic>
        <p:nvPicPr>
          <p:cNvPr id="10244" name="Picture 4" descr="Free icon &amp;quot;Target icon&amp;quot; by AomAm">
            <a:extLst>
              <a:ext uri="{FF2B5EF4-FFF2-40B4-BE49-F238E27FC236}">
                <a16:creationId xmlns:a16="http://schemas.microsoft.com/office/drawing/2014/main" id="{4B2B6B29-4C11-0540-87EF-7D99F64119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8316" y="1379711"/>
            <a:ext cx="1059092" cy="10590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 icon &amp;quot;Target icon&amp;quot; by AomAm">
            <a:extLst>
              <a:ext uri="{FF2B5EF4-FFF2-40B4-BE49-F238E27FC236}">
                <a16:creationId xmlns:a16="http://schemas.microsoft.com/office/drawing/2014/main" id="{DC3AAD15-28B4-D346-84EA-DB590F4F03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8316" y="3296294"/>
            <a:ext cx="1059092" cy="10590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icon &amp;quot;Target icon&amp;quot; by AomAm">
            <a:extLst>
              <a:ext uri="{FF2B5EF4-FFF2-40B4-BE49-F238E27FC236}">
                <a16:creationId xmlns:a16="http://schemas.microsoft.com/office/drawing/2014/main" id="{BFF982A4-FF6C-4B46-B139-27C5191F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8316" y="5341714"/>
            <a:ext cx="1059092" cy="1059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B4AB6-4983-2735-1385-94300B93363B}"/>
              </a:ext>
            </a:extLst>
          </p:cNvPr>
          <p:cNvSpPr txBox="1"/>
          <p:nvPr/>
        </p:nvSpPr>
        <p:spPr>
          <a:xfrm>
            <a:off x="2121672" y="2834967"/>
            <a:ext cx="9603295" cy="2462213"/>
          </a:xfrm>
          <a:prstGeom prst="rect">
            <a:avLst/>
          </a:prstGeom>
          <a:noFill/>
        </p:spPr>
        <p:txBody>
          <a:bodyPr wrap="square" rtlCol="0">
            <a:spAutoFit/>
          </a:bodyPr>
          <a:lstStyle/>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Increase community and law enforcement engagement in hot spot neighborhoods</a:t>
            </a:r>
          </a:p>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Install parking lot and strip mall lighting and cameras </a:t>
            </a:r>
          </a:p>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Limit access to parks after 6pm in hot spot neighborhoods</a:t>
            </a:r>
          </a:p>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Increase green spaces in hot spot neighborhoods</a:t>
            </a:r>
          </a:p>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Increase social support for low-income Black and Hispanic families</a:t>
            </a:r>
          </a:p>
          <a:p>
            <a:pPr marL="685800" lvl="2"/>
            <a:endParaRPr lang="en-US"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E1BE4F-BDCF-0731-1374-617F95FD0465}"/>
              </a:ext>
            </a:extLst>
          </p:cNvPr>
          <p:cNvSpPr txBox="1"/>
          <p:nvPr/>
        </p:nvSpPr>
        <p:spPr>
          <a:xfrm>
            <a:off x="2121672" y="4978708"/>
            <a:ext cx="9603295" cy="1785104"/>
          </a:xfrm>
          <a:prstGeom prst="rect">
            <a:avLst/>
          </a:prstGeom>
          <a:noFill/>
        </p:spPr>
        <p:txBody>
          <a:bodyPr wrap="square">
            <a:spAutoFit/>
          </a:bodyPr>
          <a:lstStyle/>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Identify depressed children in middle and high schools and adults and utilize safety and suicide prevention resources in higher suicide areas, including in White, Non-Hispanic suburban and rural areas  </a:t>
            </a:r>
          </a:p>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Increase mental health services in schools and for veterans</a:t>
            </a:r>
          </a:p>
          <a:p>
            <a:pPr marL="1028700" lvl="2"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Promote out-of-home firearm storage</a:t>
            </a:r>
          </a:p>
        </p:txBody>
      </p:sp>
      <p:sp>
        <p:nvSpPr>
          <p:cNvPr id="7" name="TextBox 6">
            <a:extLst>
              <a:ext uri="{FF2B5EF4-FFF2-40B4-BE49-F238E27FC236}">
                <a16:creationId xmlns:a16="http://schemas.microsoft.com/office/drawing/2014/main" id="{D18D64AB-C49C-DEBE-4038-AE2A3B22DA78}"/>
              </a:ext>
            </a:extLst>
          </p:cNvPr>
          <p:cNvSpPr txBox="1"/>
          <p:nvPr/>
        </p:nvSpPr>
        <p:spPr>
          <a:xfrm>
            <a:off x="7816645" y="43553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75019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19B2-6A2F-FA0D-AB2B-C39B2297EF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708C2B-1612-33CC-BD2A-5647DD4E06A4}"/>
              </a:ext>
            </a:extLst>
          </p:cNvPr>
          <p:cNvSpPr>
            <a:spLocks noGrp="1"/>
          </p:cNvSpPr>
          <p:nvPr>
            <p:ph idx="1"/>
          </p:nvPr>
        </p:nvSpPr>
        <p:spPr/>
        <p:txBody>
          <a:bodyPr>
            <a:normAutofit/>
          </a:bodyPr>
          <a:lstStyle/>
          <a:p>
            <a:r>
              <a:rPr lang="en-US" sz="2800" dirty="0">
                <a:solidFill>
                  <a:schemeClr val="tx1"/>
                </a:solidFill>
                <a:latin typeface="+mn-lt"/>
              </a:rPr>
              <a:t>We gained valuable data from linking data sources, but identified these problems:</a:t>
            </a:r>
          </a:p>
          <a:p>
            <a:endParaRPr lang="en-US" sz="2800" dirty="0">
              <a:solidFill>
                <a:schemeClr val="tx1"/>
              </a:solidFill>
              <a:latin typeface="+mn-lt"/>
            </a:endParaRPr>
          </a:p>
          <a:p>
            <a:pPr marL="457200" indent="-457200">
              <a:buFont typeface="Arial" panose="020B0604020202020204" pitchFamily="34" charset="0"/>
              <a:buChar char="•"/>
            </a:pPr>
            <a:r>
              <a:rPr lang="en-US" sz="2800" dirty="0">
                <a:solidFill>
                  <a:schemeClr val="tx1"/>
                </a:solidFill>
                <a:latin typeface="+mn-lt"/>
              </a:rPr>
              <a:t>Trauma centers are valuable source for data, but there is a lot of missing data b/c no standardized collection</a:t>
            </a:r>
          </a:p>
          <a:p>
            <a:pPr marL="457200" indent="-457200">
              <a:buFont typeface="Arial" panose="020B0604020202020204" pitchFamily="34" charset="0"/>
              <a:buChar char="•"/>
            </a:pPr>
            <a:r>
              <a:rPr lang="en-US" sz="2800" dirty="0">
                <a:solidFill>
                  <a:schemeClr val="tx1"/>
                </a:solidFill>
                <a:latin typeface="+mn-lt"/>
              </a:rPr>
              <a:t>Manual data collection was too time-consuming</a:t>
            </a:r>
          </a:p>
          <a:p>
            <a:pPr marL="457200" indent="-457200">
              <a:buFont typeface="Arial" panose="020B0604020202020204" pitchFamily="34" charset="0"/>
              <a:buChar char="•"/>
            </a:pPr>
            <a:r>
              <a:rPr lang="en-US" sz="2800" dirty="0">
                <a:solidFill>
                  <a:schemeClr val="tx1"/>
                </a:solidFill>
                <a:latin typeface="+mn-lt"/>
              </a:rPr>
              <a:t>Retrospective data lags behind – need real-time info</a:t>
            </a:r>
          </a:p>
          <a:p>
            <a:pPr marL="457200" indent="-457200">
              <a:buFont typeface="Arial" panose="020B0604020202020204" pitchFamily="34" charset="0"/>
              <a:buChar char="•"/>
            </a:pPr>
            <a:r>
              <a:rPr lang="en-US" sz="2800" dirty="0">
                <a:solidFill>
                  <a:schemeClr val="tx1"/>
                </a:solidFill>
                <a:latin typeface="+mn-lt"/>
              </a:rPr>
              <a:t>Missing data from non-trauma center hospitals/urgent cares</a:t>
            </a:r>
          </a:p>
        </p:txBody>
      </p:sp>
    </p:spTree>
    <p:extLst>
      <p:ext uri="{BB962C8B-B14F-4D97-AF65-F5344CB8AC3E}">
        <p14:creationId xmlns:p14="http://schemas.microsoft.com/office/powerpoint/2010/main" val="3846122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13A7CF-4681-5244-B443-A41F7C33BD5F}"/>
              </a:ext>
            </a:extLst>
          </p:cNvPr>
          <p:cNvSpPr/>
          <p:nvPr/>
        </p:nvSpPr>
        <p:spPr>
          <a:xfrm>
            <a:off x="476110" y="115357"/>
            <a:ext cx="2476021" cy="2549886"/>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5" name="Rectangle 4">
            <a:extLst>
              <a:ext uri="{FF2B5EF4-FFF2-40B4-BE49-F238E27FC236}">
                <a16:creationId xmlns:a16="http://schemas.microsoft.com/office/drawing/2014/main" id="{5E365E99-FAC9-BE47-B5FD-0D00CB5771A8}"/>
              </a:ext>
            </a:extLst>
          </p:cNvPr>
          <p:cNvSpPr/>
          <p:nvPr/>
        </p:nvSpPr>
        <p:spPr>
          <a:xfrm>
            <a:off x="5160819" y="122658"/>
            <a:ext cx="2213079" cy="2444839"/>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6" name="Rectangle 5">
            <a:extLst>
              <a:ext uri="{FF2B5EF4-FFF2-40B4-BE49-F238E27FC236}">
                <a16:creationId xmlns:a16="http://schemas.microsoft.com/office/drawing/2014/main" id="{CCAC31B7-9A92-C248-BF18-3B3D88F46935}"/>
              </a:ext>
            </a:extLst>
          </p:cNvPr>
          <p:cNvSpPr/>
          <p:nvPr/>
        </p:nvSpPr>
        <p:spPr>
          <a:xfrm>
            <a:off x="7576778" y="122659"/>
            <a:ext cx="1834675" cy="2417246"/>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12" name="TextBox 11">
            <a:extLst>
              <a:ext uri="{FF2B5EF4-FFF2-40B4-BE49-F238E27FC236}">
                <a16:creationId xmlns:a16="http://schemas.microsoft.com/office/drawing/2014/main" id="{6BB25D2A-511F-D355-161C-840382E6FBB0}"/>
              </a:ext>
            </a:extLst>
          </p:cNvPr>
          <p:cNvSpPr txBox="1"/>
          <p:nvPr/>
        </p:nvSpPr>
        <p:spPr>
          <a:xfrm>
            <a:off x="468264" y="633918"/>
            <a:ext cx="2576391" cy="1815882"/>
          </a:xfrm>
          <a:prstGeom prst="rect">
            <a:avLst/>
          </a:prstGeom>
          <a:noFill/>
        </p:spPr>
        <p:txBody>
          <a:bodyPr wrap="square" rtlCol="0">
            <a:spAutoFit/>
          </a:bodyPr>
          <a:lstStyle/>
          <a:p>
            <a:pPr algn="ctr"/>
            <a:r>
              <a:rPr lang="en-US" sz="1400" dirty="0">
                <a:solidFill>
                  <a:srgbClr val="C00000"/>
                </a:solidFill>
              </a:rPr>
              <a:t>Fatal and Nonfatal injuries</a:t>
            </a:r>
            <a:endParaRPr lang="en-US" sz="1400" dirty="0"/>
          </a:p>
          <a:p>
            <a:pPr algn="ctr"/>
            <a:r>
              <a:rPr lang="en-US" sz="1400" dirty="0"/>
              <a:t>Residence and shooting  locations</a:t>
            </a:r>
          </a:p>
          <a:p>
            <a:pPr algn="ctr"/>
            <a:r>
              <a:rPr lang="en-US" sz="1400" dirty="0"/>
              <a:t>Demographics</a:t>
            </a:r>
          </a:p>
          <a:p>
            <a:pPr algn="ctr"/>
            <a:r>
              <a:rPr lang="en-US" sz="1400" dirty="0"/>
              <a:t>Shooting intent</a:t>
            </a:r>
          </a:p>
          <a:p>
            <a:pPr algn="ctr"/>
            <a:r>
              <a:rPr lang="en-US" sz="1400" dirty="0"/>
              <a:t>Risk factors</a:t>
            </a:r>
          </a:p>
          <a:p>
            <a:pPr algn="ctr"/>
            <a:r>
              <a:rPr lang="en-US" sz="1400" dirty="0"/>
              <a:t>Social factors </a:t>
            </a:r>
          </a:p>
          <a:p>
            <a:pPr algn="ctr"/>
            <a:r>
              <a:rPr lang="en-US" sz="1400" dirty="0"/>
              <a:t>(Standardized data intake tool)</a:t>
            </a:r>
          </a:p>
        </p:txBody>
      </p:sp>
      <p:sp>
        <p:nvSpPr>
          <p:cNvPr id="16" name="TextBox 15">
            <a:extLst>
              <a:ext uri="{FF2B5EF4-FFF2-40B4-BE49-F238E27FC236}">
                <a16:creationId xmlns:a16="http://schemas.microsoft.com/office/drawing/2014/main" id="{BA53CE9E-22D7-1B81-C769-D414CE31775A}"/>
              </a:ext>
            </a:extLst>
          </p:cNvPr>
          <p:cNvSpPr txBox="1"/>
          <p:nvPr/>
        </p:nvSpPr>
        <p:spPr>
          <a:xfrm>
            <a:off x="364675" y="173086"/>
            <a:ext cx="2679980" cy="400110"/>
          </a:xfrm>
          <a:prstGeom prst="rect">
            <a:avLst/>
          </a:prstGeom>
          <a:noFill/>
        </p:spPr>
        <p:txBody>
          <a:bodyPr wrap="square" rtlCol="0">
            <a:spAutoFit/>
          </a:bodyPr>
          <a:lstStyle/>
          <a:p>
            <a:pPr algn="ctr"/>
            <a:r>
              <a:rPr lang="en-US" sz="2000" b="1" dirty="0"/>
              <a:t>TRAUMA CENTERS</a:t>
            </a:r>
          </a:p>
        </p:txBody>
      </p:sp>
      <p:sp>
        <p:nvSpPr>
          <p:cNvPr id="23" name="TextBox 22">
            <a:extLst>
              <a:ext uri="{FF2B5EF4-FFF2-40B4-BE49-F238E27FC236}">
                <a16:creationId xmlns:a16="http://schemas.microsoft.com/office/drawing/2014/main" id="{AE0F2D52-97CA-6405-C981-3B1C0ABECA56}"/>
              </a:ext>
            </a:extLst>
          </p:cNvPr>
          <p:cNvSpPr txBox="1"/>
          <p:nvPr/>
        </p:nvSpPr>
        <p:spPr>
          <a:xfrm>
            <a:off x="5129995" y="196448"/>
            <a:ext cx="2186346" cy="707886"/>
          </a:xfrm>
          <a:prstGeom prst="rect">
            <a:avLst/>
          </a:prstGeom>
          <a:noFill/>
        </p:spPr>
        <p:txBody>
          <a:bodyPr wrap="square" rtlCol="0">
            <a:spAutoFit/>
          </a:bodyPr>
          <a:lstStyle/>
          <a:p>
            <a:pPr algn="ctr"/>
            <a:r>
              <a:rPr lang="en-US" sz="2000" b="1" dirty="0"/>
              <a:t>MEDICAL EXAMINER DATA</a:t>
            </a:r>
          </a:p>
        </p:txBody>
      </p:sp>
      <p:sp>
        <p:nvSpPr>
          <p:cNvPr id="24" name="TextBox 23">
            <a:extLst>
              <a:ext uri="{FF2B5EF4-FFF2-40B4-BE49-F238E27FC236}">
                <a16:creationId xmlns:a16="http://schemas.microsoft.com/office/drawing/2014/main" id="{685B150A-A130-C5C1-5230-CF61E44F0656}"/>
              </a:ext>
            </a:extLst>
          </p:cNvPr>
          <p:cNvSpPr txBox="1"/>
          <p:nvPr/>
        </p:nvSpPr>
        <p:spPr>
          <a:xfrm>
            <a:off x="5245669" y="1097453"/>
            <a:ext cx="2088204" cy="1600438"/>
          </a:xfrm>
          <a:prstGeom prst="rect">
            <a:avLst/>
          </a:prstGeom>
          <a:noFill/>
        </p:spPr>
        <p:txBody>
          <a:bodyPr wrap="square" rtlCol="0">
            <a:spAutoFit/>
          </a:bodyPr>
          <a:lstStyle/>
          <a:p>
            <a:pPr algn="ctr"/>
            <a:r>
              <a:rPr lang="en-US" sz="1400" dirty="0">
                <a:solidFill>
                  <a:srgbClr val="C00000"/>
                </a:solidFill>
              </a:rPr>
              <a:t>Fatal </a:t>
            </a:r>
          </a:p>
          <a:p>
            <a:pPr algn="ctr"/>
            <a:r>
              <a:rPr lang="en-US" sz="1400" dirty="0"/>
              <a:t>Residence and shooting locations</a:t>
            </a:r>
          </a:p>
          <a:p>
            <a:pPr algn="ctr"/>
            <a:r>
              <a:rPr lang="en-US" sz="1400" dirty="0"/>
              <a:t>Demographics</a:t>
            </a:r>
          </a:p>
          <a:p>
            <a:pPr algn="ctr"/>
            <a:r>
              <a:rPr lang="en-US" sz="1400" dirty="0"/>
              <a:t>Manner of death </a:t>
            </a:r>
          </a:p>
          <a:p>
            <a:pPr algn="ctr"/>
            <a:r>
              <a:rPr lang="en-US" sz="1400" dirty="0"/>
              <a:t>Risk factors</a:t>
            </a:r>
          </a:p>
          <a:p>
            <a:pPr algn="ctr"/>
            <a:endParaRPr lang="en-US" sz="1400" dirty="0"/>
          </a:p>
        </p:txBody>
      </p:sp>
      <p:sp>
        <p:nvSpPr>
          <p:cNvPr id="27" name="TextBox 26">
            <a:extLst>
              <a:ext uri="{FF2B5EF4-FFF2-40B4-BE49-F238E27FC236}">
                <a16:creationId xmlns:a16="http://schemas.microsoft.com/office/drawing/2014/main" id="{67AD56A0-DA89-8B60-3603-504C67740513}"/>
              </a:ext>
            </a:extLst>
          </p:cNvPr>
          <p:cNvSpPr txBox="1"/>
          <p:nvPr/>
        </p:nvSpPr>
        <p:spPr>
          <a:xfrm>
            <a:off x="7464958" y="209494"/>
            <a:ext cx="2023738" cy="400110"/>
          </a:xfrm>
          <a:prstGeom prst="rect">
            <a:avLst/>
          </a:prstGeom>
          <a:noFill/>
        </p:spPr>
        <p:txBody>
          <a:bodyPr wrap="square" rtlCol="0">
            <a:spAutoFit/>
          </a:bodyPr>
          <a:lstStyle/>
          <a:p>
            <a:pPr algn="ctr"/>
            <a:r>
              <a:rPr lang="en-US" sz="2000" b="1" dirty="0"/>
              <a:t>911 CALL LOGS</a:t>
            </a:r>
          </a:p>
        </p:txBody>
      </p:sp>
      <p:sp>
        <p:nvSpPr>
          <p:cNvPr id="28" name="TextBox 27">
            <a:extLst>
              <a:ext uri="{FF2B5EF4-FFF2-40B4-BE49-F238E27FC236}">
                <a16:creationId xmlns:a16="http://schemas.microsoft.com/office/drawing/2014/main" id="{EC0D8CBA-73FF-5B23-CAFA-52D2B10CEB90}"/>
              </a:ext>
            </a:extLst>
          </p:cNvPr>
          <p:cNvSpPr txBox="1"/>
          <p:nvPr/>
        </p:nvSpPr>
        <p:spPr>
          <a:xfrm>
            <a:off x="7491283" y="849362"/>
            <a:ext cx="1834675" cy="1169551"/>
          </a:xfrm>
          <a:prstGeom prst="rect">
            <a:avLst/>
          </a:prstGeom>
          <a:noFill/>
        </p:spPr>
        <p:txBody>
          <a:bodyPr wrap="square" rtlCol="0">
            <a:spAutoFit/>
          </a:bodyPr>
          <a:lstStyle/>
          <a:p>
            <a:pPr algn="ctr"/>
            <a:endParaRPr lang="en-US" sz="1400" dirty="0"/>
          </a:p>
          <a:p>
            <a:pPr algn="ctr"/>
            <a:r>
              <a:rPr lang="en-US" sz="1400" dirty="0">
                <a:solidFill>
                  <a:srgbClr val="C00000"/>
                </a:solidFill>
              </a:rPr>
              <a:t>Fatal and Nonfatal</a:t>
            </a:r>
          </a:p>
          <a:p>
            <a:pPr algn="ctr"/>
            <a:endParaRPr lang="en-US" sz="1400" dirty="0">
              <a:solidFill>
                <a:srgbClr val="C00000"/>
              </a:solidFill>
            </a:endParaRPr>
          </a:p>
          <a:p>
            <a:pPr algn="ctr"/>
            <a:r>
              <a:rPr lang="en-US" sz="1400" dirty="0"/>
              <a:t>Shooting locations</a:t>
            </a:r>
          </a:p>
          <a:p>
            <a:pPr algn="ctr"/>
            <a:r>
              <a:rPr lang="en-US" sz="1400" dirty="0">
                <a:solidFill>
                  <a:srgbClr val="C00000"/>
                </a:solidFill>
              </a:rPr>
              <a:t> </a:t>
            </a:r>
          </a:p>
        </p:txBody>
      </p:sp>
      <p:sp>
        <p:nvSpPr>
          <p:cNvPr id="43" name="Right Arrow 42">
            <a:extLst>
              <a:ext uri="{FF2B5EF4-FFF2-40B4-BE49-F238E27FC236}">
                <a16:creationId xmlns:a16="http://schemas.microsoft.com/office/drawing/2014/main" id="{959219C6-725D-8856-0067-F444F4642EC4}"/>
              </a:ext>
            </a:extLst>
          </p:cNvPr>
          <p:cNvSpPr/>
          <p:nvPr/>
        </p:nvSpPr>
        <p:spPr>
          <a:xfrm rot="2599837">
            <a:off x="2610819" y="2706374"/>
            <a:ext cx="653264" cy="469871"/>
          </a:xfrm>
          <a:prstGeom prst="rightArrow">
            <a:avLst>
              <a:gd name="adj1" fmla="val 5168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 Arrow 43">
            <a:extLst>
              <a:ext uri="{FF2B5EF4-FFF2-40B4-BE49-F238E27FC236}">
                <a16:creationId xmlns:a16="http://schemas.microsoft.com/office/drawing/2014/main" id="{E526C301-AEF4-501C-DFB1-DEF7F2AA5A2E}"/>
              </a:ext>
            </a:extLst>
          </p:cNvPr>
          <p:cNvSpPr/>
          <p:nvPr/>
        </p:nvSpPr>
        <p:spPr>
          <a:xfrm rot="14121273">
            <a:off x="3972939" y="2652852"/>
            <a:ext cx="635132" cy="479291"/>
          </a:xfrm>
          <a:prstGeom prst="leftArrow">
            <a:avLst>
              <a:gd name="adj1" fmla="val 47698"/>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 Arrow 44">
            <a:extLst>
              <a:ext uri="{FF2B5EF4-FFF2-40B4-BE49-F238E27FC236}">
                <a16:creationId xmlns:a16="http://schemas.microsoft.com/office/drawing/2014/main" id="{68BA85CD-DF5F-1D31-6180-98673526148D}"/>
              </a:ext>
            </a:extLst>
          </p:cNvPr>
          <p:cNvSpPr/>
          <p:nvPr/>
        </p:nvSpPr>
        <p:spPr>
          <a:xfrm rot="16200000">
            <a:off x="5801753" y="2669838"/>
            <a:ext cx="659553" cy="45278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9D47F1C-A90A-4FB1-1A32-E1A640749AE6}"/>
              </a:ext>
            </a:extLst>
          </p:cNvPr>
          <p:cNvSpPr/>
          <p:nvPr/>
        </p:nvSpPr>
        <p:spPr>
          <a:xfrm>
            <a:off x="2698478" y="3304575"/>
            <a:ext cx="7240125" cy="11786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2CBBCC-C1D7-A22E-2C8B-FD93F94BDB70}"/>
              </a:ext>
            </a:extLst>
          </p:cNvPr>
          <p:cNvSpPr/>
          <p:nvPr/>
        </p:nvSpPr>
        <p:spPr>
          <a:xfrm>
            <a:off x="3141195" y="136453"/>
            <a:ext cx="1834676" cy="2417247"/>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9" name="TextBox 8">
            <a:extLst>
              <a:ext uri="{FF2B5EF4-FFF2-40B4-BE49-F238E27FC236}">
                <a16:creationId xmlns:a16="http://schemas.microsoft.com/office/drawing/2014/main" id="{DA505CA7-CF6A-CDBD-8EA9-4B6CCA2284B9}"/>
              </a:ext>
            </a:extLst>
          </p:cNvPr>
          <p:cNvSpPr txBox="1"/>
          <p:nvPr/>
        </p:nvSpPr>
        <p:spPr>
          <a:xfrm>
            <a:off x="3055799" y="190369"/>
            <a:ext cx="2023738" cy="707886"/>
          </a:xfrm>
          <a:prstGeom prst="rect">
            <a:avLst/>
          </a:prstGeom>
          <a:noFill/>
        </p:spPr>
        <p:txBody>
          <a:bodyPr wrap="square" rtlCol="0">
            <a:spAutoFit/>
          </a:bodyPr>
          <a:lstStyle/>
          <a:p>
            <a:pPr algn="ctr"/>
            <a:r>
              <a:rPr lang="en-US" sz="2000" b="1" dirty="0"/>
              <a:t>ESSENCE DATABASE</a:t>
            </a:r>
          </a:p>
        </p:txBody>
      </p:sp>
      <p:sp>
        <p:nvSpPr>
          <p:cNvPr id="10" name="TextBox 9">
            <a:extLst>
              <a:ext uri="{FF2B5EF4-FFF2-40B4-BE49-F238E27FC236}">
                <a16:creationId xmlns:a16="http://schemas.microsoft.com/office/drawing/2014/main" id="{A74BF107-2851-CFD1-9738-A86FBB973D85}"/>
              </a:ext>
            </a:extLst>
          </p:cNvPr>
          <p:cNvSpPr txBox="1"/>
          <p:nvPr/>
        </p:nvSpPr>
        <p:spPr>
          <a:xfrm>
            <a:off x="2990611" y="732984"/>
            <a:ext cx="2037337" cy="1446550"/>
          </a:xfrm>
          <a:prstGeom prst="rect">
            <a:avLst/>
          </a:prstGeom>
          <a:noFill/>
        </p:spPr>
        <p:txBody>
          <a:bodyPr wrap="square" rtlCol="0">
            <a:spAutoFit/>
          </a:bodyPr>
          <a:lstStyle/>
          <a:p>
            <a:pPr algn="ctr"/>
            <a:r>
              <a:rPr lang="en-US" sz="1600" b="1" dirty="0"/>
              <a:t>ED and Urgent Care </a:t>
            </a:r>
          </a:p>
          <a:p>
            <a:pPr algn="ctr"/>
            <a:endParaRPr lang="en-US" sz="1600" dirty="0">
              <a:solidFill>
                <a:srgbClr val="C00000"/>
              </a:solidFill>
            </a:endParaRPr>
          </a:p>
          <a:p>
            <a:pPr algn="ctr"/>
            <a:r>
              <a:rPr lang="en-US" sz="1400" dirty="0">
                <a:solidFill>
                  <a:srgbClr val="C00000"/>
                </a:solidFill>
              </a:rPr>
              <a:t>Fatal and Nonfatal</a:t>
            </a:r>
          </a:p>
          <a:p>
            <a:pPr algn="ctr"/>
            <a:r>
              <a:rPr lang="en-US" sz="1400" dirty="0"/>
              <a:t>Demographics</a:t>
            </a:r>
          </a:p>
          <a:p>
            <a:pPr algn="ctr"/>
            <a:r>
              <a:rPr lang="en-US" sz="1400" dirty="0"/>
              <a:t>Shooting intent</a:t>
            </a:r>
          </a:p>
          <a:p>
            <a:pPr algn="ctr"/>
            <a:r>
              <a:rPr lang="en-US" sz="1400" dirty="0"/>
              <a:t>Zip code of residence</a:t>
            </a:r>
          </a:p>
        </p:txBody>
      </p:sp>
      <p:sp>
        <p:nvSpPr>
          <p:cNvPr id="13" name="Rectangle 12">
            <a:extLst>
              <a:ext uri="{FF2B5EF4-FFF2-40B4-BE49-F238E27FC236}">
                <a16:creationId xmlns:a16="http://schemas.microsoft.com/office/drawing/2014/main" id="{1BBFC980-DD02-5BF1-74A7-A8C6A6428997}"/>
              </a:ext>
            </a:extLst>
          </p:cNvPr>
          <p:cNvSpPr/>
          <p:nvPr/>
        </p:nvSpPr>
        <p:spPr>
          <a:xfrm>
            <a:off x="9680811" y="109255"/>
            <a:ext cx="1834675" cy="2417246"/>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14" name="TextBox 13">
            <a:extLst>
              <a:ext uri="{FF2B5EF4-FFF2-40B4-BE49-F238E27FC236}">
                <a16:creationId xmlns:a16="http://schemas.microsoft.com/office/drawing/2014/main" id="{85A6F50D-F388-2609-5C7F-DC037201E189}"/>
              </a:ext>
            </a:extLst>
          </p:cNvPr>
          <p:cNvSpPr txBox="1"/>
          <p:nvPr/>
        </p:nvSpPr>
        <p:spPr>
          <a:xfrm>
            <a:off x="9446516" y="219587"/>
            <a:ext cx="2351846" cy="400110"/>
          </a:xfrm>
          <a:prstGeom prst="rect">
            <a:avLst/>
          </a:prstGeom>
          <a:noFill/>
        </p:spPr>
        <p:txBody>
          <a:bodyPr wrap="square" rtlCol="0">
            <a:spAutoFit/>
          </a:bodyPr>
          <a:lstStyle/>
          <a:p>
            <a:pPr algn="ctr"/>
            <a:r>
              <a:rPr lang="en-US" sz="2000" b="1" dirty="0"/>
              <a:t>POLICE RECORDS</a:t>
            </a:r>
          </a:p>
        </p:txBody>
      </p:sp>
      <p:sp>
        <p:nvSpPr>
          <p:cNvPr id="15" name="TextBox 14">
            <a:extLst>
              <a:ext uri="{FF2B5EF4-FFF2-40B4-BE49-F238E27FC236}">
                <a16:creationId xmlns:a16="http://schemas.microsoft.com/office/drawing/2014/main" id="{C15F733E-130B-4354-BDE9-8662CA0AEBA0}"/>
              </a:ext>
            </a:extLst>
          </p:cNvPr>
          <p:cNvSpPr txBox="1"/>
          <p:nvPr/>
        </p:nvSpPr>
        <p:spPr>
          <a:xfrm>
            <a:off x="9720124" y="1047921"/>
            <a:ext cx="1756048" cy="2031325"/>
          </a:xfrm>
          <a:prstGeom prst="rect">
            <a:avLst/>
          </a:prstGeom>
          <a:noFill/>
        </p:spPr>
        <p:txBody>
          <a:bodyPr wrap="square" rtlCol="0">
            <a:spAutoFit/>
          </a:bodyPr>
          <a:lstStyle/>
          <a:p>
            <a:pPr algn="ctr"/>
            <a:r>
              <a:rPr lang="en-US" sz="1400" dirty="0">
                <a:solidFill>
                  <a:srgbClr val="C00000"/>
                </a:solidFill>
              </a:rPr>
              <a:t>Fatal and Nonfatal</a:t>
            </a:r>
          </a:p>
          <a:p>
            <a:pPr algn="ctr"/>
            <a:r>
              <a:rPr lang="en-US" sz="1400" dirty="0">
                <a:solidFill>
                  <a:srgbClr val="C00000"/>
                </a:solidFill>
              </a:rPr>
              <a:t>Minor Injuries and Crimes with Guns</a:t>
            </a:r>
          </a:p>
          <a:p>
            <a:pPr algn="ctr"/>
            <a:endParaRPr lang="en-US" sz="1400" dirty="0">
              <a:solidFill>
                <a:srgbClr val="C00000"/>
              </a:solidFill>
            </a:endParaRPr>
          </a:p>
          <a:p>
            <a:pPr algn="ctr"/>
            <a:r>
              <a:rPr lang="en-US" sz="1400" dirty="0"/>
              <a:t>Shooting locations</a:t>
            </a:r>
          </a:p>
          <a:p>
            <a:pPr algn="ctr"/>
            <a:r>
              <a:rPr lang="en-US" sz="1400" dirty="0"/>
              <a:t>Crime locations</a:t>
            </a:r>
          </a:p>
          <a:p>
            <a:pPr algn="ctr"/>
            <a:endParaRPr lang="en-US" sz="1400" dirty="0"/>
          </a:p>
          <a:p>
            <a:pPr algn="ctr"/>
            <a:r>
              <a:rPr lang="en-US" sz="1400" dirty="0">
                <a:solidFill>
                  <a:srgbClr val="C00000"/>
                </a:solidFill>
              </a:rPr>
              <a:t> </a:t>
            </a:r>
          </a:p>
          <a:p>
            <a:pPr algn="ctr"/>
            <a:endParaRPr lang="en-US" sz="1400" dirty="0"/>
          </a:p>
        </p:txBody>
      </p:sp>
      <p:sp>
        <p:nvSpPr>
          <p:cNvPr id="19" name="Left Arrow 18">
            <a:extLst>
              <a:ext uri="{FF2B5EF4-FFF2-40B4-BE49-F238E27FC236}">
                <a16:creationId xmlns:a16="http://schemas.microsoft.com/office/drawing/2014/main" id="{165AB888-7A0C-1D3C-EA6E-41E3BBDA0B7B}"/>
              </a:ext>
            </a:extLst>
          </p:cNvPr>
          <p:cNvSpPr/>
          <p:nvPr/>
        </p:nvSpPr>
        <p:spPr>
          <a:xfrm rot="16200000">
            <a:off x="8024236" y="2648740"/>
            <a:ext cx="701750" cy="45278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3A236D2-A146-6D49-928B-B6210321BCE7}"/>
              </a:ext>
            </a:extLst>
          </p:cNvPr>
          <p:cNvSpPr txBox="1"/>
          <p:nvPr/>
        </p:nvSpPr>
        <p:spPr>
          <a:xfrm>
            <a:off x="3312985" y="3360345"/>
            <a:ext cx="5953571" cy="1077218"/>
          </a:xfrm>
          <a:prstGeom prst="rect">
            <a:avLst/>
          </a:prstGeom>
          <a:noFill/>
        </p:spPr>
        <p:txBody>
          <a:bodyPr wrap="square" rtlCol="0">
            <a:spAutoFit/>
          </a:bodyPr>
          <a:lstStyle/>
          <a:p>
            <a:pPr algn="ctr"/>
            <a:r>
              <a:rPr lang="en-US" sz="3200" b="1" dirty="0"/>
              <a:t>HOUSTON HEALTH DEPARTMENT FIREARM DATA INTEGRATION</a:t>
            </a:r>
          </a:p>
        </p:txBody>
      </p:sp>
      <p:sp>
        <p:nvSpPr>
          <p:cNvPr id="29" name="Rectangle 28">
            <a:extLst>
              <a:ext uri="{FF2B5EF4-FFF2-40B4-BE49-F238E27FC236}">
                <a16:creationId xmlns:a16="http://schemas.microsoft.com/office/drawing/2014/main" id="{B4E11BC0-6463-491B-4DA0-CEAB919F2CFB}"/>
              </a:ext>
            </a:extLst>
          </p:cNvPr>
          <p:cNvSpPr/>
          <p:nvPr/>
        </p:nvSpPr>
        <p:spPr>
          <a:xfrm>
            <a:off x="4162818" y="4805949"/>
            <a:ext cx="4170146" cy="8711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36685EE-E2FF-C258-46B2-CF588957F5E8}"/>
              </a:ext>
            </a:extLst>
          </p:cNvPr>
          <p:cNvSpPr txBox="1"/>
          <p:nvPr/>
        </p:nvSpPr>
        <p:spPr>
          <a:xfrm>
            <a:off x="4130569" y="4850083"/>
            <a:ext cx="4170146" cy="338554"/>
          </a:xfrm>
          <a:prstGeom prst="rect">
            <a:avLst/>
          </a:prstGeom>
          <a:noFill/>
        </p:spPr>
        <p:txBody>
          <a:bodyPr wrap="square" rtlCol="0">
            <a:spAutoFit/>
          </a:bodyPr>
          <a:lstStyle/>
          <a:p>
            <a:pPr algn="ctr"/>
            <a:r>
              <a:rPr lang="en-US" sz="1600" b="1" dirty="0"/>
              <a:t>Geospatial And Statistical Analysis</a:t>
            </a:r>
          </a:p>
        </p:txBody>
      </p:sp>
      <p:sp>
        <p:nvSpPr>
          <p:cNvPr id="31" name="TextBox 30">
            <a:extLst>
              <a:ext uri="{FF2B5EF4-FFF2-40B4-BE49-F238E27FC236}">
                <a16:creationId xmlns:a16="http://schemas.microsoft.com/office/drawing/2014/main" id="{D085C065-0ABA-6E2F-5443-DE4974893928}"/>
              </a:ext>
            </a:extLst>
          </p:cNvPr>
          <p:cNvSpPr txBox="1"/>
          <p:nvPr/>
        </p:nvSpPr>
        <p:spPr>
          <a:xfrm>
            <a:off x="4183840" y="5118417"/>
            <a:ext cx="4063603" cy="584775"/>
          </a:xfrm>
          <a:prstGeom prst="rect">
            <a:avLst/>
          </a:prstGeom>
          <a:noFill/>
        </p:spPr>
        <p:txBody>
          <a:bodyPr wrap="square" rtlCol="0">
            <a:spAutoFit/>
          </a:bodyPr>
          <a:lstStyle/>
          <a:p>
            <a:pPr algn="ctr"/>
            <a:r>
              <a:rPr lang="en-US" sz="1600" dirty="0">
                <a:solidFill>
                  <a:srgbClr val="C00000"/>
                </a:solidFill>
              </a:rPr>
              <a:t>Actionable Injury Prevention Targets,               ex. hotspots, risk factors</a:t>
            </a:r>
          </a:p>
        </p:txBody>
      </p:sp>
      <p:sp>
        <p:nvSpPr>
          <p:cNvPr id="32" name="Left Arrow 31">
            <a:extLst>
              <a:ext uri="{FF2B5EF4-FFF2-40B4-BE49-F238E27FC236}">
                <a16:creationId xmlns:a16="http://schemas.microsoft.com/office/drawing/2014/main" id="{AD3976D3-02A1-3079-BFBD-AC74E71D86B5}"/>
              </a:ext>
            </a:extLst>
          </p:cNvPr>
          <p:cNvSpPr/>
          <p:nvPr/>
        </p:nvSpPr>
        <p:spPr>
          <a:xfrm rot="16200000">
            <a:off x="5871753" y="4439023"/>
            <a:ext cx="369333" cy="45278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eft Arrow 1">
            <a:extLst>
              <a:ext uri="{FF2B5EF4-FFF2-40B4-BE49-F238E27FC236}">
                <a16:creationId xmlns:a16="http://schemas.microsoft.com/office/drawing/2014/main" id="{D4F28329-E1BB-0BE7-3B6A-A656D1B76FF4}"/>
              </a:ext>
            </a:extLst>
          </p:cNvPr>
          <p:cNvSpPr/>
          <p:nvPr/>
        </p:nvSpPr>
        <p:spPr>
          <a:xfrm rot="16200000">
            <a:off x="5880322" y="5666526"/>
            <a:ext cx="369333" cy="45278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EAC4EFF-EFEC-D783-41AA-7671544576E3}"/>
              </a:ext>
            </a:extLst>
          </p:cNvPr>
          <p:cNvSpPr/>
          <p:nvPr/>
        </p:nvSpPr>
        <p:spPr>
          <a:xfrm>
            <a:off x="4240311" y="6062103"/>
            <a:ext cx="3872780" cy="75329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DATA TO ACTION</a:t>
            </a:r>
            <a:endParaRPr lang="en-US" b="1" dirty="0">
              <a:solidFill>
                <a:schemeClr val="tx1"/>
              </a:solidFill>
            </a:endParaRPr>
          </a:p>
        </p:txBody>
      </p:sp>
      <p:sp>
        <p:nvSpPr>
          <p:cNvPr id="17" name="Rectangle 16">
            <a:extLst>
              <a:ext uri="{FF2B5EF4-FFF2-40B4-BE49-F238E27FC236}">
                <a16:creationId xmlns:a16="http://schemas.microsoft.com/office/drawing/2014/main" id="{F8BB9349-74C5-D98C-52ED-3EA3DB48790A}"/>
              </a:ext>
            </a:extLst>
          </p:cNvPr>
          <p:cNvSpPr/>
          <p:nvPr/>
        </p:nvSpPr>
        <p:spPr>
          <a:xfrm>
            <a:off x="10809962" y="5703192"/>
            <a:ext cx="1756048" cy="1561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7723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F16BD9-B69E-D481-976F-5A59C64985FE}"/>
              </a:ext>
            </a:extLst>
          </p:cNvPr>
          <p:cNvSpPr>
            <a:spLocks noGrp="1"/>
          </p:cNvSpPr>
          <p:nvPr>
            <p:ph type="body" sz="quarter" idx="13"/>
          </p:nvPr>
        </p:nvSpPr>
        <p:spPr/>
        <p:txBody>
          <a:bodyPr/>
          <a:lstStyle/>
          <a:p>
            <a:r>
              <a:rPr lang="en-US" dirty="0"/>
              <a:t>Approach</a:t>
            </a:r>
          </a:p>
        </p:txBody>
      </p:sp>
      <p:sp>
        <p:nvSpPr>
          <p:cNvPr id="3" name="Text Placeholder 2">
            <a:extLst>
              <a:ext uri="{FF2B5EF4-FFF2-40B4-BE49-F238E27FC236}">
                <a16:creationId xmlns:a16="http://schemas.microsoft.com/office/drawing/2014/main" id="{177266FF-6A8B-5110-CC3A-DB6545BFCB13}"/>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EDAC2D95-9E36-36D8-3C7A-17DDFC160607}"/>
              </a:ext>
            </a:extLst>
          </p:cNvPr>
          <p:cNvSpPr txBox="1"/>
          <p:nvPr/>
        </p:nvSpPr>
        <p:spPr>
          <a:xfrm>
            <a:off x="520024" y="1676835"/>
            <a:ext cx="10705994" cy="3662541"/>
          </a:xfrm>
          <a:prstGeom prst="rect">
            <a:avLst/>
          </a:prstGeom>
          <a:noFill/>
        </p:spPr>
        <p:txBody>
          <a:bodyPr wrap="square" rtlCol="0">
            <a:spAutoFit/>
          </a:bodyPr>
          <a:lstStyle/>
          <a:p>
            <a:r>
              <a:rPr lang="en-US" sz="2400" b="1" dirty="0">
                <a:solidFill>
                  <a:srgbClr val="000000"/>
                </a:solidFill>
                <a:ea typeface="Calibri" panose="020F0502020204030204" pitchFamily="34" charset="0"/>
                <a:cs typeface="Liberation Serif"/>
              </a:rPr>
              <a:t>Automated</a:t>
            </a:r>
            <a:r>
              <a:rPr lang="en-US" sz="2400" dirty="0">
                <a:solidFill>
                  <a:srgbClr val="000000"/>
                </a:solidFill>
                <a:ea typeface="Calibri" panose="020F0502020204030204" pitchFamily="34" charset="0"/>
                <a:cs typeface="Liberation Serif"/>
              </a:rPr>
              <a:t> Power BI-drive firearm injury dashboard that will contain valuable, </a:t>
            </a:r>
            <a:r>
              <a:rPr lang="en-US" sz="2400" b="1" dirty="0">
                <a:solidFill>
                  <a:srgbClr val="000000"/>
                </a:solidFill>
                <a:ea typeface="Calibri" panose="020F0502020204030204" pitchFamily="34" charset="0"/>
                <a:cs typeface="Liberation Serif"/>
              </a:rPr>
              <a:t>real-time data </a:t>
            </a:r>
            <a:r>
              <a:rPr lang="en-US" sz="2400" dirty="0">
                <a:solidFill>
                  <a:srgbClr val="000000"/>
                </a:solidFill>
                <a:ea typeface="Calibri" panose="020F0502020204030204" pitchFamily="34" charset="0"/>
                <a:cs typeface="Liberation Serif"/>
              </a:rPr>
              <a:t>on:</a:t>
            </a:r>
          </a:p>
          <a:p>
            <a:endParaRPr lang="en-US" sz="2400" dirty="0">
              <a:solidFill>
                <a:srgbClr val="000000"/>
              </a:solidFill>
              <a:ea typeface="Calibri" panose="020F0502020204030204" pitchFamily="34" charset="0"/>
              <a:cs typeface="Liberation Serif"/>
            </a:endParaRPr>
          </a:p>
          <a:p>
            <a:pPr marL="342900" indent="-342900">
              <a:buFont typeface="Arial" panose="020B0604020202020204" pitchFamily="34" charset="0"/>
              <a:buChar char="•"/>
            </a:pPr>
            <a:r>
              <a:rPr lang="en-US" sz="2400" dirty="0">
                <a:solidFill>
                  <a:srgbClr val="000000"/>
                </a:solidFill>
                <a:ea typeface="Calibri" panose="020F0502020204030204" pitchFamily="34" charset="0"/>
                <a:cs typeface="Liberation Serif"/>
              </a:rPr>
              <a:t>Firearm injury/death victim demographics </a:t>
            </a:r>
          </a:p>
          <a:p>
            <a:pPr marL="342900" indent="-342900">
              <a:buFont typeface="Arial" panose="020B0604020202020204" pitchFamily="34" charset="0"/>
              <a:buChar char="•"/>
            </a:pPr>
            <a:endParaRPr lang="en-US" sz="1000" dirty="0">
              <a:solidFill>
                <a:srgbClr val="000000"/>
              </a:solidFill>
              <a:ea typeface="Calibri" panose="020F0502020204030204" pitchFamily="34" charset="0"/>
              <a:cs typeface="Liberation Serif"/>
            </a:endParaRPr>
          </a:p>
          <a:p>
            <a:pPr marL="342900" indent="-342900">
              <a:buFont typeface="Arial" panose="020B0604020202020204" pitchFamily="34" charset="0"/>
              <a:buChar char="•"/>
            </a:pPr>
            <a:r>
              <a:rPr lang="en-US" sz="2400" dirty="0">
                <a:solidFill>
                  <a:srgbClr val="000000"/>
                </a:solidFill>
                <a:ea typeface="Calibri" panose="020F0502020204030204" pitchFamily="34" charset="0"/>
                <a:cs typeface="Liberation Serif"/>
              </a:rPr>
              <a:t>Shooting intent and context </a:t>
            </a:r>
          </a:p>
          <a:p>
            <a:pPr marL="342900" indent="-342900">
              <a:buFont typeface="Arial" panose="020B0604020202020204" pitchFamily="34" charset="0"/>
              <a:buChar char="•"/>
            </a:pPr>
            <a:endParaRPr lang="en-US" sz="1000" dirty="0">
              <a:solidFill>
                <a:srgbClr val="000000"/>
              </a:solidFill>
              <a:ea typeface="Calibri" panose="020F0502020204030204" pitchFamily="34" charset="0"/>
              <a:cs typeface="Liberation Serif"/>
            </a:endParaRPr>
          </a:p>
          <a:p>
            <a:pPr marL="342900" indent="-342900">
              <a:buFont typeface="Arial" panose="020B0604020202020204" pitchFamily="34" charset="0"/>
              <a:buChar char="•"/>
            </a:pPr>
            <a:r>
              <a:rPr lang="en-US" sz="2400" dirty="0">
                <a:solidFill>
                  <a:srgbClr val="000000"/>
                </a:solidFill>
                <a:ea typeface="Calibri" panose="020F0502020204030204" pitchFamily="34" charset="0"/>
                <a:cs typeface="Liberation Serif"/>
              </a:rPr>
              <a:t>Locations and hotspots of concern </a:t>
            </a:r>
          </a:p>
          <a:p>
            <a:pPr marL="342900" indent="-342900">
              <a:buFont typeface="Arial" panose="020B0604020202020204" pitchFamily="34" charset="0"/>
              <a:buChar char="•"/>
            </a:pPr>
            <a:endParaRPr lang="en-US" sz="1000" dirty="0">
              <a:solidFill>
                <a:srgbClr val="000000"/>
              </a:solidFill>
              <a:ea typeface="Calibri" panose="020F0502020204030204" pitchFamily="34" charset="0"/>
              <a:cs typeface="Liberation Serif"/>
            </a:endParaRPr>
          </a:p>
          <a:p>
            <a:pPr marL="342900" indent="-342900">
              <a:buFont typeface="Arial" panose="020B0604020202020204" pitchFamily="34" charset="0"/>
              <a:buChar char="•"/>
            </a:pPr>
            <a:r>
              <a:rPr lang="en-US" sz="2400" dirty="0">
                <a:solidFill>
                  <a:srgbClr val="000000"/>
                </a:solidFill>
                <a:ea typeface="Calibri" panose="020F0502020204030204" pitchFamily="34" charset="0"/>
                <a:cs typeface="Liberation Serif"/>
              </a:rPr>
              <a:t>Socioecological risk factors </a:t>
            </a:r>
          </a:p>
          <a:p>
            <a:pPr marL="342900" indent="-342900">
              <a:buFont typeface="Arial" panose="020B0604020202020204" pitchFamily="34" charset="0"/>
              <a:buChar char="•"/>
            </a:pPr>
            <a:endParaRPr lang="en-US" sz="1000" dirty="0">
              <a:solidFill>
                <a:srgbClr val="000000"/>
              </a:solidFill>
              <a:ea typeface="Calibri" panose="020F0502020204030204" pitchFamily="34" charset="0"/>
              <a:cs typeface="Liberation Serif"/>
            </a:endParaRPr>
          </a:p>
          <a:p>
            <a:pPr marL="342900" indent="-342900">
              <a:buFont typeface="Arial" panose="020B0604020202020204" pitchFamily="34" charset="0"/>
              <a:buChar char="•"/>
            </a:pPr>
            <a:r>
              <a:rPr lang="en-US" sz="2400" dirty="0">
                <a:solidFill>
                  <a:srgbClr val="000000"/>
                </a:solidFill>
                <a:ea typeface="Calibri" panose="020F0502020204030204" pitchFamily="34" charset="0"/>
                <a:cs typeface="Liberation Serif"/>
              </a:rPr>
              <a:t>Temporal trends</a:t>
            </a:r>
          </a:p>
        </p:txBody>
      </p:sp>
    </p:spTree>
    <p:extLst>
      <p:ext uri="{BB962C8B-B14F-4D97-AF65-F5344CB8AC3E}">
        <p14:creationId xmlns:p14="http://schemas.microsoft.com/office/powerpoint/2010/main" val="4618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4408E-B9FD-009A-4257-AD6ECA552E93}"/>
              </a:ext>
            </a:extLst>
          </p:cNvPr>
          <p:cNvSpPr>
            <a:spLocks noGrp="1"/>
          </p:cNvSpPr>
          <p:nvPr>
            <p:ph type="body" sz="quarter" idx="13"/>
          </p:nvPr>
        </p:nvSpPr>
        <p:spPr/>
        <p:txBody>
          <a:bodyPr/>
          <a:lstStyle/>
          <a:p>
            <a:r>
              <a:rPr lang="en-US" dirty="0"/>
              <a:t>Data Sources</a:t>
            </a:r>
          </a:p>
        </p:txBody>
      </p:sp>
      <p:sp>
        <p:nvSpPr>
          <p:cNvPr id="3" name="Text Placeholder 2">
            <a:extLst>
              <a:ext uri="{FF2B5EF4-FFF2-40B4-BE49-F238E27FC236}">
                <a16:creationId xmlns:a16="http://schemas.microsoft.com/office/drawing/2014/main" id="{7C656381-5DEF-17B3-64FC-7104E070D1A7}"/>
              </a:ext>
            </a:extLst>
          </p:cNvPr>
          <p:cNvSpPr>
            <a:spLocks noGrp="1"/>
          </p:cNvSpPr>
          <p:nvPr>
            <p:ph type="body" sz="quarter" idx="14"/>
          </p:nvPr>
        </p:nvSpPr>
        <p:spPr/>
        <p:txBody>
          <a:bodyPr/>
          <a:lstStyle/>
          <a:p>
            <a:endParaRPr lang="en-US" dirty="0"/>
          </a:p>
        </p:txBody>
      </p:sp>
      <p:sp>
        <p:nvSpPr>
          <p:cNvPr id="4" name="TextBox 3">
            <a:extLst>
              <a:ext uri="{FF2B5EF4-FFF2-40B4-BE49-F238E27FC236}">
                <a16:creationId xmlns:a16="http://schemas.microsoft.com/office/drawing/2014/main" id="{CAC6DC3F-BA50-4066-5A6F-17C978CFE91F}"/>
              </a:ext>
            </a:extLst>
          </p:cNvPr>
          <p:cNvSpPr txBox="1"/>
          <p:nvPr/>
        </p:nvSpPr>
        <p:spPr>
          <a:xfrm>
            <a:off x="161109" y="1262743"/>
            <a:ext cx="11869782" cy="5632311"/>
          </a:xfrm>
          <a:prstGeom prst="rect">
            <a:avLst/>
          </a:prstGeom>
          <a:noFill/>
        </p:spPr>
        <p:txBody>
          <a:bodyPr wrap="square" rtlCol="0">
            <a:spAutoFit/>
          </a:bodyPr>
          <a:lstStyle/>
          <a:p>
            <a:r>
              <a:rPr lang="en-US" sz="2400" dirty="0"/>
              <a:t>Multiple data sources will be integrated and statistically evaluated for overall themes and trends as no one dataset provides enough information alone.</a:t>
            </a:r>
          </a:p>
          <a:p>
            <a:endParaRPr lang="en-US" sz="2400" dirty="0"/>
          </a:p>
          <a:p>
            <a:pPr marL="685800" indent="-685800">
              <a:buFont typeface="Arial" panose="020B0604020202020204" pitchFamily="34" charset="0"/>
              <a:buChar char="•"/>
            </a:pPr>
            <a:r>
              <a:rPr lang="en-US" sz="2400" b="1" dirty="0"/>
              <a:t>Houston Health Department (HHD) ESSENCE</a:t>
            </a:r>
            <a:r>
              <a:rPr lang="en-US" sz="2400" dirty="0"/>
              <a:t>: Syndromic surveillance, primarily composed of emergency department (ED) and urgent care visits for firearm injury</a:t>
            </a:r>
          </a:p>
          <a:p>
            <a:pPr marL="685800" indent="-685800">
              <a:buFont typeface="Arial" panose="020B0604020202020204" pitchFamily="34" charset="0"/>
              <a:buChar char="•"/>
            </a:pPr>
            <a:endParaRPr lang="en-US" sz="1200" dirty="0"/>
          </a:p>
          <a:p>
            <a:pPr marL="685800" indent="-685800">
              <a:buFont typeface="Arial" panose="020B0604020202020204" pitchFamily="34" charset="0"/>
              <a:buChar char="•"/>
            </a:pPr>
            <a:r>
              <a:rPr lang="en-US" sz="2400" b="1" dirty="0"/>
              <a:t>Houston Fire Department (HFD) 911/EMS Pre-Hospital Transport</a:t>
            </a:r>
            <a:r>
              <a:rPr lang="en-US" sz="2400" dirty="0"/>
              <a:t>: Ambulance calls that provide location of shooting incident, whether dead-on-arrival</a:t>
            </a:r>
          </a:p>
          <a:p>
            <a:pPr marL="685800" indent="-685800">
              <a:buFont typeface="Arial" panose="020B0604020202020204" pitchFamily="34" charset="0"/>
              <a:buChar char="•"/>
            </a:pPr>
            <a:endParaRPr lang="en-US" sz="1200" dirty="0"/>
          </a:p>
          <a:p>
            <a:pPr marL="685800" indent="-685800">
              <a:buFont typeface="Arial" panose="020B0604020202020204" pitchFamily="34" charset="0"/>
              <a:buChar char="•"/>
            </a:pPr>
            <a:r>
              <a:rPr lang="en-US" sz="2400" b="1" dirty="0"/>
              <a:t>Houston Health Department (HHD) Vital Statistics</a:t>
            </a:r>
            <a:r>
              <a:rPr lang="en-US" sz="2400" dirty="0"/>
              <a:t>: Mortality data, including manner of death</a:t>
            </a:r>
          </a:p>
          <a:p>
            <a:pPr marL="685800" indent="-685800">
              <a:buFont typeface="Arial" panose="020B0604020202020204" pitchFamily="34" charset="0"/>
              <a:buChar char="•"/>
            </a:pPr>
            <a:endParaRPr lang="en-US" sz="1200" dirty="0"/>
          </a:p>
          <a:p>
            <a:pPr marL="685800" indent="-685800">
              <a:buFont typeface="Arial" panose="020B0604020202020204" pitchFamily="34" charset="0"/>
              <a:buChar char="•"/>
            </a:pPr>
            <a:r>
              <a:rPr lang="en-US" sz="2400" b="1" dirty="0"/>
              <a:t>Harris County Medical Examiner (ME) Data</a:t>
            </a:r>
            <a:r>
              <a:rPr lang="en-US" sz="2400" dirty="0"/>
              <a:t>: Mortality data, with context surround the death</a:t>
            </a:r>
          </a:p>
          <a:p>
            <a:endParaRPr lang="en-US" sz="1200" dirty="0"/>
          </a:p>
          <a:p>
            <a:pPr marL="685800" indent="-685800">
              <a:buFont typeface="Arial" panose="020B0604020202020204" pitchFamily="34" charset="0"/>
              <a:buChar char="•"/>
            </a:pPr>
            <a:r>
              <a:rPr lang="en-US" sz="2400" b="1" dirty="0"/>
              <a:t>Trauma Centers</a:t>
            </a:r>
            <a:r>
              <a:rPr lang="en-US" sz="2400" dirty="0"/>
              <a:t>: Firearm injury and deaths, social risk factors of victims</a:t>
            </a:r>
          </a:p>
          <a:p>
            <a:pPr marL="685800" indent="-685800">
              <a:buFont typeface="Arial" panose="020B0604020202020204" pitchFamily="34" charset="0"/>
              <a:buChar char="•"/>
            </a:pPr>
            <a:endParaRPr lang="en-US" sz="2400" dirty="0"/>
          </a:p>
        </p:txBody>
      </p:sp>
    </p:spTree>
    <p:extLst>
      <p:ext uri="{BB962C8B-B14F-4D97-AF65-F5344CB8AC3E}">
        <p14:creationId xmlns:p14="http://schemas.microsoft.com/office/powerpoint/2010/main" val="1235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4408E-B9FD-009A-4257-AD6ECA552E93}"/>
              </a:ext>
            </a:extLst>
          </p:cNvPr>
          <p:cNvSpPr>
            <a:spLocks noGrp="1"/>
          </p:cNvSpPr>
          <p:nvPr>
            <p:ph type="body" sz="quarter" idx="13"/>
          </p:nvPr>
        </p:nvSpPr>
        <p:spPr/>
        <p:txBody>
          <a:bodyPr/>
          <a:lstStyle/>
          <a:p>
            <a:r>
              <a:rPr lang="en-US" dirty="0"/>
              <a:t>Data Sources</a:t>
            </a:r>
          </a:p>
        </p:txBody>
      </p:sp>
      <p:sp>
        <p:nvSpPr>
          <p:cNvPr id="3" name="Text Placeholder 2">
            <a:extLst>
              <a:ext uri="{FF2B5EF4-FFF2-40B4-BE49-F238E27FC236}">
                <a16:creationId xmlns:a16="http://schemas.microsoft.com/office/drawing/2014/main" id="{7C656381-5DEF-17B3-64FC-7104E070D1A7}"/>
              </a:ext>
            </a:extLst>
          </p:cNvPr>
          <p:cNvSpPr>
            <a:spLocks noGrp="1"/>
          </p:cNvSpPr>
          <p:nvPr>
            <p:ph type="body" sz="quarter" idx="14"/>
          </p:nvPr>
        </p:nvSpPr>
        <p:spPr/>
        <p:txBody>
          <a:bodyPr/>
          <a:lstStyle/>
          <a:p>
            <a:r>
              <a:rPr lang="en-US" dirty="0"/>
              <a:t>TRAUMA CENTERS</a:t>
            </a:r>
          </a:p>
        </p:txBody>
      </p:sp>
      <p:pic>
        <p:nvPicPr>
          <p:cNvPr id="5" name="Picture 4">
            <a:extLst>
              <a:ext uri="{FF2B5EF4-FFF2-40B4-BE49-F238E27FC236}">
                <a16:creationId xmlns:a16="http://schemas.microsoft.com/office/drawing/2014/main" id="{F6770EAD-4DBC-7677-AC30-C6356957DB04}"/>
              </a:ext>
            </a:extLst>
          </p:cNvPr>
          <p:cNvPicPr>
            <a:picLocks noChangeAspect="1"/>
          </p:cNvPicPr>
          <p:nvPr/>
        </p:nvPicPr>
        <p:blipFill>
          <a:blip r:embed="rId3"/>
          <a:stretch>
            <a:fillRect/>
          </a:stretch>
        </p:blipFill>
        <p:spPr>
          <a:xfrm>
            <a:off x="1457325" y="1612935"/>
            <a:ext cx="8915400" cy="5016465"/>
          </a:xfrm>
          <a:prstGeom prst="rect">
            <a:avLst/>
          </a:prstGeom>
        </p:spPr>
      </p:pic>
    </p:spTree>
    <p:extLst>
      <p:ext uri="{BB962C8B-B14F-4D97-AF65-F5344CB8AC3E}">
        <p14:creationId xmlns:p14="http://schemas.microsoft.com/office/powerpoint/2010/main" val="121496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6977DE-9E37-93FA-6C2E-6EC66B35129E}"/>
              </a:ext>
            </a:extLst>
          </p:cNvPr>
          <p:cNvSpPr>
            <a:spLocks noGrp="1"/>
          </p:cNvSpPr>
          <p:nvPr>
            <p:ph type="body" sz="quarter" idx="13"/>
          </p:nvPr>
        </p:nvSpPr>
        <p:spPr/>
        <p:txBody>
          <a:bodyPr/>
          <a:lstStyle/>
          <a:p>
            <a:r>
              <a:rPr lang="en-US" dirty="0"/>
              <a:t>Data Sources - Limitations</a:t>
            </a:r>
          </a:p>
        </p:txBody>
      </p:sp>
      <p:sp>
        <p:nvSpPr>
          <p:cNvPr id="4" name="TextBox 3">
            <a:extLst>
              <a:ext uri="{FF2B5EF4-FFF2-40B4-BE49-F238E27FC236}">
                <a16:creationId xmlns:a16="http://schemas.microsoft.com/office/drawing/2014/main" id="{9D2D7045-62E5-4D20-7641-AA5EE8B60532}"/>
              </a:ext>
            </a:extLst>
          </p:cNvPr>
          <p:cNvSpPr txBox="1"/>
          <p:nvPr/>
        </p:nvSpPr>
        <p:spPr>
          <a:xfrm>
            <a:off x="156754" y="1416876"/>
            <a:ext cx="11878491" cy="5201424"/>
          </a:xfrm>
          <a:prstGeom prst="rect">
            <a:avLst/>
          </a:prstGeom>
          <a:noFill/>
        </p:spPr>
        <p:txBody>
          <a:bodyPr wrap="square" rtlCol="0">
            <a:spAutoFit/>
          </a:bodyPr>
          <a:lstStyle/>
          <a:p>
            <a:r>
              <a:rPr lang="en-US" sz="2800" dirty="0"/>
              <a:t>No one data source provides the full picture of the issue by itself, and therefore must integrate several data sources to obtain a more comprehensive overview.</a:t>
            </a:r>
          </a:p>
          <a:p>
            <a:endParaRPr lang="en-US" sz="2800" dirty="0"/>
          </a:p>
          <a:p>
            <a:r>
              <a:rPr lang="en-US" sz="2800" dirty="0"/>
              <a:t>Examples of limitations:</a:t>
            </a:r>
          </a:p>
          <a:p>
            <a:endParaRPr lang="en-US" sz="2800" dirty="0"/>
          </a:p>
          <a:p>
            <a:pPr marL="685800" indent="-685800">
              <a:buFont typeface="Arial" panose="020B0604020202020204" pitchFamily="34" charset="0"/>
              <a:buChar char="•"/>
            </a:pPr>
            <a:r>
              <a:rPr lang="en-US" sz="2800" dirty="0"/>
              <a:t>ESSENCE data do not capture individuals who died at the scene, nor provide shooting locations.</a:t>
            </a:r>
          </a:p>
          <a:p>
            <a:pPr marL="685800" indent="-685800">
              <a:buFont typeface="Arial" panose="020B0604020202020204" pitchFamily="34" charset="0"/>
              <a:buChar char="•"/>
            </a:pPr>
            <a:endParaRPr lang="en-US" sz="1200" dirty="0"/>
          </a:p>
          <a:p>
            <a:pPr marL="685800" indent="-685800">
              <a:buFont typeface="Arial" panose="020B0604020202020204" pitchFamily="34" charset="0"/>
              <a:buChar char="•"/>
            </a:pPr>
            <a:r>
              <a:rPr lang="en-US" sz="2800" dirty="0"/>
              <a:t>Vital Statistics data has large delays in receiving data, and does not provide shooting locations or content behind death.</a:t>
            </a:r>
          </a:p>
          <a:p>
            <a:pPr marL="685800" indent="-685800">
              <a:buFont typeface="Arial" panose="020B0604020202020204" pitchFamily="34" charset="0"/>
              <a:buChar char="•"/>
            </a:pPr>
            <a:endParaRPr lang="en-US" sz="1200" dirty="0"/>
          </a:p>
          <a:p>
            <a:pPr marL="685800" indent="-685800">
              <a:buFont typeface="Arial" panose="020B0604020202020204" pitchFamily="34" charset="0"/>
              <a:buChar char="•"/>
            </a:pPr>
            <a:r>
              <a:rPr lang="en-US" sz="2800" dirty="0"/>
              <a:t>911/EMS data does not capture individuals who did not receive transportation via ambulance (e.g., dropped off by friend/family).</a:t>
            </a:r>
          </a:p>
        </p:txBody>
      </p:sp>
      <p:sp>
        <p:nvSpPr>
          <p:cNvPr id="6" name="Text Placeholder 5">
            <a:extLst>
              <a:ext uri="{FF2B5EF4-FFF2-40B4-BE49-F238E27FC236}">
                <a16:creationId xmlns:a16="http://schemas.microsoft.com/office/drawing/2014/main" id="{9ADCB638-98AB-D73C-59ED-C3183AFD3D4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4749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C3B61-99BB-963A-5E8E-E9DFA71D869B}"/>
              </a:ext>
            </a:extLst>
          </p:cNvPr>
          <p:cNvSpPr>
            <a:spLocks noGrp="1"/>
          </p:cNvSpPr>
          <p:nvPr>
            <p:ph type="body" sz="quarter" idx="13"/>
          </p:nvPr>
        </p:nvSpPr>
        <p:spPr/>
        <p:txBody>
          <a:bodyPr/>
          <a:lstStyle/>
          <a:p>
            <a:r>
              <a:rPr lang="en-US" dirty="0"/>
              <a:t>Background</a:t>
            </a:r>
          </a:p>
        </p:txBody>
      </p:sp>
      <p:sp>
        <p:nvSpPr>
          <p:cNvPr id="3" name="Text Placeholder 2">
            <a:extLst>
              <a:ext uri="{FF2B5EF4-FFF2-40B4-BE49-F238E27FC236}">
                <a16:creationId xmlns:a16="http://schemas.microsoft.com/office/drawing/2014/main" id="{5A4019B2-AE45-DE2A-3C42-03FC4C04A52D}"/>
              </a:ext>
            </a:extLst>
          </p:cNvPr>
          <p:cNvSpPr>
            <a:spLocks noGrp="1"/>
          </p:cNvSpPr>
          <p:nvPr>
            <p:ph type="body" sz="quarter" idx="14"/>
          </p:nvPr>
        </p:nvSpPr>
        <p:spPr/>
        <p:txBody>
          <a:bodyPr/>
          <a:lstStyle/>
          <a:p>
            <a:endParaRPr lang="en-US" dirty="0"/>
          </a:p>
        </p:txBody>
      </p:sp>
      <p:sp>
        <p:nvSpPr>
          <p:cNvPr id="4" name="TextBox 3">
            <a:extLst>
              <a:ext uri="{FF2B5EF4-FFF2-40B4-BE49-F238E27FC236}">
                <a16:creationId xmlns:a16="http://schemas.microsoft.com/office/drawing/2014/main" id="{A96C54BF-A586-DA3D-A5C3-6DE0C43273F6}"/>
              </a:ext>
            </a:extLst>
          </p:cNvPr>
          <p:cNvSpPr txBox="1"/>
          <p:nvPr/>
        </p:nvSpPr>
        <p:spPr>
          <a:xfrm>
            <a:off x="89911" y="1208078"/>
            <a:ext cx="7910841" cy="5693866"/>
          </a:xfrm>
          <a:prstGeom prst="rect">
            <a:avLst/>
          </a:prstGeom>
          <a:noFill/>
        </p:spPr>
        <p:txBody>
          <a:bodyPr wrap="square" rtlCol="0">
            <a:spAutoFit/>
          </a:bodyPr>
          <a:lstStyle/>
          <a:p>
            <a:pPr marR="0">
              <a:spcBef>
                <a:spcPts val="0"/>
              </a:spcBef>
              <a:spcAft>
                <a:spcPts val="0"/>
              </a:spcAft>
            </a:pPr>
            <a:r>
              <a:rPr lang="en-US" sz="2800" dirty="0">
                <a:solidFill>
                  <a:srgbClr val="000000"/>
                </a:solidFill>
                <a:ea typeface="Calibri" panose="020F0502020204030204" pitchFamily="34" charset="0"/>
                <a:cs typeface="Liberation Serif"/>
              </a:rPr>
              <a:t>Despite including “Reduce firearm-related deaths” and “Reduce non-fatal firearm-related injuries” as Healthy People 2030 goals, the issue has not improved.</a:t>
            </a:r>
          </a:p>
          <a:p>
            <a:pPr marR="0">
              <a:spcBef>
                <a:spcPts val="0"/>
              </a:spcBef>
              <a:spcAft>
                <a:spcPts val="0"/>
              </a:spcAft>
            </a:pPr>
            <a:endParaRPr lang="en-US" sz="2800" dirty="0">
              <a:solidFill>
                <a:srgbClr val="000000"/>
              </a:solidFill>
              <a:ea typeface="Calibri" panose="020F0502020204030204" pitchFamily="34" charset="0"/>
              <a:cs typeface="Liberation Serif"/>
            </a:endParaRPr>
          </a:p>
          <a:p>
            <a:pPr marR="0">
              <a:spcBef>
                <a:spcPts val="0"/>
              </a:spcBef>
              <a:spcAft>
                <a:spcPts val="0"/>
              </a:spcAft>
            </a:pPr>
            <a:r>
              <a:rPr lang="en-US" sz="2800" dirty="0">
                <a:solidFill>
                  <a:srgbClr val="000000"/>
                </a:solidFill>
                <a:ea typeface="Calibri" panose="020F0502020204030204" pitchFamily="34" charset="0"/>
                <a:cs typeface="Liberation Serif"/>
              </a:rPr>
              <a:t>Since 2020, death by firearm is now the LEADING cause of death in children, more than from motor vehicle crashes or illness. Firearm suicide and homicide has increased for both adults and children.</a:t>
            </a:r>
          </a:p>
          <a:p>
            <a:pPr marR="0">
              <a:spcBef>
                <a:spcPts val="0"/>
              </a:spcBef>
              <a:spcAft>
                <a:spcPts val="0"/>
              </a:spcAft>
            </a:pPr>
            <a:endParaRPr lang="en-US" sz="2800" dirty="0">
              <a:solidFill>
                <a:srgbClr val="000000"/>
              </a:solidFill>
              <a:ea typeface="Calibri" panose="020F0502020204030204" pitchFamily="34" charset="0"/>
              <a:cs typeface="Liberation Serif"/>
            </a:endParaRPr>
          </a:p>
          <a:p>
            <a:pPr marR="0">
              <a:spcBef>
                <a:spcPts val="0"/>
              </a:spcBef>
              <a:spcAft>
                <a:spcPts val="0"/>
              </a:spcAft>
            </a:pPr>
            <a:r>
              <a:rPr lang="en-US" sz="2800" dirty="0">
                <a:solidFill>
                  <a:srgbClr val="000000"/>
                </a:solidFill>
                <a:ea typeface="Calibri" panose="020F0502020204030204" pitchFamily="34" charset="0"/>
                <a:cs typeface="Liberation Serif"/>
              </a:rPr>
              <a:t>All trauma centers in Houston have seen a huge increase in firearm injury victims since the pandemic, and this has been steadily rising since 2018.</a:t>
            </a:r>
          </a:p>
        </p:txBody>
      </p:sp>
      <p:pic>
        <p:nvPicPr>
          <p:cNvPr id="5" name="Picture 2">
            <a:extLst>
              <a:ext uri="{FF2B5EF4-FFF2-40B4-BE49-F238E27FC236}">
                <a16:creationId xmlns:a16="http://schemas.microsoft.com/office/drawing/2014/main" id="{DE7367C4-0456-AB83-B8DD-F76EBF3053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65610" y="1572913"/>
            <a:ext cx="4077009" cy="407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5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7B418-863C-B88E-BDBC-E6ED5D5B8983}"/>
              </a:ext>
            </a:extLst>
          </p:cNvPr>
          <p:cNvSpPr>
            <a:spLocks noGrp="1"/>
          </p:cNvSpPr>
          <p:nvPr>
            <p:ph type="body" sz="quarter" idx="13"/>
          </p:nvPr>
        </p:nvSpPr>
        <p:spPr/>
        <p:txBody>
          <a:bodyPr/>
          <a:lstStyle/>
          <a:p>
            <a:r>
              <a:rPr lang="en-US" dirty="0"/>
              <a:t>Data Linking and Integration</a:t>
            </a:r>
          </a:p>
        </p:txBody>
      </p:sp>
      <p:sp>
        <p:nvSpPr>
          <p:cNvPr id="3" name="Text Placeholder 2">
            <a:extLst>
              <a:ext uri="{FF2B5EF4-FFF2-40B4-BE49-F238E27FC236}">
                <a16:creationId xmlns:a16="http://schemas.microsoft.com/office/drawing/2014/main" id="{AFCE7085-D653-3321-C1D4-85EECB9F2B5C}"/>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7DE33FD8-6B23-671B-0E46-C36ED69D2CA2}"/>
              </a:ext>
            </a:extLst>
          </p:cNvPr>
          <p:cNvSpPr txBox="1"/>
          <p:nvPr/>
        </p:nvSpPr>
        <p:spPr>
          <a:xfrm>
            <a:off x="305553" y="2067495"/>
            <a:ext cx="11878491" cy="2092881"/>
          </a:xfrm>
          <a:prstGeom prst="rect">
            <a:avLst/>
          </a:prstGeom>
          <a:noFill/>
        </p:spPr>
        <p:txBody>
          <a:bodyPr wrap="square" rtlCol="0">
            <a:spAutoFit/>
          </a:bodyPr>
          <a:lstStyle/>
          <a:p>
            <a:r>
              <a:rPr lang="en-US" sz="2600" dirty="0"/>
              <a:t>While the data sources are disparate, there are still ways in which the data may overlap across the various systems.</a:t>
            </a:r>
          </a:p>
          <a:p>
            <a:pPr marL="1428750" indent="-574675"/>
            <a:r>
              <a:rPr lang="en-US" sz="2600" dirty="0"/>
              <a:t>Ex. 911/EMS Pre-Hospital Transport data will capture individuals who were documented as dead-on-arrival, and these same individuals will also be captured in the Vital Statistics and Medical Examiner mortality data.</a:t>
            </a:r>
          </a:p>
        </p:txBody>
      </p:sp>
      <p:sp>
        <p:nvSpPr>
          <p:cNvPr id="5" name="TextBox 4">
            <a:extLst>
              <a:ext uri="{FF2B5EF4-FFF2-40B4-BE49-F238E27FC236}">
                <a16:creationId xmlns:a16="http://schemas.microsoft.com/office/drawing/2014/main" id="{D4CD6B6B-05E0-A167-796D-FCD1CC88F581}"/>
              </a:ext>
            </a:extLst>
          </p:cNvPr>
          <p:cNvSpPr txBox="1"/>
          <p:nvPr/>
        </p:nvSpPr>
        <p:spPr>
          <a:xfrm>
            <a:off x="1164938" y="5018961"/>
            <a:ext cx="11878491" cy="492443"/>
          </a:xfrm>
          <a:prstGeom prst="rect">
            <a:avLst/>
          </a:prstGeom>
          <a:noFill/>
        </p:spPr>
        <p:txBody>
          <a:bodyPr wrap="square" rtlCol="0">
            <a:spAutoFit/>
          </a:bodyPr>
          <a:lstStyle/>
          <a:p>
            <a:r>
              <a:rPr lang="en-US" sz="2600" b="1" dirty="0"/>
              <a:t>Linking data allows us to get a more holistic view of a firearm injury.</a:t>
            </a:r>
            <a:endParaRPr lang="en-US" sz="1800" b="1" dirty="0"/>
          </a:p>
        </p:txBody>
      </p:sp>
    </p:spTree>
    <p:extLst>
      <p:ext uri="{BB962C8B-B14F-4D97-AF65-F5344CB8AC3E}">
        <p14:creationId xmlns:p14="http://schemas.microsoft.com/office/powerpoint/2010/main" val="100636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338A12-A125-6F7E-58CB-3F9157973878}"/>
              </a:ext>
            </a:extLst>
          </p:cNvPr>
          <p:cNvSpPr>
            <a:spLocks noGrp="1"/>
          </p:cNvSpPr>
          <p:nvPr>
            <p:ph type="body" sz="quarter" idx="13"/>
          </p:nvPr>
        </p:nvSpPr>
        <p:spPr>
          <a:xfrm>
            <a:off x="305553" y="188154"/>
            <a:ext cx="8435324" cy="731076"/>
          </a:xfrm>
        </p:spPr>
        <p:txBody>
          <a:bodyPr/>
          <a:lstStyle/>
          <a:p>
            <a:r>
              <a:rPr lang="en-US" dirty="0"/>
              <a:t>Data Analysis</a:t>
            </a:r>
          </a:p>
        </p:txBody>
      </p:sp>
      <p:sp>
        <p:nvSpPr>
          <p:cNvPr id="3" name="Text Placeholder 2">
            <a:extLst>
              <a:ext uri="{FF2B5EF4-FFF2-40B4-BE49-F238E27FC236}">
                <a16:creationId xmlns:a16="http://schemas.microsoft.com/office/drawing/2014/main" id="{906BC566-577E-2626-10F1-5C126095F0E4}"/>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8AEDB3DE-4DEF-7645-BB1A-3E3B4EFA832F}"/>
              </a:ext>
            </a:extLst>
          </p:cNvPr>
          <p:cNvSpPr txBox="1"/>
          <p:nvPr/>
        </p:nvSpPr>
        <p:spPr>
          <a:xfrm>
            <a:off x="0" y="1238865"/>
            <a:ext cx="12192000" cy="5509200"/>
          </a:xfrm>
          <a:prstGeom prst="rect">
            <a:avLst/>
          </a:prstGeom>
          <a:noFill/>
        </p:spPr>
        <p:txBody>
          <a:bodyPr wrap="square" rtlCol="0">
            <a:spAutoFit/>
          </a:bodyPr>
          <a:lstStyle/>
          <a:p>
            <a:pPr marR="0">
              <a:spcBef>
                <a:spcPts val="0"/>
              </a:spcBef>
              <a:spcAft>
                <a:spcPts val="0"/>
              </a:spcAft>
            </a:pPr>
            <a:r>
              <a:rPr lang="en-US" sz="2200" dirty="0">
                <a:effectLst/>
                <a:ea typeface="Calibri" panose="020F0502020204030204" pitchFamily="34" charset="0"/>
                <a:cs typeface="Times New Roman" panose="02020603050405020304" pitchFamily="18" charset="0"/>
              </a:rPr>
              <a:t>Statistical analysis of integrated data will be performed at regular intervals and the following data will be displayed:</a:t>
            </a:r>
          </a:p>
          <a:p>
            <a:pPr marR="0">
              <a:spcBef>
                <a:spcPts val="0"/>
              </a:spcBef>
              <a:spcAft>
                <a:spcPts val="0"/>
              </a:spcAft>
            </a:pPr>
            <a:endParaRPr lang="en-US" sz="2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dirty="0">
                <a:effectLst/>
                <a:ea typeface="Calibri" panose="020F0502020204030204" pitchFamily="34" charset="0"/>
                <a:cs typeface="Times New Roman" panose="02020603050405020304" pitchFamily="18" charset="0"/>
              </a:rPr>
              <a:t>Trends across demographics characteristics (e.g., age, sex, race/ethnicity), socioeconomic characteristics (e.g., income, crime), time, and space</a:t>
            </a:r>
          </a:p>
          <a:p>
            <a:pPr marL="342900" marR="0" lvl="0" indent="-342900">
              <a:spcBef>
                <a:spcPts val="0"/>
              </a:spcBef>
              <a:spcAft>
                <a:spcPts val="0"/>
              </a:spcAft>
              <a:buFont typeface="+mj-lt"/>
              <a:buAutoNum type="arabicPeriod"/>
            </a:pPr>
            <a:endParaRPr lang="en-US" sz="2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dirty="0">
                <a:effectLst/>
                <a:ea typeface="Calibri" panose="020F0502020204030204" pitchFamily="34" charset="0"/>
                <a:cs typeface="Times New Roman" panose="02020603050405020304" pitchFamily="18" charset="0"/>
              </a:rPr>
              <a:t>Spatial analysis will be completed using GIS mapping software to define geographical “hotspots” with high rates of firearm incidents.</a:t>
            </a:r>
          </a:p>
          <a:p>
            <a:pPr marL="342900" marR="0" lvl="0" indent="-342900">
              <a:spcBef>
                <a:spcPts val="0"/>
              </a:spcBef>
              <a:spcAft>
                <a:spcPts val="0"/>
              </a:spcAft>
              <a:buFont typeface="+mj-lt"/>
              <a:buAutoNum type="arabicPeriod"/>
            </a:pPr>
            <a:endParaRPr lang="en-US" sz="2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dirty="0">
                <a:effectLst/>
                <a:ea typeface="Calibri" panose="020F0502020204030204" pitchFamily="34" charset="0"/>
                <a:cs typeface="Times New Roman" panose="02020603050405020304" pitchFamily="18" charset="0"/>
              </a:rPr>
              <a:t>Spatial distribution stratified by shooting intent</a:t>
            </a:r>
          </a:p>
          <a:p>
            <a:pPr marL="342900" marR="0" lvl="0" indent="-342900">
              <a:spcBef>
                <a:spcPts val="0"/>
              </a:spcBef>
              <a:spcAft>
                <a:spcPts val="0"/>
              </a:spcAft>
              <a:buFont typeface="+mj-lt"/>
              <a:buAutoNum type="arabicPeriod"/>
            </a:pPr>
            <a:endParaRPr lang="en-US" sz="2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dirty="0">
                <a:effectLst/>
                <a:ea typeface="Calibri" panose="020F0502020204030204" pitchFamily="34" charset="0"/>
                <a:cs typeface="Times New Roman" panose="02020603050405020304" pitchFamily="18" charset="0"/>
              </a:rPr>
              <a:t>Spatial firearm injury data will be overlayed with socioeconomic census tract data to reveal if underlying factors may be contributing to the hotspots that are observed</a:t>
            </a:r>
          </a:p>
          <a:p>
            <a:pPr marL="342900" marR="0" lvl="0" indent="-342900">
              <a:spcBef>
                <a:spcPts val="0"/>
              </a:spcBef>
              <a:spcAft>
                <a:spcPts val="0"/>
              </a:spcAft>
              <a:buFont typeface="+mj-lt"/>
              <a:buAutoNum type="arabicPeriod"/>
            </a:pPr>
            <a:endParaRPr lang="en-US" sz="2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dirty="0">
                <a:effectLst/>
                <a:ea typeface="Calibri" panose="020F0502020204030204" pitchFamily="34" charset="0"/>
                <a:cs typeface="Times New Roman" panose="02020603050405020304" pitchFamily="18" charset="0"/>
              </a:rPr>
              <a:t>Socioeconomic models based on shooting intent (updated as necessary) using logistic regression or spatial clustering methods.</a:t>
            </a:r>
          </a:p>
        </p:txBody>
      </p:sp>
    </p:spTree>
    <p:extLst>
      <p:ext uri="{BB962C8B-B14F-4D97-AF65-F5344CB8AC3E}">
        <p14:creationId xmlns:p14="http://schemas.microsoft.com/office/powerpoint/2010/main" val="161150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338A12-A125-6F7E-58CB-3F9157973878}"/>
              </a:ext>
            </a:extLst>
          </p:cNvPr>
          <p:cNvSpPr>
            <a:spLocks noGrp="1"/>
          </p:cNvSpPr>
          <p:nvPr>
            <p:ph type="body" sz="quarter" idx="13"/>
          </p:nvPr>
        </p:nvSpPr>
        <p:spPr>
          <a:xfrm>
            <a:off x="305553" y="188154"/>
            <a:ext cx="8435324" cy="731076"/>
          </a:xfrm>
        </p:spPr>
        <p:txBody>
          <a:bodyPr/>
          <a:lstStyle/>
          <a:p>
            <a:r>
              <a:rPr lang="en-US" dirty="0"/>
              <a:t>Preliminary Results - PROTOTYPE</a:t>
            </a:r>
          </a:p>
        </p:txBody>
      </p:sp>
      <p:sp>
        <p:nvSpPr>
          <p:cNvPr id="3" name="Text Placeholder 2">
            <a:extLst>
              <a:ext uri="{FF2B5EF4-FFF2-40B4-BE49-F238E27FC236}">
                <a16:creationId xmlns:a16="http://schemas.microsoft.com/office/drawing/2014/main" id="{906BC566-577E-2626-10F1-5C126095F0E4}"/>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40C5295C-1C7B-BA5B-3456-55C3BC49490E}"/>
              </a:ext>
            </a:extLst>
          </p:cNvPr>
          <p:cNvPicPr>
            <a:picLocks noChangeAspect="1"/>
          </p:cNvPicPr>
          <p:nvPr/>
        </p:nvPicPr>
        <p:blipFill>
          <a:blip r:embed="rId3"/>
          <a:stretch>
            <a:fillRect/>
          </a:stretch>
        </p:blipFill>
        <p:spPr>
          <a:xfrm>
            <a:off x="870804" y="919230"/>
            <a:ext cx="10450391" cy="5853492"/>
          </a:xfrm>
          <a:prstGeom prst="rect">
            <a:avLst/>
          </a:prstGeom>
        </p:spPr>
      </p:pic>
    </p:spTree>
    <p:extLst>
      <p:ext uri="{BB962C8B-B14F-4D97-AF65-F5344CB8AC3E}">
        <p14:creationId xmlns:p14="http://schemas.microsoft.com/office/powerpoint/2010/main" val="395485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338A12-A125-6F7E-58CB-3F9157973878}"/>
              </a:ext>
            </a:extLst>
          </p:cNvPr>
          <p:cNvSpPr>
            <a:spLocks noGrp="1"/>
          </p:cNvSpPr>
          <p:nvPr>
            <p:ph type="body" sz="quarter" idx="13"/>
          </p:nvPr>
        </p:nvSpPr>
        <p:spPr>
          <a:xfrm>
            <a:off x="305553" y="188154"/>
            <a:ext cx="8435324" cy="731076"/>
          </a:xfrm>
        </p:spPr>
        <p:txBody>
          <a:bodyPr/>
          <a:lstStyle/>
          <a:p>
            <a:r>
              <a:rPr lang="en-US" dirty="0"/>
              <a:t>Preliminary Results - PROTOTYPE</a:t>
            </a:r>
          </a:p>
        </p:txBody>
      </p:sp>
      <p:sp>
        <p:nvSpPr>
          <p:cNvPr id="3" name="Text Placeholder 2">
            <a:extLst>
              <a:ext uri="{FF2B5EF4-FFF2-40B4-BE49-F238E27FC236}">
                <a16:creationId xmlns:a16="http://schemas.microsoft.com/office/drawing/2014/main" id="{906BC566-577E-2626-10F1-5C126095F0E4}"/>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F6C983F7-9CE2-5DA4-042B-A23A99E5266B}"/>
              </a:ext>
            </a:extLst>
          </p:cNvPr>
          <p:cNvPicPr>
            <a:picLocks noChangeAspect="1"/>
          </p:cNvPicPr>
          <p:nvPr/>
        </p:nvPicPr>
        <p:blipFill>
          <a:blip r:embed="rId3"/>
          <a:stretch>
            <a:fillRect/>
          </a:stretch>
        </p:blipFill>
        <p:spPr>
          <a:xfrm>
            <a:off x="893200" y="965594"/>
            <a:ext cx="10405600" cy="5852160"/>
          </a:xfrm>
          <a:prstGeom prst="rect">
            <a:avLst/>
          </a:prstGeom>
        </p:spPr>
      </p:pic>
    </p:spTree>
    <p:extLst>
      <p:ext uri="{BB962C8B-B14F-4D97-AF65-F5344CB8AC3E}">
        <p14:creationId xmlns:p14="http://schemas.microsoft.com/office/powerpoint/2010/main" val="194968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4B043-B10C-0AF0-D7B7-F1E2B384745F}"/>
              </a:ext>
            </a:extLst>
          </p:cNvPr>
          <p:cNvSpPr>
            <a:spLocks noGrp="1"/>
          </p:cNvSpPr>
          <p:nvPr>
            <p:ph type="body" sz="quarter" idx="13"/>
          </p:nvPr>
        </p:nvSpPr>
        <p:spPr/>
        <p:txBody>
          <a:bodyPr/>
          <a:lstStyle/>
          <a:p>
            <a:r>
              <a:rPr lang="en-US" dirty="0"/>
              <a:t>Preliminary Results</a:t>
            </a:r>
          </a:p>
        </p:txBody>
      </p:sp>
      <p:sp>
        <p:nvSpPr>
          <p:cNvPr id="3" name="Text Placeholder 2">
            <a:extLst>
              <a:ext uri="{FF2B5EF4-FFF2-40B4-BE49-F238E27FC236}">
                <a16:creationId xmlns:a16="http://schemas.microsoft.com/office/drawing/2014/main" id="{3E83B05A-54B4-0EDF-BDA2-6C92ACD78C31}"/>
              </a:ext>
            </a:extLst>
          </p:cNvPr>
          <p:cNvSpPr>
            <a:spLocks noGrp="1"/>
          </p:cNvSpPr>
          <p:nvPr>
            <p:ph type="body" sz="quarter" idx="14"/>
          </p:nvPr>
        </p:nvSpPr>
        <p:spPr/>
        <p:txBody>
          <a:bodyPr/>
          <a:lstStyle/>
          <a:p>
            <a:r>
              <a:rPr lang="en-US" dirty="0"/>
              <a:t>DEEP DIVE IN MEDICAL EXAMINER DATA</a:t>
            </a:r>
          </a:p>
        </p:txBody>
      </p:sp>
      <p:sp>
        <p:nvSpPr>
          <p:cNvPr id="4" name="TextBox 3">
            <a:extLst>
              <a:ext uri="{FF2B5EF4-FFF2-40B4-BE49-F238E27FC236}">
                <a16:creationId xmlns:a16="http://schemas.microsoft.com/office/drawing/2014/main" id="{CE02F09C-EB8D-C2F1-C083-0D60A2F23471}"/>
              </a:ext>
            </a:extLst>
          </p:cNvPr>
          <p:cNvSpPr txBox="1"/>
          <p:nvPr/>
        </p:nvSpPr>
        <p:spPr>
          <a:xfrm>
            <a:off x="274354" y="1293110"/>
            <a:ext cx="11643292" cy="5447645"/>
          </a:xfrm>
          <a:prstGeom prst="rect">
            <a:avLst/>
          </a:prstGeom>
          <a:noFill/>
        </p:spPr>
        <p:txBody>
          <a:bodyPr wrap="square" rtlCol="0">
            <a:spAutoFit/>
          </a:bodyPr>
          <a:lstStyle/>
          <a:p>
            <a:r>
              <a:rPr lang="en-US" sz="2800" dirty="0"/>
              <a:t>Homicides accounted for </a:t>
            </a:r>
            <a:r>
              <a:rPr lang="en-US" sz="2800" b="1" dirty="0"/>
              <a:t>69.3%</a:t>
            </a:r>
            <a:r>
              <a:rPr lang="en-US" sz="2800" dirty="0"/>
              <a:t> (1973/2849) of sample ME records.</a:t>
            </a:r>
          </a:p>
          <a:p>
            <a:endParaRPr lang="en-US" sz="2800" dirty="0"/>
          </a:p>
          <a:p>
            <a:r>
              <a:rPr lang="en-US" sz="2800" dirty="0"/>
              <a:t>Some categories observed from preliminary analysis of sample ME Homicide data*:</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000" dirty="0"/>
              <a:t>*Some records may fit under multiple categories</a:t>
            </a:r>
          </a:p>
          <a:p>
            <a:r>
              <a:rPr lang="en-US" sz="2000" dirty="0"/>
              <a:t>**Assault was used as a “catch-all” for records that did not fit in the other categories</a:t>
            </a:r>
          </a:p>
        </p:txBody>
      </p:sp>
      <p:sp>
        <p:nvSpPr>
          <p:cNvPr id="7" name="TextBox 6">
            <a:extLst>
              <a:ext uri="{FF2B5EF4-FFF2-40B4-BE49-F238E27FC236}">
                <a16:creationId xmlns:a16="http://schemas.microsoft.com/office/drawing/2014/main" id="{76D07BB3-990C-7A5A-69CB-6A9077FD1CEB}"/>
              </a:ext>
            </a:extLst>
          </p:cNvPr>
          <p:cNvSpPr txBox="1"/>
          <p:nvPr/>
        </p:nvSpPr>
        <p:spPr>
          <a:xfrm>
            <a:off x="274353" y="3082762"/>
            <a:ext cx="11559683" cy="3724096"/>
          </a:xfrm>
          <a:prstGeom prst="rect">
            <a:avLst/>
          </a:prstGeom>
          <a:noFill/>
        </p:spPr>
        <p:txBody>
          <a:bodyPr wrap="square" numCol="2" rtlCol="0">
            <a:spAutoFit/>
          </a:bodyPr>
          <a:lstStyle/>
          <a:p>
            <a:pPr marL="457200" indent="-457200">
              <a:buFont typeface="Arial" panose="020B0604020202020204" pitchFamily="34" charset="0"/>
              <a:buChar char="•"/>
            </a:pPr>
            <a:r>
              <a:rPr lang="en-US" sz="2800" dirty="0"/>
              <a:t>Gang-related </a:t>
            </a:r>
            <a:r>
              <a:rPr lang="en-US" sz="2800" i="1" dirty="0"/>
              <a:t>(3.8%)</a:t>
            </a:r>
          </a:p>
          <a:p>
            <a:pPr marL="1676461" lvl="1" indent="-457200">
              <a:buFont typeface="Courier New" panose="02070309020205020404" pitchFamily="49" charset="0"/>
              <a:buChar char="o"/>
            </a:pPr>
            <a:endParaRPr lang="en-US" sz="1000" dirty="0"/>
          </a:p>
          <a:p>
            <a:pPr marL="457200" indent="-457200">
              <a:buFont typeface="Arial" panose="020B0604020202020204" pitchFamily="34" charset="0"/>
              <a:buChar char="•"/>
            </a:pPr>
            <a:r>
              <a:rPr lang="en-US" sz="2800" dirty="0"/>
              <a:t>Domestic Dispute </a:t>
            </a:r>
            <a:r>
              <a:rPr lang="en-US" sz="2800" i="1" dirty="0"/>
              <a:t>(9.2%)</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Altercation </a:t>
            </a:r>
            <a:r>
              <a:rPr lang="en-US" sz="2800" i="1" dirty="0"/>
              <a:t>(19.5%)</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Driving-related </a:t>
            </a:r>
            <a:r>
              <a:rPr lang="en-US" sz="2800" i="1" dirty="0"/>
              <a:t>(5.3%)</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Robbery </a:t>
            </a:r>
            <a:r>
              <a:rPr lang="en-US" sz="2800" i="1" dirty="0"/>
              <a:t>(7.4%)</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Drugs/Substance involved </a:t>
            </a:r>
            <a:r>
              <a:rPr lang="en-US" sz="2800" i="1" dirty="0"/>
              <a:t>(9.7%)</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Child involved </a:t>
            </a:r>
            <a:r>
              <a:rPr lang="en-US" sz="2800" i="1" dirty="0"/>
              <a:t>(1.3%)</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Assault </a:t>
            </a:r>
            <a:r>
              <a:rPr lang="en-US" sz="2800" i="1" dirty="0"/>
              <a:t>(51.4%)</a:t>
            </a:r>
          </a:p>
        </p:txBody>
      </p:sp>
    </p:spTree>
    <p:extLst>
      <p:ext uri="{BB962C8B-B14F-4D97-AF65-F5344CB8AC3E}">
        <p14:creationId xmlns:p14="http://schemas.microsoft.com/office/powerpoint/2010/main" val="131163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87C55-9463-2B44-F89D-FDB9BF250B5A}"/>
              </a:ext>
            </a:extLst>
          </p:cNvPr>
          <p:cNvPicPr>
            <a:picLocks noChangeAspect="1"/>
          </p:cNvPicPr>
          <p:nvPr/>
        </p:nvPicPr>
        <p:blipFill>
          <a:blip r:embed="rId3"/>
          <a:stretch>
            <a:fillRect/>
          </a:stretch>
        </p:blipFill>
        <p:spPr>
          <a:xfrm>
            <a:off x="419329" y="76757"/>
            <a:ext cx="6704486" cy="6704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F1572977-1894-90E5-AEDB-5310FAA48C6E}"/>
              </a:ext>
            </a:extLst>
          </p:cNvPr>
          <p:cNvSpPr txBox="1"/>
          <p:nvPr/>
        </p:nvSpPr>
        <p:spPr>
          <a:xfrm>
            <a:off x="7471143" y="1988287"/>
            <a:ext cx="4625163" cy="3785652"/>
          </a:xfrm>
          <a:prstGeom prst="rect">
            <a:avLst/>
          </a:prstGeom>
          <a:noFill/>
        </p:spPr>
        <p:txBody>
          <a:bodyPr wrap="square" rtlCol="0">
            <a:spAutoFit/>
          </a:bodyPr>
          <a:lstStyle/>
          <a:p>
            <a:r>
              <a:rPr lang="en-US" sz="2400" dirty="0"/>
              <a:t>Sample map of shooting locations, from sample 2019-2022 EMS/911 Call data.</a:t>
            </a:r>
          </a:p>
          <a:p>
            <a:endParaRPr lang="en-US" sz="2400" dirty="0"/>
          </a:p>
          <a:p>
            <a:r>
              <a:rPr lang="en-US" sz="2400" dirty="0"/>
              <a:t>Red patches indicate “hot spots” where we observe a higher density of events.</a:t>
            </a:r>
          </a:p>
          <a:p>
            <a:endParaRPr lang="en-US" sz="2400" dirty="0"/>
          </a:p>
          <a:p>
            <a:r>
              <a:rPr lang="en-US" sz="2400" dirty="0"/>
              <a:t>*Point locations are jittered for privacy</a:t>
            </a:r>
          </a:p>
        </p:txBody>
      </p:sp>
    </p:spTree>
    <p:extLst>
      <p:ext uri="{BB962C8B-B14F-4D97-AF65-F5344CB8AC3E}">
        <p14:creationId xmlns:p14="http://schemas.microsoft.com/office/powerpoint/2010/main" val="29135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70137A-269D-EC7F-EDD3-15F96906B780}"/>
              </a:ext>
            </a:extLst>
          </p:cNvPr>
          <p:cNvSpPr>
            <a:spLocks noGrp="1"/>
          </p:cNvSpPr>
          <p:nvPr>
            <p:ph type="body" sz="quarter" idx="13"/>
          </p:nvPr>
        </p:nvSpPr>
        <p:spPr/>
        <p:txBody>
          <a:bodyPr/>
          <a:lstStyle/>
          <a:p>
            <a:r>
              <a:rPr lang="en-US" dirty="0"/>
              <a:t>Significance</a:t>
            </a:r>
          </a:p>
        </p:txBody>
      </p:sp>
      <p:sp>
        <p:nvSpPr>
          <p:cNvPr id="3" name="Text Placeholder 2">
            <a:extLst>
              <a:ext uri="{FF2B5EF4-FFF2-40B4-BE49-F238E27FC236}">
                <a16:creationId xmlns:a16="http://schemas.microsoft.com/office/drawing/2014/main" id="{CD07BB1B-262B-1985-DF00-131B72F306F8}"/>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241FAF6F-A38E-F02A-E9B7-923E9AACBE55}"/>
              </a:ext>
            </a:extLst>
          </p:cNvPr>
          <p:cNvSpPr txBox="1"/>
          <p:nvPr/>
        </p:nvSpPr>
        <p:spPr>
          <a:xfrm>
            <a:off x="170121" y="1456660"/>
            <a:ext cx="11887200" cy="3416320"/>
          </a:xfrm>
          <a:prstGeom prst="rect">
            <a:avLst/>
          </a:prstGeom>
          <a:noFill/>
        </p:spPr>
        <p:txBody>
          <a:bodyPr wrap="square" rtlCol="0">
            <a:spAutoFit/>
          </a:bodyPr>
          <a:lstStyle/>
          <a:p>
            <a:pPr marL="685800" indent="-685800">
              <a:buFont typeface="Arial" panose="020B0604020202020204" pitchFamily="34" charset="0"/>
              <a:buChar char="•"/>
            </a:pPr>
            <a:r>
              <a:rPr lang="en-US" sz="2400" dirty="0"/>
              <a:t>Opportunity to develop synergy between different departments that are working on the same issue.</a:t>
            </a:r>
          </a:p>
          <a:p>
            <a:pPr marL="685800" indent="-685800">
              <a:buFont typeface="Arial" panose="020B0604020202020204" pitchFamily="34" charset="0"/>
              <a:buChar char="•"/>
            </a:pPr>
            <a:endParaRPr lang="en-US" sz="2400" dirty="0"/>
          </a:p>
          <a:p>
            <a:pPr marL="685800" indent="-685800">
              <a:buFont typeface="Arial" panose="020B0604020202020204" pitchFamily="34" charset="0"/>
              <a:buChar char="•"/>
            </a:pPr>
            <a:r>
              <a:rPr lang="en-US" sz="2400" dirty="0"/>
              <a:t>Centralized location bringing together disparate pieces for one comprehensive picture.</a:t>
            </a:r>
          </a:p>
          <a:p>
            <a:pPr marL="685800" indent="-685800">
              <a:buFont typeface="Arial" panose="020B0604020202020204" pitchFamily="34" charset="0"/>
              <a:buChar char="•"/>
            </a:pPr>
            <a:endParaRPr lang="en-US" sz="2400" dirty="0"/>
          </a:p>
          <a:p>
            <a:pPr marL="685800" indent="-685800">
              <a:buFont typeface="Arial" panose="020B0604020202020204" pitchFamily="34" charset="0"/>
              <a:buChar char="•"/>
            </a:pPr>
            <a:r>
              <a:rPr lang="en-US" sz="2400" dirty="0"/>
              <a:t>Develop an advisory group of subject matter experts from the various departments that can have oversight.</a:t>
            </a:r>
          </a:p>
          <a:p>
            <a:pPr marL="1905061" lvl="1" indent="-685800">
              <a:buFont typeface="Courier New" panose="02070309020205020404" pitchFamily="49" charset="0"/>
              <a:buChar char="o"/>
            </a:pPr>
            <a:r>
              <a:rPr lang="en-US" sz="2400" dirty="0"/>
              <a:t>Ensure adherence to HIPAA and data protections</a:t>
            </a:r>
          </a:p>
          <a:p>
            <a:pPr marL="1905061" lvl="1" indent="-685800">
              <a:buFont typeface="Courier New" panose="02070309020205020404" pitchFamily="49" charset="0"/>
              <a:buChar char="o"/>
            </a:pPr>
            <a:r>
              <a:rPr lang="en-US" sz="2400" dirty="0"/>
              <a:t>Adherence to data quality standards</a:t>
            </a:r>
          </a:p>
        </p:txBody>
      </p:sp>
    </p:spTree>
    <p:extLst>
      <p:ext uri="{BB962C8B-B14F-4D97-AF65-F5344CB8AC3E}">
        <p14:creationId xmlns:p14="http://schemas.microsoft.com/office/powerpoint/2010/main" val="34403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CD5C7-4C9B-B3D0-16BA-ABE0F8EF1123}"/>
              </a:ext>
            </a:extLst>
          </p:cNvPr>
          <p:cNvSpPr>
            <a:spLocks noGrp="1"/>
          </p:cNvSpPr>
          <p:nvPr>
            <p:ph type="body" sz="quarter" idx="13"/>
          </p:nvPr>
        </p:nvSpPr>
        <p:spPr/>
        <p:txBody>
          <a:bodyPr/>
          <a:lstStyle/>
          <a:p>
            <a:r>
              <a:rPr lang="en-US" dirty="0"/>
              <a:t>Next Steps</a:t>
            </a:r>
          </a:p>
        </p:txBody>
      </p:sp>
      <p:sp>
        <p:nvSpPr>
          <p:cNvPr id="3" name="Text Placeholder 2">
            <a:extLst>
              <a:ext uri="{FF2B5EF4-FFF2-40B4-BE49-F238E27FC236}">
                <a16:creationId xmlns:a16="http://schemas.microsoft.com/office/drawing/2014/main" id="{A6CC6861-CEE4-190E-63A3-5221CD7DCB91}"/>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C39D202E-2C62-7509-65B2-5C1A242E9FFE}"/>
              </a:ext>
            </a:extLst>
          </p:cNvPr>
          <p:cNvSpPr txBox="1"/>
          <p:nvPr/>
        </p:nvSpPr>
        <p:spPr>
          <a:xfrm>
            <a:off x="161109" y="1262743"/>
            <a:ext cx="11869782" cy="3600986"/>
          </a:xfrm>
          <a:prstGeom prst="rect">
            <a:avLst/>
          </a:prstGeom>
          <a:noFill/>
        </p:spPr>
        <p:txBody>
          <a:bodyPr wrap="square" rtlCol="0">
            <a:spAutoFit/>
          </a:bodyPr>
          <a:lstStyle/>
          <a:p>
            <a:pPr marL="685800" indent="-685800">
              <a:buFont typeface="Arial" panose="020B0604020202020204" pitchFamily="34" charset="0"/>
              <a:buChar char="•"/>
            </a:pPr>
            <a:endParaRPr lang="en-US" sz="2400" dirty="0"/>
          </a:p>
          <a:p>
            <a:r>
              <a:rPr lang="en-US" sz="2400" dirty="0"/>
              <a:t>Potential Benefits of this Work:</a:t>
            </a:r>
          </a:p>
          <a:p>
            <a:endParaRPr lang="en-US" sz="1200" dirty="0"/>
          </a:p>
          <a:p>
            <a:pPr marL="342900" indent="-342900">
              <a:buFont typeface="Arial" panose="020B0604020202020204" pitchFamily="34" charset="0"/>
              <a:buChar char="•"/>
            </a:pPr>
            <a:r>
              <a:rPr lang="en-US" sz="2400" dirty="0"/>
              <a:t>Share findings with the regional firearm violence prevention Coalition composed of City leadership, public health programs, and law enforcement at regular intervals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Use findings to support internal Data-to-Action efforts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Partner with local gun violence prevention programs (e.g., One Safe Houston, Houston Police Department, Houston Independent School District)</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Conduct assessment of interventions over time</a:t>
            </a:r>
          </a:p>
        </p:txBody>
      </p:sp>
    </p:spTree>
    <p:extLst>
      <p:ext uri="{BB962C8B-B14F-4D97-AF65-F5344CB8AC3E}">
        <p14:creationId xmlns:p14="http://schemas.microsoft.com/office/powerpoint/2010/main" val="256424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6B9E1-B4E3-4D2C-DAE3-76A40BF0FC19}"/>
              </a:ext>
            </a:extLst>
          </p:cNvPr>
          <p:cNvSpPr>
            <a:spLocks noGrp="1"/>
          </p:cNvSpPr>
          <p:nvPr>
            <p:ph type="body" sz="quarter" idx="13"/>
          </p:nvPr>
        </p:nvSpPr>
        <p:spPr/>
        <p:txBody>
          <a:bodyPr/>
          <a:lstStyle/>
          <a:p>
            <a:r>
              <a:rPr lang="en-US" dirty="0"/>
              <a:t>Potential Funding for Intervention</a:t>
            </a:r>
          </a:p>
        </p:txBody>
      </p:sp>
      <p:sp>
        <p:nvSpPr>
          <p:cNvPr id="3" name="Text Placeholder 2">
            <a:extLst>
              <a:ext uri="{FF2B5EF4-FFF2-40B4-BE49-F238E27FC236}">
                <a16:creationId xmlns:a16="http://schemas.microsoft.com/office/drawing/2014/main" id="{1E221CED-9EB7-8F2D-AA53-A46578DF0C71}"/>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F8256E60-C743-101E-E24D-3212F6BDEEC3}"/>
              </a:ext>
            </a:extLst>
          </p:cNvPr>
          <p:cNvSpPr txBox="1"/>
          <p:nvPr/>
        </p:nvSpPr>
        <p:spPr>
          <a:xfrm>
            <a:off x="109869" y="1254642"/>
            <a:ext cx="11972261" cy="5386090"/>
          </a:xfrm>
          <a:prstGeom prst="rect">
            <a:avLst/>
          </a:prstGeom>
          <a:noFill/>
        </p:spPr>
        <p:txBody>
          <a:bodyPr wrap="square" rtlCol="0">
            <a:spAutoFit/>
          </a:bodyPr>
          <a:lstStyle/>
          <a:p>
            <a:r>
              <a:rPr lang="en-US" sz="2400" dirty="0"/>
              <a:t>The data and analysis from this dashboard can be used to apply for funding that will focus on gun violence prevention and intervention efforts.</a:t>
            </a:r>
          </a:p>
          <a:p>
            <a:endParaRPr lang="en-US" sz="2400" dirty="0"/>
          </a:p>
          <a:p>
            <a:r>
              <a:rPr lang="en-US" sz="2400" dirty="0"/>
              <a:t>Potential Funding (based on previous grant opportunities):</a:t>
            </a:r>
          </a:p>
          <a:p>
            <a:endParaRPr lang="en-US" sz="1200" dirty="0"/>
          </a:p>
          <a:p>
            <a:pPr marL="342900" indent="-342900">
              <a:buFont typeface="Arial" panose="020B0604020202020204" pitchFamily="34" charset="0"/>
              <a:buChar char="•"/>
            </a:pPr>
            <a:r>
              <a:rPr lang="en-US" sz="2400" dirty="0"/>
              <a:t>US Department of Justice grants</a:t>
            </a:r>
          </a:p>
          <a:p>
            <a:pPr marL="342900" indent="-342900">
              <a:buFont typeface="Arial" panose="020B0604020202020204" pitchFamily="34" charset="0"/>
              <a:buChar char="•"/>
            </a:pPr>
            <a:endParaRPr lang="en-US" sz="800" dirty="0"/>
          </a:p>
          <a:p>
            <a:pPr marL="1562161" lvl="1" indent="-342900">
              <a:buFont typeface="Arial" panose="020B0604020202020204" pitchFamily="34" charset="0"/>
              <a:buChar char="•"/>
            </a:pPr>
            <a:r>
              <a:rPr lang="en-US" sz="2400" dirty="0"/>
              <a:t>FY 2023 Office of Justice Programs Community Based Violence Intervention and Prevention Initiative - </a:t>
            </a:r>
            <a:r>
              <a:rPr lang="en-US" sz="2400" i="1" dirty="0"/>
              <a:t>$2,000,000</a:t>
            </a:r>
          </a:p>
          <a:p>
            <a:pPr marL="1562161" lvl="1" indent="-342900">
              <a:buFont typeface="Arial" panose="020B0604020202020204" pitchFamily="34" charset="0"/>
              <a:buChar char="•"/>
            </a:pPr>
            <a:endParaRPr lang="en-US" sz="800" dirty="0"/>
          </a:p>
          <a:p>
            <a:pPr marL="1562161" lvl="1" indent="-342900">
              <a:buFont typeface="Arial" panose="020B0604020202020204" pitchFamily="34" charset="0"/>
              <a:buChar char="•"/>
            </a:pPr>
            <a:r>
              <a:rPr lang="en-US" sz="2400" dirty="0"/>
              <a:t>FY 2023 Project Safe Neighborhoods Formula Grant Program - </a:t>
            </a:r>
            <a:r>
              <a:rPr lang="en-US" sz="2400" i="1" dirty="0"/>
              <a:t>$215,000 on avg</a:t>
            </a:r>
            <a:r>
              <a:rPr lang="en-US" sz="2400" dirty="0"/>
              <a:t>.</a:t>
            </a:r>
          </a:p>
          <a:p>
            <a:pPr marL="1562161" lvl="1" indent="-342900">
              <a:buFont typeface="Arial" panose="020B0604020202020204" pitchFamily="34" charset="0"/>
              <a:buChar char="•"/>
            </a:pPr>
            <a:endParaRPr lang="en-US" sz="800" dirty="0"/>
          </a:p>
          <a:p>
            <a:pPr marL="1562161" lvl="1" indent="-342900">
              <a:buFont typeface="Arial" panose="020B0604020202020204" pitchFamily="34" charset="0"/>
              <a:buChar char="•"/>
            </a:pPr>
            <a:r>
              <a:rPr lang="en-US" sz="2400" dirty="0"/>
              <a:t>FY 2021 Byrne Criminal Justice Innovation Program - </a:t>
            </a:r>
            <a:r>
              <a:rPr lang="en-US" sz="2400" i="1" dirty="0"/>
              <a:t>$1,000,000</a:t>
            </a:r>
          </a:p>
          <a:p>
            <a:pPr marL="1562161" lvl="1"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CDC Division of Violence Prevention grants</a:t>
            </a:r>
          </a:p>
          <a:p>
            <a:pPr marL="342900" indent="-342900">
              <a:buFont typeface="Arial" panose="020B0604020202020204" pitchFamily="34" charset="0"/>
              <a:buChar char="•"/>
            </a:pPr>
            <a:endParaRPr lang="en-US" sz="800" dirty="0"/>
          </a:p>
          <a:p>
            <a:pPr marL="1562161" lvl="1" indent="-342900">
              <a:buFont typeface="Arial" panose="020B0604020202020204" pitchFamily="34" charset="0"/>
              <a:buChar char="•"/>
            </a:pPr>
            <a:r>
              <a:rPr lang="en-US" sz="2400" dirty="0"/>
              <a:t>FY 2021 Preventing Violence Affecting Young Lives (PREVAYL) - </a:t>
            </a:r>
            <a:r>
              <a:rPr lang="en-US" sz="2400" i="1" dirty="0"/>
              <a:t>$1,250,000</a:t>
            </a:r>
          </a:p>
          <a:p>
            <a:endParaRPr lang="en-US" sz="2400" dirty="0"/>
          </a:p>
        </p:txBody>
      </p:sp>
    </p:spTree>
    <p:extLst>
      <p:ext uri="{BB962C8B-B14F-4D97-AF65-F5344CB8AC3E}">
        <p14:creationId xmlns:p14="http://schemas.microsoft.com/office/powerpoint/2010/main" val="21193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18C2441-ED0A-4E79-051B-556446BFECBC}"/>
              </a:ext>
            </a:extLst>
          </p:cNvPr>
          <p:cNvSpPr/>
          <p:nvPr/>
        </p:nvSpPr>
        <p:spPr>
          <a:xfrm>
            <a:off x="4197247" y="1379095"/>
            <a:ext cx="3740320" cy="33695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NON-FATAL</a:t>
            </a:r>
          </a:p>
        </p:txBody>
      </p:sp>
      <p:sp>
        <p:nvSpPr>
          <p:cNvPr id="4" name="Rectangle 3">
            <a:extLst>
              <a:ext uri="{FF2B5EF4-FFF2-40B4-BE49-F238E27FC236}">
                <a16:creationId xmlns:a16="http://schemas.microsoft.com/office/drawing/2014/main" id="{0B2E2EB4-072E-0319-2969-3ABF818529DF}"/>
              </a:ext>
            </a:extLst>
          </p:cNvPr>
          <p:cNvSpPr/>
          <p:nvPr/>
        </p:nvSpPr>
        <p:spPr>
          <a:xfrm>
            <a:off x="-14380" y="2323303"/>
            <a:ext cx="3525663" cy="1088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ASSAULT / HOMICIDE</a:t>
            </a:r>
          </a:p>
          <a:p>
            <a:pPr algn="ctr"/>
            <a:r>
              <a:rPr lang="en-US" sz="2000" b="1" dirty="0"/>
              <a:t>INTERPERSONAL VIOLENCE</a:t>
            </a:r>
          </a:p>
          <a:p>
            <a:pPr algn="ctr"/>
            <a:r>
              <a:rPr lang="en-US" sz="2000" b="1" dirty="0"/>
              <a:t>MASS SHOOTINGS</a:t>
            </a:r>
          </a:p>
        </p:txBody>
      </p:sp>
      <p:sp>
        <p:nvSpPr>
          <p:cNvPr id="6" name="Rectangle 5">
            <a:extLst>
              <a:ext uri="{FF2B5EF4-FFF2-40B4-BE49-F238E27FC236}">
                <a16:creationId xmlns:a16="http://schemas.microsoft.com/office/drawing/2014/main" id="{CC6A3F6B-E6BC-F5F5-03AC-D42889A58B5E}"/>
              </a:ext>
            </a:extLst>
          </p:cNvPr>
          <p:cNvSpPr/>
          <p:nvPr/>
        </p:nvSpPr>
        <p:spPr>
          <a:xfrm>
            <a:off x="8214161" y="2339320"/>
            <a:ext cx="4015225" cy="891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UNINTENTIONAL</a:t>
            </a:r>
          </a:p>
          <a:p>
            <a:pPr algn="ctr"/>
            <a:r>
              <a:rPr lang="en-US" sz="2000" b="1" dirty="0"/>
              <a:t>ACCIDENTAL</a:t>
            </a:r>
          </a:p>
        </p:txBody>
      </p:sp>
      <p:sp>
        <p:nvSpPr>
          <p:cNvPr id="7" name="Rectangle 6">
            <a:extLst>
              <a:ext uri="{FF2B5EF4-FFF2-40B4-BE49-F238E27FC236}">
                <a16:creationId xmlns:a16="http://schemas.microsoft.com/office/drawing/2014/main" id="{55C71FC0-E0D9-AA5B-85E6-63EC58E06552}"/>
              </a:ext>
            </a:extLst>
          </p:cNvPr>
          <p:cNvSpPr/>
          <p:nvPr/>
        </p:nvSpPr>
        <p:spPr>
          <a:xfrm>
            <a:off x="0" y="6054151"/>
            <a:ext cx="3511283" cy="891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SUICIDE</a:t>
            </a:r>
          </a:p>
          <a:p>
            <a:pPr algn="ctr"/>
            <a:r>
              <a:rPr lang="en-US" sz="2000" b="1" dirty="0"/>
              <a:t>INTENTIONAL SELF-HARM</a:t>
            </a:r>
          </a:p>
        </p:txBody>
      </p:sp>
      <p:sp>
        <p:nvSpPr>
          <p:cNvPr id="8" name="Rectangle 7">
            <a:extLst>
              <a:ext uri="{FF2B5EF4-FFF2-40B4-BE49-F238E27FC236}">
                <a16:creationId xmlns:a16="http://schemas.microsoft.com/office/drawing/2014/main" id="{2BA05C5C-F3AB-6741-0DDA-63AB3B84E616}"/>
              </a:ext>
            </a:extLst>
          </p:cNvPr>
          <p:cNvSpPr/>
          <p:nvPr/>
        </p:nvSpPr>
        <p:spPr>
          <a:xfrm>
            <a:off x="8176775" y="6054151"/>
            <a:ext cx="4226092" cy="891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a:p>
            <a:pPr algn="ctr"/>
            <a:r>
              <a:rPr lang="en-US" sz="2000" b="1" dirty="0"/>
              <a:t>BYSTANDER</a:t>
            </a:r>
          </a:p>
          <a:p>
            <a:pPr algn="ctr"/>
            <a:r>
              <a:rPr lang="en-US" sz="2000" b="1" dirty="0"/>
              <a:t>STRAY BULLET</a:t>
            </a:r>
          </a:p>
          <a:p>
            <a:pPr algn="ctr"/>
            <a:endParaRPr lang="en-US" sz="2000" b="1" dirty="0"/>
          </a:p>
        </p:txBody>
      </p:sp>
      <p:pic>
        <p:nvPicPr>
          <p:cNvPr id="10" name="Picture 2" descr="Children and guns in the US: Are shootings on the rise? - BBC News">
            <a:extLst>
              <a:ext uri="{FF2B5EF4-FFF2-40B4-BE49-F238E27FC236}">
                <a16:creationId xmlns:a16="http://schemas.microsoft.com/office/drawing/2014/main" id="{462C1E8E-8189-3815-5D4E-B2C5EC35A089}"/>
              </a:ext>
            </a:extLst>
          </p:cNvPr>
          <p:cNvPicPr>
            <a:picLocks noChangeAspect="1" noChangeArrowheads="1"/>
          </p:cNvPicPr>
          <p:nvPr/>
        </p:nvPicPr>
        <p:blipFill>
          <a:blip r:embed="rId3">
            <a:alphaModFix amt="86000"/>
            <a:extLst>
              <a:ext uri="{28A0092B-C50C-407E-A947-70E740481C1C}">
                <a14:useLocalDpi xmlns:a14="http://schemas.microsoft.com/office/drawing/2010/main"/>
              </a:ext>
            </a:extLst>
          </a:blip>
          <a:srcRect/>
          <a:stretch>
            <a:fillRect/>
          </a:stretch>
        </p:blipFill>
        <p:spPr bwMode="auto">
          <a:xfrm>
            <a:off x="8214161" y="-17380"/>
            <a:ext cx="4015225" cy="23405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C64327-F346-61CF-A91A-4376C3425389}"/>
              </a:ext>
            </a:extLst>
          </p:cNvPr>
          <p:cNvPicPr>
            <a:picLocks noChangeAspect="1" noChangeArrowheads="1"/>
          </p:cNvPicPr>
          <p:nvPr/>
        </p:nvPicPr>
        <p:blipFill>
          <a:blip r:embed="rId4">
            <a:alphaModFix amt="72000"/>
            <a:extLst>
              <a:ext uri="{28A0092B-C50C-407E-A947-70E740481C1C}">
                <a14:useLocalDpi xmlns:a14="http://schemas.microsoft.com/office/drawing/2010/main"/>
              </a:ext>
            </a:extLst>
          </a:blip>
          <a:srcRect/>
          <a:stretch>
            <a:fillRect/>
          </a:stretch>
        </p:blipFill>
        <p:spPr bwMode="auto">
          <a:xfrm>
            <a:off x="-1" y="3703069"/>
            <a:ext cx="3511283" cy="23510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un violence is up across the country. It's changing mayoral politics. -  POLITICO">
            <a:extLst>
              <a:ext uri="{FF2B5EF4-FFF2-40B4-BE49-F238E27FC236}">
                <a16:creationId xmlns:a16="http://schemas.microsoft.com/office/drawing/2014/main" id="{B26F74B0-0E45-B66F-BFF6-6C0754255154}"/>
              </a:ext>
            </a:extLst>
          </p:cNvPr>
          <p:cNvPicPr>
            <a:picLocks noChangeAspect="1" noChangeArrowheads="1"/>
          </p:cNvPicPr>
          <p:nvPr/>
        </p:nvPicPr>
        <p:blipFill>
          <a:blip r:embed="rId5">
            <a:alphaModFix amt="84000"/>
            <a:extLst>
              <a:ext uri="{28A0092B-C50C-407E-A947-70E740481C1C}">
                <a14:useLocalDpi xmlns:a14="http://schemas.microsoft.com/office/drawing/2010/main"/>
              </a:ext>
            </a:extLst>
          </a:blip>
          <a:srcRect/>
          <a:stretch>
            <a:fillRect/>
          </a:stretch>
        </p:blipFill>
        <p:spPr bwMode="auto">
          <a:xfrm>
            <a:off x="-111532" y="-13614"/>
            <a:ext cx="3622816" cy="2410819"/>
          </a:xfrm>
          <a:prstGeom prst="rect">
            <a:avLst/>
          </a:prstGeom>
          <a:noFill/>
          <a:effectLst>
            <a:glow rad="127000">
              <a:schemeClr val="accent1">
                <a:alpha val="9139"/>
              </a:schemeClr>
            </a:glow>
            <a:outerShdw blurRad="50800" dist="50800" dir="5400000" algn="ctr" rotWithShape="0">
              <a:srgbClr val="000000">
                <a:alpha val="45666"/>
              </a:srgb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46D9018-B4A5-F24A-276D-EEE9BD6B144A}"/>
              </a:ext>
            </a:extLst>
          </p:cNvPr>
          <p:cNvSpPr/>
          <p:nvPr/>
        </p:nvSpPr>
        <p:spPr>
          <a:xfrm>
            <a:off x="3688274" y="3994190"/>
            <a:ext cx="2407725" cy="19718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FATAL</a:t>
            </a:r>
          </a:p>
        </p:txBody>
      </p:sp>
      <p:pic>
        <p:nvPicPr>
          <p:cNvPr id="13" name="Picture 2" descr="Stray bullet flies into Brooklyn apartment, lands in girl's bed">
            <a:extLst>
              <a:ext uri="{FF2B5EF4-FFF2-40B4-BE49-F238E27FC236}">
                <a16:creationId xmlns:a16="http://schemas.microsoft.com/office/drawing/2014/main" id="{87D43BC0-0084-DC10-7165-4E8626EA71DE}"/>
              </a:ext>
            </a:extLst>
          </p:cNvPr>
          <p:cNvPicPr>
            <a:picLocks noChangeAspect="1" noChangeArrowheads="1"/>
          </p:cNvPicPr>
          <p:nvPr/>
        </p:nvPicPr>
        <p:blipFill>
          <a:blip r:embed="rId6">
            <a:alphaModFix amt="94000"/>
            <a:extLst>
              <a:ext uri="{28A0092B-C50C-407E-A947-70E740481C1C}">
                <a14:useLocalDpi xmlns:a14="http://schemas.microsoft.com/office/drawing/2010/main"/>
              </a:ext>
            </a:extLst>
          </a:blip>
          <a:srcRect/>
          <a:stretch>
            <a:fillRect/>
          </a:stretch>
        </p:blipFill>
        <p:spPr bwMode="auto">
          <a:xfrm>
            <a:off x="8176775" y="3481720"/>
            <a:ext cx="4015224" cy="257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44826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61006-5FB3-AC23-DA00-D6826C182F5B}"/>
              </a:ext>
            </a:extLst>
          </p:cNvPr>
          <p:cNvSpPr>
            <a:spLocks noGrp="1"/>
          </p:cNvSpPr>
          <p:nvPr>
            <p:ph type="body" sz="quarter" idx="13"/>
          </p:nvPr>
        </p:nvSpPr>
        <p:spPr/>
        <p:txBody>
          <a:bodyPr/>
          <a:lstStyle/>
          <a:p>
            <a:r>
              <a:rPr lang="en-US" dirty="0"/>
              <a:t>Approach</a:t>
            </a:r>
          </a:p>
        </p:txBody>
      </p:sp>
      <p:sp>
        <p:nvSpPr>
          <p:cNvPr id="3" name="Text Placeholder 2">
            <a:extLst>
              <a:ext uri="{FF2B5EF4-FFF2-40B4-BE49-F238E27FC236}">
                <a16:creationId xmlns:a16="http://schemas.microsoft.com/office/drawing/2014/main" id="{A6B43894-3785-F7CA-E7DA-45C151ED61F8}"/>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5AF3B906-7C79-A0A2-0092-D689F8820FDE}"/>
              </a:ext>
            </a:extLst>
          </p:cNvPr>
          <p:cNvSpPr txBox="1"/>
          <p:nvPr/>
        </p:nvSpPr>
        <p:spPr>
          <a:xfrm>
            <a:off x="89908" y="2345956"/>
            <a:ext cx="12012179" cy="4401205"/>
          </a:xfrm>
          <a:prstGeom prst="rect">
            <a:avLst/>
          </a:prstGeom>
          <a:noFill/>
        </p:spPr>
        <p:txBody>
          <a:bodyPr wrap="square" rtlCol="0">
            <a:spAutoFit/>
          </a:bodyPr>
          <a:lstStyle/>
          <a:p>
            <a:pPr marR="0">
              <a:spcBef>
                <a:spcPts val="0"/>
              </a:spcBef>
              <a:spcAft>
                <a:spcPts val="0"/>
              </a:spcAft>
            </a:pPr>
            <a:r>
              <a:rPr lang="en-US" sz="2800" dirty="0">
                <a:solidFill>
                  <a:srgbClr val="000000"/>
                </a:solidFill>
                <a:ea typeface="Calibri" panose="020F0502020204030204" pitchFamily="34" charset="0"/>
                <a:cs typeface="Liberation Serif"/>
              </a:rPr>
              <a:t>Detailed understanding of </a:t>
            </a:r>
            <a:r>
              <a:rPr lang="en-US" sz="2800" b="1" dirty="0">
                <a:solidFill>
                  <a:srgbClr val="000000"/>
                </a:solidFill>
                <a:ea typeface="Calibri" panose="020F0502020204030204" pitchFamily="34" charset="0"/>
                <a:cs typeface="Liberation Serif"/>
              </a:rPr>
              <a:t>who</a:t>
            </a:r>
            <a:r>
              <a:rPr lang="en-US" sz="2800" dirty="0">
                <a:solidFill>
                  <a:srgbClr val="000000"/>
                </a:solidFill>
                <a:ea typeface="Calibri" panose="020F0502020204030204" pitchFamily="34" charset="0"/>
                <a:cs typeface="Liberation Serif"/>
              </a:rPr>
              <a:t>, </a:t>
            </a:r>
            <a:r>
              <a:rPr lang="en-US" sz="2800" b="1" dirty="0">
                <a:solidFill>
                  <a:srgbClr val="000000"/>
                </a:solidFill>
                <a:ea typeface="Calibri" panose="020F0502020204030204" pitchFamily="34" charset="0"/>
                <a:cs typeface="Liberation Serif"/>
              </a:rPr>
              <a:t>what</a:t>
            </a:r>
            <a:r>
              <a:rPr lang="en-US" sz="2800" dirty="0">
                <a:solidFill>
                  <a:srgbClr val="000000"/>
                </a:solidFill>
                <a:ea typeface="Calibri" panose="020F0502020204030204" pitchFamily="34" charset="0"/>
                <a:cs typeface="Liberation Serif"/>
              </a:rPr>
              <a:t>, </a:t>
            </a:r>
            <a:r>
              <a:rPr lang="en-US" sz="2800" b="1" dirty="0">
                <a:solidFill>
                  <a:srgbClr val="000000"/>
                </a:solidFill>
                <a:ea typeface="Calibri" panose="020F0502020204030204" pitchFamily="34" charset="0"/>
                <a:cs typeface="Liberation Serif"/>
              </a:rPr>
              <a:t>when</a:t>
            </a:r>
            <a:r>
              <a:rPr lang="en-US" sz="2800" dirty="0">
                <a:solidFill>
                  <a:srgbClr val="000000"/>
                </a:solidFill>
                <a:ea typeface="Calibri" panose="020F0502020204030204" pitchFamily="34" charset="0"/>
                <a:cs typeface="Liberation Serif"/>
              </a:rPr>
              <a:t>, </a:t>
            </a:r>
            <a:r>
              <a:rPr lang="en-US" sz="2800" b="1" dirty="0">
                <a:solidFill>
                  <a:srgbClr val="000000"/>
                </a:solidFill>
                <a:ea typeface="Calibri" panose="020F0502020204030204" pitchFamily="34" charset="0"/>
                <a:cs typeface="Liberation Serif"/>
              </a:rPr>
              <a:t>where</a:t>
            </a:r>
            <a:r>
              <a:rPr lang="en-US" sz="2800" dirty="0">
                <a:solidFill>
                  <a:srgbClr val="000000"/>
                </a:solidFill>
                <a:ea typeface="Calibri" panose="020F0502020204030204" pitchFamily="34" charset="0"/>
                <a:cs typeface="Liberation Serif"/>
              </a:rPr>
              <a:t>, and </a:t>
            </a:r>
            <a:r>
              <a:rPr lang="en-US" sz="2800" b="1" dirty="0">
                <a:solidFill>
                  <a:srgbClr val="000000"/>
                </a:solidFill>
                <a:ea typeface="Calibri" panose="020F0502020204030204" pitchFamily="34" charset="0"/>
                <a:cs typeface="Liberation Serif"/>
              </a:rPr>
              <a:t>why</a:t>
            </a:r>
            <a:r>
              <a:rPr lang="en-US" sz="2800" dirty="0">
                <a:solidFill>
                  <a:srgbClr val="000000"/>
                </a:solidFill>
                <a:ea typeface="Calibri" panose="020F0502020204030204" pitchFamily="34" charset="0"/>
                <a:cs typeface="Liberation Serif"/>
              </a:rPr>
              <a:t> firearm-related injuries and deaths occur is needed to target interventions and break the trend of increasing firearm violence.</a:t>
            </a:r>
          </a:p>
          <a:p>
            <a:pPr marR="0">
              <a:spcBef>
                <a:spcPts val="0"/>
              </a:spcBef>
              <a:spcAft>
                <a:spcPts val="0"/>
              </a:spcAft>
            </a:pPr>
            <a:endParaRPr lang="en-US" sz="2800" dirty="0">
              <a:solidFill>
                <a:srgbClr val="000000"/>
              </a:solidFill>
              <a:ea typeface="Calibri" panose="020F0502020204030204" pitchFamily="34" charset="0"/>
              <a:cs typeface="Liberation Serif"/>
            </a:endParaRPr>
          </a:p>
          <a:p>
            <a:pPr marR="0">
              <a:spcBef>
                <a:spcPts val="0"/>
              </a:spcBef>
              <a:spcAft>
                <a:spcPts val="0"/>
              </a:spcAft>
            </a:pPr>
            <a:r>
              <a:rPr lang="en-US" sz="2800" dirty="0">
                <a:solidFill>
                  <a:srgbClr val="000000"/>
                </a:solidFill>
                <a:ea typeface="Calibri" panose="020F0502020204030204" pitchFamily="34" charset="0"/>
                <a:cs typeface="Liberation Serif"/>
              </a:rPr>
              <a:t>The Houston Health Department (HHD) collects, analyzes, and presents data across disparate databases and surveillance systems to define:</a:t>
            </a:r>
          </a:p>
          <a:p>
            <a:pPr marL="457200" marR="0" indent="-457200">
              <a:spcBef>
                <a:spcPts val="0"/>
              </a:spcBef>
              <a:spcAft>
                <a:spcPts val="0"/>
              </a:spcAft>
              <a:buFont typeface="Arial" panose="020B0604020202020204" pitchFamily="34" charset="0"/>
              <a:buChar char="•"/>
            </a:pPr>
            <a:r>
              <a:rPr lang="en-US" sz="2800" b="1" dirty="0">
                <a:solidFill>
                  <a:srgbClr val="000000"/>
                </a:solidFill>
                <a:ea typeface="Calibri" panose="020F0502020204030204" pitchFamily="34" charset="0"/>
                <a:cs typeface="Liberation Serif"/>
              </a:rPr>
              <a:t>Who</a:t>
            </a:r>
            <a:r>
              <a:rPr lang="en-US" sz="2800" dirty="0">
                <a:solidFill>
                  <a:srgbClr val="000000"/>
                </a:solidFill>
                <a:ea typeface="Calibri" panose="020F0502020204030204" pitchFamily="34" charset="0"/>
                <a:cs typeface="Liberation Serif"/>
              </a:rPr>
              <a:t> is most vulnerable for a firearm event?</a:t>
            </a:r>
          </a:p>
          <a:p>
            <a:pPr marL="457200" marR="0" indent="-457200">
              <a:spcBef>
                <a:spcPts val="0"/>
              </a:spcBef>
              <a:spcAft>
                <a:spcPts val="0"/>
              </a:spcAft>
              <a:buFont typeface="Arial" panose="020B0604020202020204" pitchFamily="34" charset="0"/>
              <a:buChar char="•"/>
            </a:pPr>
            <a:r>
              <a:rPr lang="en-US" sz="2800" b="1" dirty="0">
                <a:solidFill>
                  <a:srgbClr val="000000"/>
                </a:solidFill>
                <a:ea typeface="Calibri" panose="020F0502020204030204" pitchFamily="34" charset="0"/>
                <a:cs typeface="Liberation Serif"/>
              </a:rPr>
              <a:t>What</a:t>
            </a:r>
            <a:r>
              <a:rPr lang="en-US" sz="2800" dirty="0">
                <a:solidFill>
                  <a:srgbClr val="000000"/>
                </a:solidFill>
                <a:ea typeface="Calibri" panose="020F0502020204030204" pitchFamily="34" charset="0"/>
                <a:cs typeface="Liberation Serif"/>
              </a:rPr>
              <a:t> types of firearm events are occurring? </a:t>
            </a:r>
            <a:r>
              <a:rPr lang="en-US" sz="2800" i="1" dirty="0">
                <a:solidFill>
                  <a:srgbClr val="000000"/>
                </a:solidFill>
                <a:ea typeface="Calibri" panose="020F0502020204030204" pitchFamily="34" charset="0"/>
                <a:cs typeface="Liberation Serif"/>
              </a:rPr>
              <a:t>(intent)</a:t>
            </a:r>
          </a:p>
          <a:p>
            <a:pPr marL="457200" marR="0" indent="-457200">
              <a:spcBef>
                <a:spcPts val="0"/>
              </a:spcBef>
              <a:spcAft>
                <a:spcPts val="0"/>
              </a:spcAft>
              <a:buFont typeface="Arial" panose="020B0604020202020204" pitchFamily="34" charset="0"/>
              <a:buChar char="•"/>
            </a:pPr>
            <a:r>
              <a:rPr lang="en-US" sz="2800" b="1" dirty="0">
                <a:solidFill>
                  <a:srgbClr val="000000"/>
                </a:solidFill>
                <a:ea typeface="Calibri" panose="020F0502020204030204" pitchFamily="34" charset="0"/>
                <a:cs typeface="Liberation Serif"/>
              </a:rPr>
              <a:t>When</a:t>
            </a:r>
            <a:r>
              <a:rPr lang="en-US" sz="2800" dirty="0">
                <a:solidFill>
                  <a:srgbClr val="000000"/>
                </a:solidFill>
                <a:ea typeface="Calibri" panose="020F0502020204030204" pitchFamily="34" charset="0"/>
                <a:cs typeface="Liberation Serif"/>
              </a:rPr>
              <a:t> and </a:t>
            </a:r>
            <a:r>
              <a:rPr lang="en-US" sz="2800" b="1" dirty="0">
                <a:solidFill>
                  <a:srgbClr val="000000"/>
                </a:solidFill>
                <a:ea typeface="Calibri" panose="020F0502020204030204" pitchFamily="34" charset="0"/>
                <a:cs typeface="Liberation Serif"/>
              </a:rPr>
              <a:t>Where</a:t>
            </a:r>
            <a:r>
              <a:rPr lang="en-US" sz="2800" dirty="0">
                <a:solidFill>
                  <a:srgbClr val="000000"/>
                </a:solidFill>
                <a:ea typeface="Calibri" panose="020F0502020204030204" pitchFamily="34" charset="0"/>
                <a:cs typeface="Liberation Serif"/>
              </a:rPr>
              <a:t> are the firearm events most often occurring?</a:t>
            </a:r>
          </a:p>
          <a:p>
            <a:pPr marL="457200" marR="0" indent="-457200">
              <a:spcBef>
                <a:spcPts val="0"/>
              </a:spcBef>
              <a:spcAft>
                <a:spcPts val="0"/>
              </a:spcAft>
              <a:buFont typeface="Arial" panose="020B0604020202020204" pitchFamily="34" charset="0"/>
              <a:buChar char="•"/>
            </a:pPr>
            <a:r>
              <a:rPr lang="en-US" sz="2800" b="1" dirty="0">
                <a:solidFill>
                  <a:srgbClr val="000000"/>
                </a:solidFill>
                <a:ea typeface="Calibri" panose="020F0502020204030204" pitchFamily="34" charset="0"/>
                <a:cs typeface="Liberation Serif"/>
              </a:rPr>
              <a:t>Why</a:t>
            </a:r>
            <a:r>
              <a:rPr lang="en-US" sz="2800" dirty="0">
                <a:solidFill>
                  <a:srgbClr val="000000"/>
                </a:solidFill>
                <a:ea typeface="Calibri" panose="020F0502020204030204" pitchFamily="34" charset="0"/>
                <a:cs typeface="Liberation Serif"/>
              </a:rPr>
              <a:t> are the firearm events occurring? </a:t>
            </a:r>
            <a:r>
              <a:rPr lang="en-US" sz="2800" i="1" dirty="0">
                <a:solidFill>
                  <a:srgbClr val="000000"/>
                </a:solidFill>
                <a:ea typeface="Calibri" panose="020F0502020204030204" pitchFamily="34" charset="0"/>
                <a:cs typeface="Liberation Serif"/>
              </a:rPr>
              <a:t>(risk factors, vulnerable populations)</a:t>
            </a:r>
          </a:p>
        </p:txBody>
      </p:sp>
      <p:pic>
        <p:nvPicPr>
          <p:cNvPr id="5" name="Picture 4">
            <a:extLst>
              <a:ext uri="{FF2B5EF4-FFF2-40B4-BE49-F238E27FC236}">
                <a16:creationId xmlns:a16="http://schemas.microsoft.com/office/drawing/2014/main" id="{F97EB7B1-4ABF-50D7-C90B-360333715472}"/>
              </a:ext>
            </a:extLst>
          </p:cNvPr>
          <p:cNvPicPr>
            <a:picLocks noChangeAspect="1"/>
          </p:cNvPicPr>
          <p:nvPr/>
        </p:nvPicPr>
        <p:blipFill>
          <a:blip r:embed="rId3"/>
          <a:stretch>
            <a:fillRect/>
          </a:stretch>
        </p:blipFill>
        <p:spPr>
          <a:xfrm>
            <a:off x="3716012" y="188154"/>
            <a:ext cx="8386075" cy="1617492"/>
          </a:xfrm>
          <a:prstGeom prst="rect">
            <a:avLst/>
          </a:prstGeom>
          <a:solidFill>
            <a:schemeClr val="bg1"/>
          </a:solidFill>
        </p:spPr>
      </p:pic>
      <p:sp>
        <p:nvSpPr>
          <p:cNvPr id="6" name="TextBox 5">
            <a:extLst>
              <a:ext uri="{FF2B5EF4-FFF2-40B4-BE49-F238E27FC236}">
                <a16:creationId xmlns:a16="http://schemas.microsoft.com/office/drawing/2014/main" id="{BECE7C63-A3D9-24A5-E191-A4BE2DD96ED3}"/>
              </a:ext>
            </a:extLst>
          </p:cNvPr>
          <p:cNvSpPr txBox="1"/>
          <p:nvPr/>
        </p:nvSpPr>
        <p:spPr>
          <a:xfrm>
            <a:off x="4655126" y="1698624"/>
            <a:ext cx="7232073" cy="523220"/>
          </a:xfrm>
          <a:prstGeom prst="rect">
            <a:avLst/>
          </a:prstGeom>
          <a:noFill/>
        </p:spPr>
        <p:txBody>
          <a:bodyPr wrap="square" rtlCol="0">
            <a:spAutoFit/>
          </a:bodyPr>
          <a:lstStyle/>
          <a:p>
            <a:r>
              <a:rPr lang="en-US" sz="2800" dirty="0">
                <a:solidFill>
                  <a:srgbClr val="FF0000"/>
                </a:solidFill>
              </a:rPr>
              <a:t>INJURY PREVENTION FRAMEWORK (CDC)</a:t>
            </a:r>
          </a:p>
        </p:txBody>
      </p:sp>
    </p:spTree>
    <p:extLst>
      <p:ext uri="{BB962C8B-B14F-4D97-AF65-F5344CB8AC3E}">
        <p14:creationId xmlns:p14="http://schemas.microsoft.com/office/powerpoint/2010/main" val="120501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C407A-E066-B262-A231-6AB6DC2BFB0A}"/>
              </a:ext>
            </a:extLst>
          </p:cNvPr>
          <p:cNvSpPr>
            <a:spLocks noGrp="1"/>
          </p:cNvSpPr>
          <p:nvPr>
            <p:ph type="body" sz="quarter" idx="13"/>
          </p:nvPr>
        </p:nvSpPr>
        <p:spPr/>
        <p:txBody>
          <a:bodyPr/>
          <a:lstStyle/>
          <a:p>
            <a:r>
              <a:rPr lang="en-US" dirty="0"/>
              <a:t>Previous Work with this Approach</a:t>
            </a:r>
          </a:p>
        </p:txBody>
      </p:sp>
      <p:sp>
        <p:nvSpPr>
          <p:cNvPr id="3" name="Text Placeholder 2">
            <a:extLst>
              <a:ext uri="{FF2B5EF4-FFF2-40B4-BE49-F238E27FC236}">
                <a16:creationId xmlns:a16="http://schemas.microsoft.com/office/drawing/2014/main" id="{EB80F0BF-B983-8816-2617-A236F433C20A}"/>
              </a:ext>
            </a:extLst>
          </p:cNvPr>
          <p:cNvSpPr>
            <a:spLocks noGrp="1"/>
          </p:cNvSpPr>
          <p:nvPr>
            <p:ph type="body" sz="quarter" idx="14"/>
          </p:nvPr>
        </p:nvSpPr>
        <p:spPr/>
        <p:txBody>
          <a:bodyPr/>
          <a:lstStyle/>
          <a:p>
            <a:endParaRPr lang="en-US" dirty="0"/>
          </a:p>
        </p:txBody>
      </p:sp>
      <p:sp>
        <p:nvSpPr>
          <p:cNvPr id="4" name="TextBox 3">
            <a:extLst>
              <a:ext uri="{FF2B5EF4-FFF2-40B4-BE49-F238E27FC236}">
                <a16:creationId xmlns:a16="http://schemas.microsoft.com/office/drawing/2014/main" id="{47CAAF08-31FD-DE4C-50D3-9D5DA4CE5126}"/>
              </a:ext>
            </a:extLst>
          </p:cNvPr>
          <p:cNvSpPr txBox="1"/>
          <p:nvPr/>
        </p:nvSpPr>
        <p:spPr>
          <a:xfrm>
            <a:off x="305553" y="1280860"/>
            <a:ext cx="11528484" cy="5909310"/>
          </a:xfrm>
          <a:prstGeom prst="rect">
            <a:avLst/>
          </a:prstGeom>
          <a:noFill/>
        </p:spPr>
        <p:txBody>
          <a:bodyPr wrap="square" rtlCol="0">
            <a:spAutoFit/>
          </a:bodyPr>
          <a:lstStyle/>
          <a:p>
            <a:r>
              <a:rPr lang="en-US" sz="2800" dirty="0"/>
              <a:t>Data-driven approaches have been key to implementing successful prevention/intervention efforts, not just for violence:</a:t>
            </a:r>
          </a:p>
          <a:p>
            <a:endParaRPr lang="en-US" sz="2800" dirty="0"/>
          </a:p>
          <a:p>
            <a:pPr marL="457200" indent="-457200">
              <a:buFont typeface="Arial" panose="020B0604020202020204" pitchFamily="34" charset="0"/>
              <a:buChar char="•"/>
            </a:pPr>
            <a:r>
              <a:rPr lang="en-US" sz="2400" dirty="0"/>
              <a:t>City of Houston COVID-19 Response</a:t>
            </a:r>
          </a:p>
          <a:p>
            <a:pPr marL="1676461" lvl="1" indent="-457200">
              <a:buFont typeface="Arial" panose="020B0604020202020204" pitchFamily="34" charset="0"/>
              <a:buChar char="•"/>
            </a:pPr>
            <a:r>
              <a:rPr lang="en-US" sz="2400" dirty="0"/>
              <a:t>Integrated positivity, vaccination, and wastewater data to identify and address geographical hotspots and populations to target efforts.</a:t>
            </a:r>
          </a:p>
          <a:p>
            <a:pPr marL="1676461" lvl="1"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City of Houston, Out-of-Hospital Cardiac Arrest (OHCA)/Bystander CPR</a:t>
            </a:r>
          </a:p>
          <a:p>
            <a:pPr marL="1676461" lvl="1" indent="-457200">
              <a:buFont typeface="Arial" panose="020B0604020202020204" pitchFamily="34" charset="0"/>
              <a:buChar char="•"/>
            </a:pPr>
            <a:r>
              <a:rPr lang="en-US" sz="2400" dirty="0"/>
              <a:t>Identified hotspots of high OHCA, low bystander CPR rates, and high-risk demographics to effectively target culturally appropriate community-based intervention planning</a:t>
            </a:r>
          </a:p>
          <a:p>
            <a:pPr marL="1676461" lvl="1" indent="-457200">
              <a:buFont typeface="Arial" panose="020B0604020202020204" pitchFamily="34" charset="0"/>
              <a:buChar char="•"/>
            </a:pPr>
            <a:endParaRPr lang="en-US" sz="2400" dirty="0"/>
          </a:p>
          <a:p>
            <a:pPr algn="ctr"/>
            <a:r>
              <a:rPr lang="en-US" sz="2800" b="1" dirty="0"/>
              <a:t>This approach provides timely integrated data that can be brought together quickly that can be actionable.</a:t>
            </a:r>
          </a:p>
          <a:p>
            <a:pPr marL="1676461" lvl="1" indent="-457200">
              <a:buFont typeface="Arial" panose="020B0604020202020204" pitchFamily="34" charset="0"/>
              <a:buChar char="•"/>
            </a:pPr>
            <a:endParaRPr lang="en-US" sz="2200" dirty="0"/>
          </a:p>
        </p:txBody>
      </p:sp>
    </p:spTree>
    <p:extLst>
      <p:ext uri="{BB962C8B-B14F-4D97-AF65-F5344CB8AC3E}">
        <p14:creationId xmlns:p14="http://schemas.microsoft.com/office/powerpoint/2010/main" val="262842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13A7CF-4681-5244-B443-A41F7C33BD5F}"/>
              </a:ext>
            </a:extLst>
          </p:cNvPr>
          <p:cNvSpPr/>
          <p:nvPr/>
        </p:nvSpPr>
        <p:spPr>
          <a:xfrm>
            <a:off x="2214856" y="1568948"/>
            <a:ext cx="2180975" cy="323757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5" name="Rectangle 4">
            <a:extLst>
              <a:ext uri="{FF2B5EF4-FFF2-40B4-BE49-F238E27FC236}">
                <a16:creationId xmlns:a16="http://schemas.microsoft.com/office/drawing/2014/main" id="{5E365E99-FAC9-BE47-B5FD-0D00CB5771A8}"/>
              </a:ext>
            </a:extLst>
          </p:cNvPr>
          <p:cNvSpPr/>
          <p:nvPr/>
        </p:nvSpPr>
        <p:spPr>
          <a:xfrm>
            <a:off x="5107225" y="1605242"/>
            <a:ext cx="2291040" cy="319435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sp>
        <p:nvSpPr>
          <p:cNvPr id="6" name="Rectangle 5">
            <a:extLst>
              <a:ext uri="{FF2B5EF4-FFF2-40B4-BE49-F238E27FC236}">
                <a16:creationId xmlns:a16="http://schemas.microsoft.com/office/drawing/2014/main" id="{CCAC31B7-9A92-C248-BF18-3B3D88F46935}"/>
              </a:ext>
            </a:extLst>
          </p:cNvPr>
          <p:cNvSpPr/>
          <p:nvPr/>
        </p:nvSpPr>
        <p:spPr>
          <a:xfrm>
            <a:off x="8009195" y="1629907"/>
            <a:ext cx="2110137" cy="3205373"/>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100" dirty="0"/>
          </a:p>
        </p:txBody>
      </p:sp>
      <p:cxnSp>
        <p:nvCxnSpPr>
          <p:cNvPr id="17" name="Straight Connector 16">
            <a:extLst>
              <a:ext uri="{FF2B5EF4-FFF2-40B4-BE49-F238E27FC236}">
                <a16:creationId xmlns:a16="http://schemas.microsoft.com/office/drawing/2014/main" id="{29E2F039-E9FA-EB4B-914D-9ACADB485615}"/>
              </a:ext>
            </a:extLst>
          </p:cNvPr>
          <p:cNvCxnSpPr>
            <a:cxnSpLocks/>
          </p:cNvCxnSpPr>
          <p:nvPr/>
        </p:nvCxnSpPr>
        <p:spPr>
          <a:xfrm>
            <a:off x="4294755" y="3247810"/>
            <a:ext cx="80281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7A66F70-D7D5-1C48-BAA2-4F74D4AC24B5}"/>
              </a:ext>
            </a:extLst>
          </p:cNvPr>
          <p:cNvCxnSpPr>
            <a:cxnSpLocks/>
            <a:endCxn id="6" idx="1"/>
          </p:cNvCxnSpPr>
          <p:nvPr/>
        </p:nvCxnSpPr>
        <p:spPr>
          <a:xfrm>
            <a:off x="7388105" y="3226573"/>
            <a:ext cx="621090" cy="60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3194880-5F05-3BC1-1E24-FE9812814C09}"/>
              </a:ext>
            </a:extLst>
          </p:cNvPr>
          <p:cNvSpPr>
            <a:spLocks noGrp="1"/>
          </p:cNvSpPr>
          <p:nvPr>
            <p:ph type="title"/>
          </p:nvPr>
        </p:nvSpPr>
        <p:spPr>
          <a:xfrm>
            <a:off x="-532775" y="-67077"/>
            <a:ext cx="11632366" cy="1478570"/>
          </a:xfrm>
        </p:spPr>
        <p:txBody>
          <a:bodyPr>
            <a:normAutofit/>
          </a:bodyPr>
          <a:lstStyle/>
          <a:p>
            <a:pPr algn="ctr"/>
            <a:r>
              <a:rPr lang="en-US" sz="2800" b="1" dirty="0">
                <a:solidFill>
                  <a:srgbClr val="FFFF00"/>
                </a:solidFill>
              </a:rPr>
              <a:t>Data Collected Retroactively (2018-2020)</a:t>
            </a:r>
          </a:p>
        </p:txBody>
      </p:sp>
      <p:sp>
        <p:nvSpPr>
          <p:cNvPr id="12" name="TextBox 11">
            <a:extLst>
              <a:ext uri="{FF2B5EF4-FFF2-40B4-BE49-F238E27FC236}">
                <a16:creationId xmlns:a16="http://schemas.microsoft.com/office/drawing/2014/main" id="{6BB25D2A-511F-D355-161C-840382E6FBB0}"/>
              </a:ext>
            </a:extLst>
          </p:cNvPr>
          <p:cNvSpPr txBox="1"/>
          <p:nvPr/>
        </p:nvSpPr>
        <p:spPr>
          <a:xfrm>
            <a:off x="2301832" y="3018731"/>
            <a:ext cx="2070164" cy="1600438"/>
          </a:xfrm>
          <a:prstGeom prst="rect">
            <a:avLst/>
          </a:prstGeom>
          <a:noFill/>
        </p:spPr>
        <p:txBody>
          <a:bodyPr wrap="square" rtlCol="0">
            <a:spAutoFit/>
          </a:bodyPr>
          <a:lstStyle/>
          <a:p>
            <a:r>
              <a:rPr lang="en-US" sz="1400" dirty="0"/>
              <a:t>Non-fatal injuries</a:t>
            </a:r>
          </a:p>
          <a:p>
            <a:r>
              <a:rPr lang="en-US" sz="1400" dirty="0"/>
              <a:t>Fatal injuries</a:t>
            </a:r>
          </a:p>
          <a:p>
            <a:r>
              <a:rPr lang="en-US" sz="1400" dirty="0"/>
              <a:t>Residence and shooting locations</a:t>
            </a:r>
          </a:p>
          <a:p>
            <a:r>
              <a:rPr lang="en-US" sz="1400" dirty="0"/>
              <a:t>Shooting intent</a:t>
            </a:r>
          </a:p>
          <a:p>
            <a:r>
              <a:rPr lang="en-US" sz="1400" dirty="0"/>
              <a:t>Social correlates</a:t>
            </a:r>
          </a:p>
          <a:p>
            <a:endParaRPr lang="en-US" sz="1400" dirty="0"/>
          </a:p>
        </p:txBody>
      </p:sp>
      <p:sp>
        <p:nvSpPr>
          <p:cNvPr id="16" name="TextBox 15">
            <a:extLst>
              <a:ext uri="{FF2B5EF4-FFF2-40B4-BE49-F238E27FC236}">
                <a16:creationId xmlns:a16="http://schemas.microsoft.com/office/drawing/2014/main" id="{BA53CE9E-22D7-1B81-C769-D414CE31775A}"/>
              </a:ext>
            </a:extLst>
          </p:cNvPr>
          <p:cNvSpPr txBox="1"/>
          <p:nvPr/>
        </p:nvSpPr>
        <p:spPr>
          <a:xfrm>
            <a:off x="1948956" y="2344301"/>
            <a:ext cx="2679980" cy="707886"/>
          </a:xfrm>
          <a:prstGeom prst="rect">
            <a:avLst/>
          </a:prstGeom>
          <a:noFill/>
        </p:spPr>
        <p:txBody>
          <a:bodyPr wrap="square" rtlCol="0">
            <a:spAutoFit/>
          </a:bodyPr>
          <a:lstStyle/>
          <a:p>
            <a:pPr algn="ctr"/>
            <a:r>
              <a:rPr lang="en-US" sz="2000" b="1" dirty="0"/>
              <a:t>LEVEL I TRAUMA CENTERS</a:t>
            </a:r>
          </a:p>
        </p:txBody>
      </p:sp>
      <p:sp>
        <p:nvSpPr>
          <p:cNvPr id="23" name="TextBox 22">
            <a:extLst>
              <a:ext uri="{FF2B5EF4-FFF2-40B4-BE49-F238E27FC236}">
                <a16:creationId xmlns:a16="http://schemas.microsoft.com/office/drawing/2014/main" id="{AE0F2D52-97CA-6405-C981-3B1C0ABECA56}"/>
              </a:ext>
            </a:extLst>
          </p:cNvPr>
          <p:cNvSpPr txBox="1"/>
          <p:nvPr/>
        </p:nvSpPr>
        <p:spPr>
          <a:xfrm>
            <a:off x="4958087" y="2529731"/>
            <a:ext cx="2566627" cy="707886"/>
          </a:xfrm>
          <a:prstGeom prst="rect">
            <a:avLst/>
          </a:prstGeom>
          <a:noFill/>
        </p:spPr>
        <p:txBody>
          <a:bodyPr wrap="square" rtlCol="0">
            <a:spAutoFit/>
          </a:bodyPr>
          <a:lstStyle/>
          <a:p>
            <a:pPr algn="ctr"/>
            <a:r>
              <a:rPr lang="en-US" sz="2000" b="1" dirty="0"/>
              <a:t>MEDICAL EXAMINER RECORDS</a:t>
            </a:r>
          </a:p>
        </p:txBody>
      </p:sp>
      <p:sp>
        <p:nvSpPr>
          <p:cNvPr id="24" name="TextBox 23">
            <a:extLst>
              <a:ext uri="{FF2B5EF4-FFF2-40B4-BE49-F238E27FC236}">
                <a16:creationId xmlns:a16="http://schemas.microsoft.com/office/drawing/2014/main" id="{685B150A-A130-C5C1-5230-CF61E44F0656}"/>
              </a:ext>
            </a:extLst>
          </p:cNvPr>
          <p:cNvSpPr txBox="1"/>
          <p:nvPr/>
        </p:nvSpPr>
        <p:spPr>
          <a:xfrm>
            <a:off x="5340771" y="3409570"/>
            <a:ext cx="2073403" cy="1384995"/>
          </a:xfrm>
          <a:prstGeom prst="rect">
            <a:avLst/>
          </a:prstGeom>
          <a:noFill/>
        </p:spPr>
        <p:txBody>
          <a:bodyPr wrap="square" rtlCol="0">
            <a:spAutoFit/>
          </a:bodyPr>
          <a:lstStyle/>
          <a:p>
            <a:r>
              <a:rPr lang="en-US" sz="1400" dirty="0"/>
              <a:t>Fatal injuries</a:t>
            </a:r>
          </a:p>
          <a:p>
            <a:r>
              <a:rPr lang="en-US" sz="1400" dirty="0"/>
              <a:t>Residence and shooting locations</a:t>
            </a:r>
          </a:p>
          <a:p>
            <a:r>
              <a:rPr lang="en-US" sz="1400" dirty="0"/>
              <a:t>Shooting intent</a:t>
            </a:r>
          </a:p>
          <a:p>
            <a:r>
              <a:rPr lang="en-US" sz="1400" dirty="0"/>
              <a:t>Social correlates</a:t>
            </a:r>
          </a:p>
          <a:p>
            <a:endParaRPr lang="en-US" sz="1400" dirty="0"/>
          </a:p>
        </p:txBody>
      </p:sp>
      <p:sp>
        <p:nvSpPr>
          <p:cNvPr id="27" name="TextBox 26">
            <a:extLst>
              <a:ext uri="{FF2B5EF4-FFF2-40B4-BE49-F238E27FC236}">
                <a16:creationId xmlns:a16="http://schemas.microsoft.com/office/drawing/2014/main" id="{67AD56A0-DA89-8B60-3603-504C67740513}"/>
              </a:ext>
            </a:extLst>
          </p:cNvPr>
          <p:cNvSpPr txBox="1"/>
          <p:nvPr/>
        </p:nvSpPr>
        <p:spPr>
          <a:xfrm>
            <a:off x="8109659" y="2553023"/>
            <a:ext cx="2023738" cy="400110"/>
          </a:xfrm>
          <a:prstGeom prst="rect">
            <a:avLst/>
          </a:prstGeom>
          <a:noFill/>
        </p:spPr>
        <p:txBody>
          <a:bodyPr wrap="square" rtlCol="0">
            <a:spAutoFit/>
          </a:bodyPr>
          <a:lstStyle/>
          <a:p>
            <a:pPr algn="ctr"/>
            <a:r>
              <a:rPr lang="en-US" sz="2000" b="1" dirty="0"/>
              <a:t>POLICE RECORDS</a:t>
            </a:r>
          </a:p>
        </p:txBody>
      </p:sp>
      <p:sp>
        <p:nvSpPr>
          <p:cNvPr id="28" name="TextBox 27">
            <a:extLst>
              <a:ext uri="{FF2B5EF4-FFF2-40B4-BE49-F238E27FC236}">
                <a16:creationId xmlns:a16="http://schemas.microsoft.com/office/drawing/2014/main" id="{EC0D8CBA-73FF-5B23-CAFA-52D2B10CEB90}"/>
              </a:ext>
            </a:extLst>
          </p:cNvPr>
          <p:cNvSpPr txBox="1"/>
          <p:nvPr/>
        </p:nvSpPr>
        <p:spPr>
          <a:xfrm>
            <a:off x="8176863" y="3147960"/>
            <a:ext cx="1834675" cy="738664"/>
          </a:xfrm>
          <a:prstGeom prst="rect">
            <a:avLst/>
          </a:prstGeom>
          <a:noFill/>
        </p:spPr>
        <p:txBody>
          <a:bodyPr wrap="square" rtlCol="0">
            <a:spAutoFit/>
          </a:bodyPr>
          <a:lstStyle/>
          <a:p>
            <a:r>
              <a:rPr lang="en-US" sz="1400" dirty="0"/>
              <a:t>All crimes involving guns </a:t>
            </a:r>
          </a:p>
          <a:p>
            <a:r>
              <a:rPr lang="en-US" sz="1400" dirty="0"/>
              <a:t>Shooting locations </a:t>
            </a:r>
          </a:p>
        </p:txBody>
      </p:sp>
      <p:sp>
        <p:nvSpPr>
          <p:cNvPr id="43" name="Right Arrow 42">
            <a:extLst>
              <a:ext uri="{FF2B5EF4-FFF2-40B4-BE49-F238E27FC236}">
                <a16:creationId xmlns:a16="http://schemas.microsoft.com/office/drawing/2014/main" id="{959219C6-725D-8856-0067-F444F4642EC4}"/>
              </a:ext>
            </a:extLst>
          </p:cNvPr>
          <p:cNvSpPr/>
          <p:nvPr/>
        </p:nvSpPr>
        <p:spPr>
          <a:xfrm rot="1753519">
            <a:off x="3271634" y="4841022"/>
            <a:ext cx="1078108" cy="469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 Arrow 43">
            <a:extLst>
              <a:ext uri="{FF2B5EF4-FFF2-40B4-BE49-F238E27FC236}">
                <a16:creationId xmlns:a16="http://schemas.microsoft.com/office/drawing/2014/main" id="{E526C301-AEF4-501C-DFB1-DEF7F2AA5A2E}"/>
              </a:ext>
            </a:extLst>
          </p:cNvPr>
          <p:cNvSpPr/>
          <p:nvPr/>
        </p:nvSpPr>
        <p:spPr>
          <a:xfrm rot="16200000">
            <a:off x="5898537" y="4887087"/>
            <a:ext cx="708412" cy="4792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 Arrow 44">
            <a:extLst>
              <a:ext uri="{FF2B5EF4-FFF2-40B4-BE49-F238E27FC236}">
                <a16:creationId xmlns:a16="http://schemas.microsoft.com/office/drawing/2014/main" id="{68BA85CD-DF5F-1D31-6180-98673526148D}"/>
              </a:ext>
            </a:extLst>
          </p:cNvPr>
          <p:cNvSpPr/>
          <p:nvPr/>
        </p:nvSpPr>
        <p:spPr>
          <a:xfrm rot="20012800">
            <a:off x="8294406" y="4841125"/>
            <a:ext cx="1039329" cy="452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9D47F1C-A90A-4FB1-1A32-E1A640749AE6}"/>
              </a:ext>
            </a:extLst>
          </p:cNvPr>
          <p:cNvSpPr/>
          <p:nvPr/>
        </p:nvSpPr>
        <p:spPr>
          <a:xfrm>
            <a:off x="3353101" y="5522837"/>
            <a:ext cx="5798630" cy="11786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0091339-DCD1-E5DF-5D45-0D8CC14605E2}"/>
              </a:ext>
            </a:extLst>
          </p:cNvPr>
          <p:cNvSpPr txBox="1"/>
          <p:nvPr/>
        </p:nvSpPr>
        <p:spPr>
          <a:xfrm>
            <a:off x="3847473" y="5540344"/>
            <a:ext cx="4810539" cy="707886"/>
          </a:xfrm>
          <a:prstGeom prst="rect">
            <a:avLst/>
          </a:prstGeom>
          <a:noFill/>
        </p:spPr>
        <p:txBody>
          <a:bodyPr wrap="square" rtlCol="0">
            <a:spAutoFit/>
          </a:bodyPr>
          <a:lstStyle/>
          <a:p>
            <a:pPr algn="ctr"/>
            <a:r>
              <a:rPr lang="en-US" sz="2000" b="1" dirty="0"/>
              <a:t>GEOSPATIAL ANALYSIS USING CENSUS BUREAU AND PLANNING AGENCY (H-GAC) </a:t>
            </a:r>
          </a:p>
        </p:txBody>
      </p:sp>
      <p:sp>
        <p:nvSpPr>
          <p:cNvPr id="47" name="TextBox 46">
            <a:extLst>
              <a:ext uri="{FF2B5EF4-FFF2-40B4-BE49-F238E27FC236}">
                <a16:creationId xmlns:a16="http://schemas.microsoft.com/office/drawing/2014/main" id="{83B99C0F-54F8-BB6A-E5C8-DF9DEF742375}"/>
              </a:ext>
            </a:extLst>
          </p:cNvPr>
          <p:cNvSpPr txBox="1"/>
          <p:nvPr/>
        </p:nvSpPr>
        <p:spPr>
          <a:xfrm>
            <a:off x="4013738" y="6273779"/>
            <a:ext cx="4810538" cy="400110"/>
          </a:xfrm>
          <a:prstGeom prst="rect">
            <a:avLst/>
          </a:prstGeom>
          <a:noFill/>
        </p:spPr>
        <p:txBody>
          <a:bodyPr wrap="square" rtlCol="0">
            <a:spAutoFit/>
          </a:bodyPr>
          <a:lstStyle/>
          <a:p>
            <a:r>
              <a:rPr lang="en-US" sz="2000" dirty="0"/>
              <a:t>Neighborhood-level risk factors, hot spots</a:t>
            </a:r>
          </a:p>
        </p:txBody>
      </p:sp>
      <p:pic>
        <p:nvPicPr>
          <p:cNvPr id="25" name="Picture 2" descr="Trauma Centers in East TN | Ballad Health">
            <a:extLst>
              <a:ext uri="{FF2B5EF4-FFF2-40B4-BE49-F238E27FC236}">
                <a16:creationId xmlns:a16="http://schemas.microsoft.com/office/drawing/2014/main" id="{18A17C4D-6C2B-2460-3BF0-9DC544C221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90212" y="1689096"/>
            <a:ext cx="2025056" cy="6494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Police Records | Riley County Police Department">
            <a:extLst>
              <a:ext uri="{FF2B5EF4-FFF2-40B4-BE49-F238E27FC236}">
                <a16:creationId xmlns:a16="http://schemas.microsoft.com/office/drawing/2014/main" id="{C2F91EF1-C679-F107-3B48-7A6B02A97A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1439" y="1705066"/>
            <a:ext cx="1100584" cy="8254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aylor College of Medicine - Wikipedia">
            <a:extLst>
              <a:ext uri="{FF2B5EF4-FFF2-40B4-BE49-F238E27FC236}">
                <a16:creationId xmlns:a16="http://schemas.microsoft.com/office/drawing/2014/main" id="{1AF5E0E9-733E-AEFF-0A32-4C4FD9EA689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501" y="2013226"/>
            <a:ext cx="1223401" cy="12234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gos - Visual Identity - UTHealth Houston Brand Standards - UTHealth">
            <a:extLst>
              <a:ext uri="{FF2B5EF4-FFF2-40B4-BE49-F238E27FC236}">
                <a16:creationId xmlns:a16="http://schemas.microsoft.com/office/drawing/2014/main" id="{85458C9C-1E12-3683-B4DB-B8BE82E9E34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06" y="3423488"/>
            <a:ext cx="1857245" cy="8187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pdcareer.com">
            <a:extLst>
              <a:ext uri="{FF2B5EF4-FFF2-40B4-BE49-F238E27FC236}">
                <a16:creationId xmlns:a16="http://schemas.microsoft.com/office/drawing/2014/main" id="{5C805A23-3ABA-D1CD-E263-C72A51ADF55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48073" y="2013226"/>
            <a:ext cx="1324995" cy="132499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CSO Helpful Tips and Tricks - Fall Creek">
            <a:extLst>
              <a:ext uri="{FF2B5EF4-FFF2-40B4-BE49-F238E27FC236}">
                <a16:creationId xmlns:a16="http://schemas.microsoft.com/office/drawing/2014/main" id="{9C173A64-C0CD-DEB5-4DCA-8E73DCF391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87000" y="3534343"/>
            <a:ext cx="1625183" cy="7078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80" name="Picture 12" descr="History">
            <a:extLst>
              <a:ext uri="{FF2B5EF4-FFF2-40B4-BE49-F238E27FC236}">
                <a16:creationId xmlns:a16="http://schemas.microsoft.com/office/drawing/2014/main" id="{D001EB33-225B-2EF1-4E8F-6C4701387B4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40330" y="1689095"/>
            <a:ext cx="1783253" cy="7883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635AE0-E6AF-A1B1-D781-902C7BF6439D}"/>
              </a:ext>
            </a:extLst>
          </p:cNvPr>
          <p:cNvSpPr/>
          <p:nvPr/>
        </p:nvSpPr>
        <p:spPr>
          <a:xfrm>
            <a:off x="10751127" y="5501703"/>
            <a:ext cx="1593273" cy="18412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1408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7890614-8FB1-83AE-2460-CF82E907FB42}"/>
              </a:ext>
            </a:extLst>
          </p:cNvPr>
          <p:cNvGraphicFramePr>
            <a:graphicFrameLocks/>
          </p:cNvGraphicFramePr>
          <p:nvPr>
            <p:extLst>
              <p:ext uri="{D42A27DB-BD31-4B8C-83A1-F6EECF244321}">
                <p14:modId xmlns:p14="http://schemas.microsoft.com/office/powerpoint/2010/main" val="660026976"/>
              </p:ext>
            </p:extLst>
          </p:nvPr>
        </p:nvGraphicFramePr>
        <p:xfrm>
          <a:off x="386302" y="166255"/>
          <a:ext cx="5709698" cy="6239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6D3140F-2146-DF20-E808-5558581FE6BE}"/>
              </a:ext>
            </a:extLst>
          </p:cNvPr>
          <p:cNvSpPr txBox="1"/>
          <p:nvPr/>
        </p:nvSpPr>
        <p:spPr>
          <a:xfrm>
            <a:off x="-3745" y="4238084"/>
            <a:ext cx="475012" cy="276999"/>
          </a:xfrm>
          <a:prstGeom prst="rect">
            <a:avLst/>
          </a:prstGeom>
          <a:noFill/>
        </p:spPr>
        <p:txBody>
          <a:bodyPr wrap="square" rtlCol="0">
            <a:spAutoFit/>
          </a:bodyPr>
          <a:lstStyle/>
          <a:p>
            <a:r>
              <a:rPr lang="en-US" sz="1200" dirty="0"/>
              <a:t>100</a:t>
            </a:r>
          </a:p>
        </p:txBody>
      </p:sp>
      <p:sp>
        <p:nvSpPr>
          <p:cNvPr id="6" name="TextBox 5">
            <a:extLst>
              <a:ext uri="{FF2B5EF4-FFF2-40B4-BE49-F238E27FC236}">
                <a16:creationId xmlns:a16="http://schemas.microsoft.com/office/drawing/2014/main" id="{C1F0D0E3-3565-313A-AC82-9C500B82FCCD}"/>
              </a:ext>
            </a:extLst>
          </p:cNvPr>
          <p:cNvSpPr txBox="1"/>
          <p:nvPr/>
        </p:nvSpPr>
        <p:spPr>
          <a:xfrm>
            <a:off x="-3745" y="3134035"/>
            <a:ext cx="475012" cy="276999"/>
          </a:xfrm>
          <a:prstGeom prst="rect">
            <a:avLst/>
          </a:prstGeom>
          <a:noFill/>
        </p:spPr>
        <p:txBody>
          <a:bodyPr wrap="square" rtlCol="0">
            <a:spAutoFit/>
          </a:bodyPr>
          <a:lstStyle/>
          <a:p>
            <a:r>
              <a:rPr lang="en-US" sz="1200" dirty="0"/>
              <a:t>150</a:t>
            </a:r>
          </a:p>
        </p:txBody>
      </p:sp>
      <p:sp>
        <p:nvSpPr>
          <p:cNvPr id="7" name="TextBox 6">
            <a:extLst>
              <a:ext uri="{FF2B5EF4-FFF2-40B4-BE49-F238E27FC236}">
                <a16:creationId xmlns:a16="http://schemas.microsoft.com/office/drawing/2014/main" id="{AA64B12A-DA80-58C2-8157-B07CBE6B7D59}"/>
              </a:ext>
            </a:extLst>
          </p:cNvPr>
          <p:cNvSpPr txBox="1"/>
          <p:nvPr/>
        </p:nvSpPr>
        <p:spPr>
          <a:xfrm>
            <a:off x="1" y="2137559"/>
            <a:ext cx="475012" cy="276999"/>
          </a:xfrm>
          <a:prstGeom prst="rect">
            <a:avLst/>
          </a:prstGeom>
          <a:noFill/>
        </p:spPr>
        <p:txBody>
          <a:bodyPr wrap="square" rtlCol="0">
            <a:spAutoFit/>
          </a:bodyPr>
          <a:lstStyle/>
          <a:p>
            <a:r>
              <a:rPr lang="en-US" sz="1200" dirty="0"/>
              <a:t>200</a:t>
            </a:r>
          </a:p>
        </p:txBody>
      </p:sp>
      <p:cxnSp>
        <p:nvCxnSpPr>
          <p:cNvPr id="12" name="Straight Arrow Connector 11">
            <a:extLst>
              <a:ext uri="{FF2B5EF4-FFF2-40B4-BE49-F238E27FC236}">
                <a16:creationId xmlns:a16="http://schemas.microsoft.com/office/drawing/2014/main" id="{4F3E51DB-4380-D8C3-7038-850A2D4E224A}"/>
              </a:ext>
            </a:extLst>
          </p:cNvPr>
          <p:cNvCxnSpPr>
            <a:cxnSpLocks/>
          </p:cNvCxnSpPr>
          <p:nvPr/>
        </p:nvCxnSpPr>
        <p:spPr>
          <a:xfrm flipV="1">
            <a:off x="1095051" y="2276057"/>
            <a:ext cx="3023905" cy="101444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4D4BE2-3B32-3F0A-AF89-7CB6A57666FA}"/>
              </a:ext>
            </a:extLst>
          </p:cNvPr>
          <p:cNvSpPr txBox="1"/>
          <p:nvPr/>
        </p:nvSpPr>
        <p:spPr>
          <a:xfrm>
            <a:off x="1429554" y="2137559"/>
            <a:ext cx="1571541" cy="400110"/>
          </a:xfrm>
          <a:prstGeom prst="rect">
            <a:avLst/>
          </a:prstGeom>
          <a:noFill/>
        </p:spPr>
        <p:txBody>
          <a:bodyPr wrap="square" rtlCol="0">
            <a:spAutoFit/>
          </a:bodyPr>
          <a:lstStyle/>
          <a:p>
            <a:r>
              <a:rPr lang="en-US" sz="2000" dirty="0">
                <a:solidFill>
                  <a:srgbClr val="FF0000"/>
                </a:solidFill>
              </a:rPr>
              <a:t>76% increase</a:t>
            </a:r>
          </a:p>
        </p:txBody>
      </p:sp>
      <p:graphicFrame>
        <p:nvGraphicFramePr>
          <p:cNvPr id="16" name="Chart 15">
            <a:extLst>
              <a:ext uri="{FF2B5EF4-FFF2-40B4-BE49-F238E27FC236}">
                <a16:creationId xmlns:a16="http://schemas.microsoft.com/office/drawing/2014/main" id="{1F55BD6E-4936-EED3-ACAA-5EB98B798A22}"/>
              </a:ext>
            </a:extLst>
          </p:cNvPr>
          <p:cNvGraphicFramePr>
            <a:graphicFrameLocks/>
          </p:cNvGraphicFramePr>
          <p:nvPr>
            <p:extLst>
              <p:ext uri="{D42A27DB-BD31-4B8C-83A1-F6EECF244321}">
                <p14:modId xmlns:p14="http://schemas.microsoft.com/office/powerpoint/2010/main" val="4251092471"/>
              </p:ext>
            </p:extLst>
          </p:nvPr>
        </p:nvGraphicFramePr>
        <p:xfrm>
          <a:off x="6096000" y="166256"/>
          <a:ext cx="5933704" cy="6239616"/>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01647010-8352-8A48-1DA3-4F6E4DD80592}"/>
              </a:ext>
            </a:extLst>
          </p:cNvPr>
          <p:cNvSpPr txBox="1"/>
          <p:nvPr/>
        </p:nvSpPr>
        <p:spPr>
          <a:xfrm>
            <a:off x="7384428" y="1593272"/>
            <a:ext cx="1571541" cy="400110"/>
          </a:xfrm>
          <a:prstGeom prst="rect">
            <a:avLst/>
          </a:prstGeom>
          <a:noFill/>
        </p:spPr>
        <p:txBody>
          <a:bodyPr wrap="square" rtlCol="0">
            <a:spAutoFit/>
          </a:bodyPr>
          <a:lstStyle/>
          <a:p>
            <a:r>
              <a:rPr lang="en-US" sz="2000" dirty="0">
                <a:solidFill>
                  <a:srgbClr val="FF0000"/>
                </a:solidFill>
              </a:rPr>
              <a:t>67% increase</a:t>
            </a:r>
          </a:p>
        </p:txBody>
      </p:sp>
      <p:sp>
        <p:nvSpPr>
          <p:cNvPr id="19" name="TextBox 18">
            <a:extLst>
              <a:ext uri="{FF2B5EF4-FFF2-40B4-BE49-F238E27FC236}">
                <a16:creationId xmlns:a16="http://schemas.microsoft.com/office/drawing/2014/main" id="{0CF05479-C00D-1BC0-FB61-C490E1591C09}"/>
              </a:ext>
            </a:extLst>
          </p:cNvPr>
          <p:cNvSpPr txBox="1"/>
          <p:nvPr/>
        </p:nvSpPr>
        <p:spPr>
          <a:xfrm>
            <a:off x="6761495" y="166255"/>
            <a:ext cx="4602714" cy="1200329"/>
          </a:xfrm>
          <a:prstGeom prst="rect">
            <a:avLst/>
          </a:prstGeom>
          <a:noFill/>
        </p:spPr>
        <p:txBody>
          <a:bodyPr wrap="square" rtlCol="0">
            <a:spAutoFit/>
          </a:bodyPr>
          <a:lstStyle/>
          <a:p>
            <a:pPr algn="ctr"/>
            <a:r>
              <a:rPr lang="en-US" sz="2400" b="1" dirty="0"/>
              <a:t>ADULT FIREARM INJURIES AND DEATHS IN HARRIS COUNTY </a:t>
            </a:r>
          </a:p>
          <a:p>
            <a:pPr algn="ctr"/>
            <a:r>
              <a:rPr lang="en-US" sz="2400" b="1" dirty="0"/>
              <a:t>N=4,737</a:t>
            </a:r>
          </a:p>
        </p:txBody>
      </p:sp>
      <p:sp>
        <p:nvSpPr>
          <p:cNvPr id="2" name="Rectangle 1">
            <a:extLst>
              <a:ext uri="{FF2B5EF4-FFF2-40B4-BE49-F238E27FC236}">
                <a16:creationId xmlns:a16="http://schemas.microsoft.com/office/drawing/2014/main" id="{1F52971D-6A6C-636E-0998-64BB7EE72A94}"/>
              </a:ext>
            </a:extLst>
          </p:cNvPr>
          <p:cNvSpPr/>
          <p:nvPr/>
        </p:nvSpPr>
        <p:spPr>
          <a:xfrm>
            <a:off x="826889" y="3839842"/>
            <a:ext cx="1011382" cy="2092036"/>
          </a:xfrm>
          <a:prstGeom prst="rect">
            <a:avLst/>
          </a:prstGeom>
          <a:solidFill>
            <a:srgbClr val="52B3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DD9A9-B8D1-8461-1733-18C6F1D590A1}"/>
              </a:ext>
            </a:extLst>
          </p:cNvPr>
          <p:cNvSpPr/>
          <p:nvPr/>
        </p:nvSpPr>
        <p:spPr>
          <a:xfrm>
            <a:off x="2663762" y="3020291"/>
            <a:ext cx="1011382" cy="2910088"/>
          </a:xfrm>
          <a:prstGeom prst="rect">
            <a:avLst/>
          </a:prstGeom>
          <a:solidFill>
            <a:srgbClr val="52B3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15C27E-BABF-193D-8E0A-8D61F3D03221}"/>
              </a:ext>
            </a:extLst>
          </p:cNvPr>
          <p:cNvSpPr/>
          <p:nvPr/>
        </p:nvSpPr>
        <p:spPr>
          <a:xfrm>
            <a:off x="4447309" y="2036619"/>
            <a:ext cx="1115742" cy="3895260"/>
          </a:xfrm>
          <a:prstGeom prst="rect">
            <a:avLst/>
          </a:prstGeom>
          <a:solidFill>
            <a:srgbClr val="52B3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75AC47-47EC-B3A4-A1AC-2DC697975255}"/>
              </a:ext>
            </a:extLst>
          </p:cNvPr>
          <p:cNvSpPr/>
          <p:nvPr/>
        </p:nvSpPr>
        <p:spPr>
          <a:xfrm>
            <a:off x="7026183" y="3134035"/>
            <a:ext cx="898618" cy="251862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A5FE8-6298-4E7B-2E2E-62F6B8E9F0A1}"/>
              </a:ext>
            </a:extLst>
          </p:cNvPr>
          <p:cNvSpPr/>
          <p:nvPr/>
        </p:nvSpPr>
        <p:spPr>
          <a:xfrm>
            <a:off x="8854984" y="3020291"/>
            <a:ext cx="898618" cy="261560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1B0A82-2040-FDF1-800C-166FEC6F3863}"/>
              </a:ext>
            </a:extLst>
          </p:cNvPr>
          <p:cNvSpPr/>
          <p:nvPr/>
        </p:nvSpPr>
        <p:spPr>
          <a:xfrm>
            <a:off x="10559970" y="1737449"/>
            <a:ext cx="898618" cy="389844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F523B5-5A3B-EA13-1326-63CA870DF805}"/>
              </a:ext>
            </a:extLst>
          </p:cNvPr>
          <p:cNvSpPr txBox="1"/>
          <p:nvPr/>
        </p:nvSpPr>
        <p:spPr>
          <a:xfrm>
            <a:off x="386303" y="6309394"/>
            <a:ext cx="11805698" cy="646331"/>
          </a:xfrm>
          <a:prstGeom prst="rect">
            <a:avLst/>
          </a:prstGeom>
          <a:noFill/>
        </p:spPr>
        <p:txBody>
          <a:bodyPr wrap="square" rtlCol="0">
            <a:spAutoFit/>
          </a:bodyPr>
          <a:lstStyle/>
          <a:p>
            <a:r>
              <a:rPr lang="en-US" sz="3600" dirty="0">
                <a:solidFill>
                  <a:srgbClr val="FF0000"/>
                </a:solidFill>
              </a:rPr>
              <a:t>DATA FROM ALL LEVEL 1 TRAUMA CENTERS AND ME OFFICE </a:t>
            </a:r>
          </a:p>
        </p:txBody>
      </p:sp>
    </p:spTree>
    <p:extLst>
      <p:ext uri="{BB962C8B-B14F-4D97-AF65-F5344CB8AC3E}">
        <p14:creationId xmlns:p14="http://schemas.microsoft.com/office/powerpoint/2010/main" val="77063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map of a city&#10;&#10;Description automatically generated with low confidence">
            <a:extLst>
              <a:ext uri="{FF2B5EF4-FFF2-40B4-BE49-F238E27FC236}">
                <a16:creationId xmlns:a16="http://schemas.microsoft.com/office/drawing/2014/main" id="{465F9FDF-6417-D98E-0DEE-91AA11B98917}"/>
              </a:ext>
            </a:extLst>
          </p:cNvPr>
          <p:cNvPicPr>
            <a:picLocks noGrp="1" noChangeAspect="1"/>
          </p:cNvPicPr>
          <p:nvPr>
            <p:ph idx="1"/>
          </p:nvPr>
        </p:nvPicPr>
        <p:blipFill>
          <a:blip r:embed="rId3"/>
          <a:stretch>
            <a:fillRect/>
          </a:stretch>
        </p:blipFill>
        <p:spPr>
          <a:xfrm>
            <a:off x="2717957" y="0"/>
            <a:ext cx="9388751" cy="7155303"/>
          </a:xfrm>
        </p:spPr>
      </p:pic>
      <p:sp>
        <p:nvSpPr>
          <p:cNvPr id="6" name="TextBox 5">
            <a:extLst>
              <a:ext uri="{FF2B5EF4-FFF2-40B4-BE49-F238E27FC236}">
                <a16:creationId xmlns:a16="http://schemas.microsoft.com/office/drawing/2014/main" id="{8A23FB6F-573D-A170-65AA-D0ACB3147D99}"/>
              </a:ext>
            </a:extLst>
          </p:cNvPr>
          <p:cNvSpPr txBox="1"/>
          <p:nvPr/>
        </p:nvSpPr>
        <p:spPr>
          <a:xfrm>
            <a:off x="481444" y="4284977"/>
            <a:ext cx="2916383" cy="830997"/>
          </a:xfrm>
          <a:prstGeom prst="rect">
            <a:avLst/>
          </a:prstGeom>
          <a:noFill/>
        </p:spPr>
        <p:txBody>
          <a:bodyPr wrap="square" rtlCol="0">
            <a:spAutoFit/>
          </a:bodyPr>
          <a:lstStyle/>
          <a:p>
            <a:r>
              <a:rPr lang="en-US" sz="2400" dirty="0">
                <a:solidFill>
                  <a:srgbClr val="FF0000"/>
                </a:solidFill>
              </a:rPr>
              <a:t>1,800 firearm deaths</a:t>
            </a:r>
          </a:p>
          <a:p>
            <a:r>
              <a:rPr lang="en-US" sz="2400" dirty="0">
                <a:solidFill>
                  <a:srgbClr val="FF0000"/>
                </a:solidFill>
              </a:rPr>
              <a:t>8,600 firearm injuries</a:t>
            </a:r>
          </a:p>
        </p:txBody>
      </p:sp>
      <p:sp>
        <p:nvSpPr>
          <p:cNvPr id="2" name="TextBox 1">
            <a:extLst>
              <a:ext uri="{FF2B5EF4-FFF2-40B4-BE49-F238E27FC236}">
                <a16:creationId xmlns:a16="http://schemas.microsoft.com/office/drawing/2014/main" id="{6D6BC68F-555F-E9FF-B074-2BC5A6774599}"/>
              </a:ext>
            </a:extLst>
          </p:cNvPr>
          <p:cNvSpPr txBox="1"/>
          <p:nvPr/>
        </p:nvSpPr>
        <p:spPr>
          <a:xfrm>
            <a:off x="415636" y="1260764"/>
            <a:ext cx="3048000" cy="1815882"/>
          </a:xfrm>
          <a:prstGeom prst="rect">
            <a:avLst/>
          </a:prstGeom>
          <a:noFill/>
        </p:spPr>
        <p:txBody>
          <a:bodyPr wrap="square" rtlCol="0">
            <a:spAutoFit/>
          </a:bodyPr>
          <a:lstStyle/>
          <a:p>
            <a:r>
              <a:rPr lang="en-US" sz="2800" dirty="0"/>
              <a:t>FIREARM CRIME DATA FROM HPD, HCSO, Baytown PD and Pasadena PD</a:t>
            </a:r>
          </a:p>
        </p:txBody>
      </p:sp>
      <p:sp>
        <p:nvSpPr>
          <p:cNvPr id="3" name="TextBox 2">
            <a:extLst>
              <a:ext uri="{FF2B5EF4-FFF2-40B4-BE49-F238E27FC236}">
                <a16:creationId xmlns:a16="http://schemas.microsoft.com/office/drawing/2014/main" id="{43B2BD43-D78B-6E16-7A4B-13A6F89BCE9A}"/>
              </a:ext>
            </a:extLst>
          </p:cNvPr>
          <p:cNvSpPr txBox="1"/>
          <p:nvPr/>
        </p:nvSpPr>
        <p:spPr>
          <a:xfrm>
            <a:off x="6240656" y="279333"/>
            <a:ext cx="3137096" cy="769441"/>
          </a:xfrm>
          <a:prstGeom prst="rect">
            <a:avLst/>
          </a:prstGeom>
          <a:noFill/>
        </p:spPr>
        <p:txBody>
          <a:bodyPr wrap="square" rtlCol="0">
            <a:spAutoFit/>
          </a:bodyPr>
          <a:lstStyle/>
          <a:p>
            <a:r>
              <a:rPr lang="en-US" sz="4400" dirty="0">
                <a:solidFill>
                  <a:srgbClr val="FF0000"/>
                </a:solidFill>
              </a:rPr>
              <a:t>“HOTSPOTS”</a:t>
            </a:r>
          </a:p>
        </p:txBody>
      </p:sp>
    </p:spTree>
    <p:extLst>
      <p:ext uri="{BB962C8B-B14F-4D97-AF65-F5344CB8AC3E}">
        <p14:creationId xmlns:p14="http://schemas.microsoft.com/office/powerpoint/2010/main" val="97290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a:extLst>
              <a:ext uri="{FF2B5EF4-FFF2-40B4-BE49-F238E27FC236}">
                <a16:creationId xmlns:a16="http://schemas.microsoft.com/office/drawing/2014/main" id="{213E6B5E-6AED-694B-1865-38F1A9A02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301" y="285008"/>
            <a:ext cx="8150259" cy="6112976"/>
          </a:xfrm>
          <a:prstGeom prst="rect">
            <a:avLst/>
          </a:prstGeom>
          <a:ln w="12700">
            <a:solidFill>
              <a:schemeClr val="tx1"/>
            </a:solidFill>
          </a:ln>
        </p:spPr>
      </p:pic>
      <p:sp>
        <p:nvSpPr>
          <p:cNvPr id="5" name="TextBox 4">
            <a:extLst>
              <a:ext uri="{FF2B5EF4-FFF2-40B4-BE49-F238E27FC236}">
                <a16:creationId xmlns:a16="http://schemas.microsoft.com/office/drawing/2014/main" id="{2352649A-7D3E-16AC-85A1-65A7C2C3B390}"/>
              </a:ext>
            </a:extLst>
          </p:cNvPr>
          <p:cNvSpPr txBox="1"/>
          <p:nvPr/>
        </p:nvSpPr>
        <p:spPr>
          <a:xfrm>
            <a:off x="5700156" y="3228945"/>
            <a:ext cx="1472540" cy="400110"/>
          </a:xfrm>
          <a:prstGeom prst="rect">
            <a:avLst/>
          </a:prstGeom>
          <a:noFill/>
        </p:spPr>
        <p:txBody>
          <a:bodyPr wrap="square" rtlCol="0">
            <a:spAutoFit/>
          </a:bodyPr>
          <a:lstStyle/>
          <a:p>
            <a:r>
              <a:rPr lang="en-US" sz="2000" b="1" dirty="0"/>
              <a:t>BYSTANDER</a:t>
            </a:r>
          </a:p>
        </p:txBody>
      </p:sp>
      <p:sp>
        <p:nvSpPr>
          <p:cNvPr id="7" name="TextBox 6">
            <a:extLst>
              <a:ext uri="{FF2B5EF4-FFF2-40B4-BE49-F238E27FC236}">
                <a16:creationId xmlns:a16="http://schemas.microsoft.com/office/drawing/2014/main" id="{7C998F05-BFEA-6B03-A7E5-CC75E3F47E4B}"/>
              </a:ext>
            </a:extLst>
          </p:cNvPr>
          <p:cNvSpPr txBox="1"/>
          <p:nvPr/>
        </p:nvSpPr>
        <p:spPr>
          <a:xfrm>
            <a:off x="8417626" y="3781455"/>
            <a:ext cx="1472540" cy="400110"/>
          </a:xfrm>
          <a:prstGeom prst="rect">
            <a:avLst/>
          </a:prstGeom>
          <a:noFill/>
        </p:spPr>
        <p:txBody>
          <a:bodyPr wrap="square" rtlCol="0">
            <a:spAutoFit/>
          </a:bodyPr>
          <a:lstStyle/>
          <a:p>
            <a:r>
              <a:rPr lang="en-US" sz="2000" b="1" dirty="0"/>
              <a:t>ASSAULT</a:t>
            </a:r>
          </a:p>
        </p:txBody>
      </p:sp>
      <p:sp>
        <p:nvSpPr>
          <p:cNvPr id="8" name="TextBox 7">
            <a:extLst>
              <a:ext uri="{FF2B5EF4-FFF2-40B4-BE49-F238E27FC236}">
                <a16:creationId xmlns:a16="http://schemas.microsoft.com/office/drawing/2014/main" id="{D7C37055-0C4C-756C-4D14-E8F6C86C23AF}"/>
              </a:ext>
            </a:extLst>
          </p:cNvPr>
          <p:cNvSpPr txBox="1"/>
          <p:nvPr/>
        </p:nvSpPr>
        <p:spPr>
          <a:xfrm>
            <a:off x="3567545" y="3781455"/>
            <a:ext cx="1621971" cy="400110"/>
          </a:xfrm>
          <a:prstGeom prst="rect">
            <a:avLst/>
          </a:prstGeom>
          <a:noFill/>
        </p:spPr>
        <p:txBody>
          <a:bodyPr wrap="square" rtlCol="0">
            <a:spAutoFit/>
          </a:bodyPr>
          <a:lstStyle/>
          <a:p>
            <a:r>
              <a:rPr lang="en-US" sz="2000" b="1" dirty="0"/>
              <a:t>ACCIDENTAL</a:t>
            </a:r>
          </a:p>
        </p:txBody>
      </p:sp>
      <p:sp>
        <p:nvSpPr>
          <p:cNvPr id="9" name="TextBox 8">
            <a:extLst>
              <a:ext uri="{FF2B5EF4-FFF2-40B4-BE49-F238E27FC236}">
                <a16:creationId xmlns:a16="http://schemas.microsoft.com/office/drawing/2014/main" id="{EE859E40-ABE6-0DD9-DD0F-EB8B977282CB}"/>
              </a:ext>
            </a:extLst>
          </p:cNvPr>
          <p:cNvSpPr txBox="1"/>
          <p:nvPr/>
        </p:nvSpPr>
        <p:spPr>
          <a:xfrm>
            <a:off x="4779818" y="1697447"/>
            <a:ext cx="1472540" cy="400110"/>
          </a:xfrm>
          <a:prstGeom prst="rect">
            <a:avLst/>
          </a:prstGeom>
          <a:noFill/>
        </p:spPr>
        <p:txBody>
          <a:bodyPr wrap="square" rtlCol="0">
            <a:spAutoFit/>
          </a:bodyPr>
          <a:lstStyle/>
          <a:p>
            <a:r>
              <a:rPr lang="en-US" sz="2000" b="1" dirty="0"/>
              <a:t>SUICIDE</a:t>
            </a:r>
          </a:p>
        </p:txBody>
      </p:sp>
    </p:spTree>
    <p:extLst>
      <p:ext uri="{BB962C8B-B14F-4D97-AF65-F5344CB8AC3E}">
        <p14:creationId xmlns:p14="http://schemas.microsoft.com/office/powerpoint/2010/main" val="2146210775"/>
      </p:ext>
    </p:extLst>
  </p:cSld>
  <p:clrMapOvr>
    <a:masterClrMapping/>
  </p:clrMapOvr>
</p:sld>
</file>

<file path=ppt/theme/theme1.xml><?xml version="1.0" encoding="utf-8"?>
<a:theme xmlns:a="http://schemas.openxmlformats.org/drawingml/2006/main" name="HHD">
  <a:themeElements>
    <a:clrScheme name="HHD">
      <a:dk1>
        <a:sysClr val="windowText" lastClr="000000"/>
      </a:dk1>
      <a:lt1>
        <a:sysClr val="window" lastClr="FFFFFF"/>
      </a:lt1>
      <a:dk2>
        <a:srgbClr val="CECECE"/>
      </a:dk2>
      <a:lt2>
        <a:srgbClr val="F09818"/>
      </a:lt2>
      <a:accent1>
        <a:srgbClr val="154872"/>
      </a:accent1>
      <a:accent2>
        <a:srgbClr val="CECECE"/>
      </a:accent2>
      <a:accent3>
        <a:srgbClr val="154872"/>
      </a:accent3>
      <a:accent4>
        <a:srgbClr val="CECECE"/>
      </a:accent4>
      <a:accent5>
        <a:srgbClr val="154872"/>
      </a:accent5>
      <a:accent6>
        <a:srgbClr val="CECECE"/>
      </a:accent6>
      <a:hlink>
        <a:srgbClr val="169EBE"/>
      </a:hlink>
      <a:folHlink>
        <a:srgbClr val="F098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HD" id="{6E6A3826-413A-4A7F-9F32-C3A459AA989E}" vid="{86A569F1-C1A6-41E8-B221-311AA7471D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HHD ppt Theme</Template>
  <TotalTime>5288</TotalTime>
  <Words>2785</Words>
  <Application>Microsoft Office PowerPoint</Application>
  <PresentationFormat>Widescreen</PresentationFormat>
  <Paragraphs>380</Paragraphs>
  <Slides>28</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Aharoni</vt:lpstr>
      <vt:lpstr>Arial</vt:lpstr>
      <vt:lpstr>Calibri</vt:lpstr>
      <vt:lpstr>Cambria</vt:lpstr>
      <vt:lpstr>Courier New</vt:lpstr>
      <vt:lpstr>Lato Black</vt:lpstr>
      <vt:lpstr>Lato Light</vt:lpstr>
      <vt:lpstr>Lucida Grande</vt:lpstr>
      <vt:lpstr>Myriad Pro</vt:lpstr>
      <vt:lpstr>Raleway ExtraBold</vt:lpstr>
      <vt:lpstr>Raleway Light</vt:lpstr>
      <vt:lpstr>Raleway Medium</vt:lpstr>
      <vt:lpstr>HHD</vt:lpstr>
      <vt:lpstr>Public Safety and Homeland Security Committee:  Firearm Injury Data Integration </vt:lpstr>
      <vt:lpstr>PowerPoint Presentation</vt:lpstr>
      <vt:lpstr>PowerPoint Presentation</vt:lpstr>
      <vt:lpstr>PowerPoint Presentation</vt:lpstr>
      <vt:lpstr>PowerPoint Presentation</vt:lpstr>
      <vt:lpstr>Data Collected Retroactively (2018-2020)</vt:lpstr>
      <vt:lpstr>PowerPoint Presentation</vt:lpstr>
      <vt:lpstr>PowerPoint Presentation</vt:lpstr>
      <vt:lpstr>PowerPoint Presentation</vt:lpstr>
      <vt:lpstr>Vulnerable populations</vt:lpstr>
      <vt:lpstr>Premises for Firearm Crimes in Harris County</vt:lpstr>
      <vt:lpstr>PowerPoint Presentation</vt:lpstr>
      <vt:lpstr>Injury Prevention Intervention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Analyzing, and Visualizing Firearm Injury Surveillance Data to Target Interventions:  Who, What, Where, When, &amp; Why</dc:title>
  <dc:creator>Sheth, Komal - HHD</dc:creator>
  <cp:lastModifiedBy>Ramirez-Menera, Yucari - CNL</cp:lastModifiedBy>
  <cp:revision>34</cp:revision>
  <dcterms:created xsi:type="dcterms:W3CDTF">2023-06-26T21:20:13Z</dcterms:created>
  <dcterms:modified xsi:type="dcterms:W3CDTF">2023-07-19T18:59:36Z</dcterms:modified>
</cp:coreProperties>
</file>