
<file path=[Content_Types].xml><?xml version="1.0" encoding="utf-8"?>
<Types xmlns="http://schemas.openxmlformats.org/package/2006/content-types">
  <Default Extension="jfif"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2" r:id="rId4"/>
  </p:sldMasterIdLst>
  <p:notesMasterIdLst>
    <p:notesMasterId r:id="rId30"/>
  </p:notesMasterIdLst>
  <p:handoutMasterIdLst>
    <p:handoutMasterId r:id="rId31"/>
  </p:handoutMasterIdLst>
  <p:sldIdLst>
    <p:sldId id="2147469234" r:id="rId5"/>
    <p:sldId id="2147469214" r:id="rId6"/>
    <p:sldId id="2147469208" r:id="rId7"/>
    <p:sldId id="2147469213" r:id="rId8"/>
    <p:sldId id="2147469227" r:id="rId9"/>
    <p:sldId id="2147469236" r:id="rId10"/>
    <p:sldId id="2147469212" r:id="rId11"/>
    <p:sldId id="2147469188" r:id="rId12"/>
    <p:sldId id="2147469206" r:id="rId13"/>
    <p:sldId id="2147469205" r:id="rId14"/>
    <p:sldId id="2147469211" r:id="rId15"/>
    <p:sldId id="2147469216" r:id="rId16"/>
    <p:sldId id="263" r:id="rId17"/>
    <p:sldId id="2147469235" r:id="rId18"/>
    <p:sldId id="264" r:id="rId19"/>
    <p:sldId id="266" r:id="rId20"/>
    <p:sldId id="2147469178" r:id="rId21"/>
    <p:sldId id="2147469217" r:id="rId22"/>
    <p:sldId id="2147469229" r:id="rId23"/>
    <p:sldId id="2147469232" r:id="rId24"/>
    <p:sldId id="2147469231" r:id="rId25"/>
    <p:sldId id="2147469230" r:id="rId26"/>
    <p:sldId id="2147469233" r:id="rId27"/>
    <p:sldId id="2147469226" r:id="rId28"/>
    <p:sldId id="2147469228"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CEEE29-28D4-4C3F-8A25-3F1AD54A8A35}" v="6" dt="2024-09-10T01:14:54.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773" autoAdjust="0"/>
    <p:restoredTop sz="93792" autoAdjust="0"/>
  </p:normalViewPr>
  <p:slideViewPr>
    <p:cSldViewPr snapToGrid="0" showGuides="1">
      <p:cViewPr varScale="1">
        <p:scale>
          <a:sx n="62" d="100"/>
          <a:sy n="62" d="100"/>
        </p:scale>
        <p:origin x="224" y="5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94" d="100"/>
          <a:sy n="94" d="100"/>
        </p:scale>
        <p:origin x="35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2270B-B328-4910-A10F-DF920A68F28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2D0F3DD-89AE-4186-9573-360B920D09A1}">
      <dgm:prSet/>
      <dgm:spPr/>
      <dgm:t>
        <a:bodyPr/>
        <a:lstStyle/>
        <a:p>
          <a:pPr algn="ctr"/>
          <a:r>
            <a:rPr lang="en-US" dirty="0">
              <a:latin typeface="Times New Roman" panose="02020603050405020304" pitchFamily="18" charset="0"/>
              <a:cs typeface="Times New Roman" panose="02020603050405020304" pitchFamily="18" charset="0"/>
            </a:rPr>
            <a:t>Spans 2 fiscal years from November 2022 until June 2024 (Class #256 to #266 + L-13-23)</a:t>
          </a:r>
        </a:p>
      </dgm:t>
    </dgm:pt>
    <dgm:pt modelId="{B27A10C2-8CD9-4513-8F91-5456B60F6AEF}" type="parTrans" cxnId="{21EB4CF2-429C-4C06-B3C5-C3A0E9CED25F}">
      <dgm:prSet/>
      <dgm:spPr/>
      <dgm:t>
        <a:bodyPr/>
        <a:lstStyle/>
        <a:p>
          <a:endParaRPr lang="en-US">
            <a:latin typeface="Times New Roman" panose="02020603050405020304" pitchFamily="18" charset="0"/>
            <a:cs typeface="Times New Roman" panose="02020603050405020304" pitchFamily="18" charset="0"/>
          </a:endParaRPr>
        </a:p>
      </dgm:t>
    </dgm:pt>
    <dgm:pt modelId="{8218899C-017A-4D24-A8D1-B4DF7DF5243C}" type="sibTrans" cxnId="{21EB4CF2-429C-4C06-B3C5-C3A0E9CED25F}">
      <dgm:prSet/>
      <dgm:spPr/>
      <dgm:t>
        <a:bodyPr/>
        <a:lstStyle/>
        <a:p>
          <a:endParaRPr lang="en-US">
            <a:latin typeface="Times New Roman" panose="02020603050405020304" pitchFamily="18" charset="0"/>
            <a:cs typeface="Times New Roman" panose="02020603050405020304" pitchFamily="18" charset="0"/>
          </a:endParaRPr>
        </a:p>
      </dgm:t>
    </dgm:pt>
    <dgm:pt modelId="{9AF899BA-5DA0-40DE-BD97-3AEE9592F2DC}">
      <dgm:prSet custT="1"/>
      <dgm:spPr/>
      <dgm:t>
        <a:bodyPr/>
        <a:lstStyle/>
        <a:p>
          <a:pPr algn="ctr"/>
          <a:r>
            <a:rPr lang="en-US" sz="1600" dirty="0">
              <a:latin typeface="Times New Roman" panose="02020603050405020304" pitchFamily="18" charset="0"/>
              <a:cs typeface="Times New Roman" panose="02020603050405020304" pitchFamily="18" charset="0"/>
            </a:rPr>
            <a:t>$2,500 within first 30 days</a:t>
          </a:r>
        </a:p>
      </dgm:t>
    </dgm:pt>
    <dgm:pt modelId="{F389BC7F-D132-4EA4-8E3F-42E1CB5CC3EC}" type="parTrans" cxnId="{231F8503-AFC2-40B5-8632-4EAF10EC8D36}">
      <dgm:prSet/>
      <dgm:spPr/>
      <dgm:t>
        <a:bodyPr/>
        <a:lstStyle/>
        <a:p>
          <a:endParaRPr lang="en-US">
            <a:latin typeface="Times New Roman" panose="02020603050405020304" pitchFamily="18" charset="0"/>
            <a:cs typeface="Times New Roman" panose="02020603050405020304" pitchFamily="18" charset="0"/>
          </a:endParaRPr>
        </a:p>
      </dgm:t>
    </dgm:pt>
    <dgm:pt modelId="{7C34006B-BF2B-485F-B549-E90D1CD0BF35}" type="sibTrans" cxnId="{231F8503-AFC2-40B5-8632-4EAF10EC8D36}">
      <dgm:prSet/>
      <dgm:spPr/>
      <dgm:t>
        <a:bodyPr/>
        <a:lstStyle/>
        <a:p>
          <a:endParaRPr lang="en-US">
            <a:latin typeface="Times New Roman" panose="02020603050405020304" pitchFamily="18" charset="0"/>
            <a:cs typeface="Times New Roman" panose="02020603050405020304" pitchFamily="18" charset="0"/>
          </a:endParaRPr>
        </a:p>
      </dgm:t>
    </dgm:pt>
    <dgm:pt modelId="{81E6740B-A5FE-4DC1-AD54-A14F545845BC}">
      <dgm:prSet custT="1"/>
      <dgm:spPr/>
      <dgm:t>
        <a:bodyPr/>
        <a:lstStyle/>
        <a:p>
          <a:pPr algn="ctr"/>
          <a:r>
            <a:rPr lang="en-US" sz="1600" dirty="0">
              <a:latin typeface="Times New Roman" panose="02020603050405020304" pitchFamily="18" charset="0"/>
              <a:cs typeface="Times New Roman" panose="02020603050405020304" pitchFamily="18" charset="0"/>
            </a:rPr>
            <a:t>$2,500 at midway point</a:t>
          </a:r>
        </a:p>
      </dgm:t>
    </dgm:pt>
    <dgm:pt modelId="{EC79D0A4-C5BE-4A6F-80FD-7185653966E2}" type="parTrans" cxnId="{6FEA7F73-C794-43C4-B799-89C97CEA9DCB}">
      <dgm:prSet/>
      <dgm:spPr/>
      <dgm:t>
        <a:bodyPr/>
        <a:lstStyle/>
        <a:p>
          <a:endParaRPr lang="en-US">
            <a:latin typeface="Times New Roman" panose="02020603050405020304" pitchFamily="18" charset="0"/>
            <a:cs typeface="Times New Roman" panose="02020603050405020304" pitchFamily="18" charset="0"/>
          </a:endParaRPr>
        </a:p>
      </dgm:t>
    </dgm:pt>
    <dgm:pt modelId="{E5A7632D-993A-4D8C-8735-F2A108748E71}" type="sibTrans" cxnId="{6FEA7F73-C794-43C4-B799-89C97CEA9DCB}">
      <dgm:prSet/>
      <dgm:spPr/>
      <dgm:t>
        <a:bodyPr/>
        <a:lstStyle/>
        <a:p>
          <a:endParaRPr lang="en-US">
            <a:latin typeface="Times New Roman" panose="02020603050405020304" pitchFamily="18" charset="0"/>
            <a:cs typeface="Times New Roman" panose="02020603050405020304" pitchFamily="18" charset="0"/>
          </a:endParaRPr>
        </a:p>
      </dgm:t>
    </dgm:pt>
    <dgm:pt modelId="{E6345376-3F2D-450F-A7C8-917AF079D867}">
      <dgm:prSet custT="1"/>
      <dgm:spPr/>
      <dgm:t>
        <a:bodyPr/>
        <a:lstStyle/>
        <a:p>
          <a:pPr algn="ctr"/>
          <a:r>
            <a:rPr lang="en-US" sz="1600" dirty="0">
              <a:latin typeface="Times New Roman" panose="02020603050405020304" pitchFamily="18" charset="0"/>
              <a:cs typeface="Times New Roman" panose="02020603050405020304" pitchFamily="18" charset="0"/>
            </a:rPr>
            <a:t>$5,000 upon completion of training and TCOLE certification</a:t>
          </a:r>
        </a:p>
      </dgm:t>
    </dgm:pt>
    <dgm:pt modelId="{2A571092-DB98-42D5-B96C-1D33CED7955A}" type="parTrans" cxnId="{CE604799-AC6F-4681-97EF-BDE9AF31878B}">
      <dgm:prSet/>
      <dgm:spPr/>
      <dgm:t>
        <a:bodyPr/>
        <a:lstStyle/>
        <a:p>
          <a:endParaRPr lang="en-US">
            <a:latin typeface="Times New Roman" panose="02020603050405020304" pitchFamily="18" charset="0"/>
            <a:cs typeface="Times New Roman" panose="02020603050405020304" pitchFamily="18" charset="0"/>
          </a:endParaRPr>
        </a:p>
      </dgm:t>
    </dgm:pt>
    <dgm:pt modelId="{DCF4A6F8-2CEA-4343-81DC-7AEF49BFC4CF}" type="sibTrans" cxnId="{CE604799-AC6F-4681-97EF-BDE9AF31878B}">
      <dgm:prSet/>
      <dgm:spPr/>
      <dgm:t>
        <a:bodyPr/>
        <a:lstStyle/>
        <a:p>
          <a:endParaRPr lang="en-US">
            <a:latin typeface="Times New Roman" panose="02020603050405020304" pitchFamily="18" charset="0"/>
            <a:cs typeface="Times New Roman" panose="02020603050405020304" pitchFamily="18" charset="0"/>
          </a:endParaRPr>
        </a:p>
      </dgm:t>
    </dgm:pt>
    <dgm:pt modelId="{7EA66878-4C2B-473D-ACEE-5E60F7B0C6F3}">
      <dgm:prSet/>
      <dgm:spPr>
        <a:solidFill>
          <a:schemeClr val="accent3"/>
        </a:solidFill>
      </dgm:spPr>
      <dgm:t>
        <a:bodyPr/>
        <a:lstStyle/>
        <a:p>
          <a:pPr algn="ctr"/>
          <a:r>
            <a:rPr lang="en-US" dirty="0">
              <a:latin typeface="Times New Roman" panose="02020603050405020304" pitchFamily="18" charset="0"/>
              <a:cs typeface="Times New Roman" panose="02020603050405020304" pitchFamily="18" charset="0"/>
            </a:rPr>
            <a:t>719 cadets across 12 classes have received at least a partial payment</a:t>
          </a:r>
        </a:p>
      </dgm:t>
    </dgm:pt>
    <dgm:pt modelId="{B1EDF1A2-674B-498F-B70A-EC493BBD5EB8}" type="parTrans" cxnId="{EA75D976-CED2-485D-B706-2C9D8A5ED13C}">
      <dgm:prSet/>
      <dgm:spPr/>
      <dgm:t>
        <a:bodyPr/>
        <a:lstStyle/>
        <a:p>
          <a:endParaRPr lang="en-US">
            <a:latin typeface="Times New Roman" panose="02020603050405020304" pitchFamily="18" charset="0"/>
            <a:cs typeface="Times New Roman" panose="02020603050405020304" pitchFamily="18" charset="0"/>
          </a:endParaRPr>
        </a:p>
      </dgm:t>
    </dgm:pt>
    <dgm:pt modelId="{D9A0AADB-D9D3-4CE6-AC71-1F8DC4E11148}" type="sibTrans" cxnId="{EA75D976-CED2-485D-B706-2C9D8A5ED13C}">
      <dgm:prSet/>
      <dgm:spPr/>
      <dgm:t>
        <a:bodyPr/>
        <a:lstStyle/>
        <a:p>
          <a:endParaRPr lang="en-US">
            <a:latin typeface="Times New Roman" panose="02020603050405020304" pitchFamily="18" charset="0"/>
            <a:cs typeface="Times New Roman" panose="02020603050405020304" pitchFamily="18" charset="0"/>
          </a:endParaRPr>
        </a:p>
      </dgm:t>
    </dgm:pt>
    <dgm:pt modelId="{ADBC30F3-41AB-46BE-927B-10DBB47F854A}">
      <dgm:prSet/>
      <dgm:spPr>
        <a:solidFill>
          <a:schemeClr val="accent3"/>
        </a:solidFill>
      </dgm:spPr>
      <dgm:t>
        <a:bodyPr/>
        <a:lstStyle/>
        <a:p>
          <a:pPr algn="ctr"/>
          <a:r>
            <a:rPr lang="en-US" dirty="0">
              <a:latin typeface="Times New Roman" panose="02020603050405020304" pitchFamily="18" charset="0"/>
              <a:cs typeface="Times New Roman" panose="02020603050405020304" pitchFamily="18" charset="0"/>
            </a:rPr>
            <a:t>$10,000 incentive pay for new cadets, total budget of $7,270,000</a:t>
          </a:r>
        </a:p>
      </dgm:t>
    </dgm:pt>
    <dgm:pt modelId="{AC3A8689-0643-4FE7-9013-E078342B9F05}" type="sibTrans" cxnId="{9FB15206-3555-483C-8194-AE865E252E44}">
      <dgm:prSet/>
      <dgm:spPr/>
      <dgm:t>
        <a:bodyPr/>
        <a:lstStyle/>
        <a:p>
          <a:endParaRPr lang="en-US">
            <a:latin typeface="Times New Roman" panose="02020603050405020304" pitchFamily="18" charset="0"/>
            <a:cs typeface="Times New Roman" panose="02020603050405020304" pitchFamily="18" charset="0"/>
          </a:endParaRPr>
        </a:p>
      </dgm:t>
    </dgm:pt>
    <dgm:pt modelId="{088F9893-80F0-451D-B9CF-D2814437CC1D}" type="parTrans" cxnId="{9FB15206-3555-483C-8194-AE865E252E44}">
      <dgm:prSet/>
      <dgm:spPr/>
      <dgm:t>
        <a:bodyPr/>
        <a:lstStyle/>
        <a:p>
          <a:endParaRPr lang="en-US">
            <a:latin typeface="Times New Roman" panose="02020603050405020304" pitchFamily="18" charset="0"/>
            <a:cs typeface="Times New Roman" panose="02020603050405020304" pitchFamily="18" charset="0"/>
          </a:endParaRPr>
        </a:p>
      </dgm:t>
    </dgm:pt>
    <dgm:pt modelId="{A285237C-8BEB-4838-BB09-227C138ED174}">
      <dgm:prSet/>
      <dgm:spPr>
        <a:solidFill>
          <a:schemeClr val="accent3"/>
        </a:solidFill>
      </dgm:spPr>
      <dgm:t>
        <a:bodyPr/>
        <a:lstStyle/>
        <a:p>
          <a:pPr algn="ctr"/>
          <a:r>
            <a:rPr lang="en-US" dirty="0">
              <a:latin typeface="Times New Roman" panose="02020603050405020304" pitchFamily="18" charset="0"/>
              <a:cs typeface="Times New Roman" panose="02020603050405020304" pitchFamily="18" charset="0"/>
            </a:rPr>
            <a:t>Broken into 3 payments</a:t>
          </a:r>
        </a:p>
      </dgm:t>
    </dgm:pt>
    <dgm:pt modelId="{372F38EC-F8C3-49C8-B17B-A6C75864EE42}" type="sibTrans" cxnId="{0EB165ED-CFE7-454B-95F0-BDBD3666B4AF}">
      <dgm:prSet/>
      <dgm:spPr/>
      <dgm:t>
        <a:bodyPr/>
        <a:lstStyle/>
        <a:p>
          <a:endParaRPr lang="en-US">
            <a:latin typeface="Times New Roman" panose="02020603050405020304" pitchFamily="18" charset="0"/>
            <a:cs typeface="Times New Roman" panose="02020603050405020304" pitchFamily="18" charset="0"/>
          </a:endParaRPr>
        </a:p>
      </dgm:t>
    </dgm:pt>
    <dgm:pt modelId="{D14B2167-1020-434D-8E07-B3562A67AABF}" type="parTrans" cxnId="{0EB165ED-CFE7-454B-95F0-BDBD3666B4AF}">
      <dgm:prSet/>
      <dgm:spPr/>
      <dgm:t>
        <a:bodyPr/>
        <a:lstStyle/>
        <a:p>
          <a:endParaRPr lang="en-US">
            <a:latin typeface="Times New Roman" panose="02020603050405020304" pitchFamily="18" charset="0"/>
            <a:cs typeface="Times New Roman" panose="02020603050405020304" pitchFamily="18" charset="0"/>
          </a:endParaRPr>
        </a:p>
      </dgm:t>
    </dgm:pt>
    <dgm:pt modelId="{DA67AFFD-7340-4654-8FB3-B18CD587855C}" type="pres">
      <dgm:prSet presAssocID="{CFC2270B-B328-4910-A10F-DF920A68F288}" presName="linear" presStyleCnt="0">
        <dgm:presLayoutVars>
          <dgm:animLvl val="lvl"/>
          <dgm:resizeHandles val="exact"/>
        </dgm:presLayoutVars>
      </dgm:prSet>
      <dgm:spPr/>
    </dgm:pt>
    <dgm:pt modelId="{FD239D67-8290-41D1-AA68-209F7357F2CD}" type="pres">
      <dgm:prSet presAssocID="{ADBC30F3-41AB-46BE-927B-10DBB47F854A}" presName="parentText" presStyleLbl="node1" presStyleIdx="0" presStyleCnt="4">
        <dgm:presLayoutVars>
          <dgm:chMax val="0"/>
          <dgm:bulletEnabled val="1"/>
        </dgm:presLayoutVars>
      </dgm:prSet>
      <dgm:spPr/>
    </dgm:pt>
    <dgm:pt modelId="{36391211-B2D8-4D59-BAF7-5F76A4D8930E}" type="pres">
      <dgm:prSet presAssocID="{AC3A8689-0643-4FE7-9013-E078342B9F05}" presName="spacer" presStyleCnt="0"/>
      <dgm:spPr/>
    </dgm:pt>
    <dgm:pt modelId="{EAB08864-C5EC-4F6B-B32D-627165441D42}" type="pres">
      <dgm:prSet presAssocID="{52D0F3DD-89AE-4186-9573-360B920D09A1}" presName="parentText" presStyleLbl="node1" presStyleIdx="1" presStyleCnt="4">
        <dgm:presLayoutVars>
          <dgm:chMax val="0"/>
          <dgm:bulletEnabled val="1"/>
        </dgm:presLayoutVars>
      </dgm:prSet>
      <dgm:spPr/>
    </dgm:pt>
    <dgm:pt modelId="{718DED03-0810-4542-AA57-B4EB8E2A5EFD}" type="pres">
      <dgm:prSet presAssocID="{8218899C-017A-4D24-A8D1-B4DF7DF5243C}" presName="spacer" presStyleCnt="0"/>
      <dgm:spPr/>
    </dgm:pt>
    <dgm:pt modelId="{D83D7313-F70B-4D69-BA19-F6CB670CA9D8}" type="pres">
      <dgm:prSet presAssocID="{A285237C-8BEB-4838-BB09-227C138ED174}" presName="parentText" presStyleLbl="node1" presStyleIdx="2" presStyleCnt="4">
        <dgm:presLayoutVars>
          <dgm:chMax val="0"/>
          <dgm:bulletEnabled val="1"/>
        </dgm:presLayoutVars>
      </dgm:prSet>
      <dgm:spPr/>
    </dgm:pt>
    <dgm:pt modelId="{1FA840FC-179D-48C7-B682-628795580640}" type="pres">
      <dgm:prSet presAssocID="{A285237C-8BEB-4838-BB09-227C138ED174}" presName="childText" presStyleLbl="revTx" presStyleIdx="0" presStyleCnt="1">
        <dgm:presLayoutVars>
          <dgm:bulletEnabled val="1"/>
        </dgm:presLayoutVars>
      </dgm:prSet>
      <dgm:spPr/>
    </dgm:pt>
    <dgm:pt modelId="{E654486B-4394-4CD3-9ED5-019A2FB88AB9}" type="pres">
      <dgm:prSet presAssocID="{7EA66878-4C2B-473D-ACEE-5E60F7B0C6F3}" presName="parentText" presStyleLbl="node1" presStyleIdx="3" presStyleCnt="4">
        <dgm:presLayoutVars>
          <dgm:chMax val="0"/>
          <dgm:bulletEnabled val="1"/>
        </dgm:presLayoutVars>
      </dgm:prSet>
      <dgm:spPr/>
    </dgm:pt>
  </dgm:ptLst>
  <dgm:cxnLst>
    <dgm:cxn modelId="{231F8503-AFC2-40B5-8632-4EAF10EC8D36}" srcId="{A285237C-8BEB-4838-BB09-227C138ED174}" destId="{9AF899BA-5DA0-40DE-BD97-3AEE9592F2DC}" srcOrd="0" destOrd="0" parTransId="{F389BC7F-D132-4EA4-8E3F-42E1CB5CC3EC}" sibTransId="{7C34006B-BF2B-485F-B549-E90D1CD0BF35}"/>
    <dgm:cxn modelId="{9FB15206-3555-483C-8194-AE865E252E44}" srcId="{CFC2270B-B328-4910-A10F-DF920A68F288}" destId="{ADBC30F3-41AB-46BE-927B-10DBB47F854A}" srcOrd="0" destOrd="0" parTransId="{088F9893-80F0-451D-B9CF-D2814437CC1D}" sibTransId="{AC3A8689-0643-4FE7-9013-E078342B9F05}"/>
    <dgm:cxn modelId="{57F3CC07-A4AE-4C54-9D02-D48C82A4A4BC}" type="presOf" srcId="{A285237C-8BEB-4838-BB09-227C138ED174}" destId="{D83D7313-F70B-4D69-BA19-F6CB670CA9D8}" srcOrd="0" destOrd="0" presId="urn:microsoft.com/office/officeart/2005/8/layout/vList2"/>
    <dgm:cxn modelId="{D7D6E14F-623E-4468-8B39-B39D5BED7636}" type="presOf" srcId="{52D0F3DD-89AE-4186-9573-360B920D09A1}" destId="{EAB08864-C5EC-4F6B-B32D-627165441D42}" srcOrd="0" destOrd="0" presId="urn:microsoft.com/office/officeart/2005/8/layout/vList2"/>
    <dgm:cxn modelId="{6FEA7F73-C794-43C4-B799-89C97CEA9DCB}" srcId="{A285237C-8BEB-4838-BB09-227C138ED174}" destId="{81E6740B-A5FE-4DC1-AD54-A14F545845BC}" srcOrd="1" destOrd="0" parTransId="{EC79D0A4-C5BE-4A6F-80FD-7185653966E2}" sibTransId="{E5A7632D-993A-4D8C-8735-F2A108748E71}"/>
    <dgm:cxn modelId="{EA75D976-CED2-485D-B706-2C9D8A5ED13C}" srcId="{CFC2270B-B328-4910-A10F-DF920A68F288}" destId="{7EA66878-4C2B-473D-ACEE-5E60F7B0C6F3}" srcOrd="3" destOrd="0" parTransId="{B1EDF1A2-674B-498F-B70A-EC493BBD5EB8}" sibTransId="{D9A0AADB-D9D3-4CE6-AC71-1F8DC4E11148}"/>
    <dgm:cxn modelId="{8A130C93-DF1F-4639-9B07-AE5C11249831}" type="presOf" srcId="{ADBC30F3-41AB-46BE-927B-10DBB47F854A}" destId="{FD239D67-8290-41D1-AA68-209F7357F2CD}" srcOrd="0" destOrd="0" presId="urn:microsoft.com/office/officeart/2005/8/layout/vList2"/>
    <dgm:cxn modelId="{CE604799-AC6F-4681-97EF-BDE9AF31878B}" srcId="{A285237C-8BEB-4838-BB09-227C138ED174}" destId="{E6345376-3F2D-450F-A7C8-917AF079D867}" srcOrd="2" destOrd="0" parTransId="{2A571092-DB98-42D5-B96C-1D33CED7955A}" sibTransId="{DCF4A6F8-2CEA-4343-81DC-7AEF49BFC4CF}"/>
    <dgm:cxn modelId="{E76B52B6-5D0F-480F-B470-B0B07C1A51B6}" type="presOf" srcId="{9AF899BA-5DA0-40DE-BD97-3AEE9592F2DC}" destId="{1FA840FC-179D-48C7-B682-628795580640}" srcOrd="0" destOrd="0" presId="urn:microsoft.com/office/officeart/2005/8/layout/vList2"/>
    <dgm:cxn modelId="{339663C3-42B9-4376-A3DD-6CF2AE2F37C8}" type="presOf" srcId="{81E6740B-A5FE-4DC1-AD54-A14F545845BC}" destId="{1FA840FC-179D-48C7-B682-628795580640}" srcOrd="0" destOrd="1" presId="urn:microsoft.com/office/officeart/2005/8/layout/vList2"/>
    <dgm:cxn modelId="{CA7EE3D8-0726-4696-A128-52A073E79DED}" type="presOf" srcId="{CFC2270B-B328-4910-A10F-DF920A68F288}" destId="{DA67AFFD-7340-4654-8FB3-B18CD587855C}" srcOrd="0" destOrd="0" presId="urn:microsoft.com/office/officeart/2005/8/layout/vList2"/>
    <dgm:cxn modelId="{6BF2C1EC-8851-42EF-9652-8E37FFB9A570}" type="presOf" srcId="{E6345376-3F2D-450F-A7C8-917AF079D867}" destId="{1FA840FC-179D-48C7-B682-628795580640}" srcOrd="0" destOrd="2" presId="urn:microsoft.com/office/officeart/2005/8/layout/vList2"/>
    <dgm:cxn modelId="{0EB165ED-CFE7-454B-95F0-BDBD3666B4AF}" srcId="{CFC2270B-B328-4910-A10F-DF920A68F288}" destId="{A285237C-8BEB-4838-BB09-227C138ED174}" srcOrd="2" destOrd="0" parTransId="{D14B2167-1020-434D-8E07-B3562A67AABF}" sibTransId="{372F38EC-F8C3-49C8-B17B-A6C75864EE42}"/>
    <dgm:cxn modelId="{21EB4CF2-429C-4C06-B3C5-C3A0E9CED25F}" srcId="{CFC2270B-B328-4910-A10F-DF920A68F288}" destId="{52D0F3DD-89AE-4186-9573-360B920D09A1}" srcOrd="1" destOrd="0" parTransId="{B27A10C2-8CD9-4513-8F91-5456B60F6AEF}" sibTransId="{8218899C-017A-4D24-A8D1-B4DF7DF5243C}"/>
    <dgm:cxn modelId="{569A5AF9-4B45-443F-A970-F2C72D095499}" type="presOf" srcId="{7EA66878-4C2B-473D-ACEE-5E60F7B0C6F3}" destId="{E654486B-4394-4CD3-9ED5-019A2FB88AB9}" srcOrd="0" destOrd="0" presId="urn:microsoft.com/office/officeart/2005/8/layout/vList2"/>
    <dgm:cxn modelId="{7AFD8546-3438-4971-A41D-C09D16A2B58F}" type="presParOf" srcId="{DA67AFFD-7340-4654-8FB3-B18CD587855C}" destId="{FD239D67-8290-41D1-AA68-209F7357F2CD}" srcOrd="0" destOrd="0" presId="urn:microsoft.com/office/officeart/2005/8/layout/vList2"/>
    <dgm:cxn modelId="{FC8CB092-11AE-4F7C-AE46-8630EBC2BB34}" type="presParOf" srcId="{DA67AFFD-7340-4654-8FB3-B18CD587855C}" destId="{36391211-B2D8-4D59-BAF7-5F76A4D8930E}" srcOrd="1" destOrd="0" presId="urn:microsoft.com/office/officeart/2005/8/layout/vList2"/>
    <dgm:cxn modelId="{E5649140-87E2-4EFA-A67B-142193EDF70F}" type="presParOf" srcId="{DA67AFFD-7340-4654-8FB3-B18CD587855C}" destId="{EAB08864-C5EC-4F6B-B32D-627165441D42}" srcOrd="2" destOrd="0" presId="urn:microsoft.com/office/officeart/2005/8/layout/vList2"/>
    <dgm:cxn modelId="{320D574E-47C7-49D7-A467-D395AC3BCBCA}" type="presParOf" srcId="{DA67AFFD-7340-4654-8FB3-B18CD587855C}" destId="{718DED03-0810-4542-AA57-B4EB8E2A5EFD}" srcOrd="3" destOrd="0" presId="urn:microsoft.com/office/officeart/2005/8/layout/vList2"/>
    <dgm:cxn modelId="{9575CC74-9B53-4462-9191-A690BBF0515F}" type="presParOf" srcId="{DA67AFFD-7340-4654-8FB3-B18CD587855C}" destId="{D83D7313-F70B-4D69-BA19-F6CB670CA9D8}" srcOrd="4" destOrd="0" presId="urn:microsoft.com/office/officeart/2005/8/layout/vList2"/>
    <dgm:cxn modelId="{A0A46F2B-2B6E-4797-97CD-45E86A71D57A}" type="presParOf" srcId="{DA67AFFD-7340-4654-8FB3-B18CD587855C}" destId="{1FA840FC-179D-48C7-B682-628795580640}" srcOrd="5" destOrd="0" presId="urn:microsoft.com/office/officeart/2005/8/layout/vList2"/>
    <dgm:cxn modelId="{AA8652B1-188C-4547-8E33-47195EA7994C}" type="presParOf" srcId="{DA67AFFD-7340-4654-8FB3-B18CD587855C}" destId="{E654486B-4394-4CD3-9ED5-019A2FB88AB9}"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9B36A-0F5E-48FB-8A8A-C5FD4267B6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5251BA0-BB80-4781-B5D2-74E7E7338960}">
      <dgm:prSet/>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dirty="0">
              <a:latin typeface="Times New Roman" panose="02020603050405020304" pitchFamily="18" charset="0"/>
              <a:cs typeface="Times New Roman" panose="02020603050405020304" pitchFamily="18" charset="0"/>
            </a:rPr>
            <a:t>Graduating Cadets</a:t>
          </a:r>
        </a:p>
      </dgm:t>
    </dgm:pt>
    <dgm:pt modelId="{F7A228BF-C0E9-44BE-A550-76A1B3CECE46}" type="parTrans" cxnId="{8D3C6FFB-E47F-4237-8E19-E428B9C27DFA}">
      <dgm:prSet/>
      <dgm:spPr/>
      <dgm:t>
        <a:bodyPr/>
        <a:lstStyle/>
        <a:p>
          <a:endParaRPr lang="en-US">
            <a:latin typeface="Times New Roman" panose="02020603050405020304" pitchFamily="18" charset="0"/>
            <a:cs typeface="Times New Roman" panose="02020603050405020304" pitchFamily="18" charset="0"/>
          </a:endParaRPr>
        </a:p>
      </dgm:t>
    </dgm:pt>
    <dgm:pt modelId="{FB02ABC9-6F7B-4AA5-B95B-07BC2AD36788}" type="sibTrans" cxnId="{8D3C6FFB-E47F-4237-8E19-E428B9C27DFA}">
      <dgm:prSet/>
      <dgm:spPr/>
      <dgm:t>
        <a:bodyPr/>
        <a:lstStyle/>
        <a:p>
          <a:endParaRPr lang="en-US">
            <a:latin typeface="Times New Roman" panose="02020603050405020304" pitchFamily="18" charset="0"/>
            <a:cs typeface="Times New Roman" panose="02020603050405020304" pitchFamily="18" charset="0"/>
          </a:endParaRPr>
        </a:p>
      </dgm:t>
    </dgm:pt>
    <dgm:pt modelId="{4FEF6FE8-F8F1-434F-8F66-67127727C7FD}" type="pres">
      <dgm:prSet presAssocID="{6509B36A-0F5E-48FB-8A8A-C5FD4267B6C2}" presName="diagram" presStyleCnt="0">
        <dgm:presLayoutVars>
          <dgm:dir/>
          <dgm:resizeHandles val="exact"/>
        </dgm:presLayoutVars>
      </dgm:prSet>
      <dgm:spPr/>
    </dgm:pt>
    <dgm:pt modelId="{19F0B14F-ECEB-460B-AB75-3C11C1F004AB}" type="pres">
      <dgm:prSet presAssocID="{25251BA0-BB80-4781-B5D2-74E7E7338960}" presName="node" presStyleLbl="node1" presStyleIdx="0" presStyleCnt="1" custScaleX="319188" custLinFactNeighborX="-96127" custLinFactNeighborY="26824">
        <dgm:presLayoutVars>
          <dgm:bulletEnabled val="1"/>
        </dgm:presLayoutVars>
      </dgm:prSet>
      <dgm:spPr/>
    </dgm:pt>
  </dgm:ptLst>
  <dgm:cxnLst>
    <dgm:cxn modelId="{5E029E7F-251E-4C44-ABE8-D7A1F10E31A4}" type="presOf" srcId="{6509B36A-0F5E-48FB-8A8A-C5FD4267B6C2}" destId="{4FEF6FE8-F8F1-434F-8F66-67127727C7FD}" srcOrd="0" destOrd="0" presId="urn:microsoft.com/office/officeart/2005/8/layout/default"/>
    <dgm:cxn modelId="{8D3C6FFB-E47F-4237-8E19-E428B9C27DFA}" srcId="{6509B36A-0F5E-48FB-8A8A-C5FD4267B6C2}" destId="{25251BA0-BB80-4781-B5D2-74E7E7338960}" srcOrd="0" destOrd="0" parTransId="{F7A228BF-C0E9-44BE-A550-76A1B3CECE46}" sibTransId="{FB02ABC9-6F7B-4AA5-B95B-07BC2AD36788}"/>
    <dgm:cxn modelId="{D373B2FB-DF07-48BA-9CFF-996B145D6B6D}" type="presOf" srcId="{25251BA0-BB80-4781-B5D2-74E7E7338960}" destId="{19F0B14F-ECEB-460B-AB75-3C11C1F004AB}" srcOrd="0" destOrd="0" presId="urn:microsoft.com/office/officeart/2005/8/layout/default"/>
    <dgm:cxn modelId="{5E322489-26FE-4410-A94E-24700D6A9806}" type="presParOf" srcId="{4FEF6FE8-F8F1-434F-8F66-67127727C7FD}" destId="{19F0B14F-ECEB-460B-AB75-3C11C1F004AB}"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FC1AF9-DC9E-4EEC-8185-A0C83640E5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53EC79D-862F-48E4-9383-5E492E6FFEBE}">
      <dgm:prSet/>
      <dgm:spPr/>
      <dgm:t>
        <a:bodyPr/>
        <a:lstStyle/>
        <a:p>
          <a:r>
            <a:rPr lang="en-US" dirty="0">
              <a:latin typeface="Times New Roman" panose="02020603050405020304" pitchFamily="18" charset="0"/>
              <a:cs typeface="Times New Roman" panose="02020603050405020304" pitchFamily="18" charset="0"/>
            </a:rPr>
            <a:t>Challenges in recruiting nationwide:</a:t>
          </a:r>
        </a:p>
      </dgm:t>
    </dgm:pt>
    <dgm:pt modelId="{964F4420-4B92-4018-AD53-7BE562D762F9}" type="parTrans" cxnId="{22369401-14CF-486F-9BD4-F77E45E76E0F}">
      <dgm:prSet/>
      <dgm:spPr/>
      <dgm:t>
        <a:bodyPr/>
        <a:lstStyle/>
        <a:p>
          <a:endParaRPr lang="en-US">
            <a:latin typeface="Times New Roman" panose="02020603050405020304" pitchFamily="18" charset="0"/>
            <a:cs typeface="Times New Roman" panose="02020603050405020304" pitchFamily="18" charset="0"/>
          </a:endParaRPr>
        </a:p>
      </dgm:t>
    </dgm:pt>
    <dgm:pt modelId="{EEE027CA-1514-4AB4-9266-D85208183AB0}" type="sibTrans" cxnId="{22369401-14CF-486F-9BD4-F77E45E76E0F}">
      <dgm:prSet/>
      <dgm:spPr/>
      <dgm:t>
        <a:bodyPr/>
        <a:lstStyle/>
        <a:p>
          <a:endParaRPr lang="en-US">
            <a:latin typeface="Times New Roman" panose="02020603050405020304" pitchFamily="18" charset="0"/>
            <a:cs typeface="Times New Roman" panose="02020603050405020304" pitchFamily="18" charset="0"/>
          </a:endParaRPr>
        </a:p>
      </dgm:t>
    </dgm:pt>
    <dgm:pt modelId="{37CC249E-C0AF-4930-B970-63E2682F0987}">
      <dgm:prSet/>
      <dgm:spPr/>
      <dgm:t>
        <a:bodyPr/>
        <a:lstStyle/>
        <a:p>
          <a:r>
            <a:rPr lang="en-US" dirty="0">
              <a:latin typeface="Times New Roman" panose="02020603050405020304" pitchFamily="18" charset="0"/>
              <a:cs typeface="Times New Roman" panose="02020603050405020304" pitchFamily="18" charset="0"/>
            </a:rPr>
            <a:t>Fewer applicants wanting to join law enforcement</a:t>
          </a:r>
        </a:p>
      </dgm:t>
    </dgm:pt>
    <dgm:pt modelId="{7608F8FC-8B59-4BDE-A713-95094925D30A}" type="parTrans" cxnId="{1BAF1267-6D1A-4B53-A51A-1B1AF5221A64}">
      <dgm:prSet/>
      <dgm:spPr/>
      <dgm:t>
        <a:bodyPr/>
        <a:lstStyle/>
        <a:p>
          <a:endParaRPr lang="en-US">
            <a:latin typeface="Times New Roman" panose="02020603050405020304" pitchFamily="18" charset="0"/>
            <a:cs typeface="Times New Roman" panose="02020603050405020304" pitchFamily="18" charset="0"/>
          </a:endParaRPr>
        </a:p>
      </dgm:t>
    </dgm:pt>
    <dgm:pt modelId="{4EA8B3AF-C861-467C-9E73-DA5029E526B6}" type="sibTrans" cxnId="{1BAF1267-6D1A-4B53-A51A-1B1AF5221A64}">
      <dgm:prSet/>
      <dgm:spPr/>
      <dgm:t>
        <a:bodyPr/>
        <a:lstStyle/>
        <a:p>
          <a:endParaRPr lang="en-US">
            <a:latin typeface="Times New Roman" panose="02020603050405020304" pitchFamily="18" charset="0"/>
            <a:cs typeface="Times New Roman" panose="02020603050405020304" pitchFamily="18" charset="0"/>
          </a:endParaRPr>
        </a:p>
      </dgm:t>
    </dgm:pt>
    <dgm:pt modelId="{B65F656F-4846-4A53-887B-E4C16B5FECA0}">
      <dgm:prSet/>
      <dgm:spPr/>
      <dgm:t>
        <a:bodyPr/>
        <a:lstStyle/>
        <a:p>
          <a:r>
            <a:rPr lang="en-US" dirty="0">
              <a:latin typeface="Times New Roman" panose="02020603050405020304" pitchFamily="18" charset="0"/>
              <a:cs typeface="Times New Roman" panose="02020603050405020304" pitchFamily="18" charset="0"/>
            </a:rPr>
            <a:t>COVID pandemic </a:t>
          </a:r>
        </a:p>
      </dgm:t>
    </dgm:pt>
    <dgm:pt modelId="{7AF35C51-7A43-4BF8-8F1D-2CC115D956D7}" type="parTrans" cxnId="{65AEAA69-5326-48EB-A811-94F2AC343EDA}">
      <dgm:prSet/>
      <dgm:spPr/>
      <dgm:t>
        <a:bodyPr/>
        <a:lstStyle/>
        <a:p>
          <a:endParaRPr lang="en-US">
            <a:latin typeface="Times New Roman" panose="02020603050405020304" pitchFamily="18" charset="0"/>
            <a:cs typeface="Times New Roman" panose="02020603050405020304" pitchFamily="18" charset="0"/>
          </a:endParaRPr>
        </a:p>
      </dgm:t>
    </dgm:pt>
    <dgm:pt modelId="{549294AB-EA94-4E3D-911D-8A8E0A0CE9EC}" type="sibTrans" cxnId="{65AEAA69-5326-48EB-A811-94F2AC343EDA}">
      <dgm:prSet/>
      <dgm:spPr/>
      <dgm:t>
        <a:bodyPr/>
        <a:lstStyle/>
        <a:p>
          <a:endParaRPr lang="en-US">
            <a:latin typeface="Times New Roman" panose="02020603050405020304" pitchFamily="18" charset="0"/>
            <a:cs typeface="Times New Roman" panose="02020603050405020304" pitchFamily="18" charset="0"/>
          </a:endParaRPr>
        </a:p>
      </dgm:t>
    </dgm:pt>
    <dgm:pt modelId="{C3C17775-9212-4682-93DB-4A1E3D6DE0CC}">
      <dgm:prSet/>
      <dgm:spPr/>
      <dgm:t>
        <a:bodyPr/>
        <a:lstStyle/>
        <a:p>
          <a:r>
            <a:rPr lang="en-US" dirty="0">
              <a:latin typeface="Times New Roman" panose="02020603050405020304" pitchFamily="18" charset="0"/>
              <a:cs typeface="Times New Roman" panose="02020603050405020304" pitchFamily="18" charset="0"/>
            </a:rPr>
            <a:t>Negative portrayals and attitudes toward police</a:t>
          </a:r>
        </a:p>
      </dgm:t>
    </dgm:pt>
    <dgm:pt modelId="{093D4747-B73A-4A92-A055-77C16F6F0FBE}" type="parTrans" cxnId="{52B91233-166B-4785-B351-3509D2D70DE8}">
      <dgm:prSet/>
      <dgm:spPr/>
      <dgm:t>
        <a:bodyPr/>
        <a:lstStyle/>
        <a:p>
          <a:endParaRPr lang="en-US">
            <a:latin typeface="Times New Roman" panose="02020603050405020304" pitchFamily="18" charset="0"/>
            <a:cs typeface="Times New Roman" panose="02020603050405020304" pitchFamily="18" charset="0"/>
          </a:endParaRPr>
        </a:p>
      </dgm:t>
    </dgm:pt>
    <dgm:pt modelId="{60DCC33B-3636-4F87-81C9-4CCDB7F6705C}" type="sibTrans" cxnId="{52B91233-166B-4785-B351-3509D2D70DE8}">
      <dgm:prSet/>
      <dgm:spPr/>
      <dgm:t>
        <a:bodyPr/>
        <a:lstStyle/>
        <a:p>
          <a:endParaRPr lang="en-US">
            <a:latin typeface="Times New Roman" panose="02020603050405020304" pitchFamily="18" charset="0"/>
            <a:cs typeface="Times New Roman" panose="02020603050405020304" pitchFamily="18" charset="0"/>
          </a:endParaRPr>
        </a:p>
      </dgm:t>
    </dgm:pt>
    <dgm:pt modelId="{0CA28C39-3AB6-4498-919A-86695D3945B1}">
      <dgm:prSet/>
      <dgm:spPr/>
      <dgm:t>
        <a:bodyPr/>
        <a:lstStyle/>
        <a:p>
          <a:r>
            <a:rPr lang="en-US" dirty="0">
              <a:latin typeface="Times New Roman" panose="02020603050405020304" pitchFamily="18" charset="0"/>
              <a:cs typeface="Times New Roman" panose="02020603050405020304" pitchFamily="18" charset="0"/>
            </a:rPr>
            <a:t>Lengthy and comprehensive hiring process</a:t>
          </a:r>
        </a:p>
      </dgm:t>
    </dgm:pt>
    <dgm:pt modelId="{742135C9-5993-4674-B63E-CA406DE66A14}" type="parTrans" cxnId="{B8583FCE-7A32-4320-B743-56DC2B928569}">
      <dgm:prSet/>
      <dgm:spPr/>
      <dgm:t>
        <a:bodyPr/>
        <a:lstStyle/>
        <a:p>
          <a:endParaRPr lang="en-US">
            <a:latin typeface="Times New Roman" panose="02020603050405020304" pitchFamily="18" charset="0"/>
            <a:cs typeface="Times New Roman" panose="02020603050405020304" pitchFamily="18" charset="0"/>
          </a:endParaRPr>
        </a:p>
      </dgm:t>
    </dgm:pt>
    <dgm:pt modelId="{23B3DDF7-83AE-4990-B1C3-6A2A1696AEB5}" type="sibTrans" cxnId="{B8583FCE-7A32-4320-B743-56DC2B928569}">
      <dgm:prSet/>
      <dgm:spPr/>
      <dgm:t>
        <a:bodyPr/>
        <a:lstStyle/>
        <a:p>
          <a:endParaRPr lang="en-US">
            <a:latin typeface="Times New Roman" panose="02020603050405020304" pitchFamily="18" charset="0"/>
            <a:cs typeface="Times New Roman" panose="02020603050405020304" pitchFamily="18" charset="0"/>
          </a:endParaRPr>
        </a:p>
      </dgm:t>
    </dgm:pt>
    <dgm:pt modelId="{C44C3559-A755-4BA6-B693-593A7F613588}">
      <dgm:prSet/>
      <dgm:spPr/>
      <dgm:t>
        <a:bodyPr/>
        <a:lstStyle/>
        <a:p>
          <a:r>
            <a:rPr lang="en-US" dirty="0">
              <a:latin typeface="Times New Roman" panose="02020603050405020304" pitchFamily="18" charset="0"/>
              <a:cs typeface="Times New Roman" panose="02020603050405020304" pitchFamily="18" charset="0"/>
            </a:rPr>
            <a:t>Generational differences (current generation looks for flexibility in work life, which is difficult in the police field)</a:t>
          </a:r>
        </a:p>
      </dgm:t>
    </dgm:pt>
    <dgm:pt modelId="{34C8C54F-1DED-4C74-B604-9E7981EC4CAF}" type="parTrans" cxnId="{47538DB3-0B8E-4795-9ABF-54D430010FBF}">
      <dgm:prSet/>
      <dgm:spPr/>
      <dgm:t>
        <a:bodyPr/>
        <a:lstStyle/>
        <a:p>
          <a:endParaRPr lang="en-US">
            <a:latin typeface="Times New Roman" panose="02020603050405020304" pitchFamily="18" charset="0"/>
            <a:cs typeface="Times New Roman" panose="02020603050405020304" pitchFamily="18" charset="0"/>
          </a:endParaRPr>
        </a:p>
      </dgm:t>
    </dgm:pt>
    <dgm:pt modelId="{0EABFF12-3261-4E37-8902-868FF1CDA9CE}" type="sibTrans" cxnId="{47538DB3-0B8E-4795-9ABF-54D430010FBF}">
      <dgm:prSet/>
      <dgm:spPr/>
      <dgm:t>
        <a:bodyPr/>
        <a:lstStyle/>
        <a:p>
          <a:endParaRPr lang="en-US">
            <a:latin typeface="Times New Roman" panose="02020603050405020304" pitchFamily="18" charset="0"/>
            <a:cs typeface="Times New Roman" panose="02020603050405020304" pitchFamily="18" charset="0"/>
          </a:endParaRPr>
        </a:p>
      </dgm:t>
    </dgm:pt>
    <dgm:pt modelId="{ED90EC3A-1488-4A44-BE5D-AFF6B93B9100}" type="pres">
      <dgm:prSet presAssocID="{D8FC1AF9-DC9E-4EEC-8185-A0C83640E588}" presName="linear" presStyleCnt="0">
        <dgm:presLayoutVars>
          <dgm:animLvl val="lvl"/>
          <dgm:resizeHandles val="exact"/>
        </dgm:presLayoutVars>
      </dgm:prSet>
      <dgm:spPr/>
    </dgm:pt>
    <dgm:pt modelId="{D79D9401-424B-4F3B-B540-8215A3376FAD}" type="pres">
      <dgm:prSet presAssocID="{E53EC79D-862F-48E4-9383-5E492E6FFEBE}" presName="parentText" presStyleLbl="node1" presStyleIdx="0" presStyleCnt="1">
        <dgm:presLayoutVars>
          <dgm:chMax val="0"/>
          <dgm:bulletEnabled val="1"/>
        </dgm:presLayoutVars>
      </dgm:prSet>
      <dgm:spPr/>
    </dgm:pt>
    <dgm:pt modelId="{0081BD79-6E62-4718-A889-0D4F1FD50C58}" type="pres">
      <dgm:prSet presAssocID="{E53EC79D-862F-48E4-9383-5E492E6FFEBE}" presName="childText" presStyleLbl="revTx" presStyleIdx="0" presStyleCnt="1">
        <dgm:presLayoutVars>
          <dgm:bulletEnabled val="1"/>
        </dgm:presLayoutVars>
      </dgm:prSet>
      <dgm:spPr/>
    </dgm:pt>
  </dgm:ptLst>
  <dgm:cxnLst>
    <dgm:cxn modelId="{22369401-14CF-486F-9BD4-F77E45E76E0F}" srcId="{D8FC1AF9-DC9E-4EEC-8185-A0C83640E588}" destId="{E53EC79D-862F-48E4-9383-5E492E6FFEBE}" srcOrd="0" destOrd="0" parTransId="{964F4420-4B92-4018-AD53-7BE562D762F9}" sibTransId="{EEE027CA-1514-4AB4-9266-D85208183AB0}"/>
    <dgm:cxn modelId="{52B91233-166B-4785-B351-3509D2D70DE8}" srcId="{E53EC79D-862F-48E4-9383-5E492E6FFEBE}" destId="{C3C17775-9212-4682-93DB-4A1E3D6DE0CC}" srcOrd="2" destOrd="0" parTransId="{093D4747-B73A-4A92-A055-77C16F6F0FBE}" sibTransId="{60DCC33B-3636-4F87-81C9-4CCDB7F6705C}"/>
    <dgm:cxn modelId="{1BAF1267-6D1A-4B53-A51A-1B1AF5221A64}" srcId="{E53EC79D-862F-48E4-9383-5E492E6FFEBE}" destId="{37CC249E-C0AF-4930-B970-63E2682F0987}" srcOrd="0" destOrd="0" parTransId="{7608F8FC-8B59-4BDE-A713-95094925D30A}" sibTransId="{4EA8B3AF-C861-467C-9E73-DA5029E526B6}"/>
    <dgm:cxn modelId="{65AEAA69-5326-48EB-A811-94F2AC343EDA}" srcId="{E53EC79D-862F-48E4-9383-5E492E6FFEBE}" destId="{B65F656F-4846-4A53-887B-E4C16B5FECA0}" srcOrd="1" destOrd="0" parTransId="{7AF35C51-7A43-4BF8-8F1D-2CC115D956D7}" sibTransId="{549294AB-EA94-4E3D-911D-8A8E0A0CE9EC}"/>
    <dgm:cxn modelId="{5A55BD75-9740-49A2-B409-F649BDD8184A}" type="presOf" srcId="{D8FC1AF9-DC9E-4EEC-8185-A0C83640E588}" destId="{ED90EC3A-1488-4A44-BE5D-AFF6B93B9100}" srcOrd="0" destOrd="0" presId="urn:microsoft.com/office/officeart/2005/8/layout/vList2"/>
    <dgm:cxn modelId="{9B424CAA-71EB-4A57-9268-AA0BF2B24179}" type="presOf" srcId="{C3C17775-9212-4682-93DB-4A1E3D6DE0CC}" destId="{0081BD79-6E62-4718-A889-0D4F1FD50C58}" srcOrd="0" destOrd="2" presId="urn:microsoft.com/office/officeart/2005/8/layout/vList2"/>
    <dgm:cxn modelId="{47538DB3-0B8E-4795-9ABF-54D430010FBF}" srcId="{E53EC79D-862F-48E4-9383-5E492E6FFEBE}" destId="{C44C3559-A755-4BA6-B693-593A7F613588}" srcOrd="4" destOrd="0" parTransId="{34C8C54F-1DED-4C74-B604-9E7981EC4CAF}" sibTransId="{0EABFF12-3261-4E37-8902-868FF1CDA9CE}"/>
    <dgm:cxn modelId="{DF2BE8B4-6F92-4668-A00C-C3331F9D304C}" type="presOf" srcId="{0CA28C39-3AB6-4498-919A-86695D3945B1}" destId="{0081BD79-6E62-4718-A889-0D4F1FD50C58}" srcOrd="0" destOrd="3" presId="urn:microsoft.com/office/officeart/2005/8/layout/vList2"/>
    <dgm:cxn modelId="{259049C1-4301-4F40-AA85-3304FA6704C0}" type="presOf" srcId="{E53EC79D-862F-48E4-9383-5E492E6FFEBE}" destId="{D79D9401-424B-4F3B-B540-8215A3376FAD}" srcOrd="0" destOrd="0" presId="urn:microsoft.com/office/officeart/2005/8/layout/vList2"/>
    <dgm:cxn modelId="{078093C1-BB38-44D0-8165-258DEB2BE5D8}" type="presOf" srcId="{B65F656F-4846-4A53-887B-E4C16B5FECA0}" destId="{0081BD79-6E62-4718-A889-0D4F1FD50C58}" srcOrd="0" destOrd="1" presId="urn:microsoft.com/office/officeart/2005/8/layout/vList2"/>
    <dgm:cxn modelId="{B8583FCE-7A32-4320-B743-56DC2B928569}" srcId="{E53EC79D-862F-48E4-9383-5E492E6FFEBE}" destId="{0CA28C39-3AB6-4498-919A-86695D3945B1}" srcOrd="3" destOrd="0" parTransId="{742135C9-5993-4674-B63E-CA406DE66A14}" sibTransId="{23B3DDF7-83AE-4990-B1C3-6A2A1696AEB5}"/>
    <dgm:cxn modelId="{AC44A5E0-94CD-4020-8DB7-FCDA41691955}" type="presOf" srcId="{C44C3559-A755-4BA6-B693-593A7F613588}" destId="{0081BD79-6E62-4718-A889-0D4F1FD50C58}" srcOrd="0" destOrd="4" presId="urn:microsoft.com/office/officeart/2005/8/layout/vList2"/>
    <dgm:cxn modelId="{34A638ED-9BF4-4D66-8989-9BFAC52DD6E7}" type="presOf" srcId="{37CC249E-C0AF-4930-B970-63E2682F0987}" destId="{0081BD79-6E62-4718-A889-0D4F1FD50C58}" srcOrd="0" destOrd="0" presId="urn:microsoft.com/office/officeart/2005/8/layout/vList2"/>
    <dgm:cxn modelId="{0CB60078-2D4E-48D8-B28E-36C4534982DE}" type="presParOf" srcId="{ED90EC3A-1488-4A44-BE5D-AFF6B93B9100}" destId="{D79D9401-424B-4F3B-B540-8215A3376FAD}" srcOrd="0" destOrd="0" presId="urn:microsoft.com/office/officeart/2005/8/layout/vList2"/>
    <dgm:cxn modelId="{A8CB88C4-CEAC-4F3C-909E-033131C8181A}" type="presParOf" srcId="{ED90EC3A-1488-4A44-BE5D-AFF6B93B9100}" destId="{0081BD79-6E62-4718-A889-0D4F1FD50C58}"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9BE925-A58A-479D-AFD3-E8C856CFD5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7AE5FD-E589-4B89-902E-616F4F682F72}">
      <dgm:prSet custT="1"/>
      <dgm:spPr/>
      <dgm:t>
        <a:bodyPr/>
        <a:lstStyle/>
        <a:p>
          <a:r>
            <a:rPr lang="en-US" sz="2300" dirty="0">
              <a:latin typeface="Times New Roman" panose="02020603050405020304" pitchFamily="18" charset="0"/>
              <a:cs typeface="Times New Roman" panose="02020603050405020304" pitchFamily="18" charset="0"/>
            </a:rPr>
            <a:t>Other factors applicants consider:</a:t>
          </a:r>
        </a:p>
      </dgm:t>
    </dgm:pt>
    <dgm:pt modelId="{CBC650F2-0C2C-4D58-A8F4-939128A8C0EB}" type="parTrans" cxnId="{BBDD431D-3A8B-48E4-8650-14BC06E2D69D}">
      <dgm:prSet/>
      <dgm:spPr/>
      <dgm:t>
        <a:bodyPr/>
        <a:lstStyle/>
        <a:p>
          <a:endParaRPr lang="en-US"/>
        </a:p>
      </dgm:t>
    </dgm:pt>
    <dgm:pt modelId="{EB6F12A8-D0DA-4F3D-85AB-79BAE7F18743}" type="sibTrans" cxnId="{BBDD431D-3A8B-48E4-8650-14BC06E2D69D}">
      <dgm:prSet/>
      <dgm:spPr/>
      <dgm:t>
        <a:bodyPr/>
        <a:lstStyle/>
        <a:p>
          <a:endParaRPr lang="en-US"/>
        </a:p>
      </dgm:t>
    </dgm:pt>
    <dgm:pt modelId="{D188D1B9-B56F-448B-A18A-3A47138B3520}">
      <dgm:prSet custT="1"/>
      <dgm:spPr/>
      <dgm:t>
        <a:bodyPr/>
        <a:lstStyle/>
        <a:p>
          <a:r>
            <a:rPr lang="en-US" sz="1800" dirty="0">
              <a:latin typeface="Times New Roman" panose="02020603050405020304" pitchFamily="18" charset="0"/>
              <a:cs typeface="Times New Roman" panose="02020603050405020304" pitchFamily="18" charset="0"/>
            </a:rPr>
            <a:t>Other agencies offer higher pay and larger hiring bonuses</a:t>
          </a:r>
        </a:p>
      </dgm:t>
    </dgm:pt>
    <dgm:pt modelId="{85B31BDF-66B4-44AE-BCD8-4C1DF782ABE6}" type="parTrans" cxnId="{3DD91B63-506A-4C63-B518-0CC8BE357253}">
      <dgm:prSet/>
      <dgm:spPr/>
      <dgm:t>
        <a:bodyPr/>
        <a:lstStyle/>
        <a:p>
          <a:endParaRPr lang="en-US"/>
        </a:p>
      </dgm:t>
    </dgm:pt>
    <dgm:pt modelId="{0FAFDC16-F6A9-4D31-9C9E-52DD414B5F0E}" type="sibTrans" cxnId="{3DD91B63-506A-4C63-B518-0CC8BE357253}">
      <dgm:prSet/>
      <dgm:spPr/>
      <dgm:t>
        <a:bodyPr/>
        <a:lstStyle/>
        <a:p>
          <a:endParaRPr lang="en-US"/>
        </a:p>
      </dgm:t>
    </dgm:pt>
    <dgm:pt modelId="{A8CD10BC-D13D-4ACF-A2E2-A3B371A1B8BC}">
      <dgm:prSet custT="1"/>
      <dgm:spPr/>
      <dgm:t>
        <a:bodyPr/>
        <a:lstStyle/>
        <a:p>
          <a:r>
            <a:rPr lang="en-US" sz="1800" dirty="0">
              <a:latin typeface="Times New Roman" panose="02020603050405020304" pitchFamily="18" charset="0"/>
              <a:cs typeface="Times New Roman" panose="02020603050405020304" pitchFamily="18" charset="0"/>
            </a:rPr>
            <a:t>Retirement benefits are better at other agencies</a:t>
          </a:r>
        </a:p>
      </dgm:t>
    </dgm:pt>
    <dgm:pt modelId="{77216871-502C-44BE-9A4E-816430013FF9}" type="parTrans" cxnId="{4884E72E-5085-42E8-ACBF-A0FD58B542ED}">
      <dgm:prSet/>
      <dgm:spPr/>
      <dgm:t>
        <a:bodyPr/>
        <a:lstStyle/>
        <a:p>
          <a:endParaRPr lang="en-US"/>
        </a:p>
      </dgm:t>
    </dgm:pt>
    <dgm:pt modelId="{7E42D795-0AFD-4815-ABA0-EE0372A9472E}" type="sibTrans" cxnId="{4884E72E-5085-42E8-ACBF-A0FD58B542ED}">
      <dgm:prSet/>
      <dgm:spPr/>
      <dgm:t>
        <a:bodyPr/>
        <a:lstStyle/>
        <a:p>
          <a:endParaRPr lang="en-US"/>
        </a:p>
      </dgm:t>
    </dgm:pt>
    <dgm:pt modelId="{EBBB84ED-FC96-4B8B-B3BE-51DF36B0587A}" type="pres">
      <dgm:prSet presAssocID="{9C9BE925-A58A-479D-AFD3-E8C856CFD542}" presName="linear" presStyleCnt="0">
        <dgm:presLayoutVars>
          <dgm:animLvl val="lvl"/>
          <dgm:resizeHandles val="exact"/>
        </dgm:presLayoutVars>
      </dgm:prSet>
      <dgm:spPr/>
    </dgm:pt>
    <dgm:pt modelId="{A8C9F380-2024-4ACE-9717-C13585D877B7}" type="pres">
      <dgm:prSet presAssocID="{B87AE5FD-E589-4B89-902E-616F4F682F72}" presName="parentText" presStyleLbl="node1" presStyleIdx="0" presStyleCnt="1" custScaleY="50943" custLinFactNeighborX="0" custLinFactNeighborY="-345">
        <dgm:presLayoutVars>
          <dgm:chMax val="0"/>
          <dgm:bulletEnabled val="1"/>
        </dgm:presLayoutVars>
      </dgm:prSet>
      <dgm:spPr/>
    </dgm:pt>
    <dgm:pt modelId="{CEE3191E-4A5F-4CD9-988E-1F35429926F6}" type="pres">
      <dgm:prSet presAssocID="{B87AE5FD-E589-4B89-902E-616F4F682F72}" presName="childText" presStyleLbl="revTx" presStyleIdx="0" presStyleCnt="1" custScaleY="139435">
        <dgm:presLayoutVars>
          <dgm:bulletEnabled val="1"/>
        </dgm:presLayoutVars>
      </dgm:prSet>
      <dgm:spPr/>
    </dgm:pt>
  </dgm:ptLst>
  <dgm:cxnLst>
    <dgm:cxn modelId="{41247A12-6168-44ED-8FA5-8AD1956A577D}" type="presOf" srcId="{D188D1B9-B56F-448B-A18A-3A47138B3520}" destId="{CEE3191E-4A5F-4CD9-988E-1F35429926F6}" srcOrd="0" destOrd="0" presId="urn:microsoft.com/office/officeart/2005/8/layout/vList2"/>
    <dgm:cxn modelId="{8C7ED51B-9B6F-480D-A354-453BD4257D77}" type="presOf" srcId="{B87AE5FD-E589-4B89-902E-616F4F682F72}" destId="{A8C9F380-2024-4ACE-9717-C13585D877B7}" srcOrd="0" destOrd="0" presId="urn:microsoft.com/office/officeart/2005/8/layout/vList2"/>
    <dgm:cxn modelId="{BBDD431D-3A8B-48E4-8650-14BC06E2D69D}" srcId="{9C9BE925-A58A-479D-AFD3-E8C856CFD542}" destId="{B87AE5FD-E589-4B89-902E-616F4F682F72}" srcOrd="0" destOrd="0" parTransId="{CBC650F2-0C2C-4D58-A8F4-939128A8C0EB}" sibTransId="{EB6F12A8-D0DA-4F3D-85AB-79BAE7F18743}"/>
    <dgm:cxn modelId="{889C1B2A-4664-4C7D-B727-1B16D386B8B2}" type="presOf" srcId="{A8CD10BC-D13D-4ACF-A2E2-A3B371A1B8BC}" destId="{CEE3191E-4A5F-4CD9-988E-1F35429926F6}" srcOrd="0" destOrd="1" presId="urn:microsoft.com/office/officeart/2005/8/layout/vList2"/>
    <dgm:cxn modelId="{4884E72E-5085-42E8-ACBF-A0FD58B542ED}" srcId="{B87AE5FD-E589-4B89-902E-616F4F682F72}" destId="{A8CD10BC-D13D-4ACF-A2E2-A3B371A1B8BC}" srcOrd="1" destOrd="0" parTransId="{77216871-502C-44BE-9A4E-816430013FF9}" sibTransId="{7E42D795-0AFD-4815-ABA0-EE0372A9472E}"/>
    <dgm:cxn modelId="{3DD91B63-506A-4C63-B518-0CC8BE357253}" srcId="{B87AE5FD-E589-4B89-902E-616F4F682F72}" destId="{D188D1B9-B56F-448B-A18A-3A47138B3520}" srcOrd="0" destOrd="0" parTransId="{85B31BDF-66B4-44AE-BCD8-4C1DF782ABE6}" sibTransId="{0FAFDC16-F6A9-4D31-9C9E-52DD414B5F0E}"/>
    <dgm:cxn modelId="{F9165BFF-EDC9-42D4-A44A-F4C34F37ABB0}" type="presOf" srcId="{9C9BE925-A58A-479D-AFD3-E8C856CFD542}" destId="{EBBB84ED-FC96-4B8B-B3BE-51DF36B0587A}" srcOrd="0" destOrd="0" presId="urn:microsoft.com/office/officeart/2005/8/layout/vList2"/>
    <dgm:cxn modelId="{7309EA8A-0CA1-4972-B241-A344A1645A2E}" type="presParOf" srcId="{EBBB84ED-FC96-4B8B-B3BE-51DF36B0587A}" destId="{A8C9F380-2024-4ACE-9717-C13585D877B7}" srcOrd="0" destOrd="0" presId="urn:microsoft.com/office/officeart/2005/8/layout/vList2"/>
    <dgm:cxn modelId="{ED7504CC-4E42-4715-BE85-FDA67FBF00CE}" type="presParOf" srcId="{EBBB84ED-FC96-4B8B-B3BE-51DF36B0587A}" destId="{CEE3191E-4A5F-4CD9-988E-1F35429926F6}" srcOrd="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E27105-920B-4AFA-9A77-1D2E7EFC41E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F3F9791-9FA1-4D70-8183-10FB6053889E}">
      <dgm:prSet/>
      <dgm:spPr/>
      <dgm:t>
        <a:bodyPr/>
        <a:lstStyle/>
        <a:p>
          <a:r>
            <a:rPr lang="en-US" dirty="0">
              <a:latin typeface="Times New Roman" panose="02020603050405020304" pitchFamily="18" charset="0"/>
              <a:cs typeface="Times New Roman" panose="02020603050405020304" pitchFamily="18" charset="0"/>
            </a:rPr>
            <a:t>Other Departments w/ Hiring Incentives:</a:t>
          </a:r>
        </a:p>
      </dgm:t>
    </dgm:pt>
    <dgm:pt modelId="{7C015236-11F9-486E-B207-964E6491E714}" type="parTrans" cxnId="{133E2201-82FA-4D38-B02A-3ADE27832110}">
      <dgm:prSet/>
      <dgm:spPr/>
      <dgm:t>
        <a:bodyPr/>
        <a:lstStyle/>
        <a:p>
          <a:endParaRPr lang="en-US"/>
        </a:p>
      </dgm:t>
    </dgm:pt>
    <dgm:pt modelId="{2B7BFC1E-E4A1-456F-A1F0-2A0C5AB1E0D8}" type="sibTrans" cxnId="{133E2201-82FA-4D38-B02A-3ADE27832110}">
      <dgm:prSet/>
      <dgm:spPr/>
      <dgm:t>
        <a:bodyPr/>
        <a:lstStyle/>
        <a:p>
          <a:endParaRPr lang="en-US"/>
        </a:p>
      </dgm:t>
    </dgm:pt>
    <dgm:pt modelId="{7C0B8C62-86CE-4108-BFAD-E1B9219E81A2}">
      <dgm:prSet custT="1"/>
      <dgm:spPr/>
      <dgm:t>
        <a:bodyPr/>
        <a:lstStyle/>
        <a:p>
          <a:r>
            <a:rPr lang="en-US" sz="2000" dirty="0">
              <a:latin typeface="Times New Roman" panose="02020603050405020304" pitchFamily="18" charset="0"/>
              <a:cs typeface="Times New Roman" panose="02020603050405020304" pitchFamily="18" charset="0"/>
            </a:rPr>
            <a:t>Austin -       $15k</a:t>
          </a:r>
        </a:p>
      </dgm:t>
    </dgm:pt>
    <dgm:pt modelId="{85189DDB-C477-45E2-863B-1C197E84A18A}" type="parTrans" cxnId="{3976F82B-19C6-4710-9079-D2C51C8FC74D}">
      <dgm:prSet/>
      <dgm:spPr/>
      <dgm:t>
        <a:bodyPr/>
        <a:lstStyle/>
        <a:p>
          <a:endParaRPr lang="en-US"/>
        </a:p>
      </dgm:t>
    </dgm:pt>
    <dgm:pt modelId="{82E70810-FFA6-4DD7-BA1F-833FE1CDE463}" type="sibTrans" cxnId="{3976F82B-19C6-4710-9079-D2C51C8FC74D}">
      <dgm:prSet/>
      <dgm:spPr/>
      <dgm:t>
        <a:bodyPr/>
        <a:lstStyle/>
        <a:p>
          <a:endParaRPr lang="en-US"/>
        </a:p>
      </dgm:t>
    </dgm:pt>
    <dgm:pt modelId="{B91D9C9B-7CF0-4B08-A6E2-FE7A11BFEBA0}">
      <dgm:prSet custT="1"/>
      <dgm:spPr/>
      <dgm:t>
        <a:bodyPr/>
        <a:lstStyle/>
        <a:p>
          <a:r>
            <a:rPr lang="en-US" sz="2000" dirty="0">
              <a:latin typeface="Times New Roman" panose="02020603050405020304" pitchFamily="18" charset="0"/>
              <a:cs typeface="Times New Roman" panose="02020603050405020304" pitchFamily="18" charset="0"/>
            </a:rPr>
            <a:t>Pasadena -   $10k</a:t>
          </a:r>
        </a:p>
      </dgm:t>
    </dgm:pt>
    <dgm:pt modelId="{F09D69F5-9555-4361-B4A0-FE28EEEA7120}" type="parTrans" cxnId="{3532DEE0-0E9C-4449-A80F-18FC807CC6AD}">
      <dgm:prSet/>
      <dgm:spPr/>
      <dgm:t>
        <a:bodyPr/>
        <a:lstStyle/>
        <a:p>
          <a:endParaRPr lang="en-US"/>
        </a:p>
      </dgm:t>
    </dgm:pt>
    <dgm:pt modelId="{E2B40A56-625C-482A-BD34-5EF5AF36D0E8}" type="sibTrans" cxnId="{3532DEE0-0E9C-4449-A80F-18FC807CC6AD}">
      <dgm:prSet/>
      <dgm:spPr/>
      <dgm:t>
        <a:bodyPr/>
        <a:lstStyle/>
        <a:p>
          <a:endParaRPr lang="en-US"/>
        </a:p>
      </dgm:t>
    </dgm:pt>
    <dgm:pt modelId="{6A468EE7-9B77-46A1-B354-5984B11C2C96}">
      <dgm:prSet custT="1"/>
      <dgm:spPr/>
      <dgm:t>
        <a:bodyPr/>
        <a:lstStyle/>
        <a:p>
          <a:r>
            <a:rPr lang="en-US" sz="2000" dirty="0">
              <a:latin typeface="Times New Roman" panose="02020603050405020304" pitchFamily="18" charset="0"/>
              <a:cs typeface="Times New Roman" panose="02020603050405020304" pitchFamily="18" charset="0"/>
            </a:rPr>
            <a:t>Sugarland -  Salary increased to $70k after TCOLE Certification</a:t>
          </a:r>
        </a:p>
      </dgm:t>
    </dgm:pt>
    <dgm:pt modelId="{234FBDC0-747D-4660-896E-E4717E6F5189}" type="parTrans" cxnId="{E0ED1659-4012-4804-918D-82B746BBFF83}">
      <dgm:prSet/>
      <dgm:spPr/>
      <dgm:t>
        <a:bodyPr/>
        <a:lstStyle/>
        <a:p>
          <a:endParaRPr lang="en-US"/>
        </a:p>
      </dgm:t>
    </dgm:pt>
    <dgm:pt modelId="{51E4D815-E75A-4399-AEC5-4D31DB5B5BC1}" type="sibTrans" cxnId="{E0ED1659-4012-4804-918D-82B746BBFF83}">
      <dgm:prSet/>
      <dgm:spPr/>
      <dgm:t>
        <a:bodyPr/>
        <a:lstStyle/>
        <a:p>
          <a:endParaRPr lang="en-US"/>
        </a:p>
      </dgm:t>
    </dgm:pt>
    <dgm:pt modelId="{621F7891-D2B5-4014-AFA4-8AF3F3DF78F6}" type="pres">
      <dgm:prSet presAssocID="{2BE27105-920B-4AFA-9A77-1D2E7EFC41E7}" presName="Name0" presStyleCnt="0">
        <dgm:presLayoutVars>
          <dgm:dir/>
          <dgm:animLvl val="lvl"/>
          <dgm:resizeHandles val="exact"/>
        </dgm:presLayoutVars>
      </dgm:prSet>
      <dgm:spPr/>
    </dgm:pt>
    <dgm:pt modelId="{D38C29BC-AAEE-4E3B-80CF-EA6956278D88}" type="pres">
      <dgm:prSet presAssocID="{7F3F9791-9FA1-4D70-8183-10FB6053889E}" presName="linNode" presStyleCnt="0"/>
      <dgm:spPr/>
    </dgm:pt>
    <dgm:pt modelId="{0A7E0923-1CBF-4DB7-9C9A-3A1AFE78B737}" type="pres">
      <dgm:prSet presAssocID="{7F3F9791-9FA1-4D70-8183-10FB6053889E}" presName="parentText" presStyleLbl="node1" presStyleIdx="0" presStyleCnt="1">
        <dgm:presLayoutVars>
          <dgm:chMax val="1"/>
          <dgm:bulletEnabled val="1"/>
        </dgm:presLayoutVars>
      </dgm:prSet>
      <dgm:spPr/>
    </dgm:pt>
    <dgm:pt modelId="{3B6E498E-29AE-4EC0-A6D4-B18BB7B14DA2}" type="pres">
      <dgm:prSet presAssocID="{7F3F9791-9FA1-4D70-8183-10FB6053889E}" presName="descendantText" presStyleLbl="alignAccFollowNode1" presStyleIdx="0" presStyleCnt="1">
        <dgm:presLayoutVars>
          <dgm:bulletEnabled val="1"/>
        </dgm:presLayoutVars>
      </dgm:prSet>
      <dgm:spPr/>
    </dgm:pt>
  </dgm:ptLst>
  <dgm:cxnLst>
    <dgm:cxn modelId="{133E2201-82FA-4D38-B02A-3ADE27832110}" srcId="{2BE27105-920B-4AFA-9A77-1D2E7EFC41E7}" destId="{7F3F9791-9FA1-4D70-8183-10FB6053889E}" srcOrd="0" destOrd="0" parTransId="{7C015236-11F9-486E-B207-964E6491E714}" sibTransId="{2B7BFC1E-E4A1-456F-A1F0-2A0C5AB1E0D8}"/>
    <dgm:cxn modelId="{3976F82B-19C6-4710-9079-D2C51C8FC74D}" srcId="{7F3F9791-9FA1-4D70-8183-10FB6053889E}" destId="{7C0B8C62-86CE-4108-BFAD-E1B9219E81A2}" srcOrd="0" destOrd="0" parTransId="{85189DDB-C477-45E2-863B-1C197E84A18A}" sibTransId="{82E70810-FFA6-4DD7-BA1F-833FE1CDE463}"/>
    <dgm:cxn modelId="{DD299B41-6EB2-43F3-A945-9052542C6834}" type="presOf" srcId="{7F3F9791-9FA1-4D70-8183-10FB6053889E}" destId="{0A7E0923-1CBF-4DB7-9C9A-3A1AFE78B737}" srcOrd="0" destOrd="0" presId="urn:microsoft.com/office/officeart/2005/8/layout/vList5"/>
    <dgm:cxn modelId="{E0ED1659-4012-4804-918D-82B746BBFF83}" srcId="{7F3F9791-9FA1-4D70-8183-10FB6053889E}" destId="{6A468EE7-9B77-46A1-B354-5984B11C2C96}" srcOrd="2" destOrd="0" parTransId="{234FBDC0-747D-4660-896E-E4717E6F5189}" sibTransId="{51E4D815-E75A-4399-AEC5-4D31DB5B5BC1}"/>
    <dgm:cxn modelId="{E71EFF91-7A55-4F08-B37F-3D8C29BCC530}" type="presOf" srcId="{B91D9C9B-7CF0-4B08-A6E2-FE7A11BFEBA0}" destId="{3B6E498E-29AE-4EC0-A6D4-B18BB7B14DA2}" srcOrd="0" destOrd="1" presId="urn:microsoft.com/office/officeart/2005/8/layout/vList5"/>
    <dgm:cxn modelId="{9F945EC2-1597-495A-8F92-F3B8AC4936DC}" type="presOf" srcId="{6A468EE7-9B77-46A1-B354-5984B11C2C96}" destId="{3B6E498E-29AE-4EC0-A6D4-B18BB7B14DA2}" srcOrd="0" destOrd="2" presId="urn:microsoft.com/office/officeart/2005/8/layout/vList5"/>
    <dgm:cxn modelId="{BCC064CF-F33C-4F63-892E-C2CDBFFB57FA}" type="presOf" srcId="{7C0B8C62-86CE-4108-BFAD-E1B9219E81A2}" destId="{3B6E498E-29AE-4EC0-A6D4-B18BB7B14DA2}" srcOrd="0" destOrd="0" presId="urn:microsoft.com/office/officeart/2005/8/layout/vList5"/>
    <dgm:cxn modelId="{3532DEE0-0E9C-4449-A80F-18FC807CC6AD}" srcId="{7F3F9791-9FA1-4D70-8183-10FB6053889E}" destId="{B91D9C9B-7CF0-4B08-A6E2-FE7A11BFEBA0}" srcOrd="1" destOrd="0" parTransId="{F09D69F5-9555-4361-B4A0-FE28EEEA7120}" sibTransId="{E2B40A56-625C-482A-BD34-5EF5AF36D0E8}"/>
    <dgm:cxn modelId="{A3CC9EF5-BD3D-49BB-8B5B-4BCFCC78C57D}" type="presOf" srcId="{2BE27105-920B-4AFA-9A77-1D2E7EFC41E7}" destId="{621F7891-D2B5-4014-AFA4-8AF3F3DF78F6}" srcOrd="0" destOrd="0" presId="urn:microsoft.com/office/officeart/2005/8/layout/vList5"/>
    <dgm:cxn modelId="{CAFA692C-06C1-4E5F-BDD7-DFA51D1E9ED5}" type="presParOf" srcId="{621F7891-D2B5-4014-AFA4-8AF3F3DF78F6}" destId="{D38C29BC-AAEE-4E3B-80CF-EA6956278D88}" srcOrd="0" destOrd="0" presId="urn:microsoft.com/office/officeart/2005/8/layout/vList5"/>
    <dgm:cxn modelId="{C631AEF2-071F-432D-AC6B-93AF63DF0876}" type="presParOf" srcId="{D38C29BC-AAEE-4E3B-80CF-EA6956278D88}" destId="{0A7E0923-1CBF-4DB7-9C9A-3A1AFE78B737}" srcOrd="0" destOrd="0" presId="urn:microsoft.com/office/officeart/2005/8/layout/vList5"/>
    <dgm:cxn modelId="{36D56B56-F96F-427A-8741-84C169B3F6A3}" type="presParOf" srcId="{D38C29BC-AAEE-4E3B-80CF-EA6956278D88}" destId="{3B6E498E-29AE-4EC0-A6D4-B18BB7B14DA2}"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4D0D7E-5B01-4B2A-92CC-640AA63799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5FB976-262A-4B8C-9AFD-03C1BBC3A9F7}">
      <dgm:prSet custT="1"/>
      <dgm:spPr/>
      <dgm:t>
        <a:bodyPr/>
        <a:lstStyle/>
        <a:p>
          <a:r>
            <a:rPr lang="en-US" sz="2800" dirty="0">
              <a:latin typeface="Times New Roman" panose="02020603050405020304" pitchFamily="18" charset="0"/>
              <a:cs typeface="Times New Roman" panose="02020603050405020304" pitchFamily="18" charset="0"/>
            </a:rPr>
            <a:t>Cost of $10K pay increase and $5K hiring incentive is $1.7M per class</a:t>
          </a:r>
        </a:p>
      </dgm:t>
    </dgm:pt>
    <dgm:pt modelId="{37AF4818-BB60-4FF4-A0D3-B48A37B8A1FD}" type="parTrans" cxnId="{D0E1EB42-DF10-4485-81DA-CA74DF5B7FD8}">
      <dgm:prSet/>
      <dgm:spPr/>
      <dgm:t>
        <a:bodyPr/>
        <a:lstStyle/>
        <a:p>
          <a:endParaRPr lang="en-US"/>
        </a:p>
      </dgm:t>
    </dgm:pt>
    <dgm:pt modelId="{98AA3038-330A-4D73-AB9F-7FD454D0941D}" type="sibTrans" cxnId="{D0E1EB42-DF10-4485-81DA-CA74DF5B7FD8}">
      <dgm:prSet/>
      <dgm:spPr/>
      <dgm:t>
        <a:bodyPr/>
        <a:lstStyle/>
        <a:p>
          <a:endParaRPr lang="en-US"/>
        </a:p>
      </dgm:t>
    </dgm:pt>
    <dgm:pt modelId="{1A18AD53-7498-489E-A6A6-A539B3DB08B3}">
      <dgm:prSet custT="1"/>
      <dgm:spPr/>
      <dgm:t>
        <a:bodyPr/>
        <a:lstStyle/>
        <a:p>
          <a:r>
            <a:rPr lang="en-US" sz="2800" dirty="0"/>
            <a:t>FY25 Cost Impact (assuming 6 classes) = $4.5M</a:t>
          </a:r>
        </a:p>
      </dgm:t>
    </dgm:pt>
    <dgm:pt modelId="{641682B6-83C9-4D64-838D-9FD731CE9A71}" type="parTrans" cxnId="{66C9AAF0-4A05-4C3A-BD63-B00E31851993}">
      <dgm:prSet/>
      <dgm:spPr/>
      <dgm:t>
        <a:bodyPr/>
        <a:lstStyle/>
        <a:p>
          <a:endParaRPr lang="en-US"/>
        </a:p>
      </dgm:t>
    </dgm:pt>
    <dgm:pt modelId="{CB9C88DA-EC1A-4F99-AB2B-D083A7ACAFC8}" type="sibTrans" cxnId="{66C9AAF0-4A05-4C3A-BD63-B00E31851993}">
      <dgm:prSet/>
      <dgm:spPr/>
      <dgm:t>
        <a:bodyPr/>
        <a:lstStyle/>
        <a:p>
          <a:endParaRPr lang="en-US"/>
        </a:p>
      </dgm:t>
    </dgm:pt>
    <dgm:pt modelId="{CA74778F-C11F-42E6-A42C-894C73EAC629}" type="pres">
      <dgm:prSet presAssocID="{E64D0D7E-5B01-4B2A-92CC-640AA63799EA}" presName="linear" presStyleCnt="0">
        <dgm:presLayoutVars>
          <dgm:animLvl val="lvl"/>
          <dgm:resizeHandles val="exact"/>
        </dgm:presLayoutVars>
      </dgm:prSet>
      <dgm:spPr/>
    </dgm:pt>
    <dgm:pt modelId="{4731E551-AA48-49D2-81D2-0DAC12A8AF59}" type="pres">
      <dgm:prSet presAssocID="{3F5FB976-262A-4B8C-9AFD-03C1BBC3A9F7}" presName="parentText" presStyleLbl="node1" presStyleIdx="0" presStyleCnt="2" custLinFactNeighborX="295">
        <dgm:presLayoutVars>
          <dgm:chMax val="0"/>
          <dgm:bulletEnabled val="1"/>
        </dgm:presLayoutVars>
      </dgm:prSet>
      <dgm:spPr/>
    </dgm:pt>
    <dgm:pt modelId="{F21A5545-159B-4B4C-B63E-59B1D11E508E}" type="pres">
      <dgm:prSet presAssocID="{98AA3038-330A-4D73-AB9F-7FD454D0941D}" presName="spacer" presStyleCnt="0"/>
      <dgm:spPr/>
    </dgm:pt>
    <dgm:pt modelId="{56C97EB1-C3DA-4ACB-8BA4-325EA0FE85D7}" type="pres">
      <dgm:prSet presAssocID="{1A18AD53-7498-489E-A6A6-A539B3DB08B3}" presName="parentText" presStyleLbl="node1" presStyleIdx="1" presStyleCnt="2">
        <dgm:presLayoutVars>
          <dgm:chMax val="0"/>
          <dgm:bulletEnabled val="1"/>
        </dgm:presLayoutVars>
      </dgm:prSet>
      <dgm:spPr/>
    </dgm:pt>
  </dgm:ptLst>
  <dgm:cxnLst>
    <dgm:cxn modelId="{D0E1EB42-DF10-4485-81DA-CA74DF5B7FD8}" srcId="{E64D0D7E-5B01-4B2A-92CC-640AA63799EA}" destId="{3F5FB976-262A-4B8C-9AFD-03C1BBC3A9F7}" srcOrd="0" destOrd="0" parTransId="{37AF4818-BB60-4FF4-A0D3-B48A37B8A1FD}" sibTransId="{98AA3038-330A-4D73-AB9F-7FD454D0941D}"/>
    <dgm:cxn modelId="{009F37AA-9920-4084-8CD7-D8AD2CDB2B2B}" type="presOf" srcId="{3F5FB976-262A-4B8C-9AFD-03C1BBC3A9F7}" destId="{4731E551-AA48-49D2-81D2-0DAC12A8AF59}" srcOrd="0" destOrd="0" presId="urn:microsoft.com/office/officeart/2005/8/layout/vList2"/>
    <dgm:cxn modelId="{06D9EEB8-ABC1-4B31-A03A-FDCF7D173BF6}" type="presOf" srcId="{1A18AD53-7498-489E-A6A6-A539B3DB08B3}" destId="{56C97EB1-C3DA-4ACB-8BA4-325EA0FE85D7}" srcOrd="0" destOrd="0" presId="urn:microsoft.com/office/officeart/2005/8/layout/vList2"/>
    <dgm:cxn modelId="{6B836AB9-DA6B-442A-A498-AB4BB9D657FC}" type="presOf" srcId="{E64D0D7E-5B01-4B2A-92CC-640AA63799EA}" destId="{CA74778F-C11F-42E6-A42C-894C73EAC629}" srcOrd="0" destOrd="0" presId="urn:microsoft.com/office/officeart/2005/8/layout/vList2"/>
    <dgm:cxn modelId="{66C9AAF0-4A05-4C3A-BD63-B00E31851993}" srcId="{E64D0D7E-5B01-4B2A-92CC-640AA63799EA}" destId="{1A18AD53-7498-489E-A6A6-A539B3DB08B3}" srcOrd="1" destOrd="0" parTransId="{641682B6-83C9-4D64-838D-9FD731CE9A71}" sibTransId="{CB9C88DA-EC1A-4F99-AB2B-D083A7ACAFC8}"/>
    <dgm:cxn modelId="{395961BD-631D-4B1F-B563-A05595E43626}" type="presParOf" srcId="{CA74778F-C11F-42E6-A42C-894C73EAC629}" destId="{4731E551-AA48-49D2-81D2-0DAC12A8AF59}" srcOrd="0" destOrd="0" presId="urn:microsoft.com/office/officeart/2005/8/layout/vList2"/>
    <dgm:cxn modelId="{8BF50507-74D5-43F0-B03D-87C99DD59ECF}" type="presParOf" srcId="{CA74778F-C11F-42E6-A42C-894C73EAC629}" destId="{F21A5545-159B-4B4C-B63E-59B1D11E508E}" srcOrd="1" destOrd="0" presId="urn:microsoft.com/office/officeart/2005/8/layout/vList2"/>
    <dgm:cxn modelId="{9209B5D8-986C-492C-8256-90ED7AFA4029}" type="presParOf" srcId="{CA74778F-C11F-42E6-A42C-894C73EAC629}" destId="{56C97EB1-C3DA-4ACB-8BA4-325EA0FE85D7}"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CA76CC-2A8A-4E64-85E0-4837808DA4B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7E8D65A-61E7-4CD8-8EFF-A6CCB82E0ADA}">
      <dgm:prSet custT="1"/>
      <dgm:spPr/>
      <dgm:t>
        <a:bodyPr/>
        <a:lstStyle/>
        <a:p>
          <a:pPr algn="l"/>
          <a:r>
            <a:rPr lang="en-US" sz="2400" b="0" i="0" baseline="0" dirty="0">
              <a:latin typeface="Times New Roman" panose="02020603050405020304" pitchFamily="18" charset="0"/>
              <a:cs typeface="Times New Roman" panose="02020603050405020304" pitchFamily="18" charset="0"/>
            </a:rPr>
            <a:t>The Houston Police Department’s Employment Program for Retired Officers (EPRO) helps alleviate labor shortages by bringing retired officers back on a part-time basis. EPRO’s enable current officers to focus on police operations</a:t>
          </a:r>
          <a:r>
            <a:rPr lang="en-US" sz="2600" b="0" i="0" baseline="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dgm:t>
    </dgm:pt>
    <dgm:pt modelId="{808FFF13-737C-4CC1-8D29-A511CF9876F4}" type="parTrans" cxnId="{6127C156-92E6-4C06-98C5-9E280609B759}">
      <dgm:prSet/>
      <dgm:spPr/>
      <dgm:t>
        <a:bodyPr/>
        <a:lstStyle/>
        <a:p>
          <a:endParaRPr lang="en-US"/>
        </a:p>
      </dgm:t>
    </dgm:pt>
    <dgm:pt modelId="{C42BDEF4-63A5-4F91-9D45-0BA5DD953D29}" type="sibTrans" cxnId="{6127C156-92E6-4C06-98C5-9E280609B759}">
      <dgm:prSet/>
      <dgm:spPr/>
      <dgm:t>
        <a:bodyPr/>
        <a:lstStyle/>
        <a:p>
          <a:endParaRPr lang="en-US"/>
        </a:p>
      </dgm:t>
    </dgm:pt>
    <dgm:pt modelId="{3225EB4F-DE59-4452-83D1-D1736AA8A0D1}">
      <dgm:prSet custT="1"/>
      <dgm:spPr/>
      <dgm:t>
        <a:bodyPr/>
        <a:lstStyle/>
        <a:p>
          <a:r>
            <a:rPr lang="en-US" sz="2800" b="1" i="0" baseline="0" dirty="0">
              <a:latin typeface="Times New Roman" panose="02020603050405020304" pitchFamily="18" charset="0"/>
              <a:cs typeface="Times New Roman" panose="02020603050405020304" pitchFamily="18" charset="0"/>
            </a:rPr>
            <a:t>Program Details:</a:t>
          </a:r>
          <a:endParaRPr lang="en-US" sz="2800" dirty="0">
            <a:latin typeface="Times New Roman" panose="02020603050405020304" pitchFamily="18" charset="0"/>
            <a:cs typeface="Times New Roman" panose="02020603050405020304" pitchFamily="18" charset="0"/>
          </a:endParaRPr>
        </a:p>
      </dgm:t>
    </dgm:pt>
    <dgm:pt modelId="{13076A0D-F550-4A79-AE03-B8E5171EDE75}" type="parTrans" cxnId="{372D0D5C-568C-4F5F-834E-AA9B06D5504B}">
      <dgm:prSet/>
      <dgm:spPr/>
      <dgm:t>
        <a:bodyPr/>
        <a:lstStyle/>
        <a:p>
          <a:endParaRPr lang="en-US"/>
        </a:p>
      </dgm:t>
    </dgm:pt>
    <dgm:pt modelId="{DAC650DD-D693-4E21-A9F2-D38ADC31FE7D}" type="sibTrans" cxnId="{372D0D5C-568C-4F5F-834E-AA9B06D5504B}">
      <dgm:prSet/>
      <dgm:spPr/>
      <dgm:t>
        <a:bodyPr/>
        <a:lstStyle/>
        <a:p>
          <a:endParaRPr lang="en-US"/>
        </a:p>
      </dgm:t>
    </dgm:pt>
    <dgm:pt modelId="{CBF45238-2474-4EFA-BE06-E92AE5E7B135}">
      <dgm:prSet/>
      <dgm:spPr/>
      <dgm:t>
        <a:bodyPr/>
        <a:lstStyle/>
        <a:p>
          <a:r>
            <a:rPr lang="en-US" dirty="0">
              <a:latin typeface="Times New Roman" panose="02020603050405020304" pitchFamily="18" charset="0"/>
              <a:cs typeface="Times New Roman" panose="02020603050405020304" pitchFamily="18" charset="0"/>
            </a:rPr>
            <a:t>Operating since </a:t>
          </a:r>
          <a:r>
            <a:rPr lang="en-US" b="0" i="0" baseline="0" dirty="0">
              <a:latin typeface="Times New Roman" panose="02020603050405020304" pitchFamily="18" charset="0"/>
              <a:cs typeface="Times New Roman" panose="02020603050405020304" pitchFamily="18" charset="0"/>
            </a:rPr>
            <a:t>July 2022 to present</a:t>
          </a:r>
          <a:endParaRPr lang="en-US" dirty="0">
            <a:latin typeface="Times New Roman" panose="02020603050405020304" pitchFamily="18" charset="0"/>
            <a:cs typeface="Times New Roman" panose="02020603050405020304" pitchFamily="18" charset="0"/>
          </a:endParaRPr>
        </a:p>
      </dgm:t>
    </dgm:pt>
    <dgm:pt modelId="{76CAF925-2660-4F27-A313-0CB4878CA66D}" type="parTrans" cxnId="{196E0610-7769-4B2F-8DE5-D5D118EBA698}">
      <dgm:prSet/>
      <dgm:spPr/>
      <dgm:t>
        <a:bodyPr/>
        <a:lstStyle/>
        <a:p>
          <a:endParaRPr lang="en-US"/>
        </a:p>
      </dgm:t>
    </dgm:pt>
    <dgm:pt modelId="{D97A974B-5DF2-4081-B8D8-97D532DFB8B9}" type="sibTrans" cxnId="{196E0610-7769-4B2F-8DE5-D5D118EBA698}">
      <dgm:prSet/>
      <dgm:spPr/>
      <dgm:t>
        <a:bodyPr/>
        <a:lstStyle/>
        <a:p>
          <a:endParaRPr lang="en-US"/>
        </a:p>
      </dgm:t>
    </dgm:pt>
    <dgm:pt modelId="{92DE0287-7E0F-42EE-A00F-A48C523A4EAA}">
      <dgm:prSet/>
      <dgm:spPr/>
      <dgm:t>
        <a:bodyPr/>
        <a:lstStyle/>
        <a:p>
          <a:r>
            <a:rPr lang="en-US" dirty="0">
              <a:latin typeface="Times New Roman" panose="02020603050405020304" pitchFamily="18" charset="0"/>
              <a:cs typeface="Times New Roman" panose="02020603050405020304" pitchFamily="18" charset="0"/>
            </a:rPr>
            <a:t>P</a:t>
          </a:r>
          <a:r>
            <a:rPr lang="en-US" b="0" i="0" baseline="0" dirty="0">
              <a:latin typeface="Times New Roman" panose="02020603050405020304" pitchFamily="18" charset="0"/>
              <a:cs typeface="Times New Roman" panose="02020603050405020304" pitchFamily="18" charset="0"/>
            </a:rPr>
            <a:t>articipants hired by employment agency</a:t>
          </a:r>
          <a:r>
            <a:rPr lang="en-US" dirty="0">
              <a:latin typeface="Times New Roman" panose="02020603050405020304" pitchFamily="18" charset="0"/>
              <a:cs typeface="Times New Roman" panose="02020603050405020304" pitchFamily="18" charset="0"/>
            </a:rPr>
            <a:t> - </a:t>
          </a:r>
          <a:r>
            <a:rPr lang="en-US" b="0" i="0" baseline="0" dirty="0">
              <a:latin typeface="Times New Roman" panose="02020603050405020304" pitchFamily="18" charset="0"/>
              <a:cs typeface="Times New Roman" panose="02020603050405020304" pitchFamily="18" charset="0"/>
            </a:rPr>
            <a:t>HPD selects employees</a:t>
          </a:r>
          <a:endParaRPr lang="en-US" dirty="0">
            <a:latin typeface="Times New Roman" panose="02020603050405020304" pitchFamily="18" charset="0"/>
            <a:cs typeface="Times New Roman" panose="02020603050405020304" pitchFamily="18" charset="0"/>
          </a:endParaRPr>
        </a:p>
      </dgm:t>
    </dgm:pt>
    <dgm:pt modelId="{288A1AF6-2023-4E91-B226-1FB7C568D58E}" type="parTrans" cxnId="{0788073C-E193-4E23-A8D7-6CC7674898D2}">
      <dgm:prSet/>
      <dgm:spPr/>
      <dgm:t>
        <a:bodyPr/>
        <a:lstStyle/>
        <a:p>
          <a:endParaRPr lang="en-US"/>
        </a:p>
      </dgm:t>
    </dgm:pt>
    <dgm:pt modelId="{A50B4A85-F51B-479E-B4A7-EFB552DD6D80}" type="sibTrans" cxnId="{0788073C-E193-4E23-A8D7-6CC7674898D2}">
      <dgm:prSet/>
      <dgm:spPr/>
      <dgm:t>
        <a:bodyPr/>
        <a:lstStyle/>
        <a:p>
          <a:endParaRPr lang="en-US"/>
        </a:p>
      </dgm:t>
    </dgm:pt>
    <dgm:pt modelId="{F1DCA5A0-799D-4EDF-9B73-459BEF1ECF6C}">
      <dgm:prSet/>
      <dgm:spPr/>
      <dgm:t>
        <a:bodyPr/>
        <a:lstStyle/>
        <a:p>
          <a:r>
            <a:rPr lang="en-US" b="0" i="0" baseline="0" dirty="0">
              <a:latin typeface="Times New Roman" panose="02020603050405020304" pitchFamily="18" charset="0"/>
              <a:cs typeface="Times New Roman" panose="02020603050405020304" pitchFamily="18" charset="0"/>
            </a:rPr>
            <a:t>Vetted and </a:t>
          </a:r>
          <a:r>
            <a:rPr lang="en-US" dirty="0">
              <a:latin typeface="Times New Roman" panose="02020603050405020304" pitchFamily="18" charset="0"/>
              <a:cs typeface="Times New Roman" panose="02020603050405020304" pitchFamily="18" charset="0"/>
            </a:rPr>
            <a:t>honorably </a:t>
          </a:r>
          <a:r>
            <a:rPr lang="en-US" b="0" i="0" baseline="0" dirty="0">
              <a:latin typeface="Times New Roman" panose="02020603050405020304" pitchFamily="18" charset="0"/>
              <a:cs typeface="Times New Roman" panose="02020603050405020304" pitchFamily="18" charset="0"/>
            </a:rPr>
            <a:t>retired</a:t>
          </a:r>
          <a:endParaRPr lang="en-US" dirty="0">
            <a:latin typeface="Times New Roman" panose="02020603050405020304" pitchFamily="18" charset="0"/>
            <a:cs typeface="Times New Roman" panose="02020603050405020304" pitchFamily="18" charset="0"/>
          </a:endParaRPr>
        </a:p>
      </dgm:t>
    </dgm:pt>
    <dgm:pt modelId="{4F713A6F-7F05-408A-A749-D298ED8AD9D5}" type="parTrans" cxnId="{AB254FB9-5FD7-44CE-A6DC-FDBA945E4E0C}">
      <dgm:prSet/>
      <dgm:spPr/>
      <dgm:t>
        <a:bodyPr/>
        <a:lstStyle/>
        <a:p>
          <a:endParaRPr lang="en-US"/>
        </a:p>
      </dgm:t>
    </dgm:pt>
    <dgm:pt modelId="{0A21A31F-49E9-4D40-9888-67C5DF059F03}" type="sibTrans" cxnId="{AB254FB9-5FD7-44CE-A6DC-FDBA945E4E0C}">
      <dgm:prSet/>
      <dgm:spPr/>
      <dgm:t>
        <a:bodyPr/>
        <a:lstStyle/>
        <a:p>
          <a:endParaRPr lang="en-US"/>
        </a:p>
      </dgm:t>
    </dgm:pt>
    <dgm:pt modelId="{D588C0AC-9E96-4652-84B3-B91DEE190C92}">
      <dgm:prSet custT="1"/>
      <dgm:spPr/>
      <dgm:t>
        <a:bodyPr/>
        <a:lstStyle/>
        <a:p>
          <a:r>
            <a:rPr lang="en-US" sz="2800" b="1" i="0" baseline="0" dirty="0">
              <a:latin typeface="Times New Roman" panose="02020603050405020304" pitchFamily="18" charset="0"/>
              <a:cs typeface="Times New Roman" panose="02020603050405020304" pitchFamily="18" charset="0"/>
            </a:rPr>
            <a:t>Work Assignments:</a:t>
          </a:r>
          <a:endParaRPr lang="en-US" sz="2800" dirty="0">
            <a:latin typeface="Times New Roman" panose="02020603050405020304" pitchFamily="18" charset="0"/>
            <a:cs typeface="Times New Roman" panose="02020603050405020304" pitchFamily="18" charset="0"/>
          </a:endParaRPr>
        </a:p>
      </dgm:t>
    </dgm:pt>
    <dgm:pt modelId="{763F7328-AB42-45BB-B70C-EFA5B0C2D88D}" type="parTrans" cxnId="{C2675E8A-C3CE-42EA-9F8D-55164F725252}">
      <dgm:prSet/>
      <dgm:spPr/>
      <dgm:t>
        <a:bodyPr/>
        <a:lstStyle/>
        <a:p>
          <a:endParaRPr lang="en-US"/>
        </a:p>
      </dgm:t>
    </dgm:pt>
    <dgm:pt modelId="{81C26870-5661-4CC6-A07C-C0AC547074AE}" type="sibTrans" cxnId="{C2675E8A-C3CE-42EA-9F8D-55164F725252}">
      <dgm:prSet/>
      <dgm:spPr/>
      <dgm:t>
        <a:bodyPr/>
        <a:lstStyle/>
        <a:p>
          <a:endParaRPr lang="en-US"/>
        </a:p>
      </dgm:t>
    </dgm:pt>
    <dgm:pt modelId="{F479A4C9-0433-4E7F-A4DC-987D9CA82E7E}">
      <dgm:prSet/>
      <dgm:spPr/>
      <dgm:t>
        <a:bodyPr/>
        <a:lstStyle/>
        <a:p>
          <a:r>
            <a:rPr lang="en-US" dirty="0">
              <a:latin typeface="Times New Roman" panose="02020603050405020304" pitchFamily="18" charset="0"/>
              <a:cs typeface="Times New Roman" panose="02020603050405020304" pitchFamily="18" charset="0"/>
            </a:rPr>
            <a:t>P</a:t>
          </a:r>
          <a:r>
            <a:rPr lang="en-US" b="0" i="0" baseline="0" dirty="0">
              <a:latin typeface="Times New Roman" panose="02020603050405020304" pitchFamily="18" charset="0"/>
              <a:cs typeface="Times New Roman" panose="02020603050405020304" pitchFamily="18" charset="0"/>
            </a:rPr>
            <a:t>art-time, currently averaging 20 hours per week (max 40 hours bi-weekly)</a:t>
          </a:r>
          <a:endParaRPr lang="en-US" dirty="0">
            <a:latin typeface="Times New Roman" panose="02020603050405020304" pitchFamily="18" charset="0"/>
            <a:cs typeface="Times New Roman" panose="02020603050405020304" pitchFamily="18" charset="0"/>
          </a:endParaRPr>
        </a:p>
      </dgm:t>
    </dgm:pt>
    <dgm:pt modelId="{D700AE7C-90F8-45E3-A3B8-834BD420FBE2}" type="parTrans" cxnId="{9C57EE09-7B90-487F-B1DC-99D396D709BD}">
      <dgm:prSet/>
      <dgm:spPr/>
      <dgm:t>
        <a:bodyPr/>
        <a:lstStyle/>
        <a:p>
          <a:endParaRPr lang="en-US"/>
        </a:p>
      </dgm:t>
    </dgm:pt>
    <dgm:pt modelId="{44510B59-3441-47A0-BBCA-498A56518F94}" type="sibTrans" cxnId="{9C57EE09-7B90-487F-B1DC-99D396D709BD}">
      <dgm:prSet/>
      <dgm:spPr/>
      <dgm:t>
        <a:bodyPr/>
        <a:lstStyle/>
        <a:p>
          <a:endParaRPr lang="en-US"/>
        </a:p>
      </dgm:t>
    </dgm:pt>
    <dgm:pt modelId="{6F397DE3-4BB6-4DD7-B4AA-E8E276FFE411}">
      <dgm:prSet/>
      <dgm:spPr/>
      <dgm:t>
        <a:bodyPr/>
        <a:lstStyle/>
        <a:p>
          <a:r>
            <a:rPr lang="en-US" dirty="0">
              <a:latin typeface="Times New Roman" panose="02020603050405020304" pitchFamily="18" charset="0"/>
              <a:cs typeface="Times New Roman" panose="02020603050405020304" pitchFamily="18" charset="0"/>
            </a:rPr>
            <a:t>S</a:t>
          </a:r>
          <a:r>
            <a:rPr lang="en-US" b="0" i="0" baseline="0" dirty="0">
              <a:latin typeface="Times New Roman" panose="02020603050405020304" pitchFamily="18" charset="0"/>
              <a:cs typeface="Times New Roman" panose="02020603050405020304" pitchFamily="18" charset="0"/>
            </a:rPr>
            <a:t>upports Classified personnel</a:t>
          </a:r>
          <a:endParaRPr lang="en-US" dirty="0">
            <a:latin typeface="Times New Roman" panose="02020603050405020304" pitchFamily="18" charset="0"/>
            <a:cs typeface="Times New Roman" panose="02020603050405020304" pitchFamily="18" charset="0"/>
          </a:endParaRPr>
        </a:p>
      </dgm:t>
    </dgm:pt>
    <dgm:pt modelId="{42C78FC5-D608-4B6A-AE69-7B966F95F8CB}" type="parTrans" cxnId="{FF3B87D2-9FB4-4027-8A55-EE38D90AB68A}">
      <dgm:prSet/>
      <dgm:spPr/>
      <dgm:t>
        <a:bodyPr/>
        <a:lstStyle/>
        <a:p>
          <a:endParaRPr lang="en-US"/>
        </a:p>
      </dgm:t>
    </dgm:pt>
    <dgm:pt modelId="{6303BD68-6AE5-4965-B16F-6D7CA4AFCA95}" type="sibTrans" cxnId="{FF3B87D2-9FB4-4027-8A55-EE38D90AB68A}">
      <dgm:prSet/>
      <dgm:spPr/>
      <dgm:t>
        <a:bodyPr/>
        <a:lstStyle/>
        <a:p>
          <a:endParaRPr lang="en-US"/>
        </a:p>
      </dgm:t>
    </dgm:pt>
    <dgm:pt modelId="{EBEC9BF4-5954-4551-B646-C85E6DE43C0A}" type="pres">
      <dgm:prSet presAssocID="{B1CA76CC-2A8A-4E64-85E0-4837808DA4BD}" presName="Name0" presStyleCnt="0">
        <dgm:presLayoutVars>
          <dgm:dir/>
          <dgm:animLvl val="lvl"/>
          <dgm:resizeHandles val="exact"/>
        </dgm:presLayoutVars>
      </dgm:prSet>
      <dgm:spPr/>
    </dgm:pt>
    <dgm:pt modelId="{F4F187DB-CFFC-422B-9D16-084F079292DA}" type="pres">
      <dgm:prSet presAssocID="{77E8D65A-61E7-4CD8-8EFF-A6CCB82E0ADA}" presName="linNode" presStyleCnt="0"/>
      <dgm:spPr/>
    </dgm:pt>
    <dgm:pt modelId="{944065BE-2FD4-4C89-B040-307E74518EAD}" type="pres">
      <dgm:prSet presAssocID="{77E8D65A-61E7-4CD8-8EFF-A6CCB82E0ADA}" presName="parentText" presStyleLbl="node1" presStyleIdx="0" presStyleCnt="3" custScaleX="277778">
        <dgm:presLayoutVars>
          <dgm:chMax val="1"/>
          <dgm:bulletEnabled val="1"/>
        </dgm:presLayoutVars>
      </dgm:prSet>
      <dgm:spPr/>
    </dgm:pt>
    <dgm:pt modelId="{047B5A0F-30CD-486C-B647-F796B94737BE}" type="pres">
      <dgm:prSet presAssocID="{C42BDEF4-63A5-4F91-9D45-0BA5DD953D29}" presName="sp" presStyleCnt="0"/>
      <dgm:spPr/>
    </dgm:pt>
    <dgm:pt modelId="{E561D8B1-A2D3-49B5-8336-D6E96CCAC427}" type="pres">
      <dgm:prSet presAssocID="{3225EB4F-DE59-4452-83D1-D1736AA8A0D1}" presName="linNode" presStyleCnt="0"/>
      <dgm:spPr/>
    </dgm:pt>
    <dgm:pt modelId="{3EC19A8F-D72D-4D78-A00A-85C10F3EE71B}" type="pres">
      <dgm:prSet presAssocID="{3225EB4F-DE59-4452-83D1-D1736AA8A0D1}" presName="parentText" presStyleLbl="node1" presStyleIdx="1" presStyleCnt="3" custLinFactNeighborY="-2838">
        <dgm:presLayoutVars>
          <dgm:chMax val="1"/>
          <dgm:bulletEnabled val="1"/>
        </dgm:presLayoutVars>
      </dgm:prSet>
      <dgm:spPr/>
    </dgm:pt>
    <dgm:pt modelId="{DE0D2474-D5E3-4D37-88C5-DE291B584372}" type="pres">
      <dgm:prSet presAssocID="{3225EB4F-DE59-4452-83D1-D1736AA8A0D1}" presName="descendantText" presStyleLbl="alignAccFollowNode1" presStyleIdx="0" presStyleCnt="2">
        <dgm:presLayoutVars>
          <dgm:bulletEnabled val="1"/>
        </dgm:presLayoutVars>
      </dgm:prSet>
      <dgm:spPr/>
    </dgm:pt>
    <dgm:pt modelId="{2FB2911D-D074-452B-A587-BE50C317F031}" type="pres">
      <dgm:prSet presAssocID="{DAC650DD-D693-4E21-A9F2-D38ADC31FE7D}" presName="sp" presStyleCnt="0"/>
      <dgm:spPr/>
    </dgm:pt>
    <dgm:pt modelId="{2C3C8B27-B5A6-4CDA-9566-33AC7FB58F53}" type="pres">
      <dgm:prSet presAssocID="{D588C0AC-9E96-4652-84B3-B91DEE190C92}" presName="linNode" presStyleCnt="0"/>
      <dgm:spPr/>
    </dgm:pt>
    <dgm:pt modelId="{1BF2ED88-C2EA-443D-A4D2-53B0DB2474AF}" type="pres">
      <dgm:prSet presAssocID="{D588C0AC-9E96-4652-84B3-B91DEE190C92}" presName="parentText" presStyleLbl="node1" presStyleIdx="2" presStyleCnt="3" custLinFactNeighborY="28266">
        <dgm:presLayoutVars>
          <dgm:chMax val="1"/>
          <dgm:bulletEnabled val="1"/>
        </dgm:presLayoutVars>
      </dgm:prSet>
      <dgm:spPr/>
    </dgm:pt>
    <dgm:pt modelId="{8D50B8D0-287D-4D1E-BB81-E535B375477F}" type="pres">
      <dgm:prSet presAssocID="{D588C0AC-9E96-4652-84B3-B91DEE190C92}" presName="descendantText" presStyleLbl="alignAccFollowNode1" presStyleIdx="1" presStyleCnt="2">
        <dgm:presLayoutVars>
          <dgm:bulletEnabled val="1"/>
        </dgm:presLayoutVars>
      </dgm:prSet>
      <dgm:spPr/>
    </dgm:pt>
  </dgm:ptLst>
  <dgm:cxnLst>
    <dgm:cxn modelId="{12443601-6374-4423-8C0A-3D7F0A699B3D}" type="presOf" srcId="{F479A4C9-0433-4E7F-A4DC-987D9CA82E7E}" destId="{8D50B8D0-287D-4D1E-BB81-E535B375477F}" srcOrd="0" destOrd="0" presId="urn:microsoft.com/office/officeart/2005/8/layout/vList5"/>
    <dgm:cxn modelId="{9C57EE09-7B90-487F-B1DC-99D396D709BD}" srcId="{D588C0AC-9E96-4652-84B3-B91DEE190C92}" destId="{F479A4C9-0433-4E7F-A4DC-987D9CA82E7E}" srcOrd="0" destOrd="0" parTransId="{D700AE7C-90F8-45E3-A3B8-834BD420FBE2}" sibTransId="{44510B59-3441-47A0-BBCA-498A56518F94}"/>
    <dgm:cxn modelId="{196E0610-7769-4B2F-8DE5-D5D118EBA698}" srcId="{3225EB4F-DE59-4452-83D1-D1736AA8A0D1}" destId="{CBF45238-2474-4EFA-BE06-E92AE5E7B135}" srcOrd="0" destOrd="0" parTransId="{76CAF925-2660-4F27-A313-0CB4878CA66D}" sibTransId="{D97A974B-5DF2-4081-B8D8-97D532DFB8B9}"/>
    <dgm:cxn modelId="{15CC9229-EC57-44CA-BDB1-EF3F628A2C71}" type="presOf" srcId="{77E8D65A-61E7-4CD8-8EFF-A6CCB82E0ADA}" destId="{944065BE-2FD4-4C89-B040-307E74518EAD}" srcOrd="0" destOrd="0" presId="urn:microsoft.com/office/officeart/2005/8/layout/vList5"/>
    <dgm:cxn modelId="{7D464F2B-8769-47E1-9CEB-9BCCF6DD9378}" type="presOf" srcId="{D588C0AC-9E96-4652-84B3-B91DEE190C92}" destId="{1BF2ED88-C2EA-443D-A4D2-53B0DB2474AF}" srcOrd="0" destOrd="0" presId="urn:microsoft.com/office/officeart/2005/8/layout/vList5"/>
    <dgm:cxn modelId="{0788073C-E193-4E23-A8D7-6CC7674898D2}" srcId="{3225EB4F-DE59-4452-83D1-D1736AA8A0D1}" destId="{92DE0287-7E0F-42EE-A00F-A48C523A4EAA}" srcOrd="1" destOrd="0" parTransId="{288A1AF6-2023-4E91-B226-1FB7C568D58E}" sibTransId="{A50B4A85-F51B-479E-B4A7-EFB552DD6D80}"/>
    <dgm:cxn modelId="{372D0D5C-568C-4F5F-834E-AA9B06D5504B}" srcId="{B1CA76CC-2A8A-4E64-85E0-4837808DA4BD}" destId="{3225EB4F-DE59-4452-83D1-D1736AA8A0D1}" srcOrd="1" destOrd="0" parTransId="{13076A0D-F550-4A79-AE03-B8E5171EDE75}" sibTransId="{DAC650DD-D693-4E21-A9F2-D38ADC31FE7D}"/>
    <dgm:cxn modelId="{B7C80062-693C-41AC-BF16-3ECD322249DA}" type="presOf" srcId="{3225EB4F-DE59-4452-83D1-D1736AA8A0D1}" destId="{3EC19A8F-D72D-4D78-A00A-85C10F3EE71B}" srcOrd="0" destOrd="0" presId="urn:microsoft.com/office/officeart/2005/8/layout/vList5"/>
    <dgm:cxn modelId="{6127C156-92E6-4C06-98C5-9E280609B759}" srcId="{B1CA76CC-2A8A-4E64-85E0-4837808DA4BD}" destId="{77E8D65A-61E7-4CD8-8EFF-A6CCB82E0ADA}" srcOrd="0" destOrd="0" parTransId="{808FFF13-737C-4CC1-8D29-A511CF9876F4}" sibTransId="{C42BDEF4-63A5-4F91-9D45-0BA5DD953D29}"/>
    <dgm:cxn modelId="{999CE656-DADC-4984-A7F0-26D24A48CBD5}" type="presOf" srcId="{F1DCA5A0-799D-4EDF-9B73-459BEF1ECF6C}" destId="{DE0D2474-D5E3-4D37-88C5-DE291B584372}" srcOrd="0" destOrd="2" presId="urn:microsoft.com/office/officeart/2005/8/layout/vList5"/>
    <dgm:cxn modelId="{E3D6B889-C211-413E-82C9-C49536A3EA45}" type="presOf" srcId="{92DE0287-7E0F-42EE-A00F-A48C523A4EAA}" destId="{DE0D2474-D5E3-4D37-88C5-DE291B584372}" srcOrd="0" destOrd="1" presId="urn:microsoft.com/office/officeart/2005/8/layout/vList5"/>
    <dgm:cxn modelId="{C2675E8A-C3CE-42EA-9F8D-55164F725252}" srcId="{B1CA76CC-2A8A-4E64-85E0-4837808DA4BD}" destId="{D588C0AC-9E96-4652-84B3-B91DEE190C92}" srcOrd="2" destOrd="0" parTransId="{763F7328-AB42-45BB-B70C-EFA5B0C2D88D}" sibTransId="{81C26870-5661-4CC6-A07C-C0AC547074AE}"/>
    <dgm:cxn modelId="{9C09A398-0AE2-4AD7-8635-C44E54AB335B}" type="presOf" srcId="{6F397DE3-4BB6-4DD7-B4AA-E8E276FFE411}" destId="{8D50B8D0-287D-4D1E-BB81-E535B375477F}" srcOrd="0" destOrd="1" presId="urn:microsoft.com/office/officeart/2005/8/layout/vList5"/>
    <dgm:cxn modelId="{C4A94FA7-4ECC-4C87-81E8-91B45FD9359C}" type="presOf" srcId="{CBF45238-2474-4EFA-BE06-E92AE5E7B135}" destId="{DE0D2474-D5E3-4D37-88C5-DE291B584372}" srcOrd="0" destOrd="0" presId="urn:microsoft.com/office/officeart/2005/8/layout/vList5"/>
    <dgm:cxn modelId="{AB254FB9-5FD7-44CE-A6DC-FDBA945E4E0C}" srcId="{3225EB4F-DE59-4452-83D1-D1736AA8A0D1}" destId="{F1DCA5A0-799D-4EDF-9B73-459BEF1ECF6C}" srcOrd="2" destOrd="0" parTransId="{4F713A6F-7F05-408A-A749-D298ED8AD9D5}" sibTransId="{0A21A31F-49E9-4D40-9888-67C5DF059F03}"/>
    <dgm:cxn modelId="{FF3B87D2-9FB4-4027-8A55-EE38D90AB68A}" srcId="{D588C0AC-9E96-4652-84B3-B91DEE190C92}" destId="{6F397DE3-4BB6-4DD7-B4AA-E8E276FFE411}" srcOrd="1" destOrd="0" parTransId="{42C78FC5-D608-4B6A-AE69-7B966F95F8CB}" sibTransId="{6303BD68-6AE5-4965-B16F-6D7CA4AFCA95}"/>
    <dgm:cxn modelId="{6A2AC3D3-3C07-4254-A2AD-9187F1982F2C}" type="presOf" srcId="{B1CA76CC-2A8A-4E64-85E0-4837808DA4BD}" destId="{EBEC9BF4-5954-4551-B646-C85E6DE43C0A}" srcOrd="0" destOrd="0" presId="urn:microsoft.com/office/officeart/2005/8/layout/vList5"/>
    <dgm:cxn modelId="{43B15FAE-0A3C-42EC-AC88-1FE0F61F0933}" type="presParOf" srcId="{EBEC9BF4-5954-4551-B646-C85E6DE43C0A}" destId="{F4F187DB-CFFC-422B-9D16-084F079292DA}" srcOrd="0" destOrd="0" presId="urn:microsoft.com/office/officeart/2005/8/layout/vList5"/>
    <dgm:cxn modelId="{B9B0BF1F-47EC-41E1-93E2-364F72F0F144}" type="presParOf" srcId="{F4F187DB-CFFC-422B-9D16-084F079292DA}" destId="{944065BE-2FD4-4C89-B040-307E74518EAD}" srcOrd="0" destOrd="0" presId="urn:microsoft.com/office/officeart/2005/8/layout/vList5"/>
    <dgm:cxn modelId="{E4D0B09C-0D3F-4B4B-A3A2-AF3744DEBA45}" type="presParOf" srcId="{EBEC9BF4-5954-4551-B646-C85E6DE43C0A}" destId="{047B5A0F-30CD-486C-B647-F796B94737BE}" srcOrd="1" destOrd="0" presId="urn:microsoft.com/office/officeart/2005/8/layout/vList5"/>
    <dgm:cxn modelId="{54B9FEC5-D1A2-481A-81A8-DE257C1C5234}" type="presParOf" srcId="{EBEC9BF4-5954-4551-B646-C85E6DE43C0A}" destId="{E561D8B1-A2D3-49B5-8336-D6E96CCAC427}" srcOrd="2" destOrd="0" presId="urn:microsoft.com/office/officeart/2005/8/layout/vList5"/>
    <dgm:cxn modelId="{FA142B36-AFB5-4D92-B6B3-BAACD3585155}" type="presParOf" srcId="{E561D8B1-A2D3-49B5-8336-D6E96CCAC427}" destId="{3EC19A8F-D72D-4D78-A00A-85C10F3EE71B}" srcOrd="0" destOrd="0" presId="urn:microsoft.com/office/officeart/2005/8/layout/vList5"/>
    <dgm:cxn modelId="{516451B4-E0D6-4F23-A8C6-0211DE21E495}" type="presParOf" srcId="{E561D8B1-A2D3-49B5-8336-D6E96CCAC427}" destId="{DE0D2474-D5E3-4D37-88C5-DE291B584372}" srcOrd="1" destOrd="0" presId="urn:microsoft.com/office/officeart/2005/8/layout/vList5"/>
    <dgm:cxn modelId="{09AC5929-5E77-44C2-B23D-36F5CBFA6B0F}" type="presParOf" srcId="{EBEC9BF4-5954-4551-B646-C85E6DE43C0A}" destId="{2FB2911D-D074-452B-A587-BE50C317F031}" srcOrd="3" destOrd="0" presId="urn:microsoft.com/office/officeart/2005/8/layout/vList5"/>
    <dgm:cxn modelId="{0E726EF9-23CD-493E-827C-D965C6F5A904}" type="presParOf" srcId="{EBEC9BF4-5954-4551-B646-C85E6DE43C0A}" destId="{2C3C8B27-B5A6-4CDA-9566-33AC7FB58F53}" srcOrd="4" destOrd="0" presId="urn:microsoft.com/office/officeart/2005/8/layout/vList5"/>
    <dgm:cxn modelId="{D1D92106-4255-4D41-8F0F-0373838B400D}" type="presParOf" srcId="{2C3C8B27-B5A6-4CDA-9566-33AC7FB58F53}" destId="{1BF2ED88-C2EA-443D-A4D2-53B0DB2474AF}" srcOrd="0" destOrd="0" presId="urn:microsoft.com/office/officeart/2005/8/layout/vList5"/>
    <dgm:cxn modelId="{4FEFCCDE-8A91-42F8-8607-8BEC90DD0431}" type="presParOf" srcId="{2C3C8B27-B5A6-4CDA-9566-33AC7FB58F53}" destId="{8D50B8D0-287D-4D1E-BB81-E535B375477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6DE8FC-7427-4D29-93F7-7FBF3B9B9C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8753D53-E8C6-450E-90F0-40A59E08752B}">
      <dgm:prSet custT="1"/>
      <dgm:spPr/>
      <dgm:t>
        <a:bodyPr/>
        <a:lstStyle/>
        <a:p>
          <a:pPr algn="ctr"/>
          <a:r>
            <a:rPr lang="en-US" sz="3600" dirty="0">
              <a:latin typeface="Times New Roman" panose="02020603050405020304" pitchFamily="18" charset="0"/>
              <a:cs typeface="Times New Roman" panose="02020603050405020304" pitchFamily="18" charset="0"/>
            </a:rPr>
            <a:t>$2.2M for up to 60 additional EPRO’s  </a:t>
          </a:r>
        </a:p>
      </dgm:t>
    </dgm:pt>
    <dgm:pt modelId="{346965BD-B736-4FC5-A463-45B6D264E4DD}" type="parTrans" cxnId="{072D3AF7-51C2-4CE3-B845-20A94D7B45BA}">
      <dgm:prSet/>
      <dgm:spPr/>
      <dgm:t>
        <a:bodyPr/>
        <a:lstStyle/>
        <a:p>
          <a:endParaRPr lang="en-US"/>
        </a:p>
      </dgm:t>
    </dgm:pt>
    <dgm:pt modelId="{6A032357-C846-4279-98FA-9009F8197A68}" type="sibTrans" cxnId="{072D3AF7-51C2-4CE3-B845-20A94D7B45BA}">
      <dgm:prSet/>
      <dgm:spPr/>
      <dgm:t>
        <a:bodyPr/>
        <a:lstStyle/>
        <a:p>
          <a:endParaRPr lang="en-US"/>
        </a:p>
      </dgm:t>
    </dgm:pt>
    <dgm:pt modelId="{82322668-B770-4F00-A002-4F1B3FF5FD89}" type="pres">
      <dgm:prSet presAssocID="{7E6DE8FC-7427-4D29-93F7-7FBF3B9B9CD1}" presName="linear" presStyleCnt="0">
        <dgm:presLayoutVars>
          <dgm:animLvl val="lvl"/>
          <dgm:resizeHandles val="exact"/>
        </dgm:presLayoutVars>
      </dgm:prSet>
      <dgm:spPr/>
    </dgm:pt>
    <dgm:pt modelId="{6C3E3F62-018B-4AD4-A8A7-47E701070F80}" type="pres">
      <dgm:prSet presAssocID="{18753D53-E8C6-450E-90F0-40A59E08752B}" presName="parentText" presStyleLbl="node1" presStyleIdx="0" presStyleCnt="1" custLinFactNeighborX="6571" custLinFactNeighborY="41969">
        <dgm:presLayoutVars>
          <dgm:chMax val="0"/>
          <dgm:bulletEnabled val="1"/>
        </dgm:presLayoutVars>
      </dgm:prSet>
      <dgm:spPr/>
    </dgm:pt>
  </dgm:ptLst>
  <dgm:cxnLst>
    <dgm:cxn modelId="{92379A5B-C043-446C-A408-10C0CAEBC605}" type="presOf" srcId="{7E6DE8FC-7427-4D29-93F7-7FBF3B9B9CD1}" destId="{82322668-B770-4F00-A002-4F1B3FF5FD89}" srcOrd="0" destOrd="0" presId="urn:microsoft.com/office/officeart/2005/8/layout/vList2"/>
    <dgm:cxn modelId="{072D3AF7-51C2-4CE3-B845-20A94D7B45BA}" srcId="{7E6DE8FC-7427-4D29-93F7-7FBF3B9B9CD1}" destId="{18753D53-E8C6-450E-90F0-40A59E08752B}" srcOrd="0" destOrd="0" parTransId="{346965BD-B736-4FC5-A463-45B6D264E4DD}" sibTransId="{6A032357-C846-4279-98FA-9009F8197A68}"/>
    <dgm:cxn modelId="{277261FB-6CD1-47F6-AF1A-DAF9C886940C}" type="presOf" srcId="{18753D53-E8C6-450E-90F0-40A59E08752B}" destId="{6C3E3F62-018B-4AD4-A8A7-47E701070F80}" srcOrd="0" destOrd="0" presId="urn:microsoft.com/office/officeart/2005/8/layout/vList2"/>
    <dgm:cxn modelId="{7CCA54B3-48E1-47B7-B237-4E90EA0C5F05}" type="presParOf" srcId="{82322668-B770-4F00-A002-4F1B3FF5FD89}" destId="{6C3E3F62-018B-4AD4-A8A7-47E701070F8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39D67-8290-41D1-AA68-209F7357F2CD}">
      <dsp:nvSpPr>
        <dsp:cNvPr id="0" name=""/>
        <dsp:cNvSpPr/>
      </dsp:nvSpPr>
      <dsp:spPr>
        <a:xfrm>
          <a:off x="0" y="27074"/>
          <a:ext cx="5849956" cy="888030"/>
        </a:xfrm>
        <a:prstGeom prst="round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$10,000 incentive pay for new cadets, total budget of $7,270,000</a:t>
          </a:r>
        </a:p>
      </dsp:txBody>
      <dsp:txXfrm>
        <a:off x="43350" y="70424"/>
        <a:ext cx="5763256" cy="801330"/>
      </dsp:txXfrm>
    </dsp:sp>
    <dsp:sp modelId="{EAB08864-C5EC-4F6B-B32D-627165441D42}">
      <dsp:nvSpPr>
        <dsp:cNvPr id="0" name=""/>
        <dsp:cNvSpPr/>
      </dsp:nvSpPr>
      <dsp:spPr>
        <a:xfrm>
          <a:off x="0" y="981344"/>
          <a:ext cx="5849956" cy="88803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Spans 2 fiscal years from November 2022 until June 2024 (Class #256 to #266 + L-13-23)</a:t>
          </a:r>
        </a:p>
      </dsp:txBody>
      <dsp:txXfrm>
        <a:off x="43350" y="1024694"/>
        <a:ext cx="5763256" cy="801330"/>
      </dsp:txXfrm>
    </dsp:sp>
    <dsp:sp modelId="{D83D7313-F70B-4D69-BA19-F6CB670CA9D8}">
      <dsp:nvSpPr>
        <dsp:cNvPr id="0" name=""/>
        <dsp:cNvSpPr/>
      </dsp:nvSpPr>
      <dsp:spPr>
        <a:xfrm>
          <a:off x="0" y="1935615"/>
          <a:ext cx="5849956" cy="888030"/>
        </a:xfrm>
        <a:prstGeom prst="round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Broken into 3 payments</a:t>
          </a:r>
        </a:p>
      </dsp:txBody>
      <dsp:txXfrm>
        <a:off x="43350" y="1978965"/>
        <a:ext cx="5763256" cy="801330"/>
      </dsp:txXfrm>
    </dsp:sp>
    <dsp:sp modelId="{1FA840FC-179D-48C7-B682-628795580640}">
      <dsp:nvSpPr>
        <dsp:cNvPr id="0" name=""/>
        <dsp:cNvSpPr/>
      </dsp:nvSpPr>
      <dsp:spPr>
        <a:xfrm>
          <a:off x="0" y="2823645"/>
          <a:ext cx="5849956"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736" tIns="20320" rIns="113792" bIns="20320" numCol="1" spcCol="1270" anchor="t" anchorCtr="0">
          <a:noAutofit/>
        </a:bodyPr>
        <a:lstStyle/>
        <a:p>
          <a:pPr marL="171450" lvl="1" indent="-171450" algn="ctr" defTabSz="711200">
            <a:lnSpc>
              <a:spcPct val="90000"/>
            </a:lnSpc>
            <a:spcBef>
              <a:spcPct val="0"/>
            </a:spcBef>
            <a:spcAft>
              <a:spcPct val="20000"/>
            </a:spcAft>
            <a:buChar char="•"/>
          </a:pPr>
          <a:r>
            <a:rPr lang="en-US" sz="1600" kern="1200" dirty="0">
              <a:latin typeface="Times New Roman" panose="02020603050405020304" pitchFamily="18" charset="0"/>
              <a:cs typeface="Times New Roman" panose="02020603050405020304" pitchFamily="18" charset="0"/>
            </a:rPr>
            <a:t>$2,500 within first 30 days</a:t>
          </a:r>
        </a:p>
        <a:p>
          <a:pPr marL="171450" lvl="1" indent="-171450" algn="ctr" defTabSz="711200">
            <a:lnSpc>
              <a:spcPct val="90000"/>
            </a:lnSpc>
            <a:spcBef>
              <a:spcPct val="0"/>
            </a:spcBef>
            <a:spcAft>
              <a:spcPct val="20000"/>
            </a:spcAft>
            <a:buChar char="•"/>
          </a:pPr>
          <a:r>
            <a:rPr lang="en-US" sz="1600" kern="1200" dirty="0">
              <a:latin typeface="Times New Roman" panose="02020603050405020304" pitchFamily="18" charset="0"/>
              <a:cs typeface="Times New Roman" panose="02020603050405020304" pitchFamily="18" charset="0"/>
            </a:rPr>
            <a:t>$2,500 at midway point</a:t>
          </a:r>
        </a:p>
        <a:p>
          <a:pPr marL="171450" lvl="1" indent="-171450" algn="ctr" defTabSz="711200">
            <a:lnSpc>
              <a:spcPct val="90000"/>
            </a:lnSpc>
            <a:spcBef>
              <a:spcPct val="0"/>
            </a:spcBef>
            <a:spcAft>
              <a:spcPct val="20000"/>
            </a:spcAft>
            <a:buChar char="•"/>
          </a:pPr>
          <a:r>
            <a:rPr lang="en-US" sz="1600" kern="1200" dirty="0">
              <a:latin typeface="Times New Roman" panose="02020603050405020304" pitchFamily="18" charset="0"/>
              <a:cs typeface="Times New Roman" panose="02020603050405020304" pitchFamily="18" charset="0"/>
            </a:rPr>
            <a:t>$5,000 upon completion of training and TCOLE certification</a:t>
          </a:r>
        </a:p>
      </dsp:txBody>
      <dsp:txXfrm>
        <a:off x="0" y="2823645"/>
        <a:ext cx="5849956" cy="785565"/>
      </dsp:txXfrm>
    </dsp:sp>
    <dsp:sp modelId="{E654486B-4394-4CD3-9ED5-019A2FB88AB9}">
      <dsp:nvSpPr>
        <dsp:cNvPr id="0" name=""/>
        <dsp:cNvSpPr/>
      </dsp:nvSpPr>
      <dsp:spPr>
        <a:xfrm>
          <a:off x="0" y="3609210"/>
          <a:ext cx="5849956" cy="888030"/>
        </a:xfrm>
        <a:prstGeom prst="roundRect">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719 cadets across 12 classes have received at least a partial payment</a:t>
          </a:r>
        </a:p>
      </dsp:txBody>
      <dsp:txXfrm>
        <a:off x="43350" y="3652560"/>
        <a:ext cx="5763256" cy="801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0B14F-ECEB-460B-AB75-3C11C1F004AB}">
      <dsp:nvSpPr>
        <dsp:cNvPr id="0" name=""/>
        <dsp:cNvSpPr/>
      </dsp:nvSpPr>
      <dsp:spPr>
        <a:xfrm>
          <a:off x="0" y="201"/>
          <a:ext cx="3582017" cy="673336"/>
        </a:xfrm>
        <a:prstGeom prst="rect">
          <a:avLst/>
        </a:prstGeom>
        <a:solidFill>
          <a:schemeClr val="accent6">
            <a:lumMod val="75000"/>
          </a:schemeClr>
        </a:solidFill>
        <a:ln w="22225" cap="rnd" cmpd="sng" algn="ctr">
          <a:noFill/>
          <a:prstDash val="solid"/>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Graduating Cadets</a:t>
          </a:r>
        </a:p>
      </dsp:txBody>
      <dsp:txXfrm>
        <a:off x="0" y="201"/>
        <a:ext cx="3582017" cy="673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D9401-424B-4F3B-B540-8215A3376FAD}">
      <dsp:nvSpPr>
        <dsp:cNvPr id="0" name=""/>
        <dsp:cNvSpPr/>
      </dsp:nvSpPr>
      <dsp:spPr>
        <a:xfrm>
          <a:off x="0" y="28081"/>
          <a:ext cx="8928847" cy="5382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Challenges in recruiting nationwide:</a:t>
          </a:r>
        </a:p>
      </dsp:txBody>
      <dsp:txXfrm>
        <a:off x="26273" y="54354"/>
        <a:ext cx="8876301" cy="485654"/>
      </dsp:txXfrm>
    </dsp:sp>
    <dsp:sp modelId="{0081BD79-6E62-4718-A889-0D4F1FD50C58}">
      <dsp:nvSpPr>
        <dsp:cNvPr id="0" name=""/>
        <dsp:cNvSpPr/>
      </dsp:nvSpPr>
      <dsp:spPr>
        <a:xfrm>
          <a:off x="0" y="566281"/>
          <a:ext cx="8928847"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Fewer applicants wanting to join law enforcement</a:t>
          </a:r>
        </a:p>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COVID pandemic </a:t>
          </a:r>
        </a:p>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Negative portrayals and attitudes toward police</a:t>
          </a:r>
        </a:p>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Lengthy and comprehensive hiring process</a:t>
          </a:r>
        </a:p>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Generational differences (current generation looks for flexibility in work life, which is difficult in the police field)</a:t>
          </a:r>
        </a:p>
      </dsp:txBody>
      <dsp:txXfrm>
        <a:off x="0" y="566281"/>
        <a:ext cx="8928847" cy="1713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9F380-2024-4ACE-9717-C13585D877B7}">
      <dsp:nvSpPr>
        <dsp:cNvPr id="0" name=""/>
        <dsp:cNvSpPr/>
      </dsp:nvSpPr>
      <dsp:spPr>
        <a:xfrm>
          <a:off x="0" y="228571"/>
          <a:ext cx="8928847" cy="61987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Other factors applicants consider:</a:t>
          </a:r>
        </a:p>
      </dsp:txBody>
      <dsp:txXfrm>
        <a:off x="30260" y="258831"/>
        <a:ext cx="8868327" cy="559354"/>
      </dsp:txXfrm>
    </dsp:sp>
    <dsp:sp modelId="{CEE3191E-4A5F-4CD9-988E-1F35429926F6}">
      <dsp:nvSpPr>
        <dsp:cNvPr id="0" name=""/>
        <dsp:cNvSpPr/>
      </dsp:nvSpPr>
      <dsp:spPr>
        <a:xfrm>
          <a:off x="0" y="852159"/>
          <a:ext cx="8928847" cy="150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Other agencies offer higher pay and larger hiring bonuses</a:t>
          </a:r>
        </a:p>
        <a:p>
          <a:pPr marL="171450" lvl="1" indent="-171450" algn="l" defTabSz="800100">
            <a:lnSpc>
              <a:spcPct val="90000"/>
            </a:lnSpc>
            <a:spcBef>
              <a:spcPct val="0"/>
            </a:spcBef>
            <a:spcAft>
              <a:spcPct val="20000"/>
            </a:spcAft>
            <a:buChar char="•"/>
          </a:pPr>
          <a:r>
            <a:rPr lang="en-US" sz="1800" kern="1200" dirty="0">
              <a:latin typeface="Times New Roman" panose="02020603050405020304" pitchFamily="18" charset="0"/>
              <a:cs typeface="Times New Roman" panose="02020603050405020304" pitchFamily="18" charset="0"/>
            </a:rPr>
            <a:t>Retirement benefits are better at other agencies</a:t>
          </a:r>
        </a:p>
      </dsp:txBody>
      <dsp:txXfrm>
        <a:off x="0" y="852159"/>
        <a:ext cx="8928847" cy="1500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E498E-29AE-4EC0-A6D4-B18BB7B14DA2}">
      <dsp:nvSpPr>
        <dsp:cNvPr id="0" name=""/>
        <dsp:cNvSpPr/>
      </dsp:nvSpPr>
      <dsp:spPr>
        <a:xfrm rot="5400000">
          <a:off x="1579891" y="315259"/>
          <a:ext cx="2716761" cy="2765432"/>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Austin -       $15k</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Pasadena -   $10k</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Sugarland -  Salary increased to $70k after TCOLE Certification</a:t>
          </a:r>
        </a:p>
      </dsp:txBody>
      <dsp:txXfrm rot="-5400000">
        <a:off x="1555556" y="472216"/>
        <a:ext cx="2632811" cy="2451519"/>
      </dsp:txXfrm>
    </dsp:sp>
    <dsp:sp modelId="{0A7E0923-1CBF-4DB7-9C9A-3A1AFE78B737}">
      <dsp:nvSpPr>
        <dsp:cNvPr id="0" name=""/>
        <dsp:cNvSpPr/>
      </dsp:nvSpPr>
      <dsp:spPr>
        <a:xfrm>
          <a:off x="0" y="0"/>
          <a:ext cx="1555555" cy="3395952"/>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Other Departments w/ Hiring Incentives:</a:t>
          </a:r>
        </a:p>
      </dsp:txBody>
      <dsp:txXfrm>
        <a:off x="75936" y="75936"/>
        <a:ext cx="1403683" cy="324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1E551-AA48-49D2-81D2-0DAC12A8AF59}">
      <dsp:nvSpPr>
        <dsp:cNvPr id="0" name=""/>
        <dsp:cNvSpPr/>
      </dsp:nvSpPr>
      <dsp:spPr>
        <a:xfrm>
          <a:off x="0" y="28427"/>
          <a:ext cx="10850563" cy="1216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Cost of $10K pay increase and $5K hiring incentive is $1.7M per class</a:t>
          </a:r>
        </a:p>
      </dsp:txBody>
      <dsp:txXfrm>
        <a:off x="59399" y="87826"/>
        <a:ext cx="10731765" cy="1098002"/>
      </dsp:txXfrm>
    </dsp:sp>
    <dsp:sp modelId="{56C97EB1-C3DA-4ACB-8BA4-325EA0FE85D7}">
      <dsp:nvSpPr>
        <dsp:cNvPr id="0" name=""/>
        <dsp:cNvSpPr/>
      </dsp:nvSpPr>
      <dsp:spPr>
        <a:xfrm>
          <a:off x="0" y="1432428"/>
          <a:ext cx="10850563" cy="1216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FY25 Cost Impact (assuming 6 classes) = $4.5M</a:t>
          </a:r>
        </a:p>
      </dsp:txBody>
      <dsp:txXfrm>
        <a:off x="59399" y="1491827"/>
        <a:ext cx="10731765"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065BE-2FD4-4C89-B040-307E74518EAD}">
      <dsp:nvSpPr>
        <dsp:cNvPr id="0" name=""/>
        <dsp:cNvSpPr/>
      </dsp:nvSpPr>
      <dsp:spPr>
        <a:xfrm>
          <a:off x="0" y="1914"/>
          <a:ext cx="11008067" cy="126346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latin typeface="Times New Roman" panose="02020603050405020304" pitchFamily="18" charset="0"/>
              <a:cs typeface="Times New Roman" panose="02020603050405020304" pitchFamily="18" charset="0"/>
            </a:rPr>
            <a:t>The Houston Police Department’s Employment Program for Retired Officers (EPRO) helps alleviate labor shortages by bringing retired officers back on a part-time basis. EPRO’s enable current officers to focus on police operations</a:t>
          </a:r>
          <a:r>
            <a:rPr lang="en-US" sz="2600" b="0" i="0" kern="1200" baseline="0" dirty="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dsp:txBody>
      <dsp:txXfrm>
        <a:off x="61677" y="63591"/>
        <a:ext cx="10884713" cy="1140107"/>
      </dsp:txXfrm>
    </dsp:sp>
    <dsp:sp modelId="{DE0D2474-D5E3-4D37-88C5-DE291B584372}">
      <dsp:nvSpPr>
        <dsp:cNvPr id="0" name=""/>
        <dsp:cNvSpPr/>
      </dsp:nvSpPr>
      <dsp:spPr>
        <a:xfrm rot="5400000">
          <a:off x="6987412" y="-1565742"/>
          <a:ext cx="1010769" cy="705204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Times New Roman" panose="02020603050405020304" pitchFamily="18" charset="0"/>
              <a:cs typeface="Times New Roman" panose="02020603050405020304" pitchFamily="18" charset="0"/>
            </a:rPr>
            <a:t>Operating since </a:t>
          </a:r>
          <a:r>
            <a:rPr lang="en-US" sz="1900" b="0" i="0" kern="1200" baseline="0" dirty="0">
              <a:latin typeface="Times New Roman" panose="02020603050405020304" pitchFamily="18" charset="0"/>
              <a:cs typeface="Times New Roman" panose="02020603050405020304" pitchFamily="18" charset="0"/>
            </a:rPr>
            <a:t>July 2022 to present</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n-US" sz="1900" kern="1200" dirty="0">
              <a:latin typeface="Times New Roman" panose="02020603050405020304" pitchFamily="18" charset="0"/>
              <a:cs typeface="Times New Roman" panose="02020603050405020304" pitchFamily="18" charset="0"/>
            </a:rPr>
            <a:t>P</a:t>
          </a:r>
          <a:r>
            <a:rPr lang="en-US" sz="1900" b="0" i="0" kern="1200" baseline="0" dirty="0">
              <a:latin typeface="Times New Roman" panose="02020603050405020304" pitchFamily="18" charset="0"/>
              <a:cs typeface="Times New Roman" panose="02020603050405020304" pitchFamily="18" charset="0"/>
            </a:rPr>
            <a:t>articipants hired by employment agency</a:t>
          </a:r>
          <a:r>
            <a:rPr lang="en-US" sz="1900" kern="1200" dirty="0">
              <a:latin typeface="Times New Roman" panose="02020603050405020304" pitchFamily="18" charset="0"/>
              <a:cs typeface="Times New Roman" panose="02020603050405020304" pitchFamily="18" charset="0"/>
            </a:rPr>
            <a:t> - </a:t>
          </a:r>
          <a:r>
            <a:rPr lang="en-US" sz="1900" b="0" i="0" kern="1200" baseline="0" dirty="0">
              <a:latin typeface="Times New Roman" panose="02020603050405020304" pitchFamily="18" charset="0"/>
              <a:cs typeface="Times New Roman" panose="02020603050405020304" pitchFamily="18" charset="0"/>
            </a:rPr>
            <a:t>HPD selects employees</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n-US" sz="1900" b="0" i="0" kern="1200" baseline="0" dirty="0">
              <a:latin typeface="Times New Roman" panose="02020603050405020304" pitchFamily="18" charset="0"/>
              <a:cs typeface="Times New Roman" panose="02020603050405020304" pitchFamily="18" charset="0"/>
            </a:rPr>
            <a:t>Vetted and </a:t>
          </a:r>
          <a:r>
            <a:rPr lang="en-US" sz="1900" kern="1200" dirty="0">
              <a:latin typeface="Times New Roman" panose="02020603050405020304" pitchFamily="18" charset="0"/>
              <a:cs typeface="Times New Roman" panose="02020603050405020304" pitchFamily="18" charset="0"/>
            </a:rPr>
            <a:t>honorably </a:t>
          </a:r>
          <a:r>
            <a:rPr lang="en-US" sz="1900" b="0" i="0" kern="1200" baseline="0" dirty="0">
              <a:latin typeface="Times New Roman" panose="02020603050405020304" pitchFamily="18" charset="0"/>
              <a:cs typeface="Times New Roman" panose="02020603050405020304" pitchFamily="18" charset="0"/>
            </a:rPr>
            <a:t>retired</a:t>
          </a:r>
          <a:endParaRPr lang="en-US" sz="1900" kern="1200" dirty="0">
            <a:latin typeface="Times New Roman" panose="02020603050405020304" pitchFamily="18" charset="0"/>
            <a:cs typeface="Times New Roman" panose="02020603050405020304" pitchFamily="18" charset="0"/>
          </a:endParaRPr>
        </a:p>
      </dsp:txBody>
      <dsp:txXfrm rot="-5400000">
        <a:off x="3966775" y="1504237"/>
        <a:ext cx="7002702" cy="912085"/>
      </dsp:txXfrm>
    </dsp:sp>
    <dsp:sp modelId="{3EC19A8F-D72D-4D78-A00A-85C10F3EE71B}">
      <dsp:nvSpPr>
        <dsp:cNvPr id="0" name=""/>
        <dsp:cNvSpPr/>
      </dsp:nvSpPr>
      <dsp:spPr>
        <a:xfrm>
          <a:off x="0" y="1292692"/>
          <a:ext cx="3966774" cy="126346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latin typeface="Times New Roman" panose="02020603050405020304" pitchFamily="18" charset="0"/>
              <a:cs typeface="Times New Roman" panose="02020603050405020304" pitchFamily="18" charset="0"/>
            </a:rPr>
            <a:t>Program Details:</a:t>
          </a:r>
          <a:endParaRPr lang="en-US" sz="2800" kern="1200" dirty="0">
            <a:latin typeface="Times New Roman" panose="02020603050405020304" pitchFamily="18" charset="0"/>
            <a:cs typeface="Times New Roman" panose="02020603050405020304" pitchFamily="18" charset="0"/>
          </a:endParaRPr>
        </a:p>
      </dsp:txBody>
      <dsp:txXfrm>
        <a:off x="61677" y="1354369"/>
        <a:ext cx="3843420" cy="1140107"/>
      </dsp:txXfrm>
    </dsp:sp>
    <dsp:sp modelId="{8D50B8D0-287D-4D1E-BB81-E535B375477F}">
      <dsp:nvSpPr>
        <dsp:cNvPr id="0" name=""/>
        <dsp:cNvSpPr/>
      </dsp:nvSpPr>
      <dsp:spPr>
        <a:xfrm rot="5400000">
          <a:off x="6987412" y="-239107"/>
          <a:ext cx="1010769" cy="705204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Times New Roman" panose="02020603050405020304" pitchFamily="18" charset="0"/>
              <a:cs typeface="Times New Roman" panose="02020603050405020304" pitchFamily="18" charset="0"/>
            </a:rPr>
            <a:t>P</a:t>
          </a:r>
          <a:r>
            <a:rPr lang="en-US" sz="1900" b="0" i="0" kern="1200" baseline="0" dirty="0">
              <a:latin typeface="Times New Roman" panose="02020603050405020304" pitchFamily="18" charset="0"/>
              <a:cs typeface="Times New Roman" panose="02020603050405020304" pitchFamily="18" charset="0"/>
            </a:rPr>
            <a:t>art-time, currently averaging 20 hours per week (max 40 hours bi-weekly)</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n-US" sz="1900" kern="1200" dirty="0">
              <a:latin typeface="Times New Roman" panose="02020603050405020304" pitchFamily="18" charset="0"/>
              <a:cs typeface="Times New Roman" panose="02020603050405020304" pitchFamily="18" charset="0"/>
            </a:rPr>
            <a:t>S</a:t>
          </a:r>
          <a:r>
            <a:rPr lang="en-US" sz="1900" b="0" i="0" kern="1200" baseline="0" dirty="0">
              <a:latin typeface="Times New Roman" panose="02020603050405020304" pitchFamily="18" charset="0"/>
              <a:cs typeface="Times New Roman" panose="02020603050405020304" pitchFamily="18" charset="0"/>
            </a:rPr>
            <a:t>upports Classified personnel</a:t>
          </a:r>
          <a:endParaRPr lang="en-US" sz="1900" kern="1200" dirty="0">
            <a:latin typeface="Times New Roman" panose="02020603050405020304" pitchFamily="18" charset="0"/>
            <a:cs typeface="Times New Roman" panose="02020603050405020304" pitchFamily="18" charset="0"/>
          </a:endParaRPr>
        </a:p>
      </dsp:txBody>
      <dsp:txXfrm rot="-5400000">
        <a:off x="3966775" y="2830872"/>
        <a:ext cx="7002702" cy="912085"/>
      </dsp:txXfrm>
    </dsp:sp>
    <dsp:sp modelId="{1BF2ED88-C2EA-443D-A4D2-53B0DB2474AF}">
      <dsp:nvSpPr>
        <dsp:cNvPr id="0" name=""/>
        <dsp:cNvSpPr/>
      </dsp:nvSpPr>
      <dsp:spPr>
        <a:xfrm>
          <a:off x="0" y="2657098"/>
          <a:ext cx="3966774" cy="126346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latin typeface="Times New Roman" panose="02020603050405020304" pitchFamily="18" charset="0"/>
              <a:cs typeface="Times New Roman" panose="02020603050405020304" pitchFamily="18" charset="0"/>
            </a:rPr>
            <a:t>Work Assignments:</a:t>
          </a:r>
          <a:endParaRPr lang="en-US" sz="2800" kern="1200" dirty="0">
            <a:latin typeface="Times New Roman" panose="02020603050405020304" pitchFamily="18" charset="0"/>
            <a:cs typeface="Times New Roman" panose="02020603050405020304" pitchFamily="18" charset="0"/>
          </a:endParaRPr>
        </a:p>
      </dsp:txBody>
      <dsp:txXfrm>
        <a:off x="61677" y="2718775"/>
        <a:ext cx="3843420" cy="1140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3F62-018B-4AD4-A8A7-47E701070F80}">
      <dsp:nvSpPr>
        <dsp:cNvPr id="0" name=""/>
        <dsp:cNvSpPr/>
      </dsp:nvSpPr>
      <dsp:spPr>
        <a:xfrm>
          <a:off x="0" y="3628"/>
          <a:ext cx="9590291" cy="10857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$2.2M for up to 60 additional EPRO’s  </a:t>
          </a:r>
        </a:p>
      </dsp:txBody>
      <dsp:txXfrm>
        <a:off x="53002" y="56630"/>
        <a:ext cx="9484287" cy="9797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1" y="1"/>
            <a:ext cx="3037840" cy="466434"/>
          </a:xfrm>
          <a:prstGeom prst="rect">
            <a:avLst/>
          </a:prstGeom>
        </p:spPr>
        <p:txBody>
          <a:bodyPr vert="horz" lIns="93159" tIns="46579" rIns="93159" bIns="46579" rtlCol="0"/>
          <a:lstStyle>
            <a:lvl1pPr algn="l">
              <a:defRPr sz="1200"/>
            </a:lvl1pPr>
          </a:lstStyle>
          <a:p>
            <a:endParaRPr lang="en-US"/>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970940" y="1"/>
            <a:ext cx="3037840" cy="466434"/>
          </a:xfrm>
          <a:prstGeom prst="rect">
            <a:avLst/>
          </a:prstGeom>
        </p:spPr>
        <p:txBody>
          <a:bodyPr vert="horz" lIns="93159" tIns="46579" rIns="93159" bIns="46579" rtlCol="0"/>
          <a:lstStyle>
            <a:lvl1pPr algn="r">
              <a:defRPr sz="1200"/>
            </a:lvl1pPr>
          </a:lstStyle>
          <a:p>
            <a:fld id="{7B97C6B7-F63D-48F8-8C65-A57506B0F13B}" type="datetimeFigureOut">
              <a:rPr lang="en-US" smtClean="0"/>
              <a:t>9/9/2024</a:t>
            </a:fld>
            <a:endParaRPr lang="en-US"/>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1" y="8829971"/>
            <a:ext cx="3037840" cy="466432"/>
          </a:xfrm>
          <a:prstGeom prst="rect">
            <a:avLst/>
          </a:prstGeom>
        </p:spPr>
        <p:txBody>
          <a:bodyPr vert="horz" lIns="93159" tIns="46579" rIns="93159" bIns="4657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970940" y="8829971"/>
            <a:ext cx="3037840" cy="466432"/>
          </a:xfrm>
          <a:prstGeom prst="rect">
            <a:avLst/>
          </a:prstGeom>
        </p:spPr>
        <p:txBody>
          <a:bodyPr vert="horz" lIns="93159" tIns="46579" rIns="93159" bIns="46579" rtlCol="0" anchor="b"/>
          <a:lstStyle>
            <a:lvl1pPr algn="r">
              <a:defRPr sz="1200"/>
            </a:lvl1pPr>
          </a:lstStyle>
          <a:p>
            <a:fld id="{24AB78DD-9481-4863-BCCC-946573546DA1}" type="slidenum">
              <a:rPr lang="en-US" smtClean="0"/>
              <a:t>‹#›</a:t>
            </a:fld>
            <a:endParaRPr lang="en-US"/>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59" tIns="46579" rIns="93159" bIns="46579" rtlCol="0"/>
          <a:lstStyle>
            <a:lvl1pPr algn="l">
              <a:defRPr sz="1200"/>
            </a:lvl1pPr>
          </a:lstStyle>
          <a:p>
            <a:endParaRPr lang="en-US" dirty="0"/>
          </a:p>
        </p:txBody>
      </p:sp>
      <p:sp>
        <p:nvSpPr>
          <p:cNvPr id="3" name="Date Placeholder 2"/>
          <p:cNvSpPr>
            <a:spLocks noGrp="1"/>
          </p:cNvSpPr>
          <p:nvPr>
            <p:ph type="dt" idx="1"/>
          </p:nvPr>
        </p:nvSpPr>
        <p:spPr>
          <a:xfrm>
            <a:off x="3970940" y="1"/>
            <a:ext cx="3037840" cy="466434"/>
          </a:xfrm>
          <a:prstGeom prst="rect">
            <a:avLst/>
          </a:prstGeom>
        </p:spPr>
        <p:txBody>
          <a:bodyPr vert="horz" lIns="93159" tIns="46579" rIns="93159" bIns="46579" rtlCol="0"/>
          <a:lstStyle>
            <a:lvl1pPr algn="r">
              <a:defRPr sz="1200"/>
            </a:lvl1pPr>
          </a:lstStyle>
          <a:p>
            <a:fld id="{AC09A0FA-2191-4F92-A1E4-6EB4598AC4EC}" type="datetimeFigureOut">
              <a:rPr lang="en-US" smtClean="0"/>
              <a:t>9/9/2024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9" tIns="46579" rIns="93159" bIns="46579" rtlCol="0" anchor="ctr"/>
          <a:lstStyle/>
          <a:p>
            <a:endParaRPr lang="en-US" dirty="0"/>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3159" tIns="46579" rIns="93159" bIns="465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1"/>
            <a:ext cx="3037840" cy="466432"/>
          </a:xfrm>
          <a:prstGeom prst="rect">
            <a:avLst/>
          </a:prstGeom>
        </p:spPr>
        <p:txBody>
          <a:bodyPr vert="horz" lIns="93159" tIns="46579" rIns="93159"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71"/>
            <a:ext cx="3037840" cy="466432"/>
          </a:xfrm>
          <a:prstGeom prst="rect">
            <a:avLst/>
          </a:prstGeom>
        </p:spPr>
        <p:txBody>
          <a:bodyPr vert="horz" lIns="93159" tIns="46579" rIns="93159" bIns="46579"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9890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14786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981075"/>
            <a:ext cx="5561013" cy="3127375"/>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Here’s an example of an advertisement that the Austin PD is running to attract qualified cadets.</a:t>
            </a: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09459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8188" y="979488"/>
            <a:ext cx="5575300" cy="3136900"/>
          </a:xfrm>
        </p:spPr>
      </p:sp>
      <p:sp>
        <p:nvSpPr>
          <p:cNvPr id="3" name="备注占位符 2"/>
          <p:cNvSpPr>
            <a:spLocks noGrp="1"/>
          </p:cNvSpPr>
          <p:nvPr>
            <p:ph type="body" idx="1"/>
          </p:nvPr>
        </p:nvSpPr>
        <p:spPr/>
        <p:txBody>
          <a:bodyPr/>
          <a:lstStyle/>
          <a:p>
            <a:pPr lvl="0"/>
            <a:r>
              <a:rPr lang="en-US" dirty="0">
                <a:latin typeface="Times New Roman" panose="02020603050405020304" pitchFamily="18" charset="0"/>
                <a:cs typeface="Times New Roman" panose="02020603050405020304" pitchFamily="18" charset="0"/>
              </a:rPr>
              <a:t>Assuming July 1 start date:</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$8.4M for 5 classes</a:t>
            </a:r>
            <a:endParaRPr lang="en-US" dirty="0"/>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$10.1M for 6 classes</a:t>
            </a:r>
          </a:p>
          <a:p>
            <a:pPr marL="172719" indent="-172719">
              <a:buFont typeface="Arial" panose="020B0604020202020204" pitchFamily="34" charset="0"/>
              <a:buChar char="•"/>
            </a:pPr>
            <a:endParaRPr lang="en-US" dirty="0"/>
          </a:p>
          <a:p>
            <a:endParaRPr lang="en-US" altLang="zh-CN" dirty="0"/>
          </a:p>
          <a:p>
            <a:r>
              <a:rPr lang="en-US" altLang="zh-CN" b="1" u="sng" dirty="0"/>
              <a:t>Actual Funding required in FY25 for 6 classes:</a:t>
            </a:r>
          </a:p>
          <a:p>
            <a:endParaRPr lang="en-US" altLang="zh-CN" dirty="0"/>
          </a:p>
          <a:p>
            <a:r>
              <a:rPr lang="en-US" altLang="zh-CN" dirty="0"/>
              <a:t>Supported by Administration:	 Addition of 6</a:t>
            </a:r>
            <a:r>
              <a:rPr lang="en-US" altLang="zh-CN" baseline="30000" dirty="0"/>
              <a:t>th</a:t>
            </a:r>
            <a:r>
              <a:rPr lang="en-US" altLang="zh-CN" dirty="0"/>
              <a:t> class (@$42K)		$2.71M (net of $700K from ShotSpotter savings)</a:t>
            </a:r>
          </a:p>
          <a:p>
            <a:endParaRPr lang="en-US" altLang="zh-CN" dirty="0"/>
          </a:p>
          <a:p>
            <a:pPr marL="230292" indent="-230292">
              <a:buFont typeface="+mj-lt"/>
              <a:buAutoNum type="arabicPeriod"/>
            </a:pPr>
            <a:r>
              <a:rPr lang="en-US" altLang="zh-CN" dirty="0"/>
              <a:t>Salary increase to $52K: additional Funding for 6 classes	$3.07M</a:t>
            </a:r>
          </a:p>
          <a:p>
            <a:pPr marL="230292" indent="-230292">
              <a:buFont typeface="+mj-lt"/>
              <a:buAutoNum type="arabicPeriod"/>
            </a:pPr>
            <a:r>
              <a:rPr lang="en-US" altLang="zh-CN" u="sng" dirty="0"/>
              <a:t>$5K Incentive (#267,#268,#269 only for FY25)		$1.47M</a:t>
            </a:r>
          </a:p>
          <a:p>
            <a:r>
              <a:rPr lang="en-US" altLang="zh-CN" b="1" dirty="0"/>
              <a:t>TOTAL					$4.54M</a:t>
            </a:r>
          </a:p>
          <a:p>
            <a:endParaRPr lang="en-US" altLang="zh-CN" dirty="0"/>
          </a:p>
          <a:p>
            <a:r>
              <a:rPr lang="en-US" altLang="zh-CN" dirty="0"/>
              <a:t>Note: assuming $5k incentive is to be paid after TCOLE certification; therefore, only classes 267, 268, and 269 will get the incentive in FY25 (scheduled to graduate in FY25).</a:t>
            </a: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11</a:t>
            </a:fld>
            <a:endParaRPr lang="zh-CN" altLang="en-US"/>
          </a:p>
        </p:txBody>
      </p:sp>
    </p:spTree>
    <p:extLst>
      <p:ext uri="{BB962C8B-B14F-4D97-AF65-F5344CB8AC3E}">
        <p14:creationId xmlns:p14="http://schemas.microsoft.com/office/powerpoint/2010/main" val="203878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989013"/>
            <a:ext cx="5549900" cy="3121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3359F2-43EF-4812-9DC0-98C0B1A40681}" type="slidenum">
              <a:rPr lang="en-US" smtClean="0"/>
              <a:t>12</a:t>
            </a:fld>
            <a:endParaRPr lang="en-US" dirty="0"/>
          </a:p>
        </p:txBody>
      </p:sp>
    </p:spTree>
    <p:extLst>
      <p:ext uri="{BB962C8B-B14F-4D97-AF65-F5344CB8AC3E}">
        <p14:creationId xmlns:p14="http://schemas.microsoft.com/office/powerpoint/2010/main" val="3268877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8188" y="969963"/>
            <a:ext cx="5575300" cy="3136900"/>
          </a:xfrm>
        </p:spPr>
      </p:sp>
      <p:sp>
        <p:nvSpPr>
          <p:cNvPr id="3" name="备注占位符 2"/>
          <p:cNvSpPr>
            <a:spLocks noGrp="1"/>
          </p:cNvSpPr>
          <p:nvPr>
            <p:ph type="body" idx="1"/>
          </p:nvPr>
        </p:nvSpPr>
        <p:spPr/>
        <p:txBody>
          <a:bodyPr/>
          <a:lstStyle/>
          <a:p>
            <a:r>
              <a:rPr lang="en-US" b="1" dirty="0">
                <a:solidFill>
                  <a:schemeClr val="tx1"/>
                </a:solidFill>
                <a:latin typeface="Times New Roman" panose="02020603050405020304" pitchFamily="18" charset="0"/>
                <a:cs typeface="Times New Roman" panose="02020603050405020304" pitchFamily="18" charset="0"/>
              </a:rPr>
              <a:t>Program Overview:</a:t>
            </a:r>
            <a:endParaRPr lang="en-US"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Houston Police Department’s Employment Program for Retired Officers (EPRO) helps alleviate labor shortages by bringing back retired officers on a part-time basis.</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EPRO participants enable current officers to focus on responsibilities specific to their classification.</a:t>
            </a:r>
          </a:p>
          <a:p>
            <a:pPr>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Program Details:</a:t>
            </a:r>
            <a:endParaRPr lang="en-US"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current EPRO program was approved and began in July 2022, operating for the past two years.</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Previously used by HPD, the program has provided tangible benefits to the organization.</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EPRO participants are hired through an employment agency, with HPD selecting the employees.</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Retirees participating in the program are vetted and have retired honorably.</a:t>
            </a:r>
          </a:p>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Work Assignments:</a:t>
            </a:r>
            <a:endParaRPr lang="en-US"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EPRO participants work part-time at various divisions, averaging 20 hours per week, and no more than 40 hours per bi-weekly pay period. The number of hours may change based on specific job assignment.</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Assignments involve specific tasks typically performed by Classified personnel.</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Continuous review allows for the transfer of EPRO participants between divisions to maximize their impact.</a:t>
            </a:r>
          </a:p>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Intangible Benefits:</a:t>
            </a:r>
            <a:endParaRPr lang="en-US"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The program raises employee morale by showing efforts to address workforce shortages.</a:t>
            </a:r>
          </a:p>
          <a:p>
            <a:pPr>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Utilizing committed individuals who wish to contribute positively impacts overall team spirit.</a:t>
            </a:r>
          </a:p>
          <a:p>
            <a:endParaRPr lang="en-US" altLang="zh-CN"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13</a:t>
            </a:fld>
            <a:endParaRPr lang="zh-CN" altLang="en-US"/>
          </a:p>
        </p:txBody>
      </p:sp>
    </p:spTree>
    <p:extLst>
      <p:ext uri="{BB962C8B-B14F-4D97-AF65-F5344CB8AC3E}">
        <p14:creationId xmlns:p14="http://schemas.microsoft.com/office/powerpoint/2010/main" val="32980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2950" y="969963"/>
            <a:ext cx="5575300" cy="3136900"/>
          </a:xfrm>
        </p:spPr>
      </p:sp>
      <p:sp>
        <p:nvSpPr>
          <p:cNvPr id="3" name="备注占位符 2"/>
          <p:cNvSpPr>
            <a:spLocks noGrp="1"/>
          </p:cNvSpPr>
          <p:nvPr>
            <p:ph type="body" idx="1"/>
          </p:nvPr>
        </p:nvSpPr>
        <p:spPr/>
        <p:txBody>
          <a:bodyPr/>
          <a:lstStyle/>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HIRING CRITERIA		</a:t>
            </a:r>
          </a:p>
          <a:p>
            <a:pPr marL="800056" lvl="1" indent="-342882">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Honorably retired Classified Officer</a:t>
            </a:r>
          </a:p>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Budget, $1.5M		</a:t>
            </a:r>
          </a:p>
          <a:p>
            <a:pPr marL="800056" lvl="1" indent="-342882">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41 Positions</a:t>
            </a:r>
          </a:p>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SALARY</a:t>
            </a:r>
          </a:p>
          <a:p>
            <a:pPr marL="742909" lvl="1"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$30/Hour</a:t>
            </a:r>
          </a:p>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EMPLOYMENT STATUS</a:t>
            </a:r>
          </a:p>
          <a:p>
            <a:pPr marL="742909" lvl="1"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Part-Time</a:t>
            </a:r>
          </a:p>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BENEFITS</a:t>
            </a:r>
          </a:p>
          <a:p>
            <a:pPr marL="742909" lvl="1"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None</a:t>
            </a:r>
          </a:p>
          <a:p>
            <a:pPr marL="742909" lvl="1" indent="-285734">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285734" indent="-285734">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JOB DUTIES: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Complete Investigative Reports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Enter Supplemental Reports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Complete Background Investigations (for Civilians)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Review Lesson Plans for Cadets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Cadet Testing</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Administrative Reports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Dispose of property for investigative divisions</a:t>
            </a:r>
          </a:p>
          <a:p>
            <a:pPr marL="285734" indent="-285734">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Respond to Citizen Inquiries</a:t>
            </a:r>
          </a:p>
          <a:p>
            <a:endParaRPr lang="en-US" dirty="0">
              <a:solidFill>
                <a:schemeClr val="tx1"/>
              </a:solidFill>
              <a:latin typeface="Times New Roman" panose="02020603050405020304" pitchFamily="18" charset="0"/>
              <a:cs typeface="Times New Roman" panose="02020603050405020304" pitchFamily="18" charset="0"/>
            </a:endParaRP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If not for EPRO,  these tasks would be done by Classified Officers.</a:t>
            </a:r>
          </a:p>
          <a:p>
            <a:r>
              <a:rPr lang="en-US" dirty="0">
                <a:solidFill>
                  <a:schemeClr val="tx1"/>
                </a:solidFill>
                <a:latin typeface="Times New Roman" panose="02020603050405020304" pitchFamily="18" charset="0"/>
                <a:cs typeface="Times New Roman" panose="02020603050405020304" pitchFamily="18" charset="0"/>
              </a:rPr>
              <a:t>Benefits of having EPRO:</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Invaluable Experience</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Cost Effective</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Operational Efficiency</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Increases Office Morale</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Knowledge of Laws and Policy</a:t>
            </a:r>
          </a:p>
          <a:p>
            <a:pPr marL="172719" indent="-172719">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Understanding of Police Culture</a:t>
            </a: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14</a:t>
            </a:fld>
            <a:endParaRPr lang="zh-CN" altLang="en-US"/>
          </a:p>
        </p:txBody>
      </p:sp>
    </p:spTree>
    <p:extLst>
      <p:ext uri="{BB962C8B-B14F-4D97-AF65-F5344CB8AC3E}">
        <p14:creationId xmlns:p14="http://schemas.microsoft.com/office/powerpoint/2010/main" val="1018233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125" y="969963"/>
            <a:ext cx="5575300" cy="3136900"/>
          </a:xfrm>
        </p:spPr>
      </p:sp>
      <p:sp>
        <p:nvSpPr>
          <p:cNvPr id="3" name="备注占位符 2"/>
          <p:cNvSpPr>
            <a:spLocks noGrp="1"/>
          </p:cNvSpPr>
          <p:nvPr>
            <p:ph type="body" idx="1"/>
          </p:nvPr>
        </p:nvSpPr>
        <p:spPr/>
        <p:txBody>
          <a:bodyPr/>
          <a:lstStyle/>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HPD’s goal is to have 100 EPRO Officers to assist Classified personnel</a:t>
            </a:r>
          </a:p>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Current Budget only allows for 41 EPRO’s</a:t>
            </a:r>
          </a:p>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Increase HPD funding by $2.2M for 60 additional EPRO’s  </a:t>
            </a:r>
          </a:p>
          <a:p>
            <a:pPr marL="342882" indent="-342882">
              <a:buFont typeface="Wingdings" panose="05000000000000000000" pitchFamily="2" charset="2"/>
              <a:buChar char="q"/>
            </a:pPr>
            <a:endParaRPr lang="en-US" dirty="0">
              <a:solidFill>
                <a:schemeClr val="tx1"/>
              </a:solidFill>
              <a:latin typeface="Times New Roman" panose="02020603050405020304" pitchFamily="18" charset="0"/>
              <a:cs typeface="Times New Roman" panose="02020603050405020304" pitchFamily="18" charset="0"/>
            </a:endParaRPr>
          </a:p>
          <a:p>
            <a:pPr algn="l"/>
            <a:r>
              <a:rPr lang="en-US" b="0" i="0" dirty="0">
                <a:solidFill>
                  <a:srgbClr val="000000"/>
                </a:solidFill>
                <a:effectLst/>
                <a:latin typeface="Times New Roman" panose="02020603050405020304" pitchFamily="18" charset="0"/>
              </a:rPr>
              <a:t>Here are a few options for Special Victims Division EPROs duties and responsibilities:</a:t>
            </a:r>
          </a:p>
          <a:p>
            <a:pPr algn="l"/>
            <a:endParaRPr lang="en-US" b="0" i="0" dirty="0">
              <a:solidFill>
                <a:srgbClr val="000000"/>
              </a:solidFill>
              <a:effectLst/>
              <a:latin typeface="Times New Roman" panose="02020603050405020304" pitchFamily="18" charset="0"/>
            </a:endParaRPr>
          </a:p>
          <a:p>
            <a:pPr algn="l"/>
            <a:r>
              <a:rPr lang="en-US" b="1" i="0" u="sng" dirty="0">
                <a:solidFill>
                  <a:srgbClr val="000000"/>
                </a:solidFill>
                <a:effectLst/>
                <a:latin typeface="Times New Roman" panose="02020603050405020304" pitchFamily="18" charset="0"/>
              </a:rPr>
              <a:t>Crimes Against Children (CACU) Unit:</a:t>
            </a:r>
          </a:p>
          <a:p>
            <a:pPr algn="l"/>
            <a:r>
              <a:rPr lang="en-US" b="0" i="0" dirty="0">
                <a:solidFill>
                  <a:srgbClr val="000000"/>
                </a:solidFill>
                <a:effectLst/>
                <a:latin typeface="Times New Roman" panose="02020603050405020304" pitchFamily="18" charset="0"/>
              </a:rPr>
              <a:t>o Children’s Protective Services (CPS) Referrals received by the CACU.</a:t>
            </a:r>
          </a:p>
          <a:p>
            <a:pPr algn="l"/>
            <a:r>
              <a:rPr lang="en-US" b="0" i="0" dirty="0">
                <a:solidFill>
                  <a:srgbClr val="000000"/>
                </a:solidFill>
                <a:effectLst/>
                <a:latin typeface="Times New Roman" panose="02020603050405020304" pitchFamily="18" charset="0"/>
              </a:rPr>
              <a:t>o Review CPS Referrals for processing and investigation.</a:t>
            </a:r>
          </a:p>
          <a:p>
            <a:pPr algn="l"/>
            <a:r>
              <a:rPr lang="en-US" b="0" i="0" dirty="0">
                <a:solidFill>
                  <a:srgbClr val="000000"/>
                </a:solidFill>
                <a:effectLst/>
                <a:latin typeface="Times New Roman" panose="02020603050405020304" pitchFamily="18" charset="0"/>
              </a:rPr>
              <a:t>o Research CPS referrals and generate incident reports as needed.</a:t>
            </a:r>
          </a:p>
          <a:p>
            <a:pPr algn="l"/>
            <a:r>
              <a:rPr lang="en-US" b="0" i="0" dirty="0">
                <a:solidFill>
                  <a:srgbClr val="000000"/>
                </a:solidFill>
                <a:effectLst/>
                <a:latin typeface="Times New Roman" panose="02020603050405020304" pitchFamily="18" charset="0"/>
              </a:rPr>
              <a:t>o Route Sex Abuse Cases to Intake Sergeant for assignment.</a:t>
            </a:r>
          </a:p>
          <a:p>
            <a:pPr algn="l"/>
            <a:r>
              <a:rPr lang="en-US" b="0" i="0" dirty="0">
                <a:solidFill>
                  <a:srgbClr val="000000"/>
                </a:solidFill>
                <a:effectLst/>
                <a:latin typeface="Times New Roman" panose="02020603050405020304" pitchFamily="18" charset="0"/>
              </a:rPr>
              <a:t>o Route Physical Abuse Cases to Intake for case preparation or investigative squad as needed.</a:t>
            </a:r>
          </a:p>
          <a:p>
            <a:pPr algn="l"/>
            <a:endParaRPr lang="en-US" b="0" i="0" dirty="0">
              <a:solidFill>
                <a:srgbClr val="000000"/>
              </a:solidFill>
              <a:effectLst/>
              <a:latin typeface="Times New Roman" panose="02020603050405020304" pitchFamily="18" charset="0"/>
            </a:endParaRPr>
          </a:p>
          <a:p>
            <a:pPr algn="l"/>
            <a:r>
              <a:rPr lang="en-US" b="1" i="0" u="sng" dirty="0">
                <a:solidFill>
                  <a:srgbClr val="000000"/>
                </a:solidFill>
                <a:effectLst/>
                <a:latin typeface="Times New Roman" panose="02020603050405020304" pitchFamily="18" charset="0"/>
              </a:rPr>
              <a:t>Sex Offender Registration Unit:</a:t>
            </a:r>
          </a:p>
          <a:p>
            <a:pPr algn="l"/>
            <a:r>
              <a:rPr lang="en-US" b="0" i="0" dirty="0">
                <a:solidFill>
                  <a:srgbClr val="000000"/>
                </a:solidFill>
                <a:effectLst/>
                <a:latin typeface="Times New Roman" panose="02020603050405020304" pitchFamily="18" charset="0"/>
              </a:rPr>
              <a:t>o Sex Offender Registration</a:t>
            </a:r>
          </a:p>
          <a:p>
            <a:pPr algn="l"/>
            <a:r>
              <a:rPr lang="en-US" b="0" i="0" dirty="0">
                <a:solidFill>
                  <a:srgbClr val="000000"/>
                </a:solidFill>
                <a:effectLst/>
                <a:latin typeface="Times New Roman" panose="02020603050405020304" pitchFamily="18" charset="0"/>
              </a:rPr>
              <a:t>o Complete registration process on sex offenders.</a:t>
            </a:r>
          </a:p>
          <a:p>
            <a:pPr algn="l"/>
            <a:r>
              <a:rPr lang="en-US" b="0" i="0" dirty="0">
                <a:solidFill>
                  <a:srgbClr val="000000"/>
                </a:solidFill>
                <a:effectLst/>
                <a:latin typeface="Times New Roman" panose="02020603050405020304" pitchFamily="18" charset="0"/>
              </a:rPr>
              <a:t>o Verify that sex offenders have a duty to register in accordance with state law.</a:t>
            </a:r>
          </a:p>
          <a:p>
            <a:pPr algn="l"/>
            <a:r>
              <a:rPr lang="en-US" b="0" i="0" dirty="0">
                <a:solidFill>
                  <a:srgbClr val="000000"/>
                </a:solidFill>
                <a:effectLst/>
                <a:latin typeface="Times New Roman" panose="02020603050405020304" pitchFamily="18" charset="0"/>
              </a:rPr>
              <a:t>o Verify that offenders are required to register within the city limits of Houston, Harris, County, Texas.</a:t>
            </a:r>
          </a:p>
          <a:p>
            <a:pPr algn="l"/>
            <a:r>
              <a:rPr lang="en-US" b="0" i="0" dirty="0">
                <a:solidFill>
                  <a:srgbClr val="000000"/>
                </a:solidFill>
                <a:effectLst/>
                <a:latin typeface="Times New Roman" panose="02020603050405020304" pitchFamily="18" charset="0"/>
              </a:rPr>
              <a:t>o Make entries into Offender Watch Database.</a:t>
            </a:r>
          </a:p>
          <a:p>
            <a:pPr algn="l"/>
            <a:r>
              <a:rPr lang="en-US" b="0" i="0" dirty="0">
                <a:solidFill>
                  <a:srgbClr val="000000"/>
                </a:solidFill>
                <a:effectLst/>
                <a:latin typeface="Times New Roman" panose="02020603050405020304" pitchFamily="18" charset="0"/>
              </a:rPr>
              <a:t>o Use RMS for address verification provided by offenders.</a:t>
            </a:r>
          </a:p>
          <a:p>
            <a:pPr algn="l"/>
            <a:r>
              <a:rPr lang="en-US" b="0" i="0" dirty="0">
                <a:solidFill>
                  <a:srgbClr val="000000"/>
                </a:solidFill>
                <a:effectLst/>
                <a:latin typeface="Times New Roman" panose="02020603050405020304" pitchFamily="18" charset="0"/>
              </a:rPr>
              <a:t>o Initiate and return phone calls as needed.</a:t>
            </a:r>
          </a:p>
          <a:p>
            <a:pPr algn="l"/>
            <a:endParaRPr lang="en-US" b="0" i="0" dirty="0">
              <a:solidFill>
                <a:srgbClr val="000000"/>
              </a:solidFill>
              <a:effectLst/>
              <a:latin typeface="Times New Roman" panose="02020603050405020304" pitchFamily="18" charset="0"/>
            </a:endParaRPr>
          </a:p>
          <a:p>
            <a:pPr algn="l"/>
            <a:r>
              <a:rPr lang="en-US" b="1" i="0" u="sng" dirty="0">
                <a:solidFill>
                  <a:srgbClr val="000000"/>
                </a:solidFill>
                <a:effectLst/>
                <a:latin typeface="Times New Roman" panose="02020603050405020304" pitchFamily="18" charset="0"/>
              </a:rPr>
              <a:t>Case Management Unit:</a:t>
            </a:r>
          </a:p>
          <a:p>
            <a:pPr algn="l"/>
            <a:r>
              <a:rPr lang="en-US" b="0" i="0" dirty="0">
                <a:solidFill>
                  <a:srgbClr val="000000"/>
                </a:solidFill>
                <a:effectLst/>
                <a:latin typeface="Times New Roman" panose="02020603050405020304" pitchFamily="18" charset="0"/>
              </a:rPr>
              <a:t>o Adult Sex Crimes or Crimes against Children</a:t>
            </a:r>
          </a:p>
          <a:p>
            <a:pPr algn="l"/>
            <a:r>
              <a:rPr lang="en-US" b="0" i="0" dirty="0">
                <a:solidFill>
                  <a:srgbClr val="000000"/>
                </a:solidFill>
                <a:effectLst/>
                <a:latin typeface="Times New Roman" panose="02020603050405020304" pitchFamily="18" charset="0"/>
              </a:rPr>
              <a:t>o Complete criminal history checks for case prep.</a:t>
            </a:r>
          </a:p>
          <a:p>
            <a:pPr algn="l"/>
            <a:r>
              <a:rPr lang="en-US" b="0" i="0" dirty="0">
                <a:solidFill>
                  <a:srgbClr val="000000"/>
                </a:solidFill>
                <a:effectLst/>
                <a:latin typeface="Times New Roman" panose="02020603050405020304" pitchFamily="18" charset="0"/>
              </a:rPr>
              <a:t>o Request 9-1-1 audio recordings from Houston Emergency Center (HEC).</a:t>
            </a:r>
          </a:p>
          <a:p>
            <a:pPr algn="l"/>
            <a:r>
              <a:rPr lang="en-US" b="0" i="0" dirty="0">
                <a:solidFill>
                  <a:srgbClr val="000000"/>
                </a:solidFill>
                <a:effectLst/>
                <a:latin typeface="Times New Roman" panose="02020603050405020304" pitchFamily="18" charset="0"/>
              </a:rPr>
              <a:t>o Preserve BWC videos.</a:t>
            </a:r>
          </a:p>
          <a:p>
            <a:pPr algn="l"/>
            <a:r>
              <a:rPr lang="en-US" b="0" i="0" dirty="0">
                <a:solidFill>
                  <a:srgbClr val="000000"/>
                </a:solidFill>
                <a:effectLst/>
                <a:latin typeface="Times New Roman" panose="02020603050405020304" pitchFamily="18" charset="0"/>
              </a:rPr>
              <a:t>o Assist with records retention duties.</a:t>
            </a:r>
          </a:p>
          <a:p>
            <a:endParaRPr lang="en-US" altLang="zh-CN" dirty="0">
              <a:latin typeface="Times New Roman" panose="02020603050405020304" pitchFamily="18" charset="0"/>
              <a:cs typeface="Times New Roman" panose="02020603050405020304" pitchFamily="18" charset="0"/>
            </a:endParaRPr>
          </a:p>
          <a:p>
            <a:r>
              <a:rPr lang="en-US" altLang="zh-CN" b="1" dirty="0">
                <a:latin typeface="Times New Roman" panose="02020603050405020304" pitchFamily="18" charset="0"/>
                <a:cs typeface="Times New Roman" panose="02020603050405020304" pitchFamily="18" charset="0"/>
              </a:rPr>
              <a:t>Productivity documented:</a:t>
            </a:r>
          </a:p>
          <a:p>
            <a:r>
              <a:rPr lang="en-US" altLang="zh-CN" dirty="0">
                <a:latin typeface="Times New Roman" panose="02020603050405020304" pitchFamily="18" charset="0"/>
                <a:cs typeface="Times New Roman" panose="02020603050405020304" pitchFamily="18" charset="0"/>
              </a:rPr>
              <a:t>The work done on each case investigation to prep it will be documented on a Case Assignment Sheet. For daily productivity tracking, an e-</a:t>
            </a:r>
            <a:r>
              <a:rPr lang="en-US" altLang="zh-CN" dirty="0" err="1">
                <a:latin typeface="Times New Roman" panose="02020603050405020304" pitchFamily="18" charset="0"/>
                <a:cs typeface="Times New Roman" panose="02020603050405020304" pitchFamily="18" charset="0"/>
              </a:rPr>
              <a:t>workcard</a:t>
            </a:r>
            <a:r>
              <a:rPr lang="en-US" altLang="zh-CN" dirty="0">
                <a:latin typeface="Times New Roman" panose="02020603050405020304" pitchFamily="18" charset="0"/>
                <a:cs typeface="Times New Roman" panose="02020603050405020304" pitchFamily="18" charset="0"/>
              </a:rPr>
              <a:t> for the fixed post position with tabs customized to track will be utilized. </a:t>
            </a:r>
          </a:p>
          <a:p>
            <a:endParaRPr lang="en-US" altLang="zh-CN"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15</a:t>
            </a:fld>
            <a:endParaRPr lang="zh-CN" altLang="en-US"/>
          </a:p>
        </p:txBody>
      </p:sp>
    </p:spTree>
    <p:extLst>
      <p:ext uri="{BB962C8B-B14F-4D97-AF65-F5344CB8AC3E}">
        <p14:creationId xmlns:p14="http://schemas.microsoft.com/office/powerpoint/2010/main" val="309878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8188" y="979488"/>
            <a:ext cx="5575300" cy="3136900"/>
          </a:xfrm>
        </p:spPr>
      </p:sp>
      <p:sp>
        <p:nvSpPr>
          <p:cNvPr id="3" name="备注占位符 2"/>
          <p:cNvSpPr>
            <a:spLocks noGrp="1"/>
          </p:cNvSpPr>
          <p:nvPr>
            <p:ph type="body" idx="1"/>
          </p:nvPr>
        </p:nvSpPr>
        <p:spPr/>
        <p:txBody>
          <a:bodyPr/>
          <a:lstStyle/>
          <a:p>
            <a:r>
              <a:rPr lang="en-US" altLang="zh-CN" dirty="0">
                <a:solidFill>
                  <a:schemeClr val="tx1"/>
                </a:solidFill>
                <a:latin typeface="Times New Roman" panose="02020603050405020304" pitchFamily="18" charset="0"/>
                <a:cs typeface="Times New Roman" panose="02020603050405020304" pitchFamily="18" charset="0"/>
              </a:rPr>
              <a:t>*Note:  6 EPRO’s were re-assigned to the Special Victims Division to assist with Investigations.</a:t>
            </a:r>
          </a:p>
          <a:p>
            <a:endParaRPr lang="en-US" altLang="zh-CN" dirty="0">
              <a:solidFill>
                <a:schemeClr val="tx1"/>
              </a:solidFill>
              <a:latin typeface="Times New Roman" panose="02020603050405020304" pitchFamily="18" charset="0"/>
              <a:cs typeface="Times New Roman" panose="02020603050405020304" pitchFamily="18" charset="0"/>
            </a:endParaRPr>
          </a:p>
          <a:p>
            <a:r>
              <a:rPr lang="en-US" altLang="zh-CN" dirty="0">
                <a:solidFill>
                  <a:schemeClr val="tx1"/>
                </a:solidFill>
                <a:latin typeface="Times New Roman" panose="02020603050405020304" pitchFamily="18" charset="0"/>
                <a:cs typeface="Times New Roman" panose="02020603050405020304" pitchFamily="18" charset="0"/>
              </a:rPr>
              <a:t>These are the divisions the EPRO’s were assigned from:</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Property &amp; Financial Crimes (2)</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Homicide</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Major Offenders</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Robbery</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Narcotics </a:t>
            </a: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16</a:t>
            </a:fld>
            <a:endParaRPr lang="zh-CN" altLang="en-US"/>
          </a:p>
        </p:txBody>
      </p:sp>
    </p:spTree>
    <p:extLst>
      <p:ext uri="{BB962C8B-B14F-4D97-AF65-F5344CB8AC3E}">
        <p14:creationId xmlns:p14="http://schemas.microsoft.com/office/powerpoint/2010/main" val="110744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8188" y="979488"/>
            <a:ext cx="5575300" cy="3136900"/>
          </a:xfrm>
        </p:spPr>
      </p:sp>
      <p:sp>
        <p:nvSpPr>
          <p:cNvPr id="3" name="备注占位符 2"/>
          <p:cNvSpPr>
            <a:spLocks noGrp="1"/>
          </p:cNvSpPr>
          <p:nvPr>
            <p:ph type="body" idx="1"/>
          </p:nvPr>
        </p:nvSpPr>
        <p:spPr/>
        <p:txBody>
          <a:bodyPr/>
          <a:lstStyle/>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HPD’s goal is to have 100 EPRO Officers to assist Classified personnel</a:t>
            </a:r>
          </a:p>
          <a:p>
            <a:pPr marL="342882" indent="-342882">
              <a:buFont typeface="Wingdings" panose="05000000000000000000" pitchFamily="2" charset="2"/>
              <a:buChar char="q"/>
            </a:pPr>
            <a:endParaRPr lang="en-US" dirty="0">
              <a:solidFill>
                <a:schemeClr val="tx1"/>
              </a:solidFill>
              <a:latin typeface="Times New Roman" panose="02020603050405020304" pitchFamily="18" charset="0"/>
              <a:cs typeface="Times New Roman" panose="02020603050405020304" pitchFamily="18" charset="0"/>
            </a:endParaRPr>
          </a:p>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Current Budget only allows for 41 EPRO’s</a:t>
            </a:r>
          </a:p>
          <a:p>
            <a:pPr marL="342882" indent="-342882">
              <a:buFont typeface="Wingdings" panose="05000000000000000000" pitchFamily="2" charset="2"/>
              <a:buChar char="q"/>
            </a:pPr>
            <a:endParaRPr lang="en-US" dirty="0">
              <a:solidFill>
                <a:schemeClr val="tx1"/>
              </a:solidFill>
              <a:latin typeface="Times New Roman" panose="02020603050405020304" pitchFamily="18" charset="0"/>
              <a:cs typeface="Times New Roman" panose="02020603050405020304" pitchFamily="18" charset="0"/>
            </a:endParaRPr>
          </a:p>
          <a:p>
            <a:pPr marL="342882" indent="-342882">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Increase HPD funding by $2.2M for 60 additional EPRO’s  </a:t>
            </a:r>
          </a:p>
          <a:p>
            <a:endParaRPr lang="en-US" altLang="zh-CN"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17</a:t>
            </a:fld>
            <a:endParaRPr lang="zh-CN" altLang="en-US"/>
          </a:p>
        </p:txBody>
      </p:sp>
    </p:spTree>
    <p:extLst>
      <p:ext uri="{BB962C8B-B14F-4D97-AF65-F5344CB8AC3E}">
        <p14:creationId xmlns:p14="http://schemas.microsoft.com/office/powerpoint/2010/main" val="20180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989013"/>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imes New Roman" panose="02020603050405020304" pitchFamily="18" charset="0"/>
                <a:cs typeface="Times New Roman" panose="02020603050405020304" pitchFamily="18" charset="0"/>
              </a:rPr>
              <a:t>HPD will revisit th</a:t>
            </a:r>
            <a:r>
              <a:rPr lang="en-US" dirty="0">
                <a:solidFill>
                  <a:schemeClr val="bg1"/>
                </a:solidFill>
                <a:latin typeface="Times New Roman" panose="02020603050405020304" pitchFamily="18" charset="0"/>
                <a:cs typeface="Times New Roman" panose="02020603050405020304" pitchFamily="18" charset="0"/>
              </a:rPr>
              <a:t>e need for additional Lieutenants at a later time as we address staffing needs.</a:t>
            </a:r>
            <a:endParaRPr lang="en-US" sz="1200"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18</a:t>
            </a:fld>
            <a:endParaRPr lang="en-US" dirty="0"/>
          </a:p>
        </p:txBody>
      </p:sp>
    </p:spTree>
    <p:extLst>
      <p:ext uri="{BB962C8B-B14F-4D97-AF65-F5344CB8AC3E}">
        <p14:creationId xmlns:p14="http://schemas.microsoft.com/office/powerpoint/2010/main" val="358096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989013"/>
            <a:ext cx="5549900" cy="3121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19</a:t>
            </a:fld>
            <a:endParaRPr lang="en-US" dirty="0"/>
          </a:p>
        </p:txBody>
      </p:sp>
    </p:spTree>
    <p:extLst>
      <p:ext uri="{BB962C8B-B14F-4D97-AF65-F5344CB8AC3E}">
        <p14:creationId xmlns:p14="http://schemas.microsoft.com/office/powerpoint/2010/main" val="234980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9890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427793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HPD has had Preliminary Discussions w Harris County Sherriff’s Office (HCSO) regarding use of space for HPD training</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Harris County is expanding their current facility to allow for additional training </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MOU is currently being drafted by HPD Legal to encompass use of HCSO facility space for training purposes, RMS System training, In-Service training, Cadet Classes and other training with Non-Profit partners (eg. Houston Area Women’s Center)</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HCSO has allotted space for HPD to attend TCOLE Mandated at their facility</a:t>
            </a:r>
          </a:p>
          <a:p>
            <a:pPr marL="285750" indent="-285750">
              <a:buFont typeface="Arial" panose="020B0604020202020204" pitchFamily="34" charset="0"/>
              <a:buChar char="•"/>
            </a:pPr>
            <a:endParaRPr lang="zh-CN" altLang="en-US" b="0"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20</a:t>
            </a:fld>
            <a:endParaRPr lang="zh-CN" altLang="en-US"/>
          </a:p>
        </p:txBody>
      </p:sp>
    </p:spTree>
    <p:extLst>
      <p:ext uri="{BB962C8B-B14F-4D97-AF65-F5344CB8AC3E}">
        <p14:creationId xmlns:p14="http://schemas.microsoft.com/office/powerpoint/2010/main" val="340074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defTabSz="914349">
              <a:defRPr/>
            </a:pPr>
            <a:endParaRPr lang="en-US" sz="1800" b="1" i="0" u="none" strike="noStrike" dirty="0">
              <a:solidFill>
                <a:srgbClr val="002060"/>
              </a:solidFill>
              <a:effectLst/>
              <a:latin typeface="Franklin Gothic Book" panose="020B0503020102020204" pitchFamily="34" charset="0"/>
            </a:endParaRPr>
          </a:p>
          <a:p>
            <a:pPr defTabSz="914349">
              <a:defRPr/>
            </a:pPr>
            <a:r>
              <a:rPr lang="en-US" sz="1800" b="1" i="0" u="none" strike="noStrike" dirty="0">
                <a:solidFill>
                  <a:srgbClr val="002060"/>
                </a:solidFill>
                <a:effectLst/>
                <a:latin typeface="Franklin Gothic Book" panose="020B0503020102020204" pitchFamily="34" charset="0"/>
              </a:rPr>
              <a:t>Acres Homes Multi Service Center</a:t>
            </a:r>
            <a:r>
              <a:rPr lang="en-US" sz="1800" b="0" i="0" u="none" strike="noStrike" dirty="0">
                <a:solidFill>
                  <a:srgbClr val="002060"/>
                </a:solidFill>
                <a:effectLst/>
                <a:latin typeface="Franklin Gothic Book" panose="020B0503020102020204" pitchFamily="34" charset="0"/>
              </a:rPr>
              <a:t>-  6719 W Montgomery Rd, Houston,TX,77091 NONE</a:t>
            </a:r>
          </a:p>
          <a:p>
            <a:pPr defTabSz="914349">
              <a:defRPr/>
            </a:pPr>
            <a:r>
              <a:rPr lang="en-US" sz="1800" b="1" i="0" u="none" strike="noStrike" dirty="0">
                <a:solidFill>
                  <a:srgbClr val="002060"/>
                </a:solidFill>
                <a:effectLst/>
                <a:latin typeface="Franklin Gothic Book" panose="020B0503020102020204" pitchFamily="34" charset="0"/>
              </a:rPr>
              <a:t>Champion Forest </a:t>
            </a:r>
            <a:r>
              <a:rPr lang="en-US" sz="1800" b="1" i="0" u="none" strike="noStrike" dirty="0" err="1">
                <a:solidFill>
                  <a:srgbClr val="002060"/>
                </a:solidFill>
                <a:effectLst/>
                <a:latin typeface="Franklin Gothic Book" panose="020B0503020102020204" pitchFamily="34" charset="0"/>
              </a:rPr>
              <a:t>Bapist</a:t>
            </a:r>
            <a:r>
              <a:rPr lang="en-US" sz="1800" b="1" i="0" u="none" strike="noStrike" dirty="0">
                <a:solidFill>
                  <a:srgbClr val="002060"/>
                </a:solidFill>
                <a:effectLst/>
                <a:latin typeface="Franklin Gothic Book" panose="020B0503020102020204" pitchFamily="34" charset="0"/>
              </a:rPr>
              <a:t> Church- </a:t>
            </a:r>
            <a:r>
              <a:rPr lang="en-US" sz="1800" b="0" i="0" u="none" strike="noStrike" dirty="0">
                <a:solidFill>
                  <a:srgbClr val="002060"/>
                </a:solidFill>
                <a:effectLst/>
                <a:latin typeface="Franklin Gothic Book" panose="020B0503020102020204" pitchFamily="34" charset="0"/>
              </a:rPr>
              <a:t>16518 Jersey Dr, Jersey Village, Tx 77040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Leadership Mandatory, SWAT</a:t>
            </a:r>
            <a:r>
              <a:rPr lang="en-US" dirty="0"/>
              <a:t> </a:t>
            </a:r>
          </a:p>
          <a:p>
            <a:pPr defTabSz="914349">
              <a:defRPr/>
            </a:pPr>
            <a:r>
              <a:rPr lang="en-US" sz="1800" b="1" i="0" u="none" strike="noStrike" dirty="0">
                <a:solidFill>
                  <a:srgbClr val="002060"/>
                </a:solidFill>
                <a:effectLst/>
                <a:latin typeface="Franklin Gothic Book" panose="020B0503020102020204" pitchFamily="34" charset="0"/>
              </a:rPr>
              <a:t>Children's Assessment Center - </a:t>
            </a:r>
            <a:r>
              <a:rPr lang="en-US" sz="1800" b="0" i="0" u="none" strike="noStrike" dirty="0">
                <a:solidFill>
                  <a:srgbClr val="002060"/>
                </a:solidFill>
                <a:effectLst/>
                <a:latin typeface="Franklin Gothic Book" panose="020B0503020102020204" pitchFamily="34" charset="0"/>
              </a:rPr>
              <a:t>2500 Bolsover St., Houston, TX 77005</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VICE Investigator School</a:t>
            </a:r>
            <a:endParaRPr lang="en-US" dirty="0"/>
          </a:p>
          <a:p>
            <a:pPr defTabSz="914349">
              <a:defRPr/>
            </a:pPr>
            <a:r>
              <a:rPr lang="en-US" sz="1800" b="1" i="0" u="none" strike="noStrike" dirty="0">
                <a:solidFill>
                  <a:srgbClr val="002060"/>
                </a:solidFill>
                <a:effectLst/>
                <a:latin typeface="Franklin Gothic Book" panose="020B0503020102020204" pitchFamily="34" charset="0"/>
              </a:rPr>
              <a:t>Fifth Ward Multi-service Center</a:t>
            </a:r>
            <a:r>
              <a:rPr lang="en-US" sz="1800" b="0" i="0" u="none" strike="noStrike" dirty="0">
                <a:solidFill>
                  <a:srgbClr val="002060"/>
                </a:solidFill>
                <a:effectLst/>
                <a:latin typeface="Franklin Gothic Book" panose="020B0503020102020204" pitchFamily="34" charset="0"/>
              </a:rPr>
              <a:t> -   4014 Market St, Houston, TX 77020</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None</a:t>
            </a:r>
            <a:endParaRPr lang="en-US" dirty="0"/>
          </a:p>
          <a:p>
            <a:pPr defTabSz="914349">
              <a:defRPr/>
            </a:pPr>
            <a:r>
              <a:rPr lang="en-US" sz="1800" b="1" i="0" u="none" strike="noStrike" dirty="0">
                <a:solidFill>
                  <a:srgbClr val="002060"/>
                </a:solidFill>
                <a:effectLst/>
                <a:latin typeface="Franklin Gothic Book" panose="020B0503020102020204" pitchFamily="34" charset="0"/>
              </a:rPr>
              <a:t>Harris County Department of Education (HCDE)</a:t>
            </a:r>
            <a:r>
              <a:rPr lang="en-US" sz="1800" b="0" i="0" u="none" strike="noStrike" dirty="0">
                <a:solidFill>
                  <a:srgbClr val="002060"/>
                </a:solidFill>
                <a:effectLst/>
                <a:latin typeface="Franklin Gothic Book" panose="020B0503020102020204" pitchFamily="34" charset="0"/>
              </a:rPr>
              <a:t> -6300 Irvington Blvd., Houston, TX 77022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Legal Update Leadership, Officer Safety and Anti-Defamation, Exploring the Depths of Human Trafficking, Motor Vehicle Pursuits</a:t>
            </a:r>
            <a:r>
              <a:rPr lang="en-US" sz="1800" b="0" i="0" u="none" strike="noStrike" dirty="0">
                <a:solidFill>
                  <a:srgbClr val="002060"/>
                </a:solidFill>
                <a:effectLst/>
                <a:latin typeface="Franklin Gothic Book" panose="020B0503020102020204" pitchFamily="34" charset="0"/>
              </a:rPr>
              <a:t> </a:t>
            </a:r>
            <a:r>
              <a:rPr lang="en-US" dirty="0"/>
              <a:t> </a:t>
            </a:r>
          </a:p>
          <a:p>
            <a:pPr defTabSz="914349">
              <a:defRPr/>
            </a:pPr>
            <a:r>
              <a:rPr lang="en-US" sz="1800" b="1" i="0" u="none" strike="noStrike" dirty="0">
                <a:solidFill>
                  <a:srgbClr val="002060"/>
                </a:solidFill>
                <a:effectLst/>
                <a:latin typeface="Franklin Gothic Book" panose="020B0503020102020204" pitchFamily="34" charset="0"/>
              </a:rPr>
              <a:t>Hiram Clarke Multi-Service Center- </a:t>
            </a:r>
            <a:r>
              <a:rPr lang="en-US" sz="1800" b="0" i="0" u="none" strike="noStrike" dirty="0">
                <a:solidFill>
                  <a:srgbClr val="002060"/>
                </a:solidFill>
                <a:effectLst/>
                <a:latin typeface="Franklin Gothic Book" panose="020B0503020102020204" pitchFamily="34" charset="0"/>
              </a:rPr>
              <a:t>3801 w. Fuqua </a:t>
            </a:r>
            <a:r>
              <a:rPr lang="en-US" sz="1800" b="0" i="0" u="none" strike="noStrike" dirty="0" err="1">
                <a:solidFill>
                  <a:srgbClr val="002060"/>
                </a:solidFill>
                <a:effectLst/>
                <a:latin typeface="Franklin Gothic Book" panose="020B0503020102020204" pitchFamily="34" charset="0"/>
              </a:rPr>
              <a:t>Houston,Tx</a:t>
            </a:r>
            <a:r>
              <a:rPr lang="en-US" sz="1800" b="0" i="0" u="none" strike="noStrike" dirty="0">
                <a:solidFill>
                  <a:srgbClr val="002060"/>
                </a:solidFill>
                <a:effectLst/>
                <a:latin typeface="Franklin Gothic Book" panose="020B0503020102020204" pitchFamily="34" charset="0"/>
              </a:rPr>
              <a:t> 77045</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Leadership Mandatory</a:t>
            </a:r>
            <a:endParaRPr lang="en-US" dirty="0"/>
          </a:p>
          <a:p>
            <a:pPr defTabSz="914349">
              <a:defRPr/>
            </a:pPr>
            <a:r>
              <a:rPr lang="en-US" sz="1800" b="1" i="0" u="none" strike="noStrike" dirty="0">
                <a:solidFill>
                  <a:srgbClr val="002060"/>
                </a:solidFill>
                <a:effectLst/>
                <a:latin typeface="Franklin Gothic Book" panose="020B0503020102020204" pitchFamily="34" charset="0"/>
              </a:rPr>
              <a:t>Houston Emergency Center</a:t>
            </a:r>
            <a:r>
              <a:rPr lang="en-US" sz="1800" b="0" i="0" u="none" strike="noStrike" dirty="0">
                <a:solidFill>
                  <a:srgbClr val="002060"/>
                </a:solidFill>
                <a:effectLst/>
                <a:latin typeface="Franklin Gothic Book" panose="020B0503020102020204" pitchFamily="34" charset="0"/>
              </a:rPr>
              <a:t> 5320 North Shepherd Dr., Houston, TX 77091</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None</a:t>
            </a:r>
            <a:endParaRPr lang="en-US" dirty="0"/>
          </a:p>
          <a:p>
            <a:pPr defTabSz="914349">
              <a:defRPr/>
            </a:pPr>
            <a:r>
              <a:rPr lang="en-US" sz="1800" b="1" i="0" u="none" strike="noStrike" dirty="0">
                <a:solidFill>
                  <a:srgbClr val="002060"/>
                </a:solidFill>
                <a:effectLst/>
                <a:latin typeface="Franklin Gothic Book" panose="020B0503020102020204" pitchFamily="34" charset="0"/>
              </a:rPr>
              <a:t>Houston Police Officer Union</a:t>
            </a:r>
            <a:r>
              <a:rPr lang="en-US" sz="1800" b="0" i="0" u="none" strike="noStrike" dirty="0">
                <a:solidFill>
                  <a:srgbClr val="002060"/>
                </a:solidFill>
                <a:effectLst/>
                <a:latin typeface="Franklin Gothic Book" panose="020B0503020102020204" pitchFamily="34" charset="0"/>
              </a:rPr>
              <a:t> 1600 State St., Houston, Texas, 77007</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Motor Vehicle Pursuits, Balancing the Badge</a:t>
            </a:r>
            <a:endParaRPr lang="en-US" dirty="0"/>
          </a:p>
          <a:p>
            <a:pPr defTabSz="914349">
              <a:defRPr/>
            </a:pPr>
            <a:r>
              <a:rPr lang="en-US" sz="1800" b="1" i="0" u="none" strike="noStrike" dirty="0">
                <a:solidFill>
                  <a:srgbClr val="002060"/>
                </a:solidFill>
                <a:effectLst/>
                <a:latin typeface="Franklin Gothic Book" panose="020B0503020102020204" pitchFamily="34" charset="0"/>
              </a:rPr>
              <a:t>Houston's First Baptist Church</a:t>
            </a:r>
            <a:r>
              <a:rPr lang="en-US" sz="1800" b="0" i="0" u="none" strike="noStrike" dirty="0">
                <a:solidFill>
                  <a:srgbClr val="002060"/>
                </a:solidFill>
                <a:effectLst/>
                <a:latin typeface="Franklin Gothic Book" panose="020B0503020102020204" pitchFamily="34" charset="0"/>
              </a:rPr>
              <a:t>-7401 Katy Fwy, Houston, TX 77024</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None</a:t>
            </a:r>
            <a:endParaRPr lang="en-US" dirty="0"/>
          </a:p>
          <a:p>
            <a:pPr defTabSz="914349">
              <a:defRPr/>
            </a:pPr>
            <a:r>
              <a:rPr lang="en-US" sz="1800" b="1" i="0" u="none" strike="noStrike" dirty="0">
                <a:solidFill>
                  <a:srgbClr val="002060"/>
                </a:solidFill>
                <a:effectLst/>
                <a:latin typeface="Franklin Gothic Book" panose="020B0503020102020204" pitchFamily="34" charset="0"/>
              </a:rPr>
              <a:t>Kashmere Multi- Service Center-</a:t>
            </a:r>
            <a:r>
              <a:rPr lang="en-US" sz="1800" b="0" i="0" u="none" strike="noStrike" dirty="0">
                <a:solidFill>
                  <a:srgbClr val="002060"/>
                </a:solidFill>
                <a:effectLst/>
                <a:latin typeface="Franklin Gothic Book" panose="020B0503020102020204" pitchFamily="34" charset="0"/>
              </a:rPr>
              <a:t>4802 Lockwood Dr, Houston, TX 77026</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None</a:t>
            </a:r>
            <a:endParaRPr lang="en-US" dirty="0"/>
          </a:p>
          <a:p>
            <a:pPr defTabSz="914349">
              <a:defRPr/>
            </a:pPr>
            <a:r>
              <a:rPr lang="en-US" sz="1800" b="1" i="0" u="none" strike="noStrike" dirty="0">
                <a:solidFill>
                  <a:srgbClr val="002060"/>
                </a:solidFill>
                <a:effectLst/>
                <a:latin typeface="Franklin Gothic Book" panose="020B0503020102020204" pitchFamily="34" charset="0"/>
              </a:rPr>
              <a:t>Lighthouse Church</a:t>
            </a:r>
            <a:r>
              <a:rPr lang="en-US" sz="1800" b="0" i="0" u="none" strike="noStrike" dirty="0">
                <a:solidFill>
                  <a:srgbClr val="002060"/>
                </a:solidFill>
                <a:effectLst/>
                <a:latin typeface="Franklin Gothic Book" panose="020B0503020102020204" pitchFamily="34" charset="0"/>
              </a:rPr>
              <a:t> - 6650 Rankin Rd., Humble, TX 77396</a:t>
            </a:r>
            <a:r>
              <a:rPr lang="en-US" dirty="0"/>
              <a:t> </a:t>
            </a:r>
          </a:p>
          <a:p>
            <a:pPr defTabSz="914349">
              <a:defRPr/>
            </a:pPr>
            <a:r>
              <a:rPr lang="en-US" sz="1800" b="1" i="0" u="none" strike="noStrike" dirty="0">
                <a:solidFill>
                  <a:srgbClr val="002060"/>
                </a:solidFill>
                <a:effectLst/>
                <a:latin typeface="Franklin Gothic Book" panose="020B0503020102020204" pitchFamily="34" charset="0"/>
              </a:rPr>
              <a:t>Northeast Multi-Service Center</a:t>
            </a:r>
            <a:r>
              <a:rPr lang="en-US" sz="1800" b="0" i="0" u="none" strike="noStrike" dirty="0">
                <a:solidFill>
                  <a:srgbClr val="002060"/>
                </a:solidFill>
                <a:effectLst/>
                <a:latin typeface="Franklin Gothic Book" panose="020B0503020102020204" pitchFamily="34" charset="0"/>
              </a:rPr>
              <a:t>-9720 Spaulding St, Houston, TX 77016</a:t>
            </a:r>
            <a:r>
              <a:rPr lang="en-US" dirty="0"/>
              <a:t> </a:t>
            </a:r>
          </a:p>
          <a:p>
            <a:pPr defTabSz="914349">
              <a:defRPr/>
            </a:pPr>
            <a:r>
              <a:rPr lang="en-US" sz="1800" b="1" i="0" u="none" strike="noStrike" dirty="0">
                <a:solidFill>
                  <a:srgbClr val="002060"/>
                </a:solidFill>
                <a:effectLst/>
                <a:latin typeface="Franklin Gothic Book" panose="020B0503020102020204" pitchFamily="34" charset="0"/>
              </a:rPr>
              <a:t>Third Ward Multi-Service Center</a:t>
            </a:r>
            <a:r>
              <a:rPr lang="en-US" sz="1800" b="0" i="0" u="none" strike="noStrike" dirty="0">
                <a:solidFill>
                  <a:srgbClr val="002060"/>
                </a:solidFill>
                <a:effectLst/>
                <a:latin typeface="Franklin Gothic Book" panose="020B0503020102020204" pitchFamily="34" charset="0"/>
              </a:rPr>
              <a:t>-3611 Ennis St, </a:t>
            </a:r>
            <a:r>
              <a:rPr lang="en-US" sz="1800" b="0" i="0" u="none" strike="noStrike" dirty="0" err="1">
                <a:solidFill>
                  <a:srgbClr val="002060"/>
                </a:solidFill>
                <a:effectLst/>
                <a:latin typeface="Franklin Gothic Book" panose="020B0503020102020204" pitchFamily="34" charset="0"/>
              </a:rPr>
              <a:t>Houston,TX</a:t>
            </a:r>
            <a:r>
              <a:rPr lang="en-US" sz="1800" b="0" i="0" u="none" strike="noStrike" dirty="0">
                <a:solidFill>
                  <a:srgbClr val="002060"/>
                </a:solidFill>
                <a:effectLst/>
                <a:latin typeface="Franklin Gothic Book" panose="020B0503020102020204" pitchFamily="34" charset="0"/>
              </a:rPr>
              <a:t> 77004</a:t>
            </a:r>
            <a:r>
              <a:rPr lang="en-US" dirty="0"/>
              <a:t> </a:t>
            </a:r>
          </a:p>
          <a:p>
            <a:pPr defTabSz="914349">
              <a:defRPr/>
            </a:pPr>
            <a:r>
              <a:rPr lang="en-US" sz="1800" b="1" i="0" u="none" strike="noStrike" dirty="0" err="1">
                <a:solidFill>
                  <a:srgbClr val="002060"/>
                </a:solidFill>
                <a:effectLst/>
                <a:latin typeface="Franklin Gothic Book" panose="020B0503020102020204" pitchFamily="34" charset="0"/>
              </a:rPr>
              <a:t>TranStar</a:t>
            </a:r>
            <a:r>
              <a:rPr lang="en-US" sz="1800" b="1" i="0" u="none" strike="noStrike" dirty="0">
                <a:solidFill>
                  <a:srgbClr val="002060"/>
                </a:solidFill>
                <a:effectLst/>
                <a:latin typeface="Franklin Gothic Book" panose="020B0503020102020204" pitchFamily="34" charset="0"/>
              </a:rPr>
              <a:t> </a:t>
            </a:r>
            <a:r>
              <a:rPr lang="en-US" sz="1800" b="0" i="0" u="none" strike="noStrike" dirty="0">
                <a:solidFill>
                  <a:srgbClr val="002060"/>
                </a:solidFill>
                <a:effectLst/>
                <a:latin typeface="Franklin Gothic Book" panose="020B0503020102020204" pitchFamily="34" charset="0"/>
              </a:rPr>
              <a:t>- 6922 Katy Fwy, Houston, TX 77024</a:t>
            </a:r>
            <a:r>
              <a:rPr lang="en-US" dirty="0"/>
              <a:t> </a:t>
            </a:r>
          </a:p>
          <a:p>
            <a:pPr defTabSz="914349">
              <a:defRPr/>
            </a:pPr>
            <a:r>
              <a:rPr lang="en-US" sz="1800" b="1" i="0" u="none" strike="noStrike" dirty="0">
                <a:solidFill>
                  <a:srgbClr val="002060"/>
                </a:solidFill>
                <a:effectLst/>
                <a:latin typeface="Franklin Gothic Book" panose="020B0503020102020204" pitchFamily="34" charset="0"/>
              </a:rPr>
              <a:t>Wheeler Avenue Baptist Church-</a:t>
            </a:r>
            <a:r>
              <a:rPr lang="en-US" sz="1800" b="0" i="0" u="none" strike="noStrike" dirty="0">
                <a:solidFill>
                  <a:srgbClr val="002060"/>
                </a:solidFill>
                <a:effectLst/>
                <a:latin typeface="Franklin Gothic Book" panose="020B0503020102020204" pitchFamily="34" charset="0"/>
              </a:rPr>
              <a:t> 3826 Wheeler St., </a:t>
            </a:r>
            <a:r>
              <a:rPr lang="en-US" sz="1800" b="0" i="0" u="none" strike="noStrike" dirty="0" err="1">
                <a:solidFill>
                  <a:srgbClr val="002060"/>
                </a:solidFill>
                <a:effectLst/>
                <a:latin typeface="Franklin Gothic Book" panose="020B0503020102020204" pitchFamily="34" charset="0"/>
              </a:rPr>
              <a:t>Houson</a:t>
            </a:r>
            <a:r>
              <a:rPr lang="en-US" sz="1800" b="0" i="0" u="none" strike="noStrike" dirty="0">
                <a:solidFill>
                  <a:srgbClr val="002060"/>
                </a:solidFill>
                <a:effectLst/>
                <a:latin typeface="Franklin Gothic Book" panose="020B0503020102020204" pitchFamily="34" charset="0"/>
              </a:rPr>
              <a:t>, TX 77004</a:t>
            </a:r>
            <a:r>
              <a:rPr lang="en-US" dirty="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Grant Writing, Classified Supervisor Meetings</a:t>
            </a:r>
            <a:endParaRPr lang="en-US" dirty="0"/>
          </a:p>
          <a:p>
            <a:pPr defTabSz="914349">
              <a:defRPr/>
            </a:pPr>
            <a:endParaRPr lang="en-US" altLang="zh-CN" dirty="0">
              <a:latin typeface="Times New Roman" panose="02020603050405020304" pitchFamily="18" charset="0"/>
              <a:cs typeface="Times New Roman" panose="02020603050405020304" pitchFamily="18" charset="0"/>
              <a:sym typeface="+mn-lt"/>
            </a:endParaRPr>
          </a:p>
          <a:p>
            <a:pPr defTabSz="914349">
              <a:defRPr/>
            </a:pPr>
            <a:endParaRPr lang="en-US" altLang="zh-CN" dirty="0">
              <a:latin typeface="Times New Roman" panose="02020603050405020304" pitchFamily="18" charset="0"/>
              <a:cs typeface="Times New Roman" panose="02020603050405020304" pitchFamily="18" charset="0"/>
              <a:sym typeface="+mn-lt"/>
            </a:endParaRPr>
          </a:p>
          <a:p>
            <a:pPr defTabSz="914349">
              <a:defRPr/>
            </a:pPr>
            <a:endParaRPr lang="en-US" altLang="zh-CN" dirty="0">
              <a:latin typeface="Times New Roman" panose="02020603050405020304" pitchFamily="18" charset="0"/>
              <a:cs typeface="Times New Roman" panose="02020603050405020304" pitchFamily="18" charset="0"/>
              <a:sym typeface="+mn-lt"/>
            </a:endParaRPr>
          </a:p>
          <a:p>
            <a:pPr defTabSz="914349">
              <a:defRPr/>
            </a:pPr>
            <a:endParaRPr lang="zh-CN" altLang="en-US"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21</a:t>
            </a:fld>
            <a:endParaRPr lang="zh-CN" altLang="en-US"/>
          </a:p>
        </p:txBody>
      </p:sp>
    </p:spTree>
    <p:extLst>
      <p:ext uri="{BB962C8B-B14F-4D97-AF65-F5344CB8AC3E}">
        <p14:creationId xmlns:p14="http://schemas.microsoft.com/office/powerpoint/2010/main" val="15507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Current site was established in 1980 at 17000 Aldine Westfield</a:t>
            </a:r>
          </a:p>
          <a:p>
            <a:pPr marR="0" lvl="0" algn="just">
              <a:spcBef>
                <a:spcPts val="0"/>
              </a:spcBef>
              <a:spcAft>
                <a:spcPts val="0"/>
              </a:spcAft>
              <a:buSzPts val="1000"/>
              <a:tabLst>
                <a:tab pos="457200" algn="l"/>
              </a:tabLst>
            </a:pPr>
            <a:endParaRPr lang="en-US" sz="2000" dirty="0">
              <a:solidFill>
                <a:srgbClr val="00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Initially designed as a state-of-the-art facility 70-acre complex w 1M SF of floor space</a:t>
            </a: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800" dirty="0">
                <a:solidFill>
                  <a:srgbClr val="000000"/>
                </a:solidFill>
                <a:latin typeface="Times New Roman" panose="02020603050405020304" pitchFamily="18" charset="0"/>
                <a:ea typeface="Times New Roman" panose="02020603050405020304" pitchFamily="18" charset="0"/>
              </a:rPr>
              <a:t>	</a:t>
            </a: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Classrooms, auditorium, driving track, firearms range, tactical village</a:t>
            </a:r>
          </a:p>
          <a:p>
            <a:pPr marR="0" lvl="0" algn="just">
              <a:spcBef>
                <a:spcPts val="0"/>
              </a:spcBef>
              <a:spcAft>
                <a:spcPts val="0"/>
              </a:spcAft>
              <a:buSzPts val="1000"/>
              <a:tabLst>
                <a:tab pos="457200" algn="l"/>
              </a:tabLst>
            </a:pPr>
            <a:endParaRPr lang="en-US" sz="2000" dirty="0">
              <a:solidFill>
                <a:srgbClr val="00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Replaced the old </a:t>
            </a:r>
            <a:r>
              <a:rPr lang="en-US" sz="2000" dirty="0" err="1">
                <a:solidFill>
                  <a:srgbClr val="000000"/>
                </a:solidFill>
                <a:effectLst/>
                <a:latin typeface="Times New Roman" panose="02020603050405020304" pitchFamily="18" charset="0"/>
                <a:ea typeface="Times New Roman" panose="02020603050405020304" pitchFamily="18" charset="0"/>
              </a:rPr>
              <a:t>Riesner</a:t>
            </a:r>
            <a:r>
              <a:rPr lang="en-US" sz="2000" dirty="0">
                <a:solidFill>
                  <a:srgbClr val="000000"/>
                </a:solidFill>
                <a:effectLst/>
                <a:latin typeface="Times New Roman" panose="02020603050405020304" pitchFamily="18" charset="0"/>
                <a:ea typeface="Times New Roman" panose="02020603050405020304" pitchFamily="18" charset="0"/>
              </a:rPr>
              <a:t> complex</a:t>
            </a:r>
            <a:endParaRPr kumimoji="0" lang="en-US" altLang="en-US"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a:p>
            <a:pPr defTabSz="914349">
              <a:defRPr/>
            </a:pPr>
            <a:endParaRPr lang="zh-CN" altLang="en-US"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22</a:t>
            </a:fld>
            <a:endParaRPr lang="zh-CN" altLang="en-US"/>
          </a:p>
        </p:txBody>
      </p:sp>
    </p:spTree>
    <p:extLst>
      <p:ext uri="{BB962C8B-B14F-4D97-AF65-F5344CB8AC3E}">
        <p14:creationId xmlns:p14="http://schemas.microsoft.com/office/powerpoint/2010/main" val="226622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defTabSz="914349">
              <a:defRPr/>
            </a:pPr>
            <a:endParaRPr lang="zh-CN" altLang="en-US"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23</a:t>
            </a:fld>
            <a:endParaRPr lang="zh-CN" altLang="en-US"/>
          </a:p>
        </p:txBody>
      </p:sp>
    </p:spTree>
    <p:extLst>
      <p:ext uri="{BB962C8B-B14F-4D97-AF65-F5344CB8AC3E}">
        <p14:creationId xmlns:p14="http://schemas.microsoft.com/office/powerpoint/2010/main" val="76287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38188" y="979488"/>
            <a:ext cx="5575300" cy="31369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24</a:t>
            </a:fld>
            <a:endParaRPr lang="zh-CN" altLang="en-US"/>
          </a:p>
        </p:txBody>
      </p:sp>
    </p:spTree>
    <p:extLst>
      <p:ext uri="{BB962C8B-B14F-4D97-AF65-F5344CB8AC3E}">
        <p14:creationId xmlns:p14="http://schemas.microsoft.com/office/powerpoint/2010/main" val="267247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46125" y="979488"/>
            <a:ext cx="5575300" cy="31369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25</a:t>
            </a:fld>
            <a:endParaRPr lang="zh-CN" altLang="en-US"/>
          </a:p>
        </p:txBody>
      </p:sp>
    </p:spTree>
    <p:extLst>
      <p:ext uri="{BB962C8B-B14F-4D97-AF65-F5344CB8AC3E}">
        <p14:creationId xmlns:p14="http://schemas.microsoft.com/office/powerpoint/2010/main" val="135357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algn="l"/>
            <a:r>
              <a:rPr lang="en-US" dirty="0">
                <a:latin typeface="Times New Roman" panose="02020603050405020304" pitchFamily="18" charset="0"/>
                <a:cs typeface="Times New Roman" panose="02020603050405020304" pitchFamily="18" charset="0"/>
              </a:rPr>
              <a:t>HPD is one of the largest law enforcement agencies in the nation, however, HPD's stating base pay is the lowest amongst its many other Texas counterparts.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It is imperative that HPD remain competitive in the law enforcement market in order to continue attracting the most qualified applicants possible.  A proposed solution to recruiting and retaining Cadets is to increase the base annual starting salary by $ 10,000, from $42,161 to $52,161. In addition to a base salary increase, it is also proposed to offer a onetime hiring incentive of $5,000 to all new cadets.  This would increase their $42K salary to $57K (with the $5K bonus) and align us with San Antonio who has a workforce of approximately 2,500 vs. HPD’s workforce of over 5,000.</a:t>
            </a:r>
          </a:p>
          <a:p>
            <a:pPr algn="l"/>
            <a:endParaRPr lang="en-US" altLang="zh-CN" dirty="0">
              <a:latin typeface="Times New Roman" panose="02020603050405020304" pitchFamily="18" charset="0"/>
              <a:cs typeface="Times New Roman" panose="02020603050405020304" pitchFamily="18" charset="0"/>
            </a:endParaRPr>
          </a:p>
          <a:p>
            <a:pPr defTabSz="914349">
              <a:defRPr/>
            </a:pPr>
            <a:r>
              <a:rPr lang="en-US" altLang="zh-CN" dirty="0">
                <a:latin typeface="Times New Roman" panose="02020603050405020304" pitchFamily="18" charset="0"/>
                <a:cs typeface="Times New Roman" panose="02020603050405020304" pitchFamily="18" charset="0"/>
                <a:sym typeface="+mn-lt"/>
              </a:rPr>
              <a:t>HPD has the largest law enforcement agency in Texas, however, we are one of the lowest paid.  The Incoming Salary is $42K compared to $70K in Dallas and $56K in San Antonio. The ARPA $10K incentive has tremendously aided in attracting and retaining cadets, however, ARPA funding ends June 2024.  HPD is requesting an increase of incoming salary to $52K and $5K incentive to remain competitive with other police departments. Cost $871K (one class of 75 including $5K bonus).</a:t>
            </a:r>
            <a:endParaRPr lang="zh-CN" altLang="en-US" dirty="0">
              <a:latin typeface="Times New Roman" panose="02020603050405020304" pitchFamily="18" charset="0"/>
              <a:cs typeface="Times New Roman" panose="02020603050405020304" pitchFamily="18" charset="0"/>
              <a:sym typeface="+mn-lt"/>
            </a:endParaRPr>
          </a:p>
          <a:p>
            <a:pPr defTabSz="914349">
              <a:defRPr/>
            </a:pPr>
            <a:endParaRPr lang="zh-CN" altLang="en-US" dirty="0">
              <a:latin typeface="Times New Roman" panose="02020603050405020304" pitchFamily="18" charset="0"/>
              <a:cs typeface="Times New Roman" panose="02020603050405020304" pitchFamily="18" charset="0"/>
              <a:sym typeface="+mn-lt"/>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3</a:t>
            </a:fld>
            <a:endParaRPr lang="zh-CN" altLang="en-US"/>
          </a:p>
        </p:txBody>
      </p:sp>
    </p:spTree>
    <p:extLst>
      <p:ext uri="{BB962C8B-B14F-4D97-AF65-F5344CB8AC3E}">
        <p14:creationId xmlns:p14="http://schemas.microsoft.com/office/powerpoint/2010/main" val="79679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974725"/>
            <a:ext cx="5559425" cy="3127375"/>
          </a:xfrm>
        </p:spPr>
      </p:sp>
      <p:sp>
        <p:nvSpPr>
          <p:cNvPr id="3" name="Notes Placeholder 2"/>
          <p:cNvSpPr>
            <a:spLocks noGrp="1"/>
          </p:cNvSpPr>
          <p:nvPr>
            <p:ph type="body" idx="1"/>
          </p:nvPr>
        </p:nvSpPr>
        <p:spPr>
          <a:xfrm>
            <a:off x="699759" y="4648199"/>
            <a:ext cx="5608320" cy="3660457"/>
          </a:xfrm>
        </p:spPr>
        <p:txBody>
          <a:bodyPr/>
          <a:lstStyle/>
          <a:p>
            <a:r>
              <a:rPr lang="en-US" dirty="0">
                <a:latin typeface="Times New Roman" panose="02020603050405020304" pitchFamily="18" charset="0"/>
                <a:cs typeface="Times New Roman" panose="02020603050405020304" pitchFamily="18" charset="0"/>
              </a:rPr>
              <a:t>Of the classes that have been eligible for all 3 payments, 100% have received the first, 96% have received the second, and 92% have received the final payment.  This includes classes 259-263 and Lateral Class 13-23.</a:t>
            </a:r>
          </a:p>
          <a:p>
            <a:r>
              <a:rPr lang="en-US" dirty="0">
                <a:latin typeface="Times New Roman" panose="02020603050405020304" pitchFamily="18" charset="0"/>
                <a:cs typeface="Times New Roman" panose="02020603050405020304" pitchFamily="18" charset="0"/>
              </a:rPr>
              <a:t>Total Cadets 		349</a:t>
            </a:r>
          </a:p>
          <a:p>
            <a:r>
              <a:rPr lang="en-US" dirty="0">
                <a:latin typeface="Times New Roman" panose="02020603050405020304" pitchFamily="18" charset="0"/>
                <a:cs typeface="Times New Roman" panose="02020603050405020304" pitchFamily="18" charset="0"/>
              </a:rPr>
              <a:t>Cadets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Pmt</a:t>
            </a:r>
            <a:r>
              <a:rPr lang="en-US" dirty="0">
                <a:latin typeface="Times New Roman" panose="02020603050405020304" pitchFamily="18" charset="0"/>
                <a:cs typeface="Times New Roman" panose="02020603050405020304" pitchFamily="18" charset="0"/>
              </a:rPr>
              <a:t> 	349</a:t>
            </a:r>
          </a:p>
          <a:p>
            <a:r>
              <a:rPr lang="en-US" dirty="0">
                <a:latin typeface="Times New Roman" panose="02020603050405020304" pitchFamily="18" charset="0"/>
                <a:cs typeface="Times New Roman" panose="02020603050405020304" pitchFamily="18" charset="0"/>
              </a:rPr>
              <a:t>Cadets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Pmt</a:t>
            </a:r>
            <a:r>
              <a:rPr lang="en-US" dirty="0">
                <a:latin typeface="Times New Roman" panose="02020603050405020304" pitchFamily="18" charset="0"/>
                <a:cs typeface="Times New Roman" panose="02020603050405020304" pitchFamily="18" charset="0"/>
              </a:rPr>
              <a:t> 	337</a:t>
            </a:r>
          </a:p>
          <a:p>
            <a:r>
              <a:rPr lang="en-US" dirty="0">
                <a:latin typeface="Times New Roman" panose="02020603050405020304" pitchFamily="18" charset="0"/>
                <a:cs typeface="Times New Roman" panose="02020603050405020304" pitchFamily="18" charset="0"/>
              </a:rPr>
              <a:t>Cadets 3</a:t>
            </a:r>
            <a:r>
              <a:rPr lang="en-US" baseline="30000" dirty="0">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Pmt</a:t>
            </a:r>
            <a:r>
              <a:rPr lang="en-US" dirty="0">
                <a:latin typeface="Times New Roman" panose="02020603050405020304" pitchFamily="18" charset="0"/>
                <a:cs typeface="Times New Roman" panose="02020603050405020304" pitchFamily="18" charset="0"/>
              </a:rPr>
              <a:t> 	322</a:t>
            </a:r>
          </a:p>
          <a:p>
            <a:r>
              <a:rPr lang="en-US" dirty="0">
                <a:latin typeface="Times New Roman" panose="02020603050405020304" pitchFamily="18" charset="0"/>
                <a:cs typeface="Times New Roman" panose="02020603050405020304" pitchFamily="18" charset="0"/>
              </a:rPr>
              <a:t>Note: Classes 256-258 only received one payment after completion of TCOLE.  Classes 264-266 haven’t completed and therefore haven’t received all payments yet.</a:t>
            </a:r>
          </a:p>
          <a:p>
            <a:endParaRPr lang="en-US" dirty="0">
              <a:latin typeface="Times New Roman" panose="02020603050405020304" pitchFamily="18" charset="0"/>
              <a:cs typeface="Times New Roman" panose="02020603050405020304" pitchFamily="18" charset="0"/>
            </a:endParaRPr>
          </a:p>
          <a:p>
            <a:endParaRPr lang="en-US" b="1" u="sng"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Past or Current Classes</a:t>
            </a:r>
          </a:p>
          <a:p>
            <a:r>
              <a:rPr lang="en-US" dirty="0">
                <a:latin typeface="Times New Roman" panose="02020603050405020304" pitchFamily="18" charset="0"/>
                <a:cs typeface="Times New Roman" panose="02020603050405020304" pitchFamily="18" charset="0"/>
              </a:rPr>
              <a:t>Class 256 – 61 Cadets - $610,000</a:t>
            </a:r>
          </a:p>
          <a:p>
            <a:r>
              <a:rPr lang="en-US" dirty="0">
                <a:latin typeface="Times New Roman" panose="02020603050405020304" pitchFamily="18" charset="0"/>
                <a:cs typeface="Times New Roman" panose="02020603050405020304" pitchFamily="18" charset="0"/>
              </a:rPr>
              <a:t>Class 257 – 59 Cadets - $590,000</a:t>
            </a:r>
          </a:p>
          <a:p>
            <a:r>
              <a:rPr lang="en-US" dirty="0">
                <a:latin typeface="Times New Roman" panose="02020603050405020304" pitchFamily="18" charset="0"/>
                <a:cs typeface="Times New Roman" panose="02020603050405020304" pitchFamily="18" charset="0"/>
              </a:rPr>
              <a:t>Class 258 – 51 Cadets - $510,000</a:t>
            </a:r>
          </a:p>
          <a:p>
            <a:r>
              <a:rPr lang="en-US" dirty="0">
                <a:latin typeface="Times New Roman" panose="02020603050405020304" pitchFamily="18" charset="0"/>
                <a:cs typeface="Times New Roman" panose="02020603050405020304" pitchFamily="18" charset="0"/>
              </a:rPr>
              <a:t>Class 259 – 49 Cadets - $470,000</a:t>
            </a:r>
          </a:p>
          <a:p>
            <a:r>
              <a:rPr lang="en-US" dirty="0">
                <a:latin typeface="Times New Roman" panose="02020603050405020304" pitchFamily="18" charset="0"/>
                <a:cs typeface="Times New Roman" panose="02020603050405020304" pitchFamily="18" charset="0"/>
              </a:rPr>
              <a:t>L-13-23 –   10 Cadets - $  92,500</a:t>
            </a:r>
          </a:p>
          <a:p>
            <a:r>
              <a:rPr lang="en-US" dirty="0">
                <a:latin typeface="Times New Roman" panose="02020603050405020304" pitchFamily="18" charset="0"/>
                <a:cs typeface="Times New Roman" panose="02020603050405020304" pitchFamily="18" charset="0"/>
              </a:rPr>
              <a:t>Class 260 – 64 Cadets - $647,500</a:t>
            </a:r>
          </a:p>
          <a:p>
            <a:r>
              <a:rPr lang="en-US" dirty="0">
                <a:latin typeface="Times New Roman" panose="02020603050405020304" pitchFamily="18" charset="0"/>
                <a:cs typeface="Times New Roman" panose="02020603050405020304" pitchFamily="18" charset="0"/>
              </a:rPr>
              <a:t>Class 261 – 76 Cadets - $770,000</a:t>
            </a:r>
          </a:p>
          <a:p>
            <a:r>
              <a:rPr lang="en-US" dirty="0">
                <a:latin typeface="Times New Roman" panose="02020603050405020304" pitchFamily="18" charset="0"/>
                <a:cs typeface="Times New Roman" panose="02020603050405020304" pitchFamily="18" charset="0"/>
              </a:rPr>
              <a:t>Class 262 – 64 Cadets - $657,500</a:t>
            </a:r>
          </a:p>
          <a:p>
            <a:pPr defTabSz="921167">
              <a:defRPr/>
            </a:pPr>
            <a:r>
              <a:rPr lang="en-US" dirty="0">
                <a:latin typeface="Times New Roman" panose="02020603050405020304" pitchFamily="18" charset="0"/>
                <a:cs typeface="Times New Roman" panose="02020603050405020304" pitchFamily="18" charset="0"/>
              </a:rPr>
              <a:t>Class 263 – 68 Cadets - $687,500</a:t>
            </a:r>
          </a:p>
          <a:p>
            <a:pPr defTabSz="921167">
              <a:defRPr/>
            </a:pPr>
            <a:r>
              <a:rPr lang="en-US" dirty="0">
                <a:latin typeface="Times New Roman" panose="02020603050405020304" pitchFamily="18" charset="0"/>
                <a:cs typeface="Times New Roman" panose="02020603050405020304" pitchFamily="18" charset="0"/>
              </a:rPr>
              <a:t>Class 264 – 56 Cadets - $285,500 (Have not received final payment)</a:t>
            </a:r>
          </a:p>
          <a:p>
            <a:pPr defTabSz="921167">
              <a:defRPr/>
            </a:pPr>
            <a:r>
              <a:rPr lang="en-US" dirty="0">
                <a:latin typeface="Times New Roman" panose="02020603050405020304" pitchFamily="18" charset="0"/>
                <a:cs typeface="Times New Roman" panose="02020603050405020304" pitchFamily="18" charset="0"/>
              </a:rPr>
              <a:t>Class 265 – 73 Cadets - $182,500 (Have not received final payment)</a:t>
            </a:r>
          </a:p>
          <a:p>
            <a:pPr defTabSz="921167">
              <a:defRPr/>
            </a:pPr>
            <a:r>
              <a:rPr lang="en-US" dirty="0">
                <a:latin typeface="Times New Roman" panose="02020603050405020304" pitchFamily="18" charset="0"/>
                <a:cs typeface="Times New Roman" panose="02020603050405020304" pitchFamily="18" charset="0"/>
              </a:rPr>
              <a:t>Class 266 – 68 Cadets - $170,000 (Have not received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and final payment)</a:t>
            </a:r>
          </a:p>
          <a:p>
            <a:pPr defTabSz="921167">
              <a:defRPr/>
            </a:pP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Future Classes </a:t>
            </a:r>
          </a:p>
          <a:p>
            <a:r>
              <a:rPr lang="en-US" dirty="0">
                <a:latin typeface="Times New Roman" panose="02020603050405020304" pitchFamily="18" charset="0"/>
                <a:cs typeface="Times New Roman" panose="02020603050405020304" pitchFamily="18" charset="0"/>
              </a:rPr>
              <a:t>Class 266 – 68 Cadets</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Fiscal Year Schedule</a:t>
            </a:r>
            <a:endParaRPr lang="en-US" u="sng" dirty="0">
              <a:latin typeface="Times New Roman" panose="02020603050405020304" pitchFamily="18" charset="0"/>
              <a:cs typeface="Times New Roman" panose="02020603050405020304" pitchFamily="18" charset="0"/>
            </a:endParaRPr>
          </a:p>
          <a:p>
            <a:endParaRPr lang="en-US" u="sng"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FY	Budget</a:t>
            </a:r>
          </a:p>
          <a:p>
            <a:r>
              <a:rPr lang="en-US" b="1" dirty="0">
                <a:latin typeface="Times New Roman" panose="02020603050405020304" pitchFamily="18" charset="0"/>
                <a:cs typeface="Times New Roman" panose="02020603050405020304" pitchFamily="18" charset="0"/>
              </a:rPr>
              <a:t>FY23</a:t>
            </a:r>
            <a:r>
              <a:rPr lang="en-US" dirty="0">
                <a:latin typeface="Times New Roman" panose="02020603050405020304" pitchFamily="18" charset="0"/>
                <a:cs typeface="Times New Roman" panose="02020603050405020304" pitchFamily="18" charset="0"/>
              </a:rPr>
              <a:t>	$2,770,000</a:t>
            </a:r>
          </a:p>
          <a:p>
            <a:r>
              <a:rPr lang="en-US" b="1" dirty="0">
                <a:latin typeface="Times New Roman" panose="02020603050405020304" pitchFamily="18" charset="0"/>
                <a:cs typeface="Times New Roman" panose="02020603050405020304" pitchFamily="18" charset="0"/>
              </a:rPr>
              <a:t>FY24</a:t>
            </a:r>
            <a:r>
              <a:rPr lang="en-US" dirty="0">
                <a:latin typeface="Times New Roman" panose="02020603050405020304" pitchFamily="18" charset="0"/>
                <a:cs typeface="Times New Roman" panose="02020603050405020304" pitchFamily="18" charset="0"/>
              </a:rPr>
              <a:t>	$3,562,500</a:t>
            </a:r>
          </a:p>
          <a:p>
            <a:r>
              <a:rPr lang="en-US" b="1" u="sng" dirty="0">
                <a:latin typeface="Times New Roman" panose="02020603050405020304" pitchFamily="18" charset="0"/>
                <a:cs typeface="Times New Roman" panose="02020603050405020304" pitchFamily="18" charset="0"/>
              </a:rPr>
              <a:t>FY25</a:t>
            </a:r>
            <a:r>
              <a:rPr lang="en-US" u="sng" dirty="0">
                <a:latin typeface="Times New Roman" panose="02020603050405020304" pitchFamily="18" charset="0"/>
                <a:cs typeface="Times New Roman" panose="02020603050405020304" pitchFamily="18" charset="0"/>
              </a:rPr>
              <a:t>	$   937,500	</a:t>
            </a:r>
          </a:p>
          <a:p>
            <a:r>
              <a:rPr lang="en-US" b="1" dirty="0">
                <a:latin typeface="Times New Roman" panose="02020603050405020304" pitchFamily="18" charset="0"/>
                <a:cs typeface="Times New Roman" panose="02020603050405020304" pitchFamily="18" charset="0"/>
              </a:rPr>
              <a:t>Total	$7,270,000</a:t>
            </a:r>
          </a:p>
          <a:p>
            <a:endParaRPr lang="en-US" b="1" dirty="0">
              <a:latin typeface="Times New Roman" panose="02020603050405020304" pitchFamily="18" charset="0"/>
              <a:cs typeface="Times New Roman" panose="02020603050405020304" pitchFamily="18" charset="0"/>
            </a:endParaRPr>
          </a:p>
          <a:p>
            <a:pPr defTabSz="921167">
              <a:defRPr/>
            </a:pPr>
            <a:r>
              <a:rPr lang="en-US" dirty="0">
                <a:latin typeface="Times New Roman" panose="02020603050405020304" pitchFamily="18" charset="0"/>
                <a:cs typeface="Times New Roman" panose="02020603050405020304" pitchFamily="18" charset="0"/>
              </a:rPr>
              <a:t>Initially, the last class was #265 with a start date of April 15</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2024 - enough funding available to include Class 266 (started on June 24, 2024)</a:t>
            </a:r>
          </a:p>
          <a:p>
            <a:pPr defTabSz="921167">
              <a:defRP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91155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984250"/>
            <a:ext cx="5529262" cy="3109913"/>
          </a:xfrm>
        </p:spPr>
      </p:sp>
      <p:sp>
        <p:nvSpPr>
          <p:cNvPr id="3" name="Notes Placeholder 2"/>
          <p:cNvSpPr>
            <a:spLocks noGrp="1"/>
          </p:cNvSpPr>
          <p:nvPr>
            <p:ph type="body" idx="1"/>
          </p:nvPr>
        </p:nvSpPr>
        <p:spPr/>
        <p:txBody>
          <a:bodyPr/>
          <a:lstStyle/>
          <a:p>
            <a:pPr marL="230292" indent="-230292">
              <a:buAutoNum type="arabicParenR"/>
            </a:pPr>
            <a:r>
              <a:rPr lang="en-US" dirty="0">
                <a:latin typeface="Times New Roman" panose="02020603050405020304" pitchFamily="18" charset="0"/>
                <a:cs typeface="Times New Roman" panose="02020603050405020304" pitchFamily="18" charset="0"/>
              </a:rPr>
              <a:t>Fall Classes are historically lower class-sizes (ex: #264)</a:t>
            </a:r>
          </a:p>
          <a:p>
            <a:pPr marL="230292" indent="-230292">
              <a:buAutoNum type="arabicParenR"/>
            </a:pPr>
            <a:r>
              <a:rPr lang="en-US" dirty="0">
                <a:latin typeface="Times New Roman" panose="02020603050405020304" pitchFamily="18" charset="0"/>
                <a:cs typeface="Times New Roman" panose="02020603050405020304" pitchFamily="18" charset="0"/>
              </a:rPr>
              <a:t>ARPA incentives have allowed HPD to </a:t>
            </a:r>
            <a:r>
              <a:rPr lang="en-US" b="1" dirty="0">
                <a:latin typeface="Times New Roman" panose="02020603050405020304" pitchFamily="18" charset="0"/>
                <a:cs typeface="Times New Roman" panose="02020603050405020304" pitchFamily="18" charset="0"/>
              </a:rPr>
              <a:t>MAINTAIN</a:t>
            </a:r>
            <a:r>
              <a:rPr lang="en-US" dirty="0">
                <a:latin typeface="Times New Roman" panose="02020603050405020304" pitchFamily="18" charset="0"/>
                <a:cs typeface="Times New Roman" panose="02020603050405020304" pitchFamily="18" charset="0"/>
              </a:rPr>
              <a:t> recruiting post-COVID</a:t>
            </a:r>
          </a:p>
          <a:p>
            <a:pPr marL="230292" indent="-230292">
              <a:buAutoNum type="arabicParenR"/>
            </a:pPr>
            <a:r>
              <a:rPr lang="en-US" dirty="0">
                <a:latin typeface="Times New Roman" panose="02020603050405020304" pitchFamily="18" charset="0"/>
                <a:cs typeface="Times New Roman" panose="02020603050405020304" pitchFamily="18" charset="0"/>
              </a:rPr>
              <a:t>Class #260 was the first full recruited class to include the $10K hiring incentive (#256-#259 were existing classes at the time of the $10K incentive roll out).</a:t>
            </a:r>
          </a:p>
          <a:p>
            <a:pPr marL="230292" indent="-230292">
              <a:buAutoNum type="arabicParenR"/>
            </a:pPr>
            <a:r>
              <a:rPr lang="en-US" dirty="0">
                <a:latin typeface="Times New Roman" panose="02020603050405020304" pitchFamily="18" charset="0"/>
                <a:cs typeface="Times New Roman" panose="02020603050405020304" pitchFamily="18" charset="0"/>
              </a:rPr>
              <a:t>Class #266 expected to graduate in Jan. 2025.</a:t>
            </a:r>
          </a:p>
          <a:p>
            <a:pPr marL="230292" indent="-230292">
              <a:buAutoNum type="arabicParenR"/>
            </a:pPr>
            <a:r>
              <a:rPr lang="en-US" dirty="0">
                <a:latin typeface="Times New Roman" panose="02020603050405020304" pitchFamily="18" charset="0"/>
                <a:cs typeface="Times New Roman" panose="02020603050405020304" pitchFamily="18" charset="0"/>
              </a:rPr>
              <a:t>Lateral Class L-13-23 also included in ARPA funding.</a:t>
            </a: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9959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984250"/>
            <a:ext cx="5529262" cy="3109913"/>
          </a:xfrm>
        </p:spPr>
      </p:sp>
      <p:sp>
        <p:nvSpPr>
          <p:cNvPr id="3" name="Notes Placeholder 2"/>
          <p:cNvSpPr>
            <a:spLocks noGrp="1"/>
          </p:cNvSpPr>
          <p:nvPr>
            <p:ph type="body" idx="1"/>
          </p:nvPr>
        </p:nvSpPr>
        <p:spPr/>
        <p:txBody>
          <a:bodyPr/>
          <a:lstStyle/>
          <a:p>
            <a:pPr marL="0" indent="0">
              <a:buNone/>
            </a:pPr>
            <a:endParaRPr lang="en-US"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17197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28663" y="989013"/>
            <a:ext cx="5575300" cy="3136900"/>
          </a:xfrm>
        </p:spPr>
      </p:sp>
      <p:sp>
        <p:nvSpPr>
          <p:cNvPr id="3" name="备注占位符 2"/>
          <p:cNvSpPr>
            <a:spLocks noGrp="1"/>
          </p:cNvSpPr>
          <p:nvPr>
            <p:ph type="body" idx="1"/>
          </p:nvPr>
        </p:nvSpPr>
        <p:spPr/>
        <p:txBody>
          <a:bodyPr/>
          <a:lstStyle/>
          <a:p>
            <a:pPr defTabSz="921167">
              <a:defRPr/>
            </a:pPr>
            <a:r>
              <a:rPr lang="en-US" b="1" dirty="0">
                <a:latin typeface="Times New Roman" panose="02020603050405020304" pitchFamily="18" charset="0"/>
                <a:cs typeface="Times New Roman" panose="02020603050405020304" pitchFamily="18" charset="0"/>
              </a:rPr>
              <a:t>Additional factors applicants consider:</a:t>
            </a:r>
          </a:p>
          <a:p>
            <a:pPr defTabSz="921167">
              <a:defRPr/>
            </a:pPr>
            <a:endParaRPr lang="en-US" b="1" dirty="0">
              <a:latin typeface="Times New Roman" panose="02020603050405020304" pitchFamily="18" charset="0"/>
              <a:cs typeface="Times New Roman" panose="02020603050405020304" pitchFamily="18" charset="0"/>
            </a:endParaRP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Media scrutiny</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Officer safety concern</a:t>
            </a:r>
          </a:p>
          <a:p>
            <a:pPr marL="172719" indent="-172719" defTabSz="921167">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Crime rate is higher in Houston versus a smaller police department who offer higher pay</a:t>
            </a:r>
          </a:p>
          <a:p>
            <a:pPr algn="l"/>
            <a:endParaRPr lang="en-US" altLang="zh-CN"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A4E2E4E-2FFD-4B0E-BE9C-FA7BDC09154E}" type="slidenum">
              <a:rPr lang="zh-CN" altLang="en-US" smtClean="0"/>
              <a:t>7</a:t>
            </a:fld>
            <a:endParaRPr lang="zh-CN" altLang="en-US"/>
          </a:p>
        </p:txBody>
      </p:sp>
    </p:spTree>
    <p:extLst>
      <p:ext uri="{BB962C8B-B14F-4D97-AF65-F5344CB8AC3E}">
        <p14:creationId xmlns:p14="http://schemas.microsoft.com/office/powerpoint/2010/main" val="34263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976313"/>
            <a:ext cx="5556250" cy="3125787"/>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In order to stay competitive with other police departments, HPD must address cadet pay. Instead of a permanent increase in pay, hiring incentives have been implemented in the past, most recently thru ARPA funding.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Some factors leading to a competitive pool of candidates:</a:t>
            </a:r>
          </a:p>
          <a:p>
            <a:pPr marL="230292" indent="-230292">
              <a:buAutoNum type="arabicParenR"/>
            </a:pPr>
            <a:r>
              <a:rPr lang="en-US" dirty="0">
                <a:latin typeface="Times New Roman" panose="02020603050405020304" pitchFamily="18" charset="0"/>
                <a:cs typeface="Times New Roman" panose="02020603050405020304" pitchFamily="18" charset="0"/>
              </a:rPr>
              <a:t>Competing with other PDs offering higher salaries AND incentives (Austin PD)</a:t>
            </a:r>
          </a:p>
          <a:p>
            <a:pPr marL="230292" indent="-230292">
              <a:buAutoNum type="arabicParenR"/>
            </a:pPr>
            <a:r>
              <a:rPr lang="en-US" dirty="0">
                <a:latin typeface="Times New Roman" panose="02020603050405020304" pitchFamily="18" charset="0"/>
                <a:cs typeface="Times New Roman" panose="02020603050405020304" pitchFamily="18" charset="0"/>
              </a:rPr>
              <a:t>Great Resignation movement in PD’s across the nation</a:t>
            </a:r>
          </a:p>
          <a:p>
            <a:pPr marL="230292" indent="-230292">
              <a:buAutoNum type="arabicParenR"/>
            </a:pPr>
            <a:r>
              <a:rPr lang="en-US" dirty="0">
                <a:latin typeface="Times New Roman" panose="02020603050405020304" pitchFamily="18" charset="0"/>
                <a:cs typeface="Times New Roman" panose="02020603050405020304" pitchFamily="18" charset="0"/>
              </a:rPr>
              <a:t>George Floyd, COVID</a:t>
            </a:r>
          </a:p>
          <a:p>
            <a:pPr marL="230292" indent="-230292">
              <a:buAutoNum type="arabicParenR"/>
            </a:pPr>
            <a:r>
              <a:rPr lang="en-US" dirty="0">
                <a:latin typeface="Times New Roman" panose="02020603050405020304" pitchFamily="18" charset="0"/>
                <a:cs typeface="Times New Roman" panose="02020603050405020304" pitchFamily="18" charset="0"/>
              </a:rPr>
              <a:t>Media scrutiny, benefits, pay/bonuses, perception of crime</a:t>
            </a:r>
          </a:p>
          <a:p>
            <a:endParaRPr lang="en-US" dirty="0">
              <a:latin typeface="Times New Roman" panose="02020603050405020304" pitchFamily="18" charset="0"/>
              <a:cs typeface="Times New Roman" panose="02020603050405020304" pitchFamily="18" charset="0"/>
            </a:endParaRPr>
          </a:p>
          <a:p>
            <a:pPr defTabSz="921167">
              <a:defRPr/>
            </a:pPr>
            <a:r>
              <a:rPr lang="en-US" b="1" dirty="0">
                <a:latin typeface="Times New Roman" panose="02020603050405020304" pitchFamily="18" charset="0"/>
                <a:ea typeface="Times New Roman" panose="02020603050405020304" pitchFamily="18" charset="0"/>
                <a:cs typeface="Times New Roman" panose="02020603050405020304" pitchFamily="18" charset="0"/>
              </a:rPr>
              <a:t>Note:</a:t>
            </a:r>
            <a:r>
              <a:rPr lang="en-US" dirty="0">
                <a:latin typeface="Times New Roman" panose="02020603050405020304" pitchFamily="18" charset="0"/>
                <a:ea typeface="Times New Roman" panose="02020603050405020304" pitchFamily="18" charset="0"/>
                <a:cs typeface="Times New Roman" panose="02020603050405020304" pitchFamily="18" charset="0"/>
              </a:rPr>
              <a:t> All PDs listed here have their own academy, except for Missouri City PD and Katy PD.</a:t>
            </a:r>
          </a:p>
          <a:p>
            <a:pPr defTabSz="921167">
              <a:defRPr/>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Sugarland </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Approximately 6 months depending on the academy (WCJC or Fort Bend County Gus George)</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$62K Starting salary for cadets</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6 months (from hire date until cadet graduation). Once they become TCOLE certified, they go up to minimum officer pay.</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Yes.  Salary changes from cadet to certified once they have graduated.</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How much is the increase from cadet salary to a TCOLE certified officer (after cadet graduation) salary?</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$62K to $75K.</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Yes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$10,000 hiring incentive for lateral officers only (3 or more years TCOLE)</a:t>
            </a:r>
          </a:p>
          <a:p>
            <a:pPr defTabSz="921167">
              <a:defRP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Pasadena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34 Week Academy</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$73,000.00</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1 year after hire date</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No</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How much is the increase from cadet salary to a TCOLE certified officer (after cadet graduation) salary?</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No increase. Cadet salary remains the same after graduation.</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$6000 increase to $79,000.00</a:t>
            </a:r>
          </a:p>
          <a:p>
            <a:pPr marL="172719"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Yes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$5,000.00 on Day 1 of the Academy.  Additional $5,000.00 after completion of the First Year.  This is in addition to the increased 1st year salary.</a:t>
            </a:r>
          </a:p>
          <a:p>
            <a:r>
              <a:rPr lang="en-US" dirty="0">
                <a:latin typeface="Times New Roman" panose="02020603050405020304" pitchFamily="18" charset="0"/>
                <a:ea typeface="Calibri" panose="020F0502020204030204" pitchFamily="34" charset="0"/>
                <a:cs typeface="Times New Roman" panose="02020603050405020304" pitchFamily="18" charset="0"/>
              </a:rPr>
              <a:t> </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Yes</a:t>
            </a:r>
          </a:p>
          <a:p>
            <a:pPr marL="633302" lvl="1" indent="-172719">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$10,000 hiring incentive for lateral officers only (3 or more years TCOLE)</a:t>
            </a:r>
          </a:p>
          <a:p>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Missouri City</a:t>
            </a:r>
          </a:p>
          <a:p>
            <a:r>
              <a:rPr lang="en-US" dirty="0">
                <a:latin typeface="Times New Roman" panose="02020603050405020304" pitchFamily="18" charset="0"/>
                <a:ea typeface="Calibri" panose="020F0502020204030204" pitchFamily="34" charset="0"/>
                <a:cs typeface="Times New Roman" panose="02020603050405020304" pitchFamily="18" charset="0"/>
              </a:rPr>
              <a:t>MCPD has 2 tracks to hire officers: </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Track 1: </a:t>
            </a:r>
            <a:r>
              <a:rPr lang="en-US" dirty="0">
                <a:latin typeface="Times New Roman" panose="02020603050405020304" pitchFamily="18" charset="0"/>
                <a:ea typeface="Calibri" panose="020F0502020204030204" pitchFamily="34" charset="0"/>
                <a:cs typeface="Times New Roman" panose="02020603050405020304" pitchFamily="18" charset="0"/>
              </a:rPr>
              <a:t>This track represents the traditional hiring process. All applicants must be either be Texas Commission on Law Enforcement (TCOLE) certified or will be certified within 120 days of the testing date.</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Starting salary for certified TCOLE officers</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Starting officer salary is $65,237.00 with $10,000 signing bonus</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much is the increase from cadet salary to a TCOLE certified officer (after cadet graduation) salary?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N/A </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Yes</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Track 1 = There is a first-year $10,000 incentive for TCOLE certified officer only, subject to the City's hiring incentive council-approved ordinance.</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Track 2</a:t>
            </a:r>
            <a:r>
              <a:rPr lang="en-US" dirty="0">
                <a:latin typeface="Times New Roman" panose="02020603050405020304" pitchFamily="18" charset="0"/>
                <a:ea typeface="Calibri" panose="020F0502020204030204" pitchFamily="34" charset="0"/>
                <a:cs typeface="Times New Roman" panose="02020603050405020304" pitchFamily="18" charset="0"/>
              </a:rPr>
              <a:t> – Police Cadet. Under this track applicants are not TCOLE certified. Applicants must have either a four year college degree, a minimum of two years full time continuous service in the military, currently enrolled in a TCOLE Approved Law Enforcement Academy or be a full time employee with the City of Missouri City.</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Track 2: MCPD does not have their own academy (They recruit from an area independent police academy, approximately 6 months)</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Starting salary for cadets (non-TCOLE certified)</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$54,750 </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6 months (from hire date until cadet graduation)</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Yes (after cadet graduation)</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much is the increase from cadet salary to a TCOLE certified officer (after cadet graduation) salary?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$13,360 increase to $68,110</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$15,062 increase to $69,812</a:t>
            </a:r>
          </a:p>
          <a:p>
            <a:pPr marL="172719"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No hiring incentive</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Katy </a:t>
            </a:r>
          </a:p>
          <a:p>
            <a:r>
              <a:rPr lang="en-US" dirty="0">
                <a:latin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academy class (they recruit from an independent police academy)</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TCOLE certified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Katy PD only hires TCOLE certified officers, and their salary starts at $65k. For TCOLE certified officers with 10 years experience, their salary starts at $78,800. Katy PD has annual increase in salary of 2.5% minimum.</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Arlington </a:t>
            </a:r>
          </a:p>
          <a:p>
            <a:r>
              <a:rPr lang="en-US" dirty="0">
                <a:latin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32 Weeks = 8 Months</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$78,074.00</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Year</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TCOLE certified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Increase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$3,717.00 increase to $81,764</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Dallas </a:t>
            </a:r>
          </a:p>
          <a:p>
            <a:r>
              <a:rPr lang="en-US" dirty="0">
                <a:latin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10 Months</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$70,314.00</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Year</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TCOLE certified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Increase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$2,108.00 increase to $72,422</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For lateral entries, the minimum is 3 year officer, $76,831 to a maximum of 5 year officer, $81,509.00. Lateral academy is typically 12 weeks but varies.</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San Antonio PD</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32 Weeks = 8 Months</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$57,000.00 ($27/</a:t>
            </a:r>
            <a:r>
              <a:rPr lang="en-US" dirty="0" err="1">
                <a:latin typeface="Times New Roman" panose="02020603050405020304" pitchFamily="18" charset="0"/>
                <a:cs typeface="Times New Roman" panose="02020603050405020304" pitchFamily="18" charset="0"/>
              </a:rPr>
              <a:t>hr</a:t>
            </a:r>
            <a:r>
              <a:rPr lang="en-US" dirty="0">
                <a:latin typeface="Times New Roman" panose="02020603050405020304" pitchFamily="18" charset="0"/>
                <a:cs typeface="Times New Roman" panose="02020603050405020304" pitchFamily="18" charset="0"/>
              </a:rPr>
              <a:t>)</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Year</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TCOLE certified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Increase </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$6,000.00 increase to $63,000.00</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Houston </a:t>
            </a:r>
          </a:p>
          <a:p>
            <a:r>
              <a:rPr lang="en-US" dirty="0">
                <a:latin typeface="Times New Roman" panose="02020603050405020304" pitchFamily="18" charset="0"/>
                <a:cs typeface="Times New Roman" panose="02020603050405020304" pitchFamily="18" charset="0"/>
              </a:rPr>
              <a:t>Length of Academy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6 Months</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salary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$42,000.00</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long does the start salary last for cadets?</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year after hire date</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salary change for cadets during the first year?</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TCOLE certified officer (after cadet graduation)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increase. Cadet salary remains the same after graduation.</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How much is the increase from cadet salary to a 1st year officer salary?</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$20,500.00 increase to $62,574.00</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the LEA currently offering a hiring incentive?</a:t>
            </a:r>
          </a:p>
          <a:p>
            <a:pPr marL="633302" lvl="1"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$10,000 hiring incentive ended June 2024.</a:t>
            </a:r>
          </a:p>
          <a:p>
            <a:r>
              <a:rPr lang="en-US" b="1" dirty="0">
                <a:solidFill>
                  <a:srgbClr val="FF0000"/>
                </a:solidFill>
                <a:latin typeface="Times New Roman" panose="02020603050405020304" pitchFamily="18" charset="0"/>
                <a:cs typeface="Times New Roman" panose="02020603050405020304" pitchFamily="18" charset="0"/>
              </a:rPr>
              <a:t>Note:</a:t>
            </a:r>
            <a:r>
              <a:rPr lang="en-US" dirty="0">
                <a:solidFill>
                  <a:srgbClr val="FF0000"/>
                </a:solidFill>
                <a:latin typeface="Times New Roman" panose="02020603050405020304" pitchFamily="18" charset="0"/>
                <a:cs typeface="Times New Roman" panose="02020603050405020304" pitchFamily="18" charset="0"/>
              </a:rPr>
              <a:t> Upon TCOLE certification, HPD officers receive Equipment Allowance ($2,002), TCOLE in-service ($1,400), Education Pay ($3,640 to $8,840), Bilingual ($1,820)</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ea typeface="Calibri" panose="020F0502020204030204" pitchFamily="34" charset="0"/>
                <a:cs typeface="Times New Roman" panose="02020603050405020304" pitchFamily="18" charset="0"/>
              </a:rPr>
              <a:t>Austin PD</a:t>
            </a:r>
          </a:p>
          <a:p>
            <a:pPr marL="287865" indent="-287865">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$15k Hiring Incentive</a:t>
            </a:r>
          </a:p>
          <a:p>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Harris County</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$44K</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Population: 1.1M</a:t>
            </a:r>
          </a:p>
          <a:p>
            <a:pPr marL="172719" indent="-172719">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2,545 officers</a:t>
            </a:r>
          </a:p>
          <a:p>
            <a:endParaRPr lang="en-US" dirty="0">
              <a:latin typeface="Times New Roman" panose="02020603050405020304" pitchFamily="18" charset="0"/>
              <a:cs typeface="Times New Roman" panose="02020603050405020304" pitchFamily="18" charset="0"/>
            </a:endParaRPr>
          </a:p>
          <a:p>
            <a:r>
              <a:rPr lang="en-US" dirty="0">
                <a:highlight>
                  <a:srgbClr val="FFFF00"/>
                </a:highlight>
                <a:latin typeface="Times New Roman" panose="02020603050405020304" pitchFamily="18" charset="0"/>
                <a:cs typeface="Times New Roman" panose="02020603050405020304" pitchFamily="18" charset="0"/>
              </a:rPr>
              <a:t>Other Sources: Municipality Websites, US Census Bureau, Google Research (</a:t>
            </a:r>
            <a:r>
              <a:rPr lang="en-US" dirty="0" err="1">
                <a:highlight>
                  <a:srgbClr val="FFFF00"/>
                </a:highlight>
                <a:latin typeface="Times New Roman" panose="02020603050405020304" pitchFamily="18" charset="0"/>
                <a:cs typeface="Times New Roman" panose="02020603050405020304" pitchFamily="18" charset="0"/>
              </a:rPr>
              <a:t>Cmd</a:t>
            </a:r>
            <a:r>
              <a:rPr lang="en-US" dirty="0">
                <a:highlight>
                  <a:srgbClr val="FFFF00"/>
                </a:highlight>
                <a:latin typeface="Times New Roman" panose="02020603050405020304" pitchFamily="18" charset="0"/>
                <a:cs typeface="Times New Roman" panose="02020603050405020304" pitchFamily="18" charset="0"/>
              </a:rPr>
              <a:t> Conn, PA </a:t>
            </a:r>
            <a:r>
              <a:rPr lang="en-US" dirty="0" err="1">
                <a:highlight>
                  <a:srgbClr val="FFFF00"/>
                </a:highlight>
                <a:latin typeface="Times New Roman" panose="02020603050405020304" pitchFamily="18" charset="0"/>
                <a:cs typeface="Times New Roman" panose="02020603050405020304" pitchFamily="18" charset="0"/>
              </a:rPr>
              <a:t>Russeo</a:t>
            </a:r>
            <a:r>
              <a:rPr lang="en-US" dirty="0">
                <a:highlight>
                  <a:srgbClr val="FFFF00"/>
                </a:highlight>
                <a:latin typeface="Times New Roman" panose="02020603050405020304" pitchFamily="18" charset="0"/>
                <a:cs typeface="Times New Roman" panose="02020603050405020304" pitchFamily="18" charset="0"/>
              </a:rPr>
              <a:t>, Cmd. Tien)</a:t>
            </a:r>
          </a:p>
          <a:p>
            <a:endParaRPr lang="en-US" dirty="0">
              <a:highlight>
                <a:srgbClr val="FFFF00"/>
              </a:highlight>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7668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985838"/>
            <a:ext cx="5600700" cy="3149600"/>
          </a:xfrm>
        </p:spPr>
      </p:sp>
      <p:sp>
        <p:nvSpPr>
          <p:cNvPr id="3" name="Notes Placeholder 2"/>
          <p:cNvSpPr>
            <a:spLocks noGrp="1"/>
          </p:cNvSpPr>
          <p:nvPr>
            <p:ph type="body" idx="1"/>
          </p:nvPr>
        </p:nvSpPr>
        <p:spPr/>
        <p:txBody>
          <a:bodyPr/>
          <a:lstStyle/>
          <a:p>
            <a:endParaRPr lang="en-US" sz="1000" dirty="0">
              <a:solidFill>
                <a:srgbClr val="FF0000"/>
              </a:solidFill>
            </a:endParaRPr>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53508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4252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973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699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endParaRPr lang="en-US" dirty="0"/>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225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8439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79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789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928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6506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New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7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897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494364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35185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688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7" name="Picture Placeholder 23">
            <a:extLst>
              <a:ext uri="{FF2B5EF4-FFF2-40B4-BE49-F238E27FC236}">
                <a16:creationId xmlns:a16="http://schemas.microsoft.com/office/drawing/2014/main" id="{3B9690E8-0AA0-453A-A2BA-3C4A02401F33}"/>
              </a:ext>
            </a:extLst>
          </p:cNvPr>
          <p:cNvSpPr>
            <a:spLocks noGrp="1"/>
          </p:cNvSpPr>
          <p:nvPr>
            <p:ph type="pic" sz="quarter" idx="13"/>
          </p:nvPr>
        </p:nvSpPr>
        <p:spPr>
          <a:xfrm>
            <a:off x="588612" y="2800318"/>
            <a:ext cx="2560320" cy="1764792"/>
          </a:xfrm>
        </p:spPr>
        <p:txBody>
          <a:bodyPr/>
          <a:lstStyle>
            <a:lvl1pPr marL="0" indent="0">
              <a:buNone/>
              <a:defRPr/>
            </a:lvl1pPr>
          </a:lstStyle>
          <a:p>
            <a:r>
              <a:rPr lang="en-US"/>
              <a:t>Click icon to add picture</a:t>
            </a:r>
          </a:p>
        </p:txBody>
      </p:sp>
      <p:sp>
        <p:nvSpPr>
          <p:cNvPr id="11" name="Text Placeholder 28">
            <a:extLst>
              <a:ext uri="{FF2B5EF4-FFF2-40B4-BE49-F238E27FC236}">
                <a16:creationId xmlns:a16="http://schemas.microsoft.com/office/drawing/2014/main" id="{97CAE430-B148-4FE1-B142-E196CFFEBAB1}"/>
              </a:ext>
            </a:extLst>
          </p:cNvPr>
          <p:cNvSpPr>
            <a:spLocks noGrp="1"/>
          </p:cNvSpPr>
          <p:nvPr>
            <p:ph type="body" sz="quarter" idx="17" hasCustomPrompt="1"/>
          </p:nvPr>
        </p:nvSpPr>
        <p:spPr>
          <a:xfrm>
            <a:off x="588612"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2" name="Text Placeholder 28">
            <a:extLst>
              <a:ext uri="{FF2B5EF4-FFF2-40B4-BE49-F238E27FC236}">
                <a16:creationId xmlns:a16="http://schemas.microsoft.com/office/drawing/2014/main" id="{F34D7C92-7171-4768-A26F-CE08A04FAAA2}"/>
              </a:ext>
            </a:extLst>
          </p:cNvPr>
          <p:cNvSpPr>
            <a:spLocks noGrp="1"/>
          </p:cNvSpPr>
          <p:nvPr>
            <p:ph type="body" sz="quarter" idx="18" hasCustomPrompt="1"/>
          </p:nvPr>
        </p:nvSpPr>
        <p:spPr>
          <a:xfrm>
            <a:off x="588612"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91EBE236-D9BF-46C4-8CE2-60F7CD40E76D}"/>
              </a:ext>
            </a:extLst>
          </p:cNvPr>
          <p:cNvSpPr>
            <a:spLocks noGrp="1"/>
          </p:cNvSpPr>
          <p:nvPr>
            <p:ph type="pic" sz="quarter" idx="14"/>
          </p:nvPr>
        </p:nvSpPr>
        <p:spPr>
          <a:xfrm>
            <a:off x="3413623" y="2800318"/>
            <a:ext cx="2560320" cy="1764792"/>
          </a:xfrm>
        </p:spPr>
        <p:txBody>
          <a:bodyPr/>
          <a:lstStyle>
            <a:lvl1pPr marL="0" indent="0">
              <a:buNone/>
              <a:defRPr/>
            </a:lvl1pPr>
          </a:lstStyle>
          <a:p>
            <a:r>
              <a:rPr lang="en-US"/>
              <a:t>Click icon to add picture</a:t>
            </a:r>
          </a:p>
        </p:txBody>
      </p:sp>
      <p:sp>
        <p:nvSpPr>
          <p:cNvPr id="14" name="Text Placeholder 28">
            <a:extLst>
              <a:ext uri="{FF2B5EF4-FFF2-40B4-BE49-F238E27FC236}">
                <a16:creationId xmlns:a16="http://schemas.microsoft.com/office/drawing/2014/main" id="{3755B2FB-A969-40D9-919A-8DBCA8B76552}"/>
              </a:ext>
            </a:extLst>
          </p:cNvPr>
          <p:cNvSpPr>
            <a:spLocks noGrp="1"/>
          </p:cNvSpPr>
          <p:nvPr>
            <p:ph type="body" sz="quarter" idx="19" hasCustomPrompt="1"/>
          </p:nvPr>
        </p:nvSpPr>
        <p:spPr>
          <a:xfrm>
            <a:off x="3413623"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C047E0AE-451F-4E70-A217-3D51A5FCA8D0}"/>
              </a:ext>
            </a:extLst>
          </p:cNvPr>
          <p:cNvSpPr>
            <a:spLocks noGrp="1"/>
          </p:cNvSpPr>
          <p:nvPr>
            <p:ph type="body" sz="quarter" idx="20" hasCustomPrompt="1"/>
          </p:nvPr>
        </p:nvSpPr>
        <p:spPr>
          <a:xfrm>
            <a:off x="3413623"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92DC936D-218B-4AB2-A141-83C839EE378E}"/>
              </a:ext>
            </a:extLst>
          </p:cNvPr>
          <p:cNvSpPr>
            <a:spLocks noGrp="1"/>
          </p:cNvSpPr>
          <p:nvPr>
            <p:ph type="pic" sz="quarter" idx="15"/>
          </p:nvPr>
        </p:nvSpPr>
        <p:spPr>
          <a:xfrm>
            <a:off x="6224179" y="2800318"/>
            <a:ext cx="2560320" cy="1764792"/>
          </a:xfrm>
        </p:spPr>
        <p:txBody>
          <a:bodyPr/>
          <a:lstStyle>
            <a:lvl1pPr marL="0" indent="0">
              <a:buNone/>
              <a:defRPr/>
            </a:lvl1pPr>
          </a:lstStyle>
          <a:p>
            <a:r>
              <a:rPr lang="en-US"/>
              <a:t>Click icon to add picture</a:t>
            </a:r>
          </a:p>
        </p:txBody>
      </p:sp>
      <p:sp>
        <p:nvSpPr>
          <p:cNvPr id="17" name="Text Placeholder 28">
            <a:extLst>
              <a:ext uri="{FF2B5EF4-FFF2-40B4-BE49-F238E27FC236}">
                <a16:creationId xmlns:a16="http://schemas.microsoft.com/office/drawing/2014/main" id="{5085FD65-394A-47FA-BF7A-013D84C8706A}"/>
              </a:ext>
            </a:extLst>
          </p:cNvPr>
          <p:cNvSpPr>
            <a:spLocks noGrp="1"/>
          </p:cNvSpPr>
          <p:nvPr>
            <p:ph type="body" sz="quarter" idx="21" hasCustomPrompt="1"/>
          </p:nvPr>
        </p:nvSpPr>
        <p:spPr>
          <a:xfrm>
            <a:off x="6224179"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18" name="Text Placeholder 28">
            <a:extLst>
              <a:ext uri="{FF2B5EF4-FFF2-40B4-BE49-F238E27FC236}">
                <a16:creationId xmlns:a16="http://schemas.microsoft.com/office/drawing/2014/main" id="{23417874-DD14-461C-B278-0DE8032D272B}"/>
              </a:ext>
            </a:extLst>
          </p:cNvPr>
          <p:cNvSpPr>
            <a:spLocks noGrp="1"/>
          </p:cNvSpPr>
          <p:nvPr>
            <p:ph type="body" sz="quarter" idx="22" hasCustomPrompt="1"/>
          </p:nvPr>
        </p:nvSpPr>
        <p:spPr>
          <a:xfrm>
            <a:off x="6224179"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
        <p:nvSpPr>
          <p:cNvPr id="19" name="Picture Placeholder 23">
            <a:extLst>
              <a:ext uri="{FF2B5EF4-FFF2-40B4-BE49-F238E27FC236}">
                <a16:creationId xmlns:a16="http://schemas.microsoft.com/office/drawing/2014/main" id="{A8685BFC-DF7F-4414-8D3E-652C9EF13554}"/>
              </a:ext>
            </a:extLst>
          </p:cNvPr>
          <p:cNvSpPr>
            <a:spLocks noGrp="1"/>
          </p:cNvSpPr>
          <p:nvPr>
            <p:ph type="pic" sz="quarter" idx="16"/>
          </p:nvPr>
        </p:nvSpPr>
        <p:spPr>
          <a:xfrm>
            <a:off x="9028350" y="2801105"/>
            <a:ext cx="2560320" cy="1764792"/>
          </a:xfrm>
        </p:spPr>
        <p:txBody>
          <a:bodyPr/>
          <a:lstStyle>
            <a:lvl1pPr marL="0" indent="0">
              <a:buNone/>
              <a:defRPr/>
            </a:lvl1pPr>
          </a:lstStyle>
          <a:p>
            <a:r>
              <a:rPr lang="en-US"/>
              <a:t>Click icon to add picture</a:t>
            </a:r>
          </a:p>
        </p:txBody>
      </p:sp>
      <p:sp>
        <p:nvSpPr>
          <p:cNvPr id="20" name="Text Placeholder 28">
            <a:extLst>
              <a:ext uri="{FF2B5EF4-FFF2-40B4-BE49-F238E27FC236}">
                <a16:creationId xmlns:a16="http://schemas.microsoft.com/office/drawing/2014/main" id="{801A82CD-E0FD-4C28-B287-439356FAE8D1}"/>
              </a:ext>
            </a:extLst>
          </p:cNvPr>
          <p:cNvSpPr>
            <a:spLocks noGrp="1"/>
          </p:cNvSpPr>
          <p:nvPr>
            <p:ph type="body" sz="quarter" idx="23" hasCustomPrompt="1"/>
          </p:nvPr>
        </p:nvSpPr>
        <p:spPr>
          <a:xfrm>
            <a:off x="9028350" y="4633986"/>
            <a:ext cx="2560320" cy="347662"/>
          </a:xfrm>
        </p:spPr>
        <p:txBody>
          <a:bodyPr lIns="146304" tIns="0" rIns="0" bIns="0">
            <a:noAutofit/>
          </a:bodyPr>
          <a:lstStyle>
            <a:lvl1pPr marL="0" indent="0" algn="l">
              <a:lnSpc>
                <a:spcPct val="100000"/>
              </a:lnSpc>
              <a:spcBef>
                <a:spcPts val="0"/>
              </a:spcBef>
              <a:buNone/>
              <a:defRPr sz="1800" spc="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C1ACEAC1-C62C-4024-9525-268AB724274D}"/>
              </a:ext>
            </a:extLst>
          </p:cNvPr>
          <p:cNvSpPr>
            <a:spLocks noGrp="1"/>
          </p:cNvSpPr>
          <p:nvPr>
            <p:ph type="body" sz="quarter" idx="24" hasCustomPrompt="1"/>
          </p:nvPr>
        </p:nvSpPr>
        <p:spPr>
          <a:xfrm>
            <a:off x="9028350" y="4951788"/>
            <a:ext cx="2560320" cy="347662"/>
          </a:xfrm>
        </p:spPr>
        <p:txBody>
          <a:bodyPr lIns="146304" tIns="0" rIns="0" bIns="0">
            <a:noAutofit/>
          </a:bodyPr>
          <a:lstStyle>
            <a:lvl1pPr marL="0" indent="0" algn="l">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132758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785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26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428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80" r:id="rId4"/>
    <p:sldLayoutId id="2147483764" r:id="rId5"/>
    <p:sldLayoutId id="2147483785" r:id="rId6"/>
    <p:sldLayoutId id="2147483783" r:id="rId7"/>
    <p:sldLayoutId id="2147483784" r:id="rId8"/>
    <p:sldLayoutId id="2147483767" r:id="rId9"/>
    <p:sldLayoutId id="2147483782" r:id="rId10"/>
    <p:sldLayoutId id="2147483778" r:id="rId11"/>
    <p:sldLayoutId id="2147483779" r:id="rId12"/>
    <p:sldLayoutId id="2147483765" r:id="rId13"/>
    <p:sldLayoutId id="2147483766" r:id="rId14"/>
    <p:sldLayoutId id="2147483769" r:id="rId15"/>
    <p:sldLayoutId id="2147483770" r:id="rId16"/>
    <p:sldLayoutId id="2147483771" r:id="rId17"/>
    <p:sldLayoutId id="2147483786" r:id="rId18"/>
  </p:sldLayoutIdLs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5.xml"/><Relationship Id="rId7" Type="http://schemas.openxmlformats.org/officeDocument/2006/relationships/diagramLayout" Target="../diagrams/layout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diagramData" Target="../diagrams/data5.xml"/><Relationship Id="rId11" Type="http://schemas.openxmlformats.org/officeDocument/2006/relationships/image" Target="../media/image1.png"/><Relationship Id="rId5" Type="http://schemas.openxmlformats.org/officeDocument/2006/relationships/image" Target="../media/image6.png"/><Relationship Id="rId10" Type="http://schemas.microsoft.com/office/2007/relationships/diagramDrawing" Target="../diagrams/drawing5.xml"/><Relationship Id="rId4" Type="http://schemas.openxmlformats.org/officeDocument/2006/relationships/notesSlide" Target="../notesSlides/notesSlide10.xml"/><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8.xml"/><Relationship Id="rId7" Type="http://schemas.openxmlformats.org/officeDocument/2006/relationships/diagramQuickStyle" Target="../diagrams/quickStyle6.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notesSlide" Target="../notesSlides/notesSlide11.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8.xml"/><Relationship Id="rId7" Type="http://schemas.openxmlformats.org/officeDocument/2006/relationships/diagramQuickStyle" Target="../diagrams/quickStyle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png"/><Relationship Id="rId4" Type="http://schemas.openxmlformats.org/officeDocument/2006/relationships/notesSlide" Target="../notesSlides/notesSlide13.xml"/><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8.xml"/><Relationship Id="rId7" Type="http://schemas.openxmlformats.org/officeDocument/2006/relationships/notesSlide" Target="../notesSlides/notesSlide1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8.xml"/><Relationship Id="rId5" Type="http://schemas.openxmlformats.org/officeDocument/2006/relationships/tags" Target="../tags/tag30.xml"/><Relationship Id="rId4" Type="http://schemas.openxmlformats.org/officeDocument/2006/relationships/tags" Target="../tags/tag29.xml"/></Relationships>
</file>

<file path=ppt/slides/_rels/slide1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1.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notesSlide" Target="../notesSlides/notesSlide16.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Layout" Target="../slideLayouts/slideLayout18.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8.xml"/><Relationship Id="rId7" Type="http://schemas.openxmlformats.org/officeDocument/2006/relationships/diagramQuickStyle" Target="../diagrams/quickStyle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png"/><Relationship Id="rId4" Type="http://schemas.openxmlformats.org/officeDocument/2006/relationships/notesSlide" Target="../notesSlides/notesSlide17.xml"/><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4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4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51.xml"/><Relationship Id="rId7" Type="http://schemas.openxmlformats.org/officeDocument/2006/relationships/slideLayout" Target="../slideLayouts/slideLayout1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media/media1.mp4"/><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tags" Target="../tags/tag57.xml"/><Relationship Id="rId6" Type="http://schemas.openxmlformats.org/officeDocument/2006/relationships/notesSlide" Target="../notesSlides/notesSlide24.xml"/><Relationship Id="rId5" Type="http://schemas.openxmlformats.org/officeDocument/2006/relationships/slideLayout" Target="../slideLayouts/slideLayout18.xml"/><Relationship Id="rId4" Type="http://schemas.openxmlformats.org/officeDocument/2006/relationships/tags" Target="../tags/tag5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18.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5.xml"/><Relationship Id="rId7" Type="http://schemas.openxmlformats.org/officeDocument/2006/relationships/diagramLayout" Target="../diagrams/layout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image" Target="../media/image2.jp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5.xml"/><Relationship Id="rId7" Type="http://schemas.openxmlformats.org/officeDocument/2006/relationships/diagramQuickStyle" Target="../diagrams/quickStyle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diagramLayout" Target="../diagrams/layout2.xml"/><Relationship Id="rId11" Type="http://schemas.openxmlformats.org/officeDocument/2006/relationships/image" Target="../media/image1.png"/><Relationship Id="rId5" Type="http://schemas.openxmlformats.org/officeDocument/2006/relationships/diagramData" Target="../diagrams/data2.xml"/><Relationship Id="rId10" Type="http://schemas.openxmlformats.org/officeDocument/2006/relationships/image" Target="../media/image3.jfif"/><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image" Target="../media/image3.jf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18.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1.png"/><Relationship Id="rId10" Type="http://schemas.openxmlformats.org/officeDocument/2006/relationships/diagramData" Target="../diagrams/data4.xml"/><Relationship Id="rId4" Type="http://schemas.openxmlformats.org/officeDocument/2006/relationships/notesSlide" Target="../notesSlides/notesSlide7.xml"/><Relationship Id="rId9" Type="http://schemas.microsoft.com/office/2007/relationships/diagramDrawing" Target="../diagrams/drawing3.xml"/><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CF7B11-E0D0-56C4-3D0C-2AB78CB8EA41}"/>
              </a:ext>
            </a:extLst>
          </p:cNvPr>
          <p:cNvSpPr>
            <a:spLocks noGrp="1"/>
          </p:cNvSpPr>
          <p:nvPr>
            <p:ph type="body" idx="1"/>
          </p:nvPr>
        </p:nvSpPr>
        <p:spPr>
          <a:xfrm>
            <a:off x="509482" y="5243588"/>
            <a:ext cx="10946579" cy="889233"/>
          </a:xfrm>
        </p:spPr>
        <p:txBody>
          <a:bodyPr>
            <a:noAutofit/>
          </a:bodyPr>
          <a:lstStyle/>
          <a:p>
            <a:r>
              <a:rPr lang="en-US" dirty="0">
                <a:solidFill>
                  <a:schemeClr val="bg1"/>
                </a:solidFill>
                <a:latin typeface="Times New Roman" panose="02020603050405020304" pitchFamily="18" charset="0"/>
                <a:cs typeface="Times New Roman" panose="02020603050405020304" pitchFamily="18" charset="0"/>
              </a:rPr>
              <a:t>J. Noe Diaz, JR. Chief of Police</a:t>
            </a:r>
          </a:p>
          <a:p>
            <a:r>
              <a:rPr lang="en-US" dirty="0">
                <a:solidFill>
                  <a:schemeClr val="bg1"/>
                </a:solidFill>
                <a:latin typeface="Times New Roman" panose="02020603050405020304" pitchFamily="18" charset="0"/>
                <a:cs typeface="Times New Roman" panose="02020603050405020304" pitchFamily="18" charset="0"/>
              </a:rPr>
              <a:t>Patricia </a:t>
            </a:r>
            <a:r>
              <a:rPr lang="en-US" dirty="0" err="1">
                <a:solidFill>
                  <a:schemeClr val="bg1"/>
                </a:solidFill>
                <a:latin typeface="Times New Roman" panose="02020603050405020304" pitchFamily="18" charset="0"/>
                <a:cs typeface="Times New Roman" panose="02020603050405020304" pitchFamily="18" charset="0"/>
              </a:rPr>
              <a:t>cantu</a:t>
            </a:r>
            <a:r>
              <a:rPr lang="en-US" dirty="0">
                <a:solidFill>
                  <a:schemeClr val="bg1"/>
                </a:solidFill>
                <a:latin typeface="Times New Roman" panose="02020603050405020304" pitchFamily="18" charset="0"/>
                <a:cs typeface="Times New Roman" panose="02020603050405020304" pitchFamily="18" charset="0"/>
              </a:rPr>
              <a:t>, assistant chief </a:t>
            </a:r>
          </a:p>
          <a:p>
            <a:r>
              <a:rPr lang="en-US" dirty="0">
                <a:solidFill>
                  <a:schemeClr val="bg1"/>
                </a:solidFill>
                <a:latin typeface="Times New Roman" panose="02020603050405020304" pitchFamily="18" charset="0"/>
                <a:cs typeface="Times New Roman" panose="02020603050405020304" pitchFamily="18" charset="0"/>
              </a:rPr>
              <a:t>Rhonda Smith, CFO &amp; Deputy Director									</a:t>
            </a:r>
          </a:p>
          <a:p>
            <a:endParaRPr lang="en-US" dirty="0">
              <a:solidFill>
                <a:schemeClr val="bg1"/>
              </a:solidFill>
              <a:latin typeface="Times New Roman" panose="02020603050405020304" pitchFamily="18" charset="0"/>
              <a:cs typeface="Times New Roman" panose="02020603050405020304" pitchFamily="18" charset="0"/>
            </a:endParaRPr>
          </a:p>
        </p:txBody>
      </p:sp>
      <p:pic>
        <p:nvPicPr>
          <p:cNvPr id="6" name="Picture 5" descr="A logo of a police department&#10;&#10;Description automatically generated">
            <a:extLst>
              <a:ext uri="{FF2B5EF4-FFF2-40B4-BE49-F238E27FC236}">
                <a16:creationId xmlns:a16="http://schemas.microsoft.com/office/drawing/2014/main" id="{3E9BAB8B-46F8-277D-8BE7-74450880E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858" y="3590779"/>
            <a:ext cx="1288535" cy="1288535"/>
          </a:xfrm>
          <a:prstGeom prst="rect">
            <a:avLst/>
          </a:prstGeom>
        </p:spPr>
      </p:pic>
      <p:sp>
        <p:nvSpPr>
          <p:cNvPr id="9" name="Title 1">
            <a:extLst>
              <a:ext uri="{FF2B5EF4-FFF2-40B4-BE49-F238E27FC236}">
                <a16:creationId xmlns:a16="http://schemas.microsoft.com/office/drawing/2014/main" id="{C6D5CD61-B604-7582-9C88-573CDB825E4A}"/>
              </a:ext>
            </a:extLst>
          </p:cNvPr>
          <p:cNvSpPr>
            <a:spLocks noGrp="1"/>
          </p:cNvSpPr>
          <p:nvPr>
            <p:ph type="title"/>
          </p:nvPr>
        </p:nvSpPr>
        <p:spPr>
          <a:xfrm>
            <a:off x="509482" y="725179"/>
            <a:ext cx="11363430" cy="2881906"/>
          </a:xfrm>
        </p:spPr>
        <p:txBody>
          <a:bodyPr>
            <a:normAutofit/>
          </a:bodyPr>
          <a:lstStyle/>
          <a:p>
            <a:pPr algn="ctr"/>
            <a:r>
              <a:rPr lang="en-US" sz="4400" dirty="0">
                <a:solidFill>
                  <a:schemeClr val="tx1">
                    <a:lumMod val="65000"/>
                    <a:lumOff val="35000"/>
                  </a:schemeClr>
                </a:solidFill>
                <a:latin typeface="Times New Roman" panose="02020603050405020304" pitchFamily="18" charset="0"/>
                <a:cs typeface="Times New Roman" panose="02020603050405020304" pitchFamily="18" charset="0"/>
              </a:rPr>
              <a:t>Houston police department</a:t>
            </a:r>
            <a:br>
              <a:rPr lang="en-US" sz="4400" dirty="0">
                <a:solidFill>
                  <a:schemeClr val="tx1">
                    <a:lumMod val="65000"/>
                    <a:lumOff val="35000"/>
                  </a:schemeClr>
                </a:solidFill>
                <a:latin typeface="Times New Roman" panose="02020603050405020304" pitchFamily="18" charset="0"/>
                <a:cs typeface="Times New Roman" panose="02020603050405020304" pitchFamily="18" charset="0"/>
              </a:rPr>
            </a:br>
            <a:br>
              <a:rPr lang="en-US" sz="4400"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PUBLIC SAFETY COMMITTEE</a:t>
            </a:r>
            <a:b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2000" dirty="0">
                <a:solidFill>
                  <a:schemeClr val="tx1">
                    <a:lumMod val="65000"/>
                    <a:lumOff val="35000"/>
                  </a:schemeClr>
                </a:solidFill>
                <a:latin typeface="Times New Roman" panose="02020603050405020304" pitchFamily="18" charset="0"/>
                <a:cs typeface="Times New Roman" panose="02020603050405020304" pitchFamily="18" charset="0"/>
              </a:rPr>
              <a:t>fy25 Budget amendmentS</a:t>
            </a:r>
            <a:br>
              <a:rPr lang="en-US" sz="2000" dirty="0">
                <a:solidFill>
                  <a:schemeClr val="tx1">
                    <a:lumMod val="65000"/>
                    <a:lumOff val="35000"/>
                  </a:schemeClr>
                </a:solidFill>
                <a:latin typeface="Times New Roman" panose="02020603050405020304" pitchFamily="18" charset="0"/>
                <a:cs typeface="Times New Roman" panose="02020603050405020304" pitchFamily="18" charset="0"/>
              </a:rPr>
            </a:br>
            <a:b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br>
            <a:r>
              <a:rPr lang="en-US" sz="2700"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sz="20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52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542925"/>
            <a:ext cx="3762375" cy="56204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3FE0683-6C82-1E51-3748-DFA2E4B281A2}"/>
              </a:ext>
            </a:extLst>
          </p:cNvPr>
          <p:cNvPicPr>
            <a:picLocks noChangeAspect="1"/>
          </p:cNvPicPr>
          <p:nvPr/>
        </p:nvPicPr>
        <p:blipFill>
          <a:blip r:embed="rId5"/>
          <a:stretch>
            <a:fillRect/>
          </a:stretch>
        </p:blipFill>
        <p:spPr>
          <a:xfrm>
            <a:off x="4621992" y="1358107"/>
            <a:ext cx="5965140" cy="5019721"/>
          </a:xfrm>
          <a:prstGeom prst="rect">
            <a:avLst/>
          </a:prstGeom>
        </p:spPr>
      </p:pic>
      <p:graphicFrame>
        <p:nvGraphicFramePr>
          <p:cNvPr id="10" name="Diagram 9">
            <a:extLst>
              <a:ext uri="{FF2B5EF4-FFF2-40B4-BE49-F238E27FC236}">
                <a16:creationId xmlns:a16="http://schemas.microsoft.com/office/drawing/2014/main" id="{944643DA-E917-6994-0525-75E57694E866}"/>
              </a:ext>
            </a:extLst>
          </p:cNvPr>
          <p:cNvGraphicFramePr/>
          <p:nvPr>
            <p:extLst>
              <p:ext uri="{D42A27DB-BD31-4B8C-83A1-F6EECF244321}">
                <p14:modId xmlns:p14="http://schemas.microsoft.com/office/powerpoint/2010/main" val="701859041"/>
              </p:ext>
            </p:extLst>
          </p:nvPr>
        </p:nvGraphicFramePr>
        <p:xfrm>
          <a:off x="152403" y="2045582"/>
          <a:ext cx="4320988" cy="33959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Slide Number Placeholder 1">
            <a:extLst>
              <a:ext uri="{FF2B5EF4-FFF2-40B4-BE49-F238E27FC236}">
                <a16:creationId xmlns:a16="http://schemas.microsoft.com/office/drawing/2014/main" id="{E49A5D30-BEAE-7D83-371E-058DC56312BF}"/>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10</a:t>
            </a:fld>
            <a:endParaRPr lang="en-US" sz="900" dirty="0"/>
          </a:p>
        </p:txBody>
      </p:sp>
      <p:cxnSp>
        <p:nvCxnSpPr>
          <p:cNvPr id="3" name="PA-直接连接符 84">
            <a:extLst>
              <a:ext uri="{FF2B5EF4-FFF2-40B4-BE49-F238E27FC236}">
                <a16:creationId xmlns:a16="http://schemas.microsoft.com/office/drawing/2014/main" id="{217D8324-63D3-8F6C-4D88-FE846378DEF7}"/>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of a police department&#10;&#10;Description automatically generated">
            <a:extLst>
              <a:ext uri="{FF2B5EF4-FFF2-40B4-BE49-F238E27FC236}">
                <a16:creationId xmlns:a16="http://schemas.microsoft.com/office/drawing/2014/main" id="{3A219A29-BB15-5451-EF7F-53C90DF7C1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4" name="PA-文本框 48">
            <a:extLst>
              <a:ext uri="{FF2B5EF4-FFF2-40B4-BE49-F238E27FC236}">
                <a16:creationId xmlns:a16="http://schemas.microsoft.com/office/drawing/2014/main" id="{FB544F23-5523-EDAF-89AA-15156C5A95F5}"/>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Cadet Hiring Incentive Competition</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566981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A-直接连接符 84">
            <a:extLst>
              <a:ext uri="{FF2B5EF4-FFF2-40B4-BE49-F238E27FC236}">
                <a16:creationId xmlns:a16="http://schemas.microsoft.com/office/drawing/2014/main" id="{84554728-CB5F-5CF4-BD11-256A77E4BB9B}"/>
              </a:ext>
            </a:extLst>
          </p:cNvPr>
          <p:cNvCxnSpPr>
            <a:cxnSpLocks/>
          </p:cNvCxnSpPr>
          <p:nvPr>
            <p:custDataLst>
              <p:tags r:id="rId1"/>
            </p:custDataLst>
          </p:nvPr>
        </p:nvCxnSpPr>
        <p:spPr>
          <a:xfrm>
            <a:off x="494824" y="1080381"/>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48CA76D0-E07A-0D8F-0D14-FF686040F474}"/>
              </a:ext>
            </a:extLst>
          </p:cNvPr>
          <p:cNvGraphicFramePr/>
          <p:nvPr>
            <p:extLst>
              <p:ext uri="{D42A27DB-BD31-4B8C-83A1-F6EECF244321}">
                <p14:modId xmlns:p14="http://schemas.microsoft.com/office/powerpoint/2010/main" val="231534230"/>
              </p:ext>
            </p:extLst>
          </p:nvPr>
        </p:nvGraphicFramePr>
        <p:xfrm>
          <a:off x="494824" y="1483850"/>
          <a:ext cx="10850563" cy="2677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FAE3260D-85FD-7DE9-4A93-EC8BBF5F8379}"/>
              </a:ext>
            </a:extLst>
          </p:cNvPr>
          <p:cNvSpPr txBox="1"/>
          <p:nvPr/>
        </p:nvSpPr>
        <p:spPr>
          <a:xfrm>
            <a:off x="494824" y="5439065"/>
            <a:ext cx="767512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Note: HPD is actively working with the Administration on reviewing this proposal.</a:t>
            </a:r>
          </a:p>
        </p:txBody>
      </p:sp>
      <p:sp>
        <p:nvSpPr>
          <p:cNvPr id="6" name="Slide Number Placeholder 1">
            <a:extLst>
              <a:ext uri="{FF2B5EF4-FFF2-40B4-BE49-F238E27FC236}">
                <a16:creationId xmlns:a16="http://schemas.microsoft.com/office/drawing/2014/main" id="{1F41584B-C19B-956C-982F-1B6F042D75EE}"/>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11</a:t>
            </a:fld>
            <a:endParaRPr lang="en-US" sz="900" dirty="0"/>
          </a:p>
        </p:txBody>
      </p:sp>
      <p:pic>
        <p:nvPicPr>
          <p:cNvPr id="4" name="Picture 3" descr="A logo of a police department&#10;&#10;Description automatically generated">
            <a:extLst>
              <a:ext uri="{FF2B5EF4-FFF2-40B4-BE49-F238E27FC236}">
                <a16:creationId xmlns:a16="http://schemas.microsoft.com/office/drawing/2014/main" id="{31E19DC5-E18B-03D9-DBB5-DA97B19F18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2" name="PA-文本框 48">
            <a:extLst>
              <a:ext uri="{FF2B5EF4-FFF2-40B4-BE49-F238E27FC236}">
                <a16:creationId xmlns:a16="http://schemas.microsoft.com/office/drawing/2014/main" id="{66601E14-2B80-A0A0-DA7E-A736857088AD}"/>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Cost Summary</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53482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BD30-5CBF-A96C-A07D-FF1ED6A17E4C}"/>
              </a:ext>
            </a:extLst>
          </p:cNvPr>
          <p:cNvSpPr txBox="1"/>
          <p:nvPr/>
        </p:nvSpPr>
        <p:spPr>
          <a:xfrm>
            <a:off x="576466" y="2756295"/>
            <a:ext cx="11039067" cy="1754326"/>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EMPLOYMENT PROGRAM FOR</a:t>
            </a:r>
          </a:p>
          <a:p>
            <a:pPr algn="ctr"/>
            <a:r>
              <a:rPr lang="en-US" sz="3600" b="1" dirty="0">
                <a:solidFill>
                  <a:schemeClr val="bg1"/>
                </a:solidFill>
                <a:latin typeface="Times New Roman" panose="02020603050405020304" pitchFamily="18" charset="0"/>
                <a:cs typeface="Times New Roman" panose="02020603050405020304" pitchFamily="18" charset="0"/>
              </a:rPr>
              <a:t>RETIRED OFFICERS</a:t>
            </a:r>
          </a:p>
          <a:p>
            <a:pPr algn="ctr"/>
            <a:r>
              <a:rPr lang="en-US" sz="3600" b="1" dirty="0">
                <a:solidFill>
                  <a:schemeClr val="bg1"/>
                </a:solidFill>
                <a:latin typeface="Times New Roman" panose="02020603050405020304" pitchFamily="18" charset="0"/>
                <a:cs typeface="Times New Roman" panose="02020603050405020304" pitchFamily="18" charset="0"/>
              </a:rPr>
              <a:t>(EPRO)</a:t>
            </a:r>
          </a:p>
        </p:txBody>
      </p:sp>
      <p:sp>
        <p:nvSpPr>
          <p:cNvPr id="4" name="Slide Number Placeholder 1">
            <a:extLst>
              <a:ext uri="{FF2B5EF4-FFF2-40B4-BE49-F238E27FC236}">
                <a16:creationId xmlns:a16="http://schemas.microsoft.com/office/drawing/2014/main" id="{4BBB5FDA-CE0A-E19A-CC7B-2A8D30D9DC33}"/>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solidFill>
                  <a:schemeClr val="bg1"/>
                </a:solidFill>
              </a:rPr>
              <a:pPr algn="r"/>
              <a:t>12</a:t>
            </a:fld>
            <a:endParaRPr lang="en-US" sz="900" dirty="0">
              <a:solidFill>
                <a:schemeClr val="bg1"/>
              </a:solidFill>
            </a:endParaRPr>
          </a:p>
        </p:txBody>
      </p:sp>
      <p:sp>
        <p:nvSpPr>
          <p:cNvPr id="6" name="Title 1">
            <a:extLst>
              <a:ext uri="{FF2B5EF4-FFF2-40B4-BE49-F238E27FC236}">
                <a16:creationId xmlns:a16="http://schemas.microsoft.com/office/drawing/2014/main" id="{046BB181-ECDB-A2BA-220C-00C4A89C07FB}"/>
              </a:ext>
            </a:extLst>
          </p:cNvPr>
          <p:cNvSpPr txBox="1">
            <a:spLocks/>
          </p:cNvSpPr>
          <p:nvPr/>
        </p:nvSpPr>
        <p:spPr>
          <a:xfrm>
            <a:off x="488935" y="685806"/>
            <a:ext cx="4603570" cy="57304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sz="2500" b="1" dirty="0">
                <a:solidFill>
                  <a:schemeClr val="bg1"/>
                </a:solidFill>
                <a:latin typeface="Times New Roman" panose="02020603050405020304" pitchFamily="18" charset="0"/>
                <a:cs typeface="Times New Roman" panose="02020603050405020304" pitchFamily="18" charset="0"/>
              </a:rPr>
              <a:t>Budget Amendment</a:t>
            </a:r>
          </a:p>
          <a:p>
            <a:pPr>
              <a:spcBef>
                <a:spcPct val="50000"/>
              </a:spcBef>
            </a:pPr>
            <a:endParaRPr lang="en-US" sz="1600" dirty="0">
              <a:solidFill>
                <a:schemeClr val="bg1"/>
              </a:solidFill>
              <a:latin typeface="Times New Roman" panose="02020603050405020304" pitchFamily="18" charset="0"/>
              <a:cs typeface="Times New Roman" panose="02020603050405020304" pitchFamily="18" charset="0"/>
            </a:endParaRPr>
          </a:p>
        </p:txBody>
      </p:sp>
      <p:cxnSp>
        <p:nvCxnSpPr>
          <p:cNvPr id="8" name="PA-直接连接符 84">
            <a:extLst>
              <a:ext uri="{FF2B5EF4-FFF2-40B4-BE49-F238E27FC236}">
                <a16:creationId xmlns:a16="http://schemas.microsoft.com/office/drawing/2014/main" id="{A1F7666B-8AB3-BE03-4363-ADF612F3CE5D}"/>
              </a:ext>
            </a:extLst>
          </p:cNvPr>
          <p:cNvCxnSpPr>
            <a:cxnSpLocks/>
          </p:cNvCxnSpPr>
          <p:nvPr>
            <p:custDataLst>
              <p:tags r:id="rId1"/>
            </p:custDataLst>
          </p:nvPr>
        </p:nvCxnSpPr>
        <p:spPr>
          <a:xfrm>
            <a:off x="488935" y="134014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logo of a police department&#10;&#10;Description automatically generated">
            <a:extLst>
              <a:ext uri="{FF2B5EF4-FFF2-40B4-BE49-F238E27FC236}">
                <a16:creationId xmlns:a16="http://schemas.microsoft.com/office/drawing/2014/main" id="{172C2FC8-0569-5703-7372-C447871BA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TextBox 4">
            <a:extLst>
              <a:ext uri="{FF2B5EF4-FFF2-40B4-BE49-F238E27FC236}">
                <a16:creationId xmlns:a16="http://schemas.microsoft.com/office/drawing/2014/main" id="{C96302F6-D284-919A-DCF6-5B5FFAF06452}"/>
              </a:ext>
            </a:extLst>
          </p:cNvPr>
          <p:cNvSpPr txBox="1"/>
          <p:nvPr/>
        </p:nvSpPr>
        <p:spPr>
          <a:xfrm>
            <a:off x="3769994" y="4764843"/>
            <a:ext cx="7440930" cy="369332"/>
          </a:xfrm>
          <a:prstGeom prst="rect">
            <a:avLst/>
          </a:prstGeom>
          <a:noFill/>
        </p:spPr>
        <p:txBody>
          <a:bodyPr wrap="square" rtlCol="0">
            <a:spAutoFit/>
          </a:bodyPr>
          <a:lstStyle/>
          <a:p>
            <a:r>
              <a:rPr lang="en-US" dirty="0">
                <a:solidFill>
                  <a:schemeClr val="bg1"/>
                </a:solidFill>
              </a:rPr>
              <a:t>EPRO is currently under review by the  Administration.</a:t>
            </a:r>
          </a:p>
        </p:txBody>
      </p:sp>
    </p:spTree>
    <p:extLst>
      <p:ext uri="{BB962C8B-B14F-4D97-AF65-F5344CB8AC3E}">
        <p14:creationId xmlns:p14="http://schemas.microsoft.com/office/powerpoint/2010/main" val="189419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PA-直接连接符 84"/>
          <p:cNvCxnSpPr>
            <a:cxnSpLocks/>
          </p:cNvCxnSpPr>
          <p:nvPr>
            <p:custDataLst>
              <p:tags r:id="rId1"/>
            </p:custDataLst>
          </p:nvPr>
        </p:nvCxnSpPr>
        <p:spPr>
          <a:xfrm>
            <a:off x="554482" y="1012464"/>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D44A1992-E585-8373-688B-B0868404EB5C}"/>
              </a:ext>
            </a:extLst>
          </p:cNvPr>
          <p:cNvGraphicFramePr/>
          <p:nvPr>
            <p:extLst>
              <p:ext uri="{D42A27DB-BD31-4B8C-83A1-F6EECF244321}">
                <p14:modId xmlns:p14="http://schemas.microsoft.com/office/powerpoint/2010/main" val="508838604"/>
              </p:ext>
            </p:extLst>
          </p:nvPr>
        </p:nvGraphicFramePr>
        <p:xfrm>
          <a:off x="554482" y="1569768"/>
          <a:ext cx="11018819" cy="3920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1">
            <a:extLst>
              <a:ext uri="{FF2B5EF4-FFF2-40B4-BE49-F238E27FC236}">
                <a16:creationId xmlns:a16="http://schemas.microsoft.com/office/drawing/2014/main" id="{EEC377E7-7B0F-94B1-3F3F-3D1F38F48818}"/>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13</a:t>
            </a:fld>
            <a:endParaRPr lang="en-US" sz="900" dirty="0"/>
          </a:p>
        </p:txBody>
      </p:sp>
      <p:pic>
        <p:nvPicPr>
          <p:cNvPr id="3" name="Picture 2" descr="A logo of a police department&#10;&#10;Description automatically generated">
            <a:extLst>
              <a:ext uri="{FF2B5EF4-FFF2-40B4-BE49-F238E27FC236}">
                <a16:creationId xmlns:a16="http://schemas.microsoft.com/office/drawing/2014/main" id="{70F0982E-08DD-9ABD-3801-6BAE3CCACE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4" name="PA-文本框 48">
            <a:extLst>
              <a:ext uri="{FF2B5EF4-FFF2-40B4-BE49-F238E27FC236}">
                <a16:creationId xmlns:a16="http://schemas.microsoft.com/office/drawing/2014/main" id="{F432B612-F18C-6E49-5B86-879108C94A34}"/>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EPRO Program Description</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77359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7DC1AF5-2F21-B7F8-7B26-6633C234A878}"/>
              </a:ext>
            </a:extLst>
          </p:cNvPr>
          <p:cNvSpPr/>
          <p:nvPr/>
        </p:nvSpPr>
        <p:spPr>
          <a:xfrm>
            <a:off x="786385" y="1384080"/>
            <a:ext cx="4374694" cy="8653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Hiring Criteria		</a:t>
            </a:r>
          </a:p>
          <a:p>
            <a:pPr marL="800100" lvl="1" indent="-3429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Honorably retired Classified Officer</a:t>
            </a:r>
          </a:p>
        </p:txBody>
      </p:sp>
      <p:sp>
        <p:nvSpPr>
          <p:cNvPr id="6" name="Rectangle: Rounded Corners 5">
            <a:extLst>
              <a:ext uri="{FF2B5EF4-FFF2-40B4-BE49-F238E27FC236}">
                <a16:creationId xmlns:a16="http://schemas.microsoft.com/office/drawing/2014/main" id="{C88FE04D-E732-4FE6-FF93-6E1607AF56E3}"/>
              </a:ext>
            </a:extLst>
          </p:cNvPr>
          <p:cNvSpPr/>
          <p:nvPr/>
        </p:nvSpPr>
        <p:spPr>
          <a:xfrm>
            <a:off x="786385" y="3352345"/>
            <a:ext cx="4374694" cy="8653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Proposed Additional Budget, $2.2M	</a:t>
            </a:r>
          </a:p>
          <a:p>
            <a:pPr marL="800100" lvl="1" indent="-3429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Up to 60 Positions</a:t>
            </a:r>
          </a:p>
        </p:txBody>
      </p:sp>
      <p:sp>
        <p:nvSpPr>
          <p:cNvPr id="8" name="Rectangle: Rounded Corners 7">
            <a:extLst>
              <a:ext uri="{FF2B5EF4-FFF2-40B4-BE49-F238E27FC236}">
                <a16:creationId xmlns:a16="http://schemas.microsoft.com/office/drawing/2014/main" id="{C8543504-19A1-7553-1A9D-416647E555CF}"/>
              </a:ext>
            </a:extLst>
          </p:cNvPr>
          <p:cNvSpPr/>
          <p:nvPr/>
        </p:nvSpPr>
        <p:spPr>
          <a:xfrm>
            <a:off x="786385" y="5270033"/>
            <a:ext cx="4374694" cy="8653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Salary</a:t>
            </a:r>
          </a:p>
          <a:p>
            <a:pPr marL="742950" lvl="1"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$30/Hour</a:t>
            </a:r>
          </a:p>
        </p:txBody>
      </p:sp>
      <p:sp>
        <p:nvSpPr>
          <p:cNvPr id="9" name="Rectangle: Rounded Corners 8">
            <a:extLst>
              <a:ext uri="{FF2B5EF4-FFF2-40B4-BE49-F238E27FC236}">
                <a16:creationId xmlns:a16="http://schemas.microsoft.com/office/drawing/2014/main" id="{DE007BA1-92BC-D7CC-DE78-89661665AC96}"/>
              </a:ext>
            </a:extLst>
          </p:cNvPr>
          <p:cNvSpPr/>
          <p:nvPr/>
        </p:nvSpPr>
        <p:spPr>
          <a:xfrm>
            <a:off x="786386" y="4311189"/>
            <a:ext cx="4374694" cy="8653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Total Proposed Budget, $3.7M	</a:t>
            </a:r>
          </a:p>
          <a:p>
            <a:pPr marL="800100" lvl="1" indent="-3429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Up to 100 Positions</a:t>
            </a:r>
          </a:p>
        </p:txBody>
      </p:sp>
      <p:sp>
        <p:nvSpPr>
          <p:cNvPr id="11" name="Rectangle: Rounded Corners 10">
            <a:extLst>
              <a:ext uri="{FF2B5EF4-FFF2-40B4-BE49-F238E27FC236}">
                <a16:creationId xmlns:a16="http://schemas.microsoft.com/office/drawing/2014/main" id="{62F79169-C5FC-ADEB-675F-1E5698A11764}"/>
              </a:ext>
            </a:extLst>
          </p:cNvPr>
          <p:cNvSpPr/>
          <p:nvPr/>
        </p:nvSpPr>
        <p:spPr>
          <a:xfrm>
            <a:off x="5620719" y="1277528"/>
            <a:ext cx="5900562" cy="47934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Job Duties:</a:t>
            </a:r>
          </a:p>
          <a:p>
            <a:endParaRPr lang="en-US"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Complete Investigative Reports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Enter Supplemental Reports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Complete Background Investigations (for Civilians)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Review Lesson Plans for Cadets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Cadet Testing</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Administrative Reports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Dispose of property for investigative divisions</a:t>
            </a: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Respond to Citizen Inquiries</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If not for EPRO,  these tasks would be done by Classified Officers. </a:t>
            </a:r>
          </a:p>
        </p:txBody>
      </p:sp>
      <p:sp>
        <p:nvSpPr>
          <p:cNvPr id="15" name="Rectangle: Rounded Corners 14">
            <a:extLst>
              <a:ext uri="{FF2B5EF4-FFF2-40B4-BE49-F238E27FC236}">
                <a16:creationId xmlns:a16="http://schemas.microsoft.com/office/drawing/2014/main" id="{2D93F99C-B01E-E67B-FC04-85A03D3ACCD2}"/>
              </a:ext>
            </a:extLst>
          </p:cNvPr>
          <p:cNvSpPr/>
          <p:nvPr/>
        </p:nvSpPr>
        <p:spPr>
          <a:xfrm>
            <a:off x="786385" y="2393501"/>
            <a:ext cx="4374694" cy="8653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latin typeface="Times New Roman" panose="02020603050405020304" pitchFamily="18" charset="0"/>
                <a:cs typeface="Times New Roman" panose="02020603050405020304" pitchFamily="18" charset="0"/>
              </a:rPr>
              <a:t>Current Budget, $1.5M		</a:t>
            </a:r>
          </a:p>
          <a:p>
            <a:pPr marL="800100" lvl="1" indent="-34290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41 Positions</a:t>
            </a:r>
          </a:p>
        </p:txBody>
      </p:sp>
      <p:cxnSp>
        <p:nvCxnSpPr>
          <p:cNvPr id="3" name="PA-直接连接符 84">
            <a:extLst>
              <a:ext uri="{FF2B5EF4-FFF2-40B4-BE49-F238E27FC236}">
                <a16:creationId xmlns:a16="http://schemas.microsoft.com/office/drawing/2014/main" id="{0C39CAFE-1D2F-B362-B0A5-D99D5FD28E25}"/>
              </a:ext>
            </a:extLst>
          </p:cNvPr>
          <p:cNvCxnSpPr>
            <a:cxnSpLocks/>
          </p:cNvCxnSpPr>
          <p:nvPr>
            <p:custDataLst>
              <p:tags r:id="rId1"/>
            </p:custDataLst>
          </p:nvPr>
        </p:nvCxnSpPr>
        <p:spPr>
          <a:xfrm>
            <a:off x="554482" y="1012464"/>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1">
            <a:extLst>
              <a:ext uri="{FF2B5EF4-FFF2-40B4-BE49-F238E27FC236}">
                <a16:creationId xmlns:a16="http://schemas.microsoft.com/office/drawing/2014/main" id="{B14D81A5-1E5C-493C-2FDE-B570212C634F}"/>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14</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EBBA92EB-D78E-0DD5-5450-5FFF305ED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7" name="PA-文本框 48">
            <a:extLst>
              <a:ext uri="{FF2B5EF4-FFF2-40B4-BE49-F238E27FC236}">
                <a16:creationId xmlns:a16="http://schemas.microsoft.com/office/drawing/2014/main" id="{2AF3C698-5DBD-3077-16C9-044C32F03495}"/>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EPRO Program</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167685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PA-组合 9">
            <a:extLst>
              <a:ext uri="{FF2B5EF4-FFF2-40B4-BE49-F238E27FC236}">
                <a16:creationId xmlns:a16="http://schemas.microsoft.com/office/drawing/2014/main" id="{C50404E4-34A6-4FB1-BE53-2149DDFAB9A6}"/>
              </a:ext>
            </a:extLst>
          </p:cNvPr>
          <p:cNvGrpSpPr/>
          <p:nvPr>
            <p:custDataLst>
              <p:tags r:id="rId1"/>
            </p:custDataLst>
          </p:nvPr>
        </p:nvGrpSpPr>
        <p:grpSpPr>
          <a:xfrm>
            <a:off x="7066554" y="2050793"/>
            <a:ext cx="465139" cy="464343"/>
            <a:chOff x="6859625" y="2110098"/>
            <a:chExt cx="465139" cy="464343"/>
          </a:xfrm>
        </p:grpSpPr>
        <p:sp>
          <p:nvSpPr>
            <p:cNvPr id="154" name="PA-AutoShape 128"/>
            <p:cNvSpPr/>
            <p:nvPr>
              <p:custDataLst>
                <p:tags r:id="rId4"/>
              </p:custDataLst>
            </p:nvPr>
          </p:nvSpPr>
          <p:spPr bwMode="auto">
            <a:xfrm>
              <a:off x="6859625" y="2110098"/>
              <a:ext cx="465139" cy="46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sp>
          <p:nvSpPr>
            <p:cNvPr id="155" name="PA-AutoShape 129"/>
            <p:cNvSpPr/>
            <p:nvPr>
              <p:custDataLst>
                <p:tags r:id="rId5"/>
              </p:custDataLst>
            </p:nvPr>
          </p:nvSpPr>
          <p:spPr bwMode="auto">
            <a:xfrm>
              <a:off x="7150139" y="2168042"/>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solidFill>
              <a:schemeClr val="l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227748" fontAlgn="base" hangingPunct="0">
                <a:lnSpc>
                  <a:spcPct val="120000"/>
                </a:lnSpc>
                <a:spcBef>
                  <a:spcPct val="0"/>
                </a:spcBef>
                <a:spcAft>
                  <a:spcPct val="0"/>
                </a:spcAft>
              </a:pPr>
              <a:endParaRPr lang="en-US" sz="1467" dirty="0">
                <a:solidFill>
                  <a:schemeClr val="tx1">
                    <a:lumMod val="75000"/>
                    <a:lumOff val="25000"/>
                  </a:schemeClr>
                </a:solidFill>
                <a:effectLst>
                  <a:outerShdw blurRad="38100" dist="38100" dir="2700000" algn="tl">
                    <a:srgbClr val="000000"/>
                  </a:outerShdw>
                </a:effectLst>
                <a:cs typeface="+mn-ea"/>
                <a:sym typeface="+mn-lt"/>
              </a:endParaRPr>
            </a:p>
          </p:txBody>
        </p:sp>
      </p:grpSp>
      <p:cxnSp>
        <p:nvCxnSpPr>
          <p:cNvPr id="3" name="PA-直接连接符 84">
            <a:extLst>
              <a:ext uri="{FF2B5EF4-FFF2-40B4-BE49-F238E27FC236}">
                <a16:creationId xmlns:a16="http://schemas.microsoft.com/office/drawing/2014/main" id="{2C05CD9D-9F00-F2FE-2348-F103A13C5BCC}"/>
              </a:ext>
            </a:extLst>
          </p:cNvPr>
          <p:cNvCxnSpPr>
            <a:cxnSpLocks/>
          </p:cNvCxnSpPr>
          <p:nvPr>
            <p:custDataLst>
              <p:tags r:id="rId2"/>
            </p:custDataLst>
          </p:nvPr>
        </p:nvCxnSpPr>
        <p:spPr>
          <a:xfrm>
            <a:off x="554482" y="1012464"/>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1">
            <a:extLst>
              <a:ext uri="{FF2B5EF4-FFF2-40B4-BE49-F238E27FC236}">
                <a16:creationId xmlns:a16="http://schemas.microsoft.com/office/drawing/2014/main" id="{3FA7171F-0BCB-019A-31D1-24B4CA511B97}"/>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15</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1B72719A-F768-8B54-3AC7-9E11A05F10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PA-文本框 48">
            <a:extLst>
              <a:ext uri="{FF2B5EF4-FFF2-40B4-BE49-F238E27FC236}">
                <a16:creationId xmlns:a16="http://schemas.microsoft.com/office/drawing/2014/main" id="{EB974AD4-8C4F-0F3C-8ABC-92F97DD92129}"/>
              </a:ext>
            </a:extLst>
          </p:cNvPr>
          <p:cNvSpPr txBox="1">
            <a:spLocks noChangeArrowheads="1"/>
          </p:cNvSpPr>
          <p:nvPr>
            <p:custDataLst>
              <p:tags r:id="rId3"/>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Job Responsibilities of Additional EPROs</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
        <p:nvSpPr>
          <p:cNvPr id="7" name="Rectangle: Rounded Corners 6">
            <a:extLst>
              <a:ext uri="{FF2B5EF4-FFF2-40B4-BE49-F238E27FC236}">
                <a16:creationId xmlns:a16="http://schemas.microsoft.com/office/drawing/2014/main" id="{88D99B6E-1AFB-A919-48DD-BA937A4432ED}"/>
              </a:ext>
            </a:extLst>
          </p:cNvPr>
          <p:cNvSpPr/>
          <p:nvPr/>
        </p:nvSpPr>
        <p:spPr>
          <a:xfrm>
            <a:off x="2648317" y="1351133"/>
            <a:ext cx="6895366" cy="47934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Case Management Unit</a:t>
            </a:r>
          </a:p>
          <a:p>
            <a:pPr marL="742950" lvl="1"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Adult Sex Crimes or Crimes Against Children </a:t>
            </a:r>
          </a:p>
          <a:p>
            <a:pPr marL="285750" indent="-285750">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Crimes Against Children (CACU) Unit:</a:t>
            </a:r>
          </a:p>
          <a:p>
            <a:pPr marL="742950" lvl="1"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Children’s Protective Services (CPS) Referrals received by the Crimes Against Children’s Unit</a:t>
            </a:r>
          </a:p>
          <a:p>
            <a:pPr marL="285750" indent="-285750">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 Sex Offender Registration Unit:</a:t>
            </a:r>
          </a:p>
          <a:p>
            <a:pPr marL="742950" lvl="1" indent="-285750">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Complete registration process on sex offenders.</a:t>
            </a:r>
          </a:p>
          <a:p>
            <a:pPr marL="285750" indent="-285750">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001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6EE932-BB1E-1C83-72B2-5A5D62AF862E}"/>
              </a:ext>
            </a:extLst>
          </p:cNvPr>
          <p:cNvSpPr txBox="1"/>
          <p:nvPr/>
        </p:nvSpPr>
        <p:spPr>
          <a:xfrm>
            <a:off x="6158624" y="1133631"/>
            <a:ext cx="494445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41 EPRO positions budgeted, $1.5M</a:t>
            </a:r>
          </a:p>
        </p:txBody>
      </p:sp>
      <p:grpSp>
        <p:nvGrpSpPr>
          <p:cNvPr id="21" name="Group 20">
            <a:extLst>
              <a:ext uri="{FF2B5EF4-FFF2-40B4-BE49-F238E27FC236}">
                <a16:creationId xmlns:a16="http://schemas.microsoft.com/office/drawing/2014/main" id="{28F7959A-D7C8-BE57-ABD7-BDBAABA2843F}"/>
              </a:ext>
            </a:extLst>
          </p:cNvPr>
          <p:cNvGrpSpPr/>
          <p:nvPr/>
        </p:nvGrpSpPr>
        <p:grpSpPr>
          <a:xfrm>
            <a:off x="5647394" y="1180553"/>
            <a:ext cx="313906" cy="365827"/>
            <a:chOff x="2291097" y="3201038"/>
            <a:chExt cx="313906" cy="365827"/>
          </a:xfrm>
        </p:grpSpPr>
        <p:sp>
          <p:nvSpPr>
            <p:cNvPr id="22" name="PA-圆角矩形 5">
              <a:extLst>
                <a:ext uri="{FF2B5EF4-FFF2-40B4-BE49-F238E27FC236}">
                  <a16:creationId xmlns:a16="http://schemas.microsoft.com/office/drawing/2014/main" id="{2D8B2508-93CA-959E-3251-5C8E1794A713}"/>
                </a:ext>
              </a:extLst>
            </p:cNvPr>
            <p:cNvSpPr/>
            <p:nvPr>
              <p:custDataLst>
                <p:tags r:id="rId9"/>
              </p:custDataLst>
            </p:nvPr>
          </p:nvSpPr>
          <p:spPr>
            <a:xfrm>
              <a:off x="2291097" y="3201038"/>
              <a:ext cx="313906" cy="365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23" name="PA-任意多边形 45">
              <a:extLst>
                <a:ext uri="{FF2B5EF4-FFF2-40B4-BE49-F238E27FC236}">
                  <a16:creationId xmlns:a16="http://schemas.microsoft.com/office/drawing/2014/main" id="{897CE596-BB2D-80ED-7F62-10FE231AE80E}"/>
                </a:ext>
              </a:extLst>
            </p:cNvPr>
            <p:cNvSpPr>
              <a:spLocks noChangeAspect="1" noEditPoints="1"/>
            </p:cNvSpPr>
            <p:nvPr>
              <p:custDataLst>
                <p:tags r:id="rId10"/>
              </p:custDataLst>
            </p:nvPr>
          </p:nvSpPr>
          <p:spPr bwMode="auto">
            <a:xfrm>
              <a:off x="2312060" y="3233846"/>
              <a:ext cx="271981" cy="27197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nvGrpSpPr>
          <p:cNvPr id="35" name="Group 34">
            <a:extLst>
              <a:ext uri="{FF2B5EF4-FFF2-40B4-BE49-F238E27FC236}">
                <a16:creationId xmlns:a16="http://schemas.microsoft.com/office/drawing/2014/main" id="{96320165-BBAF-FC24-376C-76D753DBB109}"/>
              </a:ext>
            </a:extLst>
          </p:cNvPr>
          <p:cNvGrpSpPr/>
          <p:nvPr/>
        </p:nvGrpSpPr>
        <p:grpSpPr>
          <a:xfrm>
            <a:off x="5639132" y="1782822"/>
            <a:ext cx="313906" cy="365827"/>
            <a:chOff x="2291097" y="3201038"/>
            <a:chExt cx="313906" cy="365827"/>
          </a:xfrm>
        </p:grpSpPr>
        <p:sp>
          <p:nvSpPr>
            <p:cNvPr id="36" name="PA-圆角矩形 5">
              <a:extLst>
                <a:ext uri="{FF2B5EF4-FFF2-40B4-BE49-F238E27FC236}">
                  <a16:creationId xmlns:a16="http://schemas.microsoft.com/office/drawing/2014/main" id="{9423E5BB-9F2E-E9C9-7FFD-76AF971C2A5D}"/>
                </a:ext>
              </a:extLst>
            </p:cNvPr>
            <p:cNvSpPr/>
            <p:nvPr>
              <p:custDataLst>
                <p:tags r:id="rId7"/>
              </p:custDataLst>
            </p:nvPr>
          </p:nvSpPr>
          <p:spPr>
            <a:xfrm>
              <a:off x="2291097" y="3201038"/>
              <a:ext cx="313906" cy="365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37" name="PA-任意多边形 45">
              <a:extLst>
                <a:ext uri="{FF2B5EF4-FFF2-40B4-BE49-F238E27FC236}">
                  <a16:creationId xmlns:a16="http://schemas.microsoft.com/office/drawing/2014/main" id="{3AF7C5F8-9DC6-0989-B7AB-087EC2E4B61A}"/>
                </a:ext>
              </a:extLst>
            </p:cNvPr>
            <p:cNvSpPr>
              <a:spLocks noChangeAspect="1" noEditPoints="1"/>
            </p:cNvSpPr>
            <p:nvPr>
              <p:custDataLst>
                <p:tags r:id="rId8"/>
              </p:custDataLst>
            </p:nvPr>
          </p:nvSpPr>
          <p:spPr bwMode="auto">
            <a:xfrm>
              <a:off x="2312060" y="3233846"/>
              <a:ext cx="271981" cy="27197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sp>
        <p:nvSpPr>
          <p:cNvPr id="40" name="TextBox 39">
            <a:extLst>
              <a:ext uri="{FF2B5EF4-FFF2-40B4-BE49-F238E27FC236}">
                <a16:creationId xmlns:a16="http://schemas.microsoft.com/office/drawing/2014/main" id="{D2BBBFCC-314F-B0A9-B0A8-FF0FE18975F2}"/>
              </a:ext>
            </a:extLst>
          </p:cNvPr>
          <p:cNvSpPr txBox="1"/>
          <p:nvPr/>
        </p:nvSpPr>
        <p:spPr>
          <a:xfrm>
            <a:off x="6158624" y="1728466"/>
            <a:ext cx="447454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90% Retention Rate, 39 Currently Filled</a:t>
            </a:r>
          </a:p>
        </p:txBody>
      </p:sp>
      <p:grpSp>
        <p:nvGrpSpPr>
          <p:cNvPr id="45" name="Group 44">
            <a:extLst>
              <a:ext uri="{FF2B5EF4-FFF2-40B4-BE49-F238E27FC236}">
                <a16:creationId xmlns:a16="http://schemas.microsoft.com/office/drawing/2014/main" id="{FE78A31C-3536-44D8-F1A9-15E3E6FCA6FF}"/>
              </a:ext>
            </a:extLst>
          </p:cNvPr>
          <p:cNvGrpSpPr/>
          <p:nvPr/>
        </p:nvGrpSpPr>
        <p:grpSpPr>
          <a:xfrm>
            <a:off x="5660095" y="2417929"/>
            <a:ext cx="313906" cy="365827"/>
            <a:chOff x="2291097" y="3201038"/>
            <a:chExt cx="313906" cy="365827"/>
          </a:xfrm>
        </p:grpSpPr>
        <p:sp>
          <p:nvSpPr>
            <p:cNvPr id="46" name="PA-圆角矩形 5">
              <a:extLst>
                <a:ext uri="{FF2B5EF4-FFF2-40B4-BE49-F238E27FC236}">
                  <a16:creationId xmlns:a16="http://schemas.microsoft.com/office/drawing/2014/main" id="{E6E1F8EA-2B0C-EA93-2056-B78F87869463}"/>
                </a:ext>
              </a:extLst>
            </p:cNvPr>
            <p:cNvSpPr/>
            <p:nvPr>
              <p:custDataLst>
                <p:tags r:id="rId5"/>
              </p:custDataLst>
            </p:nvPr>
          </p:nvSpPr>
          <p:spPr>
            <a:xfrm>
              <a:off x="2291097" y="3201038"/>
              <a:ext cx="313906" cy="365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47" name="PA-任意多边形 45">
              <a:extLst>
                <a:ext uri="{FF2B5EF4-FFF2-40B4-BE49-F238E27FC236}">
                  <a16:creationId xmlns:a16="http://schemas.microsoft.com/office/drawing/2014/main" id="{8E5961E5-E306-1AE9-B57A-23451F640F61}"/>
                </a:ext>
              </a:extLst>
            </p:cNvPr>
            <p:cNvSpPr>
              <a:spLocks noChangeAspect="1" noEditPoints="1"/>
            </p:cNvSpPr>
            <p:nvPr>
              <p:custDataLst>
                <p:tags r:id="rId6"/>
              </p:custDataLst>
            </p:nvPr>
          </p:nvSpPr>
          <p:spPr bwMode="auto">
            <a:xfrm>
              <a:off x="2312060" y="3233846"/>
              <a:ext cx="271981" cy="27197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sp>
        <p:nvSpPr>
          <p:cNvPr id="48" name="TextBox 47">
            <a:extLst>
              <a:ext uri="{FF2B5EF4-FFF2-40B4-BE49-F238E27FC236}">
                <a16:creationId xmlns:a16="http://schemas.microsoft.com/office/drawing/2014/main" id="{601363B3-A0EC-133A-A626-8060CF6630BC}"/>
              </a:ext>
            </a:extLst>
          </p:cNvPr>
          <p:cNvSpPr txBox="1"/>
          <p:nvPr/>
        </p:nvSpPr>
        <p:spPr>
          <a:xfrm>
            <a:off x="6158624" y="2331262"/>
            <a:ext cx="556855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Need 60 additional EPRO’s, $2.2M </a:t>
            </a:r>
          </a:p>
          <a:p>
            <a:r>
              <a:rPr lang="en-US" dirty="0">
                <a:latin typeface="Times New Roman" panose="02020603050405020304" pitchFamily="18" charset="0"/>
                <a:cs typeface="Times New Roman" panose="02020603050405020304" pitchFamily="18" charset="0"/>
              </a:rPr>
              <a:t>(Special Victims and Major Assaults/Family Violence)</a:t>
            </a:r>
          </a:p>
        </p:txBody>
      </p:sp>
      <p:graphicFrame>
        <p:nvGraphicFramePr>
          <p:cNvPr id="5" name="Table 4">
            <a:extLst>
              <a:ext uri="{FF2B5EF4-FFF2-40B4-BE49-F238E27FC236}">
                <a16:creationId xmlns:a16="http://schemas.microsoft.com/office/drawing/2014/main" id="{E8D1FC4F-20B6-81F3-56F8-8E5428E87F4B}"/>
              </a:ext>
            </a:extLst>
          </p:cNvPr>
          <p:cNvGraphicFramePr>
            <a:graphicFrameLocks noGrp="1"/>
          </p:cNvGraphicFramePr>
          <p:nvPr>
            <p:extLst>
              <p:ext uri="{D42A27DB-BD31-4B8C-83A1-F6EECF244321}">
                <p14:modId xmlns:p14="http://schemas.microsoft.com/office/powerpoint/2010/main" val="2667197920"/>
              </p:ext>
            </p:extLst>
          </p:nvPr>
        </p:nvGraphicFramePr>
        <p:xfrm>
          <a:off x="1086678" y="1097280"/>
          <a:ext cx="4173299" cy="5469280"/>
        </p:xfrm>
        <a:graphic>
          <a:graphicData uri="http://schemas.openxmlformats.org/drawingml/2006/table">
            <a:tbl>
              <a:tblPr firstRow="1" firstCol="1" bandRow="1"/>
              <a:tblGrid>
                <a:gridCol w="2998780">
                  <a:extLst>
                    <a:ext uri="{9D8B030D-6E8A-4147-A177-3AD203B41FA5}">
                      <a16:colId xmlns:a16="http://schemas.microsoft.com/office/drawing/2014/main" val="3382186651"/>
                    </a:ext>
                  </a:extLst>
                </a:gridCol>
                <a:gridCol w="1174519">
                  <a:extLst>
                    <a:ext uri="{9D8B030D-6E8A-4147-A177-3AD203B41FA5}">
                      <a16:colId xmlns:a16="http://schemas.microsoft.com/office/drawing/2014/main" val="3056287681"/>
                    </a:ext>
                  </a:extLst>
                </a:gridCol>
              </a:tblGrid>
              <a:tr h="235987">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Division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Count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664608840"/>
                  </a:ext>
                </a:extLst>
              </a:tr>
              <a:tr h="235987">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Auto Theft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589229"/>
                  </a:ext>
                </a:extLst>
              </a:tr>
              <a:tr h="235987">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Community Affairs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322123"/>
                  </a:ext>
                </a:extLst>
              </a:tr>
              <a:tr h="235987">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Crime Analysis Command Ctr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894296"/>
                  </a:ext>
                </a:extLst>
              </a:tr>
              <a:tr h="331781">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Downtown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040420"/>
                  </a:ext>
                </a:extLst>
              </a:tr>
              <a:tr h="235987">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Employee Services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940094"/>
                  </a:ext>
                </a:extLst>
              </a:tr>
              <a:tr h="235987">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343394"/>
                  </a:ext>
                </a:extLst>
              </a:tr>
              <a:tr h="260699">
                <a:tc>
                  <a:txBody>
                    <a:bodyPr/>
                    <a:lstStyle/>
                    <a:p>
                      <a:pPr marL="0" marR="0" algn="l">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Major Assaults &amp; Family Violence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663181"/>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Major Offenders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16407"/>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Narcotics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483991"/>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North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430348"/>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Property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089384"/>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Property &amp; Financial Crimes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671466"/>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Risk Management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246540"/>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Robbery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306280"/>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South Gessner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724704"/>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Special Victims</a:t>
                      </a: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748872"/>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Training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60882"/>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Victim Services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991841"/>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Westside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645436"/>
                  </a:ext>
                </a:extLst>
              </a:tr>
              <a:tr h="235987">
                <a:tc>
                  <a:txBody>
                    <a:bodyPr/>
                    <a:lstStyle/>
                    <a:p>
                      <a:pPr marL="0" marR="0" algn="l">
                        <a:spcBef>
                          <a:spcPts val="0"/>
                        </a:spcBef>
                        <a:spcAft>
                          <a:spcPts val="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Vacant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261368"/>
                  </a:ext>
                </a:extLst>
              </a:tr>
              <a:tr h="235987">
                <a:tc>
                  <a:txBody>
                    <a:bodyPr/>
                    <a:lstStyle/>
                    <a:p>
                      <a:pPr marL="0" marR="0" algn="l">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Grand Total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gn="ctr">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774" marR="597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18450788"/>
                  </a:ext>
                </a:extLst>
              </a:tr>
            </a:tbl>
          </a:graphicData>
        </a:graphic>
      </p:graphicFrame>
      <p:sp>
        <p:nvSpPr>
          <p:cNvPr id="2" name="TextBox 1">
            <a:extLst>
              <a:ext uri="{FF2B5EF4-FFF2-40B4-BE49-F238E27FC236}">
                <a16:creationId xmlns:a16="http://schemas.microsoft.com/office/drawing/2014/main" id="{E8F96C9D-D0C1-47E4-3DFD-DA0F22036DE7}"/>
              </a:ext>
            </a:extLst>
          </p:cNvPr>
          <p:cNvSpPr txBox="1"/>
          <p:nvPr/>
        </p:nvSpPr>
        <p:spPr>
          <a:xfrm>
            <a:off x="6197038" y="3053565"/>
            <a:ext cx="562569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Recruiting efforts under way (150+ applicants in pipeline)</a:t>
            </a:r>
          </a:p>
        </p:txBody>
      </p:sp>
      <p:grpSp>
        <p:nvGrpSpPr>
          <p:cNvPr id="4" name="Group 3">
            <a:extLst>
              <a:ext uri="{FF2B5EF4-FFF2-40B4-BE49-F238E27FC236}">
                <a16:creationId xmlns:a16="http://schemas.microsoft.com/office/drawing/2014/main" id="{6B534FBB-654E-85CA-4D36-02F11352D06E}"/>
              </a:ext>
            </a:extLst>
          </p:cNvPr>
          <p:cNvGrpSpPr/>
          <p:nvPr/>
        </p:nvGrpSpPr>
        <p:grpSpPr>
          <a:xfrm>
            <a:off x="5681058" y="3114541"/>
            <a:ext cx="313906" cy="365827"/>
            <a:chOff x="2291097" y="3201038"/>
            <a:chExt cx="313906" cy="365827"/>
          </a:xfrm>
        </p:grpSpPr>
        <p:sp>
          <p:nvSpPr>
            <p:cNvPr id="6" name="PA-圆角矩形 5">
              <a:extLst>
                <a:ext uri="{FF2B5EF4-FFF2-40B4-BE49-F238E27FC236}">
                  <a16:creationId xmlns:a16="http://schemas.microsoft.com/office/drawing/2014/main" id="{740E29CC-2F1C-A9E8-03BF-8FC1D6B35854}"/>
                </a:ext>
              </a:extLst>
            </p:cNvPr>
            <p:cNvSpPr/>
            <p:nvPr>
              <p:custDataLst>
                <p:tags r:id="rId3"/>
              </p:custDataLst>
            </p:nvPr>
          </p:nvSpPr>
          <p:spPr>
            <a:xfrm>
              <a:off x="2291097" y="3201038"/>
              <a:ext cx="313906" cy="365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7" name="PA-任意多边形 45">
              <a:extLst>
                <a:ext uri="{FF2B5EF4-FFF2-40B4-BE49-F238E27FC236}">
                  <a16:creationId xmlns:a16="http://schemas.microsoft.com/office/drawing/2014/main" id="{9D92C8E0-5FE3-7E6C-E7B2-9A3A2B3798A3}"/>
                </a:ext>
              </a:extLst>
            </p:cNvPr>
            <p:cNvSpPr>
              <a:spLocks noChangeAspect="1" noEditPoints="1"/>
            </p:cNvSpPr>
            <p:nvPr>
              <p:custDataLst>
                <p:tags r:id="rId4"/>
              </p:custDataLst>
            </p:nvPr>
          </p:nvSpPr>
          <p:spPr bwMode="auto">
            <a:xfrm>
              <a:off x="2312060" y="3233846"/>
              <a:ext cx="271981" cy="27197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254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sp>
        <p:nvSpPr>
          <p:cNvPr id="9" name="Slide Number Placeholder 1">
            <a:extLst>
              <a:ext uri="{FF2B5EF4-FFF2-40B4-BE49-F238E27FC236}">
                <a16:creationId xmlns:a16="http://schemas.microsoft.com/office/drawing/2014/main" id="{271B6C93-27A4-C586-77CB-F9020C723405}"/>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16</a:t>
            </a:fld>
            <a:endParaRPr lang="en-US" sz="900" dirty="0"/>
          </a:p>
        </p:txBody>
      </p:sp>
      <p:pic>
        <p:nvPicPr>
          <p:cNvPr id="8" name="Picture 7" descr="A logo of a police department&#10;&#10;Description automatically generated">
            <a:extLst>
              <a:ext uri="{FF2B5EF4-FFF2-40B4-BE49-F238E27FC236}">
                <a16:creationId xmlns:a16="http://schemas.microsoft.com/office/drawing/2014/main" id="{205CD968-ABD0-66EC-EE49-1128E99A90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11" name="PA-文本框 48">
            <a:extLst>
              <a:ext uri="{FF2B5EF4-FFF2-40B4-BE49-F238E27FC236}">
                <a16:creationId xmlns:a16="http://schemas.microsoft.com/office/drawing/2014/main" id="{F4BB0466-42B9-4E67-2392-72D1FB393E2A}"/>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EPRO – Current Assignments</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12" name="PA-直接连接符 84">
            <a:extLst>
              <a:ext uri="{FF2B5EF4-FFF2-40B4-BE49-F238E27FC236}">
                <a16:creationId xmlns:a16="http://schemas.microsoft.com/office/drawing/2014/main" id="{56237449-E23B-8186-BAA6-495D1AD21422}"/>
              </a:ext>
            </a:extLst>
          </p:cNvPr>
          <p:cNvCxnSpPr>
            <a:cxnSpLocks/>
          </p:cNvCxnSpPr>
          <p:nvPr>
            <p:custDataLst>
              <p:tags r:id="rId2"/>
            </p:custDataLst>
          </p:nvPr>
        </p:nvCxnSpPr>
        <p:spPr>
          <a:xfrm>
            <a:off x="554482" y="1012464"/>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BD4719-CF12-8779-2FFD-9670DB1534CA}"/>
              </a:ext>
            </a:extLst>
          </p:cNvPr>
          <p:cNvSpPr txBox="1"/>
          <p:nvPr/>
        </p:nvSpPr>
        <p:spPr>
          <a:xfrm>
            <a:off x="5582703" y="3865467"/>
            <a:ext cx="6096300" cy="2585323"/>
          </a:xfrm>
          <a:prstGeom prst="rect">
            <a:avLst/>
          </a:prstGeom>
          <a:noFill/>
        </p:spPr>
        <p:txBody>
          <a:bodyPr wrap="square">
            <a:spAutoFit/>
          </a:bodyPr>
          <a:lstStyle/>
          <a:p>
            <a:r>
              <a:rPr lang="en-US" altLang="zh-CN" b="1" dirty="0">
                <a:solidFill>
                  <a:schemeClr val="tx1"/>
                </a:solidFill>
                <a:latin typeface="Times New Roman" panose="02020603050405020304" pitchFamily="18" charset="0"/>
                <a:cs typeface="Times New Roman" panose="02020603050405020304" pitchFamily="18" charset="0"/>
              </a:rPr>
              <a:t>*Note:  </a:t>
            </a:r>
            <a:r>
              <a:rPr lang="en-US" altLang="zh-CN" dirty="0">
                <a:solidFill>
                  <a:schemeClr val="tx1"/>
                </a:solidFill>
                <a:latin typeface="Times New Roman" panose="02020603050405020304" pitchFamily="18" charset="0"/>
                <a:cs typeface="Times New Roman" panose="02020603050405020304" pitchFamily="18" charset="0"/>
              </a:rPr>
              <a:t>6 EPRO’s were re-assigned to the Special Victims Division to assist with Investigations.</a:t>
            </a:r>
          </a:p>
          <a:p>
            <a:endParaRPr lang="en-US" altLang="zh-CN" dirty="0">
              <a:solidFill>
                <a:schemeClr val="tx1"/>
              </a:solidFill>
              <a:latin typeface="Times New Roman" panose="02020603050405020304" pitchFamily="18" charset="0"/>
              <a:cs typeface="Times New Roman" panose="02020603050405020304" pitchFamily="18" charset="0"/>
            </a:endParaRPr>
          </a:p>
          <a:p>
            <a:r>
              <a:rPr lang="en-US" altLang="zh-CN" dirty="0">
                <a:solidFill>
                  <a:schemeClr val="tx1"/>
                </a:solidFill>
                <a:latin typeface="Times New Roman" panose="02020603050405020304" pitchFamily="18" charset="0"/>
                <a:cs typeface="Times New Roman" panose="02020603050405020304" pitchFamily="18" charset="0"/>
              </a:rPr>
              <a:t>These are the divisions the EPRO’s were assigned from:</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Property &amp; Financial Crimes (2)</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Homicide</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Major Offenders</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Robbery</a:t>
            </a:r>
          </a:p>
          <a:p>
            <a:pPr marL="171440" indent="-171440">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Narcotics </a:t>
            </a:r>
            <a:endParaRPr lang="en-US" dirty="0"/>
          </a:p>
        </p:txBody>
      </p:sp>
    </p:spTree>
    <p:extLst>
      <p:ext uri="{BB962C8B-B14F-4D97-AF65-F5344CB8AC3E}">
        <p14:creationId xmlns:p14="http://schemas.microsoft.com/office/powerpoint/2010/main" val="137643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F27CBD3-84AB-36AD-E5F5-0ABCD1F40A7B}"/>
              </a:ext>
            </a:extLst>
          </p:cNvPr>
          <p:cNvGraphicFramePr/>
          <p:nvPr>
            <p:extLst>
              <p:ext uri="{D42A27DB-BD31-4B8C-83A1-F6EECF244321}">
                <p14:modId xmlns:p14="http://schemas.microsoft.com/office/powerpoint/2010/main" val="1502931767"/>
              </p:ext>
            </p:extLst>
          </p:nvPr>
        </p:nvGraphicFramePr>
        <p:xfrm>
          <a:off x="1519682" y="1476310"/>
          <a:ext cx="9590291" cy="1089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PA-直接连接符 84">
            <a:extLst>
              <a:ext uri="{FF2B5EF4-FFF2-40B4-BE49-F238E27FC236}">
                <a16:creationId xmlns:a16="http://schemas.microsoft.com/office/drawing/2014/main" id="{B37CBDA6-347E-FDA0-1E22-809A2D8E8AC0}"/>
              </a:ext>
            </a:extLst>
          </p:cNvPr>
          <p:cNvCxnSpPr>
            <a:cxnSpLocks/>
          </p:cNvCxnSpPr>
          <p:nvPr>
            <p:custDataLst>
              <p:tags r:id="rId1"/>
            </p:custDataLst>
          </p:nvPr>
        </p:nvCxnSpPr>
        <p:spPr>
          <a:xfrm>
            <a:off x="554482" y="1012464"/>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E23F4377-6A13-60E6-FB59-2B35EDFB54DA}"/>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17</a:t>
            </a:fld>
            <a:endParaRPr lang="en-US" sz="900" dirty="0"/>
          </a:p>
        </p:txBody>
      </p:sp>
      <p:pic>
        <p:nvPicPr>
          <p:cNvPr id="4" name="Picture 3" descr="A logo of a police department&#10;&#10;Description automatically generated">
            <a:extLst>
              <a:ext uri="{FF2B5EF4-FFF2-40B4-BE49-F238E27FC236}">
                <a16:creationId xmlns:a16="http://schemas.microsoft.com/office/drawing/2014/main" id="{2E8583A6-B425-A6FE-189C-DF89680F7E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7" name="PA-文本框 48">
            <a:extLst>
              <a:ext uri="{FF2B5EF4-FFF2-40B4-BE49-F238E27FC236}">
                <a16:creationId xmlns:a16="http://schemas.microsoft.com/office/drawing/2014/main" id="{3B12FED2-359C-04A1-2561-5438E04C8034}"/>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Cost Summary</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
        <p:nvSpPr>
          <p:cNvPr id="6" name="TextBox 5">
            <a:extLst>
              <a:ext uri="{FF2B5EF4-FFF2-40B4-BE49-F238E27FC236}">
                <a16:creationId xmlns:a16="http://schemas.microsoft.com/office/drawing/2014/main" id="{9AF1E14E-6BD5-3346-9E4F-E9A7AAF18981}"/>
              </a:ext>
            </a:extLst>
          </p:cNvPr>
          <p:cNvSpPr txBox="1"/>
          <p:nvPr/>
        </p:nvSpPr>
        <p:spPr>
          <a:xfrm>
            <a:off x="2985360" y="3745534"/>
            <a:ext cx="7440930" cy="400110"/>
          </a:xfrm>
          <a:prstGeom prst="rect">
            <a:avLst/>
          </a:prstGeom>
          <a:noFill/>
        </p:spPr>
        <p:txBody>
          <a:bodyPr wrap="square" rtlCol="0">
            <a:spAutoFit/>
          </a:bodyPr>
          <a:lstStyle/>
          <a:p>
            <a:r>
              <a:rPr lang="en-US" sz="2000" b="1" dirty="0">
                <a:solidFill>
                  <a:schemeClr val="bg2">
                    <a:lumMod val="25000"/>
                  </a:schemeClr>
                </a:solidFill>
                <a:latin typeface="Times New Roman" panose="02020603050405020304" pitchFamily="18" charset="0"/>
                <a:cs typeface="Times New Roman" panose="02020603050405020304" pitchFamily="18" charset="0"/>
              </a:rPr>
              <a:t>EPRO is currently under review by the  Administration.</a:t>
            </a:r>
          </a:p>
        </p:txBody>
      </p:sp>
    </p:spTree>
    <p:extLst>
      <p:ext uri="{BB962C8B-B14F-4D97-AF65-F5344CB8AC3E}">
        <p14:creationId xmlns:p14="http://schemas.microsoft.com/office/powerpoint/2010/main" val="49063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BD30-5CBF-A96C-A07D-FF1ED6A17E4C}"/>
              </a:ext>
            </a:extLst>
          </p:cNvPr>
          <p:cNvSpPr txBox="1"/>
          <p:nvPr/>
        </p:nvSpPr>
        <p:spPr>
          <a:xfrm>
            <a:off x="209550" y="3622423"/>
            <a:ext cx="11772900"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TEN (10) NEW LIEUTENANT POSITIONS </a:t>
            </a:r>
          </a:p>
        </p:txBody>
      </p:sp>
      <p:sp>
        <p:nvSpPr>
          <p:cNvPr id="4" name="Slide Number Placeholder 1">
            <a:extLst>
              <a:ext uri="{FF2B5EF4-FFF2-40B4-BE49-F238E27FC236}">
                <a16:creationId xmlns:a16="http://schemas.microsoft.com/office/drawing/2014/main" id="{23E4EB70-F2E5-0BBB-0AC0-3D8D27DFD465}"/>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solidFill>
                  <a:schemeClr val="bg1"/>
                </a:solidFill>
              </a:rPr>
              <a:pPr algn="r"/>
              <a:t>18</a:t>
            </a:fld>
            <a:endParaRPr lang="en-US" sz="900" dirty="0">
              <a:solidFill>
                <a:schemeClr val="bg1"/>
              </a:solidFill>
            </a:endParaRPr>
          </a:p>
        </p:txBody>
      </p:sp>
      <p:cxnSp>
        <p:nvCxnSpPr>
          <p:cNvPr id="7" name="PA-直接连接符 84">
            <a:extLst>
              <a:ext uri="{FF2B5EF4-FFF2-40B4-BE49-F238E27FC236}">
                <a16:creationId xmlns:a16="http://schemas.microsoft.com/office/drawing/2014/main" id="{26E7D31C-53CE-EBF0-FE78-B2B1AAFA4451}"/>
              </a:ext>
            </a:extLst>
          </p:cNvPr>
          <p:cNvCxnSpPr>
            <a:cxnSpLocks/>
          </p:cNvCxnSpPr>
          <p:nvPr>
            <p:custDataLst>
              <p:tags r:id="rId1"/>
            </p:custDataLst>
          </p:nvPr>
        </p:nvCxnSpPr>
        <p:spPr>
          <a:xfrm>
            <a:off x="484331" y="1267905"/>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logo of a police department&#10;&#10;Description automatically generated">
            <a:extLst>
              <a:ext uri="{FF2B5EF4-FFF2-40B4-BE49-F238E27FC236}">
                <a16:creationId xmlns:a16="http://schemas.microsoft.com/office/drawing/2014/main" id="{D14DC9F1-80E0-76FB-4C73-6C99ACACB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6" name="Title 1">
            <a:extLst>
              <a:ext uri="{FF2B5EF4-FFF2-40B4-BE49-F238E27FC236}">
                <a16:creationId xmlns:a16="http://schemas.microsoft.com/office/drawing/2014/main" id="{308D07E6-5685-AA83-BA1A-77B6E59EC059}"/>
              </a:ext>
            </a:extLst>
          </p:cNvPr>
          <p:cNvSpPr txBox="1">
            <a:spLocks/>
          </p:cNvSpPr>
          <p:nvPr/>
        </p:nvSpPr>
        <p:spPr>
          <a:xfrm>
            <a:off x="488935" y="685806"/>
            <a:ext cx="4603570" cy="57304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sz="2500" b="1" dirty="0">
                <a:solidFill>
                  <a:schemeClr val="bg1"/>
                </a:solidFill>
                <a:latin typeface="Times New Roman" panose="02020603050405020304" pitchFamily="18" charset="0"/>
                <a:cs typeface="Times New Roman" panose="02020603050405020304" pitchFamily="18" charset="0"/>
              </a:rPr>
              <a:t>Budget Amendment</a:t>
            </a:r>
          </a:p>
          <a:p>
            <a:pPr>
              <a:spcBef>
                <a:spcPct val="50000"/>
              </a:spcBef>
            </a:pP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3C1E99-1E2A-1ABE-E9C3-7C843FE54646}"/>
              </a:ext>
            </a:extLst>
          </p:cNvPr>
          <p:cNvSpPr txBox="1"/>
          <p:nvPr/>
        </p:nvSpPr>
        <p:spPr>
          <a:xfrm>
            <a:off x="1463040" y="4583430"/>
            <a:ext cx="9523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Times New Roman" panose="02020603050405020304" pitchFamily="18" charset="0"/>
                <a:cs typeface="Times New Roman" panose="02020603050405020304" pitchFamily="18" charset="0"/>
              </a:rPr>
              <a:t>HPD will revisit th</a:t>
            </a:r>
            <a:r>
              <a:rPr lang="en-US" dirty="0">
                <a:solidFill>
                  <a:schemeClr val="bg1"/>
                </a:solidFill>
                <a:latin typeface="Times New Roman" panose="02020603050405020304" pitchFamily="18" charset="0"/>
                <a:cs typeface="Times New Roman" panose="02020603050405020304" pitchFamily="18" charset="0"/>
              </a:rPr>
              <a:t>e need for additional Lieutenants at a later time as we address staffing needs.</a:t>
            </a:r>
            <a:endParaRPr lang="en-US"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41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BD30-5CBF-A96C-A07D-FF1ED6A17E4C}"/>
              </a:ext>
            </a:extLst>
          </p:cNvPr>
          <p:cNvSpPr txBox="1"/>
          <p:nvPr/>
        </p:nvSpPr>
        <p:spPr>
          <a:xfrm>
            <a:off x="576466" y="2942189"/>
            <a:ext cx="11039067"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 Harris County MOU for Cadet Training</a:t>
            </a:r>
          </a:p>
        </p:txBody>
      </p:sp>
      <p:sp>
        <p:nvSpPr>
          <p:cNvPr id="4" name="Slide Number Placeholder 1">
            <a:extLst>
              <a:ext uri="{FF2B5EF4-FFF2-40B4-BE49-F238E27FC236}">
                <a16:creationId xmlns:a16="http://schemas.microsoft.com/office/drawing/2014/main" id="{4BBB5FDA-CE0A-E19A-CC7B-2A8D30D9DC33}"/>
              </a:ext>
            </a:extLst>
          </p:cNvPr>
          <p:cNvSpPr txBox="1">
            <a:spLocks/>
          </p:cNvSpPr>
          <p:nvPr/>
        </p:nvSpPr>
        <p:spPr>
          <a:xfrm>
            <a:off x="9246454"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solidFill>
                  <a:schemeClr val="bg1"/>
                </a:solidFill>
              </a:rPr>
              <a:pPr algn="r"/>
              <a:t>19</a:t>
            </a:fld>
            <a:endParaRPr lang="en-US" sz="900" dirty="0">
              <a:solidFill>
                <a:schemeClr val="bg1"/>
              </a:solidFill>
            </a:endParaRPr>
          </a:p>
        </p:txBody>
      </p:sp>
      <p:sp>
        <p:nvSpPr>
          <p:cNvPr id="6" name="Title 1">
            <a:extLst>
              <a:ext uri="{FF2B5EF4-FFF2-40B4-BE49-F238E27FC236}">
                <a16:creationId xmlns:a16="http://schemas.microsoft.com/office/drawing/2014/main" id="{046BB181-ECDB-A2BA-220C-00C4A89C07FB}"/>
              </a:ext>
            </a:extLst>
          </p:cNvPr>
          <p:cNvSpPr txBox="1">
            <a:spLocks/>
          </p:cNvSpPr>
          <p:nvPr/>
        </p:nvSpPr>
        <p:spPr>
          <a:xfrm>
            <a:off x="488935" y="685806"/>
            <a:ext cx="4603570" cy="57304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sz="2500" b="1" dirty="0">
                <a:solidFill>
                  <a:schemeClr val="bg1"/>
                </a:solidFill>
                <a:latin typeface="Times New Roman" panose="02020603050405020304" pitchFamily="18" charset="0"/>
                <a:cs typeface="Times New Roman" panose="02020603050405020304" pitchFamily="18" charset="0"/>
              </a:rPr>
              <a:t>Budget Amendment</a:t>
            </a:r>
          </a:p>
          <a:p>
            <a:pPr>
              <a:spcBef>
                <a:spcPct val="50000"/>
              </a:spcBef>
            </a:pPr>
            <a:endParaRPr lang="en-US" sz="1600" dirty="0">
              <a:solidFill>
                <a:schemeClr val="bg1"/>
              </a:solidFill>
              <a:latin typeface="Times New Roman" panose="02020603050405020304" pitchFamily="18" charset="0"/>
              <a:cs typeface="Times New Roman" panose="02020603050405020304" pitchFamily="18" charset="0"/>
            </a:endParaRPr>
          </a:p>
        </p:txBody>
      </p:sp>
      <p:cxnSp>
        <p:nvCxnSpPr>
          <p:cNvPr id="8" name="PA-直接连接符 84">
            <a:extLst>
              <a:ext uri="{FF2B5EF4-FFF2-40B4-BE49-F238E27FC236}">
                <a16:creationId xmlns:a16="http://schemas.microsoft.com/office/drawing/2014/main" id="{A1F7666B-8AB3-BE03-4363-ADF612F3CE5D}"/>
              </a:ext>
            </a:extLst>
          </p:cNvPr>
          <p:cNvCxnSpPr>
            <a:cxnSpLocks/>
          </p:cNvCxnSpPr>
          <p:nvPr>
            <p:custDataLst>
              <p:tags r:id="rId1"/>
            </p:custDataLst>
          </p:nvPr>
        </p:nvCxnSpPr>
        <p:spPr>
          <a:xfrm>
            <a:off x="488935" y="134014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logo of a police department&#10;&#10;Description automatically generated">
            <a:extLst>
              <a:ext uri="{FF2B5EF4-FFF2-40B4-BE49-F238E27FC236}">
                <a16:creationId xmlns:a16="http://schemas.microsoft.com/office/drawing/2014/main" id="{172C2FC8-0569-5703-7372-C447871BA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TextBox 4">
            <a:extLst>
              <a:ext uri="{FF2B5EF4-FFF2-40B4-BE49-F238E27FC236}">
                <a16:creationId xmlns:a16="http://schemas.microsoft.com/office/drawing/2014/main" id="{8D7A9CF5-B370-A872-4940-6BE7E0A54A15}"/>
              </a:ext>
            </a:extLst>
          </p:cNvPr>
          <p:cNvSpPr txBox="1"/>
          <p:nvPr/>
        </p:nvSpPr>
        <p:spPr>
          <a:xfrm>
            <a:off x="1931670" y="3933326"/>
            <a:ext cx="9233534" cy="369332"/>
          </a:xfrm>
          <a:prstGeom prst="rect">
            <a:avLst/>
          </a:prstGeom>
          <a:noFill/>
        </p:spPr>
        <p:txBody>
          <a:bodyPr wrap="square" rtlCol="0">
            <a:spAutoFit/>
          </a:bodyPr>
          <a:lstStyle/>
          <a:p>
            <a:r>
              <a:rPr lang="en-US" dirty="0">
                <a:solidFill>
                  <a:schemeClr val="bg1"/>
                </a:solidFill>
              </a:rPr>
              <a:t>HPD Legal is actively developing a Memorandum of Understanding with Harris County.</a:t>
            </a:r>
          </a:p>
        </p:txBody>
      </p:sp>
    </p:spTree>
    <p:extLst>
      <p:ext uri="{BB962C8B-B14F-4D97-AF65-F5344CB8AC3E}">
        <p14:creationId xmlns:p14="http://schemas.microsoft.com/office/powerpoint/2010/main" val="371526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BD30-5CBF-A96C-A07D-FF1ED6A17E4C}"/>
              </a:ext>
            </a:extLst>
          </p:cNvPr>
          <p:cNvSpPr txBox="1"/>
          <p:nvPr/>
        </p:nvSpPr>
        <p:spPr>
          <a:xfrm>
            <a:off x="1433512" y="3622423"/>
            <a:ext cx="9324975"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CADET HIRING INCENTIVE</a:t>
            </a:r>
          </a:p>
        </p:txBody>
      </p:sp>
      <p:sp>
        <p:nvSpPr>
          <p:cNvPr id="5" name="Slide Number Placeholder 1">
            <a:extLst>
              <a:ext uri="{FF2B5EF4-FFF2-40B4-BE49-F238E27FC236}">
                <a16:creationId xmlns:a16="http://schemas.microsoft.com/office/drawing/2014/main" id="{FF4C1FD8-6C36-DAA2-A076-91E0AE6F4B5A}"/>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solidFill>
                  <a:schemeClr val="bg1"/>
                </a:solidFill>
              </a:rPr>
              <a:pPr algn="r"/>
              <a:t>2</a:t>
            </a:fld>
            <a:endParaRPr lang="en-US" sz="900" dirty="0">
              <a:solidFill>
                <a:schemeClr val="bg1"/>
              </a:solidFill>
            </a:endParaRPr>
          </a:p>
        </p:txBody>
      </p:sp>
      <p:sp>
        <p:nvSpPr>
          <p:cNvPr id="6" name="Title 1">
            <a:extLst>
              <a:ext uri="{FF2B5EF4-FFF2-40B4-BE49-F238E27FC236}">
                <a16:creationId xmlns:a16="http://schemas.microsoft.com/office/drawing/2014/main" id="{86A90CBB-0F8E-7280-8758-37CFB2A7BD0C}"/>
              </a:ext>
            </a:extLst>
          </p:cNvPr>
          <p:cNvSpPr txBox="1">
            <a:spLocks/>
          </p:cNvSpPr>
          <p:nvPr/>
        </p:nvSpPr>
        <p:spPr>
          <a:xfrm>
            <a:off x="488935" y="685805"/>
            <a:ext cx="4603570" cy="63815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sz="2500" b="1" dirty="0">
                <a:solidFill>
                  <a:schemeClr val="bg1"/>
                </a:solidFill>
                <a:latin typeface="Times New Roman" panose="02020603050405020304" pitchFamily="18" charset="0"/>
                <a:cs typeface="Times New Roman" panose="02020603050405020304" pitchFamily="18" charset="0"/>
              </a:rPr>
              <a:t>Budget Amendment</a:t>
            </a:r>
            <a:endParaRPr lang="en-US" sz="1600" dirty="0">
              <a:solidFill>
                <a:schemeClr val="bg1"/>
              </a:solidFill>
              <a:latin typeface="Times New Roman" panose="02020603050405020304" pitchFamily="18" charset="0"/>
              <a:cs typeface="Times New Roman" panose="02020603050405020304" pitchFamily="18" charset="0"/>
            </a:endParaRPr>
          </a:p>
        </p:txBody>
      </p:sp>
      <p:cxnSp>
        <p:nvCxnSpPr>
          <p:cNvPr id="8" name="PA-直接连接符 84">
            <a:extLst>
              <a:ext uri="{FF2B5EF4-FFF2-40B4-BE49-F238E27FC236}">
                <a16:creationId xmlns:a16="http://schemas.microsoft.com/office/drawing/2014/main" id="{55F1A997-77CD-F60F-E6A6-833CB246E440}"/>
              </a:ext>
            </a:extLst>
          </p:cNvPr>
          <p:cNvCxnSpPr>
            <a:cxnSpLocks/>
          </p:cNvCxnSpPr>
          <p:nvPr>
            <p:custDataLst>
              <p:tags r:id="rId1"/>
            </p:custDataLst>
          </p:nvPr>
        </p:nvCxnSpPr>
        <p:spPr>
          <a:xfrm>
            <a:off x="488935" y="134014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logo of a police department&#10;&#10;Description automatically generated">
            <a:extLst>
              <a:ext uri="{FF2B5EF4-FFF2-40B4-BE49-F238E27FC236}">
                <a16:creationId xmlns:a16="http://schemas.microsoft.com/office/drawing/2014/main" id="{324A0287-6210-714E-029D-ACA81CBC8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4" name="TextBox 3">
            <a:extLst>
              <a:ext uri="{FF2B5EF4-FFF2-40B4-BE49-F238E27FC236}">
                <a16:creationId xmlns:a16="http://schemas.microsoft.com/office/drawing/2014/main" id="{6669CAAF-11D3-F583-16BB-5A2B7CCC9085}"/>
              </a:ext>
            </a:extLst>
          </p:cNvPr>
          <p:cNvSpPr txBox="1"/>
          <p:nvPr/>
        </p:nvSpPr>
        <p:spPr>
          <a:xfrm>
            <a:off x="2661284" y="4821993"/>
            <a:ext cx="7440930" cy="369332"/>
          </a:xfrm>
          <a:prstGeom prst="rect">
            <a:avLst/>
          </a:prstGeom>
          <a:noFill/>
        </p:spPr>
        <p:txBody>
          <a:bodyPr wrap="square" rtlCol="0">
            <a:spAutoFit/>
          </a:bodyPr>
          <a:lstStyle/>
          <a:p>
            <a:r>
              <a:rPr lang="en-US" dirty="0">
                <a:solidFill>
                  <a:schemeClr val="bg1"/>
                </a:solidFill>
              </a:rPr>
              <a:t>The Cadet Hiring Incentive is currently under review by the  Administration.</a:t>
            </a:r>
          </a:p>
        </p:txBody>
      </p:sp>
    </p:spTree>
    <p:extLst>
      <p:ext uri="{BB962C8B-B14F-4D97-AF65-F5344CB8AC3E}">
        <p14:creationId xmlns:p14="http://schemas.microsoft.com/office/powerpoint/2010/main" val="3957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Memorandum of Understanding - Status</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2155E405-0885-9772-BD48-FC835097DD4E}"/>
              </a:ext>
            </a:extLst>
          </p:cNvPr>
          <p:cNvSpPr txBox="1">
            <a:spLocks/>
          </p:cNvSpPr>
          <p:nvPr/>
        </p:nvSpPr>
        <p:spPr>
          <a:xfrm>
            <a:off x="9095318" y="637346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20</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03B8C0B6-4DCA-5C84-D3B3-970D9B413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3" name="TextBox 2">
            <a:extLst>
              <a:ext uri="{FF2B5EF4-FFF2-40B4-BE49-F238E27FC236}">
                <a16:creationId xmlns:a16="http://schemas.microsoft.com/office/drawing/2014/main" id="{F2EC79F1-3F09-4930-66E2-983A58423DC4}"/>
              </a:ext>
            </a:extLst>
          </p:cNvPr>
          <p:cNvSpPr txBox="1"/>
          <p:nvPr/>
        </p:nvSpPr>
        <p:spPr>
          <a:xfrm>
            <a:off x="353481" y="1594979"/>
            <a:ext cx="11485037"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HPD has had Preliminary Discussions w Harris County Sherriff’s Office (HCSO) regarding use of space for HPD training</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Harris County is expanding their current facility to allow for additional training </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MOU is currently being drafted by HPD Legal to encompass use of HCSO facility space for training purposes, RMS System training, In-Service training, Cadet Classes and other training with Non-Profit partners (eg. Houston Area Women’s Center)</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HCSO has allotted space for HPD to attend TCOLE Mandated at their facility</a:t>
            </a:r>
          </a:p>
        </p:txBody>
      </p:sp>
    </p:spTree>
    <p:extLst>
      <p:ext uri="{BB962C8B-B14F-4D97-AF65-F5344CB8AC3E}">
        <p14:creationId xmlns:p14="http://schemas.microsoft.com/office/powerpoint/2010/main" val="274819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Current Outside Partners </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2155E405-0885-9772-BD48-FC835097DD4E}"/>
              </a:ext>
            </a:extLst>
          </p:cNvPr>
          <p:cNvSpPr txBox="1">
            <a:spLocks/>
          </p:cNvSpPr>
          <p:nvPr/>
        </p:nvSpPr>
        <p:spPr>
          <a:xfrm>
            <a:off x="9261565"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21</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03B8C0B6-4DCA-5C84-D3B3-970D9B413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7" name="TextBox 6">
            <a:extLst>
              <a:ext uri="{FF2B5EF4-FFF2-40B4-BE49-F238E27FC236}">
                <a16:creationId xmlns:a16="http://schemas.microsoft.com/office/drawing/2014/main" id="{7F1DAEB1-66E1-E1B7-01F7-8537F986F6D6}"/>
              </a:ext>
            </a:extLst>
          </p:cNvPr>
          <p:cNvSpPr txBox="1"/>
          <p:nvPr/>
        </p:nvSpPr>
        <p:spPr>
          <a:xfrm>
            <a:off x="2682978" y="1407950"/>
            <a:ext cx="8629288" cy="6186309"/>
          </a:xfrm>
          <a:prstGeom prst="rect">
            <a:avLst/>
          </a:prstGeom>
          <a:noFill/>
        </p:spPr>
        <p:txBody>
          <a:bodyPr wrap="square" rtlCol="0">
            <a:spAutoFit/>
          </a:bodyPr>
          <a:lstStyle/>
          <a:p>
            <a:r>
              <a:rPr lang="en-US" u="sng" dirty="0">
                <a:solidFill>
                  <a:schemeClr val="tx1">
                    <a:lumMod val="95000"/>
                    <a:lumOff val="5000"/>
                  </a:schemeClr>
                </a:solidFill>
                <a:latin typeface="Times New Roman" panose="02020603050405020304" pitchFamily="18" charset="0"/>
                <a:cs typeface="Times New Roman" panose="02020603050405020304" pitchFamily="18" charset="0"/>
              </a:rPr>
              <a:t>Agency							      Accommodates</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Acres Homes Multi Service Center 		200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Champion Forest Baptist Church			200+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Children’s Assessment Center			150 max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Fifth Ward Multi-Service Center			250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Harris County Department of Education	350 max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Hiram Clarke Multi-Service Center		200 max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Houston Emergency Center				50+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Houston Police Officer Union			150 max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Houston’s First Baptist Church			200+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Kashmere Multi-Service Center			150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Lighthouse Church						500+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Northeast Multi-Service Center			100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Third Ward Multi-Service Center			400					</a:t>
            </a:r>
          </a:p>
          <a:p>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TranStar</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150 max				</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Wheeler Avenue Baptist Church			50+					</a:t>
            </a:r>
          </a:p>
          <a:p>
            <a:endParaRPr lang="en-US" dirty="0">
              <a:solidFill>
                <a:schemeClr val="tx1">
                  <a:lumMod val="95000"/>
                  <a:lumOff val="5000"/>
                </a:schemeClr>
              </a:solidFill>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2188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Summary </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PA-圆角矩形 4">
            <a:extLst>
              <a:ext uri="{FF2B5EF4-FFF2-40B4-BE49-F238E27FC236}">
                <a16:creationId xmlns:a16="http://schemas.microsoft.com/office/drawing/2014/main" id="{95FA729D-498C-EAE7-B303-6DB5A914011F}"/>
              </a:ext>
            </a:extLst>
          </p:cNvPr>
          <p:cNvSpPr/>
          <p:nvPr>
            <p:custDataLst>
              <p:tags r:id="rId3"/>
            </p:custDataLst>
          </p:nvPr>
        </p:nvSpPr>
        <p:spPr>
          <a:xfrm>
            <a:off x="907557" y="2465418"/>
            <a:ext cx="547365" cy="49562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6" name="PA-圆角矩形 4">
            <a:extLst>
              <a:ext uri="{FF2B5EF4-FFF2-40B4-BE49-F238E27FC236}">
                <a16:creationId xmlns:a16="http://schemas.microsoft.com/office/drawing/2014/main" id="{DA0A31F7-BBA8-AC0A-E7FC-1597CBB65C34}"/>
              </a:ext>
            </a:extLst>
          </p:cNvPr>
          <p:cNvSpPr/>
          <p:nvPr>
            <p:custDataLst>
              <p:tags r:id="rId4"/>
            </p:custDataLst>
          </p:nvPr>
        </p:nvSpPr>
        <p:spPr>
          <a:xfrm>
            <a:off x="888646" y="3142452"/>
            <a:ext cx="547365" cy="49562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12" name="Slide Number Placeholder 1">
            <a:extLst>
              <a:ext uri="{FF2B5EF4-FFF2-40B4-BE49-F238E27FC236}">
                <a16:creationId xmlns:a16="http://schemas.microsoft.com/office/drawing/2014/main" id="{2155E405-0885-9772-BD48-FC835097DD4E}"/>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22</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03B8C0B6-4DCA-5C84-D3B3-970D9B413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8" name="TextBox 7">
            <a:extLst>
              <a:ext uri="{FF2B5EF4-FFF2-40B4-BE49-F238E27FC236}">
                <a16:creationId xmlns:a16="http://schemas.microsoft.com/office/drawing/2014/main" id="{FA895CCC-816D-E582-23A3-D58C57A15F48}"/>
              </a:ext>
            </a:extLst>
          </p:cNvPr>
          <p:cNvSpPr txBox="1"/>
          <p:nvPr/>
        </p:nvSpPr>
        <p:spPr>
          <a:xfrm>
            <a:off x="1553495" y="1327754"/>
            <a:ext cx="8666978" cy="461665"/>
          </a:xfrm>
          <a:prstGeom prst="rect">
            <a:avLst/>
          </a:prstGeom>
          <a:noFill/>
        </p:spPr>
        <p:txBody>
          <a:bodyPr wrap="square">
            <a:spAutoFit/>
          </a:body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OVERVIEW – HPD ACADEMY FACILITIES AND TRAINING</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
        <p:nvSpPr>
          <p:cNvPr id="9" name="Rectangle 1">
            <a:extLst>
              <a:ext uri="{FF2B5EF4-FFF2-40B4-BE49-F238E27FC236}">
                <a16:creationId xmlns:a16="http://schemas.microsoft.com/office/drawing/2014/main" id="{F742B995-3AA6-E876-2B24-9FE13D09120B}"/>
              </a:ext>
            </a:extLst>
          </p:cNvPr>
          <p:cNvSpPr>
            <a:spLocks noChangeArrowheads="1"/>
          </p:cNvSpPr>
          <p:nvPr/>
        </p:nvSpPr>
        <p:spPr bwMode="auto">
          <a:xfrm>
            <a:off x="1382238" y="2249300"/>
            <a:ext cx="9963148"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Current site was established in 1980 at 17000 Aldine Westfield</a:t>
            </a:r>
          </a:p>
          <a:p>
            <a:pPr marR="0" lvl="0" algn="just">
              <a:spcBef>
                <a:spcPts val="0"/>
              </a:spcBef>
              <a:spcAft>
                <a:spcPts val="0"/>
              </a:spcAft>
              <a:buSzPts val="1000"/>
              <a:tabLst>
                <a:tab pos="457200" algn="l"/>
              </a:tabLst>
            </a:pPr>
            <a:endParaRPr lang="en-US" sz="2000" dirty="0">
              <a:solidFill>
                <a:srgbClr val="00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Initially designed as a state-of-the-art facility 70-acre complex w 1M SF of floor space</a:t>
            </a: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800" dirty="0">
              <a:solidFill>
                <a:srgbClr val="00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000"/>
              <a:tabLst>
                <a:tab pos="457200" algn="l"/>
              </a:tabLst>
            </a:pPr>
            <a:r>
              <a:rPr lang="en-US" sz="800" dirty="0">
                <a:solidFill>
                  <a:srgbClr val="000000"/>
                </a:solidFill>
                <a:latin typeface="Times New Roman" panose="02020603050405020304" pitchFamily="18" charset="0"/>
                <a:ea typeface="Times New Roman" panose="02020603050405020304" pitchFamily="18" charset="0"/>
              </a:rPr>
              <a:t>	</a:t>
            </a: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Classrooms, auditorium, driving track, firearms range, tactical village</a:t>
            </a:r>
          </a:p>
          <a:p>
            <a:pPr marL="342900" marR="0" lvl="0" indent="-342900" algn="just">
              <a:spcBef>
                <a:spcPts val="0"/>
              </a:spcBef>
              <a:spcAft>
                <a:spcPts val="0"/>
              </a:spcAft>
              <a:buSzPts val="1000"/>
              <a:buFont typeface="Symbol" panose="05050102010706020507" pitchFamily="18" charset="2"/>
              <a:buChar char=""/>
              <a:tabLst>
                <a:tab pos="457200" algn="l"/>
              </a:tabLst>
            </a:pPr>
            <a:endParaRPr lang="en-US" sz="2000" dirty="0">
              <a:solidFill>
                <a:srgbClr val="000000"/>
              </a:solidFill>
              <a:effectLst/>
              <a:latin typeface="Times New Roman" panose="02020603050405020304" pitchFamily="18" charset="0"/>
              <a:ea typeface="Times New Roman" panose="02020603050405020304" pitchFamily="18" charset="0"/>
            </a:endParaRPr>
          </a:p>
          <a:p>
            <a:pPr lvl="1" algn="just">
              <a:buSzPts val="1000"/>
              <a:tabLst>
                <a:tab pos="457200" algn="l"/>
              </a:tabLst>
            </a:pPr>
            <a:endParaRPr lang="en-US" sz="800" dirty="0">
              <a:solidFill>
                <a:srgbClr val="000000"/>
              </a:solidFill>
              <a:effectLst/>
              <a:latin typeface="Times New Roman" panose="02020603050405020304" pitchFamily="18" charset="0"/>
              <a:ea typeface="Times New Roman" panose="02020603050405020304" pitchFamily="18" charset="0"/>
            </a:endParaRPr>
          </a:p>
          <a:p>
            <a:pPr lvl="1" algn="jus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Replaced the old </a:t>
            </a:r>
            <a:r>
              <a:rPr lang="en-US" sz="2000" dirty="0" err="1">
                <a:solidFill>
                  <a:srgbClr val="000000"/>
                </a:solidFill>
                <a:effectLst/>
                <a:latin typeface="Times New Roman" panose="02020603050405020304" pitchFamily="18" charset="0"/>
                <a:ea typeface="Times New Roman" panose="02020603050405020304" pitchFamily="18" charset="0"/>
              </a:rPr>
              <a:t>Riesner</a:t>
            </a:r>
            <a:r>
              <a:rPr lang="en-US" sz="2000" dirty="0">
                <a:solidFill>
                  <a:srgbClr val="000000"/>
                </a:solidFill>
                <a:effectLst/>
                <a:latin typeface="Times New Roman" panose="02020603050405020304" pitchFamily="18" charset="0"/>
                <a:ea typeface="Times New Roman" panose="02020603050405020304" pitchFamily="18" charset="0"/>
              </a:rPr>
              <a:t> complex</a:t>
            </a:r>
            <a:endParaRPr kumimoji="0" lang="en-US" altLang="en-US"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11" name="PA-圆角矩形 4">
            <a:extLst>
              <a:ext uri="{FF2B5EF4-FFF2-40B4-BE49-F238E27FC236}">
                <a16:creationId xmlns:a16="http://schemas.microsoft.com/office/drawing/2014/main" id="{3690C8CF-1F70-3F11-5EEF-EC780A7B4337}"/>
              </a:ext>
            </a:extLst>
          </p:cNvPr>
          <p:cNvSpPr/>
          <p:nvPr>
            <p:custDataLst>
              <p:tags r:id="rId5"/>
            </p:custDataLst>
          </p:nvPr>
        </p:nvSpPr>
        <p:spPr>
          <a:xfrm>
            <a:off x="888644" y="4608700"/>
            <a:ext cx="547365" cy="495620"/>
          </a:xfrm>
          <a:prstGeom prst="roundRect">
            <a:avLst>
              <a:gd name="adj" fmla="val 16667"/>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14" name="PA-圆角矩形 4">
            <a:extLst>
              <a:ext uri="{FF2B5EF4-FFF2-40B4-BE49-F238E27FC236}">
                <a16:creationId xmlns:a16="http://schemas.microsoft.com/office/drawing/2014/main" id="{14A5BBBD-4070-3F9E-4CEC-A01E48847DE7}"/>
              </a:ext>
            </a:extLst>
          </p:cNvPr>
          <p:cNvSpPr/>
          <p:nvPr>
            <p:custDataLst>
              <p:tags r:id="rId6"/>
            </p:custDataLst>
          </p:nvPr>
        </p:nvSpPr>
        <p:spPr>
          <a:xfrm>
            <a:off x="888644" y="3875576"/>
            <a:ext cx="547365" cy="49562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29881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HPD Academy Overview</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2155E405-0885-9772-BD48-FC835097DD4E}"/>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23</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03B8C0B6-4DCA-5C84-D3B3-970D9B413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9" name="Rectangle 1">
            <a:extLst>
              <a:ext uri="{FF2B5EF4-FFF2-40B4-BE49-F238E27FC236}">
                <a16:creationId xmlns:a16="http://schemas.microsoft.com/office/drawing/2014/main" id="{F742B995-3AA6-E876-2B24-9FE13D09120B}"/>
              </a:ext>
            </a:extLst>
          </p:cNvPr>
          <p:cNvSpPr>
            <a:spLocks noChangeArrowheads="1"/>
          </p:cNvSpPr>
          <p:nvPr/>
        </p:nvSpPr>
        <p:spPr bwMode="auto">
          <a:xfrm>
            <a:off x="1337310" y="3509116"/>
            <a:ext cx="9963148"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a:p>
            <a:pPr marR="0" lvl="0" algn="just">
              <a:spcBef>
                <a:spcPts val="0"/>
              </a:spcBef>
              <a:spcAft>
                <a:spcPts val="0"/>
              </a:spcAft>
              <a:buSzPts val="1000"/>
              <a:tabLst>
                <a:tab pos="457200" algn="l"/>
              </a:tabLst>
            </a:pPr>
            <a:r>
              <a:rPr lang="en-US" sz="2000" dirty="0">
                <a:solidFill>
                  <a:srgbClr val="000000"/>
                </a:solidFill>
                <a:effectLst/>
                <a:latin typeface="Times New Roman" panose="02020603050405020304" pitchFamily="18" charset="0"/>
                <a:ea typeface="Times New Roman" panose="02020603050405020304" pitchFamily="18" charset="0"/>
              </a:rPr>
              <a:t>	</a:t>
            </a:r>
          </a:p>
          <a:p>
            <a:pPr marR="0" lvl="0" algn="just">
              <a:spcBef>
                <a:spcPts val="0"/>
              </a:spcBef>
              <a:spcAft>
                <a:spcPts val="0"/>
              </a:spcAft>
              <a:buSzPts val="1000"/>
              <a:tabLst>
                <a:tab pos="457200" algn="l"/>
              </a:tabLst>
            </a:pPr>
            <a:r>
              <a:rPr lang="en-US" sz="2000" dirty="0">
                <a:solidFill>
                  <a:srgbClr val="000000"/>
                </a:solidFill>
                <a:latin typeface="Times New Roman" panose="02020603050405020304" pitchFamily="18" charset="0"/>
                <a:ea typeface="Times New Roman" panose="02020603050405020304" pitchFamily="18" charset="0"/>
              </a:rPr>
              <a:t>	</a:t>
            </a:r>
            <a:endParaRPr kumimoji="0" lang="en-US" altLang="en-US" sz="2000"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spcAft>
                <a:spcPct val="0"/>
              </a:spcAft>
              <a:buClrTx/>
              <a:buSzTx/>
              <a:tabLst/>
            </a:pPr>
            <a:endParaRPr kumimoji="0" lang="en-US" altLang="en-US" b="0" i="0" u="none" strike="noStrike" cap="none" normalizeH="0" baseline="0" dirty="0">
              <a:ln>
                <a:noFill/>
              </a:ln>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EF9DB98-A33B-E0FB-E9EA-E3A01C0EA96E}"/>
              </a:ext>
            </a:extLst>
          </p:cNvPr>
          <p:cNvSpPr txBox="1"/>
          <p:nvPr/>
        </p:nvSpPr>
        <p:spPr>
          <a:xfrm>
            <a:off x="778477" y="1252463"/>
            <a:ext cx="10488238" cy="400110"/>
          </a:xfrm>
          <a:prstGeom prst="rect">
            <a:avLst/>
          </a:prstGeom>
          <a:noFill/>
        </p:spPr>
        <p:txBody>
          <a:bodyPr wrap="square">
            <a:spAutoFit/>
          </a:bodyPr>
          <a:lstStyle/>
          <a:p>
            <a:pPr marL="0" marR="0">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Four major buildings centered around a courtyard &amp; amphitheater and specialized Training Areas</a:t>
            </a:r>
          </a:p>
        </p:txBody>
      </p:sp>
      <p:sp>
        <p:nvSpPr>
          <p:cNvPr id="13" name="TextBox 12">
            <a:extLst>
              <a:ext uri="{FF2B5EF4-FFF2-40B4-BE49-F238E27FC236}">
                <a16:creationId xmlns:a16="http://schemas.microsoft.com/office/drawing/2014/main" id="{0A9F5B4C-D0BC-6D42-4C39-0004A130B297}"/>
              </a:ext>
            </a:extLst>
          </p:cNvPr>
          <p:cNvSpPr txBox="1"/>
          <p:nvPr/>
        </p:nvSpPr>
        <p:spPr>
          <a:xfrm>
            <a:off x="461702" y="2346393"/>
            <a:ext cx="6109334" cy="4247317"/>
          </a:xfrm>
          <a:prstGeom prst="rect">
            <a:avLst/>
          </a:prstGeom>
          <a:noFill/>
        </p:spPr>
        <p:txBody>
          <a:bodyPr wrap="square">
            <a:spAutoFit/>
          </a:bodyPr>
          <a:lstStyle/>
          <a:p>
            <a:pPr marL="91440" marR="0" lvl="1" algn="just">
              <a:spcBef>
                <a:spcPts val="0"/>
              </a:spcBef>
              <a:spcAft>
                <a:spcPts val="0"/>
              </a:spcAft>
              <a:buSzPts val="1000"/>
              <a:tabLst>
                <a:tab pos="914400" algn="l"/>
              </a:tabLst>
            </a:pPr>
            <a:endPar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77190" marR="0" lvl="1" indent="-285750">
              <a:spcBef>
                <a:spcPts val="0"/>
              </a:spcBef>
              <a:spcAft>
                <a:spcPts val="0"/>
              </a:spcAft>
              <a:buSzPts val="1000"/>
              <a:buFont typeface="Wingdings" panose="05000000000000000000" pitchFamily="2" charset="2"/>
              <a:buChar char="Ø"/>
              <a:tabLst>
                <a:tab pos="914400" algn="l"/>
              </a:tabLst>
            </a:pP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Building</a:t>
            </a:r>
            <a:endPar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2" indent="-285750">
              <a:spcBef>
                <a:spcPts val="0"/>
              </a:spcBef>
              <a:spcAft>
                <a:spcPts val="0"/>
              </a:spcAft>
              <a:buSzPts val="1000"/>
              <a:buFont typeface="Wingdings" panose="05000000000000000000" pitchFamily="2" charset="2"/>
              <a:buChar char="q"/>
              <a:tabLst>
                <a:tab pos="1371600" algn="l"/>
              </a:tabLst>
            </a:pPr>
            <a:r>
              <a:rPr lang="en-US" dirty="0">
                <a:solidFill>
                  <a:srgbClr val="000000"/>
                </a:solidFill>
                <a:effectLst/>
                <a:latin typeface="Times New Roman" panose="02020603050405020304" pitchFamily="18" charset="0"/>
                <a:ea typeface="Times New Roman" panose="02020603050405020304" pitchFamily="18" charset="0"/>
              </a:rPr>
              <a:t>7 theater-style classrooms</a:t>
            </a:r>
          </a:p>
          <a:p>
            <a:pPr marR="0" lvl="2" indent="-285750">
              <a:spcBef>
                <a:spcPts val="0"/>
              </a:spcBef>
              <a:spcAft>
                <a:spcPts val="0"/>
              </a:spcAft>
              <a:buSzPts val="1000"/>
              <a:buFont typeface="Wingdings" panose="05000000000000000000" pitchFamily="2" charset="2"/>
              <a:buChar char="q"/>
              <a:tabLst>
                <a:tab pos="1371600" algn="l"/>
              </a:tabLst>
            </a:pPr>
            <a:r>
              <a:rPr lang="en-US" dirty="0">
                <a:solidFill>
                  <a:srgbClr val="000000"/>
                </a:solidFill>
                <a:effectLst/>
                <a:latin typeface="Times New Roman" panose="02020603050405020304" pitchFamily="18" charset="0"/>
                <a:ea typeface="Times New Roman" panose="02020603050405020304" pitchFamily="18" charset="0"/>
              </a:rPr>
              <a:t>3 multi-purpose computer rooms</a:t>
            </a:r>
          </a:p>
          <a:p>
            <a:pPr marR="0" lvl="2" indent="-285750">
              <a:spcBef>
                <a:spcPts val="0"/>
              </a:spcBef>
              <a:spcAft>
                <a:spcPts val="0"/>
              </a:spcAft>
              <a:buSzPts val="1000"/>
              <a:buFont typeface="Wingdings" panose="05000000000000000000" pitchFamily="2" charset="2"/>
              <a:buChar char="q"/>
              <a:tabLst>
                <a:tab pos="1371600" algn="l"/>
              </a:tabLst>
            </a:pPr>
            <a:r>
              <a:rPr lang="en-US" dirty="0">
                <a:solidFill>
                  <a:srgbClr val="000000"/>
                </a:solidFill>
                <a:effectLst/>
                <a:latin typeface="Times New Roman" panose="02020603050405020304" pitchFamily="18" charset="0"/>
                <a:ea typeface="Times New Roman" panose="02020603050405020304" pitchFamily="18" charset="0"/>
              </a:rPr>
              <a:t>Auditorium (150 seats) &amp; overall capacity of 650+</a:t>
            </a:r>
          </a:p>
          <a:p>
            <a:pPr marL="0" marR="0" lvl="1">
              <a:spcBef>
                <a:spcPts val="0"/>
              </a:spcBef>
              <a:spcAft>
                <a:spcPts val="0"/>
              </a:spcAft>
              <a:buSzPts val="1000"/>
              <a:tabLst>
                <a:tab pos="914400" algn="l"/>
              </a:tabLst>
            </a:pPr>
            <a:endPar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1" indent="-285750">
              <a:spcBef>
                <a:spcPts val="0"/>
              </a:spcBef>
              <a:spcAft>
                <a:spcPts val="0"/>
              </a:spcAft>
              <a:buSzPts val="1000"/>
              <a:buFont typeface="Wingdings" panose="05000000000000000000" pitchFamily="2" charset="2"/>
              <a:buChar char="Ø"/>
              <a:tabLst>
                <a:tab pos="914400" algn="l"/>
              </a:tabLst>
            </a:pP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Physical Training Building</a:t>
            </a:r>
          </a:p>
          <a:p>
            <a:pPr marL="742950" lvl="2" indent="-285750">
              <a:buSzPts val="1000"/>
              <a:buFont typeface="Wingdings" panose="05000000000000000000" pitchFamily="2" charset="2"/>
              <a:buChar char="q"/>
              <a:tabLst>
                <a:tab pos="914400" algn="l"/>
              </a:tabLst>
            </a:pPr>
            <a:r>
              <a:rPr lang="en-US" dirty="0">
                <a:solidFill>
                  <a:srgbClr val="000000"/>
                </a:solidFill>
                <a:latin typeface="Times New Roman" panose="02020603050405020304" pitchFamily="18" charset="0"/>
                <a:ea typeface="Times New Roman" panose="02020603050405020304" pitchFamily="18" charset="0"/>
              </a:rPr>
              <a:t>Full athletic court, weight room, physical therapy, lockers/showers</a:t>
            </a:r>
          </a:p>
          <a:p>
            <a:pPr marL="285750" marR="0" lvl="1" indent="-285750">
              <a:spcBef>
                <a:spcPts val="0"/>
              </a:spcBef>
              <a:spcAft>
                <a:spcPts val="0"/>
              </a:spcAft>
              <a:buSzPts val="1000"/>
              <a:buFont typeface="Wingdings" panose="05000000000000000000" pitchFamily="2" charset="2"/>
              <a:buChar char="Ø"/>
              <a:tabLst>
                <a:tab pos="914400" algn="l"/>
              </a:tabLst>
            </a:pPr>
            <a:endPar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1" indent="-285750">
              <a:buSzPts val="1000"/>
              <a:buFont typeface="Wingdings" panose="05000000000000000000" pitchFamily="2" charset="2"/>
              <a:buChar char="Ø"/>
              <a:tabLst>
                <a:tab pos="914400" algn="l"/>
              </a:tabLst>
            </a:pPr>
            <a:r>
              <a:rPr lang="en-US" b="1" dirty="0">
                <a:solidFill>
                  <a:srgbClr val="000000"/>
                </a:solidFill>
                <a:latin typeface="Times New Roman" panose="02020603050405020304" pitchFamily="18" charset="0"/>
                <a:ea typeface="Times New Roman" panose="02020603050405020304" pitchFamily="18" charset="0"/>
              </a:rPr>
              <a:t>Technological Center</a:t>
            </a:r>
          </a:p>
          <a:p>
            <a:pPr marL="0" lvl="1">
              <a:buSzPts val="1000"/>
              <a:tabLst>
                <a:tab pos="914400" algn="l"/>
              </a:tabLst>
            </a:pPr>
            <a:endParaRPr lang="en-US" b="1" dirty="0">
              <a:solidFill>
                <a:srgbClr val="000000"/>
              </a:solidFill>
              <a:latin typeface="Times New Roman" panose="02020603050405020304" pitchFamily="18" charset="0"/>
              <a:ea typeface="Times New Roman" panose="02020603050405020304" pitchFamily="18" charset="0"/>
            </a:endParaRPr>
          </a:p>
          <a:p>
            <a:pPr marL="285750" lvl="1" indent="-285750">
              <a:buSzPts val="1000"/>
              <a:buFont typeface="Wingdings" panose="05000000000000000000" pitchFamily="2" charset="2"/>
              <a:buChar char="Ø"/>
              <a:tabLst>
                <a:tab pos="914400" algn="l"/>
              </a:tabLs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Administration Building</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lvl="1" indent="-285750" algn="just">
              <a:buSzPts val="1000"/>
              <a:buFont typeface="Wingdings" panose="05000000000000000000" pitchFamily="2" charset="2"/>
              <a:buChar char="Ø"/>
              <a:tabLst>
                <a:tab pos="914400" algn="l"/>
              </a:tabLst>
            </a:pPr>
            <a:endParaRPr lang="en-US" b="1" dirty="0">
              <a:solidFill>
                <a:srgbClr val="000000"/>
              </a:solidFill>
              <a:latin typeface="Times New Roman" panose="02020603050405020304" pitchFamily="18" charset="0"/>
              <a:ea typeface="Times New Roman" panose="02020603050405020304" pitchFamily="18" charset="0"/>
            </a:endParaRPr>
          </a:p>
          <a:p>
            <a:pPr marL="285750" lvl="1" indent="-285750" algn="just">
              <a:buSzPts val="1000"/>
              <a:buFont typeface="Wingdings" panose="05000000000000000000" pitchFamily="2" charset="2"/>
              <a:buChar char="Ø"/>
              <a:tabLst>
                <a:tab pos="914400" algn="l"/>
              </a:tabLst>
            </a:pPr>
            <a:endParaRPr lang="en-US" b="1" dirty="0">
              <a:solidFill>
                <a:srgbClr val="000000"/>
              </a:solidFill>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9CE6DA17-11E6-AD55-E914-F088BDB22C3B}"/>
              </a:ext>
            </a:extLst>
          </p:cNvPr>
          <p:cNvSpPr txBox="1"/>
          <p:nvPr/>
        </p:nvSpPr>
        <p:spPr>
          <a:xfrm>
            <a:off x="912494" y="2052648"/>
            <a:ext cx="10812780" cy="369332"/>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Four (4) Facilities</a:t>
            </a:r>
            <a:r>
              <a:rPr lang="en-US" b="1"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Specialized Training Areas</a:t>
            </a:r>
          </a:p>
        </p:txBody>
      </p:sp>
      <p:sp>
        <p:nvSpPr>
          <p:cNvPr id="16" name="TextBox 15">
            <a:extLst>
              <a:ext uri="{FF2B5EF4-FFF2-40B4-BE49-F238E27FC236}">
                <a16:creationId xmlns:a16="http://schemas.microsoft.com/office/drawing/2014/main" id="{8BADDF2E-F0AF-1A7D-ED9E-3F7E3DDFADB9}"/>
              </a:ext>
            </a:extLst>
          </p:cNvPr>
          <p:cNvSpPr txBox="1"/>
          <p:nvPr/>
        </p:nvSpPr>
        <p:spPr>
          <a:xfrm>
            <a:off x="6955154" y="2647341"/>
            <a:ext cx="4560571" cy="4247317"/>
          </a:xfrm>
          <a:prstGeom prst="rect">
            <a:avLst/>
          </a:prstGeom>
          <a:noFill/>
        </p:spPr>
        <p:txBody>
          <a:bodyPr wrap="square" rtlCol="0">
            <a:spAutoFit/>
          </a:bodyPr>
          <a:lstStyle/>
          <a:p>
            <a:pPr marL="342900" marR="0" lvl="0" indent="-342900">
              <a:spcBef>
                <a:spcPts val="0"/>
              </a:spcBef>
              <a:spcAft>
                <a:spcPts val="0"/>
              </a:spcAft>
              <a:buSzPts val="1000"/>
              <a:buFont typeface="Wingdings" panose="05000000000000000000" pitchFamily="2" charset="2"/>
              <a:buChar char="Ø"/>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rPr>
              <a:t>Firearms Building</a:t>
            </a:r>
            <a:r>
              <a:rPr lang="en-US" sz="1800" dirty="0">
                <a:solidFill>
                  <a:srgbClr val="000000"/>
                </a:solidFill>
                <a:effectLst/>
                <a:latin typeface="Times New Roman" panose="02020603050405020304" pitchFamily="18" charset="0"/>
                <a:ea typeface="Times New Roman" panose="02020603050405020304" pitchFamily="18" charset="0"/>
              </a:rPr>
              <a:t>: Indoor 24-lane range with computerized target systems.</a:t>
            </a:r>
          </a:p>
          <a:p>
            <a:pPr marL="342900" marR="0" lvl="0" indent="-342900">
              <a:spcBef>
                <a:spcPts val="0"/>
              </a:spcBef>
              <a:spcAft>
                <a:spcPts val="0"/>
              </a:spcAft>
              <a:buSzPts val="1000"/>
              <a:buFont typeface="Wingdings" panose="05000000000000000000" pitchFamily="2" charset="2"/>
              <a:buChar char="Ø"/>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Wingdings" panose="05000000000000000000" pitchFamily="2" charset="2"/>
              <a:buChar char="Ø"/>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rPr>
              <a:t>Drivers Training</a:t>
            </a:r>
            <a:r>
              <a:rPr lang="en-US" sz="1800" dirty="0">
                <a:solidFill>
                  <a:srgbClr val="000000"/>
                </a:solidFill>
                <a:effectLst/>
                <a:latin typeface="Times New Roman" panose="02020603050405020304" pitchFamily="18" charset="0"/>
                <a:ea typeface="Times New Roman" panose="02020603050405020304" pitchFamily="18" charset="0"/>
              </a:rPr>
              <a:t>: Two tracks for precision and high-speed vehicle handling.</a:t>
            </a:r>
          </a:p>
          <a:p>
            <a:pPr marL="342900" marR="0" lvl="0" indent="-342900">
              <a:spcBef>
                <a:spcPts val="0"/>
              </a:spcBef>
              <a:spcAft>
                <a:spcPts val="0"/>
              </a:spcAft>
              <a:buSzPts val="1000"/>
              <a:buFont typeface="Wingdings" panose="05000000000000000000" pitchFamily="2" charset="2"/>
              <a:buChar char="Ø"/>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Wingdings" panose="05000000000000000000" pitchFamily="2" charset="2"/>
              <a:buChar char="Ø"/>
              <a:tabLst>
                <a:tab pos="457200" algn="l"/>
              </a:tabLst>
            </a:pPr>
            <a:r>
              <a:rPr lang="en-US" sz="1800" b="1" dirty="0">
                <a:solidFill>
                  <a:srgbClr val="000000"/>
                </a:solidFill>
                <a:effectLst/>
                <a:latin typeface="Times New Roman" panose="02020603050405020304" pitchFamily="18" charset="0"/>
                <a:ea typeface="Times New Roman" panose="02020603050405020304" pitchFamily="18" charset="0"/>
              </a:rPr>
              <a:t>Continuing Education Unit</a:t>
            </a:r>
            <a:r>
              <a:rPr lang="en-US" sz="1800" dirty="0">
                <a:solidFill>
                  <a:srgbClr val="000000"/>
                </a:solidFill>
                <a:effectLst/>
                <a:latin typeface="Times New Roman" panose="02020603050405020304" pitchFamily="18" charset="0"/>
                <a:ea typeface="Times New Roman" panose="02020603050405020304" pitchFamily="18" charset="0"/>
              </a:rPr>
              <a:t>: Oversees in-service officer training &amp; curriculum development.</a:t>
            </a:r>
          </a:p>
          <a:p>
            <a:pPr marR="0" lvl="0">
              <a:spcBef>
                <a:spcPts val="0"/>
              </a:spcBef>
              <a:spcAft>
                <a:spcPts val="0"/>
              </a:spcAft>
              <a:buSzPts val="1000"/>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indent="-342900">
              <a:buSzPts val="1000"/>
              <a:buFont typeface="Wingdings" panose="05000000000000000000" pitchFamily="2" charset="2"/>
              <a:buChar char="Ø"/>
              <a:tabLst>
                <a:tab pos="457200" algn="l"/>
              </a:tabLst>
            </a:pPr>
            <a:r>
              <a:rPr lang="en-US" b="1" dirty="0">
                <a:solidFill>
                  <a:srgbClr val="000000"/>
                </a:solidFill>
                <a:latin typeface="Times New Roman" panose="02020603050405020304" pitchFamily="18" charset="0"/>
                <a:ea typeface="Times New Roman" panose="02020603050405020304" pitchFamily="18" charset="0"/>
              </a:rPr>
              <a:t>Certification:  </a:t>
            </a:r>
            <a:r>
              <a:rPr lang="en-US" dirty="0">
                <a:solidFill>
                  <a:srgbClr val="000000"/>
                </a:solidFill>
                <a:latin typeface="Times New Roman" panose="02020603050405020304" pitchFamily="18" charset="0"/>
                <a:ea typeface="Times New Roman" panose="02020603050405020304" pitchFamily="18" charset="0"/>
              </a:rPr>
              <a:t>Certified by the Texas Commission on Law Enforcement (TCOLE).</a:t>
            </a:r>
            <a:endParaRPr lang="en-US" sz="1800" dirty="0">
              <a:solidFill>
                <a:srgbClr val="000000"/>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000"/>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457200" algn="l"/>
              </a:tabLst>
            </a:pPr>
            <a:endParaRPr lang="en-US" sz="18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0214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A-直接连接符 84">
            <a:extLst>
              <a:ext uri="{FF2B5EF4-FFF2-40B4-BE49-F238E27FC236}">
                <a16:creationId xmlns:a16="http://schemas.microsoft.com/office/drawing/2014/main" id="{84554728-CB5F-5CF4-BD11-256A77E4BB9B}"/>
              </a:ext>
            </a:extLst>
          </p:cNvPr>
          <p:cNvCxnSpPr>
            <a:cxnSpLocks/>
          </p:cNvCxnSpPr>
          <p:nvPr>
            <p:custDataLst>
              <p:tags r:id="rId1"/>
            </p:custDataLst>
          </p:nvPr>
        </p:nvCxnSpPr>
        <p:spPr>
          <a:xfrm>
            <a:off x="494824" y="1080381"/>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Video 5" title="Question mark speech bubbles">
            <a:hlinkClick r:id="" action="ppaction://media"/>
            <a:extLst>
              <a:ext uri="{FF2B5EF4-FFF2-40B4-BE49-F238E27FC236}">
                <a16:creationId xmlns:a16="http://schemas.microsoft.com/office/drawing/2014/main" id="{476217CC-BA67-E96A-A0C8-B2DE31FC0B1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541721" y="1236840"/>
            <a:ext cx="8683256" cy="4884332"/>
          </a:xfrm>
          <a:prstGeom prst="rect">
            <a:avLst/>
          </a:prstGeom>
        </p:spPr>
      </p:pic>
      <p:sp>
        <p:nvSpPr>
          <p:cNvPr id="6" name="Slide Number Placeholder 1">
            <a:extLst>
              <a:ext uri="{FF2B5EF4-FFF2-40B4-BE49-F238E27FC236}">
                <a16:creationId xmlns:a16="http://schemas.microsoft.com/office/drawing/2014/main" id="{B806E116-E7E6-AF68-5604-2A14DC35E510}"/>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24</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3FF0B7DF-A3CF-2CFA-3ABD-7D5B9C18B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PA-文本框 48">
            <a:extLst>
              <a:ext uri="{FF2B5EF4-FFF2-40B4-BE49-F238E27FC236}">
                <a16:creationId xmlns:a16="http://schemas.microsoft.com/office/drawing/2014/main" id="{7FF6906E-CA71-EF1A-E1DF-63086177FFF1}"/>
              </a:ext>
            </a:extLst>
          </p:cNvPr>
          <p:cNvSpPr txBox="1">
            <a:spLocks noChangeArrowheads="1"/>
          </p:cNvSpPr>
          <p:nvPr>
            <p:custDataLst>
              <p:tags r:id="rId4"/>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Questions</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665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A-直接连接符 84">
            <a:extLst>
              <a:ext uri="{FF2B5EF4-FFF2-40B4-BE49-F238E27FC236}">
                <a16:creationId xmlns:a16="http://schemas.microsoft.com/office/drawing/2014/main" id="{84554728-CB5F-5CF4-BD11-256A77E4BB9B}"/>
              </a:ext>
            </a:extLst>
          </p:cNvPr>
          <p:cNvCxnSpPr>
            <a:cxnSpLocks/>
          </p:cNvCxnSpPr>
          <p:nvPr>
            <p:custDataLst>
              <p:tags r:id="rId1"/>
            </p:custDataLst>
          </p:nvPr>
        </p:nvCxnSpPr>
        <p:spPr>
          <a:xfrm>
            <a:off x="494824" y="1080381"/>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B806E116-E7E6-AF68-5604-2A14DC35E510}"/>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25</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3FF0B7DF-A3CF-2CFA-3ABD-7D5B9C18B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PA-文本框 48">
            <a:extLst>
              <a:ext uri="{FF2B5EF4-FFF2-40B4-BE49-F238E27FC236}">
                <a16:creationId xmlns:a16="http://schemas.microsoft.com/office/drawing/2014/main" id="{7FF6906E-CA71-EF1A-E1DF-63086177FFF1}"/>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HPD Purpose and Mission</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pic>
        <p:nvPicPr>
          <p:cNvPr id="8" name="Picture 7">
            <a:extLst>
              <a:ext uri="{FF2B5EF4-FFF2-40B4-BE49-F238E27FC236}">
                <a16:creationId xmlns:a16="http://schemas.microsoft.com/office/drawing/2014/main" id="{902497D7-E41A-7A52-FC48-8EC29B5148F4}"/>
              </a:ext>
            </a:extLst>
          </p:cNvPr>
          <p:cNvPicPr>
            <a:picLocks noChangeAspect="1"/>
          </p:cNvPicPr>
          <p:nvPr/>
        </p:nvPicPr>
        <p:blipFill>
          <a:blip r:embed="rId6"/>
          <a:stretch>
            <a:fillRect/>
          </a:stretch>
        </p:blipFill>
        <p:spPr>
          <a:xfrm>
            <a:off x="1975862" y="1232630"/>
            <a:ext cx="8240275" cy="5182323"/>
          </a:xfrm>
          <a:prstGeom prst="rect">
            <a:avLst/>
          </a:prstGeom>
        </p:spPr>
      </p:pic>
    </p:spTree>
    <p:extLst>
      <p:ext uri="{BB962C8B-B14F-4D97-AF65-F5344CB8AC3E}">
        <p14:creationId xmlns:p14="http://schemas.microsoft.com/office/powerpoint/2010/main" val="30572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Summary </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
        <p:nvSpPr>
          <p:cNvPr id="41" name="TextBox 40">
            <a:extLst>
              <a:ext uri="{FF2B5EF4-FFF2-40B4-BE49-F238E27FC236}">
                <a16:creationId xmlns:a16="http://schemas.microsoft.com/office/drawing/2014/main" id="{B029585D-C845-2F27-5DC6-3DAABDA77086}"/>
              </a:ext>
            </a:extLst>
          </p:cNvPr>
          <p:cNvSpPr txBox="1"/>
          <p:nvPr/>
        </p:nvSpPr>
        <p:spPr>
          <a:xfrm>
            <a:off x="461703" y="1538952"/>
            <a:ext cx="10371945" cy="2308324"/>
          </a:xfrm>
          <a:prstGeom prst="rect">
            <a:avLst/>
          </a:prstGeom>
          <a:noFill/>
        </p:spPr>
        <p:txBody>
          <a:bodyPr wrap="square">
            <a:spAutoFit/>
          </a:bodyPr>
          <a:lstStyle/>
          <a:p>
            <a:r>
              <a:rPr lang="en-US" sz="2400" dirty="0">
                <a:solidFill>
                  <a:schemeClr val="accent1">
                    <a:lumMod val="50000"/>
                  </a:schemeClr>
                </a:solidFill>
                <a:latin typeface="Times New Roman" panose="02020603050405020304" pitchFamily="18" charset="0"/>
                <a:cs typeface="Times New Roman" panose="02020603050405020304" pitchFamily="18" charset="0"/>
              </a:rPr>
              <a:t>HPD cadets are among the lowest paid in the state and nation.  To improve recruitment and retention for new officers, a salary increase and hiring incentive for incoming cadets was referred to the Public Safety Committee for consideration. Strategic and sustainable long-term measures are necessary to ensure HPD remains competitive and can attract and retain a sufficient number of qualified officers to meet the needs of Houston’s growing population</a:t>
            </a:r>
            <a:r>
              <a:rPr lang="en-US" sz="2000" dirty="0"/>
              <a:t>.</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endParaRPr lang="en-US" sz="2000" dirty="0"/>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PA-圆角矩形 4">
            <a:extLst>
              <a:ext uri="{FF2B5EF4-FFF2-40B4-BE49-F238E27FC236}">
                <a16:creationId xmlns:a16="http://schemas.microsoft.com/office/drawing/2014/main" id="{95FA729D-498C-EAE7-B303-6DB5A914011F}"/>
              </a:ext>
            </a:extLst>
          </p:cNvPr>
          <p:cNvSpPr/>
          <p:nvPr>
            <p:custDataLst>
              <p:tags r:id="rId3"/>
            </p:custDataLst>
          </p:nvPr>
        </p:nvSpPr>
        <p:spPr>
          <a:xfrm>
            <a:off x="530367" y="4106798"/>
            <a:ext cx="547365" cy="49562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6" name="PA-圆角矩形 4">
            <a:extLst>
              <a:ext uri="{FF2B5EF4-FFF2-40B4-BE49-F238E27FC236}">
                <a16:creationId xmlns:a16="http://schemas.microsoft.com/office/drawing/2014/main" id="{DA0A31F7-BBA8-AC0A-E7FC-1597CBB65C34}"/>
              </a:ext>
            </a:extLst>
          </p:cNvPr>
          <p:cNvSpPr/>
          <p:nvPr>
            <p:custDataLst>
              <p:tags r:id="rId4"/>
            </p:custDataLst>
          </p:nvPr>
        </p:nvSpPr>
        <p:spPr>
          <a:xfrm>
            <a:off x="530367" y="4823428"/>
            <a:ext cx="547365" cy="49562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20000"/>
              </a:lnSpc>
            </a:pPr>
            <a:endParaRPr lang="en-GB" sz="2400" dirty="0">
              <a:solidFill>
                <a:schemeClr val="tx1">
                  <a:lumMod val="75000"/>
                  <a:lumOff val="25000"/>
                </a:schemeClr>
              </a:solidFill>
              <a:cs typeface="+mn-ea"/>
              <a:sym typeface="+mn-lt"/>
            </a:endParaRPr>
          </a:p>
        </p:txBody>
      </p:sp>
      <p:sp>
        <p:nvSpPr>
          <p:cNvPr id="7" name="TextBox 6">
            <a:extLst>
              <a:ext uri="{FF2B5EF4-FFF2-40B4-BE49-F238E27FC236}">
                <a16:creationId xmlns:a16="http://schemas.microsoft.com/office/drawing/2014/main" id="{D6CB714F-BE78-D7A3-611E-3DAC09AE8EA8}"/>
              </a:ext>
            </a:extLst>
          </p:cNvPr>
          <p:cNvSpPr txBox="1"/>
          <p:nvPr/>
        </p:nvSpPr>
        <p:spPr>
          <a:xfrm>
            <a:off x="1524246" y="4886572"/>
            <a:ext cx="785368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ARPA $10K incentive has tremendously aided in attracting and retaining cadets</a:t>
            </a:r>
          </a:p>
        </p:txBody>
      </p:sp>
      <p:sp>
        <p:nvSpPr>
          <p:cNvPr id="10" name="TextBox 9">
            <a:extLst>
              <a:ext uri="{FF2B5EF4-FFF2-40B4-BE49-F238E27FC236}">
                <a16:creationId xmlns:a16="http://schemas.microsoft.com/office/drawing/2014/main" id="{E507654F-7D8F-7926-286B-BA604DBBCDB3}"/>
              </a:ext>
            </a:extLst>
          </p:cNvPr>
          <p:cNvSpPr txBox="1"/>
          <p:nvPr/>
        </p:nvSpPr>
        <p:spPr>
          <a:xfrm>
            <a:off x="1524246" y="4169942"/>
            <a:ext cx="767053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ARPA funding for hiring incentive ends June 2024 for new cadet classes</a:t>
            </a:r>
          </a:p>
        </p:txBody>
      </p:sp>
      <p:sp>
        <p:nvSpPr>
          <p:cNvPr id="12" name="Slide Number Placeholder 1">
            <a:extLst>
              <a:ext uri="{FF2B5EF4-FFF2-40B4-BE49-F238E27FC236}">
                <a16:creationId xmlns:a16="http://schemas.microsoft.com/office/drawing/2014/main" id="{2155E405-0885-9772-BD48-FC835097DD4E}"/>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3</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03B8C0B6-4DCA-5C84-D3B3-970D9B4136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Tree>
    <p:extLst>
      <p:ext uri="{BB962C8B-B14F-4D97-AF65-F5344CB8AC3E}">
        <p14:creationId xmlns:p14="http://schemas.microsoft.com/office/powerpoint/2010/main" val="104509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89A54A85-C3A7-D73C-2477-CB0C78FFAF7A}"/>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4</a:t>
            </a:fld>
            <a:endParaRPr lang="en-US" sz="900" dirty="0"/>
          </a:p>
        </p:txBody>
      </p:sp>
      <p:cxnSp>
        <p:nvCxnSpPr>
          <p:cNvPr id="3" name="PA-直接连接符 84">
            <a:extLst>
              <a:ext uri="{FF2B5EF4-FFF2-40B4-BE49-F238E27FC236}">
                <a16:creationId xmlns:a16="http://schemas.microsoft.com/office/drawing/2014/main" id="{9E9CDF97-AECB-8DB0-0E68-61641988D715}"/>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of a police department&#10;&#10;Description automatically generated">
            <a:extLst>
              <a:ext uri="{FF2B5EF4-FFF2-40B4-BE49-F238E27FC236}">
                <a16:creationId xmlns:a16="http://schemas.microsoft.com/office/drawing/2014/main" id="{C9BE80E1-E4DF-BA05-3027-43488226A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graphicFrame>
        <p:nvGraphicFramePr>
          <p:cNvPr id="5" name="Diagram 4">
            <a:extLst>
              <a:ext uri="{FF2B5EF4-FFF2-40B4-BE49-F238E27FC236}">
                <a16:creationId xmlns:a16="http://schemas.microsoft.com/office/drawing/2014/main" id="{0102C5E7-5DD0-8F2F-2CD1-A984E459AECA}"/>
              </a:ext>
            </a:extLst>
          </p:cNvPr>
          <p:cNvGraphicFramePr/>
          <p:nvPr>
            <p:extLst>
              <p:ext uri="{D42A27DB-BD31-4B8C-83A1-F6EECF244321}">
                <p14:modId xmlns:p14="http://schemas.microsoft.com/office/powerpoint/2010/main" val="2076750313"/>
              </p:ext>
            </p:extLst>
          </p:nvPr>
        </p:nvGraphicFramePr>
        <p:xfrm>
          <a:off x="647346" y="1598143"/>
          <a:ext cx="5849956" cy="45243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a:extLst>
              <a:ext uri="{FF2B5EF4-FFF2-40B4-BE49-F238E27FC236}">
                <a16:creationId xmlns:a16="http://schemas.microsoft.com/office/drawing/2014/main" id="{F94EF8CD-5866-4FE1-6CF1-CBE058F28CFF}"/>
              </a:ext>
            </a:extLst>
          </p:cNvPr>
          <p:cNvPicPr>
            <a:picLocks noChangeAspect="1"/>
          </p:cNvPicPr>
          <p:nvPr/>
        </p:nvPicPr>
        <p:blipFill>
          <a:blip r:embed="rId11" cstate="print">
            <a:extLst>
              <a:ext uri="{28A0092B-C50C-407E-A947-70E740481C1C}">
                <a14:useLocalDpi xmlns:a14="http://schemas.microsoft.com/office/drawing/2010/main" val="0"/>
              </a:ext>
            </a:extLst>
          </a:blip>
          <a:srcRect t="24" b="24"/>
          <a:stretch/>
        </p:blipFill>
        <p:spPr>
          <a:xfrm>
            <a:off x="7033944" y="2276471"/>
            <a:ext cx="4428205" cy="2952136"/>
          </a:xfrm>
          <a:prstGeom prst="roundRect">
            <a:avLst>
              <a:gd name="adj" fmla="val 11111"/>
            </a:avLst>
          </a:prstGeom>
          <a:ln w="190500" cap="rnd">
            <a:solidFill>
              <a:srgbClr val="00206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PA-文本框 48">
            <a:extLst>
              <a:ext uri="{FF2B5EF4-FFF2-40B4-BE49-F238E27FC236}">
                <a16:creationId xmlns:a16="http://schemas.microsoft.com/office/drawing/2014/main" id="{32D672AA-43EC-3844-3F3D-E14C1C6B1C1B}"/>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HPD Economic Relief Funding (Cadet Retention – ARPA)</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194858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72113ACE-151D-B27D-F6B4-DBCAE8CBC80B}"/>
              </a:ext>
            </a:extLst>
          </p:cNvPr>
          <p:cNvGraphicFramePr/>
          <p:nvPr/>
        </p:nvGraphicFramePr>
        <p:xfrm>
          <a:off x="553988" y="1405542"/>
          <a:ext cx="3665587" cy="673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a:extLst>
              <a:ext uri="{FF2B5EF4-FFF2-40B4-BE49-F238E27FC236}">
                <a16:creationId xmlns:a16="http://schemas.microsoft.com/office/drawing/2014/main" id="{377BAFB2-4CA8-18A0-77B9-6A89B087FD8D}"/>
              </a:ext>
            </a:extLst>
          </p:cNvPr>
          <p:cNvPicPr>
            <a:picLocks noChangeAspect="1"/>
          </p:cNvPicPr>
          <p:nvPr/>
        </p:nvPicPr>
        <p:blipFill rotWithShape="1">
          <a:blip r:embed="rId10"/>
          <a:srcRect l="1982" t="-1136" r="8539" b="12833"/>
          <a:stretch/>
        </p:blipFill>
        <p:spPr>
          <a:xfrm>
            <a:off x="553988" y="2576829"/>
            <a:ext cx="3870496" cy="28647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4" name="Table 3">
            <a:extLst>
              <a:ext uri="{FF2B5EF4-FFF2-40B4-BE49-F238E27FC236}">
                <a16:creationId xmlns:a16="http://schemas.microsoft.com/office/drawing/2014/main" id="{9598FB4A-B013-087C-5697-74A286E45576}"/>
              </a:ext>
            </a:extLst>
          </p:cNvPr>
          <p:cNvGraphicFramePr>
            <a:graphicFrameLocks noGrp="1"/>
          </p:cNvGraphicFramePr>
          <p:nvPr/>
        </p:nvGraphicFramePr>
        <p:xfrm>
          <a:off x="4900772" y="1234363"/>
          <a:ext cx="5393935" cy="5213351"/>
        </p:xfrm>
        <a:graphic>
          <a:graphicData uri="http://schemas.openxmlformats.org/drawingml/2006/table">
            <a:tbl>
              <a:tblPr/>
              <a:tblGrid>
                <a:gridCol w="614750">
                  <a:extLst>
                    <a:ext uri="{9D8B030D-6E8A-4147-A177-3AD203B41FA5}">
                      <a16:colId xmlns:a16="http://schemas.microsoft.com/office/drawing/2014/main" val="1462064470"/>
                    </a:ext>
                  </a:extLst>
                </a:gridCol>
                <a:gridCol w="793225">
                  <a:extLst>
                    <a:ext uri="{9D8B030D-6E8A-4147-A177-3AD203B41FA5}">
                      <a16:colId xmlns:a16="http://schemas.microsoft.com/office/drawing/2014/main" val="1850586925"/>
                    </a:ext>
                  </a:extLst>
                </a:gridCol>
                <a:gridCol w="793225">
                  <a:extLst>
                    <a:ext uri="{9D8B030D-6E8A-4147-A177-3AD203B41FA5}">
                      <a16:colId xmlns:a16="http://schemas.microsoft.com/office/drawing/2014/main" val="1079025798"/>
                    </a:ext>
                  </a:extLst>
                </a:gridCol>
                <a:gridCol w="753565">
                  <a:extLst>
                    <a:ext uri="{9D8B030D-6E8A-4147-A177-3AD203B41FA5}">
                      <a16:colId xmlns:a16="http://schemas.microsoft.com/office/drawing/2014/main" val="4125124551"/>
                    </a:ext>
                  </a:extLst>
                </a:gridCol>
                <a:gridCol w="118983">
                  <a:extLst>
                    <a:ext uri="{9D8B030D-6E8A-4147-A177-3AD203B41FA5}">
                      <a16:colId xmlns:a16="http://schemas.microsoft.com/office/drawing/2014/main" val="1965471659"/>
                    </a:ext>
                  </a:extLst>
                </a:gridCol>
                <a:gridCol w="783311">
                  <a:extLst>
                    <a:ext uri="{9D8B030D-6E8A-4147-A177-3AD203B41FA5}">
                      <a16:colId xmlns:a16="http://schemas.microsoft.com/office/drawing/2014/main" val="3354252549"/>
                    </a:ext>
                  </a:extLst>
                </a:gridCol>
                <a:gridCol w="783311">
                  <a:extLst>
                    <a:ext uri="{9D8B030D-6E8A-4147-A177-3AD203B41FA5}">
                      <a16:colId xmlns:a16="http://schemas.microsoft.com/office/drawing/2014/main" val="3970952148"/>
                    </a:ext>
                  </a:extLst>
                </a:gridCol>
                <a:gridCol w="753565">
                  <a:extLst>
                    <a:ext uri="{9D8B030D-6E8A-4147-A177-3AD203B41FA5}">
                      <a16:colId xmlns:a16="http://schemas.microsoft.com/office/drawing/2014/main" val="4014131325"/>
                    </a:ext>
                  </a:extLst>
                </a:gridCol>
              </a:tblGrid>
              <a:tr h="609153">
                <a:tc gridSpan="8">
                  <a:txBody>
                    <a:bodyPr/>
                    <a:lstStyle/>
                    <a:p>
                      <a:pPr algn="ctr" fontAlgn="ctr"/>
                      <a:r>
                        <a:rPr lang="en-US" sz="1050" b="1" i="0" u="none" strike="noStrike" dirty="0">
                          <a:solidFill>
                            <a:srgbClr val="000000"/>
                          </a:solidFill>
                          <a:effectLst/>
                          <a:latin typeface="Times New Roman" panose="02020603050405020304" pitchFamily="18" charset="0"/>
                        </a:rPr>
                        <a:t>Houston Police Department</a:t>
                      </a:r>
                      <a:br>
                        <a:rPr lang="en-US" sz="1050" b="1" i="0" u="none" strike="noStrike" dirty="0">
                          <a:solidFill>
                            <a:srgbClr val="000000"/>
                          </a:solidFill>
                          <a:effectLst/>
                          <a:latin typeface="Times New Roman" panose="02020603050405020304" pitchFamily="18" charset="0"/>
                        </a:rPr>
                      </a:br>
                      <a:r>
                        <a:rPr lang="en-US" sz="1050" b="1" i="0" u="none" strike="noStrike" dirty="0">
                          <a:solidFill>
                            <a:srgbClr val="000000"/>
                          </a:solidFill>
                          <a:effectLst/>
                          <a:latin typeface="Times New Roman" panose="02020603050405020304" pitchFamily="18" charset="0"/>
                        </a:rPr>
                        <a:t>Cadet Graduates </a:t>
                      </a:r>
                      <a:br>
                        <a:rPr lang="en-US" sz="1050" b="1" i="0" u="none" strike="noStrike" dirty="0">
                          <a:solidFill>
                            <a:srgbClr val="000000"/>
                          </a:solidFill>
                          <a:effectLst/>
                          <a:latin typeface="Times New Roman" panose="02020603050405020304" pitchFamily="18" charset="0"/>
                        </a:rPr>
                      </a:br>
                      <a:r>
                        <a:rPr lang="en-US" sz="1050" b="1" i="0" u="none" strike="noStrike" dirty="0">
                          <a:solidFill>
                            <a:srgbClr val="000000"/>
                          </a:solidFill>
                          <a:effectLst/>
                          <a:latin typeface="Times New Roman" panose="02020603050405020304" pitchFamily="18" charset="0"/>
                        </a:rPr>
                        <a:t>Prior / Post ARPA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182238"/>
                  </a:ext>
                </a:extLst>
              </a:tr>
              <a:tr h="171675">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60896"/>
                  </a:ext>
                </a:extLst>
              </a:tr>
              <a:tr h="199879">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050" b="1" i="0" u="none" strike="noStrike">
                          <a:solidFill>
                            <a:srgbClr val="000000"/>
                          </a:solidFill>
                          <a:effectLst/>
                          <a:latin typeface="Times New Roman" panose="02020603050405020304" pitchFamily="18" charset="0"/>
                        </a:rPr>
                        <a:t> Prior to ARPA - $10k</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endParaRPr lang="en-US" sz="1050" b="1"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050" b="1" i="0" u="none" strike="noStrike">
                          <a:solidFill>
                            <a:srgbClr val="000000"/>
                          </a:solidFill>
                          <a:effectLst/>
                          <a:latin typeface="Times New Roman" panose="02020603050405020304" pitchFamily="18" charset="0"/>
                        </a:rPr>
                        <a:t>Post ARPA - $10k</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2452600"/>
                  </a:ext>
                </a:extLst>
              </a:tr>
              <a:tr h="199879">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050" b="1" i="0" u="none" strike="noStrike">
                          <a:solidFill>
                            <a:srgbClr val="000000"/>
                          </a:solidFill>
                          <a:effectLst/>
                          <a:latin typeface="Times New Roman" panose="02020603050405020304" pitchFamily="18" charset="0"/>
                        </a:rPr>
                        <a:t>Total Qty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fontAlgn="b"/>
                      <a:r>
                        <a:rPr lang="en-US" sz="1050" b="1" i="0" u="none" strike="noStrike">
                          <a:solidFill>
                            <a:srgbClr val="000000"/>
                          </a:solidFill>
                          <a:effectLst/>
                          <a:latin typeface="Times New Roman" panose="02020603050405020304" pitchFamily="18" charset="0"/>
                        </a:rPr>
                        <a:t>566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050" b="1" i="0" u="none" strike="noStrike">
                          <a:solidFill>
                            <a:srgbClr val="000000"/>
                          </a:solidFill>
                          <a:effectLst/>
                          <a:latin typeface="Times New Roman" panose="02020603050405020304" pitchFamily="18" charset="0"/>
                        </a:rPr>
                        <a:t>Total Qty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fontAlgn="b"/>
                      <a:r>
                        <a:rPr lang="en-US" sz="1050" b="1" i="0" u="none" strike="noStrike">
                          <a:solidFill>
                            <a:srgbClr val="000000"/>
                          </a:solidFill>
                          <a:effectLst/>
                          <a:latin typeface="Times New Roman" panose="02020603050405020304" pitchFamily="18" charset="0"/>
                        </a:rPr>
                        <a:t>617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29887260"/>
                  </a:ext>
                </a:extLst>
              </a:tr>
              <a:tr h="171675">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78550"/>
                  </a:ext>
                </a:extLst>
              </a:tr>
              <a:tr h="561563">
                <a:tc>
                  <a:txBody>
                    <a:bodyPr/>
                    <a:lstStyle/>
                    <a:p>
                      <a:pPr algn="ctr" fontAlgn="b"/>
                      <a:r>
                        <a:rPr lang="en-US" sz="1050" b="1" i="0" u="none" strike="noStrike">
                          <a:solidFill>
                            <a:srgbClr val="000000"/>
                          </a:solidFill>
                          <a:effectLst/>
                          <a:latin typeface="Times New Roman" panose="02020603050405020304" pitchFamily="18" charset="0"/>
                        </a:rPr>
                        <a:t>Count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rgbClr val="000000"/>
                          </a:solidFill>
                          <a:effectLst/>
                          <a:latin typeface="Times New Roman" panose="02020603050405020304" pitchFamily="18" charset="0"/>
                        </a:rPr>
                        <a:t>Class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Start Date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Cadet</a:t>
                      </a:r>
                      <a:br>
                        <a:rPr lang="en-US" sz="1050" b="1" i="0" u="none" strike="noStrike">
                          <a:solidFill>
                            <a:srgbClr val="000000"/>
                          </a:solidFill>
                          <a:effectLst/>
                          <a:latin typeface="Times New Roman" panose="02020603050405020304" pitchFamily="18" charset="0"/>
                        </a:rPr>
                      </a:br>
                      <a:r>
                        <a:rPr lang="en-US" sz="1050" b="1" i="0" u="none" strike="noStrike">
                          <a:solidFill>
                            <a:srgbClr val="000000"/>
                          </a:solidFill>
                          <a:effectLst/>
                          <a:latin typeface="Times New Roman" panose="02020603050405020304" pitchFamily="18" charset="0"/>
                        </a:rPr>
                        <a:t>Graduates</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050" b="1"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1" i="0" u="none" strike="noStrike" dirty="0">
                          <a:solidFill>
                            <a:srgbClr val="000000"/>
                          </a:solidFill>
                          <a:effectLst/>
                          <a:latin typeface="Times New Roman" panose="02020603050405020304" pitchFamily="18" charset="0"/>
                        </a:rPr>
                        <a:t>Class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Start Date</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Cadet</a:t>
                      </a:r>
                      <a:br>
                        <a:rPr lang="en-US" sz="1050" b="1" i="0" u="none" strike="noStrike">
                          <a:solidFill>
                            <a:srgbClr val="000000"/>
                          </a:solidFill>
                          <a:effectLst/>
                          <a:latin typeface="Times New Roman" panose="02020603050405020304" pitchFamily="18" charset="0"/>
                        </a:rPr>
                      </a:br>
                      <a:r>
                        <a:rPr lang="en-US" sz="1050" b="1" i="0" u="none" strike="noStrike">
                          <a:solidFill>
                            <a:srgbClr val="000000"/>
                          </a:solidFill>
                          <a:effectLst/>
                          <a:latin typeface="Times New Roman" panose="02020603050405020304" pitchFamily="18" charset="0"/>
                        </a:rPr>
                        <a:t>Graduates</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105529"/>
                  </a:ext>
                </a:extLst>
              </a:tr>
              <a:tr h="190359">
                <a:tc>
                  <a:txBody>
                    <a:bodyPr/>
                    <a:lstStyle/>
                    <a:p>
                      <a:pPr algn="ctr" fontAlgn="b"/>
                      <a:r>
                        <a:rPr lang="en-US" sz="1050" b="0" i="0" u="none" strike="noStrike">
                          <a:solidFill>
                            <a:srgbClr val="000000"/>
                          </a:solidFill>
                          <a:effectLst/>
                          <a:latin typeface="Times New Roman" panose="02020603050405020304" pitchFamily="18"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Times New Roman" panose="02020603050405020304" pitchFamily="18" charset="0"/>
                        </a:rPr>
                        <a:t>255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Times New Roman" panose="02020603050405020304" pitchFamily="18" charset="0"/>
                        </a:rPr>
                        <a:t>3/28/2022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67</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256</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6/20/2022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61</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399203"/>
                  </a:ext>
                </a:extLst>
              </a:tr>
              <a:tr h="190359">
                <a:tc>
                  <a:txBody>
                    <a:bodyPr/>
                    <a:lstStyle/>
                    <a:p>
                      <a:pPr algn="ctr" fontAlgn="b"/>
                      <a:r>
                        <a:rPr lang="en-US" sz="1050" b="0" i="0" u="none" strike="noStrike">
                          <a:solidFill>
                            <a:srgbClr val="000000"/>
                          </a:solidFill>
                          <a:effectLst/>
                          <a:latin typeface="Times New Roman" panose="02020603050405020304" pitchFamily="18"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254</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12/20/2021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47</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257</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9/6/2022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59</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574482"/>
                  </a:ext>
                </a:extLst>
              </a:tr>
              <a:tr h="190359">
                <a:tc>
                  <a:txBody>
                    <a:bodyPr/>
                    <a:lstStyle/>
                    <a:p>
                      <a:pPr algn="ctr" fontAlgn="b"/>
                      <a:r>
                        <a:rPr lang="en-US" sz="1050" b="0" i="0" u="none" strike="noStrike">
                          <a:solidFill>
                            <a:srgbClr val="000000"/>
                          </a:solidFill>
                          <a:effectLst/>
                          <a:latin typeface="Times New Roman" panose="02020603050405020304" pitchFamily="18" charset="0"/>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253</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10/18/2021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52</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258</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11/14/2022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51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465314"/>
                  </a:ext>
                </a:extLst>
              </a:tr>
              <a:tr h="190359">
                <a:tc>
                  <a:txBody>
                    <a:bodyPr/>
                    <a:lstStyle/>
                    <a:p>
                      <a:pPr algn="ctr" fontAlgn="b"/>
                      <a:r>
                        <a:rPr lang="en-US" sz="1050" b="0" i="0" u="none" strike="noStrike">
                          <a:solidFill>
                            <a:srgbClr val="000000"/>
                          </a:solidFill>
                          <a:effectLst/>
                          <a:latin typeface="Times New Roman" panose="02020603050405020304" pitchFamily="18"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252</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8/16/2021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259</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1/23/2023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45</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248828"/>
                  </a:ext>
                </a:extLst>
              </a:tr>
              <a:tr h="190359">
                <a:tc>
                  <a:txBody>
                    <a:bodyPr/>
                    <a:lstStyle/>
                    <a:p>
                      <a:pPr algn="ctr" fontAlgn="b"/>
                      <a:r>
                        <a:rPr lang="en-US" sz="1050" b="0" i="0" u="none" strike="noStrike">
                          <a:solidFill>
                            <a:srgbClr val="000000"/>
                          </a:solidFill>
                          <a:effectLst/>
                          <a:latin typeface="Times New Roman" panose="02020603050405020304" pitchFamily="18" charset="0"/>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251</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6/14/2021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260</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4/10/2023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64</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139951"/>
                  </a:ext>
                </a:extLst>
              </a:tr>
              <a:tr h="190359">
                <a:tc>
                  <a:txBody>
                    <a:bodyPr/>
                    <a:lstStyle/>
                    <a:p>
                      <a:pPr algn="ctr" fontAlgn="b"/>
                      <a:r>
                        <a:rPr lang="en-US" sz="1050" b="0" i="0" u="none" strike="noStrike">
                          <a:solidFill>
                            <a:srgbClr val="000000"/>
                          </a:solidFill>
                          <a:effectLst/>
                          <a:latin typeface="Times New Roman" panose="02020603050405020304" pitchFamily="18" charset="0"/>
                        </a:rPr>
                        <a:t>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250</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3/29/2021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41</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261</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6/26/2023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76</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13938"/>
                  </a:ext>
                </a:extLst>
              </a:tr>
              <a:tr h="190359">
                <a:tc>
                  <a:txBody>
                    <a:bodyPr/>
                    <a:lstStyle/>
                    <a:p>
                      <a:pPr algn="ctr" fontAlgn="b"/>
                      <a:r>
                        <a:rPr lang="en-US" sz="1050" b="0" i="0" u="none" strike="noStrike">
                          <a:solidFill>
                            <a:srgbClr val="000000"/>
                          </a:solidFill>
                          <a:effectLst/>
                          <a:latin typeface="Times New Roman" panose="02020603050405020304" pitchFamily="18" charset="0"/>
                        </a:rPr>
                        <a:t>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249</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1/19/2021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64</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262</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9/5/2023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64</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53540"/>
                  </a:ext>
                </a:extLst>
              </a:tr>
              <a:tr h="190359">
                <a:tc>
                  <a:txBody>
                    <a:bodyPr/>
                    <a:lstStyle/>
                    <a:p>
                      <a:pPr algn="ctr" fontAlgn="b"/>
                      <a:r>
                        <a:rPr lang="en-US" sz="1050" b="0" i="0" u="none" strike="noStrike">
                          <a:solidFill>
                            <a:srgbClr val="000000"/>
                          </a:solidFill>
                          <a:effectLst/>
                          <a:latin typeface="Times New Roman" panose="02020603050405020304" pitchFamily="18" charset="0"/>
                        </a:rPr>
                        <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248</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11/2/2020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46</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263</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11/13/2023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68</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267885"/>
                  </a:ext>
                </a:extLst>
              </a:tr>
              <a:tr h="190359">
                <a:tc>
                  <a:txBody>
                    <a:bodyPr/>
                    <a:lstStyle/>
                    <a:p>
                      <a:pPr algn="ctr" fontAlgn="b"/>
                      <a:r>
                        <a:rPr lang="en-US" sz="1050" b="0" i="0" u="none" strike="noStrike">
                          <a:solidFill>
                            <a:srgbClr val="000000"/>
                          </a:solidFill>
                          <a:effectLst/>
                          <a:latin typeface="Times New Roman" panose="02020603050405020304" pitchFamily="18" charset="0"/>
                        </a:rPr>
                        <a:t>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247</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8/17/2020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64</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264</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1/29/2024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56</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138163"/>
                  </a:ext>
                </a:extLst>
              </a:tr>
              <a:tr h="199879">
                <a:tc>
                  <a:txBody>
                    <a:bodyPr/>
                    <a:lstStyle/>
                    <a:p>
                      <a:pPr algn="ctr" fontAlgn="b"/>
                      <a:r>
                        <a:rPr lang="en-US" sz="1050" b="0" i="0" u="none" strike="noStrike">
                          <a:solidFill>
                            <a:srgbClr val="000000"/>
                          </a:solidFill>
                          <a:effectLst/>
                          <a:latin typeface="Times New Roman" panose="02020603050405020304" pitchFamily="18" charset="0"/>
                        </a:rPr>
                        <a:t>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246</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5/4/2020</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63</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265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4/15/2024</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73</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998417"/>
                  </a:ext>
                </a:extLst>
              </a:tr>
              <a:tr h="171675">
                <a:tc>
                  <a:txBody>
                    <a:bodyPr/>
                    <a:lstStyle/>
                    <a:p>
                      <a:pPr algn="ctr"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486142"/>
                  </a:ext>
                </a:extLst>
              </a:tr>
              <a:tr h="253071">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050" b="1" i="0" u="none" strike="noStrike">
                          <a:solidFill>
                            <a:srgbClr val="000000"/>
                          </a:solidFill>
                          <a:effectLst/>
                          <a:latin typeface="Times New Roman" panose="02020603050405020304" pitchFamily="18" charset="0"/>
                        </a:rPr>
                        <a:t>Total Qty</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rgbClr val="000000"/>
                          </a:solidFill>
                          <a:effectLst/>
                          <a:latin typeface="Times New Roman" panose="02020603050405020304" pitchFamily="18" charset="0"/>
                        </a:rPr>
                        <a:t>566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Total Qty</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1" i="0" u="none" strike="noStrike">
                          <a:solidFill>
                            <a:srgbClr val="000000"/>
                          </a:solidFill>
                          <a:effectLst/>
                          <a:latin typeface="Times New Roman" panose="02020603050405020304" pitchFamily="18" charset="0"/>
                        </a:rPr>
                        <a:t>617</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804764"/>
                  </a:ext>
                </a:extLst>
              </a:tr>
              <a:tr h="171675">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3583272"/>
                  </a:ext>
                </a:extLst>
              </a:tr>
              <a:tr h="190359">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050" b="0" i="0" u="none" strike="noStrike">
                          <a:solidFill>
                            <a:srgbClr val="000000"/>
                          </a:solidFill>
                          <a:effectLst/>
                          <a:latin typeface="Times New Roman" panose="02020603050405020304" pitchFamily="18" charset="0"/>
                        </a:rPr>
                        <a:t>Prior ARPA</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rgbClr val="000000"/>
                          </a:solidFill>
                          <a:effectLst/>
                          <a:latin typeface="Times New Roman" panose="02020603050405020304" pitchFamily="18" charset="0"/>
                        </a:rPr>
                        <a:t>566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5548092"/>
                  </a:ext>
                </a:extLst>
              </a:tr>
              <a:tr h="199879">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050" b="0" i="0" u="none" strike="noStrike">
                          <a:solidFill>
                            <a:srgbClr val="000000"/>
                          </a:solidFill>
                          <a:effectLst/>
                          <a:latin typeface="Times New Roman" panose="02020603050405020304" pitchFamily="18" charset="0"/>
                        </a:rPr>
                        <a:t>Post ARPA</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rPr>
                        <a:t>617</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ctr"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48340556"/>
                  </a:ext>
                </a:extLst>
              </a:tr>
              <a:tr h="199879">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050" b="1" i="0" u="none" strike="noStrike">
                          <a:solidFill>
                            <a:srgbClr val="000000"/>
                          </a:solidFill>
                          <a:effectLst/>
                          <a:latin typeface="Times New Roman" panose="02020603050405020304" pitchFamily="18" charset="0"/>
                        </a:rPr>
                        <a:t>Variance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50" b="1" i="0" u="none" strike="noStrike">
                          <a:solidFill>
                            <a:srgbClr val="000000"/>
                          </a:solidFill>
                          <a:effectLst/>
                          <a:latin typeface="Times New Roman" panose="02020603050405020304" pitchFamily="18" charset="0"/>
                        </a:rPr>
                        <a:t>51</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71742724"/>
                  </a:ext>
                </a:extLst>
              </a:tr>
              <a:tr h="199879">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000000"/>
                          </a:solidFill>
                          <a:effectLst/>
                          <a:latin typeface="Times New Roman" panose="02020603050405020304" pitchFamily="18"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954273"/>
                  </a:ext>
                </a:extLst>
              </a:tr>
            </a:tbl>
          </a:graphicData>
        </a:graphic>
      </p:graphicFrame>
      <p:sp>
        <p:nvSpPr>
          <p:cNvPr id="8" name="Slide Number Placeholder 1">
            <a:extLst>
              <a:ext uri="{FF2B5EF4-FFF2-40B4-BE49-F238E27FC236}">
                <a16:creationId xmlns:a16="http://schemas.microsoft.com/office/drawing/2014/main" id="{89A54A85-C3A7-D73C-2477-CB0C78FFAF7A}"/>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5</a:t>
            </a:fld>
            <a:endParaRPr lang="en-US" sz="900" dirty="0"/>
          </a:p>
        </p:txBody>
      </p:sp>
      <p:cxnSp>
        <p:nvCxnSpPr>
          <p:cNvPr id="3" name="PA-直接连接符 84">
            <a:extLst>
              <a:ext uri="{FF2B5EF4-FFF2-40B4-BE49-F238E27FC236}">
                <a16:creationId xmlns:a16="http://schemas.microsoft.com/office/drawing/2014/main" id="{D648F4D3-2500-A1BA-EE59-253683CB7EB9}"/>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of a police department&#10;&#10;Description automatically generated">
            <a:extLst>
              <a:ext uri="{FF2B5EF4-FFF2-40B4-BE49-F238E27FC236}">
                <a16:creationId xmlns:a16="http://schemas.microsoft.com/office/drawing/2014/main" id="{C9BE80E1-E4DF-BA05-3027-43488226A0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PA-文本框 48">
            <a:extLst>
              <a:ext uri="{FF2B5EF4-FFF2-40B4-BE49-F238E27FC236}">
                <a16:creationId xmlns:a16="http://schemas.microsoft.com/office/drawing/2014/main" id="{0902AD60-1372-73E1-B9D9-5E0BDA5B2974}"/>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ARPA Funding (Pre-ARPA vs. Post-ARPA Cadet Count)</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9819623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7BAFB2-4CA8-18A0-77B9-6A89B087FD8D}"/>
              </a:ext>
            </a:extLst>
          </p:cNvPr>
          <p:cNvPicPr>
            <a:picLocks noChangeAspect="1"/>
          </p:cNvPicPr>
          <p:nvPr/>
        </p:nvPicPr>
        <p:blipFill rotWithShape="1">
          <a:blip r:embed="rId5"/>
          <a:srcRect l="1982" t="-1136" r="8539" b="12833"/>
          <a:stretch/>
        </p:blipFill>
        <p:spPr>
          <a:xfrm>
            <a:off x="536130" y="1423035"/>
            <a:ext cx="5155694" cy="3815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lide Number Placeholder 1">
            <a:extLst>
              <a:ext uri="{FF2B5EF4-FFF2-40B4-BE49-F238E27FC236}">
                <a16:creationId xmlns:a16="http://schemas.microsoft.com/office/drawing/2014/main" id="{89A54A85-C3A7-D73C-2477-CB0C78FFAF7A}"/>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6</a:t>
            </a:fld>
            <a:endParaRPr lang="en-US" sz="900" dirty="0"/>
          </a:p>
        </p:txBody>
      </p:sp>
      <p:cxnSp>
        <p:nvCxnSpPr>
          <p:cNvPr id="3" name="PA-直接连接符 84">
            <a:extLst>
              <a:ext uri="{FF2B5EF4-FFF2-40B4-BE49-F238E27FC236}">
                <a16:creationId xmlns:a16="http://schemas.microsoft.com/office/drawing/2014/main" id="{D648F4D3-2500-A1BA-EE59-253683CB7EB9}"/>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of a police department&#10;&#10;Description automatically generated">
            <a:extLst>
              <a:ext uri="{FF2B5EF4-FFF2-40B4-BE49-F238E27FC236}">
                <a16:creationId xmlns:a16="http://schemas.microsoft.com/office/drawing/2014/main" id="{C9BE80E1-E4DF-BA05-3027-43488226A0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5" name="PA-文本框 48">
            <a:extLst>
              <a:ext uri="{FF2B5EF4-FFF2-40B4-BE49-F238E27FC236}">
                <a16:creationId xmlns:a16="http://schemas.microsoft.com/office/drawing/2014/main" id="{0902AD60-1372-73E1-B9D9-5E0BDA5B2974}"/>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FY25 CADET CLASSES</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graphicFrame>
        <p:nvGraphicFramePr>
          <p:cNvPr id="6" name="Table 5">
            <a:extLst>
              <a:ext uri="{FF2B5EF4-FFF2-40B4-BE49-F238E27FC236}">
                <a16:creationId xmlns:a16="http://schemas.microsoft.com/office/drawing/2014/main" id="{3DBF9B2A-1CCA-507F-4E0D-A5BB155F4AEC}"/>
              </a:ext>
            </a:extLst>
          </p:cNvPr>
          <p:cNvGraphicFramePr>
            <a:graphicFrameLocks noGrp="1"/>
          </p:cNvGraphicFramePr>
          <p:nvPr>
            <p:extLst>
              <p:ext uri="{D42A27DB-BD31-4B8C-83A1-F6EECF244321}">
                <p14:modId xmlns:p14="http://schemas.microsoft.com/office/powerpoint/2010/main" val="286741567"/>
              </p:ext>
            </p:extLst>
          </p:nvPr>
        </p:nvGraphicFramePr>
        <p:xfrm>
          <a:off x="6018028" y="1562101"/>
          <a:ext cx="4935721" cy="3382034"/>
        </p:xfrm>
        <a:graphic>
          <a:graphicData uri="http://schemas.openxmlformats.org/drawingml/2006/table">
            <a:tbl>
              <a:tblPr/>
              <a:tblGrid>
                <a:gridCol w="1062397">
                  <a:extLst>
                    <a:ext uri="{9D8B030D-6E8A-4147-A177-3AD203B41FA5}">
                      <a16:colId xmlns:a16="http://schemas.microsoft.com/office/drawing/2014/main" val="2614723872"/>
                    </a:ext>
                  </a:extLst>
                </a:gridCol>
                <a:gridCol w="1062397">
                  <a:extLst>
                    <a:ext uri="{9D8B030D-6E8A-4147-A177-3AD203B41FA5}">
                      <a16:colId xmlns:a16="http://schemas.microsoft.com/office/drawing/2014/main" val="3695107101"/>
                    </a:ext>
                  </a:extLst>
                </a:gridCol>
                <a:gridCol w="1327997">
                  <a:extLst>
                    <a:ext uri="{9D8B030D-6E8A-4147-A177-3AD203B41FA5}">
                      <a16:colId xmlns:a16="http://schemas.microsoft.com/office/drawing/2014/main" val="2350475326"/>
                    </a:ext>
                  </a:extLst>
                </a:gridCol>
                <a:gridCol w="1482930">
                  <a:extLst>
                    <a:ext uri="{9D8B030D-6E8A-4147-A177-3AD203B41FA5}">
                      <a16:colId xmlns:a16="http://schemas.microsoft.com/office/drawing/2014/main" val="3613631981"/>
                    </a:ext>
                  </a:extLst>
                </a:gridCol>
              </a:tblGrid>
              <a:tr h="377594">
                <a:tc>
                  <a:txBody>
                    <a:bodyPr/>
                    <a:lstStyle/>
                    <a:p>
                      <a:pPr algn="ctr" fontAlgn="b"/>
                      <a:r>
                        <a:rPr lang="en-US" sz="2000" b="1" i="0" u="none" strike="noStrike" dirty="0">
                          <a:solidFill>
                            <a:srgbClr val="000000"/>
                          </a:solidFill>
                          <a:effectLst/>
                          <a:latin typeface="Times New Roman" panose="02020603050405020304" pitchFamily="18" charset="0"/>
                        </a:rPr>
                        <a:t>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2000" b="1" i="0" u="none" strike="noStrike" dirty="0">
                          <a:solidFill>
                            <a:srgbClr val="000000"/>
                          </a:solidFill>
                          <a:effectLst/>
                          <a:latin typeface="Times New Roman" panose="02020603050405020304" pitchFamily="18" charset="0"/>
                        </a:rPr>
                        <a:t>Class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2000" b="1" i="0" u="none" strike="noStrike" dirty="0">
                          <a:solidFill>
                            <a:srgbClr val="000000"/>
                          </a:solidFill>
                          <a:effectLst/>
                          <a:latin typeface="Times New Roman" panose="02020603050405020304" pitchFamily="18" charset="0"/>
                        </a:rPr>
                        <a:t>Start 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2000" b="1" i="0" u="none" strike="noStrike" dirty="0">
                          <a:solidFill>
                            <a:srgbClr val="000000"/>
                          </a:solidFill>
                          <a:effectLst/>
                          <a:latin typeface="Times New Roman" panose="02020603050405020304" pitchFamily="18" charset="0"/>
                        </a:rPr>
                        <a:t>Grad 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03852845"/>
                  </a:ext>
                </a:extLst>
              </a:tr>
              <a:tr h="500740">
                <a:tc>
                  <a:txBody>
                    <a:bodyPr/>
                    <a:lstStyle/>
                    <a:p>
                      <a:pPr algn="ctr" fontAlgn="b"/>
                      <a:r>
                        <a:rPr lang="en-US" sz="2000" b="0" i="0" u="none" strike="noStrike" dirty="0">
                          <a:solidFill>
                            <a:srgbClr val="000000"/>
                          </a:solidFill>
                          <a:effectLst/>
                          <a:latin typeface="Times New Roman" panose="02020603050405020304"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267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8/19/2024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3/13/2025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2858135"/>
                  </a:ext>
                </a:extLst>
              </a:tr>
              <a:tr h="500740">
                <a:tc>
                  <a:txBody>
                    <a:bodyPr/>
                    <a:lstStyle/>
                    <a:p>
                      <a:pPr algn="ctr" fontAlgn="b"/>
                      <a:r>
                        <a:rPr lang="en-US" sz="2000" b="0" i="0" u="none" strike="noStrike" dirty="0">
                          <a:solidFill>
                            <a:srgbClr val="000000"/>
                          </a:solidFill>
                          <a:effectLst/>
                          <a:latin typeface="Times New Roman" panose="02020603050405020304"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268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10/14/2024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5/8/2025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7312590"/>
                  </a:ext>
                </a:extLst>
              </a:tr>
              <a:tr h="500740">
                <a:tc>
                  <a:txBody>
                    <a:bodyPr/>
                    <a:lstStyle/>
                    <a:p>
                      <a:pPr algn="ctr" fontAlgn="b"/>
                      <a:r>
                        <a:rPr lang="en-US" sz="2000" b="0" i="0" u="none" strike="noStrike">
                          <a:solidFill>
                            <a:srgbClr val="000000"/>
                          </a:solidFill>
                          <a:effectLst/>
                          <a:latin typeface="Times New Roman" panose="02020603050405020304" pitchFamily="18"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269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12/9/2024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7/3/2025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8989246"/>
                  </a:ext>
                </a:extLst>
              </a:tr>
              <a:tr h="500740">
                <a:tc>
                  <a:txBody>
                    <a:bodyPr/>
                    <a:lstStyle/>
                    <a:p>
                      <a:pPr algn="ctr" fontAlgn="b"/>
                      <a:r>
                        <a:rPr lang="en-US" sz="2000" b="0" i="0" u="none" strike="noStrike">
                          <a:solidFill>
                            <a:srgbClr val="000000"/>
                          </a:solidFill>
                          <a:effectLst/>
                          <a:latin typeface="Times New Roman" panose="02020603050405020304"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2/3/2025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8/28/2025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8778248"/>
                  </a:ext>
                </a:extLst>
              </a:tr>
              <a:tr h="500740">
                <a:tc>
                  <a:txBody>
                    <a:bodyPr/>
                    <a:lstStyle/>
                    <a:p>
                      <a:pPr algn="ctr" fontAlgn="b"/>
                      <a:r>
                        <a:rPr lang="en-US" sz="2000" b="0" i="0" u="none" strike="noStrike">
                          <a:solidFill>
                            <a:srgbClr val="000000"/>
                          </a:solidFill>
                          <a:effectLst/>
                          <a:latin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3/31/2025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10/23/2025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12591021"/>
                  </a:ext>
                </a:extLst>
              </a:tr>
              <a:tr h="500740">
                <a:tc>
                  <a:txBody>
                    <a:bodyPr/>
                    <a:lstStyle/>
                    <a:p>
                      <a:pPr algn="ctr" fontAlgn="b"/>
                      <a:r>
                        <a:rPr lang="en-US" sz="2000" b="0" i="0" u="none" strike="noStrike">
                          <a:solidFill>
                            <a:srgbClr val="000000"/>
                          </a:solidFill>
                          <a:effectLst/>
                          <a:latin typeface="Times New Roman" panose="02020603050405020304" pitchFamily="18"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Times New Roman" panose="02020603050405020304" pitchFamily="18"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5/27/2025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Times New Roman" panose="02020603050405020304" pitchFamily="18" charset="0"/>
                        </a:rPr>
                        <a:t>12/18/2025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5933260"/>
                  </a:ext>
                </a:extLst>
              </a:tr>
            </a:tbl>
          </a:graphicData>
        </a:graphic>
      </p:graphicFrame>
    </p:spTree>
    <p:extLst>
      <p:ext uri="{BB962C8B-B14F-4D97-AF65-F5344CB8AC3E}">
        <p14:creationId xmlns:p14="http://schemas.microsoft.com/office/powerpoint/2010/main" val="37501438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A-文本框 48">
            <a:extLst>
              <a:ext uri="{FF2B5EF4-FFF2-40B4-BE49-F238E27FC236}">
                <a16:creationId xmlns:a16="http://schemas.microsoft.com/office/drawing/2014/main" id="{9EDC439C-2397-4B9A-8185-D50EF83F0F52}"/>
              </a:ext>
            </a:extLst>
          </p:cNvPr>
          <p:cNvSpPr txBox="1">
            <a:spLocks noChangeArrowheads="1"/>
          </p:cNvSpPr>
          <p:nvPr>
            <p:custDataLst>
              <p:tags r:id="rId1"/>
            </p:custDataLst>
          </p:nvPr>
        </p:nvSpPr>
        <p:spPr bwMode="auto">
          <a:xfrm>
            <a:off x="461703" y="558200"/>
            <a:ext cx="169499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Challenges </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cxnSp>
        <p:nvCxnSpPr>
          <p:cNvPr id="4" name="PA-直接连接符 84">
            <a:extLst>
              <a:ext uri="{FF2B5EF4-FFF2-40B4-BE49-F238E27FC236}">
                <a16:creationId xmlns:a16="http://schemas.microsoft.com/office/drawing/2014/main" id="{7DA9E052-501A-1154-F6AB-6E00D6CD974F}"/>
              </a:ext>
            </a:extLst>
          </p:cNvPr>
          <p:cNvCxnSpPr>
            <a:cxnSpLocks/>
          </p:cNvCxnSpPr>
          <p:nvPr>
            <p:custDataLst>
              <p:tags r:id="rId2"/>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Diagram 9">
            <a:extLst>
              <a:ext uri="{FF2B5EF4-FFF2-40B4-BE49-F238E27FC236}">
                <a16:creationId xmlns:a16="http://schemas.microsoft.com/office/drawing/2014/main" id="{3A9ACD0C-0E7E-2CB2-C29A-418786B4B11E}"/>
              </a:ext>
            </a:extLst>
          </p:cNvPr>
          <p:cNvGraphicFramePr/>
          <p:nvPr>
            <p:extLst>
              <p:ext uri="{D42A27DB-BD31-4B8C-83A1-F6EECF244321}">
                <p14:modId xmlns:p14="http://schemas.microsoft.com/office/powerpoint/2010/main" val="4137151557"/>
              </p:ext>
            </p:extLst>
          </p:nvPr>
        </p:nvGraphicFramePr>
        <p:xfrm>
          <a:off x="842682" y="1344706"/>
          <a:ext cx="8928847"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F7DCBA1C-7513-3C1E-A236-2F7F0DF24AF9}"/>
              </a:ext>
            </a:extLst>
          </p:cNvPr>
          <p:cNvGraphicFramePr/>
          <p:nvPr>
            <p:extLst>
              <p:ext uri="{D42A27DB-BD31-4B8C-83A1-F6EECF244321}">
                <p14:modId xmlns:p14="http://schemas.microsoft.com/office/powerpoint/2010/main" val="360127189"/>
              </p:ext>
            </p:extLst>
          </p:nvPr>
        </p:nvGraphicFramePr>
        <p:xfrm>
          <a:off x="842681" y="3831019"/>
          <a:ext cx="8928847" cy="258532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Slide Number Placeholder 1">
            <a:extLst>
              <a:ext uri="{FF2B5EF4-FFF2-40B4-BE49-F238E27FC236}">
                <a16:creationId xmlns:a16="http://schemas.microsoft.com/office/drawing/2014/main" id="{0D7E858B-5DA2-0C1F-D608-2C21387D7276}"/>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7</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7ECA9184-6AAF-4C06-A6A9-5617744C7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Tree>
    <p:extLst>
      <p:ext uri="{BB962C8B-B14F-4D97-AF65-F5344CB8AC3E}">
        <p14:creationId xmlns:p14="http://schemas.microsoft.com/office/powerpoint/2010/main" val="387076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61703" y="600560"/>
            <a:ext cx="10836639" cy="102736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endParaRPr lang="en-US" sz="2400" dirty="0">
              <a:solidFill>
                <a:schemeClr val="accent1">
                  <a:lumMod val="50000"/>
                </a:schemeClr>
              </a:solidFill>
              <a:highlight>
                <a:srgbClr val="FFFF00"/>
              </a:highligh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39CCB76-794D-7264-DBB6-906EE5D44F92}"/>
              </a:ext>
            </a:extLst>
          </p:cNvPr>
          <p:cNvSpPr txBox="1"/>
          <p:nvPr/>
        </p:nvSpPr>
        <p:spPr>
          <a:xfrm>
            <a:off x="5163312" y="1355756"/>
            <a:ext cx="1865376" cy="461665"/>
          </a:xfrm>
          <a:prstGeom prst="rect">
            <a:avLst/>
          </a:prstGeom>
          <a:noFill/>
        </p:spPr>
        <p:txBody>
          <a:bodyPr wrap="square" rtlCol="0">
            <a:spAutoFit/>
          </a:bodyPr>
          <a:lstStyle/>
          <a:p>
            <a:pPr algn="ctr"/>
            <a:r>
              <a:rPr lang="en-US" sz="2400" b="1" u="sng" dirty="0">
                <a:solidFill>
                  <a:schemeClr val="accent1">
                    <a:lumMod val="50000"/>
                  </a:schemeClr>
                </a:solidFill>
                <a:latin typeface="Times New Roman" panose="02020603050405020304" pitchFamily="18" charset="0"/>
                <a:cs typeface="Times New Roman" panose="02020603050405020304" pitchFamily="18" charset="0"/>
              </a:rPr>
              <a:t>TEXAS</a:t>
            </a:r>
          </a:p>
        </p:txBody>
      </p:sp>
      <p:sp>
        <p:nvSpPr>
          <p:cNvPr id="14" name="TextBox 13">
            <a:extLst>
              <a:ext uri="{FF2B5EF4-FFF2-40B4-BE49-F238E27FC236}">
                <a16:creationId xmlns:a16="http://schemas.microsoft.com/office/drawing/2014/main" id="{F59DCEFD-88E2-612E-2269-1AB21D0467AB}"/>
              </a:ext>
            </a:extLst>
          </p:cNvPr>
          <p:cNvSpPr txBox="1"/>
          <p:nvPr/>
        </p:nvSpPr>
        <p:spPr>
          <a:xfrm>
            <a:off x="9020051" y="1352236"/>
            <a:ext cx="1865376" cy="461665"/>
          </a:xfrm>
          <a:prstGeom prst="rect">
            <a:avLst/>
          </a:prstGeom>
          <a:noFill/>
        </p:spPr>
        <p:txBody>
          <a:bodyPr wrap="square" rtlCol="0">
            <a:spAutoFit/>
          </a:bodyPr>
          <a:lstStyle/>
          <a:p>
            <a:pPr algn="ctr"/>
            <a:r>
              <a:rPr lang="en-US" sz="2400" b="1" u="sng" dirty="0">
                <a:solidFill>
                  <a:schemeClr val="accent1">
                    <a:lumMod val="50000"/>
                  </a:schemeClr>
                </a:solidFill>
                <a:latin typeface="Times New Roman" panose="02020603050405020304" pitchFamily="18" charset="0"/>
                <a:cs typeface="Times New Roman" panose="02020603050405020304" pitchFamily="18" charset="0"/>
              </a:rPr>
              <a:t>NATIONAL</a:t>
            </a:r>
          </a:p>
        </p:txBody>
      </p:sp>
      <p:sp>
        <p:nvSpPr>
          <p:cNvPr id="15" name="Rectangle: Rounded Corners 14">
            <a:extLst>
              <a:ext uri="{FF2B5EF4-FFF2-40B4-BE49-F238E27FC236}">
                <a16:creationId xmlns:a16="http://schemas.microsoft.com/office/drawing/2014/main" id="{6F262AAB-B897-1254-7987-5AF3E6D94A87}"/>
              </a:ext>
            </a:extLst>
          </p:cNvPr>
          <p:cNvSpPr/>
          <p:nvPr/>
        </p:nvSpPr>
        <p:spPr>
          <a:xfrm>
            <a:off x="4407211" y="4650376"/>
            <a:ext cx="3500539" cy="7525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HOUSTON			$42K</a:t>
            </a:r>
          </a:p>
          <a:p>
            <a:r>
              <a:rPr lang="en-US" sz="1400" b="1" dirty="0">
                <a:latin typeface="Times New Roman" panose="02020603050405020304" pitchFamily="18" charset="0"/>
                <a:cs typeface="Times New Roman" panose="02020603050405020304" pitchFamily="18" charset="0"/>
              </a:rPr>
              <a:t>Population 2.3M,  5,166 officers</a:t>
            </a:r>
          </a:p>
        </p:txBody>
      </p:sp>
      <p:sp>
        <p:nvSpPr>
          <p:cNvPr id="16" name="Rectangle: Rounded Corners 15">
            <a:extLst>
              <a:ext uri="{FF2B5EF4-FFF2-40B4-BE49-F238E27FC236}">
                <a16:creationId xmlns:a16="http://schemas.microsoft.com/office/drawing/2014/main" id="{FAA5DCD5-FBE9-868E-4BAF-912FA0307B5F}"/>
              </a:ext>
            </a:extLst>
          </p:cNvPr>
          <p:cNvSpPr/>
          <p:nvPr/>
        </p:nvSpPr>
        <p:spPr>
          <a:xfrm>
            <a:off x="4407210" y="3764607"/>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SAN ANTONIO		$56K</a:t>
            </a:r>
          </a:p>
          <a:p>
            <a:r>
              <a:rPr lang="en-US" sz="1400" dirty="0">
                <a:solidFill>
                  <a:schemeClr val="tx1"/>
                </a:solidFill>
                <a:latin typeface="Times New Roman" panose="02020603050405020304" pitchFamily="18" charset="0"/>
                <a:cs typeface="Times New Roman" panose="02020603050405020304" pitchFamily="18" charset="0"/>
              </a:rPr>
              <a:t>Population: 1.5M,  2,500 officers</a:t>
            </a:r>
            <a:r>
              <a:rPr lang="en-US" dirty="0">
                <a:solidFill>
                  <a:schemeClr val="bg1"/>
                </a:solidFill>
                <a:latin typeface="Times New Roman" panose="02020603050405020304" pitchFamily="18" charset="0"/>
                <a:cs typeface="Times New Roman" panose="02020603050405020304" pitchFamily="18" charset="0"/>
              </a:rPr>
              <a:t>	</a:t>
            </a:r>
          </a:p>
        </p:txBody>
      </p:sp>
      <p:sp>
        <p:nvSpPr>
          <p:cNvPr id="17" name="Rectangle: Rounded Corners 16">
            <a:extLst>
              <a:ext uri="{FF2B5EF4-FFF2-40B4-BE49-F238E27FC236}">
                <a16:creationId xmlns:a16="http://schemas.microsoft.com/office/drawing/2014/main" id="{969D8C56-1ACB-1C8B-6D87-365E3C01A10E}"/>
              </a:ext>
            </a:extLst>
          </p:cNvPr>
          <p:cNvSpPr/>
          <p:nvPr/>
        </p:nvSpPr>
        <p:spPr>
          <a:xfrm>
            <a:off x="4407211" y="2852165"/>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DALLAS			$70K</a:t>
            </a:r>
          </a:p>
          <a:p>
            <a:r>
              <a:rPr lang="en-US" sz="1400" dirty="0">
                <a:solidFill>
                  <a:schemeClr val="tx1"/>
                </a:solidFill>
                <a:latin typeface="Times New Roman" panose="02020603050405020304" pitchFamily="18" charset="0"/>
                <a:cs typeface="Times New Roman" panose="02020603050405020304" pitchFamily="18" charset="0"/>
              </a:rPr>
              <a:t>Population: 1.3M,  3,640 officers</a:t>
            </a:r>
          </a:p>
        </p:txBody>
      </p:sp>
      <p:sp>
        <p:nvSpPr>
          <p:cNvPr id="18" name="Rectangle: Rounded Corners 17">
            <a:extLst>
              <a:ext uri="{FF2B5EF4-FFF2-40B4-BE49-F238E27FC236}">
                <a16:creationId xmlns:a16="http://schemas.microsoft.com/office/drawing/2014/main" id="{A223894D-8AF3-E05E-9250-7918CC63BD60}"/>
              </a:ext>
            </a:extLst>
          </p:cNvPr>
          <p:cNvSpPr/>
          <p:nvPr/>
        </p:nvSpPr>
        <p:spPr>
          <a:xfrm>
            <a:off x="4407212" y="2022209"/>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ARLINGTON 	</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$78K</a:t>
            </a:r>
          </a:p>
          <a:p>
            <a:r>
              <a:rPr lang="en-US" sz="1400" dirty="0">
                <a:solidFill>
                  <a:schemeClr val="tx1"/>
                </a:solidFill>
                <a:latin typeface="Times New Roman" panose="02020603050405020304" pitchFamily="18" charset="0"/>
                <a:cs typeface="Times New Roman" panose="02020603050405020304" pitchFamily="18" charset="0"/>
              </a:rPr>
              <a:t>Population: 395K,  900 officers</a:t>
            </a:r>
          </a:p>
        </p:txBody>
      </p:sp>
      <p:sp>
        <p:nvSpPr>
          <p:cNvPr id="19" name="Rectangle: Rounded Corners 18">
            <a:extLst>
              <a:ext uri="{FF2B5EF4-FFF2-40B4-BE49-F238E27FC236}">
                <a16:creationId xmlns:a16="http://schemas.microsoft.com/office/drawing/2014/main" id="{21E255F1-0D49-CA76-BEF6-DD6FA92C1DFD}"/>
              </a:ext>
            </a:extLst>
          </p:cNvPr>
          <p:cNvSpPr/>
          <p:nvPr/>
        </p:nvSpPr>
        <p:spPr>
          <a:xfrm>
            <a:off x="8202471" y="3764607"/>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CHICAGO			$55K</a:t>
            </a:r>
          </a:p>
          <a:p>
            <a:r>
              <a:rPr lang="en-US" sz="1400" dirty="0">
                <a:solidFill>
                  <a:schemeClr val="tx1"/>
                </a:solidFill>
                <a:latin typeface="Times New Roman" panose="02020603050405020304" pitchFamily="18" charset="0"/>
                <a:cs typeface="Times New Roman" panose="02020603050405020304" pitchFamily="18" charset="0"/>
              </a:rPr>
              <a:t>Population: 2.6M,  11,780 officers</a:t>
            </a:r>
          </a:p>
        </p:txBody>
      </p:sp>
      <p:sp>
        <p:nvSpPr>
          <p:cNvPr id="20" name="Rectangle: Rounded Corners 19">
            <a:extLst>
              <a:ext uri="{FF2B5EF4-FFF2-40B4-BE49-F238E27FC236}">
                <a16:creationId xmlns:a16="http://schemas.microsoft.com/office/drawing/2014/main" id="{0A9576FD-E538-5C71-C9CF-9BD950FCE5E5}"/>
              </a:ext>
            </a:extLst>
          </p:cNvPr>
          <p:cNvSpPr/>
          <p:nvPr/>
        </p:nvSpPr>
        <p:spPr>
          <a:xfrm>
            <a:off x="8202471" y="3033394"/>
            <a:ext cx="3500539" cy="6689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PHILADELPHIA	$61K</a:t>
            </a:r>
          </a:p>
          <a:p>
            <a:r>
              <a:rPr lang="en-US" sz="1400" dirty="0">
                <a:solidFill>
                  <a:schemeClr val="tx1"/>
                </a:solidFill>
                <a:latin typeface="Times New Roman" panose="02020603050405020304" pitchFamily="18" charset="0"/>
                <a:cs typeface="Times New Roman" panose="02020603050405020304" pitchFamily="18" charset="0"/>
              </a:rPr>
              <a:t>Population: 1.6M,  5,544 officers</a:t>
            </a:r>
          </a:p>
        </p:txBody>
      </p:sp>
      <p:sp>
        <p:nvSpPr>
          <p:cNvPr id="21" name="Rectangle: Rounded Corners 20">
            <a:extLst>
              <a:ext uri="{FF2B5EF4-FFF2-40B4-BE49-F238E27FC236}">
                <a16:creationId xmlns:a16="http://schemas.microsoft.com/office/drawing/2014/main" id="{9DFB29B1-4373-41AA-0A4A-4288BB7D87B0}"/>
              </a:ext>
            </a:extLst>
          </p:cNvPr>
          <p:cNvSpPr/>
          <p:nvPr/>
        </p:nvSpPr>
        <p:spPr>
          <a:xfrm>
            <a:off x="8202472" y="2042459"/>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LOS ANGELES		$86K</a:t>
            </a:r>
          </a:p>
          <a:p>
            <a:r>
              <a:rPr lang="en-US" sz="1400" dirty="0">
                <a:solidFill>
                  <a:schemeClr val="tx1"/>
                </a:solidFill>
                <a:latin typeface="Times New Roman" panose="02020603050405020304" pitchFamily="18" charset="0"/>
                <a:cs typeface="Times New Roman" panose="02020603050405020304" pitchFamily="18" charset="0"/>
              </a:rPr>
              <a:t>Population: 3.8M,  8,959 officers</a:t>
            </a:r>
          </a:p>
        </p:txBody>
      </p:sp>
      <p:cxnSp>
        <p:nvCxnSpPr>
          <p:cNvPr id="3" name="PA-直接连接符 84">
            <a:extLst>
              <a:ext uri="{FF2B5EF4-FFF2-40B4-BE49-F238E27FC236}">
                <a16:creationId xmlns:a16="http://schemas.microsoft.com/office/drawing/2014/main" id="{7B0E4E87-7BAA-AA59-1B46-0B813141EE2B}"/>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83AF21-B3B9-458B-3E19-1B12C3955080}"/>
              </a:ext>
            </a:extLst>
          </p:cNvPr>
          <p:cNvSpPr txBox="1"/>
          <p:nvPr/>
        </p:nvSpPr>
        <p:spPr>
          <a:xfrm>
            <a:off x="461703" y="564447"/>
            <a:ext cx="608347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Year 1 Pay Comparison</a:t>
            </a:r>
          </a:p>
        </p:txBody>
      </p:sp>
      <p:sp>
        <p:nvSpPr>
          <p:cNvPr id="2" name="TextBox 1">
            <a:extLst>
              <a:ext uri="{FF2B5EF4-FFF2-40B4-BE49-F238E27FC236}">
                <a16:creationId xmlns:a16="http://schemas.microsoft.com/office/drawing/2014/main" id="{DC4BEA02-34E6-5697-4B9A-F1A1C93BB3B6}"/>
              </a:ext>
            </a:extLst>
          </p:cNvPr>
          <p:cNvSpPr txBox="1"/>
          <p:nvPr/>
        </p:nvSpPr>
        <p:spPr>
          <a:xfrm>
            <a:off x="1388814" y="1355295"/>
            <a:ext cx="1865376" cy="461665"/>
          </a:xfrm>
          <a:prstGeom prst="rect">
            <a:avLst/>
          </a:prstGeom>
          <a:noFill/>
        </p:spPr>
        <p:txBody>
          <a:bodyPr wrap="square" rtlCol="0">
            <a:spAutoFit/>
          </a:bodyPr>
          <a:lstStyle/>
          <a:p>
            <a:pPr algn="ctr"/>
            <a:r>
              <a:rPr lang="en-US" sz="2400" b="1" u="sng" dirty="0">
                <a:solidFill>
                  <a:schemeClr val="accent1">
                    <a:lumMod val="50000"/>
                  </a:schemeClr>
                </a:solidFill>
                <a:latin typeface="Times New Roman" panose="02020603050405020304" pitchFamily="18" charset="0"/>
                <a:cs typeface="Times New Roman" panose="02020603050405020304" pitchFamily="18" charset="0"/>
              </a:rPr>
              <a:t>LOCAL</a:t>
            </a:r>
          </a:p>
        </p:txBody>
      </p:sp>
      <p:sp>
        <p:nvSpPr>
          <p:cNvPr id="7" name="Rectangle: Rounded Corners 6">
            <a:extLst>
              <a:ext uri="{FF2B5EF4-FFF2-40B4-BE49-F238E27FC236}">
                <a16:creationId xmlns:a16="http://schemas.microsoft.com/office/drawing/2014/main" id="{4964928D-C9CC-3985-ED8D-A5DB6A6CE517}"/>
              </a:ext>
            </a:extLst>
          </p:cNvPr>
          <p:cNvSpPr/>
          <p:nvPr/>
        </p:nvSpPr>
        <p:spPr>
          <a:xfrm>
            <a:off x="8202470" y="4650376"/>
            <a:ext cx="3500539" cy="7525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HOUSTON			$42K</a:t>
            </a:r>
          </a:p>
          <a:p>
            <a:r>
              <a:rPr lang="en-US" sz="1400" b="1" dirty="0">
                <a:latin typeface="Times New Roman" panose="02020603050405020304" pitchFamily="18" charset="0"/>
                <a:cs typeface="Times New Roman" panose="02020603050405020304" pitchFamily="18" charset="0"/>
              </a:rPr>
              <a:t>Population 2.3M,  5,166 officers</a:t>
            </a:r>
          </a:p>
        </p:txBody>
      </p:sp>
      <p:sp>
        <p:nvSpPr>
          <p:cNvPr id="8" name="Rectangle: Rounded Corners 7">
            <a:extLst>
              <a:ext uri="{FF2B5EF4-FFF2-40B4-BE49-F238E27FC236}">
                <a16:creationId xmlns:a16="http://schemas.microsoft.com/office/drawing/2014/main" id="{4112C9B8-F7EA-FEE2-B931-6E9072F5617B}"/>
              </a:ext>
            </a:extLst>
          </p:cNvPr>
          <p:cNvSpPr/>
          <p:nvPr/>
        </p:nvSpPr>
        <p:spPr>
          <a:xfrm>
            <a:off x="650430" y="5660819"/>
            <a:ext cx="3500539" cy="7525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HOUSTON			$42K</a:t>
            </a:r>
          </a:p>
          <a:p>
            <a:r>
              <a:rPr lang="en-US" sz="1400" dirty="0">
                <a:latin typeface="Times New Roman" panose="02020603050405020304" pitchFamily="18" charset="0"/>
                <a:cs typeface="Times New Roman" panose="02020603050405020304" pitchFamily="18" charset="0"/>
              </a:rPr>
              <a:t>Population 2.3M,  5,166 officers</a:t>
            </a:r>
          </a:p>
        </p:txBody>
      </p:sp>
      <p:sp>
        <p:nvSpPr>
          <p:cNvPr id="10" name="Rectangle: Rounded Corners 9">
            <a:extLst>
              <a:ext uri="{FF2B5EF4-FFF2-40B4-BE49-F238E27FC236}">
                <a16:creationId xmlns:a16="http://schemas.microsoft.com/office/drawing/2014/main" id="{EE6D680B-4D56-9C60-1543-5973EDDA436E}"/>
              </a:ext>
            </a:extLst>
          </p:cNvPr>
          <p:cNvSpPr/>
          <p:nvPr/>
        </p:nvSpPr>
        <p:spPr>
          <a:xfrm>
            <a:off x="611952" y="1915871"/>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SUGARLAND		$75K</a:t>
            </a:r>
          </a:p>
          <a:p>
            <a:r>
              <a:rPr lang="en-US" sz="1400" dirty="0">
                <a:solidFill>
                  <a:schemeClr val="tx1"/>
                </a:solidFill>
                <a:latin typeface="Times New Roman" panose="02020603050405020304" pitchFamily="18" charset="0"/>
                <a:cs typeface="Times New Roman" panose="02020603050405020304" pitchFamily="18" charset="0"/>
              </a:rPr>
              <a:t>Population: 110K,  155 officers</a:t>
            </a:r>
          </a:p>
        </p:txBody>
      </p:sp>
      <p:sp>
        <p:nvSpPr>
          <p:cNvPr id="13" name="Rectangle: Rounded Corners 12">
            <a:extLst>
              <a:ext uri="{FF2B5EF4-FFF2-40B4-BE49-F238E27FC236}">
                <a16:creationId xmlns:a16="http://schemas.microsoft.com/office/drawing/2014/main" id="{0CC001EA-02D2-4A8E-BFA5-516C04903AD7}"/>
              </a:ext>
            </a:extLst>
          </p:cNvPr>
          <p:cNvSpPr/>
          <p:nvPr/>
        </p:nvSpPr>
        <p:spPr>
          <a:xfrm>
            <a:off x="650430" y="2834274"/>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PASADENA 		$73K</a:t>
            </a:r>
          </a:p>
          <a:p>
            <a:r>
              <a:rPr lang="en-US" sz="1400" dirty="0">
                <a:solidFill>
                  <a:schemeClr val="tx1"/>
                </a:solidFill>
                <a:latin typeface="Times New Roman" panose="02020603050405020304" pitchFamily="18" charset="0"/>
                <a:cs typeface="Times New Roman" panose="02020603050405020304" pitchFamily="18" charset="0"/>
              </a:rPr>
              <a:t>Population: 152K,  274 officers</a:t>
            </a:r>
          </a:p>
        </p:txBody>
      </p:sp>
      <p:sp>
        <p:nvSpPr>
          <p:cNvPr id="4" name="Rectangle: Rounded Corners 3">
            <a:extLst>
              <a:ext uri="{FF2B5EF4-FFF2-40B4-BE49-F238E27FC236}">
                <a16:creationId xmlns:a16="http://schemas.microsoft.com/office/drawing/2014/main" id="{55A1EC07-DACA-EA8A-F1C9-4EF5F6674809}"/>
              </a:ext>
            </a:extLst>
          </p:cNvPr>
          <p:cNvSpPr/>
          <p:nvPr/>
        </p:nvSpPr>
        <p:spPr>
          <a:xfrm>
            <a:off x="639652" y="3788345"/>
            <a:ext cx="3500539" cy="697799"/>
          </a:xfrm>
          <a:prstGeom prst="roundRect">
            <a:avLst>
              <a:gd name="adj"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MISSOURI CITY	$65K</a:t>
            </a:r>
          </a:p>
          <a:p>
            <a:r>
              <a:rPr lang="en-US" sz="1400" dirty="0">
                <a:solidFill>
                  <a:schemeClr val="tx1"/>
                </a:solidFill>
                <a:latin typeface="Times New Roman" panose="02020603050405020304" pitchFamily="18" charset="0"/>
                <a:cs typeface="Times New Roman" panose="02020603050405020304" pitchFamily="18" charset="0"/>
              </a:rPr>
              <a:t>Population: 77K,  100 officers</a:t>
            </a:r>
          </a:p>
        </p:txBody>
      </p:sp>
      <p:sp>
        <p:nvSpPr>
          <p:cNvPr id="24" name="Slide Number Placeholder 1">
            <a:extLst>
              <a:ext uri="{FF2B5EF4-FFF2-40B4-BE49-F238E27FC236}">
                <a16:creationId xmlns:a16="http://schemas.microsoft.com/office/drawing/2014/main" id="{6E104D64-195F-BB90-6331-95B711D0BE63}"/>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8</a:t>
            </a:fld>
            <a:endParaRPr lang="en-US" sz="900" dirty="0"/>
          </a:p>
        </p:txBody>
      </p:sp>
      <p:pic>
        <p:nvPicPr>
          <p:cNvPr id="6" name="Picture 5" descr="A logo of a police department&#10;&#10;Description automatically generated">
            <a:extLst>
              <a:ext uri="{FF2B5EF4-FFF2-40B4-BE49-F238E27FC236}">
                <a16:creationId xmlns:a16="http://schemas.microsoft.com/office/drawing/2014/main" id="{C6B575DE-F788-BEFE-28C1-688636F0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22" name="Rectangle: Rounded Corners 21">
            <a:extLst>
              <a:ext uri="{FF2B5EF4-FFF2-40B4-BE49-F238E27FC236}">
                <a16:creationId xmlns:a16="http://schemas.microsoft.com/office/drawing/2014/main" id="{AEF17B13-33B7-ABC1-96B9-0B6CB6BB13E5}"/>
              </a:ext>
            </a:extLst>
          </p:cNvPr>
          <p:cNvSpPr/>
          <p:nvPr/>
        </p:nvSpPr>
        <p:spPr>
          <a:xfrm>
            <a:off x="650430" y="4677741"/>
            <a:ext cx="3500539" cy="6977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anose="02020603050405020304" pitchFamily="18" charset="0"/>
                <a:cs typeface="Times New Roman" panose="02020603050405020304" pitchFamily="18" charset="0"/>
              </a:rPr>
              <a:t>KATY **			$65K</a:t>
            </a:r>
          </a:p>
          <a:p>
            <a:r>
              <a:rPr lang="en-US" sz="1400" dirty="0">
                <a:solidFill>
                  <a:schemeClr val="tx1"/>
                </a:solidFill>
                <a:latin typeface="Times New Roman" panose="02020603050405020304" pitchFamily="18" charset="0"/>
                <a:cs typeface="Times New Roman" panose="02020603050405020304" pitchFamily="18" charset="0"/>
              </a:rPr>
              <a:t>Population: 26K,  91 officers</a:t>
            </a:r>
            <a:r>
              <a:rPr lang="en-US"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78164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96B6A-BFAA-3606-1453-766D089DBABB}"/>
              </a:ext>
            </a:extLst>
          </p:cNvPr>
          <p:cNvPicPr>
            <a:picLocks noChangeAspect="1"/>
          </p:cNvPicPr>
          <p:nvPr/>
        </p:nvPicPr>
        <p:blipFill>
          <a:blip r:embed="rId5"/>
          <a:stretch>
            <a:fillRect/>
          </a:stretch>
        </p:blipFill>
        <p:spPr>
          <a:xfrm>
            <a:off x="120925" y="1568348"/>
            <a:ext cx="5885152" cy="3142785"/>
          </a:xfrm>
          <a:prstGeom prst="rect">
            <a:avLst/>
          </a:prstGeom>
          <a:ln>
            <a:solidFill>
              <a:schemeClr val="tx1"/>
            </a:solidFill>
          </a:ln>
        </p:spPr>
      </p:pic>
      <p:pic>
        <p:nvPicPr>
          <p:cNvPr id="6" name="Picture 5">
            <a:extLst>
              <a:ext uri="{FF2B5EF4-FFF2-40B4-BE49-F238E27FC236}">
                <a16:creationId xmlns:a16="http://schemas.microsoft.com/office/drawing/2014/main" id="{147C81C1-083E-F356-E375-924BD062EFCE}"/>
              </a:ext>
            </a:extLst>
          </p:cNvPr>
          <p:cNvPicPr>
            <a:picLocks noChangeAspect="1"/>
          </p:cNvPicPr>
          <p:nvPr/>
        </p:nvPicPr>
        <p:blipFill>
          <a:blip r:embed="rId6"/>
          <a:stretch>
            <a:fillRect/>
          </a:stretch>
        </p:blipFill>
        <p:spPr>
          <a:xfrm>
            <a:off x="6279921" y="1568348"/>
            <a:ext cx="5701231" cy="3148999"/>
          </a:xfrm>
          <a:prstGeom prst="rect">
            <a:avLst/>
          </a:prstGeom>
          <a:ln>
            <a:solidFill>
              <a:schemeClr val="tx1"/>
            </a:solidFill>
          </a:ln>
        </p:spPr>
      </p:pic>
      <p:sp>
        <p:nvSpPr>
          <p:cNvPr id="4" name="TextBox 3">
            <a:extLst>
              <a:ext uri="{FF2B5EF4-FFF2-40B4-BE49-F238E27FC236}">
                <a16:creationId xmlns:a16="http://schemas.microsoft.com/office/drawing/2014/main" id="{3127409B-5F72-9E16-0741-A1E3E3FFD8C5}"/>
              </a:ext>
            </a:extLst>
          </p:cNvPr>
          <p:cNvSpPr txBox="1"/>
          <p:nvPr/>
        </p:nvSpPr>
        <p:spPr>
          <a:xfrm>
            <a:off x="2600697" y="4899739"/>
            <a:ext cx="985652" cy="369332"/>
          </a:xfrm>
          <a:prstGeom prst="rect">
            <a:avLst/>
          </a:prstGeom>
          <a:noFill/>
        </p:spPr>
        <p:txBody>
          <a:bodyPr wrap="square" rtlCol="0">
            <a:spAutoFit/>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TEXAS</a:t>
            </a:r>
          </a:p>
        </p:txBody>
      </p:sp>
      <p:sp>
        <p:nvSpPr>
          <p:cNvPr id="8" name="TextBox 7">
            <a:extLst>
              <a:ext uri="{FF2B5EF4-FFF2-40B4-BE49-F238E27FC236}">
                <a16:creationId xmlns:a16="http://schemas.microsoft.com/office/drawing/2014/main" id="{932C6392-EF44-0C8E-E46E-243C1642C004}"/>
              </a:ext>
            </a:extLst>
          </p:cNvPr>
          <p:cNvSpPr txBox="1"/>
          <p:nvPr/>
        </p:nvSpPr>
        <p:spPr>
          <a:xfrm>
            <a:off x="8421618" y="4899739"/>
            <a:ext cx="2109459" cy="369332"/>
          </a:xfrm>
          <a:prstGeom prst="rect">
            <a:avLst/>
          </a:prstGeom>
          <a:noFill/>
        </p:spPr>
        <p:txBody>
          <a:bodyPr wrap="square" rtlCol="0">
            <a:spAutoFit/>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NATIONALL</a:t>
            </a:r>
            <a:r>
              <a:rPr lang="en-US" dirty="0"/>
              <a:t>Y</a:t>
            </a:r>
          </a:p>
        </p:txBody>
      </p:sp>
      <p:sp>
        <p:nvSpPr>
          <p:cNvPr id="9" name="TextBox 8">
            <a:extLst>
              <a:ext uri="{FF2B5EF4-FFF2-40B4-BE49-F238E27FC236}">
                <a16:creationId xmlns:a16="http://schemas.microsoft.com/office/drawing/2014/main" id="{766F937A-0D7B-DDF1-E9C0-B5EF19940A36}"/>
              </a:ext>
            </a:extLst>
          </p:cNvPr>
          <p:cNvSpPr txBox="1"/>
          <p:nvPr/>
        </p:nvSpPr>
        <p:spPr>
          <a:xfrm>
            <a:off x="1188632" y="5428155"/>
            <a:ext cx="10182578" cy="369332"/>
          </a:xfrm>
          <a:prstGeom prst="rect">
            <a:avLst/>
          </a:prstGeom>
          <a:noFill/>
        </p:spPr>
        <p:txBody>
          <a:bodyPr wrap="square" rtlCol="0">
            <a:spAutoFit/>
          </a:bodyPr>
          <a:lstStyle/>
          <a:p>
            <a:r>
              <a:rPr lang="en-US" dirty="0"/>
              <a:t>*</a:t>
            </a:r>
            <a:r>
              <a:rPr lang="en-US" b="1" dirty="0">
                <a:solidFill>
                  <a:schemeClr val="accent1">
                    <a:lumMod val="50000"/>
                  </a:schemeClr>
                </a:solidFill>
                <a:latin typeface="Times New Roman" panose="02020603050405020304" pitchFamily="18" charset="0"/>
                <a:cs typeface="Times New Roman" panose="02020603050405020304" pitchFamily="18" charset="0"/>
              </a:rPr>
              <a:t>HPD is one of the lowest paid Police Departments in the state of Texas and the United States</a:t>
            </a:r>
            <a:r>
              <a:rPr lang="en-US" b="1" dirty="0"/>
              <a:t>.</a:t>
            </a:r>
          </a:p>
        </p:txBody>
      </p:sp>
      <p:cxnSp>
        <p:nvCxnSpPr>
          <p:cNvPr id="10" name="PA-直接连接符 84">
            <a:extLst>
              <a:ext uri="{FF2B5EF4-FFF2-40B4-BE49-F238E27FC236}">
                <a16:creationId xmlns:a16="http://schemas.microsoft.com/office/drawing/2014/main" id="{C57EED87-8A86-A8E4-CBF2-5B577B25AB96}"/>
              </a:ext>
            </a:extLst>
          </p:cNvPr>
          <p:cNvCxnSpPr>
            <a:cxnSpLocks/>
          </p:cNvCxnSpPr>
          <p:nvPr>
            <p:custDataLst>
              <p:tags r:id="rId1"/>
            </p:custDataLst>
          </p:nvPr>
        </p:nvCxnSpPr>
        <p:spPr>
          <a:xfrm>
            <a:off x="461703" y="1026112"/>
            <a:ext cx="10850563"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00837C69-5893-CDD3-3CEF-FDFEEEF566A7}"/>
              </a:ext>
            </a:extLst>
          </p:cNvPr>
          <p:cNvSpPr txBox="1">
            <a:spLocks/>
          </p:cNvSpPr>
          <p:nvPr/>
        </p:nvSpPr>
        <p:spPr>
          <a:xfrm>
            <a:off x="9476348" y="64832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B79FFD5-3E0E-4339-9F28-D99878C47131}" type="slidenum">
              <a:rPr lang="en-US" sz="900" smtClean="0"/>
              <a:pPr algn="r"/>
              <a:t>9</a:t>
            </a:fld>
            <a:endParaRPr lang="en-US" sz="900" dirty="0"/>
          </a:p>
        </p:txBody>
      </p:sp>
      <p:pic>
        <p:nvPicPr>
          <p:cNvPr id="2" name="Picture 1" descr="A logo of a police department&#10;&#10;Description automatically generated">
            <a:extLst>
              <a:ext uri="{FF2B5EF4-FFF2-40B4-BE49-F238E27FC236}">
                <a16:creationId xmlns:a16="http://schemas.microsoft.com/office/drawing/2014/main" id="{C39E55E8-C8D4-875D-A0F0-B2171C9F55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1119" y="119415"/>
            <a:ext cx="1288535" cy="1288535"/>
          </a:xfrm>
          <a:prstGeom prst="rect">
            <a:avLst/>
          </a:prstGeom>
        </p:spPr>
      </p:pic>
      <p:sp>
        <p:nvSpPr>
          <p:cNvPr id="3" name="PA-文本框 48">
            <a:extLst>
              <a:ext uri="{FF2B5EF4-FFF2-40B4-BE49-F238E27FC236}">
                <a16:creationId xmlns:a16="http://schemas.microsoft.com/office/drawing/2014/main" id="{62984F8B-EA72-0D25-1BF5-91902BA57B81}"/>
              </a:ext>
            </a:extLst>
          </p:cNvPr>
          <p:cNvSpPr txBox="1">
            <a:spLocks noChangeArrowheads="1"/>
          </p:cNvSpPr>
          <p:nvPr>
            <p:custDataLst>
              <p:tags r:id="rId2"/>
            </p:custDataLst>
          </p:nvPr>
        </p:nvSpPr>
        <p:spPr bwMode="auto">
          <a:xfrm>
            <a:off x="461702" y="558200"/>
            <a:ext cx="101714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1300">
                <a:solidFill>
                  <a:schemeClr val="tx1"/>
                </a:solidFill>
                <a:latin typeface="Lao UI" panose="020B0502040204020203" pitchFamily="34" charset="0"/>
                <a:ea typeface="微软雅黑" panose="020B0503020204020204" pitchFamily="34" charset="-122"/>
              </a:defRPr>
            </a:lvl1pPr>
            <a:lvl2pPr marL="742950" indent="-285750">
              <a:defRPr sz="1300">
                <a:solidFill>
                  <a:schemeClr val="tx1"/>
                </a:solidFill>
                <a:latin typeface="Lao UI" panose="020B0502040204020203" pitchFamily="34" charset="0"/>
                <a:ea typeface="微软雅黑" panose="020B0503020204020204" pitchFamily="34" charset="-122"/>
              </a:defRPr>
            </a:lvl2pPr>
            <a:lvl3pPr marL="1143000" indent="-228600">
              <a:defRPr sz="1300">
                <a:solidFill>
                  <a:schemeClr val="tx1"/>
                </a:solidFill>
                <a:latin typeface="Lao UI" panose="020B0502040204020203" pitchFamily="34" charset="0"/>
                <a:ea typeface="微软雅黑" panose="020B0503020204020204" pitchFamily="34" charset="-122"/>
              </a:defRPr>
            </a:lvl3pPr>
            <a:lvl4pPr marL="1600200" indent="-228600">
              <a:defRPr sz="1300">
                <a:solidFill>
                  <a:schemeClr val="tx1"/>
                </a:solidFill>
                <a:latin typeface="Lao UI" panose="020B0502040204020203" pitchFamily="34" charset="0"/>
                <a:ea typeface="微软雅黑" panose="020B0503020204020204" pitchFamily="34" charset="-122"/>
              </a:defRPr>
            </a:lvl4pPr>
            <a:lvl5pPr marL="2057400" indent="-228600">
              <a:defRPr sz="1300">
                <a:solidFill>
                  <a:schemeClr val="tx1"/>
                </a:solidFill>
                <a:latin typeface="Lao UI" panose="020B0502040204020203" pitchFamily="34" charset="0"/>
                <a:ea typeface="微软雅黑" panose="020B0503020204020204" pitchFamily="34"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微软雅黑" panose="020B0503020204020204" pitchFamily="34" charset="-122"/>
              </a:defRPr>
            </a:lvl9pPr>
          </a:lstStyle>
          <a:p>
            <a:pPr>
              <a:defRPr/>
            </a:pPr>
            <a:r>
              <a:rPr lang="en-US" altLang="zh-CN"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rPr>
              <a:t>Cadet Pay – State &amp; National</a:t>
            </a:r>
            <a:endParaRPr lang="zh-CN" altLang="en-US" sz="2400" b="1" dirty="0">
              <a:solidFill>
                <a:schemeClr val="tx1">
                  <a:lumMod val="85000"/>
                  <a:lumOff val="15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8117092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26.xml><?xml version="1.0" encoding="utf-8"?>
<p:tagLst xmlns:a="http://schemas.openxmlformats.org/drawingml/2006/main" xmlns:r="http://schemas.openxmlformats.org/officeDocument/2006/relationships" xmlns:p="http://schemas.openxmlformats.org/presentationml/2006/main">
  <p:tag name="PA" val="v5.2.4"/>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4"/>
</p:tagLst>
</file>

<file path=ppt/tags/tag29.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30.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2.4"/>
</p:tagLst>
</file>

<file path=ppt/tags/tag36.xml><?xml version="1.0" encoding="utf-8"?>
<p:tagLst xmlns:a="http://schemas.openxmlformats.org/drawingml/2006/main" xmlns:r="http://schemas.openxmlformats.org/officeDocument/2006/relationships" xmlns:p="http://schemas.openxmlformats.org/presentationml/2006/main">
  <p:tag name="PA" val="v5.2.4"/>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5.2.4"/>
</p:tagLst>
</file>

<file path=ppt/tags/tag39.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40.xml><?xml version="1.0" encoding="utf-8"?>
<p:tagLst xmlns:a="http://schemas.openxmlformats.org/drawingml/2006/main" xmlns:r="http://schemas.openxmlformats.org/officeDocument/2006/relationships" xmlns:p="http://schemas.openxmlformats.org/presentationml/2006/main">
  <p:tag name="PA" val="v5.2.4"/>
</p:tagLst>
</file>

<file path=ppt/tags/tag41.xml><?xml version="1.0" encoding="utf-8"?>
<p:tagLst xmlns:a="http://schemas.openxmlformats.org/drawingml/2006/main" xmlns:r="http://schemas.openxmlformats.org/officeDocument/2006/relationships" xmlns:p="http://schemas.openxmlformats.org/presentationml/2006/main">
  <p:tag name="PA" val="v5.2.4"/>
</p:tagLst>
</file>

<file path=ppt/tags/tag42.xml><?xml version="1.0" encoding="utf-8"?>
<p:tagLst xmlns:a="http://schemas.openxmlformats.org/drawingml/2006/main" xmlns:r="http://schemas.openxmlformats.org/officeDocument/2006/relationships" xmlns:p="http://schemas.openxmlformats.org/presentationml/2006/main">
  <p:tag name="PA" val="v5.2.4"/>
</p:tagLst>
</file>

<file path=ppt/tags/tag43.xml><?xml version="1.0" encoding="utf-8"?>
<p:tagLst xmlns:a="http://schemas.openxmlformats.org/drawingml/2006/main" xmlns:r="http://schemas.openxmlformats.org/officeDocument/2006/relationships" xmlns:p="http://schemas.openxmlformats.org/presentationml/2006/main">
  <p:tag name="PA" val="v5.2.4"/>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PA" val="v5.2.4"/>
</p:tagLst>
</file>

<file path=ppt/tags/tag52.xml><?xml version="1.0" encoding="utf-8"?>
<p:tagLst xmlns:a="http://schemas.openxmlformats.org/drawingml/2006/main" xmlns:r="http://schemas.openxmlformats.org/officeDocument/2006/relationships" xmlns:p="http://schemas.openxmlformats.org/presentationml/2006/main">
  <p:tag name="PA" val="v5.2.4"/>
</p:tagLst>
</file>

<file path=ppt/tags/tag53.xml><?xml version="1.0" encoding="utf-8"?>
<p:tagLst xmlns:a="http://schemas.openxmlformats.org/drawingml/2006/main" xmlns:r="http://schemas.openxmlformats.org/officeDocument/2006/relationships" xmlns:p="http://schemas.openxmlformats.org/presentationml/2006/main">
  <p:tag name="PA" val="v5.2.4"/>
</p:tagLst>
</file>

<file path=ppt/tags/tag54.xml><?xml version="1.0" encoding="utf-8"?>
<p:tagLst xmlns:a="http://schemas.openxmlformats.org/drawingml/2006/main" xmlns:r="http://schemas.openxmlformats.org/officeDocument/2006/relationships" xmlns:p="http://schemas.openxmlformats.org/presentationml/2006/main">
  <p:tag name="PA" val="v5.2.4"/>
</p:tagLst>
</file>

<file path=ppt/tags/tag55.xml><?xml version="1.0" encoding="utf-8"?>
<p:tagLst xmlns:a="http://schemas.openxmlformats.org/drawingml/2006/main" xmlns:r="http://schemas.openxmlformats.org/officeDocument/2006/relationships" xmlns:p="http://schemas.openxmlformats.org/presentationml/2006/main">
  <p:tag name="PA" val="v5.2.4"/>
</p:tagLst>
</file>

<file path=ppt/tags/tag56.xml><?xml version="1.0" encoding="utf-8"?>
<p:tagLst xmlns:a="http://schemas.openxmlformats.org/drawingml/2006/main" xmlns:r="http://schemas.openxmlformats.org/officeDocument/2006/relationships" xmlns:p="http://schemas.openxmlformats.org/presentationml/2006/main">
  <p:tag name="PA" val="v5.2.4"/>
</p:tagLst>
</file>

<file path=ppt/tags/tag57.xml><?xml version="1.0" encoding="utf-8"?>
<p:tagLst xmlns:a="http://schemas.openxmlformats.org/drawingml/2006/main" xmlns:r="http://schemas.openxmlformats.org/officeDocument/2006/relationships" xmlns:p="http://schemas.openxmlformats.org/presentationml/2006/main">
  <p:tag name="PA" val="v5.2.4"/>
</p:tagLst>
</file>

<file path=ppt/tags/tag58.xml><?xml version="1.0" encoding="utf-8"?>
<p:tagLst xmlns:a="http://schemas.openxmlformats.org/drawingml/2006/main" xmlns:r="http://schemas.openxmlformats.org/officeDocument/2006/relationships" xmlns:p="http://schemas.openxmlformats.org/presentationml/2006/main">
  <p:tag name="PA" val="v5.2.4"/>
</p:tagLst>
</file>

<file path=ppt/tags/tag59.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60.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DividendVTI">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design" id="{9B7A93B0-7E75-4B33-9362-9C4D614AECA1}" vid="{3CF9A9D3-49E8-47CC-B06C-73362BD11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D7F1A9-0188-45A8-AAB7-D8B3257A9F5E}">
  <ds:schemaRefs>
    <ds:schemaRef ds:uri="http://purl.org/dc/elements/1.1/"/>
    <ds:schemaRef ds:uri="http://schemas.microsoft.com/office/infopath/2007/PartnerControls"/>
    <ds:schemaRef ds:uri="16c05727-aa75-4e4a-9b5f-8a80a116589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71af3243-3dd4-4a8d-8c0d-dd76da1f02a5"/>
    <ds:schemaRef ds:uri="230e9df3-be65-4c73-a93b-d1236ebd677e"/>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6CCEB89B-922A-4F66-97DB-EDD8F270360B}">
  <ds:schemaRefs>
    <ds:schemaRef ds:uri="http://schemas.microsoft.com/sharepoint/v3/contenttype/forms"/>
  </ds:schemaRefs>
</ds:datastoreItem>
</file>

<file path=customXml/itemProps3.xml><?xml version="1.0" encoding="utf-8"?>
<ds:datastoreItem xmlns:ds="http://schemas.openxmlformats.org/officeDocument/2006/customXml" ds:itemID="{5AB925AF-1C2C-47DC-A961-4D6FA1612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4c753ca-2ec6-4981-81e7-5c7597f9e7d8}" enabled="0" method="" siteId="{64c753ca-2ec6-4981-81e7-5c7597f9e7d8}" removed="1"/>
</clbl:labelList>
</file>

<file path=docProps/app.xml><?xml version="1.0" encoding="utf-8"?>
<Properties xmlns="http://schemas.openxmlformats.org/officeDocument/2006/extended-properties" xmlns:vt="http://schemas.openxmlformats.org/officeDocument/2006/docPropsVTypes">
  <Template>{BD2C5D7F-CAD8-47A1-85B2-F909B56A9446}tf45205285_win32</Template>
  <TotalTime>10864</TotalTime>
  <Words>4914</Words>
  <Application>Microsoft Office PowerPoint</Application>
  <PresentationFormat>Widescreen</PresentationFormat>
  <Paragraphs>813</Paragraphs>
  <Slides>25</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Franklin Gothic Book</vt:lpstr>
      <vt:lpstr>Gill Sans MT</vt:lpstr>
      <vt:lpstr>Symbol</vt:lpstr>
      <vt:lpstr>Times New Roman</vt:lpstr>
      <vt:lpstr>Wingdings</vt:lpstr>
      <vt:lpstr>Wingdings 2</vt:lpstr>
      <vt:lpstr>DividendVTI</vt:lpstr>
      <vt:lpstr>Houston police department  PUBLIC SAFETY COMMITTEE fy25 Budget amendmentS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Houston Police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Petranech, Jaree</dc:creator>
  <cp:lastModifiedBy>Roman, Alan - CNL</cp:lastModifiedBy>
  <cp:revision>141</cp:revision>
  <cp:lastPrinted>2024-09-06T17:51:41Z</cp:lastPrinted>
  <dcterms:created xsi:type="dcterms:W3CDTF">2024-02-06T14:18:36Z</dcterms:created>
  <dcterms:modified xsi:type="dcterms:W3CDTF">2024-09-10T01:58:11Z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